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20"/>
  </p:notesMasterIdLst>
  <p:sldIdLst>
    <p:sldId id="256" r:id="rId2"/>
    <p:sldId id="269" r:id="rId3"/>
    <p:sldId id="257" r:id="rId4"/>
    <p:sldId id="258" r:id="rId5"/>
    <p:sldId id="264" r:id="rId6"/>
    <p:sldId id="273" r:id="rId7"/>
    <p:sldId id="270" r:id="rId8"/>
    <p:sldId id="271" r:id="rId9"/>
    <p:sldId id="272" r:id="rId10"/>
    <p:sldId id="259" r:id="rId11"/>
    <p:sldId id="260" r:id="rId12"/>
    <p:sldId id="261" r:id="rId13"/>
    <p:sldId id="262" r:id="rId14"/>
    <p:sldId id="265" r:id="rId15"/>
    <p:sldId id="266" r:id="rId16"/>
    <p:sldId id="267" r:id="rId17"/>
    <p:sldId id="268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3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708E6-3D8A-480E-B4EC-24420ED37A6A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8F9DD-1276-4FE6-BC77-CF60DAE5B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75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8F9DD-1276-4FE6-BC77-CF60DAE5B2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51EC-4ABF-4323-80FE-283DD5255621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Copyright: ReyGlobal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55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003F-1204-45EE-B479-1B96082405A3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Copyright: ReyGlobal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7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ADF4-D8C4-4832-BA5F-8C0D4C86ABC2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Copyright: ReyGlobal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36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45F7-DE37-449C-90BB-B8785BD090D7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Copyright: ReyGlobal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4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31D9-8A93-40AB-BF32-37F8233635E7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Copyright: ReyGlobal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68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772-CF3E-41AC-AD60-EA3885BF4D30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Copyright: ReyGlobal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8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2409-7D85-4853-96AC-3F1EFF71CDFA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Copyright: ReyGlobal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9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3634-51EE-4859-91F3-B3BE5EC2EF3B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Copyright: ReyGlobal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0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2FED1-F718-417D-9076-A8A822395C3F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Copyright: ReyGlobal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7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40C33C1-D556-48B4-90BF-93482BD8904E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Copyright: ReyGlobal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3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03F5-FC8F-467F-BE12-C0C01967057F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Copyright: ReyGlobal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0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5FB06B-17DB-4067-9C52-819470702B03}" type="datetime1">
              <a:rPr lang="en-US" smtClean="0"/>
              <a:t>7/30/2018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Copyright: ReyGlobal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7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988" y="2415396"/>
            <a:ext cx="3595492" cy="563150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Rockwell" pitchFamily="18" charset="0"/>
              </a:rPr>
              <a:t>Blockchain</a:t>
            </a:r>
            <a:endParaRPr lang="en-US" sz="2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Rockwell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4252" y="1941638"/>
            <a:ext cx="9530465" cy="3539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</a:pPr>
            <a:r>
              <a:rPr lang="en-US" sz="2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Rockwell" pitchFamily="18" charset="0"/>
                <a:ea typeface="+mj-ea"/>
                <a:cs typeface="+mj-cs"/>
              </a:rPr>
              <a:t>IPHIS: Immutable Personal Health Information System</a:t>
            </a:r>
            <a:endParaRPr lang="en-US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Rockwell" pitchFamily="18" charset="0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4307859"/>
            <a:ext cx="3105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>Created Date:</a:t>
            </a:r>
          </a:p>
          <a:p>
            <a:r>
              <a:rPr lang="en-US" dirty="0" smtClean="0"/>
              <a:t>Sponsored By: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3622" y="6492875"/>
            <a:ext cx="1658237" cy="365125"/>
          </a:xfrm>
        </p:spPr>
        <p:txBody>
          <a:bodyPr/>
          <a:lstStyle/>
          <a:p>
            <a:r>
              <a:rPr lang="en-US" smtClean="0"/>
              <a:t>Copyright: ReyGlobal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Rockwell" pitchFamily="18" charset="0"/>
              </a:rPr>
              <a:t>What is mining?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26430"/>
            <a:ext cx="10131425" cy="4397278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Rockwell" pitchFamily="18" charset="0"/>
              </a:rPr>
              <a:t>Mining is a distributed computational review process performed on each block of data in a blockchain. This enables for the accomplishment of consensus in the conditions where neither party knows or trusts each other.</a:t>
            </a:r>
          </a:p>
          <a:p>
            <a:r>
              <a:rPr lang="en-US" sz="2800" dirty="0" smtClean="0">
                <a:latin typeface="Rockwell" pitchFamily="18" charset="0"/>
              </a:rPr>
              <a:t>It is the process by which transactions are verified and added to the public ledger.</a:t>
            </a:r>
          </a:p>
          <a:p>
            <a:r>
              <a:rPr lang="en-US" sz="2800" dirty="0" smtClean="0">
                <a:latin typeface="Rockwell" pitchFamily="18" charset="0"/>
              </a:rPr>
              <a:t>It includes compiling recent transactions into blocks and trying to solve a computational difficult puzzle. </a:t>
            </a:r>
            <a:endParaRPr lang="en-US" sz="2800" dirty="0">
              <a:latin typeface="Rockwell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Copyright: ReyGlobal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512618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Rockwell" pitchFamily="18" charset="0"/>
              </a:rPr>
              <a:t>Attributes of blockchain?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53491"/>
            <a:ext cx="10131425" cy="459970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Rockwell" pitchFamily="18" charset="0"/>
              </a:rPr>
              <a:t>Decentralization:  No authority required in order to make a valid transaction, one that everyone reaches consensus on.</a:t>
            </a:r>
          </a:p>
          <a:p>
            <a:endParaRPr lang="en-US" sz="2800" dirty="0" smtClean="0">
              <a:latin typeface="Rockwell" pitchFamily="18" charset="0"/>
            </a:endParaRPr>
          </a:p>
          <a:p>
            <a:r>
              <a:rPr lang="en-US" sz="2800" dirty="0" smtClean="0">
                <a:latin typeface="Rockwell" pitchFamily="18" charset="0"/>
              </a:rPr>
              <a:t>Transparency: Everyone can look through past transactions, either made by their address, or any other address.</a:t>
            </a:r>
          </a:p>
          <a:p>
            <a:endParaRPr lang="en-US" sz="2800" dirty="0" smtClean="0">
              <a:latin typeface="Rockwell" pitchFamily="18" charset="0"/>
            </a:endParaRPr>
          </a:p>
          <a:p>
            <a:r>
              <a:rPr lang="en-US" sz="2800" dirty="0" smtClean="0">
                <a:latin typeface="Rockwell" pitchFamily="18" charset="0"/>
              </a:rPr>
              <a:t>Immutability:  One cannot alter the past transaction Information in the blockchain,  without it being detected. </a:t>
            </a:r>
            <a:endParaRPr lang="en-US" sz="2800" dirty="0">
              <a:latin typeface="Rockwell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Copyright: ReyGlobal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Rockwell" pitchFamily="18" charset="0"/>
              </a:rPr>
              <a:t>Why to Use Blockchain?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1415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Rockwell" pitchFamily="18" charset="0"/>
              </a:rPr>
              <a:t>Blockchain technology offers new tools for authentication and authorization in the digital world that preclude the need for many centralized administrators.</a:t>
            </a:r>
          </a:p>
          <a:p>
            <a:r>
              <a:rPr lang="en-US" sz="2800" dirty="0" smtClean="0">
                <a:latin typeface="Rockwell" pitchFamily="18" charset="0"/>
              </a:rPr>
              <a:t>By formalizing and securing new digital relationships, the blockchain revolution is posed to create the backbone of a layer of the internet for transactions and interactions of value.</a:t>
            </a:r>
            <a:endParaRPr lang="en-US" sz="2800" dirty="0">
              <a:latin typeface="Rockwell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Copyright: ReyGlobal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Rockwell" pitchFamily="18" charset="0"/>
              </a:rPr>
              <a:t>What is hashing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Rockwell" pitchFamily="18" charset="0"/>
              </a:rPr>
              <a:t>Hashing refers to the concept of taking an </a:t>
            </a:r>
            <a:r>
              <a:rPr lang="en-US" sz="2800" dirty="0" err="1" smtClean="0">
                <a:latin typeface="Rockwell" pitchFamily="18" charset="0"/>
              </a:rPr>
              <a:t>arbitary</a:t>
            </a:r>
            <a:r>
              <a:rPr lang="en-US" sz="2800" dirty="0" smtClean="0">
                <a:latin typeface="Rockwell" pitchFamily="18" charset="0"/>
              </a:rPr>
              <a:t> amount of input data, applying some algorithm to it, and generating a fixed-size output data called the hash.</a:t>
            </a:r>
          </a:p>
          <a:p>
            <a:r>
              <a:rPr lang="en-US" sz="2800" dirty="0" smtClean="0">
                <a:latin typeface="Rockwell" pitchFamily="18" charset="0"/>
              </a:rPr>
              <a:t>A common usage for hash today is to fingerprint files, also known as check zones. This means that a hash is used to verify that a file has not been tampered with or modified in any way not intended by the author.</a:t>
            </a:r>
            <a:endParaRPr lang="en-US" sz="2800" dirty="0">
              <a:latin typeface="Rockwell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Copyright: ReyGlobal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038" y="789709"/>
            <a:ext cx="10131425" cy="558338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Rockwell" pitchFamily="18" charset="0"/>
              </a:rPr>
              <a:t>Hashing are used in blockchain to represent the current state of the world.</a:t>
            </a:r>
          </a:p>
          <a:p>
            <a:r>
              <a:rPr lang="en-US" sz="2800" dirty="0" smtClean="0">
                <a:latin typeface="Rockwell" pitchFamily="18" charset="0"/>
              </a:rPr>
              <a:t>First the hash is calculated for the genesis block using transactions inside that block.</a:t>
            </a:r>
          </a:p>
          <a:p>
            <a:r>
              <a:rPr lang="en-US" sz="2800" dirty="0" smtClean="0">
                <a:latin typeface="Rockwell" pitchFamily="18" charset="0"/>
              </a:rPr>
              <a:t>The sequence of initial transactions is used to calculate a block hash for the genesis block.</a:t>
            </a:r>
          </a:p>
          <a:p>
            <a:r>
              <a:rPr lang="en-US" sz="2800" dirty="0" smtClean="0">
                <a:latin typeface="Rockwell" pitchFamily="18" charset="0"/>
              </a:rPr>
              <a:t>For every new block that is generated afterward, the previous block’s hash is also used.</a:t>
            </a:r>
          </a:p>
          <a:p>
            <a:r>
              <a:rPr lang="en-US" sz="2800" dirty="0" smtClean="0">
                <a:latin typeface="Rockwell" pitchFamily="18" charset="0"/>
              </a:rPr>
              <a:t>This is how a chain of blocks is formed, each new block hash pointing to the block hash that came before it. </a:t>
            </a:r>
            <a:endParaRPr lang="en-US" sz="2800" dirty="0">
              <a:latin typeface="Rockwell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Copyright: ReyGlobal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Rockwell" pitchFamily="18" charset="0"/>
              </a:rPr>
              <a:t>What are digital keys?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Rockwell" pitchFamily="18" charset="0"/>
              </a:rPr>
              <a:t>User’s digital keys allow many of the ownership features that can be found in cryptographically secure cryptocurrency systems.</a:t>
            </a:r>
          </a:p>
          <a:p>
            <a:r>
              <a:rPr lang="en-US" sz="2800" dirty="0" smtClean="0">
                <a:latin typeface="Rockwell" pitchFamily="18" charset="0"/>
              </a:rPr>
              <a:t>Stored and created by cryptocurrency wallets, which exists independently of the network.</a:t>
            </a:r>
          </a:p>
          <a:p>
            <a:r>
              <a:rPr lang="en-US" sz="2800" dirty="0" smtClean="0">
                <a:latin typeface="Rockwell" pitchFamily="18" charset="0"/>
              </a:rPr>
              <a:t>These keys are generated in pairs, consisting of a public key and  private key.</a:t>
            </a:r>
            <a:endParaRPr lang="en-US" sz="2800" dirty="0">
              <a:latin typeface="Rockwell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Copyright: ReyGlobal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928255"/>
            <a:ext cx="10131425" cy="5015345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 smtClean="0">
                <a:latin typeface="Rockwell" pitchFamily="18" charset="0"/>
              </a:rPr>
              <a:t>Public key </a:t>
            </a:r>
            <a:r>
              <a:rPr lang="en-US" sz="2800" dirty="0" smtClean="0">
                <a:latin typeface="Rockwell" pitchFamily="18" charset="0"/>
              </a:rPr>
              <a:t>: The important aspect to understand about the incorporation of public key cryptography in cryptocurrency systems such as bitcoin is that they are practically irreversible.</a:t>
            </a:r>
          </a:p>
          <a:p>
            <a:pPr>
              <a:buNone/>
            </a:pPr>
            <a:r>
              <a:rPr lang="en-US" sz="2800" dirty="0" smtClean="0">
                <a:latin typeface="Rockwell" pitchFamily="18" charset="0"/>
              </a:rPr>
              <a:t>       It enables for the creation of digital secrets and forgeable digital signatures, which are essential for ownership on decentralized network.</a:t>
            </a:r>
          </a:p>
          <a:p>
            <a:pPr lvl="5">
              <a:buNone/>
            </a:pPr>
            <a:endParaRPr lang="en-US" sz="2200" dirty="0" smtClean="0">
              <a:latin typeface="Rockwell" pitchFamily="18" charset="0"/>
            </a:endParaRPr>
          </a:p>
          <a:p>
            <a:r>
              <a:rPr lang="en-US" sz="2800" b="1" dirty="0" smtClean="0">
                <a:latin typeface="Rockwell" pitchFamily="18" charset="0"/>
              </a:rPr>
              <a:t>Private key </a:t>
            </a:r>
            <a:r>
              <a:rPr lang="en-US" sz="2800" dirty="0" smtClean="0">
                <a:latin typeface="Rockwell" pitchFamily="18" charset="0"/>
              </a:rPr>
              <a:t>: The private key consists of alphanumerical characters that gives a user access and control over their funds to their corresponding cryptocurrency address.</a:t>
            </a:r>
          </a:p>
          <a:p>
            <a:pPr>
              <a:buNone/>
            </a:pPr>
            <a:r>
              <a:rPr lang="en-US" sz="2800" dirty="0" smtClean="0">
                <a:latin typeface="Rockwell" pitchFamily="18" charset="0"/>
              </a:rPr>
              <a:t>        It is used to sign transactions that allow user to spend their funds, by proving that the user in fact have ownership of those funds.</a:t>
            </a:r>
            <a:endParaRPr lang="en-US" sz="2800" dirty="0">
              <a:latin typeface="Rockwell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Copyright: ReyGlobal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Rockwell" pitchFamily="18" charset="0"/>
              </a:rPr>
              <a:t>Truffle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Rockwell" pitchFamily="18" charset="0"/>
              </a:rPr>
              <a:t>Truffle is a development environment, testing framework and asset pipeline for Ethereum developer easier.</a:t>
            </a:r>
          </a:p>
          <a:p>
            <a:r>
              <a:rPr lang="en-US" sz="2800" dirty="0" smtClean="0">
                <a:latin typeface="Rockwell" pitchFamily="18" charset="0"/>
              </a:rPr>
              <a:t>With Truffle, we get : Built-in smart contracts compilation, linking, development and binary management.</a:t>
            </a:r>
          </a:p>
          <a:p>
            <a:r>
              <a:rPr lang="en-US" sz="2800" dirty="0" smtClean="0">
                <a:latin typeface="Rockwell" pitchFamily="18" charset="0"/>
              </a:rPr>
              <a:t>It collects more user feedback, future improvements and enhancements can be made to the platform over time.</a:t>
            </a:r>
          </a:p>
          <a:p>
            <a:endParaRPr lang="en-US" sz="2800" dirty="0">
              <a:latin typeface="Rockwell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Copyright: ReyGlobal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365" y="2784764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Rockwell" pitchFamily="18" charset="0"/>
              </a:rPr>
              <a:t>Thank  you!!</a:t>
            </a:r>
            <a:endParaRPr lang="en-US" sz="4000" dirty="0">
              <a:latin typeface="Rockwell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Copyright: ReyGlobal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6578"/>
            <a:ext cx="2508562" cy="590047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>
                <a:latin typeface="Rockwell" pitchFamily="18" charset="0"/>
              </a:rPr>
              <a:t>Current Status</a:t>
            </a:r>
            <a:endParaRPr lang="en-US" sz="2000" dirty="0">
              <a:latin typeface="Rockwell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789" y="1909153"/>
            <a:ext cx="10131425" cy="4050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Rockwell" pitchFamily="18" charset="0"/>
              </a:rPr>
              <a:t>Centralized System</a:t>
            </a:r>
          </a:p>
          <a:p>
            <a:pPr lvl="1"/>
            <a:r>
              <a:rPr lang="en-US" sz="1600" dirty="0" smtClean="0">
                <a:latin typeface="Rockwell" pitchFamily="18" charset="0"/>
              </a:rPr>
              <a:t>Content Copy Issues</a:t>
            </a:r>
          </a:p>
          <a:p>
            <a:pPr lvl="1"/>
            <a:r>
              <a:rPr lang="en-US" sz="1600" dirty="0" smtClean="0">
                <a:latin typeface="Rockwell" pitchFamily="18" charset="0"/>
              </a:rPr>
              <a:t>Content Security Issues</a:t>
            </a:r>
          </a:p>
          <a:p>
            <a:pPr lvl="1"/>
            <a:r>
              <a:rPr lang="en-US" sz="1600" dirty="0" smtClean="0">
                <a:latin typeface="Rockwell" pitchFamily="18" charset="0"/>
              </a:rPr>
              <a:t>Content Modification Issues</a:t>
            </a:r>
            <a:endParaRPr lang="en-US" sz="1600" dirty="0" smtClean="0">
              <a:latin typeface="Rockwell" pitchFamily="18" charset="0"/>
            </a:endParaRPr>
          </a:p>
          <a:p>
            <a:pPr>
              <a:buNone/>
            </a:pPr>
            <a:endParaRPr lang="en-US" sz="2800" dirty="0">
              <a:latin typeface="Rockwell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Copyright: ReyGlobal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4566"/>
            <a:ext cx="3017520" cy="546915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>
                <a:latin typeface="Rockwell" pitchFamily="18" charset="0"/>
              </a:rPr>
              <a:t>What is </a:t>
            </a:r>
            <a:r>
              <a:rPr lang="en-US" sz="1800" dirty="0" smtClean="0">
                <a:latin typeface="Rockwell" pitchFamily="18" charset="0"/>
              </a:rPr>
              <a:t>blockchain</a:t>
            </a:r>
            <a:r>
              <a:rPr lang="en-US" sz="2000" dirty="0" smtClean="0">
                <a:latin typeface="Rockwell" pitchFamily="18" charset="0"/>
              </a:rPr>
              <a:t>?</a:t>
            </a:r>
            <a:endParaRPr lang="en-US" sz="2000" dirty="0">
              <a:latin typeface="Rockwell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Copyright: </a:t>
            </a:r>
            <a:r>
              <a:rPr lang="en-US" dirty="0" err="1" smtClean="0"/>
              <a:t>ReyGlobal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5442" y="1992702"/>
            <a:ext cx="74187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Incorruptible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digital ledger of economic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 programmed to record not just financial transactions but virtually everything of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held on a blockchain exists as a shared and continually reconciled database.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1" y="1276709"/>
            <a:ext cx="3378849" cy="422696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>
                <a:latin typeface="Rockwell" pitchFamily="18" charset="0"/>
              </a:rPr>
              <a:t>B</a:t>
            </a:r>
            <a:r>
              <a:rPr lang="en-US" sz="2000" dirty="0" smtClean="0">
                <a:latin typeface="Rockwell" pitchFamily="18" charset="0"/>
              </a:rPr>
              <a:t>lockchain</a:t>
            </a:r>
            <a:r>
              <a:rPr lang="en-US" sz="2000" dirty="0">
                <a:latin typeface="Rockwell" pitchFamily="18" charset="0"/>
              </a:rPr>
              <a:t>: Data S</a:t>
            </a:r>
            <a:r>
              <a:rPr lang="en-US" sz="2000" dirty="0" smtClean="0">
                <a:latin typeface="Rockwell" pitchFamily="18" charset="0"/>
              </a:rPr>
              <a:t>tructures</a:t>
            </a:r>
            <a:endParaRPr lang="en-US" sz="2000" dirty="0">
              <a:latin typeface="Rockwell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Copyright: ReyGlobal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6168" y="2070340"/>
            <a:ext cx="688387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Transaction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Transaction Output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Copyright: ReyGlobal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265" y="1337896"/>
            <a:ext cx="1233302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A0A0A"/>
                </a:solidFill>
                <a:latin typeface="Helvetica Neue"/>
              </a:rPr>
              <a:t>Block</a:t>
            </a:r>
            <a:endParaRPr lang="en-US" sz="2000" b="0" i="0" dirty="0">
              <a:solidFill>
                <a:srgbClr val="0A0A0A"/>
              </a:solidFill>
              <a:effectLst/>
              <a:latin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7778" y="2035834"/>
            <a:ext cx="28084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Previous Hash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Timestamp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Num Tx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ransactions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7587" y="2035834"/>
            <a:ext cx="4037163" cy="286232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  <a:r>
              <a:rPr lang="en-US" dirty="0">
                <a:solidFill>
                  <a:srgbClr val="00B05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Block</a:t>
            </a:r>
            <a:r>
              <a:rPr lang="en-US" dirty="0"/>
              <a:t> (</a:t>
            </a:r>
          </a:p>
          <a:p>
            <a:r>
              <a:rPr lang="en-US" dirty="0">
                <a:solidFill>
                  <a:srgbClr val="00B050"/>
                </a:solidFill>
              </a:rPr>
              <a:t>        var </a:t>
            </a:r>
            <a:r>
              <a:rPr lang="en-US" dirty="0">
                <a:solidFill>
                  <a:srgbClr val="00B0F0"/>
                </a:solidFill>
              </a:rPr>
              <a:t>index</a:t>
            </a:r>
            <a:r>
              <a:rPr lang="en-US" dirty="0"/>
              <a:t>: Int = 0,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B050"/>
                </a:solidFill>
              </a:rPr>
              <a:t>var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hash</a:t>
            </a:r>
            <a:r>
              <a:rPr lang="en-US" dirty="0"/>
              <a:t>: String = </a:t>
            </a:r>
            <a:r>
              <a:rPr lang="en-US" dirty="0" smtClean="0"/>
              <a:t>“”,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B050"/>
                </a:solidFill>
              </a:rPr>
              <a:t>var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previousHash</a:t>
            </a:r>
            <a:r>
              <a:rPr lang="en-US" dirty="0"/>
              <a:t>: String = </a:t>
            </a:r>
            <a:r>
              <a:rPr lang="en-US" dirty="0" smtClean="0"/>
              <a:t>“0”,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        var </a:t>
            </a:r>
            <a:r>
              <a:rPr lang="en-US" dirty="0">
                <a:solidFill>
                  <a:srgbClr val="00B0F0"/>
                </a:solidFill>
              </a:rPr>
              <a:t>timestamp</a:t>
            </a:r>
            <a:r>
              <a:rPr lang="en-US" dirty="0"/>
              <a:t>: Long = 0,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B050"/>
                </a:solidFill>
              </a:rPr>
              <a:t>var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nonce</a:t>
            </a:r>
            <a:r>
              <a:rPr lang="en-US" dirty="0"/>
              <a:t>: Int = 0,</a:t>
            </a:r>
          </a:p>
          <a:p>
            <a:r>
              <a:rPr lang="en-US" dirty="0">
                <a:solidFill>
                  <a:srgbClr val="00B050"/>
                </a:solidFill>
              </a:rPr>
              <a:t>        var </a:t>
            </a:r>
            <a:r>
              <a:rPr lang="en-US" dirty="0">
                <a:solidFill>
                  <a:srgbClr val="00B0F0"/>
                </a:solidFill>
              </a:rPr>
              <a:t>numTx:</a:t>
            </a:r>
            <a:r>
              <a:rPr lang="en-US" dirty="0"/>
              <a:t> Int = 0,</a:t>
            </a:r>
          </a:p>
          <a:p>
            <a:r>
              <a:rPr lang="en-US" dirty="0"/>
              <a:t>        </a:t>
            </a:r>
            <a:r>
              <a:rPr lang="en-US" dirty="0">
                <a:solidFill>
                  <a:srgbClr val="00B0F0"/>
                </a:solidFill>
              </a:rPr>
              <a:t>var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transactions</a:t>
            </a:r>
            <a:r>
              <a:rPr lang="en-US" dirty="0"/>
              <a:t>: Array&lt;Transaction&gt; = emptyArray()</a:t>
            </a:r>
          </a:p>
          <a:p>
            <a:r>
              <a:rPr lang="en-US" dirty="0"/>
              <a:t>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Copyright: ReyGlobal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268885"/>
            <a:ext cx="1889185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A0A0A"/>
                </a:solidFill>
                <a:latin typeface="Helvetica Neue"/>
              </a:rPr>
              <a:t>Transaction</a:t>
            </a:r>
            <a:endParaRPr lang="en-US" sz="2000" b="0" i="0" dirty="0">
              <a:solidFill>
                <a:srgbClr val="0A0A0A"/>
              </a:solidFill>
              <a:effectLst/>
              <a:latin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7778" y="2035834"/>
            <a:ext cx="49364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represents a transfer of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ownership.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 single Transaction includes: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COIN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BASE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REGULAR Transaction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 array of </a:t>
            </a:r>
            <a:r>
              <a:rPr lang="en-US" sz="1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 inputs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 and </a:t>
            </a:r>
            <a:r>
              <a:rPr lang="en-US" sz="14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 outputs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96314" y="2035834"/>
            <a:ext cx="4425350" cy="20313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  <a:r>
              <a:rPr lang="en-US" dirty="0">
                <a:solidFill>
                  <a:srgbClr val="00B05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TransactionInput</a:t>
            </a:r>
            <a:r>
              <a:rPr lang="en-US" dirty="0"/>
              <a:t> (</a:t>
            </a:r>
          </a:p>
          <a:p>
            <a:r>
              <a:rPr lang="en-US" dirty="0">
                <a:solidFill>
                  <a:srgbClr val="00B050"/>
                </a:solidFill>
              </a:rPr>
              <a:t>    var </a:t>
            </a:r>
            <a:r>
              <a:rPr lang="en-US" dirty="0" err="1">
                <a:solidFill>
                  <a:srgbClr val="00B0F0"/>
                </a:solidFill>
              </a:rPr>
              <a:t>txid</a:t>
            </a:r>
            <a:r>
              <a:rPr lang="en-US" dirty="0"/>
              <a:t>: String = ""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vout</a:t>
            </a:r>
            <a:r>
              <a:rPr lang="en-US" dirty="0"/>
              <a:t>: Int = 0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var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amount</a:t>
            </a:r>
            <a:r>
              <a:rPr lang="en-US" dirty="0"/>
              <a:t>: Long = 0,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var </a:t>
            </a:r>
            <a:r>
              <a:rPr lang="en-US" dirty="0" err="1">
                <a:solidFill>
                  <a:srgbClr val="00B0F0"/>
                </a:solidFill>
              </a:rPr>
              <a:t>unlockingScript</a:t>
            </a:r>
            <a:r>
              <a:rPr lang="en-US" dirty="0" err="1"/>
              <a:t>:LinkedList</a:t>
            </a:r>
            <a:r>
              <a:rPr lang="en-US" dirty="0"/>
              <a:t>&lt;String&gt; = </a:t>
            </a:r>
            <a:r>
              <a:rPr lang="en-US" dirty="0" err="1"/>
              <a:t>LinkedList</a:t>
            </a:r>
            <a:r>
              <a:rPr lang="en-US" dirty="0"/>
              <a:t>()</a:t>
            </a:r>
          </a:p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0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0"/>
            <a:ext cx="10744200" cy="5719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500" dirty="0" smtClean="0">
                <a:latin typeface="Rockwell" pitchFamily="18" charset="0"/>
              </a:rPr>
              <a:t>B) </a:t>
            </a:r>
            <a:r>
              <a:rPr lang="en-US" sz="3500" b="1" dirty="0" smtClean="0">
                <a:solidFill>
                  <a:srgbClr val="FFFF00"/>
                </a:solidFill>
                <a:latin typeface="Rockwell" pitchFamily="18" charset="0"/>
              </a:rPr>
              <a:t>A transaction</a:t>
            </a:r>
            <a:r>
              <a:rPr lang="en-US" dirty="0" smtClean="0">
                <a:latin typeface="Rockwell" pitchFamily="18" charset="0"/>
              </a:rPr>
              <a:t> represents a transfer of ownership, It does include:</a:t>
            </a:r>
          </a:p>
          <a:p>
            <a:endParaRPr lang="en-US" dirty="0" smtClean="0">
              <a:latin typeface="Rockwell" pitchFamily="18" charset="0"/>
            </a:endParaRPr>
          </a:p>
          <a:p>
            <a:pPr>
              <a:buNone/>
            </a:pPr>
            <a:r>
              <a:rPr lang="en-US" dirty="0" smtClean="0">
                <a:latin typeface="Rockwell" pitchFamily="18" charset="0"/>
              </a:rPr>
              <a:t>1.</a:t>
            </a:r>
            <a:r>
              <a:rPr lang="en-US" b="1" dirty="0" smtClean="0">
                <a:latin typeface="Rockwell" pitchFamily="18" charset="0"/>
              </a:rPr>
              <a:t>hash</a:t>
            </a:r>
            <a:r>
              <a:rPr lang="en-US" dirty="0" smtClean="0">
                <a:latin typeface="Rockwell" pitchFamily="18" charset="0"/>
              </a:rPr>
              <a:t>: It is the a message digest of the data included in a transaction like its type, the transaction outputs and transaction inputs data.</a:t>
            </a:r>
          </a:p>
          <a:p>
            <a:pPr>
              <a:buNone/>
            </a:pPr>
            <a:r>
              <a:rPr lang="en-US" dirty="0" smtClean="0">
                <a:latin typeface="Rockwell" pitchFamily="18" charset="0"/>
              </a:rPr>
              <a:t>2.</a:t>
            </a:r>
            <a:r>
              <a:rPr lang="en-US" b="1" dirty="0" smtClean="0">
                <a:latin typeface="Rockwell" pitchFamily="18" charset="0"/>
              </a:rPr>
              <a:t>type</a:t>
            </a:r>
            <a:r>
              <a:rPr lang="en-US" dirty="0" smtClean="0">
                <a:latin typeface="Rockwell" pitchFamily="18" charset="0"/>
              </a:rPr>
              <a:t>: It is the type of the transaction. There are many types but the most important are :</a:t>
            </a:r>
          </a:p>
          <a:p>
            <a:pPr marL="514350" indent="-514350">
              <a:buNone/>
            </a:pPr>
            <a:r>
              <a:rPr lang="en-US" b="1" dirty="0" smtClean="0">
                <a:latin typeface="Rockwell" pitchFamily="18" charset="0"/>
              </a:rPr>
              <a:t>       </a:t>
            </a:r>
            <a:r>
              <a:rPr lang="en-US" dirty="0" smtClean="0">
                <a:latin typeface="Rockwell" pitchFamily="18" charset="0"/>
              </a:rPr>
              <a:t>(a) COIN</a:t>
            </a:r>
            <a:r>
              <a:rPr lang="en-US" b="1" dirty="0" smtClean="0">
                <a:latin typeface="Rockwell" pitchFamily="18" charset="0"/>
              </a:rPr>
              <a:t> </a:t>
            </a:r>
            <a:r>
              <a:rPr lang="en-US" dirty="0" smtClean="0">
                <a:latin typeface="Rockwell" pitchFamily="18" charset="0"/>
              </a:rPr>
              <a:t>BASE</a:t>
            </a:r>
            <a:r>
              <a:rPr lang="en-US" b="1" dirty="0" smtClean="0">
                <a:latin typeface="Rockwell" pitchFamily="18" charset="0"/>
              </a:rPr>
              <a:t> </a:t>
            </a:r>
            <a:r>
              <a:rPr lang="en-US" dirty="0" smtClean="0">
                <a:latin typeface="Rockwell" pitchFamily="18" charset="0"/>
              </a:rPr>
              <a:t>Transaction : crypto currency token supply mechanism.</a:t>
            </a:r>
            <a:br>
              <a:rPr lang="en-US" dirty="0" smtClean="0">
                <a:latin typeface="Rockwell" pitchFamily="18" charset="0"/>
              </a:rPr>
            </a:br>
            <a:r>
              <a:rPr lang="en-US" dirty="0" smtClean="0">
                <a:latin typeface="Rockwell" pitchFamily="18" charset="0"/>
              </a:rPr>
              <a:t> (b) FEE Transaction: the fee that a transaction's creator tips to the</a:t>
            </a:r>
            <a:br>
              <a:rPr lang="en-US" dirty="0" smtClean="0">
                <a:latin typeface="Rockwell" pitchFamily="18" charset="0"/>
              </a:rPr>
            </a:br>
            <a:r>
              <a:rPr lang="en-US" dirty="0" smtClean="0">
                <a:latin typeface="Rockwell" pitchFamily="18" charset="0"/>
              </a:rPr>
              <a:t>miners.</a:t>
            </a:r>
            <a:br>
              <a:rPr lang="en-US" dirty="0" smtClean="0">
                <a:latin typeface="Rockwell" pitchFamily="18" charset="0"/>
              </a:rPr>
            </a:br>
            <a:r>
              <a:rPr lang="en-US" dirty="0" smtClean="0">
                <a:latin typeface="Rockwell" pitchFamily="18" charset="0"/>
              </a:rPr>
              <a:t> (c)</a:t>
            </a:r>
            <a:r>
              <a:rPr lang="en-US" b="1" dirty="0" smtClean="0">
                <a:latin typeface="Rockwell" pitchFamily="18" charset="0"/>
              </a:rPr>
              <a:t> </a:t>
            </a:r>
            <a:r>
              <a:rPr lang="en-US" dirty="0" smtClean="0">
                <a:latin typeface="Rockwell" pitchFamily="18" charset="0"/>
              </a:rPr>
              <a:t>REGULAR</a:t>
            </a:r>
            <a:r>
              <a:rPr lang="en-US" b="1" dirty="0" smtClean="0">
                <a:latin typeface="Rockwell" pitchFamily="18" charset="0"/>
              </a:rPr>
              <a:t> </a:t>
            </a:r>
            <a:r>
              <a:rPr lang="en-US" dirty="0" smtClean="0">
                <a:latin typeface="Rockwell" pitchFamily="18" charset="0"/>
              </a:rPr>
              <a:t>Transaction: A regular transfer of token ownership.</a:t>
            </a:r>
            <a:br>
              <a:rPr lang="en-US" dirty="0" smtClean="0">
                <a:latin typeface="Rockwell" pitchFamily="18" charset="0"/>
              </a:rPr>
            </a:br>
            <a:endParaRPr lang="en-US" dirty="0" smtClean="0">
              <a:latin typeface="Rockwell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Copyright: ReyGlobal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764" y="537152"/>
            <a:ext cx="102338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chemeClr val="tx1"/>
                </a:solidFill>
                <a:latin typeface="Rockwell" pitchFamily="18" charset="0"/>
              </a:rPr>
              <a:t>(C)</a:t>
            </a:r>
            <a:r>
              <a:rPr lang="en-US" sz="3200" b="1" dirty="0" smtClean="0">
                <a:solidFill>
                  <a:schemeClr val="tx1"/>
                </a:solidFill>
                <a:latin typeface="Rockwell" pitchFamily="18" charset="0"/>
              </a:rPr>
              <a:t> </a:t>
            </a:r>
            <a:r>
              <a:rPr lang="en-US" sz="3200" b="1" dirty="0" smtClean="0">
                <a:solidFill>
                  <a:srgbClr val="FFFF00"/>
                </a:solidFill>
                <a:latin typeface="Rockwell" pitchFamily="18" charset="0"/>
              </a:rPr>
              <a:t>Transaction Input </a:t>
            </a:r>
            <a:r>
              <a:rPr lang="en-US" dirty="0" smtClean="0">
                <a:latin typeface="Rockwell" pitchFamily="18" charset="0"/>
              </a:rPr>
              <a:t>data is where you declare where the token you plan to transfer comes from, It does include:</a:t>
            </a:r>
          </a:p>
          <a:p>
            <a:r>
              <a:rPr lang="en-US" b="1" dirty="0" smtClean="0">
                <a:latin typeface="Rockwell" pitchFamily="18" charset="0"/>
              </a:rPr>
              <a:t>taxed</a:t>
            </a:r>
            <a:r>
              <a:rPr lang="en-US" dirty="0" smtClean="0">
                <a:latin typeface="Rockwell" pitchFamily="18" charset="0"/>
              </a:rPr>
              <a:t> :The id of the blockchain aware transaction where the token you try to unlock comes from. </a:t>
            </a:r>
          </a:p>
          <a:p>
            <a:r>
              <a:rPr lang="en-US" b="1" dirty="0" smtClean="0">
                <a:latin typeface="Rockwell" pitchFamily="18" charset="0"/>
              </a:rPr>
              <a:t>vout</a:t>
            </a:r>
            <a:r>
              <a:rPr lang="en-US" dirty="0" smtClean="0">
                <a:latin typeface="Rockwell" pitchFamily="18" charset="0"/>
              </a:rPr>
              <a:t> : Its index on that transaction’s outputs array.</a:t>
            </a:r>
          </a:p>
          <a:p>
            <a:r>
              <a:rPr lang="en-US" b="1" dirty="0" smtClean="0">
                <a:latin typeface="Rockwell" pitchFamily="18" charset="0"/>
              </a:rPr>
              <a:t>amount</a:t>
            </a:r>
            <a:r>
              <a:rPr lang="en-US" dirty="0" smtClean="0">
                <a:latin typeface="Rockwell" pitchFamily="18" charset="0"/>
              </a:rPr>
              <a:t> : the amount of token you are trying to unlock.</a:t>
            </a:r>
          </a:p>
          <a:p>
            <a:r>
              <a:rPr lang="en-US" b="1" dirty="0" smtClean="0">
                <a:latin typeface="Rockwell" pitchFamily="18" charset="0"/>
              </a:rPr>
              <a:t>unlockingScript</a:t>
            </a:r>
            <a:r>
              <a:rPr lang="en-US" dirty="0" smtClean="0">
                <a:latin typeface="Rockwell" pitchFamily="18" charset="0"/>
              </a:rPr>
              <a:t> : this is a list of script operation codes + data like digital signature and public key where you provide a script to unlock the tokens.</a:t>
            </a:r>
          </a:p>
          <a:p>
            <a:endParaRPr lang="en-US" dirty="0">
              <a:latin typeface="Rockwell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Copyright: ReyGlobal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3" y="484909"/>
            <a:ext cx="10827327" cy="5692054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Rockwell" pitchFamily="18" charset="0"/>
              </a:rPr>
              <a:t>(D) </a:t>
            </a:r>
            <a:r>
              <a:rPr lang="en-US" sz="3200" b="1" dirty="0" smtClean="0">
                <a:solidFill>
                  <a:srgbClr val="FFFF00"/>
                </a:solidFill>
                <a:latin typeface="Rockwell" pitchFamily="18" charset="0"/>
              </a:rPr>
              <a:t>Transaction Output </a:t>
            </a:r>
            <a:r>
              <a:rPr lang="en-US" dirty="0" smtClean="0">
                <a:latin typeface="Rockwell" pitchFamily="18" charset="0"/>
              </a:rPr>
              <a:t>represents where the tokens are being spent, It does include:</a:t>
            </a:r>
          </a:p>
          <a:p>
            <a:r>
              <a:rPr lang="en-US" b="1" dirty="0" smtClean="0">
                <a:latin typeface="Rockwell" pitchFamily="18" charset="0"/>
              </a:rPr>
              <a:t>amount</a:t>
            </a:r>
            <a:r>
              <a:rPr lang="en-US" dirty="0" smtClean="0">
                <a:latin typeface="Rockwell" pitchFamily="18" charset="0"/>
              </a:rPr>
              <a:t>: the amount of tokens to be spent or transferred.</a:t>
            </a:r>
          </a:p>
          <a:p>
            <a:r>
              <a:rPr lang="en-US" b="1" dirty="0" smtClean="0">
                <a:latin typeface="Rockwell" pitchFamily="18" charset="0"/>
              </a:rPr>
              <a:t>locking script</a:t>
            </a:r>
            <a:r>
              <a:rPr lang="en-US" dirty="0" smtClean="0">
                <a:latin typeface="Rockwell" pitchFamily="18" charset="0"/>
              </a:rPr>
              <a:t>: its the script that sets the rules on the address that will be receiving the tokens. it does contain most of time some script operation codes and an address.</a:t>
            </a:r>
          </a:p>
          <a:p>
            <a:pPr>
              <a:buNone/>
            </a:pPr>
            <a:endParaRPr lang="en-US" dirty="0" smtClean="0">
              <a:latin typeface="Rockwell" pitchFamily="18" charset="0"/>
            </a:endParaRPr>
          </a:p>
          <a:p>
            <a:pPr>
              <a:buNone/>
            </a:pPr>
            <a:endParaRPr lang="en-US" dirty="0">
              <a:latin typeface="Rockwell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Copyright: ReyGlobal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</TotalTime>
  <Words>924</Words>
  <Application>Microsoft Office PowerPoint</Application>
  <PresentationFormat>Widescreen</PresentationFormat>
  <Paragraphs>136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Helvetica Neue</vt:lpstr>
      <vt:lpstr>Rockwell</vt:lpstr>
      <vt:lpstr>Retrospect</vt:lpstr>
      <vt:lpstr>Blockchain</vt:lpstr>
      <vt:lpstr>Current Status</vt:lpstr>
      <vt:lpstr>What is blockchain?</vt:lpstr>
      <vt:lpstr>Blockchain: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mining?</vt:lpstr>
      <vt:lpstr>Attributes of blockchain?</vt:lpstr>
      <vt:lpstr>Why to Use Blockchain?</vt:lpstr>
      <vt:lpstr>What is hashing</vt:lpstr>
      <vt:lpstr>PowerPoint Presentation</vt:lpstr>
      <vt:lpstr>What are digital keys?</vt:lpstr>
      <vt:lpstr>PowerPoint Presentation</vt:lpstr>
      <vt:lpstr>Truffle</vt:lpstr>
      <vt:lpstr>Thank  you!!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Namrata</dc:creator>
  <cp:lastModifiedBy>Bhushan, Gaurav (Consultant)</cp:lastModifiedBy>
  <cp:revision>109</cp:revision>
  <dcterms:created xsi:type="dcterms:W3CDTF">2014-09-12T02:08:24Z</dcterms:created>
  <dcterms:modified xsi:type="dcterms:W3CDTF">2018-07-30T20:08:59Z</dcterms:modified>
</cp:coreProperties>
</file>