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41" r:id="rId1"/>
  </p:sldMasterIdLst>
  <p:notesMasterIdLst>
    <p:notesMasterId r:id="rId39"/>
  </p:notesMasterIdLst>
  <p:handoutMasterIdLst>
    <p:handoutMasterId r:id="rId40"/>
  </p:handoutMasterIdLst>
  <p:sldIdLst>
    <p:sldId id="474" r:id="rId2"/>
    <p:sldId id="658" r:id="rId3"/>
    <p:sldId id="660" r:id="rId4"/>
    <p:sldId id="479" r:id="rId5"/>
    <p:sldId id="514" r:id="rId6"/>
    <p:sldId id="671" r:id="rId7"/>
    <p:sldId id="673" r:id="rId8"/>
    <p:sldId id="674" r:id="rId9"/>
    <p:sldId id="675" r:id="rId10"/>
    <p:sldId id="515" r:id="rId11"/>
    <p:sldId id="676" r:id="rId12"/>
    <p:sldId id="677" r:id="rId13"/>
    <p:sldId id="684" r:id="rId14"/>
    <p:sldId id="475" r:id="rId15"/>
    <p:sldId id="612" r:id="rId16"/>
    <p:sldId id="613" r:id="rId17"/>
    <p:sldId id="518" r:id="rId18"/>
    <p:sldId id="519" r:id="rId19"/>
    <p:sldId id="520" r:id="rId20"/>
    <p:sldId id="521" r:id="rId21"/>
    <p:sldId id="522" r:id="rId22"/>
    <p:sldId id="614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621" r:id="rId32"/>
    <p:sldId id="531" r:id="rId33"/>
    <p:sldId id="532" r:id="rId34"/>
    <p:sldId id="681" r:id="rId35"/>
    <p:sldId id="533" r:id="rId36"/>
    <p:sldId id="534" r:id="rId37"/>
    <p:sldId id="535" r:id="rId38"/>
  </p:sldIdLst>
  <p:sldSz cx="9144000" cy="6858000" type="screen4x3"/>
  <p:notesSz cx="6996113" cy="92821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800" b="1" kern="1200">
        <a:solidFill>
          <a:srgbClr val="940094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A50021"/>
    <a:srgbClr val="FF6600"/>
    <a:srgbClr val="003300"/>
    <a:srgbClr val="339933"/>
    <a:srgbClr val="FF0000"/>
    <a:srgbClr val="FF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9" autoAdjust="0"/>
    <p:restoredTop sz="90929"/>
  </p:normalViewPr>
  <p:slideViewPr>
    <p:cSldViewPr>
      <p:cViewPr varScale="1">
        <p:scale>
          <a:sx n="68" d="100"/>
          <a:sy n="68" d="100"/>
        </p:scale>
        <p:origin x="1596" y="54"/>
      </p:cViewPr>
      <p:guideLst>
        <p:guide orient="horz" pos="249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75" d="100"/>
          <a:sy n="75" d="100"/>
        </p:scale>
        <p:origin x="-1290" y="-7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24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276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58" tIns="44091" rIns="89758" bIns="44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8488"/>
            <a:ext cx="5126037" cy="4176712"/>
          </a:xfrm>
          <a:ln/>
        </p:spPr>
        <p:txBody>
          <a:bodyPr lIns="92516" tIns="46258" rIns="92516" bIns="4625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8688"/>
            <a:ext cx="3943350" cy="2957512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4062"/>
          </a:xfrm>
        </p:spPr>
        <p:txBody>
          <a:bodyPr lIns="90497" tIns="45249" rIns="90497" bIns="4524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14375"/>
            <a:ext cx="4589462" cy="3441700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8488"/>
            <a:ext cx="5126037" cy="417671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222" tIns="46111" rIns="92222" bIns="461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 sz="1600"/>
          </a:p>
        </p:txBody>
      </p:sp>
      <p:sp>
        <p:nvSpPr>
          <p:cNvPr id="334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308222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38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336464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3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43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329177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47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1318815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9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51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357517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1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55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1201674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7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59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291575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3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63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3061933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22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3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4098925"/>
            <a:ext cx="6224587" cy="4641850"/>
          </a:xfrm>
          <a:ln w="127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2645" tIns="46324" rIns="92645" bIns="46324"/>
          <a:lstStyle/>
          <a:p>
            <a:endParaRPr lang="en-US"/>
          </a:p>
        </p:txBody>
      </p:sp>
      <p:sp>
        <p:nvSpPr>
          <p:cNvPr id="367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</p:spTree>
    <p:extLst>
      <p:ext uri="{BB962C8B-B14F-4D97-AF65-F5344CB8AC3E}">
        <p14:creationId xmlns:p14="http://schemas.microsoft.com/office/powerpoint/2010/main" val="14702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6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27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94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26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96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3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29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599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8688"/>
            <a:ext cx="3943350" cy="2957512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4021138"/>
            <a:ext cx="6062663" cy="4565650"/>
          </a:xfrm>
        </p:spPr>
        <p:txBody>
          <a:bodyPr lIns="90291" tIns="45146" rIns="90291" bIns="45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30</a:t>
            </a: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6010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6121400" y="92075"/>
            <a:ext cx="8747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6654800" y="9004300"/>
            <a:ext cx="339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62" tIns="44831" rIns="91262" bIns="44831" anchor="b">
            <a:spAutoFit/>
          </a:bodyPr>
          <a:lstStyle>
            <a:lvl1pPr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61963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22338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84300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844675" defTabSz="9223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3018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7590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2162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673475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FontTx/>
              <a:buNone/>
            </a:pPr>
            <a:r>
              <a:rPr lang="en-US" sz="1200" b="0"/>
              <a:t>35</a:t>
            </a: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0" y="9002713"/>
            <a:ext cx="663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auto">
          <a:xfrm>
            <a:off x="0" y="92075"/>
            <a:ext cx="7080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603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6625" y="6967538"/>
            <a:ext cx="5199063" cy="271462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4831" rIns="91262" bIns="4483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4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6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9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49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28-Jul-18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772400" cy="1143000"/>
          </a:xfrm>
          <a:noFill/>
          <a:ln/>
        </p:spPr>
        <p:txBody>
          <a:bodyPr lIns="92075" tIns="46038" rIns="92075" bIns="46038" anchor="ctr"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b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(UML)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243716" name="WordArt 4"/>
          <p:cNvSpPr>
            <a:spLocks noChangeArrowheads="1" noChangeShapeType="1" noTextEdit="1"/>
          </p:cNvSpPr>
          <p:nvPr/>
        </p:nvSpPr>
        <p:spPr bwMode="auto">
          <a:xfrm>
            <a:off x="3581400" y="3106738"/>
            <a:ext cx="2209800" cy="100806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buFontTx/>
              <a:buNone/>
            </a:pPr>
            <a:endParaRPr lang="en-US" sz="3600" kern="10" dirty="0">
              <a:ln w="12700">
                <a:solidFill>
                  <a:srgbClr val="B2B2B2"/>
                </a:solidFill>
                <a:round/>
                <a:headEnd type="none" w="sm" len="sm"/>
                <a:tailEnd type="none" w="sm" len="sm"/>
              </a:ln>
              <a:gradFill rotWithShape="0">
                <a:gsLst>
                  <a:gs pos="0">
                    <a:srgbClr val="A50021"/>
                  </a:gs>
                  <a:gs pos="100000">
                    <a:srgbClr val="A5002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Relationship Types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54126"/>
            <a:ext cx="65913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133725" y="628015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6872288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0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001000" cy="4953000"/>
          </a:xfrm>
          <a:noFill/>
          <a:ln/>
        </p:spPr>
        <p:txBody>
          <a:bodyPr lIns="107950" tIns="53975" rIns="107950" bIns="53975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bi-directional connection between classes</a:t>
            </a:r>
          </a:p>
          <a:p>
            <a:pPr lvl="1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is shown as a line connecting the related classes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stronger form of relationship where the relationship is between a whole and its parts</a:t>
            </a:r>
          </a:p>
          <a:p>
            <a:pPr lvl="1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aggregation is shown as a line connecting the related classes with a diamond next to the class representing the whole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is a weaker form of relationship showing a relationship between a client and a supplier where the client does not have semantic knowledge of the supplier. </a:t>
            </a:r>
          </a:p>
          <a:p>
            <a:pPr lvl="1">
              <a:lnSpc>
                <a:spcPct val="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dependency is shown as a dashed line pointing from the client to the supplier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133725" y="622300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6521450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(Inheritance)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001000" cy="5029200"/>
          </a:xfrm>
          <a:noFill/>
          <a:ln/>
        </p:spPr>
        <p:txBody>
          <a:bodyPr lIns="107950" tIns="53975" rIns="107950" bIns="53975">
            <a:normAutofit/>
          </a:bodyPr>
          <a:lstStyle/>
          <a:p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relationship between a more general and a more specific element</a:t>
            </a:r>
            <a:endParaRPr lang="en-US" sz="24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property of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generalization-specialization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defined between a superclass and its subclasses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attributes, operations, and/or relationships are shown at the highest applicable level in the hierarchy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relationship defined between a type and its implementation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484938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 Notation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152400" y="990600"/>
            <a:ext cx="89154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30000"/>
              </a:lnSpc>
              <a:spcAft>
                <a:spcPts val="0"/>
              </a:spcAft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fontAlgn="auto">
              <a:lnSpc>
                <a:spcPct val="230000"/>
              </a:lnSpc>
              <a:spcAft>
                <a:spcPts val="0"/>
              </a:spcAft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fontAlgn="auto">
              <a:lnSpc>
                <a:spcPct val="230000"/>
              </a:lnSpc>
              <a:spcAft>
                <a:spcPts val="0"/>
              </a:spcAft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fontAlgn="auto">
              <a:lnSpc>
                <a:spcPct val="230000"/>
              </a:lnSpc>
              <a:spcAft>
                <a:spcPts val="0"/>
              </a:spcAft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fontAlgn="auto">
              <a:lnSpc>
                <a:spcPct val="230000"/>
              </a:lnSpc>
              <a:spcAft>
                <a:spcPts val="0"/>
              </a:spcAft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</a:p>
        </p:txBody>
      </p:sp>
      <p:pic>
        <p:nvPicPr>
          <p:cNvPr id="60" name="Picture 4" descr="D:\Rational\Presentations\UML_UT art\FIGURE_A-9.ILLU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419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4114800" y="251460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686300" y="296068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4114800" y="3505200"/>
            <a:ext cx="4419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4724400" y="4038600"/>
            <a:ext cx="141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" name="AutoShape 8"/>
          <p:cNvSpPr>
            <a:spLocks noChangeArrowheads="1"/>
          </p:cNvSpPr>
          <p:nvPr/>
        </p:nvSpPr>
        <p:spPr bwMode="auto">
          <a:xfrm>
            <a:off x="6143625" y="3962400"/>
            <a:ext cx="257175" cy="152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6629400" y="1828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4114800" y="464820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" name="AutoShape 21"/>
          <p:cNvSpPr>
            <a:spLocks noChangeArrowheads="1"/>
          </p:cNvSpPr>
          <p:nvPr/>
        </p:nvSpPr>
        <p:spPr bwMode="auto">
          <a:xfrm rot="16200000">
            <a:off x="4686300" y="49149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4953000" y="5029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4114800" y="5638800"/>
            <a:ext cx="441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71" name="Line 26"/>
          <p:cNvSpPr>
            <a:spLocks noChangeShapeType="1"/>
          </p:cNvSpPr>
          <p:nvPr/>
        </p:nvSpPr>
        <p:spPr bwMode="auto">
          <a:xfrm>
            <a:off x="4953000" y="5943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" name="AutoShape 27"/>
          <p:cNvSpPr>
            <a:spLocks noChangeArrowheads="1"/>
          </p:cNvSpPr>
          <p:nvPr/>
        </p:nvSpPr>
        <p:spPr bwMode="auto">
          <a:xfrm rot="16200000">
            <a:off x="4686300" y="58293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3" name="Oval 31"/>
          <p:cNvSpPr>
            <a:spLocks noChangeArrowheads="1"/>
          </p:cNvSpPr>
          <p:nvPr/>
        </p:nvSpPr>
        <p:spPr bwMode="auto">
          <a:xfrm>
            <a:off x="4495800" y="28956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6553200" y="28956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" name="Oval 34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>
            <a:off x="4648200" y="49530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8" name="Oval 36"/>
          <p:cNvSpPr>
            <a:spLocks noChangeArrowheads="1"/>
          </p:cNvSpPr>
          <p:nvPr/>
        </p:nvSpPr>
        <p:spPr bwMode="auto">
          <a:xfrm>
            <a:off x="6400800" y="49530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4648200" y="5867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6477000" y="5867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4354513" y="5638800"/>
            <a:ext cx="3698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type</a:t>
            </a: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6858000" y="5715000"/>
            <a:ext cx="8778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Implementation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class</a:t>
            </a: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6553200" y="4724400"/>
            <a:ext cx="558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Subclass</a:t>
            </a:r>
          </a:p>
        </p:txBody>
      </p:sp>
      <p:sp>
        <p:nvSpPr>
          <p:cNvPr id="84" name="Text Box 44"/>
          <p:cNvSpPr txBox="1">
            <a:spLocks noChangeArrowheads="1"/>
          </p:cNvSpPr>
          <p:nvPr/>
        </p:nvSpPr>
        <p:spPr bwMode="auto">
          <a:xfrm>
            <a:off x="4191000" y="4648200"/>
            <a:ext cx="6477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Superclass</a:t>
            </a: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6629400" y="3649663"/>
            <a:ext cx="627063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Aggregate</a:t>
            </a: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4191000" y="3581400"/>
            <a:ext cx="3746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Part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6705600" y="2590800"/>
            <a:ext cx="558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Supplier</a:t>
            </a:r>
          </a:p>
        </p:txBody>
      </p: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4114800" y="2514600"/>
            <a:ext cx="449263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Client</a:t>
            </a:r>
          </a:p>
        </p:txBody>
      </p:sp>
      <p:sp>
        <p:nvSpPr>
          <p:cNvPr id="89" name="Freeform 49"/>
          <p:cNvSpPr>
            <a:spLocks/>
          </p:cNvSpPr>
          <p:nvPr/>
        </p:nvSpPr>
        <p:spPr bwMode="auto">
          <a:xfrm>
            <a:off x="6477000" y="3619500"/>
            <a:ext cx="609600" cy="342900"/>
          </a:xfrm>
          <a:custGeom>
            <a:avLst/>
            <a:gdLst>
              <a:gd name="T0" fmla="*/ 32 w 384"/>
              <a:gd name="T1" fmla="*/ 168 h 216"/>
              <a:gd name="T2" fmla="*/ 128 w 384"/>
              <a:gd name="T3" fmla="*/ 72 h 216"/>
              <a:gd name="T4" fmla="*/ 80 w 384"/>
              <a:gd name="T5" fmla="*/ 24 h 216"/>
              <a:gd name="T6" fmla="*/ 32 w 384"/>
              <a:gd name="T7" fmla="*/ 24 h 216"/>
              <a:gd name="T8" fmla="*/ 272 w 384"/>
              <a:gd name="T9" fmla="*/ 168 h 216"/>
              <a:gd name="T10" fmla="*/ 368 w 384"/>
              <a:gd name="T11" fmla="*/ 216 h 216"/>
              <a:gd name="T12" fmla="*/ 368 w 384"/>
              <a:gd name="T13" fmla="*/ 16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" h="216">
                <a:moveTo>
                  <a:pt x="32" y="168"/>
                </a:moveTo>
                <a:cubicBezTo>
                  <a:pt x="76" y="132"/>
                  <a:pt x="120" y="96"/>
                  <a:pt x="128" y="72"/>
                </a:cubicBezTo>
                <a:cubicBezTo>
                  <a:pt x="136" y="48"/>
                  <a:pt x="96" y="32"/>
                  <a:pt x="80" y="24"/>
                </a:cubicBezTo>
                <a:cubicBezTo>
                  <a:pt x="64" y="16"/>
                  <a:pt x="0" y="0"/>
                  <a:pt x="32" y="24"/>
                </a:cubicBezTo>
                <a:cubicBezTo>
                  <a:pt x="64" y="48"/>
                  <a:pt x="216" y="136"/>
                  <a:pt x="272" y="168"/>
                </a:cubicBezTo>
                <a:cubicBezTo>
                  <a:pt x="328" y="200"/>
                  <a:pt x="352" y="216"/>
                  <a:pt x="368" y="216"/>
                </a:cubicBezTo>
                <a:cubicBezTo>
                  <a:pt x="384" y="216"/>
                  <a:pt x="376" y="192"/>
                  <a:pt x="368" y="168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90" name="AutoShape 52"/>
          <p:cNvCxnSpPr>
            <a:cxnSpLocks noChangeShapeType="1"/>
            <a:stCxn id="86" idx="3"/>
            <a:endCxn id="75" idx="6"/>
          </p:cNvCxnSpPr>
          <p:nvPr/>
        </p:nvCxnSpPr>
        <p:spPr bwMode="auto">
          <a:xfrm>
            <a:off x="4565650" y="3676650"/>
            <a:ext cx="158750" cy="247650"/>
          </a:xfrm>
          <a:prstGeom prst="curvedConnector3">
            <a:avLst>
              <a:gd name="adj1" fmla="val 244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53"/>
          <p:cNvCxnSpPr>
            <a:cxnSpLocks noChangeShapeType="1"/>
            <a:stCxn id="89" idx="2"/>
            <a:endCxn id="89" idx="0"/>
          </p:cNvCxnSpPr>
          <p:nvPr/>
        </p:nvCxnSpPr>
        <p:spPr bwMode="auto">
          <a:xfrm rot="10800000" flipV="1">
            <a:off x="6527800" y="3657600"/>
            <a:ext cx="76200" cy="228600"/>
          </a:xfrm>
          <a:prstGeom prst="curvedConnector3">
            <a:avLst>
              <a:gd name="adj1" fmla="val 46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54"/>
          <p:cNvCxnSpPr>
            <a:cxnSpLocks noChangeShapeType="1"/>
            <a:stCxn id="82" idx="1"/>
            <a:endCxn id="80" idx="7"/>
          </p:cNvCxnSpPr>
          <p:nvPr/>
        </p:nvCxnSpPr>
        <p:spPr bwMode="auto">
          <a:xfrm rot="10800000" flipV="1">
            <a:off x="6542088" y="5872163"/>
            <a:ext cx="315912" cy="6350"/>
          </a:xfrm>
          <a:prstGeom prst="curvedConnector4">
            <a:avLst>
              <a:gd name="adj1" fmla="val 14069"/>
              <a:gd name="adj2" fmla="val -2475005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55"/>
          <p:cNvCxnSpPr>
            <a:cxnSpLocks noChangeShapeType="1"/>
            <a:stCxn id="81" idx="1"/>
            <a:endCxn id="79" idx="3"/>
          </p:cNvCxnSpPr>
          <p:nvPr/>
        </p:nvCxnSpPr>
        <p:spPr bwMode="auto">
          <a:xfrm rot="10800000" flipH="1" flipV="1">
            <a:off x="4354513" y="5746750"/>
            <a:ext cx="304800" cy="185738"/>
          </a:xfrm>
          <a:prstGeom prst="curvedConnector4">
            <a:avLst>
              <a:gd name="adj1" fmla="val -20838"/>
              <a:gd name="adj2" fmla="val 147005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56"/>
          <p:cNvCxnSpPr>
            <a:cxnSpLocks noChangeShapeType="1"/>
            <a:stCxn id="78" idx="6"/>
            <a:endCxn id="83" idx="1"/>
          </p:cNvCxnSpPr>
          <p:nvPr/>
        </p:nvCxnSpPr>
        <p:spPr bwMode="auto">
          <a:xfrm flipV="1">
            <a:off x="6477000" y="4819650"/>
            <a:ext cx="76200" cy="17145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57"/>
          <p:cNvSpPr txBox="1">
            <a:spLocks noChangeArrowheads="1"/>
          </p:cNvSpPr>
          <p:nvPr/>
        </p:nvSpPr>
        <p:spPr bwMode="auto">
          <a:xfrm>
            <a:off x="5943600" y="2590800"/>
            <a:ext cx="42068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Times" panose="02020603050405020304" pitchFamily="18" charset="0"/>
              </a:rPr>
              <a:t>name</a:t>
            </a:r>
          </a:p>
        </p:txBody>
      </p:sp>
      <p:sp>
        <p:nvSpPr>
          <p:cNvPr id="96" name="Oval 58"/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97" name="AutoShape 59"/>
          <p:cNvCxnSpPr>
            <a:cxnSpLocks noChangeShapeType="1"/>
            <a:stCxn id="96" idx="7"/>
            <a:endCxn id="95" idx="1"/>
          </p:cNvCxnSpPr>
          <p:nvPr/>
        </p:nvCxnSpPr>
        <p:spPr bwMode="auto">
          <a:xfrm rot="16200000">
            <a:off x="5675312" y="2562226"/>
            <a:ext cx="144463" cy="392112"/>
          </a:xfrm>
          <a:prstGeom prst="curvedConnector2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60"/>
          <p:cNvCxnSpPr>
            <a:cxnSpLocks noChangeShapeType="1"/>
            <a:stCxn id="74" idx="5"/>
            <a:endCxn id="87" idx="2"/>
          </p:cNvCxnSpPr>
          <p:nvPr/>
        </p:nvCxnSpPr>
        <p:spPr bwMode="auto">
          <a:xfrm rot="5400000" flipH="1" flipV="1">
            <a:off x="6711950" y="2687638"/>
            <a:ext cx="179388" cy="366712"/>
          </a:xfrm>
          <a:prstGeom prst="curvedConnector3">
            <a:avLst>
              <a:gd name="adj1" fmla="val -71685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62"/>
          <p:cNvCxnSpPr>
            <a:cxnSpLocks noChangeShapeType="1"/>
            <a:stCxn id="73" idx="1"/>
            <a:endCxn id="88" idx="3"/>
          </p:cNvCxnSpPr>
          <p:nvPr/>
        </p:nvCxnSpPr>
        <p:spPr bwMode="auto">
          <a:xfrm rot="16200000">
            <a:off x="4387056" y="2729707"/>
            <a:ext cx="296863" cy="57150"/>
          </a:xfrm>
          <a:prstGeom prst="curvedConnector4">
            <a:avLst>
              <a:gd name="adj1" fmla="val 35829"/>
              <a:gd name="adj2" fmla="val 50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64"/>
          <p:cNvCxnSpPr>
            <a:cxnSpLocks noChangeShapeType="1"/>
            <a:stCxn id="78" idx="6"/>
            <a:endCxn id="83" idx="3"/>
          </p:cNvCxnSpPr>
          <p:nvPr/>
        </p:nvCxnSpPr>
        <p:spPr bwMode="auto">
          <a:xfrm flipV="1">
            <a:off x="6477000" y="4819650"/>
            <a:ext cx="635000" cy="171450"/>
          </a:xfrm>
          <a:prstGeom prst="curvedConnector3">
            <a:avLst>
              <a:gd name="adj1" fmla="val 136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65"/>
          <p:cNvCxnSpPr>
            <a:cxnSpLocks noChangeShapeType="1"/>
            <a:stCxn id="84" idx="2"/>
            <a:endCxn id="77" idx="1"/>
          </p:cNvCxnSpPr>
          <p:nvPr/>
        </p:nvCxnSpPr>
        <p:spPr bwMode="auto">
          <a:xfrm rot="16200000" flipH="1">
            <a:off x="4524375" y="4829175"/>
            <a:ext cx="125413" cy="144463"/>
          </a:xfrm>
          <a:prstGeom prst="curvedConnector3">
            <a:avLst>
              <a:gd name="adj1" fmla="val 45569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6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05" y="159543"/>
            <a:ext cx="78867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63" name="Line 3"/>
          <p:cNvSpPr>
            <a:spLocks noChangeShapeType="1"/>
          </p:cNvSpPr>
          <p:nvPr/>
        </p:nvSpPr>
        <p:spPr bwMode="auto">
          <a:xfrm flipV="1">
            <a:off x="4867275" y="2590800"/>
            <a:ext cx="2179638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5011738" y="4046538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>
            <a:off x="2198688" y="2874963"/>
            <a:ext cx="2178050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3009900" y="4548188"/>
            <a:ext cx="11509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3827463" y="2427288"/>
            <a:ext cx="530225" cy="127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2197100" y="4046538"/>
            <a:ext cx="203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>
            <a:off x="4718050" y="2398713"/>
            <a:ext cx="530225" cy="127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H="1" flipV="1">
            <a:off x="4808538" y="4046538"/>
            <a:ext cx="1609725" cy="93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068638" y="2100263"/>
            <a:ext cx="1458912" cy="909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531" tIns="38266" rIns="76531" bIns="38266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 dirty="0">
                <a:solidFill>
                  <a:srgbClr val="A50021"/>
                </a:solidFill>
                <a:latin typeface="Arial Narrow" panose="020B0606020202030204" pitchFamily="34" charset="0"/>
              </a:rPr>
              <a:t>Use Case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 dirty="0">
                <a:solidFill>
                  <a:srgbClr val="A50021"/>
                </a:solidFill>
                <a:latin typeface="Arial Narrow" panose="020B0606020202030204" pitchFamily="34" charset="0"/>
              </a:rPr>
              <a:t>Diagrams</a:t>
            </a:r>
            <a:endParaRPr lang="en-US" sz="1700" b="0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884238" y="3760788"/>
            <a:ext cx="1458912" cy="908050"/>
          </a:xfrm>
          <a:prstGeom prst="rect">
            <a:avLst/>
          </a:prstGeom>
          <a:solidFill>
            <a:srgbClr val="339933"/>
          </a:solidFill>
          <a:ln w="9525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Collaboration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Diagrams</a:t>
            </a:r>
            <a:endParaRPr lang="en-US" sz="1700" b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7046913" y="3759200"/>
            <a:ext cx="1458912" cy="909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Component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Diagrams</a:t>
            </a:r>
          </a:p>
        </p:txBody>
      </p:sp>
      <p:sp>
        <p:nvSpPr>
          <p:cNvPr id="245783" name="Rectangle 23"/>
          <p:cNvSpPr>
            <a:spLocks noChangeArrowheads="1"/>
          </p:cNvSpPr>
          <p:nvPr/>
        </p:nvSpPr>
        <p:spPr bwMode="auto">
          <a:xfrm>
            <a:off x="5921375" y="5072063"/>
            <a:ext cx="1458913" cy="9080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531" tIns="38266" rIns="76531" bIns="38266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Deployment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Diagrams</a:t>
            </a:r>
            <a:endParaRPr lang="en-US" sz="2300" b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86" name="Rectangle 26"/>
          <p:cNvSpPr>
            <a:spLocks noChangeArrowheads="1"/>
          </p:cNvSpPr>
          <p:nvPr/>
        </p:nvSpPr>
        <p:spPr bwMode="auto">
          <a:xfrm>
            <a:off x="7046913" y="2252663"/>
            <a:ext cx="1458912" cy="909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Object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Diagrams</a:t>
            </a:r>
            <a:endParaRPr lang="en-US" sz="1700" b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89" name="Rectangle 29"/>
          <p:cNvSpPr>
            <a:spLocks noChangeArrowheads="1"/>
          </p:cNvSpPr>
          <p:nvPr/>
        </p:nvSpPr>
        <p:spPr bwMode="auto">
          <a:xfrm>
            <a:off x="1550988" y="5119688"/>
            <a:ext cx="1458912" cy="908050"/>
          </a:xfrm>
          <a:prstGeom prst="rect">
            <a:avLst/>
          </a:prstGeom>
          <a:solidFill>
            <a:srgbClr val="339933"/>
          </a:solidFill>
          <a:ln w="9525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 dirty="0">
                <a:latin typeface="Arial Narrow" panose="020B0606020202030204" pitchFamily="34" charset="0"/>
              </a:rPr>
              <a:t>Statechart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 dirty="0">
                <a:latin typeface="Arial Narrow" panose="020B0606020202030204" pitchFamily="34" charset="0"/>
              </a:rPr>
              <a:t>Diagrams</a:t>
            </a:r>
            <a:endParaRPr lang="en-US" sz="1700" b="0" dirty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92" name="Rectangle 32"/>
          <p:cNvSpPr>
            <a:spLocks noChangeArrowheads="1"/>
          </p:cNvSpPr>
          <p:nvPr/>
        </p:nvSpPr>
        <p:spPr bwMode="auto">
          <a:xfrm>
            <a:off x="1244600" y="2433638"/>
            <a:ext cx="1458913" cy="909637"/>
          </a:xfrm>
          <a:prstGeom prst="rect">
            <a:avLst/>
          </a:prstGeom>
          <a:solidFill>
            <a:srgbClr val="339933"/>
          </a:solidFill>
          <a:ln w="9525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531" tIns="38266" rIns="76531" bIns="38266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Sequence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Diagrams</a:t>
            </a:r>
            <a:endParaRPr lang="en-US" sz="1700" b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4843463" y="1631950"/>
            <a:ext cx="1458912" cy="909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Class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rgbClr val="A50021"/>
                </a:solidFill>
                <a:latin typeface="Arial Narrow" panose="020B0606020202030204" pitchFamily="34" charset="0"/>
              </a:rPr>
              <a:t>Diagrams</a:t>
            </a:r>
            <a:endParaRPr lang="en-US" sz="1700" b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96" name="Line 36"/>
          <p:cNvSpPr>
            <a:spLocks noChangeShapeType="1"/>
          </p:cNvSpPr>
          <p:nvPr/>
        </p:nvSpPr>
        <p:spPr bwMode="auto">
          <a:xfrm>
            <a:off x="4554538" y="4668838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8" name="Rectangle 38"/>
          <p:cNvSpPr>
            <a:spLocks noChangeArrowheads="1"/>
          </p:cNvSpPr>
          <p:nvPr/>
        </p:nvSpPr>
        <p:spPr bwMode="auto">
          <a:xfrm>
            <a:off x="3854451" y="5172075"/>
            <a:ext cx="1465262" cy="939800"/>
          </a:xfrm>
          <a:prstGeom prst="rect">
            <a:avLst/>
          </a:prstGeom>
          <a:solidFill>
            <a:srgbClr val="339933"/>
          </a:solidFill>
          <a:ln w="9525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 anchor="ctr"/>
          <a:lstStyle>
            <a:lvl1pPr marL="384175" indent="-38417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84275" indent="-43021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504950" indent="-2127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70063" indent="-157163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9938" indent="-161925" defTabSz="9032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71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43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115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8738" indent="-161925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Activity</a:t>
            </a:r>
          </a:p>
          <a:p>
            <a:pPr algn="ctr">
              <a:lnSpc>
                <a:spcPct val="90000"/>
              </a:lnSpc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latin typeface="Arial Narrow" panose="020B0606020202030204" pitchFamily="34" charset="0"/>
              </a:rPr>
              <a:t>Diagrams</a:t>
            </a:r>
            <a:endParaRPr lang="en-US" sz="1700" b="0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5799" name="Text Box 39"/>
          <p:cNvSpPr txBox="1">
            <a:spLocks noChangeArrowheads="1"/>
          </p:cNvSpPr>
          <p:nvPr/>
        </p:nvSpPr>
        <p:spPr bwMode="auto">
          <a:xfrm>
            <a:off x="68305" y="834007"/>
            <a:ext cx="302839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complete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 system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particular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Perspective.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2" name="AutoShape 42"/>
          <p:cNvSpPr>
            <a:spLocks noChangeArrowheads="1"/>
          </p:cNvSpPr>
          <p:nvPr/>
        </p:nvSpPr>
        <p:spPr bwMode="auto">
          <a:xfrm>
            <a:off x="4038600" y="3657600"/>
            <a:ext cx="1281113" cy="1195388"/>
          </a:xfrm>
          <a:prstGeom prst="can">
            <a:avLst>
              <a:gd name="adj" fmla="val 39255"/>
            </a:avLst>
          </a:prstGeom>
          <a:solidFill>
            <a:srgbClr val="CC3300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267200" y="4267200"/>
            <a:ext cx="825500" cy="341313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rgbClr val="F6BF69"/>
              </a:buClr>
              <a:buFont typeface="Monotype Sorts" pitchFamily="2" charset="2"/>
              <a:buNone/>
            </a:pPr>
            <a:r>
              <a:rPr lang="en-US" sz="1700">
                <a:solidFill>
                  <a:schemeClr val="bg1"/>
                </a:solidFill>
                <a:latin typeface="Arial Narrow" panose="020B0606020202030204" pitchFamily="34" charset="0"/>
              </a:rPr>
              <a:t>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-762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Build Models?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problem better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stakeholders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errors 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plan out the design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code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Model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001000" cy="4038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 case diagrams)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structure 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diagrams)kinds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objects and their relationships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behavior (state machines)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life histories of an object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behavior (activity, sequence, and collaboration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among objects to achieve system-level behavior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structures (component and deployment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modules and deployment on physical nodes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UML, there are nine standard diagrams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views: use case, class, object, component, deployment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views: sequence, collaboration,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69863" y="117316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system functionality as seen by users</a:t>
            </a:r>
          </a:p>
        </p:txBody>
      </p:sp>
      <p:pic>
        <p:nvPicPr>
          <p:cNvPr id="335876" name="Picture 4" descr="D:\Rational\Presentations\UML_UT art\FIGURE_17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2057400"/>
            <a:ext cx="62103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system functionality as seen by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early stages of 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context of a system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requirements of a system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 system’s architecture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implementation and generate test cases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analysts and domain experts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51535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UML?</a:t>
            </a:r>
            <a:b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469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001000" cy="5181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stands for Unified Modeling Language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UML combines the best of the best from: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concepts (Entity Relationship Diagrams)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Modeling (Work Flow)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Modeling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UML is a standard language for specifying, visualizing, documenting and constructing the artifacts of a software-intensive system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 all processes, throughout the development life cycle, and across different implementation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2400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0010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vocabulary of a system</a:t>
            </a:r>
          </a:p>
        </p:txBody>
      </p:sp>
      <p:pic>
        <p:nvPicPr>
          <p:cNvPr id="339972" name="Picture 4" descr="D:\Rational\Presentations\UML_UT art\FIGURE_8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5600"/>
            <a:ext cx="5715000" cy="4419600"/>
          </a:xfrm>
          <a:prstGeom prst="rect">
            <a:avLst/>
          </a:prstGeom>
          <a:solidFill>
            <a:srgbClr val="CC3300"/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vocabulary of a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refined throughout 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model concepts in the system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collaborations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logical database schemas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analysts, designers, and implementers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lnSpc>
                <a:spcPct val="85000"/>
              </a:lnSpc>
              <a:spcBef>
                <a:spcPct val="0"/>
              </a:spcBef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Class Diagram: Example</a:t>
            </a: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185738" y="1003300"/>
            <a:ext cx="8791575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buClr>
                <a:srgbClr val="CC3300"/>
              </a:buClr>
              <a:buSzPct val="69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10000"/>
              </a:spcBef>
              <a:buClr>
                <a:srgbClr val="940094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buClr>
                <a:srgbClr val="940094"/>
              </a:buClr>
              <a:buSzPct val="100000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buClr>
                <a:srgbClr val="A50021"/>
              </a:buClr>
              <a:buSzPct val="100000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entities in a system and their general relationships</a:t>
            </a:r>
          </a:p>
        </p:txBody>
      </p:sp>
      <p:sp>
        <p:nvSpPr>
          <p:cNvPr id="491524" name="AutoShape 4"/>
          <p:cNvSpPr>
            <a:spLocks/>
          </p:cNvSpPr>
          <p:nvPr/>
        </p:nvSpPr>
        <p:spPr bwMode="auto">
          <a:xfrm>
            <a:off x="7145338" y="3490913"/>
            <a:ext cx="1831975" cy="395287"/>
          </a:xfrm>
          <a:prstGeom prst="accentCallout2">
            <a:avLst>
              <a:gd name="adj1" fmla="val 28917"/>
              <a:gd name="adj2" fmla="val -4157"/>
              <a:gd name="adj3" fmla="val 28917"/>
              <a:gd name="adj4" fmla="val -14903"/>
              <a:gd name="adj5" fmla="val 94380"/>
              <a:gd name="adj6" fmla="val -23917"/>
            </a:avLst>
          </a:prstGeom>
          <a:solidFill>
            <a:srgbClr val="99FF99"/>
          </a:solidFill>
          <a:ln w="28575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800" b="0">
                <a:latin typeface="Arial" panose="020B0604020202020204" pitchFamily="34" charset="0"/>
              </a:rPr>
              <a:t>generalization</a:t>
            </a:r>
          </a:p>
        </p:txBody>
      </p:sp>
      <p:sp>
        <p:nvSpPr>
          <p:cNvPr id="491525" name="AutoShape 5"/>
          <p:cNvSpPr>
            <a:spLocks/>
          </p:cNvSpPr>
          <p:nvPr/>
        </p:nvSpPr>
        <p:spPr bwMode="auto">
          <a:xfrm>
            <a:off x="266700" y="3848100"/>
            <a:ext cx="1428750" cy="395288"/>
          </a:xfrm>
          <a:prstGeom prst="accentCallout2">
            <a:avLst>
              <a:gd name="adj1" fmla="val 28917"/>
              <a:gd name="adj2" fmla="val 105333"/>
              <a:gd name="adj3" fmla="val 28917"/>
              <a:gd name="adj4" fmla="val 134222"/>
              <a:gd name="adj5" fmla="val 155824"/>
              <a:gd name="adj6" fmla="val 144667"/>
            </a:avLst>
          </a:prstGeom>
          <a:solidFill>
            <a:srgbClr val="99FF99"/>
          </a:solidFill>
          <a:ln w="28575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800" b="0">
                <a:latin typeface="Arial" panose="020B0604020202020204" pitchFamily="34" charset="0"/>
              </a:rPr>
              <a:t>association</a:t>
            </a:r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1676400" y="2667000"/>
            <a:ext cx="1274763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sz="2000" b="0">
                <a:latin typeface="Arial" panose="020B0604020202020204" pitchFamily="34" charset="0"/>
              </a:rPr>
              <a:t>Person</a:t>
            </a:r>
            <a:endParaRPr lang="en-US" b="0"/>
          </a:p>
        </p:txBody>
      </p:sp>
      <p:sp>
        <p:nvSpPr>
          <p:cNvPr id="491527" name="Rectangle 7"/>
          <p:cNvSpPr>
            <a:spLocks noChangeArrowheads="1"/>
          </p:cNvSpPr>
          <p:nvPr/>
        </p:nvSpPr>
        <p:spPr bwMode="auto">
          <a:xfrm>
            <a:off x="1695450" y="5562600"/>
            <a:ext cx="1274763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sz="2000" b="0">
                <a:latin typeface="Arial" panose="020B0604020202020204" pitchFamily="34" charset="0"/>
              </a:rPr>
              <a:t>House</a:t>
            </a:r>
            <a:endParaRPr lang="en-US" b="0"/>
          </a:p>
        </p:txBody>
      </p:sp>
      <p:cxnSp>
        <p:nvCxnSpPr>
          <p:cNvPr id="491528" name="AutoShape 8"/>
          <p:cNvCxnSpPr>
            <a:cxnSpLocks noChangeShapeType="1"/>
            <a:stCxn id="491526" idx="2"/>
            <a:endCxn id="491527" idx="0"/>
          </p:cNvCxnSpPr>
          <p:nvPr/>
        </p:nvCxnSpPr>
        <p:spPr bwMode="auto">
          <a:xfrm>
            <a:off x="2314575" y="3200400"/>
            <a:ext cx="19050" cy="2362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1446213" y="5259388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 b="0">
                <a:latin typeface="Arial" panose="020B0604020202020204" pitchFamily="34" charset="0"/>
              </a:rPr>
              <a:t>residence</a:t>
            </a: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2338388" y="5259388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0..*</a:t>
            </a:r>
          </a:p>
        </p:txBody>
      </p:sp>
      <p:grpSp>
        <p:nvGrpSpPr>
          <p:cNvPr id="491531" name="Group 11"/>
          <p:cNvGrpSpPr>
            <a:grpSpLocks/>
          </p:cNvGrpSpPr>
          <p:nvPr/>
        </p:nvGrpSpPr>
        <p:grpSpPr bwMode="auto">
          <a:xfrm>
            <a:off x="1677988" y="3230563"/>
            <a:ext cx="1095375" cy="304800"/>
            <a:chOff x="1308" y="1819"/>
            <a:chExt cx="690" cy="192"/>
          </a:xfrm>
        </p:grpSpPr>
        <p:sp>
          <p:nvSpPr>
            <p:cNvPr id="491532" name="Text Box 12"/>
            <p:cNvSpPr txBox="1">
              <a:spLocks noChangeArrowheads="1"/>
            </p:cNvSpPr>
            <p:nvPr/>
          </p:nvSpPr>
          <p:spPr bwMode="auto">
            <a:xfrm>
              <a:off x="1308" y="1819"/>
              <a:ext cx="4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400" b="0">
                  <a:latin typeface="Arial" panose="020B0604020202020204" pitchFamily="34" charset="0"/>
                </a:rPr>
                <a:t>owner</a:t>
              </a:r>
            </a:p>
          </p:txBody>
        </p:sp>
        <p:sp>
          <p:nvSpPr>
            <p:cNvPr id="491533" name="Text Box 13"/>
            <p:cNvSpPr txBox="1">
              <a:spLocks noChangeArrowheads="1"/>
            </p:cNvSpPr>
            <p:nvPr/>
          </p:nvSpPr>
          <p:spPr bwMode="auto">
            <a:xfrm>
              <a:off x="1714" y="1819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400">
                  <a:latin typeface="Arial" panose="020B0604020202020204" pitchFamily="34" charset="0"/>
                </a:rPr>
                <a:t>0..*</a:t>
              </a:r>
            </a:p>
          </p:txBody>
        </p:sp>
      </p:grpSp>
      <p:sp>
        <p:nvSpPr>
          <p:cNvPr id="491535" name="Rectangle 15"/>
          <p:cNvSpPr>
            <a:spLocks noChangeArrowheads="1"/>
          </p:cNvSpPr>
          <p:nvPr/>
        </p:nvSpPr>
        <p:spPr bwMode="auto">
          <a:xfrm>
            <a:off x="6084888" y="2514600"/>
            <a:ext cx="127476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sz="2000" b="0">
                <a:latin typeface="Arial" panose="020B0604020202020204" pitchFamily="34" charset="0"/>
              </a:rPr>
              <a:t>Financial</a:t>
            </a:r>
            <a:br>
              <a:rPr lang="en-US" sz="2000" b="0">
                <a:latin typeface="Arial" panose="020B0604020202020204" pitchFamily="34" charset="0"/>
              </a:rPr>
            </a:br>
            <a:r>
              <a:rPr lang="en-US" sz="2000" b="0">
                <a:latin typeface="Arial" panose="020B0604020202020204" pitchFamily="34" charset="0"/>
              </a:rPr>
              <a:t>Institution</a:t>
            </a:r>
            <a:endParaRPr lang="en-US" b="0"/>
          </a:p>
        </p:txBody>
      </p:sp>
      <p:cxnSp>
        <p:nvCxnSpPr>
          <p:cNvPr id="491536" name="AutoShape 16"/>
          <p:cNvCxnSpPr>
            <a:cxnSpLocks noChangeShapeType="1"/>
            <a:stCxn id="491526" idx="3"/>
            <a:endCxn id="491535" idx="1"/>
          </p:cNvCxnSpPr>
          <p:nvPr/>
        </p:nvCxnSpPr>
        <p:spPr bwMode="auto">
          <a:xfrm>
            <a:off x="2951163" y="2933700"/>
            <a:ext cx="31337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37" name="Text Box 17"/>
          <p:cNvSpPr txBox="1">
            <a:spLocks noChangeArrowheads="1"/>
          </p:cNvSpPr>
          <p:nvPr/>
        </p:nvSpPr>
        <p:spPr bwMode="auto">
          <a:xfrm>
            <a:off x="2971800" y="262096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 b="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491538" name="Text Box 18"/>
          <p:cNvSpPr txBox="1">
            <a:spLocks noChangeArrowheads="1"/>
          </p:cNvSpPr>
          <p:nvPr/>
        </p:nvSpPr>
        <p:spPr bwMode="auto">
          <a:xfrm>
            <a:off x="5322888" y="26209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 b="0">
                <a:latin typeface="Arial" panose="020B0604020202020204" pitchFamily="34" charset="0"/>
              </a:rPr>
              <a:t>creditor</a:t>
            </a:r>
          </a:p>
        </p:txBody>
      </p:sp>
      <p:sp>
        <p:nvSpPr>
          <p:cNvPr id="491539" name="Text Box 19"/>
          <p:cNvSpPr txBox="1">
            <a:spLocks noChangeArrowheads="1"/>
          </p:cNvSpPr>
          <p:nvPr/>
        </p:nvSpPr>
        <p:spPr bwMode="auto">
          <a:xfrm>
            <a:off x="5622925" y="29337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2976563" y="29718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400">
                <a:latin typeface="Arial" panose="020B0604020202020204" pitchFamily="34" charset="0"/>
              </a:rPr>
              <a:t>0..*</a:t>
            </a:r>
          </a:p>
        </p:txBody>
      </p:sp>
      <p:sp>
        <p:nvSpPr>
          <p:cNvPr id="491553" name="Rectangle 33"/>
          <p:cNvSpPr>
            <a:spLocks noChangeArrowheads="1"/>
          </p:cNvSpPr>
          <p:nvPr/>
        </p:nvSpPr>
        <p:spPr bwMode="auto">
          <a:xfrm>
            <a:off x="5164138" y="4462463"/>
            <a:ext cx="974725" cy="6746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sz="2000" b="0">
                <a:latin typeface="Arial" panose="020B0604020202020204" pitchFamily="34" charset="0"/>
              </a:rPr>
              <a:t>Bank</a:t>
            </a:r>
            <a:endParaRPr lang="en-US" b="0"/>
          </a:p>
        </p:txBody>
      </p:sp>
      <p:sp>
        <p:nvSpPr>
          <p:cNvPr id="491554" name="Rectangle 34"/>
          <p:cNvSpPr>
            <a:spLocks noChangeArrowheads="1"/>
          </p:cNvSpPr>
          <p:nvPr/>
        </p:nvSpPr>
        <p:spPr bwMode="auto">
          <a:xfrm>
            <a:off x="6916738" y="4430713"/>
            <a:ext cx="1236662" cy="828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sz="2000" b="0">
                <a:latin typeface="Arial" panose="020B0604020202020204" pitchFamily="34" charset="0"/>
              </a:rPr>
              <a:t>Trust</a:t>
            </a:r>
            <a:br>
              <a:rPr lang="en-US" sz="2000" b="0">
                <a:latin typeface="Arial" panose="020B0604020202020204" pitchFamily="34" charset="0"/>
              </a:rPr>
            </a:br>
            <a:r>
              <a:rPr lang="en-US" sz="2000" b="0">
                <a:latin typeface="Arial" panose="020B0604020202020204" pitchFamily="34" charset="0"/>
              </a:rPr>
              <a:t>Company</a:t>
            </a:r>
            <a:endParaRPr lang="en-US" b="0"/>
          </a:p>
        </p:txBody>
      </p:sp>
      <p:sp>
        <p:nvSpPr>
          <p:cNvPr id="491555" name="AutoShape 35"/>
          <p:cNvSpPr>
            <a:spLocks noChangeArrowheads="1"/>
          </p:cNvSpPr>
          <p:nvPr/>
        </p:nvSpPr>
        <p:spPr bwMode="auto">
          <a:xfrm>
            <a:off x="6591300" y="3352800"/>
            <a:ext cx="190500" cy="18256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56" name="AutoShape 36"/>
          <p:cNvCxnSpPr>
            <a:cxnSpLocks noChangeShapeType="1"/>
            <a:stCxn id="491553" idx="0"/>
            <a:endCxn id="491555" idx="3"/>
          </p:cNvCxnSpPr>
          <p:nvPr/>
        </p:nvCxnSpPr>
        <p:spPr bwMode="auto">
          <a:xfrm rot="16200000">
            <a:off x="5710237" y="3486151"/>
            <a:ext cx="917575" cy="1035050"/>
          </a:xfrm>
          <a:prstGeom prst="bentConnector3">
            <a:avLst>
              <a:gd name="adj1" fmla="val 5328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57" name="AutoShape 37"/>
          <p:cNvCxnSpPr>
            <a:cxnSpLocks noChangeShapeType="1"/>
            <a:stCxn id="491554" idx="0"/>
            <a:endCxn id="491555" idx="3"/>
          </p:cNvCxnSpPr>
          <p:nvPr/>
        </p:nvCxnSpPr>
        <p:spPr bwMode="auto">
          <a:xfrm rot="5400000" flipH="1">
            <a:off x="6668294" y="3563144"/>
            <a:ext cx="885825" cy="849313"/>
          </a:xfrm>
          <a:prstGeom prst="bentConnector3">
            <a:avLst>
              <a:gd name="adj1" fmla="val 5053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0010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instances and links</a:t>
            </a:r>
          </a:p>
        </p:txBody>
      </p:sp>
      <p:pic>
        <p:nvPicPr>
          <p:cNvPr id="344068" name="Picture 4" descr="D:\Rational\Presentations\UML_UT art\FIGURE_14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2484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7316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instances and links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during analysis and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data/object structures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snapshots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analysts, designers, and implementers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-18811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0010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physical structure of the implementation</a:t>
            </a:r>
          </a:p>
        </p:txBody>
      </p:sp>
      <p:pic>
        <p:nvPicPr>
          <p:cNvPr id="348164" name="Picture 4" descr="D:\Rational\Presentations\UML_UT art\FIGURE_29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228850"/>
            <a:ext cx="52197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316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physical structure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source code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executable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relationship between the components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architects and programmers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381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990600"/>
            <a:ext cx="80010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topology of a system’s hardware</a:t>
            </a:r>
          </a:p>
        </p:txBody>
      </p:sp>
      <p:pic>
        <p:nvPicPr>
          <p:cNvPr id="352260" name="Picture 4" descr="D:\Rational\Presentations\UML_UT art\FIGURE_30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57375"/>
            <a:ext cx="61817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3163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topology of a system’s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distribution of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performance bottlenecks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architects, networking engineers, and system engineers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behavior (time-oriented)</a:t>
            </a:r>
          </a:p>
        </p:txBody>
      </p:sp>
      <p:pic>
        <p:nvPicPr>
          <p:cNvPr id="356356" name="Picture 4" descr="D:\Rational\Presentations\UML_UT art\FIGURE_A-4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2243138"/>
            <a:ext cx="55054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515350" cy="1995489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0010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UML may be used to: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system or a domain and their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 </a:t>
            </a:r>
            <a:r>
              <a:rPr lang="en-US" sz="2400" i="1" dirty="0" smtClean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objects with </a:t>
            </a:r>
            <a:r>
              <a:rPr lang="en-US" sz="2400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</a:t>
            </a:r>
            <a:r>
              <a:rPr lang="en-US" sz="2400" i="1" dirty="0" smtClean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the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Implementation 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&amp; deployment </a:t>
            </a:r>
            <a:r>
              <a:rPr lang="en-US" sz="2400" i="1" dirty="0" smtClean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</a:t>
            </a:r>
            <a:r>
              <a:rPr 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of a System &amp; its major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and </a:t>
            </a:r>
            <a:r>
              <a:rPr lang="en-US" sz="2400" i="1" dirty="0" smtClean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(time-oriented)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flow of control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typical scenarios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1191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8691" name="Group 3"/>
          <p:cNvGrpSpPr>
            <a:grpSpLocks/>
          </p:cNvGrpSpPr>
          <p:nvPr/>
        </p:nvGrpSpPr>
        <p:grpSpPr bwMode="auto">
          <a:xfrm>
            <a:off x="533400" y="2133600"/>
            <a:ext cx="6400800" cy="4114800"/>
            <a:chOff x="432" y="1344"/>
            <a:chExt cx="4032" cy="2592"/>
          </a:xfrm>
        </p:grpSpPr>
        <p:sp>
          <p:nvSpPr>
            <p:cNvPr id="498692" name="Rectangle 4"/>
            <p:cNvSpPr>
              <a:spLocks noChangeArrowheads="1"/>
            </p:cNvSpPr>
            <p:nvPr/>
          </p:nvSpPr>
          <p:spPr bwMode="auto">
            <a:xfrm>
              <a:off x="432" y="1344"/>
              <a:ext cx="4032" cy="25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A5002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8693" name="Group 5"/>
            <p:cNvGrpSpPr>
              <a:grpSpLocks/>
            </p:cNvGrpSpPr>
            <p:nvPr/>
          </p:nvGrpSpPr>
          <p:grpSpPr bwMode="auto">
            <a:xfrm>
              <a:off x="576" y="1488"/>
              <a:ext cx="3792" cy="2304"/>
              <a:chOff x="768" y="1488"/>
              <a:chExt cx="3792" cy="2304"/>
            </a:xfrm>
          </p:grpSpPr>
          <p:sp>
            <p:nvSpPr>
              <p:cNvPr id="498694" name="Rectangle 6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>
                <a:solidFill>
                  <a:srgbClr val="A5002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71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714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286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6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Caller</a:t>
                </a:r>
                <a:endParaRPr lang="en-US" sz="16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8695" name="Rectangle 7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>
                <a:solidFill>
                  <a:srgbClr val="A5002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71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714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286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6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Operator</a:t>
                </a:r>
                <a:endParaRPr lang="en-US" sz="16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8696" name="Rectangle 8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>
                <a:solidFill>
                  <a:srgbClr val="A5002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571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7145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286000" defTabSz="7620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6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Callee</a:t>
                </a:r>
                <a:endParaRPr lang="en-US" sz="16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8697" name="Line 9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698" name="Line 10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699" name="Line 11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381000" y="1003300"/>
            <a:ext cx="82296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buClr>
                <a:srgbClr val="CC3300"/>
              </a:buClr>
              <a:buSzPct val="69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10000"/>
              </a:spcBef>
              <a:buClr>
                <a:srgbClr val="940094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buClr>
                <a:srgbClr val="940094"/>
              </a:buClr>
              <a:buSzPct val="100000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buClr>
                <a:srgbClr val="A50021"/>
              </a:buClr>
              <a:buSzPct val="100000"/>
              <a:buChar char="–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 of legal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objects (e.g., operator-assisted call)</a:t>
            </a:r>
          </a:p>
        </p:txBody>
      </p:sp>
      <p:grpSp>
        <p:nvGrpSpPr>
          <p:cNvPr id="498701" name="Group 13"/>
          <p:cNvGrpSpPr>
            <a:grpSpLocks/>
          </p:cNvGrpSpPr>
          <p:nvPr/>
        </p:nvGrpSpPr>
        <p:grpSpPr bwMode="auto">
          <a:xfrm>
            <a:off x="7239000" y="2971800"/>
            <a:ext cx="679450" cy="3124200"/>
            <a:chOff x="4848" y="1728"/>
            <a:chExt cx="428" cy="1968"/>
          </a:xfrm>
        </p:grpSpPr>
        <p:sp>
          <p:nvSpPr>
            <p:cNvPr id="498702" name="Line 14"/>
            <p:cNvSpPr>
              <a:spLocks noChangeShapeType="1"/>
            </p:cNvSpPr>
            <p:nvPr/>
          </p:nvSpPr>
          <p:spPr bwMode="auto">
            <a:xfrm>
              <a:off x="4848" y="1728"/>
              <a:ext cx="0" cy="196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03" name="Text Box 15"/>
            <p:cNvSpPr txBox="1">
              <a:spLocks noChangeArrowheads="1"/>
            </p:cNvSpPr>
            <p:nvPr/>
          </p:nvSpPr>
          <p:spPr bwMode="auto">
            <a:xfrm>
              <a:off x="4896" y="3456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 i="1">
                  <a:latin typeface="Arial" panose="020B0604020202020204" pitchFamily="34" charset="0"/>
                </a:rPr>
                <a:t>time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1295400" y="2895600"/>
            <a:ext cx="152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05" name="Rectangle 17"/>
          <p:cNvSpPr>
            <a:spLocks noChangeArrowheads="1"/>
          </p:cNvSpPr>
          <p:nvPr/>
        </p:nvSpPr>
        <p:spPr bwMode="auto">
          <a:xfrm>
            <a:off x="3657600" y="3200400"/>
            <a:ext cx="152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06" name="Rectangle 18"/>
          <p:cNvSpPr>
            <a:spLocks noChangeArrowheads="1"/>
          </p:cNvSpPr>
          <p:nvPr/>
        </p:nvSpPr>
        <p:spPr bwMode="auto">
          <a:xfrm>
            <a:off x="1295400" y="3657600"/>
            <a:ext cx="152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3657600" y="4114800"/>
            <a:ext cx="152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096000" y="4495800"/>
            <a:ext cx="152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09" name="Rectangle 21"/>
          <p:cNvSpPr>
            <a:spLocks noChangeArrowheads="1"/>
          </p:cNvSpPr>
          <p:nvPr/>
        </p:nvSpPr>
        <p:spPr bwMode="auto">
          <a:xfrm>
            <a:off x="3657600" y="4953000"/>
            <a:ext cx="152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10" name="Rectangle 22"/>
          <p:cNvSpPr>
            <a:spLocks noChangeArrowheads="1"/>
          </p:cNvSpPr>
          <p:nvPr/>
        </p:nvSpPr>
        <p:spPr bwMode="auto">
          <a:xfrm>
            <a:off x="1295400" y="5334000"/>
            <a:ext cx="152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711" name="Rectangle 23"/>
          <p:cNvSpPr>
            <a:spLocks noChangeArrowheads="1"/>
          </p:cNvSpPr>
          <p:nvPr/>
        </p:nvSpPr>
        <p:spPr bwMode="auto">
          <a:xfrm>
            <a:off x="6096000" y="5791200"/>
            <a:ext cx="152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8712" name="Group 24"/>
          <p:cNvGrpSpPr>
            <a:grpSpLocks/>
          </p:cNvGrpSpPr>
          <p:nvPr/>
        </p:nvGrpSpPr>
        <p:grpSpPr bwMode="auto">
          <a:xfrm>
            <a:off x="1371600" y="2879725"/>
            <a:ext cx="2362200" cy="336550"/>
            <a:chOff x="1392" y="1574"/>
            <a:chExt cx="1488" cy="212"/>
          </a:xfrm>
        </p:grpSpPr>
        <p:sp>
          <p:nvSpPr>
            <p:cNvPr id="498713" name="Line 25"/>
            <p:cNvSpPr>
              <a:spLocks noChangeShapeType="1"/>
            </p:cNvSpPr>
            <p:nvPr/>
          </p:nvSpPr>
          <p:spPr bwMode="auto">
            <a:xfrm>
              <a:off x="1392" y="177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14" name="Text Box 26"/>
            <p:cNvSpPr txBox="1">
              <a:spLocks noChangeArrowheads="1"/>
            </p:cNvSpPr>
            <p:nvPr/>
          </p:nvSpPr>
          <p:spPr bwMode="auto">
            <a:xfrm>
              <a:off x="1960" y="1574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call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15" name="Group 27"/>
          <p:cNvGrpSpPr>
            <a:grpSpLocks/>
          </p:cNvGrpSpPr>
          <p:nvPr/>
        </p:nvGrpSpPr>
        <p:grpSpPr bwMode="auto">
          <a:xfrm>
            <a:off x="1371600" y="3352800"/>
            <a:ext cx="2362200" cy="336550"/>
            <a:chOff x="1392" y="1872"/>
            <a:chExt cx="1488" cy="212"/>
          </a:xfrm>
        </p:grpSpPr>
        <p:sp>
          <p:nvSpPr>
            <p:cNvPr id="498716" name="Line 28"/>
            <p:cNvSpPr>
              <a:spLocks noChangeShapeType="1"/>
            </p:cNvSpPr>
            <p:nvPr/>
          </p:nvSpPr>
          <p:spPr bwMode="auto">
            <a:xfrm flipH="1">
              <a:off x="1392" y="206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17" name="Text Box 29"/>
            <p:cNvSpPr txBox="1">
              <a:spLocks noChangeArrowheads="1"/>
            </p:cNvSpPr>
            <p:nvPr/>
          </p:nvSpPr>
          <p:spPr bwMode="auto">
            <a:xfrm>
              <a:off x="1968" y="18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ack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18" name="Group 30"/>
          <p:cNvGrpSpPr>
            <a:grpSpLocks/>
          </p:cNvGrpSpPr>
          <p:nvPr/>
        </p:nvGrpSpPr>
        <p:grpSpPr bwMode="auto">
          <a:xfrm>
            <a:off x="1371600" y="3810000"/>
            <a:ext cx="2362200" cy="336550"/>
            <a:chOff x="1392" y="1574"/>
            <a:chExt cx="1488" cy="212"/>
          </a:xfrm>
        </p:grpSpPr>
        <p:sp>
          <p:nvSpPr>
            <p:cNvPr id="498719" name="Line 31"/>
            <p:cNvSpPr>
              <a:spLocks noChangeShapeType="1"/>
            </p:cNvSpPr>
            <p:nvPr/>
          </p:nvSpPr>
          <p:spPr bwMode="auto">
            <a:xfrm>
              <a:off x="1392" y="177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20" name="Text Box 32"/>
            <p:cNvSpPr txBox="1">
              <a:spLocks noChangeArrowheads="1"/>
            </p:cNvSpPr>
            <p:nvPr/>
          </p:nvSpPr>
          <p:spPr bwMode="auto">
            <a:xfrm>
              <a:off x="1960" y="1574"/>
              <a:ext cx="5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number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21" name="Group 33"/>
          <p:cNvGrpSpPr>
            <a:grpSpLocks/>
          </p:cNvGrpSpPr>
          <p:nvPr/>
        </p:nvGrpSpPr>
        <p:grpSpPr bwMode="auto">
          <a:xfrm>
            <a:off x="3733800" y="4191000"/>
            <a:ext cx="2438400" cy="336550"/>
            <a:chOff x="1392" y="1574"/>
            <a:chExt cx="1488" cy="212"/>
          </a:xfrm>
        </p:grpSpPr>
        <p:sp>
          <p:nvSpPr>
            <p:cNvPr id="498722" name="Line 34"/>
            <p:cNvSpPr>
              <a:spLocks noChangeShapeType="1"/>
            </p:cNvSpPr>
            <p:nvPr/>
          </p:nvSpPr>
          <p:spPr bwMode="auto">
            <a:xfrm>
              <a:off x="1392" y="177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23" name="Text Box 35"/>
            <p:cNvSpPr txBox="1">
              <a:spLocks noChangeArrowheads="1"/>
            </p:cNvSpPr>
            <p:nvPr/>
          </p:nvSpPr>
          <p:spPr bwMode="auto">
            <a:xfrm>
              <a:off x="1960" y="1574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call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24" name="Group 36"/>
          <p:cNvGrpSpPr>
            <a:grpSpLocks/>
          </p:cNvGrpSpPr>
          <p:nvPr/>
        </p:nvGrpSpPr>
        <p:grpSpPr bwMode="auto">
          <a:xfrm>
            <a:off x="3733800" y="4648200"/>
            <a:ext cx="2438400" cy="336550"/>
            <a:chOff x="1392" y="1872"/>
            <a:chExt cx="1488" cy="212"/>
          </a:xfrm>
        </p:grpSpPr>
        <p:sp>
          <p:nvSpPr>
            <p:cNvPr id="498725" name="Line 37"/>
            <p:cNvSpPr>
              <a:spLocks noChangeShapeType="1"/>
            </p:cNvSpPr>
            <p:nvPr/>
          </p:nvSpPr>
          <p:spPr bwMode="auto">
            <a:xfrm flipH="1">
              <a:off x="1392" y="206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26" name="Text Box 38"/>
            <p:cNvSpPr txBox="1">
              <a:spLocks noChangeArrowheads="1"/>
            </p:cNvSpPr>
            <p:nvPr/>
          </p:nvSpPr>
          <p:spPr bwMode="auto">
            <a:xfrm>
              <a:off x="1968" y="1872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ack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27" name="Group 39"/>
          <p:cNvGrpSpPr>
            <a:grpSpLocks/>
          </p:cNvGrpSpPr>
          <p:nvPr/>
        </p:nvGrpSpPr>
        <p:grpSpPr bwMode="auto">
          <a:xfrm>
            <a:off x="1371600" y="5410200"/>
            <a:ext cx="4800600" cy="396875"/>
            <a:chOff x="1392" y="3168"/>
            <a:chExt cx="3024" cy="250"/>
          </a:xfrm>
        </p:grpSpPr>
        <p:sp>
          <p:nvSpPr>
            <p:cNvPr id="498728" name="Line 40"/>
            <p:cNvSpPr>
              <a:spLocks noChangeShapeType="1"/>
            </p:cNvSpPr>
            <p:nvPr/>
          </p:nvSpPr>
          <p:spPr bwMode="auto">
            <a:xfrm>
              <a:off x="1392" y="341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29" name="Text Box 41"/>
            <p:cNvSpPr txBox="1">
              <a:spLocks noChangeArrowheads="1"/>
            </p:cNvSpPr>
            <p:nvPr/>
          </p:nvSpPr>
          <p:spPr bwMode="auto">
            <a:xfrm>
              <a:off x="3264" y="316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talk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8730" name="Group 42"/>
          <p:cNvGrpSpPr>
            <a:grpSpLocks/>
          </p:cNvGrpSpPr>
          <p:nvPr/>
        </p:nvGrpSpPr>
        <p:grpSpPr bwMode="auto">
          <a:xfrm>
            <a:off x="1371600" y="5029200"/>
            <a:ext cx="2362200" cy="336550"/>
            <a:chOff x="1392" y="1872"/>
            <a:chExt cx="1488" cy="212"/>
          </a:xfrm>
        </p:grpSpPr>
        <p:sp>
          <p:nvSpPr>
            <p:cNvPr id="498731" name="Line 43"/>
            <p:cNvSpPr>
              <a:spLocks noChangeShapeType="1"/>
            </p:cNvSpPr>
            <p:nvPr/>
          </p:nvSpPr>
          <p:spPr bwMode="auto">
            <a:xfrm flipH="1">
              <a:off x="1392" y="206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732" name="Text Box 44"/>
            <p:cNvSpPr txBox="1">
              <a:spLocks noChangeArrowheads="1"/>
            </p:cNvSpPr>
            <p:nvPr/>
          </p:nvSpPr>
          <p:spPr bwMode="auto">
            <a:xfrm>
              <a:off x="1968" y="187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transfer</a:t>
              </a:r>
              <a:endParaRPr lang="en-US" sz="1600" b="0">
                <a:latin typeface="Arial" panose="020B0604020202020204" pitchFamily="34" charset="0"/>
              </a:endParaRPr>
            </a:p>
          </p:txBody>
        </p:sp>
      </p:grpSp>
      <p:sp>
        <p:nvSpPr>
          <p:cNvPr id="498733" name="AutoShape 45"/>
          <p:cNvSpPr>
            <a:spLocks/>
          </p:cNvSpPr>
          <p:nvPr/>
        </p:nvSpPr>
        <p:spPr bwMode="auto">
          <a:xfrm>
            <a:off x="7239000" y="1905000"/>
            <a:ext cx="1371600" cy="669925"/>
          </a:xfrm>
          <a:prstGeom prst="accentCallout2">
            <a:avLst>
              <a:gd name="adj1" fmla="val 17060"/>
              <a:gd name="adj2" fmla="val -5556"/>
              <a:gd name="adj3" fmla="val 17060"/>
              <a:gd name="adj4" fmla="val -62847"/>
              <a:gd name="adj5" fmla="val 72514"/>
              <a:gd name="adj6" fmla="val -87037"/>
            </a:avLst>
          </a:prstGeom>
          <a:solidFill>
            <a:srgbClr val="99FF99"/>
          </a:solidFill>
          <a:ln w="28575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800" b="0">
                <a:latin typeface="Arial" panose="020B0604020202020204" pitchFamily="34" charset="0"/>
              </a:rPr>
              <a:t>sequence diagram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304800"/>
            <a:ext cx="8999537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700881" y="1066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(message-oriented)</a:t>
            </a:r>
          </a:p>
        </p:txBody>
      </p:sp>
      <p:pic>
        <p:nvPicPr>
          <p:cNvPr id="360452" name="Picture 4" descr="D:\Rational\Presentations\UML_UT art\FIGURE_18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62200"/>
            <a:ext cx="4305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9538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(message-oriented)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flow of control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coordination of object structure and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234" name="Group 2"/>
          <p:cNvGrpSpPr>
            <a:grpSpLocks/>
          </p:cNvGrpSpPr>
          <p:nvPr/>
        </p:nvGrpSpPr>
        <p:grpSpPr bwMode="auto">
          <a:xfrm>
            <a:off x="1981200" y="3200400"/>
            <a:ext cx="460375" cy="644525"/>
            <a:chOff x="1296" y="2233"/>
            <a:chExt cx="290" cy="406"/>
          </a:xfrm>
        </p:grpSpPr>
        <p:sp>
          <p:nvSpPr>
            <p:cNvPr id="607235" name="Oval 3"/>
            <p:cNvSpPr>
              <a:spLocks noChangeArrowheads="1"/>
            </p:cNvSpPr>
            <p:nvPr/>
          </p:nvSpPr>
          <p:spPr bwMode="auto">
            <a:xfrm>
              <a:off x="1376" y="2233"/>
              <a:ext cx="133" cy="134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36" name="Line 4"/>
            <p:cNvSpPr>
              <a:spLocks noChangeShapeType="1"/>
            </p:cNvSpPr>
            <p:nvPr/>
          </p:nvSpPr>
          <p:spPr bwMode="auto">
            <a:xfrm>
              <a:off x="1442" y="2368"/>
              <a:ext cx="1" cy="10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37" name="Line 5"/>
            <p:cNvSpPr>
              <a:spLocks noChangeShapeType="1"/>
            </p:cNvSpPr>
            <p:nvPr/>
          </p:nvSpPr>
          <p:spPr bwMode="auto">
            <a:xfrm>
              <a:off x="1338" y="2394"/>
              <a:ext cx="202" cy="1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38" name="Freeform 6"/>
            <p:cNvSpPr>
              <a:spLocks/>
            </p:cNvSpPr>
            <p:nvPr/>
          </p:nvSpPr>
          <p:spPr bwMode="auto">
            <a:xfrm>
              <a:off x="1296" y="2496"/>
              <a:ext cx="290" cy="143"/>
            </a:xfrm>
            <a:custGeom>
              <a:avLst/>
              <a:gdLst>
                <a:gd name="T0" fmla="*/ 0 w 290"/>
                <a:gd name="T1" fmla="*/ 142 h 143"/>
                <a:gd name="T2" fmla="*/ 148 w 290"/>
                <a:gd name="T3" fmla="*/ 0 h 143"/>
                <a:gd name="T4" fmla="*/ 289 w 290"/>
                <a:gd name="T5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" h="143">
                  <a:moveTo>
                    <a:pt x="0" y="142"/>
                  </a:moveTo>
                  <a:lnTo>
                    <a:pt x="148" y="0"/>
                  </a:lnTo>
                  <a:lnTo>
                    <a:pt x="289" y="142"/>
                  </a:lnTo>
                </a:path>
              </a:pathLst>
            </a:custGeom>
            <a:noFill/>
            <a:ln w="28575" cap="rnd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905000" y="4298950"/>
            <a:ext cx="866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 : Registrar</a:t>
            </a:r>
          </a:p>
        </p:txBody>
      </p:sp>
      <p:sp>
        <p:nvSpPr>
          <p:cNvPr id="607240" name="Rectangle 8"/>
          <p:cNvSpPr>
            <a:spLocks noChangeArrowheads="1"/>
          </p:cNvSpPr>
          <p:nvPr/>
        </p:nvSpPr>
        <p:spPr bwMode="auto">
          <a:xfrm>
            <a:off x="5349875" y="2673350"/>
            <a:ext cx="1203325" cy="635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41" name="Rectangle 9"/>
          <p:cNvSpPr>
            <a:spLocks noChangeArrowheads="1"/>
          </p:cNvSpPr>
          <p:nvPr/>
        </p:nvSpPr>
        <p:spPr bwMode="auto">
          <a:xfrm>
            <a:off x="5418138" y="2703513"/>
            <a:ext cx="1082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course form :</a:t>
            </a:r>
            <a:r>
              <a:rPr lang="en-US" sz="1400" b="0" u="sng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07242" name="Rectangle 10"/>
          <p:cNvSpPr>
            <a:spLocks noChangeArrowheads="1"/>
          </p:cNvSpPr>
          <p:nvPr/>
        </p:nvSpPr>
        <p:spPr bwMode="auto">
          <a:xfrm>
            <a:off x="5410200" y="2895600"/>
            <a:ext cx="984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CourseForm</a:t>
            </a:r>
            <a:endParaRPr lang="en-US" sz="14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7243" name="Rectangle 11"/>
          <p:cNvSpPr>
            <a:spLocks noChangeArrowheads="1"/>
          </p:cNvSpPr>
          <p:nvPr/>
        </p:nvSpPr>
        <p:spPr bwMode="auto">
          <a:xfrm>
            <a:off x="5051425" y="5276850"/>
            <a:ext cx="1882775" cy="635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44" name="Rectangle 12"/>
          <p:cNvSpPr>
            <a:spLocks noChangeArrowheads="1"/>
          </p:cNvSpPr>
          <p:nvPr/>
        </p:nvSpPr>
        <p:spPr bwMode="auto">
          <a:xfrm>
            <a:off x="5380038" y="5321300"/>
            <a:ext cx="1092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theManager : </a:t>
            </a:r>
          </a:p>
        </p:txBody>
      </p:sp>
      <p:sp>
        <p:nvSpPr>
          <p:cNvPr id="607245" name="Rectangle 13"/>
          <p:cNvSpPr>
            <a:spLocks noChangeArrowheads="1"/>
          </p:cNvSpPr>
          <p:nvPr/>
        </p:nvSpPr>
        <p:spPr bwMode="auto">
          <a:xfrm>
            <a:off x="5181600" y="5486400"/>
            <a:ext cx="1555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CurriculumManager</a:t>
            </a:r>
          </a:p>
        </p:txBody>
      </p:sp>
      <p:sp>
        <p:nvSpPr>
          <p:cNvPr id="607246" name="Rectangle 14"/>
          <p:cNvSpPr>
            <a:spLocks noChangeArrowheads="1"/>
          </p:cNvSpPr>
          <p:nvPr/>
        </p:nvSpPr>
        <p:spPr bwMode="auto">
          <a:xfrm>
            <a:off x="2133600" y="5334000"/>
            <a:ext cx="993775" cy="635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000">
              <a:solidFill>
                <a:srgbClr val="CC3300"/>
              </a:solidFill>
            </a:endParaRPr>
          </a:p>
        </p:txBody>
      </p:sp>
      <p:sp>
        <p:nvSpPr>
          <p:cNvPr id="607247" name="Rectangle 15"/>
          <p:cNvSpPr>
            <a:spLocks noChangeArrowheads="1"/>
          </p:cNvSpPr>
          <p:nvPr/>
        </p:nvSpPr>
        <p:spPr bwMode="auto">
          <a:xfrm>
            <a:off x="2209800" y="5426075"/>
            <a:ext cx="817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aCourse : </a:t>
            </a:r>
          </a:p>
        </p:txBody>
      </p:sp>
      <p:sp>
        <p:nvSpPr>
          <p:cNvPr id="607248" name="Rectangle 16"/>
          <p:cNvSpPr>
            <a:spLocks noChangeArrowheads="1"/>
          </p:cNvSpPr>
          <p:nvPr/>
        </p:nvSpPr>
        <p:spPr bwMode="auto">
          <a:xfrm>
            <a:off x="2286000" y="5638800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rgbClr val="CC3300"/>
                </a:solidFill>
                <a:latin typeface="Arial" panose="020B0604020202020204" pitchFamily="34" charset="0"/>
              </a:rPr>
              <a:t>Course</a:t>
            </a:r>
          </a:p>
        </p:txBody>
      </p:sp>
      <p:sp>
        <p:nvSpPr>
          <p:cNvPr id="607249" name="Line 17"/>
          <p:cNvSpPr>
            <a:spLocks noChangeShapeType="1"/>
          </p:cNvSpPr>
          <p:nvPr/>
        </p:nvSpPr>
        <p:spPr bwMode="auto">
          <a:xfrm flipV="1">
            <a:off x="2514600" y="3109913"/>
            <a:ext cx="2808288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50" name="Rectangle 18"/>
          <p:cNvSpPr>
            <a:spLocks noChangeArrowheads="1"/>
          </p:cNvSpPr>
          <p:nvPr/>
        </p:nvSpPr>
        <p:spPr bwMode="auto">
          <a:xfrm>
            <a:off x="3276600" y="3581400"/>
            <a:ext cx="1349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t>1: set course info</a:t>
            </a:r>
          </a:p>
        </p:txBody>
      </p:sp>
      <p:sp>
        <p:nvSpPr>
          <p:cNvPr id="607251" name="Rectangle 19"/>
          <p:cNvSpPr>
            <a:spLocks noChangeArrowheads="1"/>
          </p:cNvSpPr>
          <p:nvPr/>
        </p:nvSpPr>
        <p:spPr bwMode="auto">
          <a:xfrm>
            <a:off x="3505200" y="3810000"/>
            <a:ext cx="817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t>2: process</a:t>
            </a:r>
          </a:p>
        </p:txBody>
      </p:sp>
      <p:sp>
        <p:nvSpPr>
          <p:cNvPr id="607252" name="Line 20"/>
          <p:cNvSpPr>
            <a:spLocks noChangeShapeType="1"/>
          </p:cNvSpPr>
          <p:nvPr/>
        </p:nvSpPr>
        <p:spPr bwMode="auto">
          <a:xfrm>
            <a:off x="5791200" y="33528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53" name="Rectangle 21"/>
          <p:cNvSpPr>
            <a:spLocks noChangeArrowheads="1"/>
          </p:cNvSpPr>
          <p:nvPr/>
        </p:nvSpPr>
        <p:spPr bwMode="auto">
          <a:xfrm>
            <a:off x="6162675" y="4224338"/>
            <a:ext cx="1073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t>3: add course</a:t>
            </a:r>
          </a:p>
        </p:txBody>
      </p:sp>
      <p:sp>
        <p:nvSpPr>
          <p:cNvPr id="607254" name="Line 22"/>
          <p:cNvSpPr>
            <a:spLocks noChangeShapeType="1"/>
          </p:cNvSpPr>
          <p:nvPr/>
        </p:nvSpPr>
        <p:spPr bwMode="auto">
          <a:xfrm flipH="1">
            <a:off x="3124200" y="5638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55" name="Rectangle 23"/>
          <p:cNvSpPr>
            <a:spLocks noChangeArrowheads="1"/>
          </p:cNvSpPr>
          <p:nvPr/>
        </p:nvSpPr>
        <p:spPr bwMode="auto">
          <a:xfrm>
            <a:off x="3617913" y="5918200"/>
            <a:ext cx="11033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>
                <a:solidFill>
                  <a:srgbClr val="CC3300"/>
                </a:solidFill>
                <a:latin typeface="Arial" panose="020B0604020202020204" pitchFamily="34" charset="0"/>
              </a:rPr>
              <a:t>4: new course</a:t>
            </a:r>
          </a:p>
        </p:txBody>
      </p:sp>
      <p:sp>
        <p:nvSpPr>
          <p:cNvPr id="607256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010400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Diagram: Example</a:t>
            </a:r>
          </a:p>
        </p:txBody>
      </p:sp>
      <p:sp>
        <p:nvSpPr>
          <p:cNvPr id="607257" name="Rectangle 25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001000" cy="4038600"/>
          </a:xfrm>
          <a:noFill/>
          <a:ln/>
        </p:spPr>
        <p:txBody>
          <a:bodyPr lIns="107950" tIns="53975" rIns="107950" bIns="53975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collaboration diagram displays object interactions organized around objects and their links to one another</a:t>
            </a:r>
          </a:p>
        </p:txBody>
      </p:sp>
      <p:sp>
        <p:nvSpPr>
          <p:cNvPr id="607258" name="Line 26"/>
          <p:cNvSpPr>
            <a:spLocks noChangeShapeType="1"/>
          </p:cNvSpPr>
          <p:nvPr/>
        </p:nvSpPr>
        <p:spPr bwMode="auto">
          <a:xfrm>
            <a:off x="3581400" y="579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7259" name="Line 27"/>
          <p:cNvSpPr>
            <a:spLocks noChangeShapeType="1"/>
          </p:cNvSpPr>
          <p:nvPr/>
        </p:nvSpPr>
        <p:spPr bwMode="auto">
          <a:xfrm>
            <a:off x="5943600" y="3962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7260" name="Line 28"/>
          <p:cNvSpPr>
            <a:spLocks noChangeShapeType="1"/>
          </p:cNvSpPr>
          <p:nvPr/>
        </p:nvSpPr>
        <p:spPr bwMode="auto">
          <a:xfrm flipV="1">
            <a:off x="3505200" y="33528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-127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Statechart Diagram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579438" y="1287463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(event-oriented)</a:t>
            </a:r>
          </a:p>
        </p:txBody>
      </p:sp>
      <p:pic>
        <p:nvPicPr>
          <p:cNvPr id="364548" name="Picture 4" descr="D:\Rational\Presentations\UML_UT art\FIGURE_A-5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419350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Statechart Diagram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(event-oriented)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object lifecycle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reactive objects (user interfaces, devices, etc.)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9063"/>
            <a:ext cx="78867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065213"/>
            <a:ext cx="8489950" cy="47021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behavior (activity-oriented)</a:t>
            </a:r>
          </a:p>
        </p:txBody>
      </p:sp>
      <p:pic>
        <p:nvPicPr>
          <p:cNvPr id="368644" name="Picture 4" descr="D:\Rational\Presentations\UML_UT art\FIGURE_19-1.ILLU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684338"/>
            <a:ext cx="5027613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362950" cy="16906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UML: Basic Types of Concepts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5778"/>
            <a:ext cx="80010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elements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515350" cy="1843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Modeling Elements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01000" cy="4702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elements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class, instance, collaboration, use case, 				component,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elements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interaction, state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elements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package, subsystem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0704"/>
            <a:ext cx="8515350" cy="190139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Instances</a:t>
            </a:r>
          </a:p>
        </p:txBody>
      </p:sp>
      <p:sp>
        <p:nvSpPr>
          <p:cNvPr id="590858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010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for one or more distinct objects with a common form (structure and behavior)</a:t>
            </a:r>
          </a:p>
        </p:txBody>
      </p:sp>
      <p:grpSp>
        <p:nvGrpSpPr>
          <p:cNvPr id="590851" name="Group 3"/>
          <p:cNvGrpSpPr>
            <a:grpSpLocks/>
          </p:cNvGrpSpPr>
          <p:nvPr/>
        </p:nvGrpSpPr>
        <p:grpSpPr bwMode="auto">
          <a:xfrm>
            <a:off x="1371600" y="4229100"/>
            <a:ext cx="2438400" cy="1752600"/>
            <a:chOff x="1776" y="1968"/>
            <a:chExt cx="1536" cy="1584"/>
          </a:xfrm>
        </p:grpSpPr>
        <p:sp>
          <p:nvSpPr>
            <p:cNvPr id="590852" name="Rectangle 4"/>
            <p:cNvSpPr>
              <a:spLocks noChangeArrowheads="1"/>
            </p:cNvSpPr>
            <p:nvPr/>
          </p:nvSpPr>
          <p:spPr bwMode="auto">
            <a:xfrm>
              <a:off x="1776" y="1968"/>
              <a:ext cx="15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Telephone</a:t>
              </a:r>
              <a:endParaRPr lang="en-US" sz="1600"/>
            </a:p>
          </p:txBody>
        </p:sp>
        <p:sp>
          <p:nvSpPr>
            <p:cNvPr id="590853" name="Rectangle 5"/>
            <p:cNvSpPr>
              <a:spLocks noChangeArrowheads="1"/>
            </p:cNvSpPr>
            <p:nvPr/>
          </p:nvSpPr>
          <p:spPr bwMode="auto">
            <a:xfrm>
              <a:off x="1776" y="2448"/>
              <a:ext cx="15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busy : boolean</a:t>
              </a:r>
              <a:endParaRPr lang="en-US" sz="1600"/>
            </a:p>
          </p:txBody>
        </p:sp>
        <p:sp>
          <p:nvSpPr>
            <p:cNvPr id="590854" name="Rectangle 6"/>
            <p:cNvSpPr>
              <a:spLocks noChangeArrowheads="1"/>
            </p:cNvSpPr>
            <p:nvPr/>
          </p:nvSpPr>
          <p:spPr bwMode="auto">
            <a:xfrm>
              <a:off x="1776" y="2784"/>
              <a:ext cx="1536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offHook()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onHook 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ring()</a:t>
              </a:r>
              <a:endParaRPr lang="en-US" sz="1600"/>
            </a:p>
          </p:txBody>
        </p:sp>
      </p:grp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3810000" y="4229100"/>
            <a:ext cx="1573213" cy="1219200"/>
            <a:chOff x="2400" y="2664"/>
            <a:chExt cx="991" cy="768"/>
          </a:xfrm>
        </p:grpSpPr>
        <p:sp>
          <p:nvSpPr>
            <p:cNvPr id="590856" name="Line 8"/>
            <p:cNvSpPr>
              <a:spLocks noChangeShapeType="1"/>
            </p:cNvSpPr>
            <p:nvPr/>
          </p:nvSpPr>
          <p:spPr bwMode="auto">
            <a:xfrm flipH="1">
              <a:off x="2400" y="2664"/>
              <a:ext cx="48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57" name="Line 9"/>
            <p:cNvSpPr>
              <a:spLocks noChangeShapeType="1"/>
            </p:cNvSpPr>
            <p:nvPr/>
          </p:nvSpPr>
          <p:spPr bwMode="auto">
            <a:xfrm flipH="1" flipV="1">
              <a:off x="2400" y="3240"/>
              <a:ext cx="991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0859" name="Group 11"/>
          <p:cNvGrpSpPr>
            <a:grpSpLocks/>
          </p:cNvGrpSpPr>
          <p:nvPr/>
        </p:nvGrpSpPr>
        <p:grpSpPr bwMode="auto">
          <a:xfrm>
            <a:off x="4572000" y="2881313"/>
            <a:ext cx="2438400" cy="1752600"/>
            <a:chOff x="1776" y="1968"/>
            <a:chExt cx="1536" cy="1584"/>
          </a:xfrm>
        </p:grpSpPr>
        <p:sp>
          <p:nvSpPr>
            <p:cNvPr id="590860" name="Rectangle 12"/>
            <p:cNvSpPr>
              <a:spLocks noChangeArrowheads="1"/>
            </p:cNvSpPr>
            <p:nvPr/>
          </p:nvSpPr>
          <p:spPr bwMode="auto">
            <a:xfrm>
              <a:off x="1776" y="1968"/>
              <a:ext cx="15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1600" u="sng">
                  <a:latin typeface="Arial" panose="020B0604020202020204" pitchFamily="34" charset="0"/>
                </a:rPr>
                <a:t>phone1:Telephone</a:t>
              </a:r>
              <a:endParaRPr lang="en-US" sz="1600" u="sng"/>
            </a:p>
          </p:txBody>
        </p:sp>
        <p:sp>
          <p:nvSpPr>
            <p:cNvPr id="590861" name="Rectangle 13"/>
            <p:cNvSpPr>
              <a:spLocks noChangeArrowheads="1"/>
            </p:cNvSpPr>
            <p:nvPr/>
          </p:nvSpPr>
          <p:spPr bwMode="auto">
            <a:xfrm>
              <a:off x="1776" y="2448"/>
              <a:ext cx="15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busy = true</a:t>
              </a:r>
              <a:endParaRPr lang="en-US" sz="1600"/>
            </a:p>
          </p:txBody>
        </p:sp>
        <p:sp>
          <p:nvSpPr>
            <p:cNvPr id="590862" name="Rectangle 14"/>
            <p:cNvSpPr>
              <a:spLocks noChangeArrowheads="1"/>
            </p:cNvSpPr>
            <p:nvPr/>
          </p:nvSpPr>
          <p:spPr bwMode="auto">
            <a:xfrm>
              <a:off x="1776" y="2784"/>
              <a:ext cx="1536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offHook()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onHook 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ring()</a:t>
              </a:r>
              <a:endParaRPr lang="en-US" sz="1600"/>
            </a:p>
          </p:txBody>
        </p:sp>
      </p:grpSp>
      <p:grpSp>
        <p:nvGrpSpPr>
          <p:cNvPr id="590863" name="Group 15"/>
          <p:cNvGrpSpPr>
            <a:grpSpLocks/>
          </p:cNvGrpSpPr>
          <p:nvPr/>
        </p:nvGrpSpPr>
        <p:grpSpPr bwMode="auto">
          <a:xfrm>
            <a:off x="5383213" y="4445000"/>
            <a:ext cx="2438400" cy="1752600"/>
            <a:chOff x="1776" y="1968"/>
            <a:chExt cx="1536" cy="1584"/>
          </a:xfrm>
        </p:grpSpPr>
        <p:sp>
          <p:nvSpPr>
            <p:cNvPr id="590864" name="Rectangle 16"/>
            <p:cNvSpPr>
              <a:spLocks noChangeArrowheads="1"/>
            </p:cNvSpPr>
            <p:nvPr/>
          </p:nvSpPr>
          <p:spPr bwMode="auto">
            <a:xfrm>
              <a:off x="1776" y="1968"/>
              <a:ext cx="15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sz="1600" u="sng">
                  <a:latin typeface="Arial" panose="020B0604020202020204" pitchFamily="34" charset="0"/>
                </a:rPr>
                <a:t>phone2:Telephone</a:t>
              </a:r>
              <a:endParaRPr lang="en-US" sz="1600" u="sng"/>
            </a:p>
          </p:txBody>
        </p:sp>
        <p:sp>
          <p:nvSpPr>
            <p:cNvPr id="590865" name="Rectangle 17"/>
            <p:cNvSpPr>
              <a:spLocks noChangeArrowheads="1"/>
            </p:cNvSpPr>
            <p:nvPr/>
          </p:nvSpPr>
          <p:spPr bwMode="auto">
            <a:xfrm>
              <a:off x="1776" y="2448"/>
              <a:ext cx="15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busy = false</a:t>
              </a:r>
              <a:endParaRPr lang="en-US" sz="1600"/>
            </a:p>
          </p:txBody>
        </p:sp>
        <p:sp>
          <p:nvSpPr>
            <p:cNvPr id="590866" name="Rectangle 18"/>
            <p:cNvSpPr>
              <a:spLocks noChangeArrowheads="1"/>
            </p:cNvSpPr>
            <p:nvPr/>
          </p:nvSpPr>
          <p:spPr bwMode="auto">
            <a:xfrm>
              <a:off x="1776" y="2784"/>
              <a:ext cx="1536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71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7145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286000" defTabSz="7620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offHook()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onHook ()</a:t>
              </a:r>
            </a:p>
            <a:p>
              <a:pPr>
                <a:buFontTx/>
                <a:buNone/>
              </a:pPr>
              <a:r>
                <a:rPr lang="en-US" sz="1600">
                  <a:latin typeface="Arial" panose="020B0604020202020204" pitchFamily="34" charset="0"/>
                </a:rPr>
                <a:t>ring()</a:t>
              </a:r>
              <a:endParaRPr lang="en-US" sz="1600"/>
            </a:p>
          </p:txBody>
        </p:sp>
      </p:grpSp>
      <p:sp>
        <p:nvSpPr>
          <p:cNvPr id="590867" name="AutoShape 19"/>
          <p:cNvSpPr>
            <a:spLocks/>
          </p:cNvSpPr>
          <p:nvPr/>
        </p:nvSpPr>
        <p:spPr bwMode="auto">
          <a:xfrm>
            <a:off x="7219950" y="2233613"/>
            <a:ext cx="1219200" cy="669925"/>
          </a:xfrm>
          <a:prstGeom prst="accentCallout2">
            <a:avLst>
              <a:gd name="adj1" fmla="val 17060"/>
              <a:gd name="adj2" fmla="val -6250"/>
              <a:gd name="adj3" fmla="val 17060"/>
              <a:gd name="adj4" fmla="val -33986"/>
              <a:gd name="adj5" fmla="val 110903"/>
              <a:gd name="adj6" fmla="val -62500"/>
            </a:avLst>
          </a:prstGeom>
          <a:solidFill>
            <a:srgbClr val="99FF99"/>
          </a:solidFill>
          <a:ln w="28575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800" b="0">
                <a:latin typeface="Arial" panose="020B0604020202020204" pitchFamily="34" charset="0"/>
              </a:rPr>
              <a:t>instance</a:t>
            </a:r>
          </a:p>
          <a:p>
            <a:pPr>
              <a:buFontTx/>
              <a:buNone/>
            </a:pPr>
            <a:endParaRPr lang="en-US" sz="1800" b="0">
              <a:latin typeface="Arial" panose="020B0604020202020204" pitchFamily="34" charset="0"/>
            </a:endParaRPr>
          </a:p>
        </p:txBody>
      </p:sp>
      <p:sp>
        <p:nvSpPr>
          <p:cNvPr id="590868" name="AutoShape 20"/>
          <p:cNvSpPr>
            <a:spLocks/>
          </p:cNvSpPr>
          <p:nvPr/>
        </p:nvSpPr>
        <p:spPr bwMode="auto">
          <a:xfrm>
            <a:off x="952500" y="2960688"/>
            <a:ext cx="1555750" cy="669925"/>
          </a:xfrm>
          <a:prstGeom prst="accentCallout2">
            <a:avLst>
              <a:gd name="adj1" fmla="val 17060"/>
              <a:gd name="adj2" fmla="val 104898"/>
              <a:gd name="adj3" fmla="val 17060"/>
              <a:gd name="adj4" fmla="val 137449"/>
              <a:gd name="adj5" fmla="val 192889"/>
              <a:gd name="adj6" fmla="val 170917"/>
            </a:avLst>
          </a:prstGeom>
          <a:solidFill>
            <a:srgbClr val="99FF99"/>
          </a:solidFill>
          <a:ln w="28575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71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7145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286000" defTabSz="7620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sz="1800" b="0">
                <a:latin typeface="Arial" panose="020B0604020202020204" pitchFamily="34" charset="0"/>
              </a:rPr>
              <a:t>class</a:t>
            </a:r>
          </a:p>
          <a:p>
            <a:pPr>
              <a:buFontTx/>
              <a:buNone/>
            </a:pPr>
            <a:endParaRPr 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251062"/>
            <a:ext cx="6521450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36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985837"/>
            <a:ext cx="8356600" cy="4351338"/>
          </a:xfrm>
          <a:noFill/>
          <a:ln/>
        </p:spPr>
        <p:txBody>
          <a:bodyPr lIns="107950" tIns="53975" rIns="107950" bIns="53975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data/static structure aspect of a class is represented by its attributes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be found by examining class definitions, the problem requirements, and by applying domain knowledge</a:t>
            </a:r>
            <a:endParaRPr lang="en-US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458788" y="4033444"/>
            <a:ext cx="303019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course offering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number, location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time</a:t>
            </a:r>
          </a:p>
        </p:txBody>
      </p:sp>
      <p:grpSp>
        <p:nvGrpSpPr>
          <p:cNvPr id="593925" name="Group 5"/>
          <p:cNvGrpSpPr>
            <a:grpSpLocks/>
          </p:cNvGrpSpPr>
          <p:nvPr/>
        </p:nvGrpSpPr>
        <p:grpSpPr bwMode="auto">
          <a:xfrm>
            <a:off x="3962400" y="4267200"/>
            <a:ext cx="2058988" cy="839788"/>
            <a:chOff x="2304" y="2688"/>
            <a:chExt cx="1297" cy="529"/>
          </a:xfrm>
        </p:grpSpPr>
        <p:sp>
          <p:nvSpPr>
            <p:cNvPr id="593926" name="Freeform 6"/>
            <p:cNvSpPr>
              <a:spLocks/>
            </p:cNvSpPr>
            <p:nvPr/>
          </p:nvSpPr>
          <p:spPr bwMode="auto">
            <a:xfrm>
              <a:off x="3425" y="2688"/>
              <a:ext cx="44" cy="529"/>
            </a:xfrm>
            <a:custGeom>
              <a:avLst/>
              <a:gdLst>
                <a:gd name="T0" fmla="*/ 43 w 44"/>
                <a:gd name="T1" fmla="*/ 0 h 529"/>
                <a:gd name="T2" fmla="*/ 43 w 44"/>
                <a:gd name="T3" fmla="*/ 528 h 529"/>
                <a:gd name="T4" fmla="*/ 0 w 44"/>
                <a:gd name="T5" fmla="*/ 387 h 529"/>
                <a:gd name="T6" fmla="*/ 0 w 44"/>
                <a:gd name="T7" fmla="*/ 140 h 529"/>
                <a:gd name="T8" fmla="*/ 43 w 44"/>
                <a:gd name="T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9">
                  <a:moveTo>
                    <a:pt x="43" y="0"/>
                  </a:moveTo>
                  <a:lnTo>
                    <a:pt x="43" y="528"/>
                  </a:lnTo>
                  <a:lnTo>
                    <a:pt x="0" y="387"/>
                  </a:lnTo>
                  <a:lnTo>
                    <a:pt x="0" y="140"/>
                  </a:lnTo>
                  <a:lnTo>
                    <a:pt x="43" y="0"/>
                  </a:lnTo>
                </a:path>
              </a:pathLst>
            </a:cu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3927" name="Freeform 7"/>
            <p:cNvSpPr>
              <a:spLocks/>
            </p:cNvSpPr>
            <p:nvPr/>
          </p:nvSpPr>
          <p:spPr bwMode="auto">
            <a:xfrm>
              <a:off x="2304" y="2688"/>
              <a:ext cx="1297" cy="529"/>
            </a:xfrm>
            <a:custGeom>
              <a:avLst/>
              <a:gdLst>
                <a:gd name="T0" fmla="*/ 1164 w 1297"/>
                <a:gd name="T1" fmla="*/ 176 h 529"/>
                <a:gd name="T2" fmla="*/ 1164 w 1297"/>
                <a:gd name="T3" fmla="*/ 0 h 529"/>
                <a:gd name="T4" fmla="*/ 1296 w 1297"/>
                <a:gd name="T5" fmla="*/ 282 h 529"/>
                <a:gd name="T6" fmla="*/ 1164 w 1297"/>
                <a:gd name="T7" fmla="*/ 528 h 529"/>
                <a:gd name="T8" fmla="*/ 1164 w 1297"/>
                <a:gd name="T9" fmla="*/ 352 h 529"/>
                <a:gd name="T10" fmla="*/ 0 w 1297"/>
                <a:gd name="T11" fmla="*/ 352 h 529"/>
                <a:gd name="T12" fmla="*/ 0 w 1297"/>
                <a:gd name="T13" fmla="*/ 176 h 529"/>
                <a:gd name="T14" fmla="*/ 1164 w 1297"/>
                <a:gd name="T15" fmla="*/ 17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7" h="529">
                  <a:moveTo>
                    <a:pt x="1164" y="176"/>
                  </a:moveTo>
                  <a:lnTo>
                    <a:pt x="1164" y="0"/>
                  </a:lnTo>
                  <a:lnTo>
                    <a:pt x="1296" y="282"/>
                  </a:lnTo>
                  <a:lnTo>
                    <a:pt x="1164" y="528"/>
                  </a:lnTo>
                  <a:lnTo>
                    <a:pt x="1164" y="352"/>
                  </a:lnTo>
                  <a:lnTo>
                    <a:pt x="0" y="352"/>
                  </a:lnTo>
                  <a:lnTo>
                    <a:pt x="0" y="176"/>
                  </a:lnTo>
                  <a:lnTo>
                    <a:pt x="1164" y="176"/>
                  </a:lnTo>
                </a:path>
              </a:pathLst>
            </a:cu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6172200" y="3733800"/>
            <a:ext cx="2209799" cy="160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auto">
          <a:xfrm>
            <a:off x="6240262" y="3738563"/>
            <a:ext cx="2002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Offering</a:t>
            </a:r>
            <a:endParaRPr lang="en-US" sz="2400" b="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6248400" y="4114800"/>
            <a:ext cx="1855788" cy="15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>
            <a:off x="6249988" y="5080000"/>
            <a:ext cx="1855787" cy="15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6297613" y="4141788"/>
            <a:ext cx="93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sp>
        <p:nvSpPr>
          <p:cNvPr id="593933" name="Rectangle 13"/>
          <p:cNvSpPr>
            <a:spLocks noChangeArrowheads="1"/>
          </p:cNvSpPr>
          <p:nvPr/>
        </p:nvSpPr>
        <p:spPr bwMode="auto">
          <a:xfrm>
            <a:off x="6297613" y="4422775"/>
            <a:ext cx="989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593934" name="Rectangle 14"/>
          <p:cNvSpPr>
            <a:spLocks noChangeArrowheads="1"/>
          </p:cNvSpPr>
          <p:nvPr/>
        </p:nvSpPr>
        <p:spPr bwMode="auto">
          <a:xfrm>
            <a:off x="6297613" y="4703763"/>
            <a:ext cx="545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521450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59597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01000" cy="4038600"/>
          </a:xfrm>
          <a:noFill/>
          <a:ln/>
        </p:spPr>
        <p:txBody>
          <a:bodyPr lIns="107950" tIns="53975" rIns="107950" bIns="53975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class is represented by its operations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may be found by examining interaction diagrams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844550" y="3352800"/>
            <a:ext cx="1136650" cy="4572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987425" y="3384550"/>
            <a:ext cx="9255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chemeClr val="tx1"/>
                </a:solidFill>
                <a:latin typeface="Arial" panose="020B0604020202020204" pitchFamily="34" charset="0"/>
              </a:rPr>
              <a:t>registration 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1216025" y="3554413"/>
            <a:ext cx="354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chemeClr val="tx1"/>
                </a:solidFill>
                <a:latin typeface="Arial" panose="020B0604020202020204" pitchFamily="34" charset="0"/>
              </a:rPr>
              <a:t>form</a:t>
            </a:r>
          </a:p>
        </p:txBody>
      </p:sp>
      <p:sp>
        <p:nvSpPr>
          <p:cNvPr id="595978" name="Line 10"/>
          <p:cNvSpPr>
            <a:spLocks noChangeShapeType="1"/>
          </p:cNvSpPr>
          <p:nvPr/>
        </p:nvSpPr>
        <p:spPr bwMode="auto">
          <a:xfrm flipH="1">
            <a:off x="1371600" y="3657600"/>
            <a:ext cx="0" cy="2514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2311400" y="3359150"/>
            <a:ext cx="1193800" cy="4508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2455863" y="3384550"/>
            <a:ext cx="9255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chemeClr val="tx1"/>
                </a:solidFill>
                <a:latin typeface="Arial" panose="020B0604020202020204" pitchFamily="34" charset="0"/>
              </a:rPr>
              <a:t>registration 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2549525" y="3554413"/>
            <a:ext cx="698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0" u="sng">
                <a:solidFill>
                  <a:schemeClr val="tx1"/>
                </a:solidFill>
                <a:latin typeface="Arial" panose="020B0604020202020204" pitchFamily="34" charset="0"/>
              </a:rPr>
              <a:t>manager</a:t>
            </a:r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 flipH="1">
            <a:off x="2819400" y="3810000"/>
            <a:ext cx="0" cy="2362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985" name="Group 17"/>
          <p:cNvGrpSpPr>
            <a:grpSpLocks/>
          </p:cNvGrpSpPr>
          <p:nvPr/>
        </p:nvGrpSpPr>
        <p:grpSpPr bwMode="auto">
          <a:xfrm>
            <a:off x="1371600" y="5105400"/>
            <a:ext cx="1447800" cy="88900"/>
            <a:chOff x="856" y="3092"/>
            <a:chExt cx="919" cy="65"/>
          </a:xfrm>
        </p:grpSpPr>
        <p:sp>
          <p:nvSpPr>
            <p:cNvPr id="595986" name="Line 18"/>
            <p:cNvSpPr>
              <a:spLocks noChangeShapeType="1"/>
            </p:cNvSpPr>
            <p:nvPr/>
          </p:nvSpPr>
          <p:spPr bwMode="auto">
            <a:xfrm>
              <a:off x="856" y="3129"/>
              <a:ext cx="911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87" name="Line 19"/>
            <p:cNvSpPr>
              <a:spLocks noChangeShapeType="1"/>
            </p:cNvSpPr>
            <p:nvPr/>
          </p:nvSpPr>
          <p:spPr bwMode="auto">
            <a:xfrm flipH="1">
              <a:off x="1691" y="3134"/>
              <a:ext cx="84" cy="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88" name="Line 20"/>
            <p:cNvSpPr>
              <a:spLocks noChangeShapeType="1"/>
            </p:cNvSpPr>
            <p:nvPr/>
          </p:nvSpPr>
          <p:spPr bwMode="auto">
            <a:xfrm flipH="1" flipV="1">
              <a:off x="1690" y="3092"/>
              <a:ext cx="84" cy="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989" name="Rectangle 21"/>
          <p:cNvSpPr>
            <a:spLocks noChangeArrowheads="1"/>
          </p:cNvSpPr>
          <p:nvPr/>
        </p:nvSpPr>
        <p:spPr bwMode="auto">
          <a:xfrm>
            <a:off x="1422400" y="4876800"/>
            <a:ext cx="1397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 b="0">
                <a:solidFill>
                  <a:schemeClr val="tx1"/>
                </a:solidFill>
                <a:latin typeface="Arial" panose="020B0604020202020204" pitchFamily="34" charset="0"/>
              </a:rPr>
              <a:t>addCourse(joe, math 01)</a:t>
            </a:r>
          </a:p>
        </p:txBody>
      </p:sp>
      <p:grpSp>
        <p:nvGrpSpPr>
          <p:cNvPr id="595990" name="Group 22"/>
          <p:cNvGrpSpPr>
            <a:grpSpLocks/>
          </p:cNvGrpSpPr>
          <p:nvPr/>
        </p:nvGrpSpPr>
        <p:grpSpPr bwMode="auto">
          <a:xfrm>
            <a:off x="3657600" y="4267200"/>
            <a:ext cx="2058988" cy="839788"/>
            <a:chOff x="2304" y="2688"/>
            <a:chExt cx="1297" cy="529"/>
          </a:xfrm>
        </p:grpSpPr>
        <p:sp>
          <p:nvSpPr>
            <p:cNvPr id="595991" name="Freeform 23"/>
            <p:cNvSpPr>
              <a:spLocks/>
            </p:cNvSpPr>
            <p:nvPr/>
          </p:nvSpPr>
          <p:spPr bwMode="auto">
            <a:xfrm>
              <a:off x="3425" y="2688"/>
              <a:ext cx="44" cy="529"/>
            </a:xfrm>
            <a:custGeom>
              <a:avLst/>
              <a:gdLst>
                <a:gd name="T0" fmla="*/ 43 w 44"/>
                <a:gd name="T1" fmla="*/ 0 h 529"/>
                <a:gd name="T2" fmla="*/ 43 w 44"/>
                <a:gd name="T3" fmla="*/ 528 h 529"/>
                <a:gd name="T4" fmla="*/ 0 w 44"/>
                <a:gd name="T5" fmla="*/ 387 h 529"/>
                <a:gd name="T6" fmla="*/ 0 w 44"/>
                <a:gd name="T7" fmla="*/ 140 h 529"/>
                <a:gd name="T8" fmla="*/ 43 w 44"/>
                <a:gd name="T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9">
                  <a:moveTo>
                    <a:pt x="43" y="0"/>
                  </a:moveTo>
                  <a:lnTo>
                    <a:pt x="43" y="528"/>
                  </a:lnTo>
                  <a:lnTo>
                    <a:pt x="0" y="387"/>
                  </a:lnTo>
                  <a:lnTo>
                    <a:pt x="0" y="140"/>
                  </a:lnTo>
                  <a:lnTo>
                    <a:pt x="43" y="0"/>
                  </a:lnTo>
                </a:path>
              </a:pathLst>
            </a:cu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992" name="Freeform 24"/>
            <p:cNvSpPr>
              <a:spLocks/>
            </p:cNvSpPr>
            <p:nvPr/>
          </p:nvSpPr>
          <p:spPr bwMode="auto">
            <a:xfrm>
              <a:off x="2304" y="2688"/>
              <a:ext cx="1297" cy="529"/>
            </a:xfrm>
            <a:custGeom>
              <a:avLst/>
              <a:gdLst>
                <a:gd name="T0" fmla="*/ 1164 w 1297"/>
                <a:gd name="T1" fmla="*/ 176 h 529"/>
                <a:gd name="T2" fmla="*/ 1164 w 1297"/>
                <a:gd name="T3" fmla="*/ 0 h 529"/>
                <a:gd name="T4" fmla="*/ 1296 w 1297"/>
                <a:gd name="T5" fmla="*/ 282 h 529"/>
                <a:gd name="T6" fmla="*/ 1164 w 1297"/>
                <a:gd name="T7" fmla="*/ 528 h 529"/>
                <a:gd name="T8" fmla="*/ 1164 w 1297"/>
                <a:gd name="T9" fmla="*/ 352 h 529"/>
                <a:gd name="T10" fmla="*/ 0 w 1297"/>
                <a:gd name="T11" fmla="*/ 352 h 529"/>
                <a:gd name="T12" fmla="*/ 0 w 1297"/>
                <a:gd name="T13" fmla="*/ 176 h 529"/>
                <a:gd name="T14" fmla="*/ 1164 w 1297"/>
                <a:gd name="T15" fmla="*/ 17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7" h="529">
                  <a:moveTo>
                    <a:pt x="1164" y="176"/>
                  </a:moveTo>
                  <a:lnTo>
                    <a:pt x="1164" y="0"/>
                  </a:lnTo>
                  <a:lnTo>
                    <a:pt x="1296" y="282"/>
                  </a:lnTo>
                  <a:lnTo>
                    <a:pt x="1164" y="528"/>
                  </a:lnTo>
                  <a:lnTo>
                    <a:pt x="1164" y="352"/>
                  </a:lnTo>
                  <a:lnTo>
                    <a:pt x="0" y="352"/>
                  </a:lnTo>
                  <a:lnTo>
                    <a:pt x="0" y="176"/>
                  </a:lnTo>
                  <a:lnTo>
                    <a:pt x="1164" y="176"/>
                  </a:lnTo>
                </a:path>
              </a:pathLst>
            </a:cu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6065838" y="4103688"/>
            <a:ext cx="2554287" cy="1036637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6391275" y="4154488"/>
            <a:ext cx="17732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500" b="0">
                <a:solidFill>
                  <a:schemeClr val="tx1"/>
                </a:solidFill>
                <a:latin typeface="Arial" panose="020B0604020202020204" pitchFamily="34" charset="0"/>
              </a:rPr>
              <a:t>RegistrationManager</a:t>
            </a:r>
          </a:p>
        </p:txBody>
      </p:sp>
      <p:sp>
        <p:nvSpPr>
          <p:cNvPr id="595996" name="Line 28"/>
          <p:cNvSpPr>
            <a:spLocks noChangeShapeType="1"/>
          </p:cNvSpPr>
          <p:nvPr/>
        </p:nvSpPr>
        <p:spPr bwMode="auto">
          <a:xfrm>
            <a:off x="6067425" y="4427538"/>
            <a:ext cx="2533650" cy="1587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6067425" y="4816475"/>
            <a:ext cx="2533650" cy="15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998" name="Rectangle 30"/>
          <p:cNvSpPr>
            <a:spLocks noChangeArrowheads="1"/>
          </p:cNvSpPr>
          <p:nvPr/>
        </p:nvSpPr>
        <p:spPr bwMode="auto">
          <a:xfrm>
            <a:off x="6172200" y="4876800"/>
            <a:ext cx="238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500" b="0">
                <a:solidFill>
                  <a:schemeClr val="tx1"/>
                </a:solidFill>
                <a:latin typeface="Arial" panose="020B0604020202020204" pitchFamily="34" charset="0"/>
              </a:rPr>
              <a:t>addCourse(Student,Course)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3133725" y="6223000"/>
            <a:ext cx="28765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6521450" cy="543482"/>
          </a:xfrm>
          <a:noFill/>
          <a:ln/>
        </p:spPr>
        <p:txBody>
          <a:bodyPr lIns="55562" tIns="22225" rIns="55562" bIns="22225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</a:p>
        </p:txBody>
      </p:sp>
      <p:sp>
        <p:nvSpPr>
          <p:cNvPr id="598020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01000" cy="4419600"/>
          </a:xfrm>
          <a:noFill/>
          <a:ln/>
        </p:spPr>
        <p:txBody>
          <a:bodyPr lIns="107950" tIns="53975" rIns="107950" bIns="53975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provide a pathway for communication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and/or collaboration diagrams are examined to determine what links between objects need to exist to accomplish the behavior -- if two objects need to “talk” there must be a link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78621268</TotalTime>
  <Words>1119</Words>
  <Application>Microsoft Office PowerPoint</Application>
  <PresentationFormat>On-screen Show (4:3)</PresentationFormat>
  <Paragraphs>269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Arial Narrow</vt:lpstr>
      <vt:lpstr>Calibri</vt:lpstr>
      <vt:lpstr>Calibri Light</vt:lpstr>
      <vt:lpstr>Comic Sans MS</vt:lpstr>
      <vt:lpstr>Monotype Sorts</vt:lpstr>
      <vt:lpstr>Times</vt:lpstr>
      <vt:lpstr>Times New Roman</vt:lpstr>
      <vt:lpstr>Wingdings</vt:lpstr>
      <vt:lpstr>Office Theme</vt:lpstr>
      <vt:lpstr>Unified Modeling Language (UML) </vt:lpstr>
      <vt:lpstr>What is the UML? </vt:lpstr>
      <vt:lpstr>UML Usage:</vt:lpstr>
      <vt:lpstr>UML: Basic Types of Concepts</vt:lpstr>
      <vt:lpstr>Basic Modeling Elements</vt:lpstr>
      <vt:lpstr>Classes and Instances</vt:lpstr>
      <vt:lpstr>Attributes</vt:lpstr>
      <vt:lpstr>Operations</vt:lpstr>
      <vt:lpstr>Relationships </vt:lpstr>
      <vt:lpstr>Basic Relationship Types</vt:lpstr>
      <vt:lpstr>Relationships:</vt:lpstr>
      <vt:lpstr>Generalization (Inheritance)</vt:lpstr>
      <vt:lpstr>Relationships: Notation</vt:lpstr>
      <vt:lpstr>Models and Diagrams  </vt:lpstr>
      <vt:lpstr>Why Build Models?</vt:lpstr>
      <vt:lpstr>UML Model Views </vt:lpstr>
      <vt:lpstr>Diagrams</vt:lpstr>
      <vt:lpstr>Use Case Diagram</vt:lpstr>
      <vt:lpstr>Use Case Diagram</vt:lpstr>
      <vt:lpstr>Class Diagram</vt:lpstr>
      <vt:lpstr>Class Diagram</vt:lpstr>
      <vt:lpstr>PowerPoint Presentation</vt:lpstr>
      <vt:lpstr>Object Diagram</vt:lpstr>
      <vt:lpstr>Object Diagram</vt:lpstr>
      <vt:lpstr>Component Diagram</vt:lpstr>
      <vt:lpstr>Component Diagram</vt:lpstr>
      <vt:lpstr>Deployment Diagram </vt:lpstr>
      <vt:lpstr>Deployment Diagram</vt:lpstr>
      <vt:lpstr>Sequence Diagram</vt:lpstr>
      <vt:lpstr>Sequence Diagram</vt:lpstr>
      <vt:lpstr>Sequence Diagram: Example </vt:lpstr>
      <vt:lpstr>Collaboration Diagram</vt:lpstr>
      <vt:lpstr>Collaboration Diagram</vt:lpstr>
      <vt:lpstr>Collaboration Diagram: Example</vt:lpstr>
      <vt:lpstr>Statechart Diagram</vt:lpstr>
      <vt:lpstr>Statechart Diagram</vt:lpstr>
      <vt:lpstr>Activity Diagram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C</dc:title>
  <dc:creator>Jerry Creighton</dc:creator>
  <cp:lastModifiedBy>apgore20@gmail.com</cp:lastModifiedBy>
  <cp:revision>419</cp:revision>
  <cp:lastPrinted>2000-01-12T01:57:40Z</cp:lastPrinted>
  <dcterms:created xsi:type="dcterms:W3CDTF">1998-10-13T20:42:12Z</dcterms:created>
  <dcterms:modified xsi:type="dcterms:W3CDTF">2018-07-28T09:00:32Z</dcterms:modified>
</cp:coreProperties>
</file>