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D768F-3B24-4216-87E8-155D25AA81AD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F0C5-91C2-47F2-BB70-A0AFCFFF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57913" cy="3465512"/>
          </a:xfrm>
          <a:ln cap="flat"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8488"/>
            <a:ext cx="5126037" cy="4176712"/>
          </a:xfrm>
          <a:ln/>
        </p:spPr>
        <p:txBody>
          <a:bodyPr lIns="92516" tIns="46258" rIns="92516" bIns="4625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714375"/>
            <a:ext cx="6116638" cy="3441700"/>
          </a:xfrm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8488"/>
            <a:ext cx="5126037" cy="417671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222" tIns="46111" rIns="92222" bIns="4611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928688"/>
            <a:ext cx="5257800" cy="2957512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 dirty="0"/>
          </a:p>
        </p:txBody>
      </p:sp>
      <p:sp>
        <p:nvSpPr>
          <p:cNvPr id="343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928688"/>
            <a:ext cx="5257800" cy="2957512"/>
          </a:xfrm>
          <a:ln/>
        </p:spPr>
      </p:sp>
    </p:spTree>
    <p:extLst>
      <p:ext uri="{BB962C8B-B14F-4D97-AF65-F5344CB8AC3E}">
        <p14:creationId xmlns:p14="http://schemas.microsoft.com/office/powerpoint/2010/main" val="433661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47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928688"/>
            <a:ext cx="5257800" cy="2957512"/>
          </a:xfrm>
          <a:ln/>
        </p:spPr>
      </p:sp>
    </p:spTree>
    <p:extLst>
      <p:ext uri="{BB962C8B-B14F-4D97-AF65-F5344CB8AC3E}">
        <p14:creationId xmlns:p14="http://schemas.microsoft.com/office/powerpoint/2010/main" val="3244199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928688"/>
            <a:ext cx="5257800" cy="2957512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6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928688"/>
            <a:ext cx="5257800" cy="2957512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928688"/>
            <a:ext cx="5257800" cy="2957512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27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57913" cy="3465512"/>
          </a:xfrm>
          <a:ln cap="flat"/>
        </p:spPr>
      </p:sp>
      <p:sp>
        <p:nvSpPr>
          <p:cNvPr id="594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26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57913" cy="3465512"/>
          </a:xfrm>
          <a:ln cap="flat"/>
        </p:spPr>
      </p:sp>
      <p:sp>
        <p:nvSpPr>
          <p:cNvPr id="596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3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29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57913" cy="3465512"/>
          </a:xfrm>
          <a:ln cap="flat"/>
        </p:spPr>
      </p:sp>
      <p:sp>
        <p:nvSpPr>
          <p:cNvPr id="599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0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30</a:t>
            </a:r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57913" cy="3465512"/>
          </a:xfrm>
          <a:ln cap="flat"/>
        </p:spPr>
      </p:sp>
      <p:sp>
        <p:nvSpPr>
          <p:cNvPr id="6010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35</a:t>
            </a: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1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57913" cy="3465512"/>
          </a:xfrm>
          <a:ln cap="flat"/>
        </p:spPr>
      </p:sp>
      <p:sp>
        <p:nvSpPr>
          <p:cNvPr id="603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5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B317-D6D5-432D-93B6-B20AA357ADA8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8A6F-FBD2-481B-967B-DE61016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0497" y="1219200"/>
            <a:ext cx="8991600" cy="2819400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INFORMATION SYSTEM</a:t>
            </a:r>
            <a:b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2500" y="5276850"/>
            <a:ext cx="10241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4697" y="5412607"/>
            <a:ext cx="5181600" cy="212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Rahul A.Gidde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1-08-2018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By:ReyGlobal,India.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10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4657725" y="6280150"/>
            <a:ext cx="287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xfrm>
            <a:off x="847725" y="530001"/>
            <a:ext cx="6872288" cy="321883"/>
          </a:xfrm>
          <a:noFill/>
          <a:ln/>
        </p:spPr>
        <p:txBody>
          <a:bodyPr vert="horz" lIns="55562" tIns="22225" rIns="55562" bIns="22225" rtlCol="0" anchor="t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0068" name="Rectangle 4"/>
          <p:cNvSpPr>
            <a:spLocks noGrp="1" noChangeArrowheads="1"/>
          </p:cNvSpPr>
          <p:nvPr>
            <p:ph idx="1"/>
          </p:nvPr>
        </p:nvSpPr>
        <p:spPr>
          <a:xfrm>
            <a:off x="1190625" y="1365250"/>
            <a:ext cx="8001000" cy="4953000"/>
          </a:xfrm>
          <a:noFill/>
          <a:ln/>
        </p:spPr>
        <p:txBody>
          <a:bodyPr vert="horz" lIns="107950" tIns="53975" rIns="107950" bIns="53975" rtlCol="0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: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bi-directional connection between classes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association is shown as a line connecting the related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1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ggregation: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stronger form of relationship where the relationship is between a whole and its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is shown as a line connecting the related classes with a diamond next to the class representing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</a:p>
          <a:p>
            <a:pPr lvl="1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is a weaker form of relationship showing a relationship between a client and a supplier where the client does not have semantic knowledge of the supplier.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191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4657725" y="6223000"/>
            <a:ext cx="287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14425" y="619126"/>
            <a:ext cx="6521450" cy="321883"/>
          </a:xfrm>
          <a:noFill/>
          <a:ln/>
        </p:spPr>
        <p:txBody>
          <a:bodyPr vert="horz" lIns="55562" tIns="22225" rIns="55562" bIns="22225" rtlCol="0" anchor="t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(Inheritance)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idx="1"/>
          </p:nvPr>
        </p:nvSpPr>
        <p:spPr>
          <a:xfrm>
            <a:off x="1114425" y="1619250"/>
            <a:ext cx="8001000" cy="5029200"/>
          </a:xfrm>
          <a:noFill/>
          <a:ln/>
        </p:spPr>
        <p:txBody>
          <a:bodyPr vert="horz" lIns="107950" tIns="53975" rIns="107950" bIns="53975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generalization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relationship between a more general and a more specific element</a:t>
            </a:r>
            <a:endParaRPr lang="en-US" sz="16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00000"/>
              </a:lnSpc>
              <a:buNone/>
            </a:pPr>
            <a:endParaRPr lang="en-US" sz="16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property of </a:t>
            </a:r>
            <a:r>
              <a:rPr lang="en-US" sz="16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generalization-specialization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defined between a superclass and its subclasses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operations, and/or relationships are shown at the highest applicable level 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43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484938" cy="914400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 Notation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1676400" y="990600"/>
            <a:ext cx="9072000" cy="61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</a:p>
        </p:txBody>
      </p:sp>
      <p:pic>
        <p:nvPicPr>
          <p:cNvPr id="60" name="Picture 4" descr="D:\Rational\Presentations\UML_UT art\FIGURE_A-9.ILLU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4419600" cy="99060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5638800" y="2514600"/>
            <a:ext cx="4419600" cy="685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6210300" y="2960688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5638800" y="3505200"/>
            <a:ext cx="4419600" cy="838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6248401" y="4038600"/>
            <a:ext cx="141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" name="AutoShape 8"/>
          <p:cNvSpPr>
            <a:spLocks noChangeArrowheads="1"/>
          </p:cNvSpPr>
          <p:nvPr/>
        </p:nvSpPr>
        <p:spPr bwMode="auto">
          <a:xfrm>
            <a:off x="7667626" y="3962400"/>
            <a:ext cx="257175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8153400" y="18288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5638800" y="4648200"/>
            <a:ext cx="4419600" cy="685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" name="AutoShape 21"/>
          <p:cNvSpPr>
            <a:spLocks noChangeArrowheads="1"/>
          </p:cNvSpPr>
          <p:nvPr/>
        </p:nvSpPr>
        <p:spPr bwMode="auto">
          <a:xfrm rot="16200000">
            <a:off x="6210300" y="49149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>
            <a:off x="6477000" y="5029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5638800" y="5638800"/>
            <a:ext cx="4419600" cy="609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>
            <a:off x="6477000" y="5943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" name="AutoShape 27"/>
          <p:cNvSpPr>
            <a:spLocks noChangeArrowheads="1"/>
          </p:cNvSpPr>
          <p:nvPr/>
        </p:nvSpPr>
        <p:spPr bwMode="auto">
          <a:xfrm rot="16200000">
            <a:off x="6210300" y="58293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3" name="Oval 31"/>
          <p:cNvSpPr>
            <a:spLocks noChangeArrowheads="1"/>
          </p:cNvSpPr>
          <p:nvPr/>
        </p:nvSpPr>
        <p:spPr bwMode="auto">
          <a:xfrm>
            <a:off x="6019800" y="28956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8077200" y="28956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6172200" y="38862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" name="Oval 34"/>
          <p:cNvSpPr>
            <a:spLocks noChangeArrowheads="1"/>
          </p:cNvSpPr>
          <p:nvPr/>
        </p:nvSpPr>
        <p:spPr bwMode="auto">
          <a:xfrm>
            <a:off x="8001000" y="38862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>
            <a:off x="6172200" y="49530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8" name="Oval 36"/>
          <p:cNvSpPr>
            <a:spLocks noChangeArrowheads="1"/>
          </p:cNvSpPr>
          <p:nvPr/>
        </p:nvSpPr>
        <p:spPr bwMode="auto">
          <a:xfrm>
            <a:off x="7924800" y="49530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6172200" y="5867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0" name="Oval 39"/>
          <p:cNvSpPr>
            <a:spLocks noChangeArrowheads="1"/>
          </p:cNvSpPr>
          <p:nvPr/>
        </p:nvSpPr>
        <p:spPr bwMode="auto">
          <a:xfrm>
            <a:off x="8001000" y="5867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5878514" y="5638800"/>
            <a:ext cx="58349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type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8382001" y="5715001"/>
            <a:ext cx="1647887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Implementation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class</a:t>
            </a: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8077200" y="4724401"/>
            <a:ext cx="558800" cy="75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Subclass</a:t>
            </a:r>
          </a:p>
        </p:txBody>
      </p:sp>
      <p:sp>
        <p:nvSpPr>
          <p:cNvPr id="84" name="Text Box 44"/>
          <p:cNvSpPr txBox="1">
            <a:spLocks noChangeArrowheads="1"/>
          </p:cNvSpPr>
          <p:nvPr/>
        </p:nvSpPr>
        <p:spPr bwMode="auto">
          <a:xfrm>
            <a:off x="5715000" y="4648200"/>
            <a:ext cx="1173398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Superclass</a:t>
            </a:r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8153400" y="3649663"/>
            <a:ext cx="1147750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Aggregate</a:t>
            </a: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5715001" y="3581400"/>
            <a:ext cx="557845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Part</a:t>
            </a:r>
          </a:p>
        </p:txBody>
      </p:sp>
      <p:sp>
        <p:nvSpPr>
          <p:cNvPr id="87" name="Text Box 47"/>
          <p:cNvSpPr txBox="1">
            <a:spLocks noChangeArrowheads="1"/>
          </p:cNvSpPr>
          <p:nvPr/>
        </p:nvSpPr>
        <p:spPr bwMode="auto">
          <a:xfrm>
            <a:off x="8229600" y="2590800"/>
            <a:ext cx="968214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Supplier</a:t>
            </a:r>
          </a:p>
        </p:txBody>
      </p:sp>
      <p:sp>
        <p:nvSpPr>
          <p:cNvPr id="88" name="Text Box 48"/>
          <p:cNvSpPr txBox="1">
            <a:spLocks noChangeArrowheads="1"/>
          </p:cNvSpPr>
          <p:nvPr/>
        </p:nvSpPr>
        <p:spPr bwMode="auto">
          <a:xfrm>
            <a:off x="5638801" y="2514600"/>
            <a:ext cx="750205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Client</a:t>
            </a:r>
          </a:p>
        </p:txBody>
      </p:sp>
      <p:sp>
        <p:nvSpPr>
          <p:cNvPr id="89" name="Freeform 49"/>
          <p:cNvSpPr>
            <a:spLocks/>
          </p:cNvSpPr>
          <p:nvPr/>
        </p:nvSpPr>
        <p:spPr bwMode="auto">
          <a:xfrm>
            <a:off x="8001000" y="3619500"/>
            <a:ext cx="609600" cy="342900"/>
          </a:xfrm>
          <a:custGeom>
            <a:avLst/>
            <a:gdLst>
              <a:gd name="T0" fmla="*/ 32 w 384"/>
              <a:gd name="T1" fmla="*/ 168 h 216"/>
              <a:gd name="T2" fmla="*/ 128 w 384"/>
              <a:gd name="T3" fmla="*/ 72 h 216"/>
              <a:gd name="T4" fmla="*/ 80 w 384"/>
              <a:gd name="T5" fmla="*/ 24 h 216"/>
              <a:gd name="T6" fmla="*/ 32 w 384"/>
              <a:gd name="T7" fmla="*/ 24 h 216"/>
              <a:gd name="T8" fmla="*/ 272 w 384"/>
              <a:gd name="T9" fmla="*/ 168 h 216"/>
              <a:gd name="T10" fmla="*/ 368 w 384"/>
              <a:gd name="T11" fmla="*/ 216 h 216"/>
              <a:gd name="T12" fmla="*/ 368 w 384"/>
              <a:gd name="T13" fmla="*/ 16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" h="216">
                <a:moveTo>
                  <a:pt x="32" y="168"/>
                </a:moveTo>
                <a:cubicBezTo>
                  <a:pt x="76" y="132"/>
                  <a:pt x="120" y="96"/>
                  <a:pt x="128" y="72"/>
                </a:cubicBezTo>
                <a:cubicBezTo>
                  <a:pt x="136" y="48"/>
                  <a:pt x="96" y="32"/>
                  <a:pt x="80" y="24"/>
                </a:cubicBezTo>
                <a:cubicBezTo>
                  <a:pt x="64" y="16"/>
                  <a:pt x="0" y="0"/>
                  <a:pt x="32" y="24"/>
                </a:cubicBezTo>
                <a:cubicBezTo>
                  <a:pt x="64" y="48"/>
                  <a:pt x="216" y="136"/>
                  <a:pt x="272" y="168"/>
                </a:cubicBezTo>
                <a:cubicBezTo>
                  <a:pt x="328" y="200"/>
                  <a:pt x="352" y="216"/>
                  <a:pt x="368" y="216"/>
                </a:cubicBezTo>
                <a:cubicBezTo>
                  <a:pt x="384" y="216"/>
                  <a:pt x="376" y="192"/>
                  <a:pt x="368" y="168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90" name="AutoShape 52"/>
          <p:cNvCxnSpPr>
            <a:cxnSpLocks noChangeShapeType="1"/>
            <a:stCxn id="86" idx="3"/>
            <a:endCxn id="75" idx="6"/>
          </p:cNvCxnSpPr>
          <p:nvPr/>
        </p:nvCxnSpPr>
        <p:spPr bwMode="auto">
          <a:xfrm flipH="1">
            <a:off x="6248401" y="3738688"/>
            <a:ext cx="24445" cy="185613"/>
          </a:xfrm>
          <a:prstGeom prst="curvedConnector3">
            <a:avLst>
              <a:gd name="adj1" fmla="val -935161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53"/>
          <p:cNvCxnSpPr>
            <a:cxnSpLocks noChangeShapeType="1"/>
            <a:stCxn id="89" idx="2"/>
            <a:endCxn id="89" idx="0"/>
          </p:cNvCxnSpPr>
          <p:nvPr/>
        </p:nvCxnSpPr>
        <p:spPr bwMode="auto">
          <a:xfrm rot="10800000" flipV="1">
            <a:off x="8051800" y="3657600"/>
            <a:ext cx="76200" cy="228600"/>
          </a:xfrm>
          <a:prstGeom prst="curvedConnector3">
            <a:avLst>
              <a:gd name="adj1" fmla="val 46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54"/>
          <p:cNvCxnSpPr>
            <a:cxnSpLocks noChangeShapeType="1"/>
            <a:stCxn id="82" idx="1"/>
            <a:endCxn id="80" idx="7"/>
          </p:cNvCxnSpPr>
          <p:nvPr/>
        </p:nvCxnSpPr>
        <p:spPr bwMode="auto">
          <a:xfrm rot="10800000">
            <a:off x="8066043" y="5878559"/>
            <a:ext cx="315959" cy="104528"/>
          </a:xfrm>
          <a:prstGeom prst="curvedConnector4">
            <a:avLst>
              <a:gd name="adj1" fmla="val 48234"/>
              <a:gd name="adj2" fmla="val 31869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55"/>
          <p:cNvCxnSpPr>
            <a:cxnSpLocks noChangeShapeType="1"/>
            <a:stCxn id="81" idx="1"/>
            <a:endCxn id="79" idx="3"/>
          </p:cNvCxnSpPr>
          <p:nvPr/>
        </p:nvCxnSpPr>
        <p:spPr bwMode="auto">
          <a:xfrm rot="10800000" flipH="1" flipV="1">
            <a:off x="5878513" y="5823787"/>
            <a:ext cx="304846" cy="108654"/>
          </a:xfrm>
          <a:prstGeom prst="curvedConnector4">
            <a:avLst>
              <a:gd name="adj1" fmla="val -74989"/>
              <a:gd name="adj2" fmla="val 380646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56"/>
          <p:cNvCxnSpPr>
            <a:cxnSpLocks noChangeShapeType="1"/>
            <a:stCxn id="78" idx="6"/>
            <a:endCxn id="83" idx="1"/>
          </p:cNvCxnSpPr>
          <p:nvPr/>
        </p:nvCxnSpPr>
        <p:spPr bwMode="auto">
          <a:xfrm>
            <a:off x="8001000" y="4991101"/>
            <a:ext cx="76200" cy="112187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 Box 57"/>
          <p:cNvSpPr txBox="1">
            <a:spLocks noChangeArrowheads="1"/>
          </p:cNvSpPr>
          <p:nvPr/>
        </p:nvSpPr>
        <p:spPr bwMode="auto">
          <a:xfrm>
            <a:off x="7467601" y="2590800"/>
            <a:ext cx="686085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name</a:t>
            </a:r>
          </a:p>
        </p:txBody>
      </p:sp>
      <p:sp>
        <p:nvSpPr>
          <p:cNvPr id="96" name="Oval 58"/>
          <p:cNvSpPr>
            <a:spLocks noChangeArrowheads="1"/>
          </p:cNvSpPr>
          <p:nvPr/>
        </p:nvSpPr>
        <p:spPr bwMode="auto">
          <a:xfrm>
            <a:off x="7010400" y="2819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97" name="AutoShape 59"/>
          <p:cNvCxnSpPr>
            <a:cxnSpLocks noChangeShapeType="1"/>
            <a:stCxn id="96" idx="7"/>
            <a:endCxn id="95" idx="1"/>
          </p:cNvCxnSpPr>
          <p:nvPr/>
        </p:nvCxnSpPr>
        <p:spPr bwMode="auto">
          <a:xfrm rot="5400000" flipH="1" flipV="1">
            <a:off x="7230284" y="2593245"/>
            <a:ext cx="82472" cy="392159"/>
          </a:xfrm>
          <a:prstGeom prst="curvedConnector2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60"/>
          <p:cNvCxnSpPr>
            <a:cxnSpLocks noChangeShapeType="1"/>
            <a:stCxn id="74" idx="5"/>
            <a:endCxn id="87" idx="2"/>
          </p:cNvCxnSpPr>
          <p:nvPr/>
        </p:nvCxnSpPr>
        <p:spPr bwMode="auto">
          <a:xfrm rot="5400000" flipH="1" flipV="1">
            <a:off x="8400341" y="2647275"/>
            <a:ext cx="55267" cy="571466"/>
          </a:xfrm>
          <a:prstGeom prst="curvedConnector3">
            <a:avLst>
              <a:gd name="adj1" fmla="val -433819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62"/>
          <p:cNvCxnSpPr>
            <a:cxnSpLocks noChangeShapeType="1"/>
            <a:stCxn id="73" idx="1"/>
            <a:endCxn id="88" idx="3"/>
          </p:cNvCxnSpPr>
          <p:nvPr/>
        </p:nvCxnSpPr>
        <p:spPr bwMode="auto">
          <a:xfrm rot="5400000" flipH="1" flipV="1">
            <a:off x="6092546" y="2610300"/>
            <a:ext cx="234872" cy="358046"/>
          </a:xfrm>
          <a:prstGeom prst="curvedConnector4">
            <a:avLst>
              <a:gd name="adj1" fmla="val 14141"/>
              <a:gd name="adj2" fmla="val 16384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64"/>
          <p:cNvCxnSpPr>
            <a:cxnSpLocks noChangeShapeType="1"/>
            <a:stCxn id="78" idx="6"/>
            <a:endCxn id="83" idx="3"/>
          </p:cNvCxnSpPr>
          <p:nvPr/>
        </p:nvCxnSpPr>
        <p:spPr bwMode="auto">
          <a:xfrm>
            <a:off x="8001000" y="4991101"/>
            <a:ext cx="635000" cy="112187"/>
          </a:xfrm>
          <a:prstGeom prst="curvedConnector5">
            <a:avLst>
              <a:gd name="adj1" fmla="val 6000"/>
              <a:gd name="adj2" fmla="val 641494"/>
              <a:gd name="adj3" fmla="val 136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65"/>
          <p:cNvCxnSpPr>
            <a:cxnSpLocks noChangeShapeType="1"/>
            <a:stCxn id="84" idx="2"/>
            <a:endCxn id="77" idx="1"/>
          </p:cNvCxnSpPr>
          <p:nvPr/>
        </p:nvCxnSpPr>
        <p:spPr bwMode="auto">
          <a:xfrm rot="5400000">
            <a:off x="6241838" y="4904296"/>
            <a:ext cx="1385" cy="118340"/>
          </a:xfrm>
          <a:prstGeom prst="curvedConnector5">
            <a:avLst>
              <a:gd name="adj1" fmla="val 16505415"/>
              <a:gd name="adj2" fmla="val 688946"/>
              <a:gd name="adj3" fmla="val -16405415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33451"/>
            <a:ext cx="7886700" cy="723999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Model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217727" y="1657450"/>
            <a:ext cx="8001000" cy="4038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 case diagrams)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structure (class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diagrams)kinds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objects and their relationships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behavior (state machines)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life histories of an object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behavior (activity, sequence, and collaboration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among objects to achieve system-level behavior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structures (component and deployment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modules and deployment on physical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215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693863" y="1173163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UML Use Case Diagrams referred to as behavior diagrams used to describe a set of actions that some system can perform in collaboration with one or more external users of the system.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992195"/>
            <a:ext cx="4419600" cy="4364157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42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-10318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066800"/>
            <a:ext cx="8343900" cy="427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diagram in the uml is static structure diagram that describes the structure of the system by showing the system classes their attributes.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2187577"/>
            <a:ext cx="5543550" cy="3933825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20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-2381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1731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 represent an instance of class diagram object  diagram derived from class diagram so object diagrams are dependent upon class diagrams.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39" y="2133600"/>
            <a:ext cx="6573322" cy="4118108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13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8016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1905000" y="1003300"/>
            <a:ext cx="82296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buClr>
                <a:srgbClr val="CC3300"/>
              </a:buClr>
              <a:buSzPct val="69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10000"/>
              </a:spcBef>
              <a:buClr>
                <a:srgbClr val="940094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buClr>
                <a:srgbClr val="940094"/>
              </a:buClr>
              <a:buSzPct val="100000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buClr>
                <a:srgbClr val="A50021"/>
              </a:buClr>
              <a:buSzPct val="100000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34" y="853122"/>
            <a:ext cx="5739671" cy="5827239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535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0371"/>
            <a:ext cx="8210550" cy="1385889"/>
          </a:xfrm>
        </p:spPr>
        <p:txBody>
          <a:bodyPr>
            <a:no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90690"/>
            <a:ext cx="4953000" cy="349091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288925"/>
            <a:ext cx="7886700" cy="1325563"/>
          </a:xfrm>
        </p:spPr>
        <p:txBody>
          <a:bodyPr>
            <a:no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1885950" y="1065214"/>
            <a:ext cx="8489950" cy="4702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0" y="304800"/>
            <a:ext cx="2915920" cy="640080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6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8" name="Rectangle 4"/>
          <p:cNvSpPr>
            <a:spLocks noGrp="1" noChangeArrowheads="1"/>
          </p:cNvSpPr>
          <p:nvPr>
            <p:ph type="title"/>
          </p:nvPr>
        </p:nvSpPr>
        <p:spPr>
          <a:xfrm>
            <a:off x="775158" y="561975"/>
            <a:ext cx="851535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UML?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469" name="Rectangle 5"/>
          <p:cNvSpPr>
            <a:spLocks noGrp="1" noChangeArrowheads="1"/>
          </p:cNvSpPr>
          <p:nvPr>
            <p:ph idx="1"/>
          </p:nvPr>
        </p:nvSpPr>
        <p:spPr>
          <a:xfrm>
            <a:off x="1032333" y="1539875"/>
            <a:ext cx="8001000" cy="5181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stands for Unified Modeling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language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specifying, visualizing, documenting and constructing the artifacts of a software-intensive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but there are tools that can be used to generate code in various languages using UML diagrams.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direct relation with object-oriented analysis and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/>
          <p:cNvSpPr>
            <a:spLocks noGrp="1" noChangeArrowheads="1"/>
          </p:cNvSpPr>
          <p:nvPr>
            <p:ph type="title"/>
          </p:nvPr>
        </p:nvSpPr>
        <p:spPr>
          <a:xfrm>
            <a:off x="733425" y="0"/>
            <a:ext cx="8515350" cy="1995489"/>
          </a:xfrm>
          <a:noFill/>
          <a:ln/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1737520"/>
            <a:ext cx="80010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UML may be used 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Elements of a system or a domain and their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tructure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class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diagrams.</a:t>
            </a:r>
          </a:p>
          <a:p>
            <a:pPr lvl="1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Behavior of objects with state transition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diagrams.</a:t>
            </a:r>
          </a:p>
          <a:p>
            <a:pPr lvl="1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rchitecture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component &amp; deployment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diagrams.</a:t>
            </a:r>
          </a:p>
          <a:p>
            <a:pPr lvl="1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its major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use cases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5089"/>
            <a:ext cx="8362950" cy="1690689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UML: Basic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276350" y="1787531"/>
            <a:ext cx="8001000" cy="40386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elements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62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-104775"/>
            <a:ext cx="8515350" cy="1843089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495426"/>
            <a:ext cx="8001000" cy="4702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elements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class, instance, collaboration, use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elements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interaction, state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elements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package, subsystem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4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210704"/>
            <a:ext cx="8515350" cy="1901393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Instances</a:t>
            </a:r>
          </a:p>
        </p:txBody>
      </p:sp>
      <p:sp>
        <p:nvSpPr>
          <p:cNvPr id="590858" name="Rectangle 10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001000" cy="11430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for one or more distinct objects with a common form (structure and behavior)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407696"/>
            <a:ext cx="6099674" cy="33835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96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1963" y="251063"/>
            <a:ext cx="6521450" cy="321883"/>
          </a:xfrm>
          <a:noFill/>
          <a:ln/>
        </p:spPr>
        <p:txBody>
          <a:bodyPr vert="horz" lIns="55562" tIns="22225" rIns="55562" bIns="22225" rtlCol="0" anchor="t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2000" u="sng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1854200" y="985837"/>
            <a:ext cx="8356600" cy="4351338"/>
          </a:xfrm>
          <a:noFill/>
          <a:ln/>
        </p:spPr>
        <p:txBody>
          <a:bodyPr vert="horz" lIns="107950" tIns="53975" rIns="107950" bIns="53975" rtlCol="0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data/static structure aspect of a class is represented by its attributes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be found by examining class definitions, the problem requirements, and by applying domain knowledge</a:t>
            </a:r>
            <a:endParaRPr lang="en-US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81" y="2614612"/>
            <a:ext cx="2774332" cy="2566988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23653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304801"/>
            <a:ext cx="6521450" cy="321883"/>
          </a:xfrm>
          <a:noFill/>
          <a:ln/>
        </p:spPr>
        <p:txBody>
          <a:bodyPr vert="horz" lIns="55562" tIns="22225" rIns="55562" bIns="22225" rtlCol="0" anchor="t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595972" name="Rectangle 4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001000" cy="4038600"/>
          </a:xfrm>
          <a:noFill/>
          <a:ln/>
        </p:spPr>
        <p:txBody>
          <a:bodyPr vert="horz" lIns="107950" tIns="53975" rIns="107950" bIns="53975" rtlCol="0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of a class is represented by its operations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may be found 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</p:txBody>
      </p:sp>
      <p:sp>
        <p:nvSpPr>
          <p:cNvPr id="595995" name="Rectangle 27"/>
          <p:cNvSpPr>
            <a:spLocks noChangeArrowheads="1"/>
          </p:cNvSpPr>
          <p:nvPr/>
        </p:nvSpPr>
        <p:spPr bwMode="auto">
          <a:xfrm>
            <a:off x="7915275" y="4154488"/>
            <a:ext cx="3702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500" dirty="0">
                <a:latin typeface="Arial" panose="020B0604020202020204" pitchFamily="34" charset="0"/>
              </a:rPr>
              <a:t>       </a:t>
            </a:r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UML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562225"/>
            <a:ext cx="3200399" cy="2771775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6956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4657725" y="6223000"/>
            <a:ext cx="287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 sz="10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>
          <a:xfrm>
            <a:off x="777875" y="533401"/>
            <a:ext cx="6521450" cy="321883"/>
          </a:xfrm>
          <a:noFill/>
          <a:ln/>
        </p:spPr>
        <p:txBody>
          <a:bodyPr vert="horz" lIns="55562" tIns="22225" rIns="55562" bIns="22225" rtlCol="0" anchor="t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8020" name="Rectangle 4"/>
          <p:cNvSpPr>
            <a:spLocks noGrp="1" noChangeArrowheads="1"/>
          </p:cNvSpPr>
          <p:nvPr>
            <p:ph idx="1"/>
          </p:nvPr>
        </p:nvSpPr>
        <p:spPr>
          <a:xfrm>
            <a:off x="1095375" y="1381125"/>
            <a:ext cx="8534400" cy="5562600"/>
          </a:xfrm>
          <a:noFill/>
          <a:ln/>
        </p:spPr>
        <p:txBody>
          <a:bodyPr vert="horz" lIns="107950" tIns="53975" rIns="107950" bIns="53975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provide a pathway for communication between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0" indent="0">
              <a:lnSpc>
                <a:spcPct val="85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4FAB73BC-B049-4115-A692-8D63A059BFB8}" type="slidenum">
              <a:rPr lang="en-US" smtClean="0"/>
              <a:pPr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40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656</Words>
  <Application>Microsoft Office PowerPoint</Application>
  <PresentationFormat>Widescreen</PresentationFormat>
  <Paragraphs>149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Monotype Sorts</vt:lpstr>
      <vt:lpstr>Times</vt:lpstr>
      <vt:lpstr>Times New Roman</vt:lpstr>
      <vt:lpstr>Wingdings</vt:lpstr>
      <vt:lpstr>Office Theme</vt:lpstr>
      <vt:lpstr>IPHIS: IMMUTABLE PERSONAL HEALTH INFORMATION SYSTEM  UML</vt:lpstr>
      <vt:lpstr>What is the UML? </vt:lpstr>
      <vt:lpstr>UML Usage:</vt:lpstr>
      <vt:lpstr>UML: Basic Types</vt:lpstr>
      <vt:lpstr> Modeling Elements :</vt:lpstr>
      <vt:lpstr>Classes and Instances</vt:lpstr>
      <vt:lpstr>Attributes</vt:lpstr>
      <vt:lpstr>Operations</vt:lpstr>
      <vt:lpstr>Relationships </vt:lpstr>
      <vt:lpstr>Types of Relationships:</vt:lpstr>
      <vt:lpstr>Generalization (Inheritance)</vt:lpstr>
      <vt:lpstr>Relationships: Notation</vt:lpstr>
      <vt:lpstr>UML Model Views  </vt:lpstr>
      <vt:lpstr>Use Case Diagram:</vt:lpstr>
      <vt:lpstr>Class Diagram:</vt:lpstr>
      <vt:lpstr>Object Diagram</vt:lpstr>
      <vt:lpstr>Sequence Diagram:  </vt:lpstr>
      <vt:lpstr>Component Diagram:  </vt:lpstr>
      <vt:lpstr>Activity Diagram: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IPHIS: IMMUTABLE PERSONAL HEALTH INFORMATION SYSTEM  UML</dc:title>
  <dc:creator>kaustubh sawant</dc:creator>
  <cp:lastModifiedBy>kaustubh sawant</cp:lastModifiedBy>
  <cp:revision>2</cp:revision>
  <dcterms:created xsi:type="dcterms:W3CDTF">2018-08-01T15:43:03Z</dcterms:created>
  <dcterms:modified xsi:type="dcterms:W3CDTF">2018-08-01T15:55:37Z</dcterms:modified>
</cp:coreProperties>
</file>