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9" r:id="rId9"/>
    <p:sldId id="270" r:id="rId10"/>
    <p:sldId id="271" r:id="rId11"/>
    <p:sldId id="264" r:id="rId12"/>
    <p:sldId id="265" r:id="rId13"/>
    <p:sldId id="267" r:id="rId14"/>
    <p:sldId id="268"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7A7A60-FC5B-4FDC-892E-19534160535C}" type="datetimeFigureOut">
              <a:rPr lang="en-US" smtClean="0"/>
              <a:t>28-Jul-18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4027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A7A60-FC5B-4FDC-892E-19534160535C}" type="datetimeFigureOut">
              <a:rPr lang="en-US" smtClean="0"/>
              <a:t>28-Jul-18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58287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A7A60-FC5B-4FDC-892E-19534160535C}" type="datetimeFigureOut">
              <a:rPr lang="en-US" smtClean="0"/>
              <a:t>28-Jul-18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128925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A7A60-FC5B-4FDC-892E-19534160535C}" type="datetimeFigureOut">
              <a:rPr lang="en-US" smtClean="0"/>
              <a:t>28-Jul-18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111764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A7A60-FC5B-4FDC-892E-19534160535C}" type="datetimeFigureOut">
              <a:rPr lang="en-US" smtClean="0"/>
              <a:t>28-Jul-18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58449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A7A60-FC5B-4FDC-892E-19534160535C}" type="datetimeFigureOut">
              <a:rPr lang="en-US" smtClean="0"/>
              <a:t>28-Jul-18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19185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7A7A60-FC5B-4FDC-892E-19534160535C}" type="datetimeFigureOut">
              <a:rPr lang="en-US" smtClean="0"/>
              <a:t>28-Jul-18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30775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7A7A60-FC5B-4FDC-892E-19534160535C}" type="datetimeFigureOut">
              <a:rPr lang="en-US" smtClean="0"/>
              <a:t>28-Jul-18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18212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A7A60-FC5B-4FDC-892E-19534160535C}" type="datetimeFigureOut">
              <a:rPr lang="en-US" smtClean="0"/>
              <a:t>28-Jul-18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397352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A7A60-FC5B-4FDC-892E-19534160535C}" type="datetimeFigureOut">
              <a:rPr lang="en-US" smtClean="0"/>
              <a:t>28-Jul-18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193970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A7A60-FC5B-4FDC-892E-19534160535C}" type="datetimeFigureOut">
              <a:rPr lang="en-US" smtClean="0"/>
              <a:t>28-Jul-18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4E168-CE17-4B1E-B03D-EADBA6D03E6D}" type="slidenum">
              <a:rPr lang="en-US" smtClean="0"/>
              <a:t>‹#›</a:t>
            </a:fld>
            <a:endParaRPr lang="en-US"/>
          </a:p>
        </p:txBody>
      </p:sp>
    </p:spTree>
    <p:extLst>
      <p:ext uri="{BB962C8B-B14F-4D97-AF65-F5344CB8AC3E}">
        <p14:creationId xmlns:p14="http://schemas.microsoft.com/office/powerpoint/2010/main" val="224556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A7A60-FC5B-4FDC-892E-19534160535C}" type="datetimeFigureOut">
              <a:rPr lang="en-US" smtClean="0"/>
              <a:t>28-Jul-18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4E168-CE17-4B1E-B03D-EADBA6D03E6D}" type="slidenum">
              <a:rPr lang="en-US" smtClean="0"/>
              <a:t>‹#›</a:t>
            </a:fld>
            <a:endParaRPr lang="en-US"/>
          </a:p>
        </p:txBody>
      </p:sp>
    </p:spTree>
    <p:extLst>
      <p:ext uri="{BB962C8B-B14F-4D97-AF65-F5344CB8AC3E}">
        <p14:creationId xmlns:p14="http://schemas.microsoft.com/office/powerpoint/2010/main" val="106807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1536"/>
          </a:xfrm>
        </p:spPr>
        <p:txBody>
          <a:bodyPr>
            <a:normAutofit fontScale="90000"/>
          </a:bodyPr>
          <a:lstStyle/>
          <a:p>
            <a:r>
              <a:rPr lang="en-US" sz="6600" dirty="0" smtClean="0">
                <a:latin typeface="Times New Roman" panose="02020603050405020304" pitchFamily="18" charset="0"/>
                <a:cs typeface="Times New Roman" panose="02020603050405020304" pitchFamily="18" charset="0"/>
              </a:rPr>
              <a:t>SOLIDITY</a:t>
            </a:r>
            <a:endParaRPr lang="en-US" sz="6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675" y="2472642"/>
            <a:ext cx="2526649" cy="2526649"/>
          </a:xfrm>
          <a:prstGeom prst="rect">
            <a:avLst/>
          </a:prstGeom>
        </p:spPr>
      </p:pic>
    </p:spTree>
    <p:extLst>
      <p:ext uri="{BB962C8B-B14F-4D97-AF65-F5344CB8AC3E}">
        <p14:creationId xmlns:p14="http://schemas.microsoft.com/office/powerpoint/2010/main" val="2885053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160" y="1181100"/>
            <a:ext cx="10469880" cy="2554545"/>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Enum</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Types: </a:t>
            </a:r>
            <a:r>
              <a:rPr lang="en-US" sz="2000" dirty="0" err="1" smtClean="0">
                <a:latin typeface="Times New Roman" panose="02020603050405020304" pitchFamily="18" charset="0"/>
                <a:cs typeface="Times New Roman" panose="02020603050405020304" pitchFamily="18" charset="0"/>
              </a:rPr>
              <a:t>Enums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 be used to create custom types with a finite set of </a:t>
            </a:r>
            <a:r>
              <a:rPr lang="en-US" sz="2000" dirty="0" smtClean="0">
                <a:latin typeface="Times New Roman" panose="02020603050405020304" pitchFamily="18" charset="0"/>
                <a:cs typeface="Times New Roman" panose="02020603050405020304" pitchFamily="18" charset="0"/>
              </a:rPr>
              <a:t>values.</a:t>
            </a:r>
          </a:p>
          <a:p>
            <a:pPr marL="342900" lvl="0" indent="-342900" eaLnBrk="0" fontAlgn="base" hangingPunct="0">
              <a:spcBef>
                <a:spcPct val="0"/>
              </a:spcBef>
              <a:spcAft>
                <a:spcPct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pragma solidity ^0.4.0; </a:t>
            </a:r>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contract </a:t>
            </a:r>
            <a:r>
              <a:rPr lang="en-US" sz="2000" dirty="0">
                <a:latin typeface="Times New Roman" panose="02020603050405020304" pitchFamily="18" charset="0"/>
                <a:cs typeface="Times New Roman" panose="02020603050405020304" pitchFamily="18" charset="0"/>
              </a:rPr>
              <a:t>Purchase { </a:t>
            </a:r>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enum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State { </a:t>
            </a:r>
            <a:r>
              <a:rPr lang="en-US" sz="2000" dirty="0" smtClean="0">
                <a:latin typeface="Times New Roman" panose="02020603050405020304" pitchFamily="18" charset="0"/>
                <a:cs typeface="Times New Roman" panose="02020603050405020304" pitchFamily="18" charset="0"/>
              </a:rPr>
              <a:t>Created</a:t>
            </a:r>
            <a:r>
              <a:rPr lang="en-US" sz="2000" dirty="0">
                <a:latin typeface="Times New Roman" panose="02020603050405020304" pitchFamily="18" charset="0"/>
                <a:cs typeface="Times New Roman" panose="02020603050405020304" pitchFamily="18" charset="0"/>
              </a:rPr>
              <a:t>, Locked, Inactive } // </a:t>
            </a:r>
            <a:r>
              <a:rPr lang="en-US" sz="2000"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908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Value Types: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60633"/>
          </a:xfrm>
        </p:spPr>
        <p:txBody>
          <a:bodyPr>
            <a:noAutofit/>
          </a:bodyPr>
          <a:lstStyle/>
          <a:p>
            <a:pPr lvl="0"/>
            <a:r>
              <a:rPr lang="en-US" sz="1800" b="1" dirty="0" smtClean="0">
                <a:latin typeface="Times New Roman" panose="02020603050405020304" pitchFamily="18" charset="0"/>
                <a:cs typeface="Times New Roman" panose="02020603050405020304" pitchFamily="18" charset="0"/>
              </a:rPr>
              <a:t>Boolean: </a:t>
            </a:r>
            <a:r>
              <a:rPr lang="en-US" sz="1800" dirty="0" err="1">
                <a:solidFill>
                  <a:srgbClr val="E74C3C"/>
                </a:solidFill>
                <a:latin typeface="Times New Roman" panose="02020603050405020304" pitchFamily="18" charset="0"/>
                <a:cs typeface="Times New Roman" panose="02020603050405020304" pitchFamily="18" charset="0"/>
              </a:rPr>
              <a:t>bool</a:t>
            </a:r>
            <a:r>
              <a:rPr lang="en-US" sz="1800" dirty="0">
                <a:latin typeface="Times New Roman" panose="02020603050405020304" pitchFamily="18" charset="0"/>
                <a:cs typeface="Times New Roman" panose="02020603050405020304" pitchFamily="18" charset="0"/>
              </a:rPr>
              <a:t>: The possible values are constants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true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false</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r>
              <a:rPr lang="en-US" sz="1800" b="1" dirty="0" smtClean="0">
                <a:latin typeface="Times New Roman" panose="02020603050405020304" pitchFamily="18" charset="0"/>
                <a:cs typeface="Times New Roman" panose="02020603050405020304" pitchFamily="18" charset="0"/>
              </a:rPr>
              <a:t>Integers: </a:t>
            </a:r>
            <a:r>
              <a:rPr lang="en-US" sz="1800" dirty="0" err="1">
                <a:solidFill>
                  <a:srgbClr val="E74C3C"/>
                </a:solidFill>
                <a:latin typeface="Times New Roman" panose="02020603050405020304" pitchFamily="18" charset="0"/>
                <a:cs typeface="Times New Roman" panose="02020603050405020304" pitchFamily="18" charset="0"/>
              </a:rPr>
              <a:t>int</a:t>
            </a:r>
            <a:r>
              <a:rPr lang="en-US" sz="1800" dirty="0">
                <a:solidFill>
                  <a:srgbClr val="404040"/>
                </a:solidFill>
                <a:latin typeface="Times New Roman" panose="02020603050405020304" pitchFamily="18" charset="0"/>
                <a:cs typeface="Times New Roman" panose="02020603050405020304" pitchFamily="18" charset="0"/>
              </a:rPr>
              <a:t> / </a:t>
            </a:r>
            <a:r>
              <a:rPr lang="en-US" sz="1800" dirty="0" err="1">
                <a:solidFill>
                  <a:srgbClr val="E74C3C"/>
                </a:solidFill>
                <a:latin typeface="Times New Roman" panose="02020603050405020304" pitchFamily="18" charset="0"/>
                <a:cs typeface="Times New Roman" panose="02020603050405020304" pitchFamily="18" charset="0"/>
              </a:rPr>
              <a:t>uint</a:t>
            </a:r>
            <a:r>
              <a:rPr lang="en-US" sz="1800" dirty="0">
                <a:latin typeface="Times New Roman" panose="02020603050405020304" pitchFamily="18" charset="0"/>
                <a:cs typeface="Times New Roman" panose="02020603050405020304" pitchFamily="18" charset="0"/>
              </a:rPr>
              <a:t>: Signed and unsigned integers of various sizes. Keywords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uint8</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uint256</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steps of</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8</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(unsigned of 8 up to 256 bits) 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int8</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int256</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E74C3C"/>
                </a:solidFill>
                <a:latin typeface="Times New Roman" panose="02020603050405020304" pitchFamily="18" charset="0"/>
                <a:cs typeface="Times New Roman" panose="02020603050405020304" pitchFamily="18" charset="0"/>
              </a:rPr>
              <a:t>uint</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E74C3C"/>
                </a:solidFill>
                <a:latin typeface="Times New Roman" panose="02020603050405020304" pitchFamily="18" charset="0"/>
                <a:cs typeface="Times New Roman" panose="02020603050405020304" pitchFamily="18" charset="0"/>
              </a:rPr>
              <a:t>int</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are aliases for</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uint256</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int256</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respectively</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b="1" dirty="0" smtClean="0">
                <a:latin typeface="Times New Roman" panose="02020603050405020304" pitchFamily="18" charset="0"/>
                <a:cs typeface="Times New Roman" panose="02020603050405020304" pitchFamily="18" charset="0"/>
              </a:rPr>
              <a:t>Fixed Point Numbers: </a:t>
            </a:r>
            <a:r>
              <a:rPr lang="en-US" sz="1800" dirty="0">
                <a:solidFill>
                  <a:srgbClr val="E74C3C"/>
                </a:solidFill>
                <a:latin typeface="Times New Roman" panose="02020603050405020304" pitchFamily="18" charset="0"/>
                <a:cs typeface="Times New Roman" panose="02020603050405020304" pitchFamily="18" charset="0"/>
              </a:rPr>
              <a:t>fixed</a:t>
            </a:r>
            <a:r>
              <a:rPr lang="en-US" sz="1800" dirty="0">
                <a:solidFill>
                  <a:srgbClr val="404040"/>
                </a:solidFill>
                <a:latin typeface="Times New Roman" panose="02020603050405020304" pitchFamily="18" charset="0"/>
                <a:cs typeface="Times New Roman" panose="02020603050405020304" pitchFamily="18" charset="0"/>
              </a:rPr>
              <a:t> / </a:t>
            </a:r>
            <a:r>
              <a:rPr lang="en-US" sz="1800" dirty="0" err="1">
                <a:solidFill>
                  <a:srgbClr val="E74C3C"/>
                </a:solidFill>
                <a:latin typeface="Times New Roman" panose="02020603050405020304" pitchFamily="18" charset="0"/>
                <a:cs typeface="Times New Roman" panose="02020603050405020304" pitchFamily="18" charset="0"/>
              </a:rPr>
              <a:t>ufixed</a:t>
            </a:r>
            <a:r>
              <a:rPr lang="en-US" sz="1800" dirty="0">
                <a:latin typeface="Times New Roman" panose="02020603050405020304" pitchFamily="18" charset="0"/>
                <a:cs typeface="Times New Roman" panose="02020603050405020304" pitchFamily="18" charset="0"/>
              </a:rPr>
              <a:t>: Signed and unsigned fixed point number of various sizes. Keywords </a:t>
            </a:r>
            <a:r>
              <a:rPr lang="en-US" sz="1800" dirty="0" err="1">
                <a:solidFill>
                  <a:srgbClr val="E74C3C"/>
                </a:solidFill>
                <a:latin typeface="Times New Roman" panose="02020603050405020304" pitchFamily="18" charset="0"/>
                <a:cs typeface="Times New Roman" panose="02020603050405020304" pitchFamily="18" charset="0"/>
              </a:rPr>
              <a:t>ufixedMxN</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E74C3C"/>
                </a:solidFill>
                <a:latin typeface="Times New Roman" panose="02020603050405020304" pitchFamily="18" charset="0"/>
                <a:cs typeface="Times New Roman" panose="02020603050405020304" pitchFamily="18" charset="0"/>
              </a:rPr>
              <a:t>fixedMxN</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M</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represents the number of bits taken by the type 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N</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represents how many decimal points are available.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M</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must be divisible by 8 and goes from 8 to 256 bits.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N</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must be between 0 and 80, inclusive.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E74C3C"/>
                </a:solidFill>
                <a:latin typeface="Times New Roman" panose="02020603050405020304" pitchFamily="18" charset="0"/>
                <a:cs typeface="Times New Roman" panose="02020603050405020304" pitchFamily="18" charset="0"/>
              </a:rPr>
              <a:t>ufixed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fixed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are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aliases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ufixed128x19</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fixed128x19</a:t>
            </a:r>
            <a:r>
              <a:rPr lang="en-US" sz="1800" dirty="0">
                <a:latin typeface="Times New Roman" panose="02020603050405020304" pitchFamily="18" charset="0"/>
                <a:cs typeface="Times New Roman" panose="02020603050405020304" pitchFamily="18" charset="0"/>
              </a:rPr>
              <a:t>, respectively</a:t>
            </a:r>
            <a:r>
              <a:rPr lang="en-US" sz="1800" dirty="0" smtClean="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1800" b="1" dirty="0" smtClean="0">
                <a:latin typeface="Times New Roman" panose="02020603050405020304" pitchFamily="18" charset="0"/>
                <a:cs typeface="Times New Roman" panose="02020603050405020304" pitchFamily="18" charset="0"/>
              </a:rPr>
              <a:t>Address: </a:t>
            </a:r>
            <a:r>
              <a:rPr lang="en-US" sz="1800" dirty="0">
                <a:solidFill>
                  <a:srgbClr val="E74C3C"/>
                </a:solidFill>
                <a:latin typeface="Times New Roman" panose="02020603050405020304" pitchFamily="18" charset="0"/>
                <a:cs typeface="Times New Roman" panose="02020603050405020304" pitchFamily="18" charset="0"/>
              </a:rPr>
              <a:t>address</a:t>
            </a:r>
            <a:r>
              <a:rPr lang="en-US" sz="1800" dirty="0">
                <a:latin typeface="Times New Roman" panose="02020603050405020304" pitchFamily="18" charset="0"/>
                <a:cs typeface="Times New Roman" panose="02020603050405020304" pitchFamily="18" charset="0"/>
              </a:rPr>
              <a:t>: Holds a 20 byte value (size of an </a:t>
            </a:r>
            <a:r>
              <a:rPr lang="en-US" sz="1800" dirty="0" err="1">
                <a:latin typeface="Times New Roman" panose="02020603050405020304" pitchFamily="18" charset="0"/>
                <a:cs typeface="Times New Roman" panose="02020603050405020304" pitchFamily="18" charset="0"/>
              </a:rPr>
              <a:t>Ethereum</a:t>
            </a:r>
            <a:r>
              <a:rPr lang="en-US" sz="1800" dirty="0">
                <a:latin typeface="Times New Roman" panose="02020603050405020304" pitchFamily="18" charset="0"/>
                <a:cs typeface="Times New Roman" panose="02020603050405020304" pitchFamily="18" charset="0"/>
              </a:rPr>
              <a:t> address). Address types also have members and serve as a base for all contracts.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927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196" y="784462"/>
            <a:ext cx="10515600" cy="4844178"/>
          </a:xfrm>
        </p:spPr>
        <p:txBody>
          <a:bodyPr>
            <a:noAutofit/>
          </a:bodyPr>
          <a:lstStyle/>
          <a:p>
            <a:pPr lvl="0" eaLnBrk="0" fontAlgn="base" hangingPunct="0">
              <a:lnSpc>
                <a:spcPct val="100000"/>
              </a:lnSpc>
              <a:spcBef>
                <a:spcPct val="0"/>
              </a:spcBef>
              <a:spcAft>
                <a:spcPct val="0"/>
              </a:spcAft>
            </a:pPr>
            <a:r>
              <a:rPr lang="en-US" sz="1800" b="1" dirty="0">
                <a:latin typeface="Times New Roman" panose="02020603050405020304" pitchFamily="18" charset="0"/>
                <a:cs typeface="Times New Roman" panose="02020603050405020304" pitchFamily="18" charset="0"/>
              </a:rPr>
              <a:t>Fixed-size byte arrays: </a:t>
            </a:r>
            <a:r>
              <a:rPr lang="en-US" sz="1800" dirty="0">
                <a:solidFill>
                  <a:srgbClr val="E74C3C"/>
                </a:solidFill>
                <a:latin typeface="Times New Roman" panose="02020603050405020304" pitchFamily="18" charset="0"/>
                <a:cs typeface="Times New Roman" panose="02020603050405020304" pitchFamily="18" charset="0"/>
              </a:rPr>
              <a:t>bytes1</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bytes2</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bytes3</a:t>
            </a:r>
            <a:r>
              <a:rPr lang="en-US" sz="1800" dirty="0">
                <a:solidFill>
                  <a:srgbClr val="404040"/>
                </a:solidFill>
                <a:latin typeface="Times New Roman" panose="02020603050405020304" pitchFamily="18" charset="0"/>
                <a:cs typeface="Times New Roman" panose="02020603050405020304" pitchFamily="18" charset="0"/>
              </a:rPr>
              <a:t>, …, </a:t>
            </a:r>
            <a:r>
              <a:rPr lang="en-US" sz="1800" dirty="0">
                <a:solidFill>
                  <a:srgbClr val="E74C3C"/>
                </a:solidFill>
                <a:latin typeface="Times New Roman" panose="02020603050405020304" pitchFamily="18" charset="0"/>
                <a:cs typeface="Times New Roman" panose="02020603050405020304" pitchFamily="18" charset="0"/>
              </a:rPr>
              <a:t>bytes32</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a:t>
            </a:r>
            <a:r>
              <a:rPr lang="en-US" sz="1800" dirty="0">
                <a:latin typeface="Times New Roman" panose="02020603050405020304" pitchFamily="18" charset="0"/>
                <a:cs typeface="Times New Roman" panose="02020603050405020304" pitchFamily="18" charset="0"/>
              </a:rPr>
              <a:t> is an alias for</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bytes1</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endParaRPr lang="en-US" sz="1800" b="1"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1800" b="1" dirty="0">
                <a:latin typeface="Times New Roman" panose="02020603050405020304" pitchFamily="18" charset="0"/>
                <a:cs typeface="Times New Roman" panose="02020603050405020304" pitchFamily="18" charset="0"/>
              </a:rPr>
              <a:t>Dynamically-sized byte array: </a:t>
            </a:r>
            <a:r>
              <a:rPr lang="en-US" sz="1800" dirty="0">
                <a:latin typeface="Times New Roman" panose="02020603050405020304" pitchFamily="18" charset="0"/>
                <a:cs typeface="Times New Roman" panose="02020603050405020304" pitchFamily="18" charset="0"/>
              </a:rPr>
              <a:t>As a rule of thumb, use</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arbitrary-length raw byte data and</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string</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arbitrary-length string (UTF-8) data. If you can limit the length to a certain number of bytes, always use one of </a:t>
            </a:r>
            <a:r>
              <a:rPr lang="en-US" sz="1800" dirty="0">
                <a:solidFill>
                  <a:srgbClr val="E74C3C"/>
                </a:solidFill>
                <a:latin typeface="Times New Roman" panose="02020603050405020304" pitchFamily="18" charset="0"/>
                <a:cs typeface="Times New Roman" panose="02020603050405020304" pitchFamily="18" charset="0"/>
              </a:rPr>
              <a:t>bytes1</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bytes32</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because they are much cheaper. </a:t>
            </a:r>
          </a:p>
          <a:p>
            <a:pPr eaLnBrk="0" fontAlgn="base" hangingPunct="0">
              <a:lnSpc>
                <a:spcPct val="100000"/>
              </a:lnSpc>
              <a:spcBef>
                <a:spcPct val="0"/>
              </a:spcBef>
              <a:spcAft>
                <a:spcPct val="0"/>
              </a:spcAft>
            </a:pPr>
            <a:endParaRPr lang="en-US" sz="1800" b="1" dirty="0">
              <a:latin typeface="Times New Roman" panose="02020603050405020304" pitchFamily="18" charset="0"/>
              <a:cs typeface="Times New Roman" panose="02020603050405020304" pitchFamily="18" charset="0"/>
            </a:endParaRPr>
          </a:p>
          <a:p>
            <a:pPr lvl="0"/>
            <a:r>
              <a:rPr lang="en-US" sz="1800" b="1" dirty="0" smtClean="0">
                <a:latin typeface="Times New Roman" panose="02020603050405020304" pitchFamily="18" charset="0"/>
                <a:cs typeface="Times New Roman" panose="02020603050405020304" pitchFamily="18" charset="0"/>
              </a:rPr>
              <a:t>Address Literals: </a:t>
            </a:r>
            <a:r>
              <a:rPr lang="en-US" sz="1800" dirty="0">
                <a:latin typeface="Times New Roman" panose="02020603050405020304" pitchFamily="18" charset="0"/>
                <a:cs typeface="Times New Roman" panose="02020603050405020304" pitchFamily="18" charset="0"/>
              </a:rPr>
              <a:t>Hexadecimal literals that pass the address checksum test, for </a:t>
            </a:r>
            <a:r>
              <a:rPr lang="en-US" sz="1800" dirty="0" smtClean="0">
                <a:latin typeface="Times New Roman" panose="02020603050405020304" pitchFamily="18" charset="0"/>
                <a:cs typeface="Times New Roman" panose="02020603050405020304" pitchFamily="18" charset="0"/>
              </a:rPr>
              <a:t>example</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E74C3C"/>
                </a:solidFill>
                <a:latin typeface="Times New Roman" panose="02020603050405020304" pitchFamily="18" charset="0"/>
                <a:cs typeface="Times New Roman" panose="02020603050405020304" pitchFamily="18" charset="0"/>
              </a:rPr>
              <a:t>0xdCad3a6d3569DF655070DEd06cb7A1b2Ccd1D3AF</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are of</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address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type. Hexadecimal literals that are between 39 and 41 digits long and do not pass the checksum test produce a warning and are treated as regular rational number literals. </a:t>
            </a:r>
            <a:endParaRPr lang="en-US" sz="1800" dirty="0" smtClean="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b="1" dirty="0">
                <a:latin typeface="Times New Roman" panose="02020603050405020304" pitchFamily="18" charset="0"/>
                <a:cs typeface="Times New Roman" panose="02020603050405020304" pitchFamily="18" charset="0"/>
              </a:rPr>
              <a:t>Rational and Integer </a:t>
            </a:r>
            <a:r>
              <a:rPr lang="en-US" sz="1800" b="1" dirty="0" smtClean="0">
                <a:latin typeface="Times New Roman" panose="02020603050405020304" pitchFamily="18" charset="0"/>
                <a:cs typeface="Times New Roman" panose="02020603050405020304" pitchFamily="18" charset="0"/>
              </a:rPr>
              <a:t>Literals: </a:t>
            </a:r>
            <a:r>
              <a:rPr lang="en-US" sz="1800" dirty="0" smtClean="0">
                <a:latin typeface="Times New Roman" panose="02020603050405020304" pitchFamily="18" charset="0"/>
                <a:cs typeface="Times New Roman" panose="02020603050405020304" pitchFamily="18" charset="0"/>
              </a:rPr>
              <a:t>Integer </a:t>
            </a:r>
            <a:r>
              <a:rPr lang="en-US" sz="1800" dirty="0">
                <a:latin typeface="Times New Roman" panose="02020603050405020304" pitchFamily="18" charset="0"/>
                <a:cs typeface="Times New Roman" panose="02020603050405020304" pitchFamily="18" charset="0"/>
              </a:rPr>
              <a:t>literals are formed from a sequence of numbers in the range 0-9. They are interpreted as decimals. For example, </a:t>
            </a:r>
            <a:r>
              <a:rPr lang="en-US" sz="1800" dirty="0">
                <a:solidFill>
                  <a:srgbClr val="E74C3C"/>
                </a:solidFill>
                <a:latin typeface="Times New Roman" panose="02020603050405020304" pitchFamily="18" charset="0"/>
                <a:cs typeface="Times New Roman" panose="02020603050405020304" pitchFamily="18" charset="0"/>
              </a:rPr>
              <a:t>69</a:t>
            </a:r>
            <a:r>
              <a:rPr lang="en-US" sz="1800" dirty="0">
                <a:latin typeface="Times New Roman" panose="02020603050405020304" pitchFamily="18" charset="0"/>
                <a:cs typeface="Times New Roman" panose="02020603050405020304" pitchFamily="18" charset="0"/>
              </a:rPr>
              <a:t> means sixty nine. Octal literals do not exist in Solidity and leading zeros are invalid</a:t>
            </a:r>
            <a:r>
              <a:rPr lang="en-US" sz="1800" dirty="0" smtClean="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930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19" y="1426964"/>
            <a:ext cx="10515600" cy="4351338"/>
          </a:xfrm>
        </p:spPr>
        <p:txBody>
          <a:bodyPr>
            <a:noAutofit/>
          </a:bodyPr>
          <a:lstStyle/>
          <a:p>
            <a:pPr eaLnBrk="0" fontAlgn="base" hangingPunct="0">
              <a:lnSpc>
                <a:spcPct val="100000"/>
              </a:lnSpc>
              <a:spcBef>
                <a:spcPct val="0"/>
              </a:spcBef>
              <a:spcAft>
                <a:spcPct val="0"/>
              </a:spcAft>
            </a:pPr>
            <a:r>
              <a:rPr lang="en-US" sz="1800" b="1" dirty="0">
                <a:latin typeface="Times New Roman" panose="02020603050405020304" pitchFamily="18" charset="0"/>
                <a:cs typeface="Times New Roman" panose="02020603050405020304" pitchFamily="18" charset="0"/>
              </a:rPr>
              <a:t>String Literals: </a:t>
            </a:r>
            <a:r>
              <a:rPr lang="en-US" sz="1800" dirty="0">
                <a:latin typeface="Times New Roman" panose="02020603050405020304" pitchFamily="18" charset="0"/>
                <a:cs typeface="Times New Roman" panose="02020603050405020304" pitchFamily="18" charset="0"/>
              </a:rPr>
              <a:t>String literals are written with either double or single-quotes (</a:t>
            </a:r>
            <a:r>
              <a:rPr lang="en-US" sz="1800" dirty="0">
                <a:solidFill>
                  <a:srgbClr val="E74C3C"/>
                </a:solidFill>
                <a:latin typeface="Times New Roman" panose="02020603050405020304" pitchFamily="18" charset="0"/>
                <a:cs typeface="Times New Roman" panose="02020603050405020304" pitchFamily="18" charset="0"/>
              </a:rPr>
              <a:t>"foo"</a:t>
            </a:r>
            <a:r>
              <a:rPr lang="en-US" sz="1800" dirty="0">
                <a:latin typeface="Times New Roman" panose="02020603050405020304" pitchFamily="18" charset="0"/>
                <a:cs typeface="Times New Roman" panose="02020603050405020304" pitchFamily="18" charset="0"/>
              </a:rPr>
              <a:t> or </a:t>
            </a:r>
            <a:r>
              <a:rPr lang="en-US" sz="1800" dirty="0">
                <a:solidFill>
                  <a:srgbClr val="E74C3C"/>
                </a:solidFill>
                <a:latin typeface="Times New Roman" panose="02020603050405020304" pitchFamily="18" charset="0"/>
                <a:cs typeface="Times New Roman" panose="02020603050405020304" pitchFamily="18" charset="0"/>
              </a:rPr>
              <a:t>'bar'</a:t>
            </a:r>
            <a:r>
              <a:rPr lang="en-US" sz="1800" dirty="0">
                <a:latin typeface="Times New Roman" panose="02020603050405020304" pitchFamily="18" charset="0"/>
                <a:cs typeface="Times New Roman" panose="02020603050405020304" pitchFamily="18" charset="0"/>
              </a:rPr>
              <a:t>). They do not imply trailing zeroes as in C; </a:t>
            </a:r>
            <a:r>
              <a:rPr lang="en-US" sz="1800" dirty="0">
                <a:solidFill>
                  <a:srgbClr val="E74C3C"/>
                </a:solidFill>
                <a:latin typeface="Times New Roman" panose="02020603050405020304" pitchFamily="18" charset="0"/>
                <a:cs typeface="Times New Roman" panose="02020603050405020304" pitchFamily="18" charset="0"/>
              </a:rPr>
              <a:t>"foo"</a:t>
            </a:r>
            <a:r>
              <a:rPr lang="en-US" sz="1800" dirty="0">
                <a:latin typeface="Times New Roman" panose="02020603050405020304" pitchFamily="18" charset="0"/>
                <a:cs typeface="Times New Roman" panose="02020603050405020304" pitchFamily="18" charset="0"/>
              </a:rPr>
              <a:t> represents three bytes not four. As with integer literals, their type can vary, but they are implicitly convertible to</a:t>
            </a:r>
            <a:r>
              <a:rPr lang="en-US" sz="1800" dirty="0">
                <a:solidFill>
                  <a:srgbClr val="E74C3C"/>
                </a:solidFill>
                <a:latin typeface="Times New Roman" panose="02020603050405020304" pitchFamily="18" charset="0"/>
                <a:cs typeface="Times New Roman" panose="02020603050405020304" pitchFamily="18" charset="0"/>
              </a:rPr>
              <a:t> bytes1</a:t>
            </a:r>
            <a:r>
              <a:rPr lang="en-US" sz="1800" dirty="0">
                <a:latin typeface="Times New Roman" panose="02020603050405020304" pitchFamily="18" charset="0"/>
                <a:cs typeface="Times New Roman" panose="02020603050405020304" pitchFamily="18" charset="0"/>
              </a:rPr>
              <a:t>, …, </a:t>
            </a:r>
            <a:r>
              <a:rPr lang="en-US" sz="1800" dirty="0">
                <a:solidFill>
                  <a:srgbClr val="E74C3C"/>
                </a:solidFill>
                <a:latin typeface="Times New Roman" panose="02020603050405020304" pitchFamily="18" charset="0"/>
                <a:cs typeface="Times New Roman" panose="02020603050405020304" pitchFamily="18" charset="0"/>
              </a:rPr>
              <a:t>bytes32</a:t>
            </a:r>
            <a:r>
              <a:rPr lang="en-US" sz="1800" dirty="0">
                <a:latin typeface="Times New Roman" panose="02020603050405020304" pitchFamily="18" charset="0"/>
                <a:cs typeface="Times New Roman" panose="02020603050405020304" pitchFamily="18" charset="0"/>
              </a:rPr>
              <a:t>, if they fit, to </a:t>
            </a:r>
            <a:r>
              <a:rPr lang="en-US" sz="1800" dirty="0">
                <a:solidFill>
                  <a:srgbClr val="E74C3C"/>
                </a:solidFill>
                <a:latin typeface="Times New Roman" panose="02020603050405020304" pitchFamily="18" charset="0"/>
                <a:cs typeface="Times New Roman" panose="02020603050405020304" pitchFamily="18" charset="0"/>
              </a:rPr>
              <a:t>bytes</a:t>
            </a:r>
            <a:r>
              <a:rPr lang="en-US" sz="1800" dirty="0">
                <a:latin typeface="Times New Roman" panose="02020603050405020304" pitchFamily="18" charset="0"/>
                <a:cs typeface="Times New Roman" panose="02020603050405020304" pitchFamily="18" charset="0"/>
              </a:rPr>
              <a:t> and to </a:t>
            </a:r>
            <a:r>
              <a:rPr lang="en-US" sz="1800" dirty="0">
                <a:solidFill>
                  <a:srgbClr val="E74C3C"/>
                </a:solidFill>
                <a:latin typeface="Times New Roman" panose="02020603050405020304" pitchFamily="18" charset="0"/>
                <a:cs typeface="Times New Roman" panose="02020603050405020304" pitchFamily="18" charset="0"/>
              </a:rPr>
              <a:t>string</a:t>
            </a:r>
            <a:r>
              <a:rPr lang="en-US" sz="1800"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lang="en-US" sz="1800" b="1"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b="1" dirty="0" smtClean="0">
                <a:latin typeface="Times New Roman" panose="02020603050405020304" pitchFamily="18" charset="0"/>
                <a:cs typeface="Times New Roman" panose="02020603050405020304" pitchFamily="18" charset="0"/>
              </a:rPr>
              <a:t>Hexadecimal Literals: </a:t>
            </a:r>
            <a:r>
              <a:rPr lang="en-US" sz="1800" dirty="0" err="1" smtClean="0">
                <a:latin typeface="Times New Roman" panose="02020603050405020304" pitchFamily="18" charset="0"/>
                <a:cs typeface="Times New Roman" panose="02020603050405020304" pitchFamily="18" charset="0"/>
              </a:rPr>
              <a:t>Hexademical</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Literals are prefixed with the keyword </a:t>
            </a:r>
            <a:r>
              <a:rPr lang="en-US" sz="1800" dirty="0">
                <a:solidFill>
                  <a:srgbClr val="E74C3C"/>
                </a:solidFill>
                <a:latin typeface="Times New Roman" panose="02020603050405020304" pitchFamily="18" charset="0"/>
                <a:cs typeface="Times New Roman" panose="02020603050405020304" pitchFamily="18" charset="0"/>
              </a:rPr>
              <a:t>hex</a:t>
            </a:r>
            <a:r>
              <a:rPr lang="en-US" sz="1800" dirty="0">
                <a:latin typeface="Times New Roman" panose="02020603050405020304" pitchFamily="18" charset="0"/>
                <a:cs typeface="Times New Roman" panose="02020603050405020304" pitchFamily="18" charset="0"/>
              </a:rPr>
              <a:t> and are enclosed in double or single-quotes (</a:t>
            </a:r>
            <a:r>
              <a:rPr lang="en-US" sz="1800" dirty="0">
                <a:solidFill>
                  <a:srgbClr val="E74C3C"/>
                </a:solidFill>
                <a:latin typeface="Times New Roman" panose="02020603050405020304" pitchFamily="18" charset="0"/>
                <a:cs typeface="Times New Roman" panose="02020603050405020304" pitchFamily="18" charset="0"/>
              </a:rPr>
              <a:t>hex"001122FF"</a:t>
            </a:r>
            <a:r>
              <a:rPr lang="en-US" sz="1800" dirty="0">
                <a:latin typeface="Times New Roman" panose="02020603050405020304" pitchFamily="18" charset="0"/>
                <a:cs typeface="Times New Roman" panose="02020603050405020304" pitchFamily="18" charset="0"/>
              </a:rPr>
              <a:t>). Their content must be a hexadecimal string and their value will be the binary representation of those values.</a:t>
            </a:r>
          </a:p>
          <a:p>
            <a:pPr marL="0" lv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5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85316" y="282530"/>
            <a:ext cx="10092583" cy="55399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i="0" u="none" strike="noStrike" cap="none" normalizeH="0" baseline="0" dirty="0" smtClean="0">
                <a:ln>
                  <a:noFill/>
                </a:ln>
                <a:effectLst/>
                <a:latin typeface="Times New Roman" panose="02020603050405020304" pitchFamily="18" charset="0"/>
                <a:cs typeface="Times New Roman" panose="02020603050405020304" pitchFamily="18" charset="0"/>
              </a:rPr>
              <a:t>Units and Globally Available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Ether Units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 literal number can take a suffix of </a:t>
            </a:r>
            <a:r>
              <a:rPr kumimoji="0" lang="en-US" sz="1800" b="0" i="0" u="none" strike="noStrike" cap="none" normalizeH="0" baseline="0" dirty="0" err="1" smtClean="0">
                <a:ln>
                  <a:noFill/>
                </a:ln>
                <a:solidFill>
                  <a:srgbClr val="E74C3C"/>
                </a:solidFill>
                <a:effectLst/>
                <a:latin typeface="Times New Roman" panose="02020603050405020304" pitchFamily="18" charset="0"/>
                <a:cs typeface="Times New Roman" panose="02020603050405020304" pitchFamily="18" charset="0"/>
              </a:rPr>
              <a:t>wei</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E74C3C"/>
                </a:solidFill>
                <a:effectLst/>
                <a:latin typeface="Times New Roman" panose="02020603050405020304" pitchFamily="18" charset="0"/>
                <a:cs typeface="Times New Roman" panose="02020603050405020304" pitchFamily="18" charset="0"/>
              </a:rPr>
              <a:t>finney</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E74C3C"/>
                </a:solidFill>
                <a:effectLst/>
                <a:latin typeface="Times New Roman" panose="02020603050405020304" pitchFamily="18" charset="0"/>
                <a:cs typeface="Times New Roman" panose="02020603050405020304" pitchFamily="18" charset="0"/>
              </a:rPr>
              <a:t>szabo</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or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ether</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to convert between the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subdenominations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of Ether, where Ether currency numbers without a postfix are assumed to be Wei, e.g.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2 ether == 2000 </a:t>
            </a:r>
            <a:r>
              <a:rPr kumimoji="0" lang="en-US" sz="1800" b="0" i="0" u="none" strike="noStrike" cap="none" normalizeH="0" baseline="0" dirty="0" err="1" smtClean="0">
                <a:ln>
                  <a:noFill/>
                </a:ln>
                <a:solidFill>
                  <a:srgbClr val="E74C3C"/>
                </a:solidFill>
                <a:effectLst/>
                <a:latin typeface="Times New Roman" panose="02020603050405020304" pitchFamily="18" charset="0"/>
                <a:cs typeface="Times New Roman" panose="02020603050405020304" pitchFamily="18" charset="0"/>
              </a:rPr>
              <a:t>finney</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evaluates to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true</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Time Units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Suffixes like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seconds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minutes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hours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days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weeks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and </a:t>
            </a:r>
            <a:r>
              <a:rPr kumimoji="0" lang="en-US" sz="1800" b="0" i="0" u="none" strike="noStrike" cap="none" normalizeH="0" baseline="0" dirty="0" smtClean="0">
                <a:ln>
                  <a:noFill/>
                </a:ln>
                <a:solidFill>
                  <a:srgbClr val="E74C3C"/>
                </a:solidFill>
                <a:effectLst/>
                <a:latin typeface="Times New Roman" panose="02020603050405020304" pitchFamily="18" charset="0"/>
                <a:cs typeface="Times New Roman" panose="02020603050405020304" pitchFamily="18" charset="0"/>
              </a:rPr>
              <a:t>years</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after literal numbers can be used to convert between units of time where seconds are the base unit and units are considered naively in the following way: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 1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minutes == 60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hours == 60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days == 24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weeks == 7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1 years == 365 days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752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4033" y="419954"/>
            <a:ext cx="10370820" cy="6186309"/>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Special Variables and Functions</a:t>
            </a: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There are special variables and functions which always exist in the global namespace and are mainly used to provide information about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i="1" u="sng" dirty="0">
                <a:latin typeface="Times New Roman" panose="02020603050405020304" pitchFamily="18" charset="0"/>
                <a:cs typeface="Times New Roman" panose="02020603050405020304" pitchFamily="18" charset="0"/>
              </a:rPr>
              <a:t>Block and Transaction </a:t>
            </a:r>
            <a:r>
              <a:rPr lang="en-US" i="1" u="sng" dirty="0" smtClean="0">
                <a:latin typeface="Times New Roman" panose="02020603050405020304" pitchFamily="18" charset="0"/>
                <a:cs typeface="Times New Roman" panose="02020603050405020304" pitchFamily="18" charset="0"/>
              </a:rPr>
              <a:t>Properties:</a:t>
            </a:r>
            <a:endParaRPr lang="en-US" i="1"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block.blockhash</a:t>
            </a:r>
            <a:r>
              <a:rPr lang="en-US" dirty="0">
                <a:solidFill>
                  <a:srgbClr val="E74C3C"/>
                </a:solidFill>
                <a:latin typeface="Times New Roman" panose="02020603050405020304" pitchFamily="18" charset="0"/>
                <a:cs typeface="Times New Roman" panose="02020603050405020304" pitchFamily="18" charset="0"/>
              </a:rPr>
              <a:t>(</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E74C3C"/>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blockNumber</a:t>
            </a:r>
            <a:r>
              <a:rPr lang="en-US" dirty="0">
                <a:solidFill>
                  <a:srgbClr val="E74C3C"/>
                </a:solidFill>
                <a:latin typeface="Times New Roman" panose="02020603050405020304" pitchFamily="18" charset="0"/>
                <a:cs typeface="Times New Roman" panose="02020603050405020304" pitchFamily="18" charset="0"/>
              </a:rPr>
              <a:t>) returns (bytes32)</a:t>
            </a:r>
            <a:r>
              <a:rPr lang="en-US" dirty="0">
                <a:solidFill>
                  <a:srgbClr val="404040"/>
                </a:solidFill>
                <a:latin typeface="Times New Roman" panose="02020603050405020304" pitchFamily="18" charset="0"/>
                <a:cs typeface="Times New Roman" panose="02020603050405020304" pitchFamily="18" charset="0"/>
              </a:rPr>
              <a:t>: hash of the given block - only works for 256 most recent blocks excluding current</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block.coinbase</a:t>
            </a:r>
            <a:r>
              <a:rPr lang="en-US" dirty="0">
                <a:solidFill>
                  <a:srgbClr val="404040"/>
                </a:solidFill>
                <a:latin typeface="Times New Roman" panose="02020603050405020304" pitchFamily="18" charset="0"/>
                <a:cs typeface="Times New Roman" panose="02020603050405020304" pitchFamily="18" charset="0"/>
              </a:rPr>
              <a:t> (</a:t>
            </a:r>
            <a:r>
              <a:rPr lang="en-US" dirty="0">
                <a:solidFill>
                  <a:srgbClr val="E74C3C"/>
                </a:solidFill>
                <a:latin typeface="Times New Roman" panose="02020603050405020304" pitchFamily="18" charset="0"/>
                <a:cs typeface="Times New Roman" panose="02020603050405020304" pitchFamily="18" charset="0"/>
              </a:rPr>
              <a:t>address</a:t>
            </a:r>
            <a:r>
              <a:rPr lang="en-US" dirty="0">
                <a:solidFill>
                  <a:srgbClr val="404040"/>
                </a:solidFill>
                <a:latin typeface="Times New Roman" panose="02020603050405020304" pitchFamily="18" charset="0"/>
                <a:cs typeface="Times New Roman" panose="02020603050405020304" pitchFamily="18" charset="0"/>
              </a:rPr>
              <a:t>): current block miner’s address</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block.difficulty</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current block difficulty</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block.gaslimit</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current block </a:t>
            </a:r>
            <a:r>
              <a:rPr lang="en-US" dirty="0" err="1">
                <a:solidFill>
                  <a:srgbClr val="404040"/>
                </a:solidFill>
                <a:latin typeface="Times New Roman" panose="02020603050405020304" pitchFamily="18" charset="0"/>
                <a:cs typeface="Times New Roman" panose="02020603050405020304" pitchFamily="18" charset="0"/>
              </a:rPr>
              <a:t>gaslimit</a:t>
            </a:r>
            <a:endParaRPr lang="en-US"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block.number</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current block number</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block.timestamp</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current block timestamp as seconds since </a:t>
            </a:r>
            <a:r>
              <a:rPr lang="en-US" dirty="0" err="1">
                <a:solidFill>
                  <a:srgbClr val="404040"/>
                </a:solidFill>
                <a:latin typeface="Times New Roman" panose="02020603050405020304" pitchFamily="18" charset="0"/>
                <a:cs typeface="Times New Roman" panose="02020603050405020304" pitchFamily="18" charset="0"/>
              </a:rPr>
              <a:t>unix</a:t>
            </a:r>
            <a:r>
              <a:rPr lang="en-US" dirty="0">
                <a:solidFill>
                  <a:srgbClr val="404040"/>
                </a:solidFill>
                <a:latin typeface="Times New Roman" panose="02020603050405020304" pitchFamily="18" charset="0"/>
                <a:cs typeface="Times New Roman" panose="02020603050405020304" pitchFamily="18" charset="0"/>
              </a:rPr>
              <a:t> epoch</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gasleft</a:t>
            </a:r>
            <a:r>
              <a:rPr lang="en-US" dirty="0">
                <a:solidFill>
                  <a:srgbClr val="E74C3C"/>
                </a:solidFill>
                <a:latin typeface="Times New Roman" panose="02020603050405020304" pitchFamily="18" charset="0"/>
                <a:cs typeface="Times New Roman" panose="02020603050405020304" pitchFamily="18" charset="0"/>
              </a:rPr>
              <a:t>() returns (uint256)</a:t>
            </a:r>
            <a:r>
              <a:rPr lang="en-US" dirty="0">
                <a:solidFill>
                  <a:srgbClr val="404040"/>
                </a:solidFill>
                <a:latin typeface="Times New Roman" panose="02020603050405020304" pitchFamily="18" charset="0"/>
                <a:cs typeface="Times New Roman" panose="02020603050405020304" pitchFamily="18" charset="0"/>
              </a:rPr>
              <a:t>: remaining gas</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msg.data</a:t>
            </a:r>
            <a:r>
              <a:rPr lang="en-US" dirty="0">
                <a:solidFill>
                  <a:srgbClr val="404040"/>
                </a:solidFill>
                <a:latin typeface="Times New Roman" panose="02020603050405020304" pitchFamily="18" charset="0"/>
                <a:cs typeface="Times New Roman" panose="02020603050405020304" pitchFamily="18" charset="0"/>
              </a:rPr>
              <a:t> (</a:t>
            </a:r>
            <a:r>
              <a:rPr lang="en-US" dirty="0">
                <a:solidFill>
                  <a:srgbClr val="E74C3C"/>
                </a:solidFill>
                <a:latin typeface="Times New Roman" panose="02020603050405020304" pitchFamily="18" charset="0"/>
                <a:cs typeface="Times New Roman" panose="02020603050405020304" pitchFamily="18" charset="0"/>
              </a:rPr>
              <a:t>bytes</a:t>
            </a:r>
            <a:r>
              <a:rPr lang="en-US" dirty="0">
                <a:solidFill>
                  <a:srgbClr val="404040"/>
                </a:solidFill>
                <a:latin typeface="Times New Roman" panose="02020603050405020304" pitchFamily="18" charset="0"/>
                <a:cs typeface="Times New Roman" panose="02020603050405020304" pitchFamily="18" charset="0"/>
              </a:rPr>
              <a:t>): complete </a:t>
            </a:r>
            <a:r>
              <a:rPr lang="en-US" dirty="0" err="1">
                <a:solidFill>
                  <a:srgbClr val="404040"/>
                </a:solidFill>
                <a:latin typeface="Times New Roman" panose="02020603050405020304" pitchFamily="18" charset="0"/>
                <a:cs typeface="Times New Roman" panose="02020603050405020304" pitchFamily="18" charset="0"/>
              </a:rPr>
              <a:t>calldata</a:t>
            </a:r>
            <a:endParaRPr lang="en-US"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msg.gas</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remaining gas - deprecated in version 0.4.21 and to be replaced by </a:t>
            </a:r>
            <a:r>
              <a:rPr lang="en-US" dirty="0" err="1">
                <a:solidFill>
                  <a:srgbClr val="E74C3C"/>
                </a:solidFill>
                <a:latin typeface="Times New Roman" panose="02020603050405020304" pitchFamily="18" charset="0"/>
                <a:cs typeface="Times New Roman" panose="02020603050405020304" pitchFamily="18" charset="0"/>
              </a:rPr>
              <a:t>gasleft</a:t>
            </a:r>
            <a:r>
              <a:rPr lang="en-US" dirty="0">
                <a:solidFill>
                  <a:srgbClr val="E74C3C"/>
                </a:solidFill>
                <a:latin typeface="Times New Roman" panose="02020603050405020304" pitchFamily="18" charset="0"/>
                <a:cs typeface="Times New Roman" panose="02020603050405020304" pitchFamily="18" charset="0"/>
              </a:rPr>
              <a:t>()</a:t>
            </a:r>
            <a:endParaRPr lang="en-US"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msg.sender</a:t>
            </a:r>
            <a:r>
              <a:rPr lang="en-US" dirty="0">
                <a:solidFill>
                  <a:srgbClr val="404040"/>
                </a:solidFill>
                <a:latin typeface="Times New Roman" panose="02020603050405020304" pitchFamily="18" charset="0"/>
                <a:cs typeface="Times New Roman" panose="02020603050405020304" pitchFamily="18" charset="0"/>
              </a:rPr>
              <a:t> (</a:t>
            </a:r>
            <a:r>
              <a:rPr lang="en-US" dirty="0">
                <a:solidFill>
                  <a:srgbClr val="E74C3C"/>
                </a:solidFill>
                <a:latin typeface="Times New Roman" panose="02020603050405020304" pitchFamily="18" charset="0"/>
                <a:cs typeface="Times New Roman" panose="02020603050405020304" pitchFamily="18" charset="0"/>
              </a:rPr>
              <a:t>address</a:t>
            </a:r>
            <a:r>
              <a:rPr lang="en-US" dirty="0">
                <a:solidFill>
                  <a:srgbClr val="404040"/>
                </a:solidFill>
                <a:latin typeface="Times New Roman" panose="02020603050405020304" pitchFamily="18" charset="0"/>
                <a:cs typeface="Times New Roman" panose="02020603050405020304" pitchFamily="18" charset="0"/>
              </a:rPr>
              <a:t>): sender of the message (current call)</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msg.sig</a:t>
            </a:r>
            <a:r>
              <a:rPr lang="en-US" dirty="0">
                <a:solidFill>
                  <a:srgbClr val="404040"/>
                </a:solidFill>
                <a:latin typeface="Times New Roman" panose="02020603050405020304" pitchFamily="18" charset="0"/>
                <a:cs typeface="Times New Roman" panose="02020603050405020304" pitchFamily="18" charset="0"/>
              </a:rPr>
              <a:t> (</a:t>
            </a:r>
            <a:r>
              <a:rPr lang="en-US" dirty="0">
                <a:solidFill>
                  <a:srgbClr val="E74C3C"/>
                </a:solidFill>
                <a:latin typeface="Times New Roman" panose="02020603050405020304" pitchFamily="18" charset="0"/>
                <a:cs typeface="Times New Roman" panose="02020603050405020304" pitchFamily="18" charset="0"/>
              </a:rPr>
              <a:t>bytes4</a:t>
            </a:r>
            <a:r>
              <a:rPr lang="en-US" dirty="0">
                <a:solidFill>
                  <a:srgbClr val="404040"/>
                </a:solidFill>
                <a:latin typeface="Times New Roman" panose="02020603050405020304" pitchFamily="18" charset="0"/>
                <a:cs typeface="Times New Roman" panose="02020603050405020304" pitchFamily="18" charset="0"/>
              </a:rPr>
              <a:t>): first four bytes of the </a:t>
            </a:r>
            <a:r>
              <a:rPr lang="en-US" dirty="0" err="1">
                <a:solidFill>
                  <a:srgbClr val="404040"/>
                </a:solidFill>
                <a:latin typeface="Times New Roman" panose="02020603050405020304" pitchFamily="18" charset="0"/>
                <a:cs typeface="Times New Roman" panose="02020603050405020304" pitchFamily="18" charset="0"/>
              </a:rPr>
              <a:t>calldata</a:t>
            </a:r>
            <a:r>
              <a:rPr lang="en-US" dirty="0">
                <a:solidFill>
                  <a:srgbClr val="404040"/>
                </a:solidFill>
                <a:latin typeface="Times New Roman" panose="02020603050405020304" pitchFamily="18" charset="0"/>
                <a:cs typeface="Times New Roman" panose="02020603050405020304" pitchFamily="18" charset="0"/>
              </a:rPr>
              <a:t> (i.e. function identifier)</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msg.value</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number of </a:t>
            </a:r>
            <a:r>
              <a:rPr lang="en-US" dirty="0" err="1">
                <a:solidFill>
                  <a:srgbClr val="404040"/>
                </a:solidFill>
                <a:latin typeface="Times New Roman" panose="02020603050405020304" pitchFamily="18" charset="0"/>
                <a:cs typeface="Times New Roman" panose="02020603050405020304" pitchFamily="18" charset="0"/>
              </a:rPr>
              <a:t>wei</a:t>
            </a:r>
            <a:r>
              <a:rPr lang="en-US" dirty="0">
                <a:solidFill>
                  <a:srgbClr val="404040"/>
                </a:solidFill>
                <a:latin typeface="Times New Roman" panose="02020603050405020304" pitchFamily="18" charset="0"/>
                <a:cs typeface="Times New Roman" panose="02020603050405020304" pitchFamily="18" charset="0"/>
              </a:rPr>
              <a:t> sent with the message</a:t>
            </a:r>
          </a:p>
          <a:p>
            <a:pPr lvl="0" eaLnBrk="0" fontAlgn="base" hangingPunct="0">
              <a:spcBef>
                <a:spcPct val="0"/>
              </a:spcBef>
              <a:spcAft>
                <a:spcPct val="0"/>
              </a:spcAft>
              <a:buFontTx/>
              <a:buChar char="•"/>
            </a:pPr>
            <a:r>
              <a:rPr lang="en-US" dirty="0">
                <a:solidFill>
                  <a:srgbClr val="E74C3C"/>
                </a:solidFill>
                <a:latin typeface="Times New Roman" panose="02020603050405020304" pitchFamily="18" charset="0"/>
                <a:cs typeface="Times New Roman" panose="02020603050405020304" pitchFamily="18" charset="0"/>
              </a:rPr>
              <a:t>now</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current block timestamp (alias for </a:t>
            </a:r>
            <a:r>
              <a:rPr lang="en-US" dirty="0" err="1">
                <a:solidFill>
                  <a:srgbClr val="E74C3C"/>
                </a:solidFill>
                <a:latin typeface="Times New Roman" panose="02020603050405020304" pitchFamily="18" charset="0"/>
                <a:cs typeface="Times New Roman" panose="02020603050405020304" pitchFamily="18" charset="0"/>
              </a:rPr>
              <a:t>block.timestamp</a:t>
            </a:r>
            <a:r>
              <a:rPr lang="en-US" dirty="0">
                <a:solidFill>
                  <a:srgbClr val="404040"/>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tx.gasprice</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E74C3C"/>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gas price of the transaction</a:t>
            </a:r>
          </a:p>
          <a:p>
            <a:pPr lvl="0" eaLnBrk="0" fontAlgn="base" hangingPunct="0">
              <a:spcBef>
                <a:spcPct val="0"/>
              </a:spcBef>
              <a:spcAft>
                <a:spcPct val="0"/>
              </a:spcAft>
              <a:buFontTx/>
              <a:buChar char="•"/>
            </a:pPr>
            <a:r>
              <a:rPr lang="en-US" dirty="0" err="1">
                <a:solidFill>
                  <a:srgbClr val="E74C3C"/>
                </a:solidFill>
                <a:latin typeface="Times New Roman" panose="02020603050405020304" pitchFamily="18" charset="0"/>
                <a:cs typeface="Times New Roman" panose="02020603050405020304" pitchFamily="18" charset="0"/>
              </a:rPr>
              <a:t>tx.origin</a:t>
            </a:r>
            <a:r>
              <a:rPr lang="en-US" dirty="0">
                <a:solidFill>
                  <a:srgbClr val="404040"/>
                </a:solidFill>
                <a:latin typeface="Times New Roman" panose="02020603050405020304" pitchFamily="18" charset="0"/>
                <a:cs typeface="Times New Roman" panose="02020603050405020304" pitchFamily="18" charset="0"/>
              </a:rPr>
              <a:t> (</a:t>
            </a:r>
            <a:r>
              <a:rPr lang="en-US" dirty="0">
                <a:solidFill>
                  <a:srgbClr val="E74C3C"/>
                </a:solidFill>
                <a:latin typeface="Times New Roman" panose="02020603050405020304" pitchFamily="18" charset="0"/>
                <a:cs typeface="Times New Roman" panose="02020603050405020304" pitchFamily="18" charset="0"/>
              </a:rPr>
              <a:t>address</a:t>
            </a:r>
            <a:r>
              <a:rPr lang="en-US" dirty="0">
                <a:solidFill>
                  <a:srgbClr val="404040"/>
                </a:solidFill>
                <a:latin typeface="Times New Roman" panose="02020603050405020304" pitchFamily="18" charset="0"/>
                <a:cs typeface="Times New Roman" panose="02020603050405020304" pitchFamily="18" charset="0"/>
              </a:rPr>
              <a:t>): sender of the transaction (full call chain)</a:t>
            </a:r>
          </a:p>
          <a:p>
            <a:pPr lvl="0" eaLnBrk="0" fontAlgn="base" hangingPunct="0">
              <a:spcBef>
                <a:spcPct val="0"/>
              </a:spcBef>
              <a:spcAft>
                <a:spcPct val="0"/>
              </a:spcAft>
            </a:pPr>
            <a:r>
              <a:rPr lang="en-US" b="1" dirty="0">
                <a:solidFill>
                  <a:srgbClr val="FFFFFF"/>
                </a:solidFill>
                <a:latin typeface="Times New Roman" panose="02020603050405020304" pitchFamily="18" charset="0"/>
                <a:cs typeface="Times New Roman" panose="02020603050405020304" pitchFamily="18" charset="0"/>
              </a:rPr>
              <a:t>Note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84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1672" y="692209"/>
            <a:ext cx="10357502" cy="5601533"/>
          </a:xfrm>
          <a:prstGeom prst="rect">
            <a:avLst/>
          </a:prstGeom>
          <a:noFill/>
        </p:spPr>
        <p:txBody>
          <a:bodyPr wrap="square" rtlCol="0">
            <a:spAutoFit/>
          </a:bodyPr>
          <a:lstStyle/>
          <a:p>
            <a:pPr lvl="0" eaLnBrk="0" fontAlgn="base" hangingPunct="0">
              <a:spcBef>
                <a:spcPct val="0"/>
              </a:spcBef>
              <a:spcAft>
                <a:spcPct val="0"/>
              </a:spcAft>
            </a:pPr>
            <a:r>
              <a:rPr lang="en-US" sz="4400" dirty="0">
                <a:latin typeface="Times New Roman" panose="02020603050405020304" pitchFamily="18" charset="0"/>
                <a:cs typeface="Times New Roman" panose="02020603050405020304" pitchFamily="18" charset="0"/>
              </a:rPr>
              <a:t>Input Parameters and Output </a:t>
            </a:r>
            <a:r>
              <a:rPr lang="en-US" sz="4400" dirty="0" smtClean="0">
                <a:latin typeface="Times New Roman" panose="02020603050405020304" pitchFamily="18" charset="0"/>
                <a:cs typeface="Times New Roman" panose="02020603050405020304" pitchFamily="18" charset="0"/>
              </a:rPr>
              <a:t>Parameters</a:t>
            </a:r>
          </a:p>
          <a:p>
            <a:pPr lvl="0" eaLnBrk="0" fontAlgn="base" hangingPunct="0">
              <a:spcBef>
                <a:spcPct val="0"/>
              </a:spcBef>
              <a:spcAft>
                <a:spcPct val="0"/>
              </a:spcAft>
            </a:pPr>
            <a:endParaRPr lang="en-US" sz="4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As in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functions may take parameters as input; unlike in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and C, they may also return arbitrary number of parameters as output.</a:t>
            </a:r>
          </a:p>
          <a:p>
            <a:pPr lvl="0"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 </a:t>
            </a:r>
            <a:r>
              <a:rPr lang="en-US" b="1" dirty="0" smtClean="0">
                <a:latin typeface="Times New Roman" panose="02020603050405020304" pitchFamily="18" charset="0"/>
                <a:cs typeface="Times New Roman" panose="02020603050405020304" pitchFamily="18" charset="0"/>
              </a:rPr>
              <a:t>Parameters:</a:t>
            </a:r>
            <a:endParaRPr lang="en-US"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input parameters are declared the same way as variables are. As an exception, unused parameters can omit the variable name. For example, suppose we want our contract to accept one kind of external calls with two integers, we would write something like</a:t>
            </a:r>
            <a:r>
              <a:rPr lang="en-US"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a:solidFill>
                  <a:srgbClr val="007020"/>
                </a:solidFill>
                <a:latin typeface="Times New Roman" panose="02020603050405020304" pitchFamily="18" charset="0"/>
                <a:cs typeface="Times New Roman" panose="02020603050405020304" pitchFamily="18" charset="0"/>
              </a:rPr>
              <a:t>pragma</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solidity</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a:solidFill>
                  <a:srgbClr val="208050"/>
                </a:solidFill>
                <a:latin typeface="Times New Roman" panose="02020603050405020304" pitchFamily="18" charset="0"/>
                <a:cs typeface="Times New Roman" panose="02020603050405020304" pitchFamily="18" charset="0"/>
              </a:rPr>
              <a:t>0.4</a:t>
            </a:r>
            <a:r>
              <a:rPr lang="en-US" dirty="0">
                <a:solidFill>
                  <a:srgbClr val="404040"/>
                </a:solidFill>
                <a:latin typeface="Times New Roman" panose="02020603050405020304" pitchFamily="18" charset="0"/>
                <a:cs typeface="Times New Roman" panose="02020603050405020304" pitchFamily="18" charset="0"/>
              </a:rPr>
              <a:t>.</a:t>
            </a:r>
            <a:r>
              <a:rPr lang="en-US" dirty="0">
                <a:solidFill>
                  <a:srgbClr val="208050"/>
                </a:solidFill>
                <a:latin typeface="Times New Roman" panose="02020603050405020304" pitchFamily="18" charset="0"/>
                <a:cs typeface="Times New Roman" panose="02020603050405020304" pitchFamily="18" charset="0"/>
              </a:rPr>
              <a:t>16</a:t>
            </a:r>
            <a:r>
              <a:rPr lang="en-US" dirty="0">
                <a:solidFill>
                  <a:srgbClr val="404040"/>
                </a:solidFill>
                <a:latin typeface="Times New Roman" panose="02020603050405020304" pitchFamily="18" charset="0"/>
                <a:cs typeface="Times New Roman" panose="02020603050405020304" pitchFamily="18" charset="0"/>
              </a:rPr>
              <a:t>; </a:t>
            </a:r>
            <a:endParaRPr lang="en-US" dirty="0" smtClean="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smtClean="0">
                <a:solidFill>
                  <a:srgbClr val="007020"/>
                </a:solidFill>
                <a:latin typeface="Times New Roman" panose="02020603050405020304" pitchFamily="18" charset="0"/>
                <a:cs typeface="Times New Roman" panose="02020603050405020304" pitchFamily="18" charset="0"/>
              </a:rPr>
              <a:t>contract</a:t>
            </a:r>
            <a:r>
              <a:rPr lang="en-US" dirty="0" smtClean="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Simple</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a:solidFill>
                  <a:srgbClr val="404040"/>
                </a:solidFill>
                <a:latin typeface="Times New Roman" panose="02020603050405020304" pitchFamily="18" charset="0"/>
                <a:cs typeface="Times New Roman" panose="02020603050405020304" pitchFamily="18" charset="0"/>
              </a:rPr>
              <a:t>	</a:t>
            </a:r>
            <a:r>
              <a:rPr lang="en-US" b="1" dirty="0" smtClean="0">
                <a:solidFill>
                  <a:srgbClr val="007020"/>
                </a:solidFill>
                <a:latin typeface="Times New Roman" panose="02020603050405020304" pitchFamily="18" charset="0"/>
                <a:cs typeface="Times New Roman" panose="02020603050405020304" pitchFamily="18" charset="0"/>
              </a:rPr>
              <a:t>function</a:t>
            </a:r>
            <a:r>
              <a:rPr lang="en-US" dirty="0" smtClean="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taker(</a:t>
            </a:r>
            <a:r>
              <a:rPr lang="en-US" dirty="0" err="1">
                <a:latin typeface="Times New Roman" panose="02020603050405020304" pitchFamily="18" charset="0"/>
                <a:cs typeface="Times New Roman" panose="02020603050405020304" pitchFamily="18" charset="0"/>
              </a:rPr>
              <a:t>uint</a:t>
            </a:r>
            <a:r>
              <a:rPr lang="en-US" dirty="0">
                <a:latin typeface="Times New Roman" panose="02020603050405020304" pitchFamily="18" charset="0"/>
                <a:cs typeface="Times New Roman" panose="02020603050405020304" pitchFamily="18" charset="0"/>
              </a:rPr>
              <a:t> _a, </a:t>
            </a:r>
            <a:r>
              <a:rPr lang="en-US" dirty="0" err="1">
                <a:solidFill>
                  <a:srgbClr val="902000"/>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_b) </a:t>
            </a:r>
            <a:r>
              <a:rPr lang="en-US" b="1" dirty="0">
                <a:solidFill>
                  <a:srgbClr val="007020"/>
                </a:solidFill>
                <a:latin typeface="Times New Roman" panose="02020603050405020304" pitchFamily="18" charset="0"/>
                <a:cs typeface="Times New Roman" panose="02020603050405020304" pitchFamily="18" charset="0"/>
              </a:rPr>
              <a:t>public</a:t>
            </a:r>
            <a:r>
              <a:rPr lang="en-US" dirty="0">
                <a:solidFill>
                  <a:srgbClr val="404040"/>
                </a:solidFill>
                <a:latin typeface="Times New Roman" panose="02020603050405020304" pitchFamily="18" charset="0"/>
                <a:cs typeface="Times New Roman" panose="02020603050405020304" pitchFamily="18" charset="0"/>
              </a:rPr>
              <a:t> </a:t>
            </a:r>
            <a:r>
              <a:rPr lang="en-US" b="1" dirty="0">
                <a:solidFill>
                  <a:srgbClr val="007020"/>
                </a:solidFill>
                <a:latin typeface="Times New Roman" panose="02020603050405020304" pitchFamily="18" charset="0"/>
                <a:cs typeface="Times New Roman" panose="02020603050405020304" pitchFamily="18" charset="0"/>
              </a:rPr>
              <a:t>pure</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a:solidFill>
                  <a:srgbClr val="404040"/>
                </a:solidFill>
                <a:latin typeface="Times New Roman" panose="02020603050405020304" pitchFamily="18" charset="0"/>
                <a:cs typeface="Times New Roman" panose="02020603050405020304" pitchFamily="18" charset="0"/>
              </a:rPr>
              <a:t> </a:t>
            </a:r>
            <a:r>
              <a:rPr lang="en-US" i="1" dirty="0">
                <a:solidFill>
                  <a:srgbClr val="408090"/>
                </a:solidFill>
                <a:latin typeface="Times New Roman" panose="02020603050405020304" pitchFamily="18" charset="0"/>
                <a:cs typeface="Times New Roman" panose="02020603050405020304" pitchFamily="18" charset="0"/>
              </a:rPr>
              <a:t>// do something with _a and _b.</a:t>
            </a:r>
            <a:r>
              <a:rPr lang="en-US" dirty="0">
                <a:solidFill>
                  <a:srgbClr val="404040"/>
                </a:solidFill>
                <a:latin typeface="Times New Roman" panose="02020603050405020304" pitchFamily="18" charset="0"/>
                <a:cs typeface="Times New Roman" panose="02020603050405020304" pitchFamily="18" charset="0"/>
              </a:rPr>
              <a:t> </a:t>
            </a:r>
            <a:endParaRPr lang="en-US" dirty="0" smtClean="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solidFill>
                  <a:srgbClr val="40404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b="1"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723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1312" y="777667"/>
            <a:ext cx="10169495" cy="3416320"/>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 </a:t>
            </a:r>
            <a:r>
              <a:rPr lang="en-US" b="1" dirty="0" smtClean="0">
                <a:latin typeface="Times New Roman" panose="02020603050405020304" pitchFamily="18" charset="0"/>
                <a:cs typeface="Times New Roman" panose="02020603050405020304" pitchFamily="18" charset="0"/>
              </a:rPr>
              <a:t>Parameters:</a:t>
            </a:r>
            <a:endParaRPr lang="en-US"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The output parameters can be declared with the same syntax after the returns keyword. For example, suppose we wished to return two results: the sum and the product of the two given integers, then we would write</a:t>
            </a:r>
            <a:r>
              <a:rPr lang="en-US"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dirty="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a:solidFill>
                  <a:srgbClr val="007020"/>
                </a:solidFill>
                <a:latin typeface="Times New Roman" panose="02020603050405020304" pitchFamily="18" charset="0"/>
                <a:cs typeface="Times New Roman" panose="02020603050405020304" pitchFamily="18" charset="0"/>
              </a:rPr>
              <a:t>pragma</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solidity ^</a:t>
            </a:r>
            <a:r>
              <a:rPr lang="en-US" dirty="0">
                <a:solidFill>
                  <a:srgbClr val="208050"/>
                </a:solidFill>
                <a:latin typeface="Times New Roman" panose="02020603050405020304" pitchFamily="18" charset="0"/>
                <a:cs typeface="Times New Roman" panose="02020603050405020304" pitchFamily="18" charset="0"/>
              </a:rPr>
              <a:t>0.4</a:t>
            </a:r>
            <a:r>
              <a:rPr lang="en-US" dirty="0">
                <a:solidFill>
                  <a:srgbClr val="404040"/>
                </a:solidFill>
                <a:latin typeface="Times New Roman" panose="02020603050405020304" pitchFamily="18" charset="0"/>
                <a:cs typeface="Times New Roman" panose="02020603050405020304" pitchFamily="18" charset="0"/>
              </a:rPr>
              <a:t>.</a:t>
            </a:r>
            <a:r>
              <a:rPr lang="en-US" dirty="0">
                <a:solidFill>
                  <a:srgbClr val="208050"/>
                </a:solidFill>
                <a:latin typeface="Times New Roman" panose="02020603050405020304" pitchFamily="18" charset="0"/>
                <a:cs typeface="Times New Roman" panose="02020603050405020304" pitchFamily="18" charset="0"/>
              </a:rPr>
              <a:t>16</a:t>
            </a:r>
            <a:r>
              <a:rPr lang="en-US" dirty="0">
                <a:solidFill>
                  <a:srgbClr val="404040"/>
                </a:solidFill>
                <a:latin typeface="Times New Roman" panose="02020603050405020304" pitchFamily="18" charset="0"/>
                <a:cs typeface="Times New Roman" panose="02020603050405020304" pitchFamily="18" charset="0"/>
              </a:rPr>
              <a:t>; </a:t>
            </a:r>
            <a:endParaRPr lang="en-US" dirty="0" smtClean="0">
              <a:solidFill>
                <a:srgbClr val="40404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smtClean="0">
                <a:solidFill>
                  <a:srgbClr val="007020"/>
                </a:solidFill>
                <a:latin typeface="Times New Roman" panose="02020603050405020304" pitchFamily="18" charset="0"/>
                <a:cs typeface="Times New Roman" panose="02020603050405020304" pitchFamily="18" charset="0"/>
              </a:rPr>
              <a:t>contract</a:t>
            </a:r>
            <a:r>
              <a:rPr lang="en-US" dirty="0" smtClean="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Simple {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b="1" dirty="0">
                <a:solidFill>
                  <a:srgbClr val="404040"/>
                </a:solidFill>
                <a:latin typeface="Times New Roman" panose="02020603050405020304" pitchFamily="18" charset="0"/>
                <a:cs typeface="Times New Roman" panose="02020603050405020304" pitchFamily="18" charset="0"/>
              </a:rPr>
              <a:t>	</a:t>
            </a:r>
            <a:r>
              <a:rPr lang="en-US" b="1" dirty="0" smtClean="0">
                <a:solidFill>
                  <a:srgbClr val="007020"/>
                </a:solidFill>
                <a:latin typeface="Times New Roman" panose="02020603050405020304" pitchFamily="18" charset="0"/>
                <a:cs typeface="Times New Roman" panose="02020603050405020304" pitchFamily="18" charset="0"/>
              </a:rPr>
              <a:t>function</a:t>
            </a:r>
            <a:r>
              <a:rPr lang="en-US" dirty="0" smtClean="0">
                <a:solidFill>
                  <a:srgbClr val="40404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arithmetics</a:t>
            </a:r>
            <a:r>
              <a:rPr lang="en-US" dirty="0">
                <a:latin typeface="Times New Roman" panose="02020603050405020304" pitchFamily="18" charset="0"/>
                <a:cs typeface="Times New Roman" panose="02020603050405020304" pitchFamily="18" charset="0"/>
              </a:rPr>
              <a:t>(</a:t>
            </a:r>
            <a:r>
              <a:rPr lang="en-US" dirty="0" err="1">
                <a:solidFill>
                  <a:srgbClr val="902000"/>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_a, </a:t>
            </a:r>
            <a:r>
              <a:rPr lang="en-US" dirty="0" err="1">
                <a:solidFill>
                  <a:srgbClr val="902000"/>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_b) </a:t>
            </a:r>
            <a:r>
              <a:rPr lang="en-US" b="1" dirty="0">
                <a:solidFill>
                  <a:srgbClr val="007020"/>
                </a:solidFill>
                <a:latin typeface="Times New Roman" panose="02020603050405020304" pitchFamily="18" charset="0"/>
                <a:cs typeface="Times New Roman" panose="02020603050405020304" pitchFamily="18" charset="0"/>
              </a:rPr>
              <a:t>public</a:t>
            </a:r>
            <a:r>
              <a:rPr lang="en-US" dirty="0">
                <a:solidFill>
                  <a:srgbClr val="404040"/>
                </a:solidFill>
                <a:latin typeface="Times New Roman" panose="02020603050405020304" pitchFamily="18" charset="0"/>
                <a:cs typeface="Times New Roman" panose="02020603050405020304" pitchFamily="18" charset="0"/>
              </a:rPr>
              <a:t> </a:t>
            </a:r>
            <a:r>
              <a:rPr lang="en-US" b="1" dirty="0">
                <a:solidFill>
                  <a:srgbClr val="007020"/>
                </a:solidFill>
                <a:latin typeface="Times New Roman" panose="02020603050405020304" pitchFamily="18" charset="0"/>
                <a:cs typeface="Times New Roman" panose="02020603050405020304" pitchFamily="18" charset="0"/>
              </a:rPr>
              <a:t>pure</a:t>
            </a:r>
            <a:r>
              <a:rPr lang="en-US" dirty="0">
                <a:solidFill>
                  <a:srgbClr val="404040"/>
                </a:solidFill>
                <a:latin typeface="Times New Roman" panose="02020603050405020304" pitchFamily="18" charset="0"/>
                <a:cs typeface="Times New Roman" panose="02020603050405020304" pitchFamily="18" charset="0"/>
              </a:rPr>
              <a:t> </a:t>
            </a:r>
            <a:r>
              <a:rPr lang="en-US" b="1" dirty="0">
                <a:solidFill>
                  <a:srgbClr val="007020"/>
                </a:solidFill>
                <a:latin typeface="Times New Roman" panose="02020603050405020304" pitchFamily="18" charset="0"/>
                <a:cs typeface="Times New Roman" panose="02020603050405020304" pitchFamily="18" charset="0"/>
              </a:rPr>
              <a:t>returns</a:t>
            </a:r>
            <a:r>
              <a:rPr lang="en-US" dirty="0">
                <a:solidFill>
                  <a:srgbClr val="404040"/>
                </a:solidFill>
                <a:latin typeface="Times New Roman" panose="02020603050405020304" pitchFamily="18" charset="0"/>
                <a:cs typeface="Times New Roman" panose="02020603050405020304" pitchFamily="18" charset="0"/>
              </a:rPr>
              <a:t> (</a:t>
            </a:r>
            <a:r>
              <a:rPr lang="en-US" dirty="0" err="1">
                <a:solidFill>
                  <a:srgbClr val="902000"/>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o_sum</a:t>
            </a:r>
            <a:r>
              <a:rPr lang="en-US" dirty="0">
                <a:latin typeface="Times New Roman" panose="02020603050405020304" pitchFamily="18" charset="0"/>
                <a:cs typeface="Times New Roman" panose="02020603050405020304" pitchFamily="18" charset="0"/>
              </a:rPr>
              <a:t>, </a:t>
            </a:r>
            <a:r>
              <a:rPr lang="en-US" dirty="0" err="1">
                <a:solidFill>
                  <a:srgbClr val="902000"/>
                </a:solidFill>
                <a:latin typeface="Times New Roman" panose="02020603050405020304" pitchFamily="18" charset="0"/>
                <a:cs typeface="Times New Roman" panose="02020603050405020304" pitchFamily="18" charset="0"/>
              </a:rPr>
              <a:t>uint</a:t>
            </a:r>
            <a:r>
              <a:rPr lang="en-US" dirty="0">
                <a:solidFill>
                  <a:srgbClr val="40404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o_product</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solidFill>
                  <a:srgbClr val="404040"/>
                </a:solidFill>
                <a:latin typeface="Times New Roman" panose="02020603050405020304" pitchFamily="18" charset="0"/>
                <a:cs typeface="Times New Roman" panose="02020603050405020304" pitchFamily="18" charset="0"/>
              </a:rPr>
              <a:t>	</a:t>
            </a:r>
            <a:r>
              <a:rPr lang="en-US" dirty="0" smtClean="0">
                <a:solidFill>
                  <a:srgbClr val="404040"/>
                </a:solidFill>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o_sum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_a + _b;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o_product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_a * _b;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419939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287" y="629214"/>
            <a:ext cx="10515600" cy="4351338"/>
          </a:xfrm>
        </p:spPr>
        <p:txBody>
          <a:bodyPr>
            <a:normAutofit/>
          </a:bodyPr>
          <a:lstStyle/>
          <a:p>
            <a:pPr marL="0" lvl="0" indent="0" eaLnBrk="0" fontAlgn="base" hangingPunct="0">
              <a:lnSpc>
                <a:spcPct val="100000"/>
              </a:lnSpc>
              <a:spcBef>
                <a:spcPct val="0"/>
              </a:spcBef>
              <a:spcAft>
                <a:spcPct val="0"/>
              </a:spcAft>
              <a:buNone/>
            </a:pPr>
            <a:r>
              <a:rPr lang="en-US" sz="4400" b="1" dirty="0">
                <a:latin typeface="Times New Roman" panose="02020603050405020304" pitchFamily="18" charset="0"/>
                <a:cs typeface="Times New Roman" panose="02020603050405020304" pitchFamily="18" charset="0"/>
              </a:rPr>
              <a:t>Control </a:t>
            </a:r>
            <a:r>
              <a:rPr lang="en-US" sz="4400" b="1" dirty="0" smtClean="0">
                <a:latin typeface="Times New Roman" panose="02020603050405020304" pitchFamily="18" charset="0"/>
                <a:cs typeface="Times New Roman" panose="02020603050405020304" pitchFamily="18" charset="0"/>
              </a:rPr>
              <a:t>Structures</a:t>
            </a:r>
          </a:p>
          <a:p>
            <a:pPr marL="0" lvl="0" indent="0" eaLnBrk="0" fontAlgn="base" hangingPunct="0">
              <a:lnSpc>
                <a:spcPct val="100000"/>
              </a:lnSpc>
              <a:spcBef>
                <a:spcPct val="0"/>
              </a:spcBef>
              <a:spcAft>
                <a:spcPct val="0"/>
              </a:spcAft>
              <a:buNone/>
            </a:pPr>
            <a:endParaRPr lang="en-US" sz="4400" b="1" dirty="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Most of the control structures from JavaScript are available in Solidity except for </a:t>
            </a:r>
            <a:r>
              <a:rPr lang="en-US" sz="1800" dirty="0">
                <a:solidFill>
                  <a:srgbClr val="E74C3C"/>
                </a:solidFill>
                <a:latin typeface="Times New Roman" panose="02020603050405020304" pitchFamily="18" charset="0"/>
                <a:cs typeface="Times New Roman" panose="02020603050405020304" pitchFamily="18" charset="0"/>
              </a:rPr>
              <a:t>switch</a:t>
            </a:r>
            <a:r>
              <a:rPr lang="en-US" sz="1800" dirty="0">
                <a:latin typeface="Times New Roman" panose="02020603050405020304" pitchFamily="18" charset="0"/>
                <a:cs typeface="Times New Roman" panose="02020603050405020304" pitchFamily="18" charset="0"/>
              </a:rPr>
              <a:t> and </a:t>
            </a:r>
            <a:r>
              <a:rPr lang="en-US" sz="1800" dirty="0" err="1">
                <a:solidFill>
                  <a:srgbClr val="E74C3C"/>
                </a:solidFill>
                <a:latin typeface="Times New Roman" panose="02020603050405020304" pitchFamily="18" charset="0"/>
                <a:cs typeface="Times New Roman" panose="02020603050405020304" pitchFamily="18" charset="0"/>
              </a:rPr>
              <a:t>goto</a:t>
            </a:r>
            <a:r>
              <a:rPr lang="en-US" sz="1800" dirty="0">
                <a:latin typeface="Times New Roman" panose="02020603050405020304" pitchFamily="18" charset="0"/>
                <a:cs typeface="Times New Roman" panose="02020603050405020304" pitchFamily="18" charset="0"/>
              </a:rPr>
              <a:t>. So there is: </a:t>
            </a:r>
            <a:r>
              <a:rPr lang="en-US" sz="1800" dirty="0">
                <a:solidFill>
                  <a:srgbClr val="E74C3C"/>
                </a:solidFill>
                <a:latin typeface="Times New Roman" panose="02020603050405020304" pitchFamily="18" charset="0"/>
                <a:cs typeface="Times New Roman" panose="02020603050405020304" pitchFamily="18" charset="0"/>
              </a:rPr>
              <a:t>if</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else</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while</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do</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for</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break</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continue</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return</a:t>
            </a:r>
            <a:r>
              <a:rPr lang="en-US" sz="1800" dirty="0">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with the usual semantics known from C or JavaScript.</a:t>
            </a:r>
          </a:p>
          <a:p>
            <a:pPr marL="0" lv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Parentheses can </a:t>
            </a:r>
            <a:r>
              <a:rPr lang="en-US" sz="1800" i="1" dirty="0">
                <a:latin typeface="Times New Roman" panose="02020603050405020304" pitchFamily="18" charset="0"/>
                <a:cs typeface="Times New Roman" panose="02020603050405020304" pitchFamily="18" charset="0"/>
              </a:rPr>
              <a:t>not</a:t>
            </a:r>
            <a:r>
              <a:rPr lang="en-US" sz="1800" dirty="0">
                <a:latin typeface="Times New Roman" panose="02020603050405020304" pitchFamily="18" charset="0"/>
                <a:cs typeface="Times New Roman" panose="02020603050405020304" pitchFamily="18" charset="0"/>
              </a:rPr>
              <a:t> be omitted for conditionals, but curly </a:t>
            </a:r>
            <a:r>
              <a:rPr lang="en-US" sz="1800" dirty="0" err="1">
                <a:latin typeface="Times New Roman" panose="02020603050405020304" pitchFamily="18" charset="0"/>
                <a:cs typeface="Times New Roman" panose="02020603050405020304" pitchFamily="18" charset="0"/>
              </a:rPr>
              <a:t>brances</a:t>
            </a:r>
            <a:r>
              <a:rPr lang="en-US" sz="1800" dirty="0">
                <a:latin typeface="Times New Roman" panose="02020603050405020304" pitchFamily="18" charset="0"/>
                <a:cs typeface="Times New Roman" panose="02020603050405020304" pitchFamily="18" charset="0"/>
              </a:rPr>
              <a:t> can be omitted around single-statement bodies.</a:t>
            </a:r>
          </a:p>
          <a:p>
            <a:pPr marL="0" lv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Note that there is no type conversion from non-</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types as there is in C and JavaScript,</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E74C3C"/>
                </a:solidFill>
                <a:latin typeface="Times New Roman" panose="02020603050405020304" pitchFamily="18" charset="0"/>
                <a:cs typeface="Times New Roman" panose="02020603050405020304" pitchFamily="18" charset="0"/>
              </a:rPr>
              <a:t>if (1) { ... }</a:t>
            </a:r>
            <a:r>
              <a:rPr lang="en-US" sz="1800" dirty="0">
                <a:latin typeface="Times New Roman" panose="02020603050405020304" pitchFamily="18" charset="0"/>
                <a:cs typeface="Times New Roman" panose="02020603050405020304" pitchFamily="18" charset="0"/>
              </a:rPr>
              <a:t> is </a:t>
            </a:r>
            <a:r>
              <a:rPr lang="en-US" sz="1800" i="1" dirty="0">
                <a:latin typeface="Times New Roman" panose="02020603050405020304" pitchFamily="18" charset="0"/>
                <a:cs typeface="Times New Roman" panose="02020603050405020304" pitchFamily="18" charset="0"/>
              </a:rPr>
              <a:t>not</a:t>
            </a:r>
            <a:r>
              <a:rPr lang="en-US" sz="1800" dirty="0">
                <a:latin typeface="Times New Roman" panose="02020603050405020304" pitchFamily="18" charset="0"/>
                <a:cs typeface="Times New Roman" panose="02020603050405020304" pitchFamily="18" charset="0"/>
              </a:rPr>
              <a:t> valid Solidity.</a:t>
            </a:r>
          </a:p>
          <a:p>
            <a:pPr marL="0" lvl="0" indent="0" eaLnBrk="0" fontAlgn="base" hangingPunct="0">
              <a:lnSpc>
                <a:spcPct val="100000"/>
              </a:lnSpc>
              <a:spcBef>
                <a:spcPct val="0"/>
              </a:spcBef>
              <a:spcAft>
                <a:spcPct val="0"/>
              </a:spcAft>
              <a:buNone/>
            </a:pPr>
            <a:endParaRPr lang="en-US" sz="1800" b="1" dirty="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latin typeface="Times New Roman" panose="02020603050405020304" pitchFamily="18" charset="0"/>
                <a:cs typeface="Times New Roman" panose="02020603050405020304" pitchFamily="18" charset="0"/>
              </a:rPr>
              <a:t>Returning Multiple Values</a:t>
            </a:r>
          </a:p>
          <a:p>
            <a:pPr marL="0" lvl="0"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When a function has multiple output parameters, </a:t>
            </a:r>
            <a:r>
              <a:rPr lang="en-US" sz="1800" dirty="0">
                <a:solidFill>
                  <a:srgbClr val="E74C3C"/>
                </a:solidFill>
                <a:latin typeface="Times New Roman" panose="02020603050405020304" pitchFamily="18" charset="0"/>
                <a:cs typeface="Times New Roman" panose="02020603050405020304" pitchFamily="18" charset="0"/>
              </a:rPr>
              <a:t>return (v0, v1, ..., </a:t>
            </a:r>
            <a:r>
              <a:rPr lang="en-US" sz="1800" dirty="0" err="1">
                <a:solidFill>
                  <a:srgbClr val="E74C3C"/>
                </a:solidFill>
                <a:latin typeface="Times New Roman" panose="02020603050405020304" pitchFamily="18" charset="0"/>
                <a:cs typeface="Times New Roman" panose="02020603050405020304" pitchFamily="18" charset="0"/>
              </a:rPr>
              <a:t>vn</a:t>
            </a:r>
            <a:r>
              <a:rPr lang="en-US" sz="1800" dirty="0">
                <a:solidFill>
                  <a:srgbClr val="E74C3C"/>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can return multiple values. The number of components must be the same as the number of output parameters.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64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834" y="441206"/>
            <a:ext cx="10515600" cy="4351338"/>
          </a:xfrm>
        </p:spPr>
        <p:txBody>
          <a:bodyPr>
            <a:normAutofit fontScale="92500" lnSpcReduction="20000"/>
          </a:bodyPr>
          <a:lstStyle/>
          <a:p>
            <a:pPr marL="0" lvl="0" indent="0" eaLnBrk="0" fontAlgn="base" hangingPunct="0">
              <a:lnSpc>
                <a:spcPct val="100000"/>
              </a:lnSpc>
              <a:spcBef>
                <a:spcPct val="0"/>
              </a:spcBef>
              <a:spcAft>
                <a:spcPct val="0"/>
              </a:spcAft>
              <a:buNone/>
            </a:pPr>
            <a:r>
              <a:rPr lang="en-US" sz="4400" b="1" dirty="0">
                <a:solidFill>
                  <a:srgbClr val="404040"/>
                </a:solidFill>
                <a:latin typeface="Times New Roman" panose="02020603050405020304" pitchFamily="18" charset="0"/>
                <a:cs typeface="Times New Roman" panose="02020603050405020304" pitchFamily="18" charset="0"/>
              </a:rPr>
              <a:t>Function Calls</a:t>
            </a:r>
          </a:p>
          <a:p>
            <a:pPr marL="0" lvl="0" indent="0" eaLnBrk="0" fontAlgn="base" hangingPunct="0">
              <a:lnSpc>
                <a:spcPct val="100000"/>
              </a:lnSpc>
              <a:spcBef>
                <a:spcPct val="0"/>
              </a:spcBef>
              <a:spcAft>
                <a:spcPct val="0"/>
              </a:spcAft>
              <a:buNone/>
            </a:pPr>
            <a:endParaRPr lang="en-US" sz="1800" b="1" dirty="0">
              <a:solidFill>
                <a:srgbClr val="40404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b="1" dirty="0">
                <a:solidFill>
                  <a:srgbClr val="404040"/>
                </a:solidFill>
                <a:latin typeface="Times New Roman" panose="02020603050405020304" pitchFamily="18" charset="0"/>
                <a:cs typeface="Times New Roman" panose="02020603050405020304" pitchFamily="18" charset="0"/>
              </a:rPr>
              <a:t>Internal Function Calls</a:t>
            </a: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Functions of the current contract can be called directly (“internally”), also recursively, as seen in this nonsensical example</a:t>
            </a:r>
            <a:r>
              <a:rPr lang="en-US" sz="1800" dirty="0" smtClean="0">
                <a:solidFill>
                  <a:srgbClr val="40404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smtClean="0">
                <a:solidFill>
                  <a:srgbClr val="007020"/>
                </a:solidFill>
                <a:latin typeface="Times New Roman" panose="02020603050405020304" pitchFamily="18" charset="0"/>
                <a:cs typeface="Times New Roman" panose="02020603050405020304" pitchFamily="18" charset="0"/>
              </a:rPr>
              <a:t>pragma</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solidity </a:t>
            </a:r>
            <a:r>
              <a:rPr lang="en-US" sz="1800" dirty="0">
                <a:solidFill>
                  <a:srgbClr val="666666"/>
                </a:solidFill>
                <a:latin typeface="Times New Roman" panose="02020603050405020304" pitchFamily="18" charset="0"/>
                <a:cs typeface="Times New Roman" panose="02020603050405020304" pitchFamily="18" charset="0"/>
              </a:rPr>
              <a:t>^</a:t>
            </a:r>
            <a:r>
              <a:rPr lang="en-US" sz="1800" dirty="0">
                <a:solidFill>
                  <a:srgbClr val="208050"/>
                </a:solidFill>
                <a:latin typeface="Times New Roman" panose="02020603050405020304" pitchFamily="18" charset="0"/>
                <a:cs typeface="Times New Roman" panose="02020603050405020304" pitchFamily="18" charset="0"/>
              </a:rPr>
              <a:t>0.4</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solidFill>
                  <a:srgbClr val="208050"/>
                </a:solidFill>
                <a:latin typeface="Times New Roman" panose="02020603050405020304" pitchFamily="18" charset="0"/>
                <a:cs typeface="Times New Roman" panose="02020603050405020304" pitchFamily="18" charset="0"/>
              </a:rPr>
              <a:t>16</a:t>
            </a:r>
            <a:r>
              <a:rPr lang="en-US" sz="1800" dirty="0">
                <a:solidFill>
                  <a:srgbClr val="404040"/>
                </a:solidFill>
                <a:latin typeface="Times New Roman" panose="02020603050405020304" pitchFamily="18" charset="0"/>
                <a:cs typeface="Times New Roman" panose="02020603050405020304" pitchFamily="18" charset="0"/>
              </a:rPr>
              <a:t>;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smtClean="0">
                <a:solidFill>
                  <a:srgbClr val="007020"/>
                </a:solidFill>
                <a:latin typeface="Times New Roman" panose="02020603050405020304" pitchFamily="18" charset="0"/>
                <a:cs typeface="Times New Roman" panose="02020603050405020304" pitchFamily="18" charset="0"/>
              </a:rPr>
              <a:t>contract</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C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function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g(</a:t>
            </a:r>
            <a:r>
              <a:rPr lang="en-US" sz="1800" dirty="0" err="1">
                <a:solidFill>
                  <a:srgbClr val="902000"/>
                </a:solidFill>
                <a:latin typeface="Times New Roman" panose="02020603050405020304" pitchFamily="18" charset="0"/>
                <a:cs typeface="Times New Roman" panose="02020603050405020304" pitchFamily="18" charset="0"/>
              </a:rPr>
              <a:t>uint</a:t>
            </a:r>
            <a:r>
              <a:rPr lang="en-US" sz="1800" dirty="0">
                <a:solidFill>
                  <a:srgbClr val="404040"/>
                </a:solidFill>
                <a:latin typeface="Times New Roman" panose="02020603050405020304" pitchFamily="18" charset="0"/>
                <a:cs typeface="Times New Roman" panose="02020603050405020304" pitchFamily="18" charset="0"/>
              </a:rPr>
              <a:t> a) </a:t>
            </a:r>
            <a:r>
              <a:rPr lang="en-US" sz="1800" b="1" dirty="0">
                <a:solidFill>
                  <a:srgbClr val="007020"/>
                </a:solidFill>
                <a:latin typeface="Times New Roman" panose="02020603050405020304" pitchFamily="18" charset="0"/>
                <a:cs typeface="Times New Roman" panose="02020603050405020304" pitchFamily="18" charset="0"/>
              </a:rPr>
              <a:t>public</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pure</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returns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902000"/>
                </a:solidFill>
                <a:latin typeface="Times New Roman" panose="02020603050405020304" pitchFamily="18" charset="0"/>
                <a:cs typeface="Times New Roman" panose="02020603050405020304" pitchFamily="18" charset="0"/>
              </a:rPr>
              <a:t>uint</a:t>
            </a:r>
            <a:r>
              <a:rPr lang="en-US" sz="1800" dirty="0">
                <a:solidFill>
                  <a:srgbClr val="404040"/>
                </a:solidFill>
                <a:latin typeface="Times New Roman" panose="02020603050405020304" pitchFamily="18" charset="0"/>
                <a:cs typeface="Times New Roman" panose="02020603050405020304" pitchFamily="18" charset="0"/>
              </a:rPr>
              <a:t> ret)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return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f();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function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f() </a:t>
            </a:r>
            <a:r>
              <a:rPr lang="en-US" sz="1800" b="1" dirty="0">
                <a:solidFill>
                  <a:srgbClr val="007020"/>
                </a:solidFill>
                <a:latin typeface="Times New Roman" panose="02020603050405020304" pitchFamily="18" charset="0"/>
                <a:cs typeface="Times New Roman" panose="02020603050405020304" pitchFamily="18" charset="0"/>
              </a:rPr>
              <a:t>internal</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pure</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returns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902000"/>
                </a:solidFill>
                <a:latin typeface="Times New Roman" panose="02020603050405020304" pitchFamily="18" charset="0"/>
                <a:cs typeface="Times New Roman" panose="02020603050405020304" pitchFamily="18" charset="0"/>
              </a:rPr>
              <a:t>uint</a:t>
            </a:r>
            <a:r>
              <a:rPr lang="en-US" sz="1800" dirty="0">
                <a:solidFill>
                  <a:srgbClr val="404040"/>
                </a:solidFill>
                <a:latin typeface="Times New Roman" panose="02020603050405020304" pitchFamily="18" charset="0"/>
                <a:cs typeface="Times New Roman" panose="02020603050405020304" pitchFamily="18" charset="0"/>
              </a:rPr>
              <a:t> ret)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return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g(</a:t>
            </a:r>
            <a:r>
              <a:rPr lang="en-US" sz="1800" dirty="0">
                <a:solidFill>
                  <a:srgbClr val="208050"/>
                </a:solidFill>
                <a:latin typeface="Times New Roman" panose="02020603050405020304" pitchFamily="18" charset="0"/>
                <a:cs typeface="Times New Roman" panose="02020603050405020304" pitchFamily="18" charset="0"/>
              </a:rPr>
              <a:t>7</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a:solidFill>
                  <a:srgbClr val="666666"/>
                </a:solidFill>
                <a:latin typeface="Times New Roman" panose="02020603050405020304" pitchFamily="18" charset="0"/>
                <a:cs typeface="Times New Roman" panose="02020603050405020304" pitchFamily="18" charset="0"/>
              </a:rPr>
              <a:t>+</a:t>
            </a:r>
            <a:r>
              <a:rPr lang="en-US" sz="1800" dirty="0">
                <a:solidFill>
                  <a:srgbClr val="404040"/>
                </a:solidFill>
                <a:latin typeface="Times New Roman" panose="02020603050405020304" pitchFamily="18" charset="0"/>
                <a:cs typeface="Times New Roman" panose="02020603050405020304" pitchFamily="18" charset="0"/>
              </a:rPr>
              <a:t> f();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dirty="0" smtClean="0">
                <a:solidFill>
                  <a:srgbClr val="40404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sz="1800" dirty="0" smtClean="0">
                <a:solidFill>
                  <a:srgbClr val="404040"/>
                </a:solidFill>
                <a:latin typeface="Times New Roman" panose="02020603050405020304" pitchFamily="18" charset="0"/>
                <a:cs typeface="Times New Roman" panose="02020603050405020304" pitchFamily="18" charset="0"/>
              </a:rPr>
              <a:t> </a:t>
            </a:r>
            <a:endParaRPr lang="en-US" sz="1800" dirty="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These function calls are translated into simple jumps inside the EVM. This has the effect that the current memory is not cleared, i.e. passing memory references to internally-called functions is very efficient. Only functions of the same contract can be called internally.</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18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Solidity?</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0037" y="1914258"/>
            <a:ext cx="923266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Solidity is a contract-oriented, high-level language for implementing smart contracts. It was influenced by C++, Python and JavaScript and is designed to target the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Virtual Machine (EVM</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Solidity is statically typed, supports inheritance, libraries and complex user-defined types among other features.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576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013" y="159194"/>
            <a:ext cx="10515600" cy="6698805"/>
          </a:xfrm>
        </p:spPr>
        <p:txBody>
          <a:bodyPr>
            <a:noAutofit/>
          </a:bodyPr>
          <a:lstStyle/>
          <a:p>
            <a:pPr eaLnBrk="0" fontAlgn="base" hangingPunct="0">
              <a:lnSpc>
                <a:spcPct val="100000"/>
              </a:lnSpc>
              <a:spcBef>
                <a:spcPct val="0"/>
              </a:spcBef>
              <a:spcAft>
                <a:spcPct val="0"/>
              </a:spcAft>
            </a:pPr>
            <a:r>
              <a:rPr lang="en-US" sz="1800" b="1" dirty="0">
                <a:solidFill>
                  <a:srgbClr val="404040"/>
                </a:solidFill>
                <a:latin typeface="Times New Roman" panose="02020603050405020304" pitchFamily="18" charset="0"/>
                <a:cs typeface="Times New Roman" panose="02020603050405020304" pitchFamily="18" charset="0"/>
              </a:rPr>
              <a:t>External Function Calls</a:t>
            </a: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The expressions </a:t>
            </a:r>
            <a:r>
              <a:rPr lang="en-US" sz="1800" dirty="0" err="1">
                <a:solidFill>
                  <a:srgbClr val="E74C3C"/>
                </a:solidFill>
                <a:latin typeface="Times New Roman" panose="02020603050405020304" pitchFamily="18" charset="0"/>
                <a:cs typeface="Times New Roman" panose="02020603050405020304" pitchFamily="18" charset="0"/>
              </a:rPr>
              <a:t>this.g</a:t>
            </a:r>
            <a:r>
              <a:rPr lang="en-US" sz="1800" dirty="0">
                <a:solidFill>
                  <a:srgbClr val="E74C3C"/>
                </a:solidFill>
                <a:latin typeface="Times New Roman" panose="02020603050405020304" pitchFamily="18" charset="0"/>
                <a:cs typeface="Times New Roman" panose="02020603050405020304" pitchFamily="18" charset="0"/>
              </a:rPr>
              <a:t>(8);</a:t>
            </a:r>
            <a:r>
              <a:rPr lang="en-US" sz="1800" dirty="0">
                <a:solidFill>
                  <a:srgbClr val="404040"/>
                </a:solidFill>
                <a:latin typeface="Times New Roman" panose="02020603050405020304" pitchFamily="18" charset="0"/>
                <a:cs typeface="Times New Roman" panose="02020603050405020304" pitchFamily="18" charset="0"/>
              </a:rPr>
              <a:t> and </a:t>
            </a:r>
            <a:r>
              <a:rPr lang="en-US" sz="1800" dirty="0" err="1">
                <a:solidFill>
                  <a:srgbClr val="E74C3C"/>
                </a:solidFill>
                <a:latin typeface="Times New Roman" panose="02020603050405020304" pitchFamily="18" charset="0"/>
                <a:cs typeface="Times New Roman" panose="02020603050405020304" pitchFamily="18" charset="0"/>
              </a:rPr>
              <a:t>c.g</a:t>
            </a:r>
            <a:r>
              <a:rPr lang="en-US" sz="1800" dirty="0">
                <a:solidFill>
                  <a:srgbClr val="E74C3C"/>
                </a:solidFill>
                <a:latin typeface="Times New Roman" panose="02020603050405020304" pitchFamily="18" charset="0"/>
                <a:cs typeface="Times New Roman" panose="02020603050405020304" pitchFamily="18" charset="0"/>
              </a:rPr>
              <a:t>(2);</a:t>
            </a:r>
            <a:r>
              <a:rPr lang="en-US" sz="1800" dirty="0">
                <a:solidFill>
                  <a:srgbClr val="404040"/>
                </a:solidFill>
                <a:latin typeface="Times New Roman" panose="02020603050405020304" pitchFamily="18" charset="0"/>
                <a:cs typeface="Times New Roman" panose="02020603050405020304" pitchFamily="18" charset="0"/>
              </a:rPr>
              <a:t> (where </a:t>
            </a:r>
            <a:r>
              <a:rPr lang="en-US" sz="1800" dirty="0">
                <a:solidFill>
                  <a:srgbClr val="E74C3C"/>
                </a:solidFill>
                <a:latin typeface="Times New Roman" panose="02020603050405020304" pitchFamily="18" charset="0"/>
                <a:cs typeface="Times New Roman" panose="02020603050405020304" pitchFamily="18" charset="0"/>
              </a:rPr>
              <a:t>c</a:t>
            </a:r>
            <a:r>
              <a:rPr lang="en-US" sz="1800" dirty="0">
                <a:solidFill>
                  <a:srgbClr val="404040"/>
                </a:solidFill>
                <a:latin typeface="Times New Roman" panose="02020603050405020304" pitchFamily="18" charset="0"/>
                <a:cs typeface="Times New Roman" panose="02020603050405020304" pitchFamily="18" charset="0"/>
              </a:rPr>
              <a:t> is a contract instance) are also valid function calls, but this time, the function will be called “externally”, via a message call and not directly via jumps. Please note that function calls on </a:t>
            </a:r>
            <a:r>
              <a:rPr lang="en-US" sz="1800" dirty="0">
                <a:solidFill>
                  <a:srgbClr val="E74C3C"/>
                </a:solidFill>
                <a:latin typeface="Times New Roman" panose="02020603050405020304" pitchFamily="18" charset="0"/>
                <a:cs typeface="Times New Roman" panose="02020603050405020304" pitchFamily="18" charset="0"/>
              </a:rPr>
              <a:t>this</a:t>
            </a:r>
            <a:r>
              <a:rPr lang="en-US" sz="1800" dirty="0">
                <a:solidFill>
                  <a:srgbClr val="404040"/>
                </a:solidFill>
                <a:latin typeface="Times New Roman" panose="02020603050405020304" pitchFamily="18" charset="0"/>
                <a:cs typeface="Times New Roman" panose="02020603050405020304" pitchFamily="18" charset="0"/>
              </a:rPr>
              <a:t> cannot be used in the constructor, as the actual contract has not been created yet.</a:t>
            </a:r>
            <a:endParaRPr 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Functions of other contracts have to be called externally. For an external call, all function arguments have to be copied to memory.</a:t>
            </a:r>
            <a:endParaRPr 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When calling functions of other contracts, the amount of Wei sent with the call and the gas can be specified with special options </a:t>
            </a:r>
            <a:r>
              <a:rPr lang="en-US" sz="1800" dirty="0">
                <a:solidFill>
                  <a:srgbClr val="E74C3C"/>
                </a:solidFill>
                <a:latin typeface="Times New Roman" panose="02020603050405020304" pitchFamily="18" charset="0"/>
                <a:cs typeface="Times New Roman" panose="02020603050405020304" pitchFamily="18" charset="0"/>
              </a:rPr>
              <a:t>.value()</a:t>
            </a:r>
            <a:r>
              <a:rPr lang="en-US" sz="1800" dirty="0">
                <a:solidFill>
                  <a:srgbClr val="404040"/>
                </a:solidFill>
                <a:latin typeface="Times New Roman" panose="02020603050405020304" pitchFamily="18" charset="0"/>
                <a:cs typeface="Times New Roman" panose="02020603050405020304" pitchFamily="18" charset="0"/>
              </a:rPr>
              <a:t> and </a:t>
            </a:r>
            <a:r>
              <a:rPr lang="en-US" sz="1800" dirty="0">
                <a:solidFill>
                  <a:srgbClr val="E74C3C"/>
                </a:solidFill>
                <a:latin typeface="Times New Roman" panose="02020603050405020304" pitchFamily="18" charset="0"/>
                <a:cs typeface="Times New Roman" panose="02020603050405020304" pitchFamily="18" charset="0"/>
              </a:rPr>
              <a:t>.gas()</a:t>
            </a:r>
            <a:r>
              <a:rPr lang="en-US" sz="1800" dirty="0">
                <a:solidFill>
                  <a:srgbClr val="404040"/>
                </a:solidFill>
                <a:latin typeface="Times New Roman" panose="02020603050405020304" pitchFamily="18" charset="0"/>
                <a:cs typeface="Times New Roman" panose="02020603050405020304" pitchFamily="18" charset="0"/>
              </a:rPr>
              <a:t>, respectively</a:t>
            </a:r>
            <a:r>
              <a:rPr lang="en-US" sz="1800" dirty="0" smtClean="0">
                <a:solidFill>
                  <a:srgbClr val="404040"/>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007020"/>
                </a:solidFill>
                <a:latin typeface="Times New Roman" panose="02020603050405020304" pitchFamily="18" charset="0"/>
                <a:cs typeface="Times New Roman" panose="02020603050405020304" pitchFamily="18" charset="0"/>
              </a:rPr>
              <a:t>pragma</a:t>
            </a:r>
            <a:r>
              <a:rPr lang="en-US" sz="1800" dirty="0">
                <a:solidFill>
                  <a:srgbClr val="404040"/>
                </a:solidFill>
                <a:latin typeface="Times New Roman" panose="02020603050405020304" pitchFamily="18" charset="0"/>
                <a:cs typeface="Times New Roman" panose="02020603050405020304" pitchFamily="18" charset="0"/>
              </a:rPr>
              <a:t> solidity </a:t>
            </a:r>
            <a:r>
              <a:rPr lang="en-US" sz="1800" dirty="0">
                <a:solidFill>
                  <a:srgbClr val="666666"/>
                </a:solidFill>
                <a:latin typeface="Times New Roman" panose="02020603050405020304" pitchFamily="18" charset="0"/>
                <a:cs typeface="Times New Roman" panose="02020603050405020304" pitchFamily="18" charset="0"/>
              </a:rPr>
              <a:t>^</a:t>
            </a:r>
            <a:r>
              <a:rPr lang="en-US" sz="1800" dirty="0">
                <a:solidFill>
                  <a:srgbClr val="208050"/>
                </a:solidFill>
                <a:latin typeface="Times New Roman" panose="02020603050405020304" pitchFamily="18" charset="0"/>
                <a:cs typeface="Times New Roman" panose="02020603050405020304" pitchFamily="18" charset="0"/>
              </a:rPr>
              <a:t>0.4</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solidFill>
                  <a:srgbClr val="208050"/>
                </a:solidFill>
                <a:latin typeface="Times New Roman" panose="02020603050405020304" pitchFamily="18" charset="0"/>
                <a:cs typeface="Times New Roman" panose="02020603050405020304" pitchFamily="18" charset="0"/>
              </a:rPr>
              <a:t>0</a:t>
            </a:r>
            <a:r>
              <a:rPr lang="en-US" sz="1800" dirty="0">
                <a:solidFill>
                  <a:srgbClr val="404040"/>
                </a:solidFill>
                <a:latin typeface="Times New Roman" panose="02020603050405020304" pitchFamily="18" charset="0"/>
                <a:cs typeface="Times New Roman" panose="02020603050405020304" pitchFamily="18" charset="0"/>
              </a:rPr>
              <a:t>;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smtClean="0">
                <a:solidFill>
                  <a:srgbClr val="007020"/>
                </a:solidFill>
                <a:latin typeface="Times New Roman" panose="02020603050405020304" pitchFamily="18" charset="0"/>
                <a:cs typeface="Times New Roman" panose="02020603050405020304" pitchFamily="18" charset="0"/>
              </a:rPr>
              <a:t>contract</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err="1">
                <a:solidFill>
                  <a:srgbClr val="404040"/>
                </a:solidFill>
                <a:latin typeface="Times New Roman" panose="02020603050405020304" pitchFamily="18" charset="0"/>
                <a:cs typeface="Times New Roman" panose="02020603050405020304" pitchFamily="18" charset="0"/>
              </a:rPr>
              <a:t>InfoFeed</a:t>
            </a:r>
            <a:r>
              <a:rPr lang="en-US" sz="1800" dirty="0">
                <a:solidFill>
                  <a:srgbClr val="404040"/>
                </a:solidFill>
                <a:latin typeface="Times New Roman" panose="02020603050405020304" pitchFamily="18" charset="0"/>
                <a:cs typeface="Times New Roman" panose="02020603050405020304" pitchFamily="18" charset="0"/>
              </a:rPr>
              <a: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function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info() </a:t>
            </a:r>
            <a:r>
              <a:rPr lang="en-US" sz="1800" b="1" dirty="0">
                <a:solidFill>
                  <a:srgbClr val="007020"/>
                </a:solidFill>
                <a:latin typeface="Times New Roman" panose="02020603050405020304" pitchFamily="18" charset="0"/>
                <a:cs typeface="Times New Roman" panose="02020603050405020304" pitchFamily="18" charset="0"/>
              </a:rPr>
              <a:t>public</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payable</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returns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902000"/>
                </a:solidFill>
                <a:latin typeface="Times New Roman" panose="02020603050405020304" pitchFamily="18" charset="0"/>
                <a:cs typeface="Times New Roman" panose="02020603050405020304" pitchFamily="18" charset="0"/>
              </a:rPr>
              <a:t>uint</a:t>
            </a:r>
            <a:r>
              <a:rPr lang="en-US" sz="1800" dirty="0">
                <a:solidFill>
                  <a:srgbClr val="404040"/>
                </a:solidFill>
                <a:latin typeface="Times New Roman" panose="02020603050405020304" pitchFamily="18" charset="0"/>
                <a:cs typeface="Times New Roman" panose="02020603050405020304" pitchFamily="18" charset="0"/>
              </a:rPr>
              <a:t> ret)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return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208050"/>
                </a:solidFill>
                <a:latin typeface="Times New Roman" panose="02020603050405020304" pitchFamily="18" charset="0"/>
                <a:cs typeface="Times New Roman" panose="02020603050405020304" pitchFamily="18" charset="0"/>
              </a:rPr>
              <a:t>42</a:t>
            </a:r>
            <a:r>
              <a:rPr lang="en-US" sz="1800" dirty="0">
                <a:solidFill>
                  <a:srgbClr val="404040"/>
                </a:solidFill>
                <a:latin typeface="Times New Roman" panose="02020603050405020304" pitchFamily="18" charset="0"/>
                <a:cs typeface="Times New Roman" panose="02020603050405020304" pitchFamily="18" charset="0"/>
              </a:rPr>
              <a:t>;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b="1" dirty="0" smtClean="0">
                <a:solidFill>
                  <a:srgbClr val="007020"/>
                </a:solidFill>
                <a:latin typeface="Times New Roman" panose="02020603050405020304" pitchFamily="18" charset="0"/>
                <a:cs typeface="Times New Roman" panose="02020603050405020304" pitchFamily="18" charset="0"/>
              </a:rPr>
              <a:t>contract</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Consumer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err="1" smtClean="0">
                <a:solidFill>
                  <a:srgbClr val="404040"/>
                </a:solidFill>
                <a:latin typeface="Times New Roman" panose="02020603050405020304" pitchFamily="18" charset="0"/>
                <a:cs typeface="Times New Roman" panose="02020603050405020304" pitchFamily="18" charset="0"/>
              </a:rPr>
              <a:t>InfoFeed</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a:solidFill>
                  <a:srgbClr val="404040"/>
                </a:solidFill>
                <a:latin typeface="Times New Roman" panose="02020603050405020304" pitchFamily="18" charset="0"/>
                <a:cs typeface="Times New Roman" panose="02020603050405020304" pitchFamily="18" charset="0"/>
              </a:rPr>
              <a:t>feed;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function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err="1">
                <a:solidFill>
                  <a:srgbClr val="404040"/>
                </a:solidFill>
                <a:latin typeface="Times New Roman" panose="02020603050405020304" pitchFamily="18" charset="0"/>
                <a:cs typeface="Times New Roman" panose="02020603050405020304" pitchFamily="18" charset="0"/>
              </a:rPr>
              <a:t>setFeed</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a:solidFill>
                  <a:srgbClr val="902000"/>
                </a:solidFill>
                <a:latin typeface="Times New Roman" panose="02020603050405020304" pitchFamily="18" charset="0"/>
                <a:cs typeface="Times New Roman" panose="02020603050405020304" pitchFamily="18" charset="0"/>
              </a:rPr>
              <a:t>address</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404040"/>
                </a:solidFill>
                <a:latin typeface="Times New Roman" panose="02020603050405020304" pitchFamily="18" charset="0"/>
                <a:cs typeface="Times New Roman" panose="02020603050405020304" pitchFamily="18" charset="0"/>
              </a:rPr>
              <a:t>addr</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public</a:t>
            </a:r>
            <a:r>
              <a:rPr lang="en-US" sz="1800" dirty="0">
                <a:solidFill>
                  <a:srgbClr val="404040"/>
                </a:solidFill>
                <a:latin typeface="Times New Roman" panose="02020603050405020304" pitchFamily="18" charset="0"/>
                <a:cs typeface="Times New Roman" panose="02020603050405020304" pitchFamily="18" charset="0"/>
              </a:rPr>
              <a: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feed </a:t>
            </a:r>
            <a:r>
              <a:rPr lang="en-US" sz="1800" dirty="0">
                <a:solidFill>
                  <a:srgbClr val="666666"/>
                </a:solidFill>
                <a:latin typeface="Times New Roman" panose="02020603050405020304" pitchFamily="18" charset="0"/>
                <a:cs typeface="Times New Roman" panose="02020603050405020304" pitchFamily="18" charset="0"/>
              </a:rPr>
              <a:t>=</a:t>
            </a:r>
            <a:r>
              <a:rPr lang="en-US" sz="1800" dirty="0">
                <a:solidFill>
                  <a:srgbClr val="404040"/>
                </a:solidFill>
                <a:latin typeface="Times New Roman" panose="02020603050405020304" pitchFamily="18" charset="0"/>
                <a:cs typeface="Times New Roman" panose="02020603050405020304" pitchFamily="18" charset="0"/>
              </a:rPr>
              <a:t> </a:t>
            </a:r>
            <a:r>
              <a:rPr lang="en-US" sz="1800" dirty="0" err="1">
                <a:solidFill>
                  <a:srgbClr val="404040"/>
                </a:solidFill>
                <a:latin typeface="Times New Roman" panose="02020603050405020304" pitchFamily="18" charset="0"/>
                <a:cs typeface="Times New Roman" panose="02020603050405020304" pitchFamily="18" charset="0"/>
              </a:rPr>
              <a:t>InfoFeed</a:t>
            </a:r>
            <a:r>
              <a:rPr lang="en-US" sz="1800" dirty="0">
                <a:solidFill>
                  <a:srgbClr val="404040"/>
                </a:solidFill>
                <a:latin typeface="Times New Roman" panose="02020603050405020304" pitchFamily="18" charset="0"/>
                <a:cs typeface="Times New Roman" panose="02020603050405020304" pitchFamily="18" charset="0"/>
              </a:rPr>
              <a:t>(</a:t>
            </a:r>
            <a:r>
              <a:rPr lang="en-US" sz="1800" dirty="0" err="1">
                <a:solidFill>
                  <a:srgbClr val="404040"/>
                </a:solidFill>
                <a:latin typeface="Times New Roman" panose="02020603050405020304" pitchFamily="18" charset="0"/>
                <a:cs typeface="Times New Roman" panose="02020603050405020304" pitchFamily="18" charset="0"/>
              </a:rPr>
              <a:t>addr</a:t>
            </a:r>
            <a:r>
              <a:rPr lang="en-US" sz="1800" dirty="0">
                <a:solidFill>
                  <a:srgbClr val="404040"/>
                </a:solidFill>
                <a:latin typeface="Times New Roman" panose="02020603050405020304" pitchFamily="18" charset="0"/>
                <a:cs typeface="Times New Roman" panose="02020603050405020304" pitchFamily="18" charset="0"/>
              </a:rPr>
              <a:t>);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b="1" dirty="0">
                <a:solidFill>
                  <a:srgbClr val="404040"/>
                </a:solidFill>
                <a:latin typeface="Times New Roman" panose="02020603050405020304" pitchFamily="18" charset="0"/>
                <a:cs typeface="Times New Roman" panose="02020603050405020304" pitchFamily="18" charset="0"/>
              </a:rPr>
              <a:t>	</a:t>
            </a:r>
            <a:r>
              <a:rPr lang="en-US" sz="1800" b="1" dirty="0" smtClean="0">
                <a:solidFill>
                  <a:srgbClr val="007020"/>
                </a:solidFill>
                <a:latin typeface="Times New Roman" panose="02020603050405020304" pitchFamily="18" charset="0"/>
                <a:cs typeface="Times New Roman" panose="02020603050405020304" pitchFamily="18" charset="0"/>
              </a:rPr>
              <a:t>function</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err="1">
                <a:solidFill>
                  <a:srgbClr val="404040"/>
                </a:solidFill>
                <a:latin typeface="Times New Roman" panose="02020603050405020304" pitchFamily="18" charset="0"/>
                <a:cs typeface="Times New Roman" panose="02020603050405020304" pitchFamily="18" charset="0"/>
              </a:rPr>
              <a:t>callFeed</a:t>
            </a:r>
            <a:r>
              <a:rPr lang="en-US" sz="1800" dirty="0">
                <a:solidFill>
                  <a:srgbClr val="404040"/>
                </a:solidFill>
                <a:latin typeface="Times New Roman" panose="02020603050405020304" pitchFamily="18" charset="0"/>
                <a:cs typeface="Times New Roman" panose="02020603050405020304" pitchFamily="18" charset="0"/>
              </a:rPr>
              <a:t>() </a:t>
            </a:r>
            <a:r>
              <a:rPr lang="en-US" sz="1800" b="1" dirty="0">
                <a:solidFill>
                  <a:srgbClr val="007020"/>
                </a:solidFill>
                <a:latin typeface="Times New Roman" panose="02020603050405020304" pitchFamily="18" charset="0"/>
                <a:cs typeface="Times New Roman" panose="02020603050405020304" pitchFamily="18" charset="0"/>
              </a:rPr>
              <a:t>public</a:t>
            </a:r>
            <a:r>
              <a:rPr lang="en-US" sz="1800" dirty="0">
                <a:solidFill>
                  <a:srgbClr val="404040"/>
                </a:solidFill>
                <a:latin typeface="Times New Roman" panose="02020603050405020304" pitchFamily="18" charset="0"/>
                <a:cs typeface="Times New Roman" panose="02020603050405020304" pitchFamily="18" charset="0"/>
              </a:rPr>
              <a:t> {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r>
              <a:rPr lang="en-US" sz="1800" dirty="0" err="1" smtClean="0">
                <a:solidFill>
                  <a:srgbClr val="404040"/>
                </a:solidFill>
                <a:latin typeface="Times New Roman" panose="02020603050405020304" pitchFamily="18" charset="0"/>
                <a:cs typeface="Times New Roman" panose="02020603050405020304" pitchFamily="18" charset="0"/>
              </a:rPr>
              <a:t>feed.info.value</a:t>
            </a:r>
            <a:r>
              <a:rPr lang="en-US" sz="1800" dirty="0" smtClean="0">
                <a:solidFill>
                  <a:srgbClr val="404040"/>
                </a:solidFill>
                <a:latin typeface="Times New Roman" panose="02020603050405020304" pitchFamily="18" charset="0"/>
                <a:cs typeface="Times New Roman" panose="02020603050405020304" pitchFamily="18" charset="0"/>
              </a:rPr>
              <a:t>(</a:t>
            </a:r>
            <a:r>
              <a:rPr lang="en-US" sz="1800" dirty="0" smtClean="0">
                <a:solidFill>
                  <a:srgbClr val="208050"/>
                </a:solidFill>
                <a:latin typeface="Times New Roman" panose="02020603050405020304" pitchFamily="18" charset="0"/>
                <a:cs typeface="Times New Roman" panose="02020603050405020304" pitchFamily="18" charset="0"/>
              </a:rPr>
              <a:t>10</a:t>
            </a:r>
            <a:r>
              <a:rPr lang="en-US" sz="1800" dirty="0">
                <a:solidFill>
                  <a:srgbClr val="404040"/>
                </a:solidFill>
                <a:latin typeface="Times New Roman" panose="02020603050405020304" pitchFamily="18" charset="0"/>
                <a:cs typeface="Times New Roman" panose="02020603050405020304" pitchFamily="18" charset="0"/>
              </a:rPr>
              <a:t>).gas(</a:t>
            </a:r>
            <a:r>
              <a:rPr lang="en-US" sz="1800" dirty="0">
                <a:solidFill>
                  <a:srgbClr val="208050"/>
                </a:solidFill>
                <a:latin typeface="Times New Roman" panose="02020603050405020304" pitchFamily="18" charset="0"/>
                <a:cs typeface="Times New Roman" panose="02020603050405020304" pitchFamily="18" charset="0"/>
              </a:rPr>
              <a:t>800</a:t>
            </a:r>
            <a:r>
              <a:rPr lang="en-US" sz="1800" dirty="0">
                <a:solidFill>
                  <a:srgbClr val="404040"/>
                </a:solidFill>
                <a:latin typeface="Times New Roman" panose="02020603050405020304" pitchFamily="18" charset="0"/>
                <a:cs typeface="Times New Roman" panose="02020603050405020304" pitchFamily="18" charset="0"/>
              </a:rPr>
              <a:t>)(); </a:t>
            </a:r>
            <a:endParaRPr lang="en-US" sz="1800" dirty="0" smtClean="0">
              <a:solidFill>
                <a:srgbClr val="40404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800" dirty="0">
                <a:solidFill>
                  <a:srgbClr val="404040"/>
                </a:solidFill>
                <a:latin typeface="Times New Roman" panose="02020603050405020304" pitchFamily="18" charset="0"/>
                <a:cs typeface="Times New Roman" panose="02020603050405020304" pitchFamily="18" charset="0"/>
              </a:rPr>
              <a:t>	</a:t>
            </a:r>
            <a:r>
              <a:rPr lang="en-US" sz="1800" dirty="0" smtClean="0">
                <a:solidFill>
                  <a:srgbClr val="404040"/>
                </a:solidFill>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sz="1800" dirty="0" smtClean="0">
                <a:solidFill>
                  <a:srgbClr val="404040"/>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89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Smart Contracts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02069" cy="4351338"/>
          </a:xfrm>
        </p:spPr>
        <p:txBody>
          <a:bodyPr>
            <a:normAutofit/>
          </a:bodyPr>
          <a:lstStyle/>
          <a:p>
            <a:r>
              <a:rPr lang="en-US" sz="2400" dirty="0">
                <a:latin typeface="Times New Roman" panose="02020603050405020304" pitchFamily="18" charset="0"/>
                <a:cs typeface="Times New Roman" panose="02020603050405020304" pitchFamily="18" charset="0"/>
              </a:rPr>
              <a:t>A smart contract is similar to a contract in the physical world, but it’s digital and is represented by a tiny computer program stored inside a </a:t>
            </a:r>
            <a:r>
              <a:rPr lang="en-US" sz="2400" dirty="0" err="1">
                <a:latin typeface="Times New Roman" panose="02020603050405020304" pitchFamily="18" charset="0"/>
                <a:cs typeface="Times New Roman" panose="02020603050405020304" pitchFamily="18" charset="0"/>
              </a:rPr>
              <a:t>blockchain</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More specifically, a smart contract is a piece of software that stores rules for negotiating the terms of an agreement, automatically verifies fulfillment, and then executes the agreed terms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What’s the main idea of a smart contract? Since a smart contract removes reliance on a third party when establishing business relations, the parties making an agreement can transact directly with each other.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91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 Simple Smart Contract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629133"/>
            <a:ext cx="728885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pragma</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solidity </a:t>
            </a:r>
            <a:r>
              <a:rPr kumimoji="0" lang="en-US" sz="2000" b="0" i="0" u="none" strike="noStrike" cap="none" normalizeH="0" baseline="0" dirty="0" smtClean="0">
                <a:ln>
                  <a:noFill/>
                </a:ln>
                <a:solidFill>
                  <a:srgbClr val="666666"/>
                </a:solidFill>
                <a:effectLst/>
                <a:latin typeface="Consolas" panose="020B0609020204030204" pitchFamily="49" charset="0"/>
                <a:cs typeface="Times New Roman" panose="02020603050405020304" pitchFamily="18" charset="0"/>
              </a:rPr>
              <a:t>^</a:t>
            </a:r>
            <a:r>
              <a:rPr kumimoji="0" lang="en-US" sz="2000" b="0" i="0" u="none" strike="noStrike" cap="none" normalizeH="0" baseline="0" dirty="0" smtClean="0">
                <a:ln>
                  <a:noFill/>
                </a:ln>
                <a:solidFill>
                  <a:srgbClr val="208050"/>
                </a:solidFill>
                <a:effectLst/>
                <a:latin typeface="Consolas" panose="020B0609020204030204" pitchFamily="49" charset="0"/>
                <a:cs typeface="Times New Roman" panose="02020603050405020304" pitchFamily="18" charset="0"/>
              </a:rPr>
              <a:t>0.4</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a:t>
            </a:r>
            <a:r>
              <a:rPr kumimoji="0" lang="en-US" sz="2000" b="0" i="0" u="none" strike="noStrike" cap="none" normalizeH="0" baseline="0" dirty="0" smtClean="0">
                <a:ln>
                  <a:noFill/>
                </a:ln>
                <a:solidFill>
                  <a:srgbClr val="208050"/>
                </a:solidFill>
                <a:effectLst/>
                <a:latin typeface="Consolas" panose="020B0609020204030204" pitchFamily="49" charset="0"/>
                <a:cs typeface="Times New Roman" panose="02020603050405020304" pitchFamily="18" charset="0"/>
              </a:rPr>
              <a:t>0</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contract</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404040"/>
                </a:solidFill>
                <a:effectLst/>
                <a:latin typeface="Consolas" panose="020B0609020204030204" pitchFamily="49" charset="0"/>
                <a:cs typeface="Times New Roman" panose="02020603050405020304" pitchFamily="18" charset="0"/>
              </a:rPr>
              <a:t>SimpleStorage</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902000"/>
                </a:solidFill>
                <a:effectLst/>
                <a:latin typeface="Consolas" panose="020B0609020204030204" pitchFamily="49" charset="0"/>
                <a:cs typeface="Times New Roman" panose="02020603050405020304" pitchFamily="18" charset="0"/>
              </a:rPr>
              <a:t>uint</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404040"/>
                </a:solidFill>
                <a:effectLst/>
                <a:latin typeface="Consolas" panose="020B0609020204030204" pitchFamily="49" charset="0"/>
                <a:cs typeface="Times New Roman" panose="02020603050405020304" pitchFamily="18" charset="0"/>
              </a:rPr>
              <a:t>storedData</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function</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set(</a:t>
            </a:r>
            <a:r>
              <a:rPr kumimoji="0" lang="en-US" sz="2000" b="0" i="0" u="none" strike="noStrike" cap="none" normalizeH="0" baseline="0" dirty="0" err="1" smtClean="0">
                <a:ln>
                  <a:noFill/>
                </a:ln>
                <a:solidFill>
                  <a:srgbClr val="902000"/>
                </a:solidFill>
                <a:effectLst/>
                <a:latin typeface="Consolas" panose="020B0609020204030204" pitchFamily="49" charset="0"/>
                <a:cs typeface="Times New Roman" panose="02020603050405020304" pitchFamily="18" charset="0"/>
              </a:rPr>
              <a:t>uint</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x)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public</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404040"/>
                </a:solidFill>
                <a:effectLst/>
                <a:latin typeface="Consolas" panose="020B0609020204030204" pitchFamily="49" charset="0"/>
                <a:cs typeface="Times New Roman" panose="02020603050405020304" pitchFamily="18" charset="0"/>
              </a:rPr>
              <a:t>storedData</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666666"/>
                </a:solidFill>
                <a:effectLst/>
                <a:latin typeface="Consolas" panose="020B0609020204030204" pitchFamily="49" charset="0"/>
                <a:cs typeface="Times New Roman" panose="02020603050405020304" pitchFamily="18" charset="0"/>
              </a:rPr>
              <a:t>=</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x;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function</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get()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public</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view</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returns</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902000"/>
                </a:solidFill>
                <a:effectLst/>
                <a:latin typeface="Consolas" panose="020B0609020204030204" pitchFamily="49" charset="0"/>
                <a:cs typeface="Times New Roman" panose="02020603050405020304" pitchFamily="18" charset="0"/>
              </a:rPr>
              <a:t>uint</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1" i="0" u="none" strike="noStrike" cap="none" normalizeH="0" baseline="0" dirty="0" smtClean="0">
                <a:ln>
                  <a:noFill/>
                </a:ln>
                <a:solidFill>
                  <a:srgbClr val="007020"/>
                </a:solidFill>
                <a:effectLst/>
                <a:latin typeface="Consolas" panose="020B0609020204030204" pitchFamily="49" charset="0"/>
                <a:cs typeface="Times New Roman" panose="02020603050405020304" pitchFamily="18" charset="0"/>
              </a:rPr>
              <a:t>return</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r>
              <a:rPr kumimoji="0" lang="en-US" sz="2000" b="0" i="0" u="none" strike="noStrike" cap="none" normalizeH="0" baseline="0" dirty="0" err="1" smtClean="0">
                <a:ln>
                  <a:noFill/>
                </a:ln>
                <a:solidFill>
                  <a:srgbClr val="404040"/>
                </a:solidFill>
                <a:effectLst/>
                <a:latin typeface="Consolas" panose="020B0609020204030204" pitchFamily="49" charset="0"/>
                <a:cs typeface="Times New Roman" panose="02020603050405020304" pitchFamily="18" charset="0"/>
              </a:rPr>
              <a:t>storedData</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404040"/>
                </a:solidFill>
                <a:latin typeface="Consolas" panose="020B0609020204030204" pitchFamily="49" charset="0"/>
                <a:cs typeface="Times New Roman" panose="02020603050405020304" pitchFamily="18" charset="0"/>
              </a:rPr>
              <a:t>	</a:t>
            </a: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Consolas" panose="020B0609020204030204" pitchFamily="49" charset="0"/>
                <a:cs typeface="Times New Roman" panose="02020603050405020304" pitchFamily="18" charset="0"/>
              </a:rPr>
              <a:t>}</a:t>
            </a:r>
            <a:r>
              <a:rPr kumimoji="0" lang="en-US" sz="2000" b="0" i="0" u="none" strike="noStrike" cap="none" normalizeH="0" baseline="0" dirty="0" smtClean="0">
                <a:ln>
                  <a:noFill/>
                </a:ln>
                <a:solidFill>
                  <a:schemeClr val="tx1"/>
                </a:solidFill>
                <a:effectLst/>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1273481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78379" y="629727"/>
            <a:ext cx="1051560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The first line simply tells that the source code is written for Solidity version 0.4.0 or anything newer that does not break functionality (up to, but not including, version 0.5.0). This is to ensure that the contract does not suddenly behave differently with a new compiler version.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The keyword pragma is called that way because, in general, pragmas are instructions for the compiler about how to treat the source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A contract in the sense of Solidity is a collection of code (its </a:t>
            </a:r>
            <a:r>
              <a:rPr kumimoji="0" lang="en-US" sz="2000" b="0" i="1" u="none" strike="noStrike" cap="none" normalizeH="0" baseline="0" dirty="0" smtClean="0">
                <a:ln>
                  <a:noFill/>
                </a:ln>
                <a:effectLst/>
                <a:latin typeface="Times New Roman" panose="02020603050405020304" pitchFamily="18" charset="0"/>
                <a:cs typeface="Times New Roman" panose="02020603050405020304" pitchFamily="18" charset="0"/>
              </a:rPr>
              <a:t>functions</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and data (its </a:t>
            </a:r>
            <a:r>
              <a:rPr kumimoji="0" lang="en-US" sz="2000" b="0" i="1" u="none" strike="noStrike" cap="none" normalizeH="0" baseline="0" dirty="0" smtClean="0">
                <a:ln>
                  <a:noFill/>
                </a:ln>
                <a:effectLst/>
                <a:latin typeface="Times New Roman" panose="02020603050405020304" pitchFamily="18" charset="0"/>
                <a:cs typeface="Times New Roman" panose="02020603050405020304" pitchFamily="18" charset="0"/>
              </a:rPr>
              <a:t>state</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that resides at a specific address on the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Ethereum</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blockchain</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The line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uint</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storedData</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declares a state variable called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storedData</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of type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uint</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(unsigned integer of 256 bits). You can think of it as a single slot in a database that can be queried and altered by calling functions of the code that manages the database. In the case of </a:t>
            </a:r>
            <a:r>
              <a:rPr kumimoji="0" lang="en-US"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Ethereum</a:t>
            </a:r>
            <a:r>
              <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rPr>
              <a:t>, this is always the owning contract. And in this case, the functions set and get can be used to modify or retrieve the value of the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lvl="0" indent="0">
              <a:lnSpc>
                <a:spcPct val="100000"/>
              </a:lnSpc>
              <a:buNone/>
            </a:pPr>
            <a:r>
              <a:rPr lang="en-US" sz="2000" dirty="0" smtClean="0">
                <a:latin typeface="Times New Roman" panose="02020603050405020304" pitchFamily="18" charset="0"/>
                <a:cs typeface="Times New Roman" panose="02020603050405020304" pitchFamily="18" charset="0"/>
              </a:rPr>
              <a:t>To access </a:t>
            </a:r>
            <a:r>
              <a:rPr lang="en-US" sz="2000" dirty="0">
                <a:latin typeface="Times New Roman" panose="02020603050405020304" pitchFamily="18" charset="0"/>
                <a:cs typeface="Times New Roman" panose="02020603050405020304" pitchFamily="18" charset="0"/>
              </a:rPr>
              <a:t>a state variable, you do not need the prefix </a:t>
            </a:r>
            <a:r>
              <a:rPr lang="en-US" sz="2000" dirty="0">
                <a:solidFill>
                  <a:srgbClr val="E74C3C"/>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as is common in other </a:t>
            </a:r>
            <a:r>
              <a:rPr lang="en-US" sz="2000" dirty="0" smtClean="0">
                <a:latin typeface="Times New Roman" panose="02020603050405020304" pitchFamily="18" charset="0"/>
                <a:cs typeface="Times New Roman" panose="02020603050405020304" pitchFamily="18" charset="0"/>
              </a:rPr>
              <a:t>languages.</a:t>
            </a: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677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Structure of Contract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Contracts in Solidity are similar to classes in object-oriented languages.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contract can contain declarations of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State Variables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Functions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Function Modifiers</a:t>
            </a:r>
          </a:p>
          <a:p>
            <a:r>
              <a:rPr lang="en-US" sz="2000" dirty="0" smtClean="0">
                <a:latin typeface="Times New Roman" panose="02020603050405020304" pitchFamily="18" charset="0"/>
                <a:cs typeface="Times New Roman" panose="02020603050405020304" pitchFamily="18" charset="0"/>
              </a:rPr>
              <a:t>Event</a:t>
            </a:r>
          </a:p>
          <a:p>
            <a:r>
              <a:rPr lang="en-US" sz="2000" dirty="0" err="1" smtClean="0">
                <a:latin typeface="Times New Roman" panose="02020603050405020304" pitchFamily="18" charset="0"/>
                <a:cs typeface="Times New Roman" panose="02020603050405020304" pitchFamily="18" charset="0"/>
              </a:rPr>
              <a:t>Struct</a:t>
            </a:r>
            <a:r>
              <a:rPr lang="en-US" sz="2000" dirty="0" smtClean="0">
                <a:latin typeface="Times New Roman" panose="02020603050405020304" pitchFamily="18" charset="0"/>
                <a:cs typeface="Times New Roman" panose="02020603050405020304" pitchFamily="18" charset="0"/>
              </a:rPr>
              <a:t> Types</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Enum</a:t>
            </a:r>
            <a:r>
              <a:rPr lang="en-US" sz="2000" dirty="0" smtClean="0">
                <a:latin typeface="Times New Roman" panose="02020603050405020304" pitchFamily="18" charset="0"/>
                <a:cs typeface="Times New Roman" panose="02020603050405020304" pitchFamily="18" charset="0"/>
              </a:rPr>
              <a:t> Types.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476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62000" y="599946"/>
            <a:ext cx="10683240" cy="4708981"/>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sz="1800" b="1" dirty="0">
                <a:latin typeface="Times New Roman" panose="02020603050405020304" pitchFamily="18" charset="0"/>
                <a:cs typeface="Times New Roman" panose="02020603050405020304" pitchFamily="18" charset="0"/>
              </a:rPr>
              <a:t>State </a:t>
            </a:r>
            <a:r>
              <a:rPr lang="en-US" sz="1800" b="1" dirty="0" smtClean="0">
                <a:latin typeface="Times New Roman" panose="02020603050405020304" pitchFamily="18" charset="0"/>
                <a:cs typeface="Times New Roman" panose="02020603050405020304" pitchFamily="18" charset="0"/>
              </a:rPr>
              <a:t>Variables:</a:t>
            </a:r>
            <a:r>
              <a:rPr lang="en-US" sz="1800" b="1"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State variables are values which are permanently stored in contract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pragma solidity ^0.4.0;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contract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SimpleStorage</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uint</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storedData</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State variable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b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b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a:lnSpc>
                <a:spcPct val="100000"/>
              </a:lnSpc>
            </a:pPr>
            <a:r>
              <a:rPr lang="en-US" sz="1800" b="1" dirty="0" smtClean="0">
                <a:latin typeface="Times New Roman" panose="02020603050405020304" pitchFamily="18" charset="0"/>
                <a:cs typeface="Times New Roman" panose="02020603050405020304" pitchFamily="18" charset="0"/>
              </a:rPr>
              <a:t>Functions: </a:t>
            </a:r>
            <a:r>
              <a:rPr lang="en-US" sz="1800" dirty="0" smtClean="0">
                <a:latin typeface="Times New Roman" panose="02020603050405020304" pitchFamily="18" charset="0"/>
                <a:cs typeface="Times New Roman" panose="02020603050405020304" pitchFamily="18" charset="0"/>
              </a:rPr>
              <a:t>Functions </a:t>
            </a:r>
            <a:r>
              <a:rPr lang="en-US" sz="1800" dirty="0">
                <a:latin typeface="Times New Roman" panose="02020603050405020304" pitchFamily="18" charset="0"/>
                <a:cs typeface="Times New Roman" panose="02020603050405020304" pitchFamily="18" charset="0"/>
              </a:rPr>
              <a:t>are the executable units of code within a contract</a:t>
            </a:r>
            <a:r>
              <a:rPr lang="en-US" sz="1800" dirty="0" smtClean="0">
                <a:latin typeface="Times New Roman" panose="02020603050405020304" pitchFamily="18" charset="0"/>
                <a:cs typeface="Times New Roman" panose="02020603050405020304" pitchFamily="18" charset="0"/>
              </a:rPr>
              <a:t>.</a:t>
            </a:r>
          </a:p>
          <a:p>
            <a:pPr>
              <a:lnSpc>
                <a:spcPct val="100000"/>
              </a:lnSpc>
            </a:pPr>
            <a:endParaRPr lang="en-US" sz="1800" dirty="0">
              <a:latin typeface="Times New Roman" panose="02020603050405020304" pitchFamily="18" charset="0"/>
              <a:cs typeface="Times New Roman" panose="02020603050405020304" pitchFamily="18" charset="0"/>
            </a:endParaRPr>
          </a:p>
          <a:p>
            <a:pPr marL="0" lvl="0" indent="0">
              <a:lnSpc>
                <a:spcPct val="100000"/>
              </a:lnSpc>
              <a:buNone/>
            </a:pPr>
            <a:r>
              <a:rPr lang="en-US" sz="1800" dirty="0">
                <a:latin typeface="Times New Roman" panose="02020603050405020304" pitchFamily="18" charset="0"/>
                <a:cs typeface="Times New Roman" panose="02020603050405020304" pitchFamily="18" charset="0"/>
              </a:rPr>
              <a:t>pragma solidity ^0.4.0; </a:t>
            </a:r>
            <a:endParaRPr lang="en-US" sz="1800" dirty="0" smtClean="0">
              <a:latin typeface="Times New Roman" panose="02020603050405020304" pitchFamily="18" charset="0"/>
              <a:cs typeface="Times New Roman" panose="02020603050405020304" pitchFamily="18" charset="0"/>
            </a:endParaRPr>
          </a:p>
          <a:p>
            <a:pPr marL="0" lvl="0" indent="0">
              <a:lnSpc>
                <a:spcPct val="100000"/>
              </a:lnSpc>
              <a:buNone/>
            </a:pPr>
            <a:r>
              <a:rPr lang="en-US" sz="1800" dirty="0" smtClean="0">
                <a:latin typeface="Times New Roman" panose="02020603050405020304" pitchFamily="18" charset="0"/>
                <a:cs typeface="Times New Roman" panose="02020603050405020304" pitchFamily="18" charset="0"/>
              </a:rPr>
              <a:t>contract </a:t>
            </a:r>
            <a:r>
              <a:rPr lang="en-US" sz="1800" dirty="0" err="1">
                <a:latin typeface="Times New Roman" panose="02020603050405020304" pitchFamily="18" charset="0"/>
                <a:cs typeface="Times New Roman" panose="02020603050405020304" pitchFamily="18" charset="0"/>
              </a:rPr>
              <a:t>SimpleAuction</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0" lv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function </a:t>
            </a:r>
            <a:r>
              <a:rPr lang="en-US" sz="1800" dirty="0">
                <a:latin typeface="Times New Roman" panose="02020603050405020304" pitchFamily="18" charset="0"/>
                <a:cs typeface="Times New Roman" panose="02020603050405020304" pitchFamily="18" charset="0"/>
              </a:rPr>
              <a:t>bid() public payable { // Function </a:t>
            </a:r>
            <a:endParaRPr lang="en-US" sz="1800" dirty="0" smtClean="0">
              <a:latin typeface="Times New Roman" panose="02020603050405020304" pitchFamily="18" charset="0"/>
              <a:cs typeface="Times New Roman" panose="02020603050405020304" pitchFamily="18" charset="0"/>
            </a:endParaRPr>
          </a:p>
          <a:p>
            <a:pPr marL="0" lv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lv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0" lvl="0" indent="0">
              <a:lnSpc>
                <a:spcPct val="100000"/>
              </a:lnSpc>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732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16281" y="1027324"/>
            <a:ext cx="10629900" cy="360098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sz="1800" b="1" i="0" u="none" strike="noStrike" cap="none" normalizeH="0" baseline="0" dirty="0" smtClean="0">
                <a:ln>
                  <a:noFill/>
                </a:ln>
                <a:effectLst/>
                <a:latin typeface="Times New Roman" panose="02020603050405020304" pitchFamily="18" charset="0"/>
                <a:cs typeface="Times New Roman" panose="02020603050405020304" pitchFamily="18" charset="0"/>
              </a:rPr>
              <a:t>Function Modifiers:</a:t>
            </a:r>
            <a:r>
              <a:rPr lang="en-US" sz="1800" b="1"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Function modifiers can be used to amend the semantics of functions in a declarative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pragma solidity ^0.4.11;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contract Purchase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address public seller;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modifier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onlySeller</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 Modifier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requaire</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msg</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.sender</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seller);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_;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function abort() public </a:t>
            </a:r>
            <a:r>
              <a:rPr kumimoji="0" lang="en-US" sz="1800" b="0" i="0" u="none" strike="noStrike" cap="none" normalizeH="0" baseline="0" dirty="0" err="1" smtClean="0">
                <a:ln>
                  <a:noFill/>
                </a:ln>
                <a:effectLst/>
                <a:latin typeface="Times New Roman" panose="02020603050405020304" pitchFamily="18" charset="0"/>
                <a:cs typeface="Times New Roman" panose="02020603050405020304" pitchFamily="18" charset="0"/>
              </a:rPr>
              <a:t>onlySeller</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 Modifier usage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228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27660"/>
            <a:ext cx="10546079" cy="6463308"/>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Events: </a:t>
            </a:r>
            <a:r>
              <a:rPr lang="en-US" dirty="0" smtClean="0">
                <a:latin typeface="Times New Roman" panose="02020603050405020304" pitchFamily="18" charset="0"/>
                <a:cs typeface="Times New Roman" panose="02020603050405020304" pitchFamily="18" charset="0"/>
              </a:rPr>
              <a:t>Events </a:t>
            </a:r>
            <a:r>
              <a:rPr lang="en-US" dirty="0">
                <a:latin typeface="Times New Roman" panose="02020603050405020304" pitchFamily="18" charset="0"/>
                <a:cs typeface="Times New Roman" panose="02020603050405020304" pitchFamily="18" charset="0"/>
              </a:rPr>
              <a:t>are convenience interfaces with the EVM logging facilities.</a:t>
            </a:r>
          </a:p>
          <a:p>
            <a:pPr lvl="0" eaLnBrk="0" fontAlgn="base" hangingPunct="0">
              <a:spcBef>
                <a:spcPct val="0"/>
              </a:spcBef>
              <a:spcAft>
                <a:spcPct val="0"/>
              </a:spcAft>
            </a:pP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pragma </a:t>
            </a:r>
            <a:r>
              <a:rPr lang="en-US" dirty="0">
                <a:latin typeface="Times New Roman" panose="02020603050405020304" pitchFamily="18" charset="0"/>
                <a:cs typeface="Times New Roman" panose="02020603050405020304" pitchFamily="18" charset="0"/>
              </a:rPr>
              <a:t>solidity ^0.4.21;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contract </a:t>
            </a:r>
            <a:r>
              <a:rPr lang="en-US" dirty="0" err="1">
                <a:latin typeface="Times New Roman" panose="02020603050405020304" pitchFamily="18" charset="0"/>
                <a:cs typeface="Times New Roman" panose="02020603050405020304" pitchFamily="18" charset="0"/>
              </a:rPr>
              <a:t>SimpleAuction</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event </a:t>
            </a:r>
            <a:r>
              <a:rPr lang="en-US" dirty="0" err="1">
                <a:latin typeface="Times New Roman" panose="02020603050405020304" pitchFamily="18" charset="0"/>
                <a:cs typeface="Times New Roman" panose="02020603050405020304" pitchFamily="18" charset="0"/>
              </a:rPr>
              <a:t>HighestBidIncreased</a:t>
            </a:r>
            <a:r>
              <a:rPr lang="en-US" dirty="0">
                <a:latin typeface="Times New Roman" panose="02020603050405020304" pitchFamily="18" charset="0"/>
                <a:cs typeface="Times New Roman" panose="02020603050405020304" pitchFamily="18" charset="0"/>
              </a:rPr>
              <a:t>(address bidder, </a:t>
            </a:r>
            <a:r>
              <a:rPr lang="en-US" dirty="0" err="1">
                <a:latin typeface="Times New Roman" panose="02020603050405020304" pitchFamily="18" charset="0"/>
                <a:cs typeface="Times New Roman" panose="02020603050405020304" pitchFamily="18" charset="0"/>
              </a:rPr>
              <a:t>uint</a:t>
            </a:r>
            <a:r>
              <a:rPr lang="en-US" dirty="0">
                <a:latin typeface="Times New Roman" panose="02020603050405020304" pitchFamily="18" charset="0"/>
                <a:cs typeface="Times New Roman" panose="02020603050405020304" pitchFamily="18" charset="0"/>
              </a:rPr>
              <a:t> amount); // Event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bid() public payable {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emit </a:t>
            </a:r>
            <a:r>
              <a:rPr lang="en-US" dirty="0" err="1" smtClean="0">
                <a:latin typeface="Times New Roman" panose="02020603050405020304" pitchFamily="18" charset="0"/>
                <a:cs typeface="Times New Roman" panose="02020603050405020304" pitchFamily="18" charset="0"/>
              </a:rPr>
              <a:t>HighestBidIncreased</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msg.sender</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msg.value</a:t>
            </a:r>
            <a:r>
              <a:rPr lang="en-US" dirty="0">
                <a:latin typeface="Times New Roman" panose="02020603050405020304" pitchFamily="18" charset="0"/>
                <a:cs typeface="Times New Roman" panose="02020603050405020304" pitchFamily="18" charset="0"/>
              </a:rPr>
              <a:t>); // Triggering event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Struct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Types: </a:t>
            </a:r>
            <a:r>
              <a:rPr lang="en-US" dirty="0" err="1" smtClean="0">
                <a:latin typeface="Times New Roman" panose="02020603050405020304" pitchFamily="18" charset="0"/>
                <a:cs typeface="Times New Roman" panose="02020603050405020304" pitchFamily="18" charset="0"/>
              </a:rPr>
              <a:t>Structs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custom defined types that can group several </a:t>
            </a:r>
            <a:r>
              <a:rPr lang="en-US" dirty="0" smtClean="0">
                <a:latin typeface="Times New Roman" panose="02020603050405020304" pitchFamily="18" charset="0"/>
                <a:cs typeface="Times New Roman" panose="02020603050405020304" pitchFamily="18" charset="0"/>
              </a:rPr>
              <a:t>variables.</a:t>
            </a:r>
          </a:p>
          <a:p>
            <a:pPr marL="342900" lvl="0" indent="-342900" eaLnBrk="0" fontAlgn="base" hangingPunct="0">
              <a:spcBef>
                <a:spcPct val="0"/>
              </a:spcBef>
              <a:spcAft>
                <a:spcPct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pragma </a:t>
            </a:r>
            <a:r>
              <a:rPr lang="en-US" dirty="0">
                <a:latin typeface="Times New Roman" panose="02020603050405020304" pitchFamily="18" charset="0"/>
                <a:cs typeface="Times New Roman" panose="02020603050405020304" pitchFamily="18" charset="0"/>
              </a:rPr>
              <a:t>solidity ^0.4.0;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contract </a:t>
            </a:r>
            <a:r>
              <a:rPr lang="en-US" dirty="0">
                <a:latin typeface="Times New Roman" panose="02020603050405020304" pitchFamily="18" charset="0"/>
                <a:cs typeface="Times New Roman" panose="02020603050405020304" pitchFamily="18" charset="0"/>
              </a:rPr>
              <a:t>Ballot {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struct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Voter { //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uint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weight;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bool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voted;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address </a:t>
            </a:r>
            <a:r>
              <a:rPr lang="en-US" dirty="0">
                <a:latin typeface="Times New Roman" panose="02020603050405020304" pitchFamily="18" charset="0"/>
                <a:cs typeface="Times New Roman" panose="02020603050405020304" pitchFamily="18" charset="0"/>
              </a:rPr>
              <a:t>delegate;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uint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vote; </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511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585</Words>
  <Application>Microsoft Office PowerPoint</Application>
  <PresentationFormat>Widescreen</PresentationFormat>
  <Paragraphs>219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Times New Roman</vt:lpstr>
      <vt:lpstr>Wingdings</vt:lpstr>
      <vt:lpstr>Office Theme</vt:lpstr>
      <vt:lpstr>SOLIDITY</vt:lpstr>
      <vt:lpstr>What is Solidity?</vt:lpstr>
      <vt:lpstr>Introduction to Smart Contracts </vt:lpstr>
      <vt:lpstr>A Simple Smart Contract </vt:lpstr>
      <vt:lpstr>PowerPoint Presentation</vt:lpstr>
      <vt:lpstr>Structure of Contract</vt:lpstr>
      <vt:lpstr>PowerPoint Presentation</vt:lpstr>
      <vt:lpstr>PowerPoint Presentation</vt:lpstr>
      <vt:lpstr>PowerPoint Presentation</vt:lpstr>
      <vt:lpstr>PowerPoint Presentation</vt:lpstr>
      <vt:lpstr>Value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SOLIDITY</dc:title>
  <dc:creator>kaustubh sawant</dc:creator>
  <cp:lastModifiedBy>kaustubh sawant</cp:lastModifiedBy>
  <cp:revision>23</cp:revision>
  <dcterms:created xsi:type="dcterms:W3CDTF">2018-07-24T15:42:45Z</dcterms:created>
  <dcterms:modified xsi:type="dcterms:W3CDTF">2018-07-28T11:19:23Z</dcterms:modified>
</cp:coreProperties>
</file>