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69" r:id="rId3"/>
    <p:sldId id="257" r:id="rId4"/>
    <p:sldId id="258" r:id="rId5"/>
    <p:sldId id="264" r:id="rId6"/>
    <p:sldId id="270" r:id="rId7"/>
    <p:sldId id="271" r:id="rId8"/>
    <p:sldId id="272" r:id="rId9"/>
    <p:sldId id="259" r:id="rId10"/>
    <p:sldId id="260" r:id="rId11"/>
    <p:sldId id="261" r:id="rId12"/>
    <p:sldId id="262" r:id="rId13"/>
    <p:sldId id="265" r:id="rId14"/>
    <p:sldId id="266" r:id="rId15"/>
    <p:sldId id="267" r:id="rId16"/>
    <p:sldId id="268"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735" autoAdjust="0"/>
    <p:restoredTop sz="94660"/>
  </p:normalViewPr>
  <p:slideViewPr>
    <p:cSldViewPr snapToGrid="0">
      <p:cViewPr varScale="1">
        <p:scale>
          <a:sx n="69" d="100"/>
          <a:sy n="69" d="100"/>
        </p:scale>
        <p:origin x="-462"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1BEF0D-F0BB-DE4B-95CE-6DB70DBA9567}" type="datetimeFigureOut">
              <a:rPr lang="en-US" smtClean="0"/>
              <a:pPr/>
              <a:t>7/29/2018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Rockwell" pitchFamily="18" charset="0"/>
              </a:rPr>
              <a:t>Blockchain</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Rockwell" pitchFamily="18" charset="0"/>
            </a:endParaRPr>
          </a:p>
        </p:txBody>
      </p:sp>
    </p:spTree>
    <p:extLst>
      <p:ext uri="{BB962C8B-B14F-4D97-AF65-F5344CB8AC3E}">
        <p14:creationId xmlns="" xmlns:p14="http://schemas.microsoft.com/office/powerpoint/2010/main" val="2526593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512618"/>
            <a:ext cx="10131425" cy="1456267"/>
          </a:xfrm>
        </p:spPr>
        <p:txBody>
          <a:bodyPr>
            <a:normAutofit/>
          </a:bodyPr>
          <a:lstStyle/>
          <a:p>
            <a:r>
              <a:rPr lang="en-US" sz="4000" dirty="0" smtClean="0">
                <a:latin typeface="Rockwell" pitchFamily="18" charset="0"/>
              </a:rPr>
              <a:t>Attributes of blockchain?</a:t>
            </a:r>
            <a:endParaRPr lang="en-US" sz="4000" dirty="0">
              <a:latin typeface="Rockwell" pitchFamily="18" charset="0"/>
            </a:endParaRPr>
          </a:p>
        </p:txBody>
      </p:sp>
      <p:sp>
        <p:nvSpPr>
          <p:cNvPr id="3" name="Content Placeholder 2"/>
          <p:cNvSpPr>
            <a:spLocks noGrp="1"/>
          </p:cNvSpPr>
          <p:nvPr>
            <p:ph idx="1"/>
          </p:nvPr>
        </p:nvSpPr>
        <p:spPr>
          <a:xfrm>
            <a:off x="685801" y="1953491"/>
            <a:ext cx="10131425" cy="4599709"/>
          </a:xfrm>
        </p:spPr>
        <p:txBody>
          <a:bodyPr>
            <a:normAutofit/>
          </a:bodyPr>
          <a:lstStyle/>
          <a:p>
            <a:r>
              <a:rPr lang="en-US" sz="2800" dirty="0" smtClean="0">
                <a:latin typeface="Rockwell" pitchFamily="18" charset="0"/>
              </a:rPr>
              <a:t>Decentralization:  No authority required in order to make a valid transaction, one that everyone reaches consensus on.</a:t>
            </a:r>
          </a:p>
          <a:p>
            <a:endParaRPr lang="en-US" sz="2800" dirty="0" smtClean="0">
              <a:latin typeface="Rockwell" pitchFamily="18" charset="0"/>
            </a:endParaRPr>
          </a:p>
          <a:p>
            <a:r>
              <a:rPr lang="en-US" sz="2800" dirty="0" smtClean="0">
                <a:latin typeface="Rockwell" pitchFamily="18" charset="0"/>
              </a:rPr>
              <a:t>Transparency: Everyone can look through past transactions, either made by their address, or any other address.</a:t>
            </a:r>
          </a:p>
          <a:p>
            <a:endParaRPr lang="en-US" sz="2800" dirty="0" smtClean="0">
              <a:latin typeface="Rockwell" pitchFamily="18" charset="0"/>
            </a:endParaRPr>
          </a:p>
          <a:p>
            <a:r>
              <a:rPr lang="en-US" sz="2800" dirty="0" smtClean="0">
                <a:latin typeface="Rockwell" pitchFamily="18" charset="0"/>
              </a:rPr>
              <a:t>Immutability:  One cannot alter the past transaction Information in the blockchain,  without it being detected. </a:t>
            </a:r>
            <a:endParaRPr lang="en-US" sz="2800" dirty="0">
              <a:latin typeface="Rockwell"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Rockwell" pitchFamily="18" charset="0"/>
              </a:rPr>
              <a:t>Why to Use Blockchain?</a:t>
            </a:r>
            <a:endParaRPr lang="en-US" sz="4000" dirty="0">
              <a:latin typeface="Rockwell" pitchFamily="18" charset="0"/>
            </a:endParaRPr>
          </a:p>
        </p:txBody>
      </p:sp>
      <p:sp>
        <p:nvSpPr>
          <p:cNvPr id="3" name="Content Placeholder 2"/>
          <p:cNvSpPr>
            <a:spLocks noGrp="1"/>
          </p:cNvSpPr>
          <p:nvPr>
            <p:ph idx="1"/>
          </p:nvPr>
        </p:nvSpPr>
        <p:spPr>
          <a:xfrm>
            <a:off x="685801" y="2142067"/>
            <a:ext cx="10131425" cy="4314151"/>
          </a:xfrm>
        </p:spPr>
        <p:txBody>
          <a:bodyPr>
            <a:normAutofit/>
          </a:bodyPr>
          <a:lstStyle/>
          <a:p>
            <a:r>
              <a:rPr lang="en-US" sz="2800" dirty="0" smtClean="0">
                <a:latin typeface="Rockwell" pitchFamily="18" charset="0"/>
              </a:rPr>
              <a:t>Blockchain technology offers new tools for authentication and authorization in the digital world that preclude the need for many centralized administrators.</a:t>
            </a:r>
          </a:p>
          <a:p>
            <a:r>
              <a:rPr lang="en-US" sz="2800" dirty="0" smtClean="0">
                <a:latin typeface="Rockwell" pitchFamily="18" charset="0"/>
              </a:rPr>
              <a:t>By formalizing and securing new digital relationships, the blockchain revolution is posed to create the backbone of a layer of the internet for transactions and interactions of value.</a:t>
            </a:r>
            <a:endParaRPr lang="en-US" sz="2800" dirty="0">
              <a:latin typeface="Rockwell"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Rockwell" pitchFamily="18" charset="0"/>
              </a:rPr>
              <a:t>What is hashing</a:t>
            </a:r>
            <a:endParaRPr lang="en-US" sz="4000" dirty="0">
              <a:latin typeface="Rockwell" pitchFamily="18" charset="0"/>
            </a:endParaRPr>
          </a:p>
        </p:txBody>
      </p:sp>
      <p:sp>
        <p:nvSpPr>
          <p:cNvPr id="3" name="Content Placeholder 2"/>
          <p:cNvSpPr>
            <a:spLocks noGrp="1"/>
          </p:cNvSpPr>
          <p:nvPr>
            <p:ph idx="1"/>
          </p:nvPr>
        </p:nvSpPr>
        <p:spPr/>
        <p:txBody>
          <a:bodyPr>
            <a:normAutofit/>
          </a:bodyPr>
          <a:lstStyle/>
          <a:p>
            <a:r>
              <a:rPr lang="en-US" sz="2800" dirty="0" smtClean="0">
                <a:latin typeface="Rockwell" pitchFamily="18" charset="0"/>
              </a:rPr>
              <a:t>Hashing refers to the concept of taking an </a:t>
            </a:r>
            <a:r>
              <a:rPr lang="en-US" sz="2800" dirty="0" err="1" smtClean="0">
                <a:latin typeface="Rockwell" pitchFamily="18" charset="0"/>
              </a:rPr>
              <a:t>arbitary</a:t>
            </a:r>
            <a:r>
              <a:rPr lang="en-US" sz="2800" dirty="0" smtClean="0">
                <a:latin typeface="Rockwell" pitchFamily="18" charset="0"/>
              </a:rPr>
              <a:t> amount of input data, applying some algorithm to it, and generating a fixed-size output data called the hash.</a:t>
            </a:r>
          </a:p>
          <a:p>
            <a:r>
              <a:rPr lang="en-US" sz="2800" dirty="0" smtClean="0">
                <a:latin typeface="Rockwell" pitchFamily="18" charset="0"/>
              </a:rPr>
              <a:t>A common usage for hash today is to fingerprint files, also known as check zones. This means that a hash is used to verify that a file has not been tampered with or modified in any way not intended by the author.</a:t>
            </a:r>
            <a:endParaRPr lang="en-US" sz="2800" dirty="0">
              <a:latin typeface="Rockwell"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9038" y="789709"/>
            <a:ext cx="10131425" cy="5583383"/>
          </a:xfrm>
        </p:spPr>
        <p:txBody>
          <a:bodyPr>
            <a:normAutofit/>
          </a:bodyPr>
          <a:lstStyle/>
          <a:p>
            <a:r>
              <a:rPr lang="en-US" sz="2800" dirty="0" smtClean="0">
                <a:latin typeface="Rockwell" pitchFamily="18" charset="0"/>
              </a:rPr>
              <a:t>Hashing are used in blockchain to represent the current state of the world.</a:t>
            </a:r>
          </a:p>
          <a:p>
            <a:r>
              <a:rPr lang="en-US" sz="2800" dirty="0" smtClean="0">
                <a:latin typeface="Rockwell" pitchFamily="18" charset="0"/>
              </a:rPr>
              <a:t>First the hash is calculated for the genesis block using transactions inside that block.</a:t>
            </a:r>
          </a:p>
          <a:p>
            <a:r>
              <a:rPr lang="en-US" sz="2800" dirty="0" smtClean="0">
                <a:latin typeface="Rockwell" pitchFamily="18" charset="0"/>
              </a:rPr>
              <a:t>The sequence of initial transactions is used to calculate a block hash for the genesis block.</a:t>
            </a:r>
          </a:p>
          <a:p>
            <a:r>
              <a:rPr lang="en-US" sz="2800" dirty="0" smtClean="0">
                <a:latin typeface="Rockwell" pitchFamily="18" charset="0"/>
              </a:rPr>
              <a:t>For every new block that is generated afterward, the previous block’s hash is also used.</a:t>
            </a:r>
          </a:p>
          <a:p>
            <a:r>
              <a:rPr lang="en-US" sz="2800" dirty="0" smtClean="0">
                <a:latin typeface="Rockwell" pitchFamily="18" charset="0"/>
              </a:rPr>
              <a:t>This is how a chain of blocks is formed, each new block hash pointing to the block hash that came before it. </a:t>
            </a:r>
            <a:endParaRPr lang="en-US" sz="2800" dirty="0">
              <a:latin typeface="Rockwell"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Rockwell" pitchFamily="18" charset="0"/>
              </a:rPr>
              <a:t>What are digital keys?</a:t>
            </a:r>
            <a:endParaRPr lang="en-US" sz="4000" dirty="0">
              <a:latin typeface="Rockwell" pitchFamily="18" charset="0"/>
            </a:endParaRPr>
          </a:p>
        </p:txBody>
      </p:sp>
      <p:sp>
        <p:nvSpPr>
          <p:cNvPr id="3" name="Content Placeholder 2"/>
          <p:cNvSpPr>
            <a:spLocks noGrp="1"/>
          </p:cNvSpPr>
          <p:nvPr>
            <p:ph idx="1"/>
          </p:nvPr>
        </p:nvSpPr>
        <p:spPr/>
        <p:txBody>
          <a:bodyPr>
            <a:normAutofit/>
          </a:bodyPr>
          <a:lstStyle/>
          <a:p>
            <a:r>
              <a:rPr lang="en-US" sz="2800" dirty="0" smtClean="0">
                <a:latin typeface="Rockwell" pitchFamily="18" charset="0"/>
              </a:rPr>
              <a:t>User’s digital keys allow many of the ownership features that can be found in cryptographically secure cryptocurrency systems.</a:t>
            </a:r>
          </a:p>
          <a:p>
            <a:r>
              <a:rPr lang="en-US" sz="2800" dirty="0" smtClean="0">
                <a:latin typeface="Rockwell" pitchFamily="18" charset="0"/>
              </a:rPr>
              <a:t>Stored and created by cryptocurrency wallets, which exists independently of the network.</a:t>
            </a:r>
          </a:p>
          <a:p>
            <a:r>
              <a:rPr lang="en-US" sz="2800" dirty="0" smtClean="0">
                <a:latin typeface="Rockwell" pitchFamily="18" charset="0"/>
              </a:rPr>
              <a:t>These keys are generated in pairs, consisting of a public key and  private key.</a:t>
            </a:r>
            <a:endParaRPr lang="en-US" sz="2800" dirty="0">
              <a:latin typeface="Rockwell"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928255"/>
            <a:ext cx="10131425" cy="5015345"/>
          </a:xfrm>
        </p:spPr>
        <p:txBody>
          <a:bodyPr>
            <a:normAutofit fontScale="92500" lnSpcReduction="10000"/>
          </a:bodyPr>
          <a:lstStyle/>
          <a:p>
            <a:r>
              <a:rPr lang="en-US" sz="2800" b="1" dirty="0" smtClean="0">
                <a:latin typeface="Rockwell" pitchFamily="18" charset="0"/>
              </a:rPr>
              <a:t>Public key </a:t>
            </a:r>
            <a:r>
              <a:rPr lang="en-US" sz="2800" dirty="0" smtClean="0">
                <a:latin typeface="Rockwell" pitchFamily="18" charset="0"/>
              </a:rPr>
              <a:t>: The important aspect to understand about the incorporation of public key cryptography in cryptocurrency systems such as bitcoin is that they are practically irreversible.</a:t>
            </a:r>
          </a:p>
          <a:p>
            <a:pPr>
              <a:buNone/>
            </a:pPr>
            <a:r>
              <a:rPr lang="en-US" sz="2800" dirty="0" smtClean="0">
                <a:latin typeface="Rockwell" pitchFamily="18" charset="0"/>
              </a:rPr>
              <a:t>       It enables for the creation of digital secrets and forgeable digital signatures, which are essential for ownership on decentralized network.</a:t>
            </a:r>
          </a:p>
          <a:p>
            <a:pPr lvl="5">
              <a:buNone/>
            </a:pPr>
            <a:endParaRPr lang="en-US" sz="2200" dirty="0" smtClean="0">
              <a:latin typeface="Rockwell" pitchFamily="18" charset="0"/>
            </a:endParaRPr>
          </a:p>
          <a:p>
            <a:r>
              <a:rPr lang="en-US" sz="2800" b="1" dirty="0" smtClean="0">
                <a:latin typeface="Rockwell" pitchFamily="18" charset="0"/>
              </a:rPr>
              <a:t>Private key </a:t>
            </a:r>
            <a:r>
              <a:rPr lang="en-US" sz="2800" dirty="0" smtClean="0">
                <a:latin typeface="Rockwell" pitchFamily="18" charset="0"/>
              </a:rPr>
              <a:t>: The private key consists of alphanumerical characters that gives a user access and control over their funds to their corresponding cryptocurrency address.</a:t>
            </a:r>
          </a:p>
          <a:p>
            <a:pPr>
              <a:buNone/>
            </a:pPr>
            <a:r>
              <a:rPr lang="en-US" sz="2800" dirty="0" smtClean="0">
                <a:latin typeface="Rockwell" pitchFamily="18" charset="0"/>
              </a:rPr>
              <a:t>        It is used to sign transactions that allow user to spend their funds, by proving that the user in fact have ownership of those funds.</a:t>
            </a:r>
            <a:endParaRPr lang="en-US" sz="2800" dirty="0">
              <a:latin typeface="Rockwell"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Rockwell" pitchFamily="18" charset="0"/>
              </a:rPr>
              <a:t>Truffle</a:t>
            </a:r>
            <a:endParaRPr lang="en-US" sz="4000" dirty="0">
              <a:latin typeface="Rockwell" pitchFamily="18" charset="0"/>
            </a:endParaRPr>
          </a:p>
        </p:txBody>
      </p:sp>
      <p:sp>
        <p:nvSpPr>
          <p:cNvPr id="3" name="Content Placeholder 2"/>
          <p:cNvSpPr>
            <a:spLocks noGrp="1"/>
          </p:cNvSpPr>
          <p:nvPr>
            <p:ph idx="1"/>
          </p:nvPr>
        </p:nvSpPr>
        <p:spPr/>
        <p:txBody>
          <a:bodyPr>
            <a:normAutofit/>
          </a:bodyPr>
          <a:lstStyle/>
          <a:p>
            <a:r>
              <a:rPr lang="en-US" sz="2800" dirty="0" smtClean="0">
                <a:latin typeface="Rockwell" pitchFamily="18" charset="0"/>
              </a:rPr>
              <a:t>Truffle is a development environment, testing framework and asset pipeline for Ethereum developer easier.</a:t>
            </a:r>
          </a:p>
          <a:p>
            <a:r>
              <a:rPr lang="en-US" sz="2800" dirty="0" smtClean="0">
                <a:latin typeface="Rockwell" pitchFamily="18" charset="0"/>
              </a:rPr>
              <a:t>With Truffle, we get : Built-in smart contracts compilation, linking, development and binary management.</a:t>
            </a:r>
          </a:p>
          <a:p>
            <a:r>
              <a:rPr lang="en-US" sz="2800" dirty="0" smtClean="0">
                <a:latin typeface="Rockwell" pitchFamily="18" charset="0"/>
              </a:rPr>
              <a:t>It collects more user feedback, future improvements and enhancements can be made to the platform over time.</a:t>
            </a:r>
          </a:p>
          <a:p>
            <a:endParaRPr lang="en-US" sz="2800" dirty="0">
              <a:latin typeface="Rockwell"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5" y="2784764"/>
            <a:ext cx="10131425" cy="1456267"/>
          </a:xfrm>
        </p:spPr>
        <p:txBody>
          <a:bodyPr>
            <a:normAutofit/>
          </a:bodyPr>
          <a:lstStyle/>
          <a:p>
            <a:pPr algn="ctr"/>
            <a:r>
              <a:rPr lang="en-US" sz="4000" dirty="0" smtClean="0">
                <a:latin typeface="Rockwell" pitchFamily="18" charset="0"/>
              </a:rPr>
              <a:t>Thank  you!!</a:t>
            </a:r>
            <a:endParaRPr lang="en-US" sz="4000" dirty="0">
              <a:latin typeface="Rockwell"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Rockwell" pitchFamily="18" charset="0"/>
              </a:rPr>
              <a:t>Current Status</a:t>
            </a:r>
            <a:endParaRPr lang="en-US" sz="4000" dirty="0">
              <a:latin typeface="Rockwell" pitchFamily="18" charset="0"/>
            </a:endParaRPr>
          </a:p>
        </p:txBody>
      </p:sp>
      <p:sp>
        <p:nvSpPr>
          <p:cNvPr id="3" name="Content Placeholder 2"/>
          <p:cNvSpPr>
            <a:spLocks noGrp="1"/>
          </p:cNvSpPr>
          <p:nvPr>
            <p:ph idx="1"/>
          </p:nvPr>
        </p:nvSpPr>
        <p:spPr>
          <a:xfrm>
            <a:off x="685801" y="2142067"/>
            <a:ext cx="10131425" cy="4050915"/>
          </a:xfrm>
        </p:spPr>
        <p:txBody>
          <a:bodyPr>
            <a:normAutofit/>
          </a:bodyPr>
          <a:lstStyle/>
          <a:p>
            <a:r>
              <a:rPr lang="en-US" sz="2800" dirty="0" smtClean="0">
                <a:latin typeface="Rockwell" pitchFamily="18" charset="0"/>
              </a:rPr>
              <a:t>Centralized business models have been the foundation of the world economy for centuries . However, we are already beginning to see the early stages of a movement towards decentralization. </a:t>
            </a:r>
          </a:p>
          <a:p>
            <a:r>
              <a:rPr lang="en-US" sz="2800" dirty="0" smtClean="0">
                <a:latin typeface="Rockwell" pitchFamily="18" charset="0"/>
              </a:rPr>
              <a:t>Blockchain technology provides the basis for dynamic shared ledgers that can be applied to save time when recording transaction between parties, remove costs associated with intermediaries, reduce risk of fraud and tampering.</a:t>
            </a:r>
          </a:p>
          <a:p>
            <a:endParaRPr lang="en-US" sz="2800" dirty="0" smtClean="0">
              <a:latin typeface="Rockwell" pitchFamily="18" charset="0"/>
            </a:endParaRPr>
          </a:p>
          <a:p>
            <a:pPr>
              <a:buNone/>
            </a:pPr>
            <a:endParaRPr lang="en-US" sz="2800" dirty="0">
              <a:latin typeface="Rockwell"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Rockwell" pitchFamily="18" charset="0"/>
              </a:rPr>
              <a:t>What is blockchain?</a:t>
            </a:r>
            <a:endParaRPr lang="en-US" sz="4000" dirty="0">
              <a:latin typeface="Rockwell" pitchFamily="18" charset="0"/>
            </a:endParaRPr>
          </a:p>
        </p:txBody>
      </p:sp>
      <p:sp>
        <p:nvSpPr>
          <p:cNvPr id="3" name="Content Placeholder 2"/>
          <p:cNvSpPr>
            <a:spLocks noGrp="1"/>
          </p:cNvSpPr>
          <p:nvPr>
            <p:ph idx="1"/>
          </p:nvPr>
        </p:nvSpPr>
        <p:spPr>
          <a:xfrm>
            <a:off x="588818" y="2202874"/>
            <a:ext cx="10131425" cy="4433454"/>
          </a:xfrm>
        </p:spPr>
        <p:txBody>
          <a:bodyPr>
            <a:noAutofit/>
          </a:bodyPr>
          <a:lstStyle/>
          <a:p>
            <a:pPr>
              <a:buNone/>
            </a:pPr>
            <a:endParaRPr lang="en-US" sz="2800" dirty="0" smtClean="0">
              <a:latin typeface="Rockwell" pitchFamily="18" charset="0"/>
              <a:cs typeface="Times New Roman" pitchFamily="18" charset="0"/>
            </a:endParaRPr>
          </a:p>
          <a:p>
            <a:pPr>
              <a:buFont typeface="Wingdings" pitchFamily="2" charset="2"/>
              <a:buChar char="q"/>
            </a:pPr>
            <a:r>
              <a:rPr lang="en-US" sz="2800" dirty="0" smtClean="0">
                <a:latin typeface="Rockwell" pitchFamily="18" charset="0"/>
                <a:cs typeface="Times New Roman" pitchFamily="18" charset="0"/>
              </a:rPr>
              <a:t> </a:t>
            </a:r>
            <a:r>
              <a:rPr lang="en-US" sz="2800" dirty="0" smtClean="0">
                <a:latin typeface="Rockwell" pitchFamily="18" charset="0"/>
                <a:cs typeface="Arial" pitchFamily="34" charset="0"/>
              </a:rPr>
              <a:t>The blockchain is an incorruptible digital ledger of economic transactions that can be programmed to record not just financial transactions but virtually everything of value.</a:t>
            </a:r>
          </a:p>
          <a:p>
            <a:pPr>
              <a:buFont typeface="Wingdings" pitchFamily="2" charset="2"/>
              <a:buChar char="q"/>
            </a:pPr>
            <a:r>
              <a:rPr lang="en-US" sz="2800" dirty="0" smtClean="0">
                <a:latin typeface="Rockwell" pitchFamily="18" charset="0"/>
                <a:cs typeface="Arial" pitchFamily="34" charset="0"/>
              </a:rPr>
              <a:t>Information held on a blockchain exists as a shared and continually reconciled database.</a:t>
            </a:r>
            <a:endParaRPr lang="en-US" sz="2800" dirty="0" smtClean="0">
              <a:latin typeface="Rockwell" pitchFamily="18" charset="0"/>
              <a:cs typeface="Times New Roman" pitchFamily="18" charset="0"/>
            </a:endParaRPr>
          </a:p>
          <a:p>
            <a:pPr>
              <a:buNone/>
            </a:pPr>
            <a:endParaRPr lang="en-US" sz="2800" dirty="0">
              <a:latin typeface="Rockwell"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Rockwell" pitchFamily="18" charset="0"/>
              </a:rPr>
              <a:t>Data structures of blockchain</a:t>
            </a:r>
            <a:endParaRPr lang="en-US" sz="4000" dirty="0">
              <a:latin typeface="Rockwell" pitchFamily="18" charset="0"/>
            </a:endParaRPr>
          </a:p>
        </p:txBody>
      </p:sp>
      <p:sp>
        <p:nvSpPr>
          <p:cNvPr id="3" name="Content Placeholder 2"/>
          <p:cNvSpPr>
            <a:spLocks noGrp="1"/>
          </p:cNvSpPr>
          <p:nvPr>
            <p:ph idx="1"/>
          </p:nvPr>
        </p:nvSpPr>
        <p:spPr>
          <a:xfrm>
            <a:off x="1120000" y="1662545"/>
            <a:ext cx="10233800" cy="4514418"/>
          </a:xfrm>
        </p:spPr>
        <p:txBody>
          <a:bodyPr>
            <a:normAutofit fontScale="92500" lnSpcReduction="10000"/>
          </a:bodyPr>
          <a:lstStyle/>
          <a:p>
            <a:r>
              <a:rPr lang="en-US" sz="2800" dirty="0" smtClean="0">
                <a:latin typeface="Rockwell" pitchFamily="18" charset="0"/>
              </a:rPr>
              <a:t>Each block contains a cryptographic hash of the previous block, a timestamp, and transaction data.</a:t>
            </a:r>
          </a:p>
          <a:p>
            <a:r>
              <a:rPr lang="en-US" sz="2800" dirty="0" smtClean="0">
                <a:latin typeface="Rockwell" pitchFamily="18" charset="0"/>
              </a:rPr>
              <a:t>A blockchain is typically managed by peer-to-peer network collectively adhering to a protocol for inter-node communication and validating new blocks.</a:t>
            </a:r>
          </a:p>
          <a:p>
            <a:r>
              <a:rPr lang="en-US" sz="2800" dirty="0" smtClean="0">
                <a:latin typeface="Rockwell" pitchFamily="18" charset="0"/>
              </a:rPr>
              <a:t>A blockchain in general is a </a:t>
            </a:r>
            <a:r>
              <a:rPr lang="en-US" sz="2800" b="1" i="1" dirty="0" smtClean="0">
                <a:latin typeface="Rockwell" pitchFamily="18" charset="0"/>
              </a:rPr>
              <a:t>hash pointer </a:t>
            </a:r>
            <a:r>
              <a:rPr lang="en-US" sz="2800" dirty="0" smtClean="0">
                <a:latin typeface="Rockwell" pitchFamily="18" charset="0"/>
              </a:rPr>
              <a:t>based data structure composed of : </a:t>
            </a:r>
          </a:p>
          <a:p>
            <a:pPr>
              <a:buNone/>
            </a:pPr>
            <a:r>
              <a:rPr lang="en-US" sz="2800" dirty="0" smtClean="0">
                <a:latin typeface="Rockwell" pitchFamily="18" charset="0"/>
              </a:rPr>
              <a:t>		A)Block</a:t>
            </a:r>
          </a:p>
          <a:p>
            <a:pPr>
              <a:buNone/>
            </a:pPr>
            <a:r>
              <a:rPr lang="en-US" sz="2800" dirty="0" smtClean="0">
                <a:latin typeface="Rockwell" pitchFamily="18" charset="0"/>
              </a:rPr>
              <a:t>		B)Transaction</a:t>
            </a:r>
          </a:p>
          <a:p>
            <a:pPr>
              <a:buNone/>
            </a:pPr>
            <a:r>
              <a:rPr lang="en-US" dirty="0" smtClean="0">
                <a:latin typeface="Rockwell" pitchFamily="18" charset="0"/>
              </a:rPr>
              <a:t>		C)Transaction input</a:t>
            </a:r>
          </a:p>
          <a:p>
            <a:pPr>
              <a:buNone/>
            </a:pPr>
            <a:r>
              <a:rPr lang="en-US" sz="2800" dirty="0" smtClean="0">
                <a:latin typeface="Rockwell" pitchFamily="18" charset="0"/>
              </a:rPr>
              <a:t>		D)Transaction output</a:t>
            </a:r>
            <a:endParaRPr lang="en-US" sz="2800" dirty="0">
              <a:latin typeface="Rockwell"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762000"/>
            <a:ext cx="10131425" cy="5638799"/>
          </a:xfrm>
        </p:spPr>
        <p:txBody>
          <a:bodyPr>
            <a:normAutofit lnSpcReduction="10000"/>
          </a:bodyPr>
          <a:lstStyle/>
          <a:p>
            <a:pPr>
              <a:buNone/>
            </a:pPr>
            <a:r>
              <a:rPr lang="en-US" sz="3200" b="1" dirty="0" smtClean="0">
                <a:solidFill>
                  <a:srgbClr val="FFFF00"/>
                </a:solidFill>
                <a:latin typeface="Rockwell" pitchFamily="18" charset="0"/>
              </a:rPr>
              <a:t>A)</a:t>
            </a:r>
            <a:r>
              <a:rPr lang="en-US" sz="3600" b="1" dirty="0" smtClean="0">
                <a:solidFill>
                  <a:srgbClr val="FFFF00"/>
                </a:solidFill>
                <a:latin typeface="Rockwell" pitchFamily="18" charset="0"/>
              </a:rPr>
              <a:t>Block</a:t>
            </a:r>
            <a:r>
              <a:rPr lang="en-US" sz="2800" dirty="0" smtClean="0">
                <a:latin typeface="Rockwell" pitchFamily="18" charset="0"/>
              </a:rPr>
              <a:t>: It is the main data structure, It does include :</a:t>
            </a:r>
          </a:p>
          <a:p>
            <a:pPr marL="514350" indent="-514350">
              <a:buFont typeface="+mj-lt"/>
              <a:buAutoNum type="arabicPeriod"/>
            </a:pPr>
            <a:r>
              <a:rPr lang="en-US" b="1" dirty="0" smtClean="0">
                <a:latin typeface="Rockwell" pitchFamily="18" charset="0"/>
              </a:rPr>
              <a:t>index</a:t>
            </a:r>
            <a:r>
              <a:rPr lang="en-US" dirty="0" smtClean="0">
                <a:latin typeface="Rockwell" pitchFamily="18" charset="0"/>
              </a:rPr>
              <a:t>:  It is position of the block on the blockchain</a:t>
            </a:r>
          </a:p>
          <a:p>
            <a:pPr marL="514350" indent="-514350">
              <a:buFont typeface="+mj-lt"/>
              <a:buAutoNum type="arabicPeriod"/>
            </a:pPr>
            <a:r>
              <a:rPr lang="en-US" b="1" dirty="0" smtClean="0">
                <a:latin typeface="Rockwell" pitchFamily="18" charset="0"/>
              </a:rPr>
              <a:t>hash</a:t>
            </a:r>
            <a:r>
              <a:rPr lang="en-US" dirty="0" smtClean="0">
                <a:latin typeface="Rockwell" pitchFamily="18" charset="0"/>
              </a:rPr>
              <a:t>:   It is result of a hash function to the components of the block.</a:t>
            </a:r>
          </a:p>
          <a:p>
            <a:pPr marL="514350" indent="-514350">
              <a:buFont typeface="+mj-lt"/>
              <a:buAutoNum type="arabicPeriod"/>
            </a:pPr>
            <a:r>
              <a:rPr lang="en-US" sz="2800" b="1" dirty="0" smtClean="0">
                <a:latin typeface="Rockwell" pitchFamily="18" charset="0"/>
              </a:rPr>
              <a:t>previousHash</a:t>
            </a:r>
            <a:r>
              <a:rPr lang="en-US" sz="2800" dirty="0" smtClean="0">
                <a:latin typeface="Rockwell" pitchFamily="18" charset="0"/>
              </a:rPr>
              <a:t>:  It is the hash that links or chains a block to its predecessor</a:t>
            </a:r>
          </a:p>
          <a:p>
            <a:pPr marL="514350" indent="-514350">
              <a:buFont typeface="+mj-lt"/>
              <a:buAutoNum type="arabicPeriod"/>
            </a:pPr>
            <a:r>
              <a:rPr lang="en-US" b="1" dirty="0" smtClean="0">
                <a:latin typeface="Rockwell" pitchFamily="18" charset="0"/>
              </a:rPr>
              <a:t>timestamp</a:t>
            </a:r>
            <a:r>
              <a:rPr lang="en-US" dirty="0" smtClean="0">
                <a:latin typeface="Rockwell" pitchFamily="18" charset="0"/>
              </a:rPr>
              <a:t>:  the UTC </a:t>
            </a:r>
            <a:r>
              <a:rPr lang="en-US" dirty="0" err="1" smtClean="0">
                <a:latin typeface="Rockwell" pitchFamily="18" charset="0"/>
              </a:rPr>
              <a:t>unix</a:t>
            </a:r>
            <a:r>
              <a:rPr lang="en-US" dirty="0" smtClean="0">
                <a:latin typeface="Rockwell" pitchFamily="18" charset="0"/>
              </a:rPr>
              <a:t> timestamp of when the block was created.</a:t>
            </a:r>
          </a:p>
          <a:p>
            <a:pPr marL="514350" indent="-514350">
              <a:buFont typeface="+mj-lt"/>
              <a:buAutoNum type="arabicPeriod"/>
            </a:pPr>
            <a:r>
              <a:rPr lang="en-US" b="1" dirty="0" smtClean="0">
                <a:latin typeface="Rockwell" pitchFamily="18" charset="0"/>
              </a:rPr>
              <a:t>nonce</a:t>
            </a:r>
            <a:r>
              <a:rPr lang="en-US" dirty="0" smtClean="0">
                <a:latin typeface="Rockwell" pitchFamily="18" charset="0"/>
              </a:rPr>
              <a:t>: a 32/64 bits integer used in mining process.</a:t>
            </a:r>
          </a:p>
          <a:p>
            <a:pPr marL="514350" indent="-514350">
              <a:buFont typeface="+mj-lt"/>
              <a:buAutoNum type="arabicPeriod"/>
            </a:pPr>
            <a:r>
              <a:rPr lang="en-US" sz="2800" b="1" dirty="0" smtClean="0">
                <a:latin typeface="Rockwell" pitchFamily="18" charset="0"/>
              </a:rPr>
              <a:t>numTx</a:t>
            </a:r>
            <a:r>
              <a:rPr lang="en-US" dirty="0" smtClean="0">
                <a:latin typeface="Rockwell" pitchFamily="18" charset="0"/>
              </a:rPr>
              <a:t>: the number of transaction in the block.</a:t>
            </a:r>
          </a:p>
          <a:p>
            <a:pPr marL="514350" indent="-514350">
              <a:buFont typeface="+mj-lt"/>
              <a:buAutoNum type="arabicPeriod"/>
            </a:pPr>
            <a:r>
              <a:rPr lang="en-US" b="1" dirty="0" smtClean="0">
                <a:latin typeface="Rockwell" pitchFamily="18" charset="0"/>
              </a:rPr>
              <a:t>t</a:t>
            </a:r>
            <a:r>
              <a:rPr lang="en-US" sz="2800" b="1" dirty="0" smtClean="0">
                <a:latin typeface="Rockwell" pitchFamily="18" charset="0"/>
              </a:rPr>
              <a:t>ransactions</a:t>
            </a:r>
            <a:r>
              <a:rPr lang="en-US" sz="2800" dirty="0" smtClean="0">
                <a:latin typeface="Rockwell" pitchFamily="18" charset="0"/>
              </a:rPr>
              <a:t>: an array of all the transactions that are found in that block.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0"/>
            <a:ext cx="10744200" cy="5719763"/>
          </a:xfrm>
        </p:spPr>
        <p:txBody>
          <a:bodyPr>
            <a:normAutofit fontScale="92500"/>
          </a:bodyPr>
          <a:lstStyle/>
          <a:p>
            <a:pPr>
              <a:buNone/>
            </a:pPr>
            <a:r>
              <a:rPr lang="en-US" sz="3500" dirty="0" smtClean="0">
                <a:latin typeface="Rockwell" pitchFamily="18" charset="0"/>
              </a:rPr>
              <a:t>B) </a:t>
            </a:r>
            <a:r>
              <a:rPr lang="en-US" sz="3500" b="1" dirty="0" smtClean="0">
                <a:solidFill>
                  <a:srgbClr val="FFFF00"/>
                </a:solidFill>
                <a:latin typeface="Rockwell" pitchFamily="18" charset="0"/>
              </a:rPr>
              <a:t>A transaction</a:t>
            </a:r>
            <a:r>
              <a:rPr lang="en-US" dirty="0" smtClean="0">
                <a:latin typeface="Rockwell" pitchFamily="18" charset="0"/>
              </a:rPr>
              <a:t> represents a transfer of ownership, It does include:</a:t>
            </a:r>
          </a:p>
          <a:p>
            <a:endParaRPr lang="en-US" dirty="0" smtClean="0">
              <a:latin typeface="Rockwell" pitchFamily="18" charset="0"/>
            </a:endParaRPr>
          </a:p>
          <a:p>
            <a:pPr>
              <a:buNone/>
            </a:pPr>
            <a:r>
              <a:rPr lang="en-US" dirty="0" smtClean="0">
                <a:latin typeface="Rockwell" pitchFamily="18" charset="0"/>
              </a:rPr>
              <a:t>1.</a:t>
            </a:r>
            <a:r>
              <a:rPr lang="en-US" b="1" dirty="0" smtClean="0">
                <a:latin typeface="Rockwell" pitchFamily="18" charset="0"/>
              </a:rPr>
              <a:t>hash</a:t>
            </a:r>
            <a:r>
              <a:rPr lang="en-US" dirty="0" smtClean="0">
                <a:latin typeface="Rockwell" pitchFamily="18" charset="0"/>
              </a:rPr>
              <a:t>: It is the a message digest of the data included in a transaction like its type, the transaction outputs and transaction inputs data.</a:t>
            </a:r>
          </a:p>
          <a:p>
            <a:pPr>
              <a:buNone/>
            </a:pPr>
            <a:r>
              <a:rPr lang="en-US" dirty="0" smtClean="0">
                <a:latin typeface="Rockwell" pitchFamily="18" charset="0"/>
              </a:rPr>
              <a:t>2.</a:t>
            </a:r>
            <a:r>
              <a:rPr lang="en-US" b="1" dirty="0" smtClean="0">
                <a:latin typeface="Rockwell" pitchFamily="18" charset="0"/>
              </a:rPr>
              <a:t>type</a:t>
            </a:r>
            <a:r>
              <a:rPr lang="en-US" dirty="0" smtClean="0">
                <a:latin typeface="Rockwell" pitchFamily="18" charset="0"/>
              </a:rPr>
              <a:t>: It is the type of the transaction. There are many types but the most important are :</a:t>
            </a:r>
          </a:p>
          <a:p>
            <a:pPr marL="514350" indent="-514350">
              <a:buNone/>
            </a:pPr>
            <a:r>
              <a:rPr lang="en-US" b="1" dirty="0" smtClean="0">
                <a:latin typeface="Rockwell" pitchFamily="18" charset="0"/>
              </a:rPr>
              <a:t>       </a:t>
            </a:r>
            <a:r>
              <a:rPr lang="en-US" dirty="0" smtClean="0">
                <a:latin typeface="Rockwell" pitchFamily="18" charset="0"/>
              </a:rPr>
              <a:t>(a) COIN</a:t>
            </a:r>
            <a:r>
              <a:rPr lang="en-US" b="1" dirty="0" smtClean="0">
                <a:latin typeface="Rockwell" pitchFamily="18" charset="0"/>
              </a:rPr>
              <a:t> </a:t>
            </a:r>
            <a:r>
              <a:rPr lang="en-US" dirty="0" smtClean="0">
                <a:latin typeface="Rockwell" pitchFamily="18" charset="0"/>
              </a:rPr>
              <a:t>BASE</a:t>
            </a:r>
            <a:r>
              <a:rPr lang="en-US" b="1" dirty="0" smtClean="0">
                <a:latin typeface="Rockwell" pitchFamily="18" charset="0"/>
              </a:rPr>
              <a:t> </a:t>
            </a:r>
            <a:r>
              <a:rPr lang="en-US" dirty="0" smtClean="0">
                <a:latin typeface="Rockwell" pitchFamily="18" charset="0"/>
              </a:rPr>
              <a:t>Transaction : crypto currency token supply mechanism.</a:t>
            </a:r>
            <a:br>
              <a:rPr lang="en-US" dirty="0" smtClean="0">
                <a:latin typeface="Rockwell" pitchFamily="18" charset="0"/>
              </a:rPr>
            </a:br>
            <a:r>
              <a:rPr lang="en-US" dirty="0" smtClean="0">
                <a:latin typeface="Rockwell" pitchFamily="18" charset="0"/>
              </a:rPr>
              <a:t> (b) FEE Transaction: the fee that a transaction's creator tips to the</a:t>
            </a:r>
            <a:br>
              <a:rPr lang="en-US" dirty="0" smtClean="0">
                <a:latin typeface="Rockwell" pitchFamily="18" charset="0"/>
              </a:rPr>
            </a:br>
            <a:r>
              <a:rPr lang="en-US" dirty="0" smtClean="0">
                <a:latin typeface="Rockwell" pitchFamily="18" charset="0"/>
              </a:rPr>
              <a:t>miners.</a:t>
            </a:r>
            <a:br>
              <a:rPr lang="en-US" dirty="0" smtClean="0">
                <a:latin typeface="Rockwell" pitchFamily="18" charset="0"/>
              </a:rPr>
            </a:br>
            <a:r>
              <a:rPr lang="en-US" dirty="0" smtClean="0">
                <a:latin typeface="Rockwell" pitchFamily="18" charset="0"/>
              </a:rPr>
              <a:t> (c)</a:t>
            </a:r>
            <a:r>
              <a:rPr lang="en-US" b="1" dirty="0" smtClean="0">
                <a:latin typeface="Rockwell" pitchFamily="18" charset="0"/>
              </a:rPr>
              <a:t> </a:t>
            </a:r>
            <a:r>
              <a:rPr lang="en-US" dirty="0" smtClean="0">
                <a:latin typeface="Rockwell" pitchFamily="18" charset="0"/>
              </a:rPr>
              <a:t>REGULAR</a:t>
            </a:r>
            <a:r>
              <a:rPr lang="en-US" b="1" dirty="0" smtClean="0">
                <a:latin typeface="Rockwell" pitchFamily="18" charset="0"/>
              </a:rPr>
              <a:t> </a:t>
            </a:r>
            <a:r>
              <a:rPr lang="en-US" dirty="0" smtClean="0">
                <a:latin typeface="Rockwell" pitchFamily="18" charset="0"/>
              </a:rPr>
              <a:t>Transaction: A regular transfer of token ownership.</a:t>
            </a:r>
            <a:br>
              <a:rPr lang="en-US" dirty="0" smtClean="0">
                <a:latin typeface="Rockwell" pitchFamily="18" charset="0"/>
              </a:rPr>
            </a:br>
            <a:endParaRPr lang="en-US" dirty="0" smtClean="0">
              <a:latin typeface="Rockwell"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6764" y="537152"/>
            <a:ext cx="10233800" cy="4351338"/>
          </a:xfrm>
        </p:spPr>
        <p:txBody>
          <a:bodyPr>
            <a:normAutofit/>
          </a:bodyPr>
          <a:lstStyle/>
          <a:p>
            <a:pPr>
              <a:buNone/>
            </a:pPr>
            <a:r>
              <a:rPr lang="en-US" sz="3200" dirty="0" smtClean="0">
                <a:solidFill>
                  <a:schemeClr val="tx1"/>
                </a:solidFill>
                <a:latin typeface="Rockwell" pitchFamily="18" charset="0"/>
              </a:rPr>
              <a:t>(C)</a:t>
            </a:r>
            <a:r>
              <a:rPr lang="en-US" sz="3200" b="1" dirty="0" smtClean="0">
                <a:solidFill>
                  <a:schemeClr val="tx1"/>
                </a:solidFill>
                <a:latin typeface="Rockwell" pitchFamily="18" charset="0"/>
              </a:rPr>
              <a:t> </a:t>
            </a:r>
            <a:r>
              <a:rPr lang="en-US" sz="3200" b="1" dirty="0" smtClean="0">
                <a:solidFill>
                  <a:srgbClr val="FFFF00"/>
                </a:solidFill>
                <a:latin typeface="Rockwell" pitchFamily="18" charset="0"/>
              </a:rPr>
              <a:t>Transaction Input </a:t>
            </a:r>
            <a:r>
              <a:rPr lang="en-US" dirty="0" smtClean="0">
                <a:latin typeface="Rockwell" pitchFamily="18" charset="0"/>
              </a:rPr>
              <a:t>data is where you declare where the token you plan to transfer comes from, It does include:</a:t>
            </a:r>
          </a:p>
          <a:p>
            <a:r>
              <a:rPr lang="en-US" b="1" dirty="0" smtClean="0">
                <a:latin typeface="Rockwell" pitchFamily="18" charset="0"/>
              </a:rPr>
              <a:t>taxed</a:t>
            </a:r>
            <a:r>
              <a:rPr lang="en-US" dirty="0" smtClean="0">
                <a:latin typeface="Rockwell" pitchFamily="18" charset="0"/>
              </a:rPr>
              <a:t> :The id of the blockchain aware transaction where the token you try to unlock comes from. </a:t>
            </a:r>
          </a:p>
          <a:p>
            <a:r>
              <a:rPr lang="en-US" b="1" dirty="0" smtClean="0">
                <a:latin typeface="Rockwell" pitchFamily="18" charset="0"/>
              </a:rPr>
              <a:t>vout</a:t>
            </a:r>
            <a:r>
              <a:rPr lang="en-US" dirty="0" smtClean="0">
                <a:latin typeface="Rockwell" pitchFamily="18" charset="0"/>
              </a:rPr>
              <a:t> : Its index on that transaction’s outputs array.</a:t>
            </a:r>
          </a:p>
          <a:p>
            <a:r>
              <a:rPr lang="en-US" b="1" dirty="0" smtClean="0">
                <a:latin typeface="Rockwell" pitchFamily="18" charset="0"/>
              </a:rPr>
              <a:t>amount</a:t>
            </a:r>
            <a:r>
              <a:rPr lang="en-US" dirty="0" smtClean="0">
                <a:latin typeface="Rockwell" pitchFamily="18" charset="0"/>
              </a:rPr>
              <a:t> : the amount of token you are trying to unlock.</a:t>
            </a:r>
          </a:p>
          <a:p>
            <a:r>
              <a:rPr lang="en-US" b="1" dirty="0" smtClean="0">
                <a:latin typeface="Rockwell" pitchFamily="18" charset="0"/>
              </a:rPr>
              <a:t>unlockingScript</a:t>
            </a:r>
            <a:r>
              <a:rPr lang="en-US" dirty="0" smtClean="0">
                <a:latin typeface="Rockwell" pitchFamily="18" charset="0"/>
              </a:rPr>
              <a:t> : this is a list of script operation codes + data like digital signature and public key where you provide a script to unlock the tokens.</a:t>
            </a:r>
          </a:p>
          <a:p>
            <a:endParaRPr lang="en-US" dirty="0">
              <a:latin typeface="Rockwell"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473" y="484909"/>
            <a:ext cx="10827327" cy="5692054"/>
          </a:xfrm>
        </p:spPr>
        <p:txBody>
          <a:bodyPr/>
          <a:lstStyle/>
          <a:p>
            <a:pPr>
              <a:buNone/>
            </a:pPr>
            <a:r>
              <a:rPr lang="en-US" dirty="0" smtClean="0">
                <a:latin typeface="Rockwell" pitchFamily="18" charset="0"/>
              </a:rPr>
              <a:t>(D) </a:t>
            </a:r>
            <a:r>
              <a:rPr lang="en-US" sz="3200" b="1" dirty="0" smtClean="0">
                <a:solidFill>
                  <a:srgbClr val="FFFF00"/>
                </a:solidFill>
                <a:latin typeface="Rockwell" pitchFamily="18" charset="0"/>
              </a:rPr>
              <a:t>Transaction Output </a:t>
            </a:r>
            <a:r>
              <a:rPr lang="en-US" dirty="0" smtClean="0">
                <a:latin typeface="Rockwell" pitchFamily="18" charset="0"/>
              </a:rPr>
              <a:t>represents where the tokens are being spent, It does include:</a:t>
            </a:r>
          </a:p>
          <a:p>
            <a:r>
              <a:rPr lang="en-US" b="1" dirty="0" smtClean="0">
                <a:latin typeface="Rockwell" pitchFamily="18" charset="0"/>
              </a:rPr>
              <a:t>amount</a:t>
            </a:r>
            <a:r>
              <a:rPr lang="en-US" dirty="0" smtClean="0">
                <a:latin typeface="Rockwell" pitchFamily="18" charset="0"/>
              </a:rPr>
              <a:t>: the amount of tokens to be spent or transferred.</a:t>
            </a:r>
          </a:p>
          <a:p>
            <a:r>
              <a:rPr lang="en-US" b="1" dirty="0" smtClean="0">
                <a:latin typeface="Rockwell" pitchFamily="18" charset="0"/>
              </a:rPr>
              <a:t>locking script</a:t>
            </a:r>
            <a:r>
              <a:rPr lang="en-US" dirty="0" smtClean="0">
                <a:latin typeface="Rockwell" pitchFamily="18" charset="0"/>
              </a:rPr>
              <a:t>: its the script that sets the rules on the address that will be receiving the tokens. it does contain most of time some script operation codes and an address.</a:t>
            </a:r>
          </a:p>
          <a:p>
            <a:pPr>
              <a:buNone/>
            </a:pPr>
            <a:endParaRPr lang="en-US" dirty="0" smtClean="0">
              <a:latin typeface="Rockwell" pitchFamily="18" charset="0"/>
            </a:endParaRPr>
          </a:p>
          <a:p>
            <a:pPr>
              <a:buNone/>
            </a:pPr>
            <a:endParaRPr lang="en-US" dirty="0">
              <a:latin typeface="Rockwell"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Rockwell" pitchFamily="18" charset="0"/>
              </a:rPr>
              <a:t>What is mining?</a:t>
            </a:r>
            <a:endParaRPr lang="en-US" sz="4000" dirty="0">
              <a:latin typeface="Rockwell" pitchFamily="18" charset="0"/>
            </a:endParaRPr>
          </a:p>
        </p:txBody>
      </p:sp>
      <p:sp>
        <p:nvSpPr>
          <p:cNvPr id="3" name="Content Placeholder 2"/>
          <p:cNvSpPr>
            <a:spLocks noGrp="1"/>
          </p:cNvSpPr>
          <p:nvPr>
            <p:ph idx="1"/>
          </p:nvPr>
        </p:nvSpPr>
        <p:spPr>
          <a:xfrm>
            <a:off x="685801" y="1726430"/>
            <a:ext cx="10131425" cy="4397278"/>
          </a:xfrm>
        </p:spPr>
        <p:txBody>
          <a:bodyPr>
            <a:normAutofit/>
          </a:bodyPr>
          <a:lstStyle/>
          <a:p>
            <a:r>
              <a:rPr lang="en-US" sz="2800" dirty="0" smtClean="0">
                <a:latin typeface="Rockwell" pitchFamily="18" charset="0"/>
              </a:rPr>
              <a:t>Mining is a distributed computational review process performed on each block of data in a blockchain. This enables for the accomplishment of consensus in the conditions where neither party knows or trusts each other.</a:t>
            </a:r>
          </a:p>
          <a:p>
            <a:r>
              <a:rPr lang="en-US" sz="2800" dirty="0" smtClean="0">
                <a:latin typeface="Rockwell" pitchFamily="18" charset="0"/>
              </a:rPr>
              <a:t>It is the process by which transactions are verified and added to the public ledger.</a:t>
            </a:r>
          </a:p>
          <a:p>
            <a:r>
              <a:rPr lang="en-US" sz="2800" dirty="0" smtClean="0">
                <a:latin typeface="Rockwell" pitchFamily="18" charset="0"/>
              </a:rPr>
              <a:t>It includes compiling recent transactions into blocks and trying to solve a computational difficult puzzle. </a:t>
            </a:r>
            <a:endParaRPr lang="en-US" sz="2800" dirty="0">
              <a:latin typeface="Rockwell"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tf00001227</Template>
  <TotalTime>860</TotalTime>
  <Words>938</Words>
  <Application>Microsoft Office PowerPoint</Application>
  <PresentationFormat>Custom</PresentationFormat>
  <Paragraphs>72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Depth</vt:lpstr>
      <vt:lpstr>Blockchain</vt:lpstr>
      <vt:lpstr>Current Status</vt:lpstr>
      <vt:lpstr>What is blockchain?</vt:lpstr>
      <vt:lpstr>Data structures of blockchain</vt:lpstr>
      <vt:lpstr>Slide 5</vt:lpstr>
      <vt:lpstr>Slide 6</vt:lpstr>
      <vt:lpstr>Slide 7</vt:lpstr>
      <vt:lpstr>Slide 8</vt:lpstr>
      <vt:lpstr>What is mining?</vt:lpstr>
      <vt:lpstr>Attributes of blockchain?</vt:lpstr>
      <vt:lpstr>Why to Use Blockchain?</vt:lpstr>
      <vt:lpstr>What is hashing</vt:lpstr>
      <vt:lpstr>Slide 13</vt:lpstr>
      <vt:lpstr>What are digital keys?</vt:lpstr>
      <vt:lpstr>Slide 15</vt:lpstr>
      <vt:lpstr>Truffle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Namrata</dc:creator>
  <cp:lastModifiedBy>Namrata</cp:lastModifiedBy>
  <cp:revision>97</cp:revision>
  <dcterms:created xsi:type="dcterms:W3CDTF">2014-09-12T02:08:24Z</dcterms:created>
  <dcterms:modified xsi:type="dcterms:W3CDTF">2018-07-29T13:34:25Z</dcterms:modified>
</cp:coreProperties>
</file>