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0" r:id="rId3"/>
    <p:sldId id="303" r:id="rId4"/>
    <p:sldId id="285" r:id="rId5"/>
    <p:sldId id="287" r:id="rId6"/>
    <p:sldId id="288" r:id="rId7"/>
    <p:sldId id="299" r:id="rId8"/>
    <p:sldId id="301" r:id="rId9"/>
    <p:sldId id="302" r:id="rId10"/>
    <p:sldId id="304" r:id="rId11"/>
    <p:sldId id="289" r:id="rId12"/>
    <p:sldId id="305" r:id="rId13"/>
    <p:sldId id="306" r:id="rId14"/>
    <p:sldId id="307" r:id="rId15"/>
    <p:sldId id="308" r:id="rId16"/>
    <p:sldId id="30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5" autoAdjust="0"/>
    <p:restoredTop sz="94660"/>
  </p:normalViewPr>
  <p:slideViewPr>
    <p:cSldViewPr>
      <p:cViewPr varScale="1">
        <p:scale>
          <a:sx n="74" d="100"/>
          <a:sy n="74" d="100"/>
        </p:scale>
        <p:origin x="132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2C20D-D8A2-4B5C-A163-1E3A28892F37}" type="datetimeFigureOut">
              <a:rPr lang="en-US" smtClean="0"/>
              <a:pPr/>
              <a:t>4/3/2018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D1A11D-A375-4457-A95F-CB659277DCE0}" type="slidenum">
              <a:rPr lang="en-US" smtClean="0"/>
              <a:pPr/>
              <a:t>‹#›</a:t>
            </a:fld>
            <a:endParaRPr lang="en-US"/>
          </a:p>
        </p:txBody>
      </p:sp>
    </p:spTree>
    <p:extLst>
      <p:ext uri="{BB962C8B-B14F-4D97-AF65-F5344CB8AC3E}">
        <p14:creationId xmlns:p14="http://schemas.microsoft.com/office/powerpoint/2010/main" val="216189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general problem for</a:t>
            </a:r>
            <a:r>
              <a:rPr lang="en-US" baseline="0" dirty="0" smtClean="0"/>
              <a:t> low resource languages is that we don’t have enough coverage in the scenario to learn good translations. We have explored ideas to improve coverage like the Chinese Room, but for this to be most effective, we have to identify a seed set of scenario relevant documents in the first place. Using a combination of unsupervised and semi-supervised methods directly on documents in the incident language, we should be able to find scenario relevant topics and then focus our efforts on these types of documents. </a:t>
            </a:r>
          </a:p>
          <a:p>
            <a:r>
              <a:rPr lang="en-US" baseline="0" dirty="0" smtClean="0"/>
              <a:t>A preliminary result is shown on the next slide</a:t>
            </a:r>
            <a:endParaRPr lang="en-US" dirty="0"/>
          </a:p>
        </p:txBody>
      </p:sp>
      <p:sp>
        <p:nvSpPr>
          <p:cNvPr id="4" name="Slide Number Placeholder 3"/>
          <p:cNvSpPr>
            <a:spLocks noGrp="1"/>
          </p:cNvSpPr>
          <p:nvPr>
            <p:ph type="sldNum" sz="quarter" idx="10"/>
          </p:nvPr>
        </p:nvSpPr>
        <p:spPr/>
        <p:txBody>
          <a:bodyPr/>
          <a:lstStyle/>
          <a:p>
            <a:fld id="{26D1A11D-A375-4457-A95F-CB659277DCE0}" type="slidenum">
              <a:rPr lang="en-US" smtClean="0"/>
              <a:pPr/>
              <a:t>7</a:t>
            </a:fld>
            <a:endParaRPr lang="en-US"/>
          </a:p>
        </p:txBody>
      </p:sp>
    </p:spTree>
    <p:extLst>
      <p:ext uri="{BB962C8B-B14F-4D97-AF65-F5344CB8AC3E}">
        <p14:creationId xmlns:p14="http://schemas.microsoft.com/office/powerpoint/2010/main" val="3384092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2130425"/>
            <a:ext cx="5181600" cy="1470025"/>
          </a:xfrm>
        </p:spPr>
        <p:txBody>
          <a:bodyPr/>
          <a:lstStyle>
            <a:lvl1pPr algn="r">
              <a:defRPr/>
            </a:lvl1pPr>
          </a:lstStyle>
          <a:p>
            <a:r>
              <a:rPr lang="en-US" dirty="0"/>
              <a:t>Click to edit Master title style</a:t>
            </a:r>
          </a:p>
        </p:txBody>
      </p:sp>
      <p:sp>
        <p:nvSpPr>
          <p:cNvPr id="3" name="Subtitle 2"/>
          <p:cNvSpPr>
            <a:spLocks noGrp="1"/>
          </p:cNvSpPr>
          <p:nvPr>
            <p:ph type="subTitle" idx="1"/>
          </p:nvPr>
        </p:nvSpPr>
        <p:spPr>
          <a:xfrm>
            <a:off x="3276600" y="3886200"/>
            <a:ext cx="51816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90233EF-B12E-4D30-B740-1EE54508B32B}" type="datetime1">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dirty="0"/>
          </a:p>
        </p:txBody>
      </p:sp>
      <p:grpSp>
        <p:nvGrpSpPr>
          <p:cNvPr id="26" name="Group 25">
            <a:extLst>
              <a:ext uri="{FF2B5EF4-FFF2-40B4-BE49-F238E27FC236}">
                <a16:creationId xmlns="" xmlns:a16="http://schemas.microsoft.com/office/drawing/2014/main" id="{5EBF3D4C-BC08-5C4E-9DBA-3E45A345E61A}"/>
              </a:ext>
            </a:extLst>
          </p:cNvPr>
          <p:cNvGrpSpPr/>
          <p:nvPr userDrawn="1"/>
        </p:nvGrpSpPr>
        <p:grpSpPr>
          <a:xfrm>
            <a:off x="-466344" y="-66907"/>
            <a:ext cx="3771900" cy="6927832"/>
            <a:chOff x="2895600" y="-69832"/>
            <a:chExt cx="3771900" cy="6927832"/>
          </a:xfrm>
        </p:grpSpPr>
        <p:sp>
          <p:nvSpPr>
            <p:cNvPr id="8" name="Rectangle 7">
              <a:extLst>
                <a:ext uri="{FF2B5EF4-FFF2-40B4-BE49-F238E27FC236}">
                  <a16:creationId xmlns="" xmlns:a16="http://schemas.microsoft.com/office/drawing/2014/main" id="{A35FDAD4-B5E3-FB43-A9BF-C5911C596752}"/>
                </a:ext>
              </a:extLst>
            </p:cNvPr>
            <p:cNvSpPr/>
            <p:nvPr userDrawn="1"/>
          </p:nvSpPr>
          <p:spPr>
            <a:xfrm>
              <a:off x="3366516" y="0"/>
              <a:ext cx="3300984" cy="685800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 xmlns:a16="http://schemas.microsoft.com/office/drawing/2014/main" id="{2F38942F-81BB-774D-960E-4B9356CE01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5600" y="2819400"/>
              <a:ext cx="2618467" cy="1163763"/>
            </a:xfrm>
            <a:prstGeom prst="rect">
              <a:avLst/>
            </a:prstGeom>
          </p:spPr>
        </p:pic>
        <p:pic>
          <p:nvPicPr>
            <p:cNvPr id="21" name="Picture 20">
              <a:extLst>
                <a:ext uri="{FF2B5EF4-FFF2-40B4-BE49-F238E27FC236}">
                  <a16:creationId xmlns="" xmlns:a16="http://schemas.microsoft.com/office/drawing/2014/main" id="{234DC644-D7EE-7B40-9DED-D9A172D8C7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2371" y="6145297"/>
              <a:ext cx="3160829" cy="587011"/>
            </a:xfrm>
            <a:prstGeom prst="rect">
              <a:avLst/>
            </a:prstGeom>
          </p:spPr>
        </p:pic>
        <p:pic>
          <p:nvPicPr>
            <p:cNvPr id="23" name="Picture 22">
              <a:extLst>
                <a:ext uri="{FF2B5EF4-FFF2-40B4-BE49-F238E27FC236}">
                  <a16:creationId xmlns="" xmlns:a16="http://schemas.microsoft.com/office/drawing/2014/main" id="{41013345-B0F7-A549-8AFF-8A954F7F66C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87298" y="4160681"/>
              <a:ext cx="2966653" cy="712692"/>
            </a:xfrm>
            <a:prstGeom prst="rect">
              <a:avLst/>
            </a:prstGeom>
          </p:spPr>
        </p:pic>
        <p:pic>
          <p:nvPicPr>
            <p:cNvPr id="25" name="Picture 24">
              <a:extLst>
                <a:ext uri="{FF2B5EF4-FFF2-40B4-BE49-F238E27FC236}">
                  <a16:creationId xmlns="" xmlns:a16="http://schemas.microsoft.com/office/drawing/2014/main" id="{F8DF3C76-959B-0E4E-AEB6-C5F6348DCC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9150" y="-69832"/>
              <a:ext cx="2978761" cy="1305127"/>
            </a:xfrm>
            <a:prstGeom prst="rect">
              <a:avLst/>
            </a:prstGeom>
          </p:spPr>
        </p:pic>
        <p:pic>
          <p:nvPicPr>
            <p:cNvPr id="27" name="Picture 2">
              <a:extLst>
                <a:ext uri="{FF2B5EF4-FFF2-40B4-BE49-F238E27FC236}">
                  <a16:creationId xmlns="" xmlns:a16="http://schemas.microsoft.com/office/drawing/2014/main" id="{61B3883E-EC7F-EE46-A20E-9A4A573595F8}"/>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30298" r="26125" b="51816"/>
            <a:stretch/>
          </p:blipFill>
          <p:spPr bwMode="auto">
            <a:xfrm>
              <a:off x="3429000" y="1461817"/>
              <a:ext cx="2438400" cy="1226634"/>
            </a:xfrm>
            <a:prstGeom prst="rect">
              <a:avLst/>
            </a:prstGeom>
            <a:solidFill>
              <a:srgbClr val="DDDDDD"/>
            </a:solidFill>
            <a:ln>
              <a:noFill/>
            </a:ln>
            <a:effectLst/>
            <a:extLst/>
          </p:spPr>
        </p:pic>
        <p:pic>
          <p:nvPicPr>
            <p:cNvPr id="28" name="Picture 2">
              <a:extLst>
                <a:ext uri="{FF2B5EF4-FFF2-40B4-BE49-F238E27FC236}">
                  <a16:creationId xmlns="" xmlns:a16="http://schemas.microsoft.com/office/drawing/2014/main" id="{C19AC11B-2921-E34C-9352-8CAD6E1FD7D7}"/>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79241" r="46902" b="11653"/>
            <a:stretch/>
          </p:blipFill>
          <p:spPr bwMode="auto">
            <a:xfrm>
              <a:off x="3441388" y="5068032"/>
              <a:ext cx="2278670" cy="811913"/>
            </a:xfrm>
            <a:prstGeom prst="rect">
              <a:avLst/>
            </a:prstGeom>
            <a:solidFill>
              <a:srgbClr val="DDDDDD"/>
            </a:solidFill>
            <a:ln>
              <a:noFill/>
            </a:ln>
            <a:effectLst/>
            <a:ex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6E722B-E773-46E6-BBAE-CEB3B54C0464}" type="datetime1">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1A714-3023-4459-9B81-D1219F59FD26}" type="datetime1">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2F00B-F66C-4ADD-B7E0-74BABB86E426}" type="datetime1">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2C07B-C88D-4157-9B86-BBEC05596F46}" type="datetime1">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FA5F8-23F5-4268-BB5C-FCD339BD2B29}" type="datetime1">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4525B9-C894-47C3-ACCE-510224D8A036}" type="datetime1">
              <a:rPr lang="en-US" smtClean="0"/>
              <a:pPr/>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709828-60DC-4A7D-A7F9-5B65AA1A4CFA}" type="datetime1">
              <a:rPr lang="en-US" smtClean="0"/>
              <a:pPr/>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29D82-27D2-45F7-ACE0-92DBF94BD05C}" type="datetime1">
              <a:rPr lang="en-US" smtClean="0"/>
              <a:pPr/>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195F3-8E82-41D0-BB4E-DC3CFF698F34}" type="datetime1">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CBE6F-C1C1-44F3-9C0C-A79E97F781F7}" type="datetime1">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391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908C7-E55B-43B1-97F7-8E04E06A8D7B}" type="datetime1">
              <a:rPr lang="en-US" smtClean="0"/>
              <a:pPr/>
              <a:t>4/3/2018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315200" y="6324600"/>
            <a:ext cx="1524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B13ED-57CC-4817-AFF2-A39BFC804D6C}" type="slidenum">
              <a:rPr lang="en-US" smtClean="0"/>
              <a:pPr/>
              <a:t>‹#›</a:t>
            </a:fld>
            <a:endParaRPr lang="en-US"/>
          </a:p>
        </p:txBody>
      </p:sp>
      <p:grpSp>
        <p:nvGrpSpPr>
          <p:cNvPr id="11" name="Group 10"/>
          <p:cNvGrpSpPr/>
          <p:nvPr userDrawn="1"/>
        </p:nvGrpSpPr>
        <p:grpSpPr>
          <a:xfrm>
            <a:off x="7988300" y="304800"/>
            <a:ext cx="927100" cy="1143000"/>
            <a:chOff x="7772400" y="304800"/>
            <a:chExt cx="927100" cy="1143000"/>
          </a:xfrm>
        </p:grpSpPr>
        <p:sp>
          <p:nvSpPr>
            <p:cNvPr id="12" name="Rectangle 11"/>
            <p:cNvSpPr/>
            <p:nvPr/>
          </p:nvSpPr>
          <p:spPr>
            <a:xfrm>
              <a:off x="7772400" y="304800"/>
              <a:ext cx="914400" cy="11430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noChangeArrowheads="1"/>
            </p:cNvPicPr>
            <p:nvPr/>
          </p:nvPicPr>
          <p:blipFill>
            <a:blip r:embed="rId13" cstate="print"/>
            <a:srcRect/>
            <a:stretch>
              <a:fillRect/>
            </a:stretch>
          </p:blipFill>
          <p:spPr bwMode="auto">
            <a:xfrm>
              <a:off x="7772400" y="397141"/>
              <a:ext cx="927100" cy="364859"/>
            </a:xfrm>
            <a:prstGeom prst="rect">
              <a:avLst/>
            </a:prstGeom>
            <a:noFill/>
            <a:ln w="9525">
              <a:noFill/>
              <a:miter lim="800000"/>
              <a:headEnd/>
              <a:tailEnd/>
            </a:ln>
            <a:effec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ELISA Topic Modelling</a:t>
            </a:r>
          </a:p>
        </p:txBody>
      </p:sp>
      <p:sp>
        <p:nvSpPr>
          <p:cNvPr id="3" name="Subtitle 2"/>
          <p:cNvSpPr>
            <a:spLocks noGrp="1"/>
          </p:cNvSpPr>
          <p:nvPr>
            <p:ph type="subTitle" idx="1"/>
          </p:nvPr>
        </p:nvSpPr>
        <p:spPr>
          <a:xfrm>
            <a:off x="3505200" y="3610109"/>
            <a:ext cx="5181600" cy="1752600"/>
          </a:xfrm>
        </p:spPr>
        <p:txBody>
          <a:bodyPr>
            <a:normAutofit fontScale="92500" lnSpcReduction="20000"/>
          </a:bodyPr>
          <a:lstStyle/>
          <a:p>
            <a:r>
              <a:rPr lang="en-US" sz="2800" dirty="0" smtClean="0"/>
              <a:t>Gaurav Bose</a:t>
            </a:r>
          </a:p>
          <a:p>
            <a:r>
              <a:rPr lang="en-US" sz="2800" dirty="0" err="1" smtClean="0"/>
              <a:t>Eswar</a:t>
            </a:r>
            <a:r>
              <a:rPr lang="en-US" sz="2800" dirty="0" smtClean="0"/>
              <a:t> </a:t>
            </a:r>
            <a:r>
              <a:rPr lang="en-US" sz="2800" dirty="0" err="1" smtClean="0"/>
              <a:t>Lakshminarayan</a:t>
            </a:r>
            <a:endParaRPr lang="en-US" sz="2800" dirty="0" smtClean="0"/>
          </a:p>
          <a:p>
            <a:r>
              <a:rPr lang="en-US" sz="2800" dirty="0" err="1" smtClean="0"/>
              <a:t>Dr.Greg</a:t>
            </a:r>
            <a:r>
              <a:rPr lang="en-US" sz="2800" dirty="0" smtClean="0"/>
              <a:t> </a:t>
            </a:r>
            <a:r>
              <a:rPr lang="en-US" sz="2800" dirty="0"/>
              <a:t>Ver </a:t>
            </a:r>
            <a:r>
              <a:rPr lang="en-US" sz="2800" dirty="0" err="1"/>
              <a:t>Steeg</a:t>
            </a:r>
            <a:endParaRPr lang="en-US" sz="2800" dirty="0"/>
          </a:p>
          <a:p>
            <a:r>
              <a:rPr lang="en-US" sz="2800" dirty="0"/>
              <a:t>Information Sciences Institute</a:t>
            </a:r>
          </a:p>
        </p:txBody>
      </p:sp>
      <p:sp>
        <p:nvSpPr>
          <p:cNvPr id="4" name="Slide Number Placeholder 3"/>
          <p:cNvSpPr>
            <a:spLocks noGrp="1"/>
          </p:cNvSpPr>
          <p:nvPr>
            <p:ph type="sldNum" sz="quarter" idx="12"/>
          </p:nvPr>
        </p:nvSpPr>
        <p:spPr/>
        <p:txBody>
          <a:bodyPr/>
          <a:lstStyle/>
          <a:p>
            <a:fld id="{024B13ED-57CC-4817-AFF2-A39BFC804D6C}"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8141700"/>
              </p:ext>
            </p:extLst>
          </p:nvPr>
        </p:nvGraphicFramePr>
        <p:xfrm>
          <a:off x="152400" y="2231746"/>
          <a:ext cx="8839200" cy="3276600"/>
        </p:xfrm>
        <a:graphic>
          <a:graphicData uri="http://schemas.openxmlformats.org/drawingml/2006/table">
            <a:tbl>
              <a:tblPr firstRow="1" bandRow="1">
                <a:tableStyleId>{5940675A-B579-460E-94D1-54222C63F5DA}</a:tableStyleId>
              </a:tblPr>
              <a:tblGrid>
                <a:gridCol w="1198536"/>
                <a:gridCol w="1087464"/>
                <a:gridCol w="1028700"/>
                <a:gridCol w="1104900"/>
                <a:gridCol w="1104900"/>
                <a:gridCol w="1104900"/>
                <a:gridCol w="1104900"/>
                <a:gridCol w="1104900"/>
              </a:tblGrid>
              <a:tr h="1092200">
                <a:tc>
                  <a:txBody>
                    <a:bodyPr/>
                    <a:lstStyle/>
                    <a:p>
                      <a:r>
                        <a:rPr lang="en-US" b="1" dirty="0" smtClean="0"/>
                        <a:t>Method</a:t>
                      </a:r>
                      <a:endParaRPr lang="en-US" b="1" dirty="0"/>
                    </a:p>
                  </a:txBody>
                  <a:tcPr/>
                </a:tc>
                <a:tc>
                  <a:txBody>
                    <a:bodyPr/>
                    <a:lstStyle/>
                    <a:p>
                      <a:pPr algn="ctr"/>
                      <a:r>
                        <a:rPr lang="en-US" b="1" dirty="0" smtClean="0"/>
                        <a:t>Precision</a:t>
                      </a:r>
                      <a:endParaRPr lang="en-US" b="1" dirty="0"/>
                    </a:p>
                  </a:txBody>
                  <a:tcPr/>
                </a:tc>
                <a:tc>
                  <a:txBody>
                    <a:bodyPr/>
                    <a:lstStyle/>
                    <a:p>
                      <a:r>
                        <a:rPr lang="en-US" b="1" dirty="0" smtClean="0"/>
                        <a:t>Recall</a:t>
                      </a:r>
                      <a:endParaRPr lang="en-US" b="1" dirty="0"/>
                    </a:p>
                  </a:txBody>
                  <a:tcPr/>
                </a:tc>
                <a:tc>
                  <a:txBody>
                    <a:bodyPr/>
                    <a:lstStyle/>
                    <a:p>
                      <a:r>
                        <a:rPr lang="en-US" b="1" dirty="0" smtClean="0"/>
                        <a:t>F1</a:t>
                      </a:r>
                      <a:r>
                        <a:rPr lang="en-US" dirty="0" smtClean="0"/>
                        <a:t> </a:t>
                      </a:r>
                      <a:r>
                        <a:rPr lang="en-US" b="1" dirty="0" smtClean="0"/>
                        <a:t>Score</a:t>
                      </a:r>
                      <a:endParaRPr lang="en-US" b="1" dirty="0"/>
                    </a:p>
                  </a:txBody>
                  <a:tcPr/>
                </a:tc>
                <a:tc>
                  <a:txBody>
                    <a:bodyPr/>
                    <a:lstStyle/>
                    <a:p>
                      <a:endParaRPr lang="en-US" dirty="0"/>
                    </a:p>
                  </a:txBody>
                  <a:tcPr/>
                </a:tc>
                <a:tc>
                  <a:txBody>
                    <a:bodyPr/>
                    <a:lstStyle/>
                    <a:p>
                      <a:r>
                        <a:rPr lang="en-US" b="1" dirty="0" smtClean="0"/>
                        <a:t>Precision</a:t>
                      </a:r>
                      <a:endParaRPr lang="en-US" b="1" dirty="0"/>
                    </a:p>
                  </a:txBody>
                  <a:tcPr/>
                </a:tc>
                <a:tc>
                  <a:txBody>
                    <a:bodyPr/>
                    <a:lstStyle/>
                    <a:p>
                      <a:r>
                        <a:rPr lang="en-US" b="1" dirty="0" smtClean="0"/>
                        <a:t>Recall </a:t>
                      </a:r>
                      <a:endParaRPr lang="en-US" b="1" dirty="0"/>
                    </a:p>
                  </a:txBody>
                  <a:tcPr/>
                </a:tc>
                <a:tc>
                  <a:txBody>
                    <a:bodyPr/>
                    <a:lstStyle/>
                    <a:p>
                      <a:r>
                        <a:rPr lang="en-US" b="1" dirty="0" smtClean="0"/>
                        <a:t>F1</a:t>
                      </a:r>
                      <a:r>
                        <a:rPr lang="en-US" dirty="0" smtClean="0"/>
                        <a:t> </a:t>
                      </a:r>
                      <a:r>
                        <a:rPr lang="en-US" b="1" dirty="0" smtClean="0"/>
                        <a:t>Score</a:t>
                      </a:r>
                      <a:endParaRPr lang="en-US" b="1" dirty="0"/>
                    </a:p>
                  </a:txBody>
                  <a:tcPr/>
                </a:tc>
              </a:tr>
              <a:tr h="1092200">
                <a:tc>
                  <a:txBody>
                    <a:bodyPr/>
                    <a:lstStyle/>
                    <a:p>
                      <a:r>
                        <a:rPr lang="en-US" dirty="0" err="1" smtClean="0"/>
                        <a:t>Corex</a:t>
                      </a:r>
                      <a:r>
                        <a:rPr lang="en-US" dirty="0" smtClean="0"/>
                        <a:t>-</a:t>
                      </a:r>
                    </a:p>
                    <a:p>
                      <a:r>
                        <a:rPr lang="en-US" dirty="0" err="1" smtClean="0"/>
                        <a:t>Anchorred</a:t>
                      </a:r>
                      <a:endParaRPr lang="en-US" dirty="0"/>
                    </a:p>
                  </a:txBody>
                  <a:tcPr/>
                </a:tc>
                <a:tc>
                  <a:txBody>
                    <a:bodyPr/>
                    <a:lstStyle/>
                    <a:p>
                      <a:r>
                        <a:rPr lang="en-US" dirty="0" smtClean="0"/>
                        <a:t>0.889</a:t>
                      </a:r>
                      <a:endParaRPr lang="en-US" dirty="0"/>
                    </a:p>
                  </a:txBody>
                  <a:tcPr/>
                </a:tc>
                <a:tc>
                  <a:txBody>
                    <a:bodyPr/>
                    <a:lstStyle/>
                    <a:p>
                      <a:r>
                        <a:rPr lang="en-US" dirty="0" smtClean="0"/>
                        <a:t>0.089</a:t>
                      </a:r>
                      <a:endParaRPr lang="en-US" dirty="0"/>
                    </a:p>
                  </a:txBody>
                  <a:tcPr/>
                </a:tc>
                <a:tc>
                  <a:txBody>
                    <a:bodyPr/>
                    <a:lstStyle/>
                    <a:p>
                      <a:r>
                        <a:rPr lang="en-US" dirty="0" smtClean="0"/>
                        <a:t>0.162</a:t>
                      </a:r>
                      <a:endParaRPr lang="en-US" dirty="0"/>
                    </a:p>
                  </a:txBody>
                  <a:tcPr/>
                </a:tc>
                <a:tc>
                  <a:txBody>
                    <a:bodyPr/>
                    <a:lstStyle/>
                    <a:p>
                      <a:endParaRPr lang="en-US" dirty="0"/>
                    </a:p>
                  </a:txBody>
                  <a:tcPr/>
                </a:tc>
                <a:tc>
                  <a:txBody>
                    <a:bodyPr/>
                    <a:lstStyle/>
                    <a:p>
                      <a:r>
                        <a:rPr lang="en-US" dirty="0" smtClean="0"/>
                        <a:t>0.901</a:t>
                      </a:r>
                      <a:endParaRPr lang="en-US" dirty="0"/>
                    </a:p>
                  </a:txBody>
                  <a:tcPr/>
                </a:tc>
                <a:tc>
                  <a:txBody>
                    <a:bodyPr/>
                    <a:lstStyle/>
                    <a:p>
                      <a:r>
                        <a:rPr lang="en-US" dirty="0" smtClean="0"/>
                        <a:t>0.137</a:t>
                      </a:r>
                      <a:endParaRPr lang="en-US" dirty="0"/>
                    </a:p>
                  </a:txBody>
                  <a:tcPr/>
                </a:tc>
                <a:tc>
                  <a:txBody>
                    <a:bodyPr/>
                    <a:lstStyle/>
                    <a:p>
                      <a:r>
                        <a:rPr lang="en-US" dirty="0" smtClean="0"/>
                        <a:t>0.238</a:t>
                      </a:r>
                      <a:endParaRPr lang="en-US" dirty="0"/>
                    </a:p>
                  </a:txBody>
                  <a:tcPr/>
                </a:tc>
              </a:tr>
              <a:tr h="1092200">
                <a:tc>
                  <a:txBody>
                    <a:bodyPr/>
                    <a:lstStyle/>
                    <a:p>
                      <a:r>
                        <a:rPr lang="en-US" dirty="0" smtClean="0"/>
                        <a:t>Guided</a:t>
                      </a:r>
                    </a:p>
                    <a:p>
                      <a:r>
                        <a:rPr lang="en-US" dirty="0" smtClean="0"/>
                        <a:t>LDA</a:t>
                      </a:r>
                      <a:endParaRPr lang="en-US" dirty="0"/>
                    </a:p>
                  </a:txBody>
                  <a:tcPr/>
                </a:tc>
                <a:tc>
                  <a:txBody>
                    <a:bodyPr/>
                    <a:lstStyle/>
                    <a:p>
                      <a:r>
                        <a:rPr lang="en-US" dirty="0" smtClean="0"/>
                        <a:t>0.885</a:t>
                      </a:r>
                      <a:endParaRPr lang="en-US" dirty="0"/>
                    </a:p>
                  </a:txBody>
                  <a:tcPr/>
                </a:tc>
                <a:tc>
                  <a:txBody>
                    <a:bodyPr/>
                    <a:lstStyle/>
                    <a:p>
                      <a:r>
                        <a:rPr lang="en-US" dirty="0" smtClean="0"/>
                        <a:t>0.103</a:t>
                      </a:r>
                      <a:endParaRPr lang="en-US" dirty="0"/>
                    </a:p>
                  </a:txBody>
                  <a:tcPr/>
                </a:tc>
                <a:tc>
                  <a:txBody>
                    <a:bodyPr/>
                    <a:lstStyle/>
                    <a:p>
                      <a:r>
                        <a:rPr lang="en-US" dirty="0" smtClean="0"/>
                        <a:t>0.184</a:t>
                      </a:r>
                      <a:endParaRPr lang="en-US" dirty="0"/>
                    </a:p>
                  </a:txBody>
                  <a:tcPr/>
                </a:tc>
                <a:tc>
                  <a:txBody>
                    <a:bodyPr/>
                    <a:lstStyle/>
                    <a:p>
                      <a:endParaRPr lang="en-US" dirty="0"/>
                    </a:p>
                  </a:txBody>
                  <a:tcPr/>
                </a:tc>
                <a:tc>
                  <a:txBody>
                    <a:bodyPr/>
                    <a:lstStyle/>
                    <a:p>
                      <a:r>
                        <a:rPr lang="en-US" dirty="0" smtClean="0"/>
                        <a:t>0.823</a:t>
                      </a:r>
                      <a:endParaRPr lang="en-US" dirty="0"/>
                    </a:p>
                  </a:txBody>
                  <a:tcPr/>
                </a:tc>
                <a:tc>
                  <a:txBody>
                    <a:bodyPr/>
                    <a:lstStyle/>
                    <a:p>
                      <a:r>
                        <a:rPr lang="en-US" dirty="0" smtClean="0"/>
                        <a:t>0.059</a:t>
                      </a:r>
                      <a:endParaRPr lang="en-US" dirty="0"/>
                    </a:p>
                  </a:txBody>
                  <a:tcPr/>
                </a:tc>
                <a:tc>
                  <a:txBody>
                    <a:bodyPr/>
                    <a:lstStyle/>
                    <a:p>
                      <a:r>
                        <a:rPr lang="en-US" dirty="0" smtClean="0"/>
                        <a:t>0.110</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024B13ED-57CC-4817-AFF2-A39BFC804D6C}" type="slidenum">
              <a:rPr lang="en-US" smtClean="0"/>
              <a:pPr/>
              <a:t>10</a:t>
            </a:fld>
            <a:endParaRPr lang="en-US"/>
          </a:p>
        </p:txBody>
      </p:sp>
      <p:sp>
        <p:nvSpPr>
          <p:cNvPr id="6" name="TextBox 5"/>
          <p:cNvSpPr txBox="1"/>
          <p:nvPr/>
        </p:nvSpPr>
        <p:spPr>
          <a:xfrm>
            <a:off x="2133600" y="1819553"/>
            <a:ext cx="1524000" cy="369332"/>
          </a:xfrm>
          <a:prstGeom prst="rect">
            <a:avLst/>
          </a:prstGeom>
          <a:noFill/>
        </p:spPr>
        <p:txBody>
          <a:bodyPr wrap="square" rtlCol="0">
            <a:spAutoFit/>
          </a:bodyPr>
          <a:lstStyle/>
          <a:p>
            <a:r>
              <a:rPr lang="en-US" b="1" dirty="0" smtClean="0"/>
              <a:t>Keywords #1</a:t>
            </a:r>
            <a:endParaRPr lang="en-US" b="1" dirty="0"/>
          </a:p>
        </p:txBody>
      </p:sp>
      <p:sp>
        <p:nvSpPr>
          <p:cNvPr id="7" name="TextBox 6"/>
          <p:cNvSpPr txBox="1"/>
          <p:nvPr/>
        </p:nvSpPr>
        <p:spPr>
          <a:xfrm>
            <a:off x="6324600" y="1819553"/>
            <a:ext cx="1981200" cy="369332"/>
          </a:xfrm>
          <a:prstGeom prst="rect">
            <a:avLst/>
          </a:prstGeom>
          <a:noFill/>
        </p:spPr>
        <p:txBody>
          <a:bodyPr wrap="square" rtlCol="0">
            <a:spAutoFit/>
          </a:bodyPr>
          <a:lstStyle/>
          <a:p>
            <a:r>
              <a:rPr lang="en-US" b="1" dirty="0" smtClean="0"/>
              <a:t>More Keywords #2</a:t>
            </a:r>
            <a:endParaRPr lang="en-US" b="1" dirty="0"/>
          </a:p>
        </p:txBody>
      </p:sp>
    </p:spTree>
    <p:extLst>
      <p:ext uri="{BB962C8B-B14F-4D97-AF65-F5344CB8AC3E}">
        <p14:creationId xmlns:p14="http://schemas.microsoft.com/office/powerpoint/2010/main" val="45840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3C4F2-9630-45E2-93CE-E72FFB3C5D08}"/>
              </a:ext>
            </a:extLst>
          </p:cNvPr>
          <p:cNvSpPr>
            <a:spLocks noGrp="1"/>
          </p:cNvSpPr>
          <p:nvPr>
            <p:ph type="title"/>
          </p:nvPr>
        </p:nvSpPr>
        <p:spPr/>
        <p:txBody>
          <a:bodyPr/>
          <a:lstStyle/>
          <a:p>
            <a:r>
              <a:rPr lang="en-US" dirty="0" smtClean="0"/>
              <a:t>Keywords #1 and #2</a:t>
            </a:r>
            <a:endParaRPr lang="en-US" dirty="0"/>
          </a:p>
        </p:txBody>
      </p:sp>
      <p:sp>
        <p:nvSpPr>
          <p:cNvPr id="3" name="Content Placeholder 2">
            <a:extLst>
              <a:ext uri="{FF2B5EF4-FFF2-40B4-BE49-F238E27FC236}">
                <a16:creationId xmlns="" xmlns:a16="http://schemas.microsoft.com/office/drawing/2014/main" id="{2934D567-9819-422A-A2D7-AE3296F4EEF7}"/>
              </a:ext>
            </a:extLst>
          </p:cNvPr>
          <p:cNvSpPr>
            <a:spLocks noGrp="1"/>
          </p:cNvSpPr>
          <p:nvPr>
            <p:ph idx="1"/>
          </p:nvPr>
        </p:nvSpPr>
        <p:spPr/>
        <p:txBody>
          <a:bodyPr>
            <a:normAutofit lnSpcReduction="10000"/>
          </a:bodyPr>
          <a:lstStyle/>
          <a:p>
            <a:r>
              <a:rPr lang="en-US" dirty="0"/>
              <a:t>Topic 1: hoongee, hongee</a:t>
            </a:r>
          </a:p>
          <a:p>
            <a:r>
              <a:rPr lang="en-US" dirty="0"/>
              <a:t>Topic 2: galaana, galaanaa</a:t>
            </a:r>
          </a:p>
          <a:p>
            <a:r>
              <a:rPr lang="en-US" dirty="0"/>
              <a:t>Topic 3: </a:t>
            </a:r>
            <a:r>
              <a:rPr lang="en-US" dirty="0" err="1" smtClean="0"/>
              <a:t>balaa</a:t>
            </a:r>
            <a:endParaRPr lang="en-US" dirty="0" smtClean="0"/>
          </a:p>
          <a:p>
            <a:endParaRPr lang="en-US" dirty="0"/>
          </a:p>
          <a:p>
            <a:r>
              <a:rPr lang="en-US" dirty="0"/>
              <a:t>Topic 1: </a:t>
            </a:r>
            <a:r>
              <a:rPr lang="en-US" dirty="0" err="1"/>
              <a:t>hoongee</a:t>
            </a:r>
            <a:r>
              <a:rPr lang="en-US" dirty="0"/>
              <a:t>, </a:t>
            </a:r>
            <a:r>
              <a:rPr lang="en-US" dirty="0" err="1"/>
              <a:t>hongee</a:t>
            </a:r>
            <a:r>
              <a:rPr lang="en-US" dirty="0"/>
              <a:t>, </a:t>
            </a:r>
            <a:r>
              <a:rPr lang="en-US" dirty="0" err="1"/>
              <a:t>oolaa</a:t>
            </a:r>
            <a:endParaRPr lang="en-US" dirty="0"/>
          </a:p>
          <a:p>
            <a:r>
              <a:rPr lang="en-US" dirty="0"/>
              <a:t>Topic 2: </a:t>
            </a:r>
            <a:r>
              <a:rPr lang="en-US" dirty="0" err="1"/>
              <a:t>galaana</a:t>
            </a:r>
            <a:r>
              <a:rPr lang="en-US" dirty="0"/>
              <a:t>, </a:t>
            </a:r>
            <a:r>
              <a:rPr lang="en-US" dirty="0" err="1"/>
              <a:t>galaanaa</a:t>
            </a:r>
            <a:r>
              <a:rPr lang="en-US" dirty="0"/>
              <a:t>, </a:t>
            </a:r>
            <a:r>
              <a:rPr lang="en-US" dirty="0" err="1"/>
              <a:t>guutuu</a:t>
            </a:r>
            <a:r>
              <a:rPr lang="en-US" dirty="0"/>
              <a:t>, </a:t>
            </a:r>
            <a:r>
              <a:rPr lang="en-US" dirty="0" err="1"/>
              <a:t>lolaa</a:t>
            </a:r>
            <a:endParaRPr lang="en-US" dirty="0"/>
          </a:p>
          <a:p>
            <a:r>
              <a:rPr lang="en-US" dirty="0"/>
              <a:t>Topic 3: </a:t>
            </a:r>
            <a:r>
              <a:rPr lang="en-US" dirty="0" err="1"/>
              <a:t>balaa</a:t>
            </a:r>
            <a:r>
              <a:rPr lang="en-US" dirty="0"/>
              <a:t>, </a:t>
            </a:r>
            <a:r>
              <a:rPr lang="en-US" dirty="0" err="1"/>
              <a:t>dhibee</a:t>
            </a:r>
            <a:r>
              <a:rPr lang="en-US" dirty="0"/>
              <a:t>, </a:t>
            </a:r>
            <a:r>
              <a:rPr lang="en-US" dirty="0" err="1"/>
              <a:t>irraa</a:t>
            </a:r>
            <a:endParaRPr lang="en-US" dirty="0"/>
          </a:p>
          <a:p>
            <a:r>
              <a:rPr lang="en-US" dirty="0"/>
              <a:t>Topic 4: </a:t>
            </a:r>
            <a:r>
              <a:rPr lang="en-US" dirty="0" err="1"/>
              <a:t>sochii</a:t>
            </a:r>
            <a:r>
              <a:rPr lang="en-US" dirty="0"/>
              <a:t>, </a:t>
            </a:r>
            <a:r>
              <a:rPr lang="en-US" dirty="0" err="1"/>
              <a:t>lafaa</a:t>
            </a:r>
            <a:endParaRPr lang="en-US" dirty="0"/>
          </a:p>
          <a:p>
            <a:endParaRPr lang="en-US" dirty="0"/>
          </a:p>
          <a:p>
            <a:endParaRPr lang="en-US" dirty="0"/>
          </a:p>
        </p:txBody>
      </p:sp>
      <p:sp>
        <p:nvSpPr>
          <p:cNvPr id="4" name="Slide Number Placeholder 3">
            <a:extLst>
              <a:ext uri="{FF2B5EF4-FFF2-40B4-BE49-F238E27FC236}">
                <a16:creationId xmlns="" xmlns:a16="http://schemas.microsoft.com/office/drawing/2014/main" id="{977F2A89-E567-4088-A7A7-5301FE9E945A}"/>
              </a:ext>
            </a:extLst>
          </p:cNvPr>
          <p:cNvSpPr>
            <a:spLocks noGrp="1"/>
          </p:cNvSpPr>
          <p:nvPr>
            <p:ph type="sldNum" sz="quarter" idx="12"/>
          </p:nvPr>
        </p:nvSpPr>
        <p:spPr/>
        <p:txBody>
          <a:bodyPr/>
          <a:lstStyle/>
          <a:p>
            <a:fld id="{024B13ED-57CC-4817-AFF2-A39BFC804D6C}" type="slidenum">
              <a:rPr lang="en-US" smtClean="0"/>
              <a:pPr/>
              <a:t>11</a:t>
            </a:fld>
            <a:endParaRPr lang="en-US"/>
          </a:p>
        </p:txBody>
      </p:sp>
      <p:graphicFrame>
        <p:nvGraphicFramePr>
          <p:cNvPr id="5" name="Object 4">
            <a:extLst>
              <a:ext uri="{FF2B5EF4-FFF2-40B4-BE49-F238E27FC236}">
                <a16:creationId xmlns="" xmlns:a16="http://schemas.microsoft.com/office/drawing/2014/main" id="{9829E9E1-4814-4B67-AC58-8ADC78C2958D}"/>
              </a:ext>
            </a:extLst>
          </p:cNvPr>
          <p:cNvGraphicFramePr>
            <a:graphicFrameLocks noChangeAspect="1"/>
          </p:cNvGraphicFramePr>
          <p:nvPr>
            <p:extLst>
              <p:ext uri="{D42A27DB-BD31-4B8C-83A1-F6EECF244321}">
                <p14:modId xmlns:p14="http://schemas.microsoft.com/office/powerpoint/2010/main" val="3997670081"/>
              </p:ext>
            </p:extLst>
          </p:nvPr>
        </p:nvGraphicFramePr>
        <p:xfrm>
          <a:off x="7620000" y="2743200"/>
          <a:ext cx="914400" cy="771525"/>
        </p:xfrm>
        <a:graphic>
          <a:graphicData uri="http://schemas.openxmlformats.org/presentationml/2006/ole">
            <mc:AlternateContent xmlns:mc="http://schemas.openxmlformats.org/markup-compatibility/2006">
              <mc:Choice xmlns:v="urn:schemas-microsoft-com:vml" Requires="v">
                <p:oleObj spid="_x0000_s2081" name="Document" showAsIcon="1" r:id="rId3" imgW="914400" imgH="771480" progId="Word.OpenDocumentText.12">
                  <p:embed/>
                </p:oleObj>
              </mc:Choice>
              <mc:Fallback>
                <p:oleObj name="Document" showAsIcon="1" r:id="rId3" imgW="914400" imgH="771480" progId="Word.OpenDocumentText.12">
                  <p:embed/>
                  <p:pic>
                    <p:nvPicPr>
                      <p:cNvPr id="0" name=""/>
                      <p:cNvPicPr/>
                      <p:nvPr/>
                    </p:nvPicPr>
                    <p:blipFill>
                      <a:blip r:embed="rId4"/>
                      <a:stretch>
                        <a:fillRect/>
                      </a:stretch>
                    </p:blipFill>
                    <p:spPr>
                      <a:xfrm>
                        <a:off x="7620000" y="2743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9107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3" name="Content Placeholder 2"/>
          <p:cNvSpPr>
            <a:spLocks noGrp="1"/>
          </p:cNvSpPr>
          <p:nvPr>
            <p:ph idx="1"/>
          </p:nvPr>
        </p:nvSpPr>
        <p:spPr/>
        <p:txBody>
          <a:bodyPr/>
          <a:lstStyle/>
          <a:p>
            <a:r>
              <a:rPr lang="en-US" dirty="0" smtClean="0"/>
              <a:t>COREX uses a Binary true or false sparse Document Term Matrix in its algorithm which tells if a keyword is present or missing in a document.</a:t>
            </a:r>
          </a:p>
          <a:p>
            <a:r>
              <a:rPr lang="en-US" dirty="0" smtClean="0"/>
              <a:t>Guided LDA uses a seeding technique and generates a count sparse matrix which gives a normalized count of the presence of a word in a document.</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12</a:t>
            </a:fld>
            <a:endParaRPr lang="en-US"/>
          </a:p>
        </p:txBody>
      </p:sp>
    </p:spTree>
    <p:extLst>
      <p:ext uri="{BB962C8B-B14F-4D97-AF65-F5344CB8AC3E}">
        <p14:creationId xmlns:p14="http://schemas.microsoft.com/office/powerpoint/2010/main" val="252029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a:t>
            </a:r>
            <a:endParaRPr lang="en-US" dirty="0"/>
          </a:p>
        </p:txBody>
      </p:sp>
      <p:sp>
        <p:nvSpPr>
          <p:cNvPr id="3" name="Content Placeholder 2"/>
          <p:cNvSpPr>
            <a:spLocks noGrp="1"/>
          </p:cNvSpPr>
          <p:nvPr>
            <p:ph idx="1"/>
          </p:nvPr>
        </p:nvSpPr>
        <p:spPr/>
        <p:txBody>
          <a:bodyPr/>
          <a:lstStyle/>
          <a:p>
            <a:r>
              <a:rPr lang="en-US" dirty="0" smtClean="0"/>
              <a:t>Identifying relevant documents is a major factor in both these methods.</a:t>
            </a:r>
          </a:p>
          <a:p>
            <a:r>
              <a:rPr lang="en-US" dirty="0" smtClean="0"/>
              <a:t>Finding relevant documents and ranking them based on the features is the 2</a:t>
            </a:r>
            <a:r>
              <a:rPr lang="en-US" baseline="30000" dirty="0" smtClean="0"/>
              <a:t>nd</a:t>
            </a:r>
            <a:r>
              <a:rPr lang="en-US" dirty="0" smtClean="0"/>
              <a:t> step to this method.</a:t>
            </a:r>
          </a:p>
          <a:p>
            <a:r>
              <a:rPr lang="en-US" dirty="0" smtClean="0"/>
              <a:t>Here we discuss different ranking methods by considering equal number of </a:t>
            </a:r>
            <a:r>
              <a:rPr lang="en-US" dirty="0" err="1" smtClean="0"/>
              <a:t>Indomain</a:t>
            </a:r>
            <a:r>
              <a:rPr lang="en-US" dirty="0" smtClean="0"/>
              <a:t> and Non – Domain documents.</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13</a:t>
            </a:fld>
            <a:endParaRPr lang="en-US"/>
          </a:p>
        </p:txBody>
      </p:sp>
    </p:spTree>
    <p:extLst>
      <p:ext uri="{BB962C8B-B14F-4D97-AF65-F5344CB8AC3E}">
        <p14:creationId xmlns:p14="http://schemas.microsoft.com/office/powerpoint/2010/main" val="322413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57365333"/>
              </p:ext>
            </p:extLst>
          </p:nvPr>
        </p:nvGraphicFramePr>
        <p:xfrm>
          <a:off x="1295400" y="1593441"/>
          <a:ext cx="6248400" cy="4959760"/>
        </p:xfrm>
        <a:graphic>
          <a:graphicData uri="http://schemas.openxmlformats.org/drawingml/2006/table">
            <a:tbl>
              <a:tblPr firstRow="1" bandRow="1">
                <a:tableStyleId>{5940675A-B579-460E-94D1-54222C63F5DA}</a:tableStyleId>
              </a:tblPr>
              <a:tblGrid>
                <a:gridCol w="2082800"/>
                <a:gridCol w="2082800"/>
                <a:gridCol w="2082800"/>
              </a:tblGrid>
              <a:tr h="991952">
                <a:tc>
                  <a:txBody>
                    <a:bodyPr/>
                    <a:lstStyle/>
                    <a:p>
                      <a:r>
                        <a:rPr lang="en-US" b="1" dirty="0" smtClean="0"/>
                        <a:t>Method</a:t>
                      </a:r>
                      <a:endParaRPr lang="en-US" b="1" dirty="0"/>
                    </a:p>
                  </a:txBody>
                  <a:tcPr/>
                </a:tc>
                <a:tc>
                  <a:txBody>
                    <a:bodyPr/>
                    <a:lstStyle/>
                    <a:p>
                      <a:r>
                        <a:rPr lang="en-US" b="1" dirty="0" smtClean="0"/>
                        <a:t>Precision @ 20</a:t>
                      </a:r>
                      <a:endParaRPr lang="en-US" b="1" dirty="0"/>
                    </a:p>
                  </a:txBody>
                  <a:tcPr/>
                </a:tc>
                <a:tc>
                  <a:txBody>
                    <a:bodyPr/>
                    <a:lstStyle/>
                    <a:p>
                      <a:r>
                        <a:rPr lang="en-US" b="1" dirty="0" smtClean="0"/>
                        <a:t>Precision @ 50</a:t>
                      </a:r>
                      <a:endParaRPr lang="en-US" b="1" dirty="0"/>
                    </a:p>
                  </a:txBody>
                  <a:tcPr/>
                </a:tc>
              </a:tr>
              <a:tr h="991952">
                <a:tc>
                  <a:txBody>
                    <a:bodyPr/>
                    <a:lstStyle/>
                    <a:p>
                      <a:r>
                        <a:rPr lang="en-US" dirty="0" smtClean="0"/>
                        <a:t>Keyword Count</a:t>
                      </a:r>
                      <a:endParaRPr lang="en-US" dirty="0"/>
                    </a:p>
                  </a:txBody>
                  <a:tcPr/>
                </a:tc>
                <a:tc>
                  <a:txBody>
                    <a:bodyPr/>
                    <a:lstStyle/>
                    <a:p>
                      <a:r>
                        <a:rPr lang="en-US" dirty="0" smtClean="0"/>
                        <a:t>0.368</a:t>
                      </a:r>
                      <a:endParaRPr lang="en-US" dirty="0"/>
                    </a:p>
                  </a:txBody>
                  <a:tcPr/>
                </a:tc>
                <a:tc>
                  <a:txBody>
                    <a:bodyPr/>
                    <a:lstStyle/>
                    <a:p>
                      <a:r>
                        <a:rPr lang="en-US" dirty="0" smtClean="0"/>
                        <a:t>0.388</a:t>
                      </a:r>
                      <a:endParaRPr lang="en-US" dirty="0"/>
                    </a:p>
                  </a:txBody>
                  <a:tcPr/>
                </a:tc>
              </a:tr>
              <a:tr h="991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TF-IDF Sum</a:t>
                      </a:r>
                    </a:p>
                    <a:p>
                      <a:endParaRPr lang="en-US" dirty="0"/>
                    </a:p>
                  </a:txBody>
                  <a:tcPr/>
                </a:tc>
                <a:tc>
                  <a:txBody>
                    <a:bodyPr/>
                    <a:lstStyle/>
                    <a:p>
                      <a:r>
                        <a:rPr lang="en-US" dirty="0" smtClean="0"/>
                        <a:t>0.470</a:t>
                      </a:r>
                      <a:endParaRPr lang="en-US" dirty="0"/>
                    </a:p>
                  </a:txBody>
                  <a:tcPr/>
                </a:tc>
                <a:tc>
                  <a:txBody>
                    <a:bodyPr/>
                    <a:lstStyle/>
                    <a:p>
                      <a:r>
                        <a:rPr lang="en-US" dirty="0" smtClean="0"/>
                        <a:t>0.384</a:t>
                      </a:r>
                      <a:endParaRPr lang="en-US" dirty="0"/>
                    </a:p>
                  </a:txBody>
                  <a:tcPr/>
                </a:tc>
              </a:tr>
              <a:tr h="991952">
                <a:tc>
                  <a:txBody>
                    <a:bodyPr/>
                    <a:lstStyle/>
                    <a:p>
                      <a:r>
                        <a:rPr lang="en-US" dirty="0" smtClean="0"/>
                        <a:t>Weighted Sum</a:t>
                      </a:r>
                      <a:endParaRPr lang="en-US" dirty="0"/>
                    </a:p>
                  </a:txBody>
                  <a:tcPr/>
                </a:tc>
                <a:tc>
                  <a:txBody>
                    <a:bodyPr/>
                    <a:lstStyle/>
                    <a:p>
                      <a:r>
                        <a:rPr lang="en-US" dirty="0" smtClean="0"/>
                        <a:t>0.385</a:t>
                      </a:r>
                      <a:endParaRPr lang="en-US" dirty="0"/>
                    </a:p>
                  </a:txBody>
                  <a:tcPr/>
                </a:tc>
                <a:tc>
                  <a:txBody>
                    <a:bodyPr/>
                    <a:lstStyle/>
                    <a:p>
                      <a:r>
                        <a:rPr lang="en-US" dirty="0" smtClean="0"/>
                        <a:t>0.388</a:t>
                      </a:r>
                      <a:endParaRPr lang="en-US" dirty="0"/>
                    </a:p>
                  </a:txBody>
                  <a:tcPr/>
                </a:tc>
              </a:tr>
              <a:tr h="991952">
                <a:tc>
                  <a:txBody>
                    <a:bodyPr/>
                    <a:lstStyle/>
                    <a:p>
                      <a:r>
                        <a:rPr lang="en-US" dirty="0" smtClean="0"/>
                        <a:t>Weighted Product</a:t>
                      </a:r>
                      <a:endParaRPr lang="en-US" dirty="0"/>
                    </a:p>
                  </a:txBody>
                  <a:tcPr/>
                </a:tc>
                <a:tc>
                  <a:txBody>
                    <a:bodyPr/>
                    <a:lstStyle/>
                    <a:p>
                      <a:r>
                        <a:rPr lang="en-US" dirty="0" smtClean="0"/>
                        <a:t>0.384</a:t>
                      </a:r>
                      <a:endParaRPr lang="en-US" dirty="0"/>
                    </a:p>
                  </a:txBody>
                  <a:tcPr/>
                </a:tc>
                <a:tc>
                  <a:txBody>
                    <a:bodyPr/>
                    <a:lstStyle/>
                    <a:p>
                      <a:r>
                        <a:rPr lang="en-US" dirty="0" smtClean="0"/>
                        <a:t>0.333</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024B13ED-57CC-4817-AFF2-A39BFC804D6C}" type="slidenum">
              <a:rPr lang="en-US" smtClean="0"/>
              <a:pPr/>
              <a:t>14</a:t>
            </a:fld>
            <a:endParaRPr lang="en-US"/>
          </a:p>
        </p:txBody>
      </p:sp>
    </p:spTree>
    <p:extLst>
      <p:ext uri="{BB962C8B-B14F-4D97-AF65-F5344CB8AC3E}">
        <p14:creationId xmlns:p14="http://schemas.microsoft.com/office/powerpoint/2010/main" val="207504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Inferences</a:t>
            </a:r>
            <a:endParaRPr lang="en-US" dirty="0"/>
          </a:p>
        </p:txBody>
      </p:sp>
      <p:sp>
        <p:nvSpPr>
          <p:cNvPr id="3" name="Content Placeholder 2"/>
          <p:cNvSpPr>
            <a:spLocks noGrp="1"/>
          </p:cNvSpPr>
          <p:nvPr>
            <p:ph idx="1"/>
          </p:nvPr>
        </p:nvSpPr>
        <p:spPr/>
        <p:txBody>
          <a:bodyPr/>
          <a:lstStyle/>
          <a:p>
            <a:r>
              <a:rPr lang="en-US" dirty="0" smtClean="0"/>
              <a:t>For the Ranking Methods:</a:t>
            </a:r>
          </a:p>
          <a:p>
            <a:endParaRPr lang="en-US" dirty="0"/>
          </a:p>
          <a:p>
            <a:r>
              <a:rPr lang="en-US" dirty="0" smtClean="0"/>
              <a:t>Will update based on our discussion</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15</a:t>
            </a:fld>
            <a:endParaRPr lang="en-US"/>
          </a:p>
        </p:txBody>
      </p:sp>
    </p:spTree>
    <p:extLst>
      <p:ext uri="{BB962C8B-B14F-4D97-AF65-F5344CB8AC3E}">
        <p14:creationId xmlns:p14="http://schemas.microsoft.com/office/powerpoint/2010/main" val="2363381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Should we show other results and benefits of the method here?</a:t>
            </a:r>
          </a:p>
          <a:p>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16</a:t>
            </a:fld>
            <a:endParaRPr lang="en-US"/>
          </a:p>
        </p:txBody>
      </p:sp>
    </p:spTree>
    <p:extLst>
      <p:ext uri="{BB962C8B-B14F-4D97-AF65-F5344CB8AC3E}">
        <p14:creationId xmlns:p14="http://schemas.microsoft.com/office/powerpoint/2010/main" val="173640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problem for low resource languages is that we don’t have enough coverage in the scenario to learn good translations. We have explored ideas to improve coverage like the Chinese Room, but for this to be most effective, we have to identify a seed set of scenario relevant documents in the first place. </a:t>
            </a:r>
            <a:endParaRPr lang="en-US" dirty="0" smtClean="0"/>
          </a:p>
          <a:p>
            <a:r>
              <a:rPr lang="en-US" dirty="0" smtClean="0"/>
              <a:t>Using </a:t>
            </a:r>
            <a:r>
              <a:rPr lang="en-US" dirty="0"/>
              <a:t>a combination of unsupervised and semi-supervised methods directly on documents in the incident language, we should be able to find scenario relevant topics and then focus our efforts on these types of documents. </a:t>
            </a:r>
          </a:p>
          <a:p>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2</a:t>
            </a:fld>
            <a:endParaRPr lang="en-US"/>
          </a:p>
        </p:txBody>
      </p:sp>
    </p:spTree>
    <p:extLst>
      <p:ext uri="{BB962C8B-B14F-4D97-AF65-F5344CB8AC3E}">
        <p14:creationId xmlns:p14="http://schemas.microsoft.com/office/powerpoint/2010/main" val="107000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a:t>
            </a:r>
            <a:endParaRPr lang="en-US" dirty="0"/>
          </a:p>
        </p:txBody>
      </p:sp>
      <p:sp>
        <p:nvSpPr>
          <p:cNvPr id="3" name="Content Placeholder 2"/>
          <p:cNvSpPr>
            <a:spLocks noGrp="1"/>
          </p:cNvSpPr>
          <p:nvPr>
            <p:ph idx="1"/>
          </p:nvPr>
        </p:nvSpPr>
        <p:spPr/>
        <p:txBody>
          <a:bodyPr>
            <a:normAutofit lnSpcReduction="10000"/>
          </a:bodyPr>
          <a:lstStyle/>
          <a:p>
            <a:r>
              <a:rPr lang="en-US" dirty="0" smtClean="0"/>
              <a:t>Languages like Oromo, Tamil and Tigrinya do not boast a rich dictionary. Therefore any kind of Language Processing for the same becomes difficult.</a:t>
            </a:r>
          </a:p>
          <a:p>
            <a:r>
              <a:rPr lang="en-US" dirty="0" smtClean="0"/>
              <a:t>We address this issue by using COREX and Guided LDA methods of finding out relevant documents using a combination of methods.</a:t>
            </a:r>
          </a:p>
          <a:p>
            <a:r>
              <a:rPr lang="en-US" dirty="0" smtClean="0"/>
              <a:t>But first, we need to talk more about the data that we have.</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3</a:t>
            </a:fld>
            <a:endParaRPr lang="en-US"/>
          </a:p>
        </p:txBody>
      </p:sp>
    </p:spTree>
    <p:extLst>
      <p:ext uri="{BB962C8B-B14F-4D97-AF65-F5344CB8AC3E}">
        <p14:creationId xmlns:p14="http://schemas.microsoft.com/office/powerpoint/2010/main" val="281024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11C8FC-DF7B-4D6D-9421-C209ECA9C635}"/>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 xmlns:a16="http://schemas.microsoft.com/office/drawing/2014/main" id="{78A50318-03D4-48A4-9265-1E9926865795}"/>
              </a:ext>
            </a:extLst>
          </p:cNvPr>
          <p:cNvSpPr>
            <a:spLocks noGrp="1"/>
          </p:cNvSpPr>
          <p:nvPr>
            <p:ph idx="1"/>
          </p:nvPr>
        </p:nvSpPr>
        <p:spPr/>
        <p:txBody>
          <a:bodyPr/>
          <a:lstStyle/>
          <a:p>
            <a:r>
              <a:rPr lang="en-US" dirty="0"/>
              <a:t>Remove Hyperlinks</a:t>
            </a:r>
          </a:p>
          <a:p>
            <a:r>
              <a:rPr lang="en-US" dirty="0"/>
              <a:t>Remove Keywords (‘RT-Retweet’)</a:t>
            </a:r>
          </a:p>
          <a:p>
            <a:r>
              <a:rPr lang="en-US" dirty="0"/>
              <a:t>Remove Emoji’s and Punctuations</a:t>
            </a:r>
          </a:p>
          <a:p>
            <a:r>
              <a:rPr lang="en-US" dirty="0"/>
              <a:t>Remove Dates</a:t>
            </a:r>
          </a:p>
          <a:p>
            <a:r>
              <a:rPr lang="en-US" dirty="0"/>
              <a:t>Remove documents with less than 5 words</a:t>
            </a:r>
          </a:p>
          <a:p>
            <a:endParaRPr lang="en-US" dirty="0"/>
          </a:p>
        </p:txBody>
      </p:sp>
      <p:sp>
        <p:nvSpPr>
          <p:cNvPr id="4" name="Slide Number Placeholder 3">
            <a:extLst>
              <a:ext uri="{FF2B5EF4-FFF2-40B4-BE49-F238E27FC236}">
                <a16:creationId xmlns="" xmlns:a16="http://schemas.microsoft.com/office/drawing/2014/main" id="{D5B0372E-F841-42BF-A466-49E13F2F82EA}"/>
              </a:ext>
            </a:extLst>
          </p:cNvPr>
          <p:cNvSpPr>
            <a:spLocks noGrp="1"/>
          </p:cNvSpPr>
          <p:nvPr>
            <p:ph type="sldNum" sz="quarter" idx="12"/>
          </p:nvPr>
        </p:nvSpPr>
        <p:spPr/>
        <p:txBody>
          <a:bodyPr/>
          <a:lstStyle/>
          <a:p>
            <a:fld id="{024B13ED-57CC-4817-AFF2-A39BFC804D6C}" type="slidenum">
              <a:rPr lang="en-US" smtClean="0"/>
              <a:pPr/>
              <a:t>4</a:t>
            </a:fld>
            <a:endParaRPr lang="en-US"/>
          </a:p>
        </p:txBody>
      </p:sp>
    </p:spTree>
    <p:extLst>
      <p:ext uri="{BB962C8B-B14F-4D97-AF65-F5344CB8AC3E}">
        <p14:creationId xmlns:p14="http://schemas.microsoft.com/office/powerpoint/2010/main" val="122786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D1C872-EB61-4F58-8B51-387B208AC9AB}"/>
              </a:ext>
            </a:extLst>
          </p:cNvPr>
          <p:cNvSpPr>
            <a:spLocks noGrp="1"/>
          </p:cNvSpPr>
          <p:nvPr>
            <p:ph type="title"/>
          </p:nvPr>
        </p:nvSpPr>
        <p:spPr/>
        <p:txBody>
          <a:bodyPr/>
          <a:lstStyle/>
          <a:p>
            <a:r>
              <a:rPr lang="en-US" dirty="0"/>
              <a:t>Document Type</a:t>
            </a:r>
          </a:p>
        </p:txBody>
      </p:sp>
      <p:pic>
        <p:nvPicPr>
          <p:cNvPr id="6" name="Content Placeholder 5">
            <a:extLst>
              <a:ext uri="{FF2B5EF4-FFF2-40B4-BE49-F238E27FC236}">
                <a16:creationId xmlns="" xmlns:a16="http://schemas.microsoft.com/office/drawing/2014/main" id="{58D764B7-9061-4090-8E15-4E0694610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2148442"/>
            <a:ext cx="5181600" cy="3994688"/>
          </a:xfrm>
        </p:spPr>
      </p:pic>
      <p:sp>
        <p:nvSpPr>
          <p:cNvPr id="4" name="Slide Number Placeholder 3">
            <a:extLst>
              <a:ext uri="{FF2B5EF4-FFF2-40B4-BE49-F238E27FC236}">
                <a16:creationId xmlns="" xmlns:a16="http://schemas.microsoft.com/office/drawing/2014/main" id="{ABDBAAE0-92FA-4445-BD45-54C9C8DE2D07}"/>
              </a:ext>
            </a:extLst>
          </p:cNvPr>
          <p:cNvSpPr>
            <a:spLocks noGrp="1"/>
          </p:cNvSpPr>
          <p:nvPr>
            <p:ph type="sldNum" sz="quarter" idx="12"/>
          </p:nvPr>
        </p:nvSpPr>
        <p:spPr/>
        <p:txBody>
          <a:bodyPr/>
          <a:lstStyle/>
          <a:p>
            <a:fld id="{024B13ED-57CC-4817-AFF2-A39BFC804D6C}" type="slidenum">
              <a:rPr lang="en-US" smtClean="0"/>
              <a:pPr/>
              <a:t>5</a:t>
            </a:fld>
            <a:endParaRPr lang="en-US"/>
          </a:p>
        </p:txBody>
      </p:sp>
    </p:spTree>
    <p:extLst>
      <p:ext uri="{BB962C8B-B14F-4D97-AF65-F5344CB8AC3E}">
        <p14:creationId xmlns:p14="http://schemas.microsoft.com/office/powerpoint/2010/main" val="143482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C8B4F-8E14-4C26-AD66-749D7B375B88}"/>
              </a:ext>
            </a:extLst>
          </p:cNvPr>
          <p:cNvSpPr>
            <a:spLocks noGrp="1"/>
          </p:cNvSpPr>
          <p:nvPr>
            <p:ph type="title"/>
          </p:nvPr>
        </p:nvSpPr>
        <p:spPr/>
        <p:txBody>
          <a:bodyPr/>
          <a:lstStyle/>
          <a:p>
            <a:r>
              <a:rPr lang="en-US" dirty="0"/>
              <a:t>Document Length</a:t>
            </a:r>
          </a:p>
        </p:txBody>
      </p:sp>
      <p:pic>
        <p:nvPicPr>
          <p:cNvPr id="6" name="Content Placeholder 5">
            <a:extLst>
              <a:ext uri="{FF2B5EF4-FFF2-40B4-BE49-F238E27FC236}">
                <a16:creationId xmlns="" xmlns:a16="http://schemas.microsoft.com/office/drawing/2014/main" id="{C37807FD-F266-46BE-9B72-595D60F5C8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1" y="2362200"/>
            <a:ext cx="6352406" cy="2819400"/>
          </a:xfrm>
        </p:spPr>
      </p:pic>
      <p:sp>
        <p:nvSpPr>
          <p:cNvPr id="4" name="Slide Number Placeholder 3">
            <a:extLst>
              <a:ext uri="{FF2B5EF4-FFF2-40B4-BE49-F238E27FC236}">
                <a16:creationId xmlns="" xmlns:a16="http://schemas.microsoft.com/office/drawing/2014/main" id="{ED51E52B-229D-4D19-9B10-3C6AC05E7D14}"/>
              </a:ext>
            </a:extLst>
          </p:cNvPr>
          <p:cNvSpPr>
            <a:spLocks noGrp="1"/>
          </p:cNvSpPr>
          <p:nvPr>
            <p:ph type="sldNum" sz="quarter" idx="12"/>
          </p:nvPr>
        </p:nvSpPr>
        <p:spPr/>
        <p:txBody>
          <a:bodyPr/>
          <a:lstStyle/>
          <a:p>
            <a:fld id="{024B13ED-57CC-4817-AFF2-A39BFC804D6C}" type="slidenum">
              <a:rPr lang="en-US" smtClean="0"/>
              <a:pPr/>
              <a:t>6</a:t>
            </a:fld>
            <a:endParaRPr lang="en-US"/>
          </a:p>
        </p:txBody>
      </p:sp>
    </p:spTree>
    <p:extLst>
      <p:ext uri="{BB962C8B-B14F-4D97-AF65-F5344CB8AC3E}">
        <p14:creationId xmlns:p14="http://schemas.microsoft.com/office/powerpoint/2010/main" val="359195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Semi-supervision to identify scenario-relevant documents in IL</a:t>
            </a:r>
            <a:endParaRPr lang="en-US" sz="3600"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7</a:t>
            </a:fld>
            <a:endParaRPr lang="en-US"/>
          </a:p>
        </p:txBody>
      </p:sp>
      <p:sp>
        <p:nvSpPr>
          <p:cNvPr id="7" name="TextBox 6"/>
          <p:cNvSpPr txBox="1"/>
          <p:nvPr/>
        </p:nvSpPr>
        <p:spPr>
          <a:xfrm>
            <a:off x="762000" y="40609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0" name="TextBox 9"/>
          <p:cNvSpPr txBox="1"/>
          <p:nvPr/>
        </p:nvSpPr>
        <p:spPr>
          <a:xfrm>
            <a:off x="838200" y="4213302"/>
            <a:ext cx="304800" cy="533400"/>
          </a:xfrm>
          <a:prstGeom prst="rect">
            <a:avLst/>
          </a:prstGeom>
          <a:solidFill>
            <a:schemeClr val="bg1"/>
          </a:solidFill>
          <a:ln w="127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4" name="TextBox 13"/>
          <p:cNvSpPr txBox="1"/>
          <p:nvPr/>
        </p:nvSpPr>
        <p:spPr>
          <a:xfrm>
            <a:off x="914400" y="43657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5" name="TextBox 14"/>
          <p:cNvSpPr txBox="1"/>
          <p:nvPr/>
        </p:nvSpPr>
        <p:spPr>
          <a:xfrm>
            <a:off x="990600" y="4518102"/>
            <a:ext cx="304800" cy="533400"/>
          </a:xfrm>
          <a:prstGeom prst="rect">
            <a:avLst/>
          </a:prstGeom>
          <a:solidFill>
            <a:schemeClr val="bg1"/>
          </a:solidFill>
          <a:ln w="127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6" name="TextBox 15"/>
          <p:cNvSpPr txBox="1"/>
          <p:nvPr/>
        </p:nvSpPr>
        <p:spPr>
          <a:xfrm>
            <a:off x="1066800" y="46705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7" name="TextBox 16"/>
          <p:cNvSpPr txBox="1"/>
          <p:nvPr/>
        </p:nvSpPr>
        <p:spPr>
          <a:xfrm>
            <a:off x="228600" y="3421140"/>
            <a:ext cx="1447800" cy="369332"/>
          </a:xfrm>
          <a:prstGeom prst="rect">
            <a:avLst/>
          </a:prstGeom>
          <a:noFill/>
        </p:spPr>
        <p:txBody>
          <a:bodyPr wrap="square" rtlCol="0">
            <a:spAutoFit/>
          </a:bodyPr>
          <a:lstStyle/>
          <a:p>
            <a:r>
              <a:rPr lang="en-US" smtClean="0"/>
              <a:t>IL documents</a:t>
            </a:r>
            <a:endParaRPr lang="en-US"/>
          </a:p>
        </p:txBody>
      </p:sp>
      <p:sp>
        <p:nvSpPr>
          <p:cNvPr id="18" name="TextBox 17"/>
          <p:cNvSpPr txBox="1"/>
          <p:nvPr/>
        </p:nvSpPr>
        <p:spPr>
          <a:xfrm>
            <a:off x="2783159" y="1727292"/>
            <a:ext cx="3200400" cy="369332"/>
          </a:xfrm>
          <a:prstGeom prst="rect">
            <a:avLst/>
          </a:prstGeom>
          <a:noFill/>
        </p:spPr>
        <p:txBody>
          <a:bodyPr wrap="square" rtlCol="0">
            <a:spAutoFit/>
          </a:bodyPr>
          <a:lstStyle/>
          <a:p>
            <a:r>
              <a:rPr lang="en-US" dirty="0" smtClean="0">
                <a:solidFill>
                  <a:srgbClr val="FF0000"/>
                </a:solidFill>
              </a:rPr>
              <a:t>English scenario description</a:t>
            </a:r>
            <a:endParaRPr lang="en-US" dirty="0">
              <a:solidFill>
                <a:srgbClr val="FF0000"/>
              </a:solidFill>
            </a:endParaRPr>
          </a:p>
        </p:txBody>
      </p:sp>
      <p:sp>
        <p:nvSpPr>
          <p:cNvPr id="20" name="TextBox 19"/>
          <p:cNvSpPr txBox="1"/>
          <p:nvPr/>
        </p:nvSpPr>
        <p:spPr>
          <a:xfrm>
            <a:off x="6629400" y="3962400"/>
            <a:ext cx="304800" cy="533400"/>
          </a:xfrm>
          <a:prstGeom prst="rect">
            <a:avLst/>
          </a:prstGeom>
          <a:solidFill>
            <a:schemeClr val="bg1"/>
          </a:solidFill>
          <a:ln w="254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2" name="TextBox 21"/>
          <p:cNvSpPr txBox="1"/>
          <p:nvPr/>
        </p:nvSpPr>
        <p:spPr>
          <a:xfrm>
            <a:off x="6705600" y="4127003"/>
            <a:ext cx="304800" cy="533400"/>
          </a:xfrm>
          <a:prstGeom prst="rect">
            <a:avLst/>
          </a:prstGeom>
          <a:solidFill>
            <a:schemeClr val="bg1"/>
          </a:solidFill>
          <a:ln w="254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3" name="TextBox 22"/>
          <p:cNvSpPr txBox="1"/>
          <p:nvPr/>
        </p:nvSpPr>
        <p:spPr>
          <a:xfrm>
            <a:off x="6629400" y="50292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6" name="TextBox 25"/>
          <p:cNvSpPr txBox="1"/>
          <p:nvPr/>
        </p:nvSpPr>
        <p:spPr>
          <a:xfrm>
            <a:off x="3848100" y="2133600"/>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solidFill>
                  <a:srgbClr val="FF0000"/>
                </a:solidFill>
              </a:rPr>
              <a:t>Fire</a:t>
            </a:r>
            <a:r>
              <a:rPr lang="is-IS" sz="1100" dirty="0" smtClean="0">
                <a:solidFill>
                  <a:srgbClr val="FF0000"/>
                </a:solidFill>
              </a:rPr>
              <a:t>…</a:t>
            </a:r>
            <a:endParaRPr lang="en-US" sz="1100" dirty="0">
              <a:solidFill>
                <a:srgbClr val="FF0000"/>
              </a:solidFill>
            </a:endParaRPr>
          </a:p>
        </p:txBody>
      </p:sp>
      <p:cxnSp>
        <p:nvCxnSpPr>
          <p:cNvPr id="28" name="Straight Arrow Connector 27"/>
          <p:cNvCxnSpPr/>
          <p:nvPr/>
        </p:nvCxnSpPr>
        <p:spPr>
          <a:xfrm>
            <a:off x="4000500" y="2667000"/>
            <a:ext cx="0" cy="334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371600" y="4784802"/>
            <a:ext cx="1219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05600" y="51816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32" name="TextBox 31"/>
          <p:cNvSpPr txBox="1"/>
          <p:nvPr/>
        </p:nvSpPr>
        <p:spPr>
          <a:xfrm>
            <a:off x="6781800" y="53340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33" name="TextBox 32"/>
          <p:cNvSpPr txBox="1"/>
          <p:nvPr/>
        </p:nvSpPr>
        <p:spPr>
          <a:xfrm>
            <a:off x="7315200" y="2568476"/>
            <a:ext cx="1905000" cy="2308324"/>
          </a:xfrm>
          <a:prstGeom prst="rect">
            <a:avLst/>
          </a:prstGeom>
          <a:noFill/>
        </p:spPr>
        <p:txBody>
          <a:bodyPr wrap="square" rtlCol="0">
            <a:spAutoFit/>
          </a:bodyPr>
          <a:lstStyle/>
          <a:p>
            <a:r>
              <a:rPr lang="en-US" dirty="0" smtClean="0"/>
              <a:t>Apply expensive learning to relevant documents:</a:t>
            </a:r>
          </a:p>
          <a:p>
            <a:pPr marL="285750" indent="-285750">
              <a:buFontTx/>
              <a:buChar char="-"/>
            </a:pPr>
            <a:r>
              <a:rPr lang="en-US" dirty="0" smtClean="0"/>
              <a:t>Chinese room</a:t>
            </a:r>
          </a:p>
          <a:p>
            <a:pPr marL="285750" indent="-285750">
              <a:buFontTx/>
              <a:buChar char="-"/>
            </a:pPr>
            <a:r>
              <a:rPr lang="en-US" dirty="0" smtClean="0"/>
              <a:t>Native informant</a:t>
            </a:r>
            <a:endParaRPr lang="is-IS" dirty="0"/>
          </a:p>
          <a:p>
            <a:pPr marL="285750" indent="-285750">
              <a:buFontTx/>
              <a:buChar char="-"/>
            </a:pPr>
            <a:r>
              <a:rPr lang="is-IS" dirty="0" smtClean="0"/>
              <a:t>...</a:t>
            </a:r>
            <a:endParaRPr lang="en-US" dirty="0"/>
          </a:p>
        </p:txBody>
      </p:sp>
      <p:sp>
        <p:nvSpPr>
          <p:cNvPr id="34" name="TextBox 33"/>
          <p:cNvSpPr txBox="1"/>
          <p:nvPr/>
        </p:nvSpPr>
        <p:spPr>
          <a:xfrm>
            <a:off x="2590798" y="3179603"/>
            <a:ext cx="3124202" cy="369332"/>
          </a:xfrm>
          <a:prstGeom prst="rect">
            <a:avLst/>
          </a:prstGeom>
          <a:noFill/>
        </p:spPr>
        <p:txBody>
          <a:bodyPr wrap="square" rtlCol="0">
            <a:spAutoFit/>
          </a:bodyPr>
          <a:lstStyle/>
          <a:p>
            <a:r>
              <a:rPr lang="en-US" smtClean="0"/>
              <a:t>IL keywords</a:t>
            </a:r>
            <a:r>
              <a:rPr lang="en-US" dirty="0" smtClean="0"/>
              <a:t>: </a:t>
            </a:r>
            <a:r>
              <a:rPr lang="en-US" i="1" dirty="0" err="1" smtClean="0">
                <a:solidFill>
                  <a:srgbClr val="FF0000"/>
                </a:solidFill>
              </a:rPr>
              <a:t>hongee</a:t>
            </a:r>
            <a:r>
              <a:rPr lang="en-US" i="1" dirty="0" smtClean="0">
                <a:solidFill>
                  <a:srgbClr val="FF0000"/>
                </a:solidFill>
              </a:rPr>
              <a:t>, </a:t>
            </a:r>
            <a:r>
              <a:rPr lang="en-US" i="1" dirty="0" err="1" smtClean="0">
                <a:solidFill>
                  <a:srgbClr val="FF0000"/>
                </a:solidFill>
              </a:rPr>
              <a:t>galaana</a:t>
            </a:r>
            <a:r>
              <a:rPr lang="en-US" dirty="0" smtClean="0"/>
              <a:t>  </a:t>
            </a:r>
            <a:endParaRPr lang="en-US" dirty="0"/>
          </a:p>
        </p:txBody>
      </p:sp>
      <p:sp>
        <p:nvSpPr>
          <p:cNvPr id="35" name="Rectangle 34"/>
          <p:cNvSpPr/>
          <p:nvPr/>
        </p:nvSpPr>
        <p:spPr>
          <a:xfrm>
            <a:off x="2666999" y="4191000"/>
            <a:ext cx="2819401" cy="116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4038600" y="3657600"/>
            <a:ext cx="0" cy="334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86400" y="4724400"/>
            <a:ext cx="914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799" y="4323137"/>
            <a:ext cx="2348263" cy="923330"/>
          </a:xfrm>
          <a:prstGeom prst="rect">
            <a:avLst/>
          </a:prstGeom>
          <a:noFill/>
        </p:spPr>
        <p:txBody>
          <a:bodyPr wrap="square" rtlCol="0">
            <a:spAutoFit/>
          </a:bodyPr>
          <a:lstStyle/>
          <a:p>
            <a:r>
              <a:rPr lang="en-US" b="1" dirty="0" smtClean="0"/>
              <a:t>Semi-supervised topic learning in IL</a:t>
            </a:r>
            <a:r>
              <a:rPr lang="en-US" b="1" smtClean="0"/>
              <a:t>, using </a:t>
            </a:r>
            <a:r>
              <a:rPr lang="en-US" b="1" dirty="0" smtClean="0"/>
              <a:t>“Anchored </a:t>
            </a:r>
            <a:r>
              <a:rPr lang="en-US" b="1" dirty="0" err="1" smtClean="0"/>
              <a:t>CorEx</a:t>
            </a:r>
            <a:r>
              <a:rPr lang="en-US" b="1" dirty="0" smtClean="0"/>
              <a:t>”</a:t>
            </a:r>
          </a:p>
        </p:txBody>
      </p:sp>
    </p:spTree>
    <p:extLst>
      <p:ext uri="{BB962C8B-B14F-4D97-AF65-F5344CB8AC3E}">
        <p14:creationId xmlns:p14="http://schemas.microsoft.com/office/powerpoint/2010/main" val="407094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Anchored </a:t>
            </a:r>
            <a:r>
              <a:rPr lang="en-US" dirty="0" err="1" smtClean="0"/>
              <a:t>Corex</a:t>
            </a:r>
            <a:endParaRPr lang="en-US" dirty="0"/>
          </a:p>
        </p:txBody>
      </p:sp>
      <p:sp>
        <p:nvSpPr>
          <p:cNvPr id="3" name="Content Placeholder 2"/>
          <p:cNvSpPr>
            <a:spLocks noGrp="1"/>
          </p:cNvSpPr>
          <p:nvPr>
            <p:ph idx="1"/>
          </p:nvPr>
        </p:nvSpPr>
        <p:spPr/>
        <p:txBody>
          <a:bodyPr>
            <a:normAutofit fontScale="92500"/>
          </a:bodyPr>
          <a:lstStyle/>
          <a:p>
            <a:r>
              <a:rPr lang="en-US" dirty="0"/>
              <a:t>The principle of </a:t>
            </a:r>
            <a:r>
              <a:rPr lang="en-US" i="1" dirty="0" err="1"/>
              <a:t>Cor</a:t>
            </a:r>
            <a:r>
              <a:rPr lang="en-US" dirty="0"/>
              <a:t>-relation </a:t>
            </a:r>
            <a:r>
              <a:rPr lang="en-US" i="1" dirty="0"/>
              <a:t>Ex</a:t>
            </a:r>
            <a:r>
              <a:rPr lang="en-US" dirty="0"/>
              <a:t>-planation has recently been introduced as a way to build rich representations that are informative about relationships in data</a:t>
            </a:r>
            <a:r>
              <a:rPr lang="en-US" dirty="0" smtClean="0"/>
              <a:t>.</a:t>
            </a:r>
          </a:p>
          <a:p>
            <a:r>
              <a:rPr lang="en-US" dirty="0" err="1"/>
              <a:t>CorEx</a:t>
            </a:r>
            <a:r>
              <a:rPr lang="en-US" dirty="0"/>
              <a:t> or "Correlation Explanation" discovers a hierarchy of informative latent </a:t>
            </a:r>
            <a:r>
              <a:rPr lang="en-US" dirty="0" smtClean="0"/>
              <a:t>factors.</a:t>
            </a:r>
          </a:p>
          <a:p>
            <a:r>
              <a:rPr lang="en-US" dirty="0" smtClean="0"/>
              <a:t>Using a few keywords we can generate relevant documents from a pool of loosely translated documents with a not so rich dictionary.</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8</a:t>
            </a:fld>
            <a:endParaRPr lang="en-US"/>
          </a:p>
        </p:txBody>
      </p:sp>
    </p:spTree>
    <p:extLst>
      <p:ext uri="{BB962C8B-B14F-4D97-AF65-F5344CB8AC3E}">
        <p14:creationId xmlns:p14="http://schemas.microsoft.com/office/powerpoint/2010/main" val="197591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Guided LDA</a:t>
            </a:r>
            <a:endParaRPr lang="en-US" dirty="0"/>
          </a:p>
        </p:txBody>
      </p:sp>
      <p:sp>
        <p:nvSpPr>
          <p:cNvPr id="3" name="Content Placeholder 2"/>
          <p:cNvSpPr>
            <a:spLocks noGrp="1"/>
          </p:cNvSpPr>
          <p:nvPr>
            <p:ph idx="1"/>
          </p:nvPr>
        </p:nvSpPr>
        <p:spPr/>
        <p:txBody>
          <a:bodyPr>
            <a:normAutofit/>
          </a:bodyPr>
          <a:lstStyle/>
          <a:p>
            <a:r>
              <a:rPr lang="en-US" dirty="0" smtClean="0"/>
              <a:t>Much like COREX Guided LDA benefits by Incorporating Lexical Priors to the unsupervised Learning methods of Latent </a:t>
            </a:r>
            <a:r>
              <a:rPr lang="en-US" dirty="0" err="1" smtClean="0"/>
              <a:t>Dirichlet</a:t>
            </a:r>
            <a:r>
              <a:rPr lang="en-US" dirty="0" smtClean="0"/>
              <a:t> Algorithm.</a:t>
            </a:r>
          </a:p>
          <a:p>
            <a:r>
              <a:rPr lang="en-US" dirty="0" smtClean="0"/>
              <a:t>LDA is basically a generative statistical model that allows sets of the observations to be explained by unobserved groups that explain why some parts of the data are similar.</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9</a:t>
            </a:fld>
            <a:endParaRPr lang="en-US"/>
          </a:p>
        </p:txBody>
      </p:sp>
    </p:spTree>
    <p:extLst>
      <p:ext uri="{BB962C8B-B14F-4D97-AF65-F5344CB8AC3E}">
        <p14:creationId xmlns:p14="http://schemas.microsoft.com/office/powerpoint/2010/main" val="3178230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1247</TotalTime>
  <Words>720</Words>
  <Application>Microsoft Office PowerPoint</Application>
  <PresentationFormat>On-screen Show (4:3)</PresentationFormat>
  <Paragraphs>150</Paragraphs>
  <Slides>16</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0" baseType="lpstr">
      <vt:lpstr>Arial</vt:lpstr>
      <vt:lpstr>Calibri</vt:lpstr>
      <vt:lpstr>Office Theme</vt:lpstr>
      <vt:lpstr>Document</vt:lpstr>
      <vt:lpstr>ELISA Topic Modelling</vt:lpstr>
      <vt:lpstr>The Method</vt:lpstr>
      <vt:lpstr>The Goal</vt:lpstr>
      <vt:lpstr>Data Preprocessing</vt:lpstr>
      <vt:lpstr>Document Type</vt:lpstr>
      <vt:lpstr>Document Length</vt:lpstr>
      <vt:lpstr>Semi-supervision to identify scenario-relevant documents in IL</vt:lpstr>
      <vt:lpstr>Anchored Corex</vt:lpstr>
      <vt:lpstr>Guided LDA</vt:lpstr>
      <vt:lpstr>Results</vt:lpstr>
      <vt:lpstr>Keywords #1 and #2</vt:lpstr>
      <vt:lpstr>Differences</vt:lpstr>
      <vt:lpstr>Ranking</vt:lpstr>
      <vt:lpstr>Results</vt:lpstr>
      <vt:lpstr>Inferences</vt:lpstr>
      <vt:lpstr>Conclusion</vt:lpstr>
    </vt:vector>
  </TitlesOfParts>
  <Company>USC/ISI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knight</dc:creator>
  <cp:lastModifiedBy>Gaurav Bose</cp:lastModifiedBy>
  <cp:revision>76</cp:revision>
  <dcterms:created xsi:type="dcterms:W3CDTF">2015-08-15T18:27:37Z</dcterms:created>
  <dcterms:modified xsi:type="dcterms:W3CDTF">2018-04-04T00:09:48Z</dcterms:modified>
</cp:coreProperties>
</file>