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4"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3" autoAdjust="0"/>
    <p:restoredTop sz="84066"/>
  </p:normalViewPr>
  <p:slideViewPr>
    <p:cSldViewPr>
      <p:cViewPr>
        <p:scale>
          <a:sx n="115" d="100"/>
          <a:sy n="115" d="100"/>
        </p:scale>
        <p:origin x="1248" y="-1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2C20D-D8A2-4B5C-A163-1E3A28892F37}" type="datetimeFigureOut">
              <a:rPr lang="en-US" smtClean="0"/>
              <a:pPr/>
              <a:t>3/27/18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D1A11D-A375-4457-A95F-CB659277DCE0}" type="slidenum">
              <a:rPr lang="en-US" smtClean="0"/>
              <a:pPr/>
              <a:t>‹#›</a:t>
            </a:fld>
            <a:endParaRPr lang="en-US"/>
          </a:p>
        </p:txBody>
      </p:sp>
    </p:spTree>
    <p:extLst>
      <p:ext uri="{BB962C8B-B14F-4D97-AF65-F5344CB8AC3E}">
        <p14:creationId xmlns:p14="http://schemas.microsoft.com/office/powerpoint/2010/main" val="216189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general problem for</a:t>
            </a:r>
            <a:r>
              <a:rPr lang="en-US" baseline="0" dirty="0" smtClean="0"/>
              <a:t> low resource languages is that we don’t have enough coverage in the scenario to learn good translations. We have explored ideas to improve coverage like the Chinese Room, but for this to be most effective, we have to identify a seed set of scenario relevant documents in the first place. Using a combination of unsupervised and semi-supervised methods directly on documents in the incident language, we should be able to find scenario relevant topics and then focus our efforts on these types of documents. </a:t>
            </a:r>
          </a:p>
          <a:p>
            <a:r>
              <a:rPr lang="en-US" baseline="0" dirty="0" smtClean="0"/>
              <a:t>A preliminary result is shown on the next slide</a:t>
            </a:r>
            <a:endParaRPr lang="en-US" dirty="0"/>
          </a:p>
        </p:txBody>
      </p:sp>
      <p:sp>
        <p:nvSpPr>
          <p:cNvPr id="4" name="Slide Number Placeholder 3"/>
          <p:cNvSpPr>
            <a:spLocks noGrp="1"/>
          </p:cNvSpPr>
          <p:nvPr>
            <p:ph type="sldNum" sz="quarter" idx="10"/>
          </p:nvPr>
        </p:nvSpPr>
        <p:spPr/>
        <p:txBody>
          <a:bodyPr/>
          <a:lstStyle/>
          <a:p>
            <a:fld id="{26D1A11D-A375-4457-A95F-CB659277DCE0}" type="slidenum">
              <a:rPr lang="en-US" smtClean="0"/>
              <a:pPr/>
              <a:t>1</a:t>
            </a:fld>
            <a:endParaRPr lang="en-US"/>
          </a:p>
        </p:txBody>
      </p:sp>
    </p:spTree>
    <p:extLst>
      <p:ext uri="{BB962C8B-B14F-4D97-AF65-F5344CB8AC3E}">
        <p14:creationId xmlns:p14="http://schemas.microsoft.com/office/powerpoint/2010/main" val="7604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2130425"/>
            <a:ext cx="5181600" cy="1470025"/>
          </a:xfrm>
        </p:spPr>
        <p:txBody>
          <a:bodyPr/>
          <a:lstStyle>
            <a:lvl1pPr algn="r">
              <a:defRPr/>
            </a:lvl1pPr>
          </a:lstStyle>
          <a:p>
            <a:r>
              <a:rPr lang="en-US" dirty="0"/>
              <a:t>Click to edit Master title style</a:t>
            </a:r>
          </a:p>
        </p:txBody>
      </p:sp>
      <p:sp>
        <p:nvSpPr>
          <p:cNvPr id="3" name="Subtitle 2"/>
          <p:cNvSpPr>
            <a:spLocks noGrp="1"/>
          </p:cNvSpPr>
          <p:nvPr>
            <p:ph type="subTitle" idx="1"/>
          </p:nvPr>
        </p:nvSpPr>
        <p:spPr>
          <a:xfrm>
            <a:off x="3276600" y="3886200"/>
            <a:ext cx="51816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90233EF-B12E-4D30-B740-1EE54508B32B}" type="datetime1">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dirty="0"/>
          </a:p>
        </p:txBody>
      </p:sp>
      <p:grpSp>
        <p:nvGrpSpPr>
          <p:cNvPr id="26" name="Group 25">
            <a:extLst>
              <a:ext uri="{FF2B5EF4-FFF2-40B4-BE49-F238E27FC236}">
                <a16:creationId xmlns:a16="http://schemas.microsoft.com/office/drawing/2014/main" xmlns="" id="{5EBF3D4C-BC08-5C4E-9DBA-3E45A345E61A}"/>
              </a:ext>
            </a:extLst>
          </p:cNvPr>
          <p:cNvGrpSpPr/>
          <p:nvPr userDrawn="1"/>
        </p:nvGrpSpPr>
        <p:grpSpPr>
          <a:xfrm>
            <a:off x="-466344" y="-66907"/>
            <a:ext cx="3771900" cy="6927832"/>
            <a:chOff x="2895600" y="-69832"/>
            <a:chExt cx="3771900" cy="6927832"/>
          </a:xfrm>
        </p:grpSpPr>
        <p:sp>
          <p:nvSpPr>
            <p:cNvPr id="8" name="Rectangle 7">
              <a:extLst>
                <a:ext uri="{FF2B5EF4-FFF2-40B4-BE49-F238E27FC236}">
                  <a16:creationId xmlns:a16="http://schemas.microsoft.com/office/drawing/2014/main" xmlns="" id="{A35FDAD4-B5E3-FB43-A9BF-C5911C596752}"/>
                </a:ext>
              </a:extLst>
            </p:cNvPr>
            <p:cNvSpPr/>
            <p:nvPr userDrawn="1"/>
          </p:nvSpPr>
          <p:spPr>
            <a:xfrm>
              <a:off x="3366516" y="0"/>
              <a:ext cx="3300984" cy="685800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xmlns="" id="{2F38942F-81BB-774D-960E-4B9356CE0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2819400"/>
              <a:ext cx="2618467" cy="1163763"/>
            </a:xfrm>
            <a:prstGeom prst="rect">
              <a:avLst/>
            </a:prstGeom>
          </p:spPr>
        </p:pic>
        <p:pic>
          <p:nvPicPr>
            <p:cNvPr id="21" name="Picture 20">
              <a:extLst>
                <a:ext uri="{FF2B5EF4-FFF2-40B4-BE49-F238E27FC236}">
                  <a16:creationId xmlns:a16="http://schemas.microsoft.com/office/drawing/2014/main" xmlns="" id="{234DC644-D7EE-7B40-9DED-D9A172D8C7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2371" y="6145297"/>
              <a:ext cx="3160829" cy="587011"/>
            </a:xfrm>
            <a:prstGeom prst="rect">
              <a:avLst/>
            </a:prstGeom>
          </p:spPr>
        </p:pic>
        <p:pic>
          <p:nvPicPr>
            <p:cNvPr id="23" name="Picture 22">
              <a:extLst>
                <a:ext uri="{FF2B5EF4-FFF2-40B4-BE49-F238E27FC236}">
                  <a16:creationId xmlns:a16="http://schemas.microsoft.com/office/drawing/2014/main" xmlns="" id="{41013345-B0F7-A549-8AFF-8A954F7F66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87298" y="4160681"/>
              <a:ext cx="2966653" cy="712692"/>
            </a:xfrm>
            <a:prstGeom prst="rect">
              <a:avLst/>
            </a:prstGeom>
          </p:spPr>
        </p:pic>
        <p:pic>
          <p:nvPicPr>
            <p:cNvPr id="25" name="Picture 24">
              <a:extLst>
                <a:ext uri="{FF2B5EF4-FFF2-40B4-BE49-F238E27FC236}">
                  <a16:creationId xmlns:a16="http://schemas.microsoft.com/office/drawing/2014/main" xmlns="" id="{F8DF3C76-959B-0E4E-AEB6-C5F6348DCC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9150" y="-69832"/>
              <a:ext cx="2978761" cy="1305127"/>
            </a:xfrm>
            <a:prstGeom prst="rect">
              <a:avLst/>
            </a:prstGeom>
          </p:spPr>
        </p:pic>
        <p:pic>
          <p:nvPicPr>
            <p:cNvPr id="27" name="Picture 2">
              <a:extLst>
                <a:ext uri="{FF2B5EF4-FFF2-40B4-BE49-F238E27FC236}">
                  <a16:creationId xmlns:a16="http://schemas.microsoft.com/office/drawing/2014/main" xmlns="" id="{61B3883E-EC7F-EE46-A20E-9A4A573595F8}"/>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30298" r="26125" b="51816"/>
            <a:stretch/>
          </p:blipFill>
          <p:spPr bwMode="auto">
            <a:xfrm>
              <a:off x="3429000" y="1461817"/>
              <a:ext cx="2438400" cy="1226634"/>
            </a:xfrm>
            <a:prstGeom prst="rect">
              <a:avLst/>
            </a:prstGeom>
            <a:solidFill>
              <a:srgbClr val="DDDDDD"/>
            </a:solidFill>
            <a:ln>
              <a:noFill/>
            </a:ln>
            <a:effectLst/>
            <a:extLst/>
          </p:spPr>
        </p:pic>
        <p:pic>
          <p:nvPicPr>
            <p:cNvPr id="28" name="Picture 2">
              <a:extLst>
                <a:ext uri="{FF2B5EF4-FFF2-40B4-BE49-F238E27FC236}">
                  <a16:creationId xmlns:a16="http://schemas.microsoft.com/office/drawing/2014/main" xmlns="" id="{C19AC11B-2921-E34C-9352-8CAD6E1FD7D7}"/>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79241" r="46902" b="11653"/>
            <a:stretch/>
          </p:blipFill>
          <p:spPr bwMode="auto">
            <a:xfrm>
              <a:off x="3441388" y="5068032"/>
              <a:ext cx="2278670" cy="811913"/>
            </a:xfrm>
            <a:prstGeom prst="rect">
              <a:avLst/>
            </a:prstGeom>
            <a:solidFill>
              <a:srgbClr val="DDDDDD"/>
            </a:solidFill>
            <a:ln>
              <a:noFill/>
            </a:ln>
            <a:effectLst/>
            <a:ex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6E722B-E773-46E6-BBAE-CEB3B54C0464}" type="datetime1">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1A714-3023-4459-9B81-D1219F59FD26}" type="datetime1">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2F00B-F66C-4ADD-B7E0-74BABB86E426}" type="datetime1">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2C07B-C88D-4157-9B86-BBEC05596F46}" type="datetime1">
              <a:rPr lang="en-US" smtClean="0"/>
              <a:pPr/>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FA5F8-23F5-4268-BB5C-FCD339BD2B29}" type="datetime1">
              <a:rPr lang="en-US" smtClean="0"/>
              <a:pPr/>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4525B9-C894-47C3-ACCE-510224D8A036}" type="datetime1">
              <a:rPr lang="en-US" smtClean="0"/>
              <a:pPr/>
              <a:t>3/27/18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709828-60DC-4A7D-A7F9-5B65AA1A4CFA}" type="datetime1">
              <a:rPr lang="en-US" smtClean="0"/>
              <a:pPr/>
              <a:t>3/27/18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29D82-27D2-45F7-ACE0-92DBF94BD05C}" type="datetime1">
              <a:rPr lang="en-US" smtClean="0"/>
              <a:pPr/>
              <a:t>3/27/18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195F3-8E82-41D0-BB4E-DC3CFF698F34}" type="datetime1">
              <a:rPr lang="en-US" smtClean="0"/>
              <a:pPr/>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CBE6F-C1C1-44F3-9C0C-A79E97F781F7}" type="datetime1">
              <a:rPr lang="en-US" smtClean="0"/>
              <a:pPr/>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391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908C7-E55B-43B1-97F7-8E04E06A8D7B}" type="datetime1">
              <a:rPr lang="en-US" smtClean="0"/>
              <a:pPr/>
              <a:t>3/27/18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315200" y="6324600"/>
            <a:ext cx="1524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B13ED-57CC-4817-AFF2-A39BFC804D6C}" type="slidenum">
              <a:rPr lang="en-US" smtClean="0"/>
              <a:pPr/>
              <a:t>‹#›</a:t>
            </a:fld>
            <a:endParaRPr lang="en-US"/>
          </a:p>
        </p:txBody>
      </p:sp>
      <p:grpSp>
        <p:nvGrpSpPr>
          <p:cNvPr id="11" name="Group 10"/>
          <p:cNvGrpSpPr/>
          <p:nvPr userDrawn="1"/>
        </p:nvGrpSpPr>
        <p:grpSpPr>
          <a:xfrm>
            <a:off x="7988300" y="304800"/>
            <a:ext cx="927100" cy="1143000"/>
            <a:chOff x="7772400" y="304800"/>
            <a:chExt cx="927100" cy="1143000"/>
          </a:xfrm>
        </p:grpSpPr>
        <p:sp>
          <p:nvSpPr>
            <p:cNvPr id="12" name="Rectangle 11"/>
            <p:cNvSpPr/>
            <p:nvPr/>
          </p:nvSpPr>
          <p:spPr>
            <a:xfrm>
              <a:off x="7772400" y="304800"/>
              <a:ext cx="914400" cy="11430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noChangeArrowheads="1"/>
            </p:cNvPicPr>
            <p:nvPr/>
          </p:nvPicPr>
          <p:blipFill>
            <a:blip r:embed="rId13" cstate="print"/>
            <a:srcRect/>
            <a:stretch>
              <a:fillRect/>
            </a:stretch>
          </p:blipFill>
          <p:spPr bwMode="auto">
            <a:xfrm>
              <a:off x="7772400" y="397141"/>
              <a:ext cx="927100" cy="364859"/>
            </a:xfrm>
            <a:prstGeom prst="rect">
              <a:avLst/>
            </a:prstGeom>
            <a:noFill/>
            <a:ln w="9525">
              <a:noFill/>
              <a:miter lim="800000"/>
              <a:headEnd/>
              <a:tailEnd/>
            </a:ln>
            <a:effec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Semi-supervision to identify scenario-relevant documents in IL</a:t>
            </a:r>
            <a:endParaRPr lang="en-US" sz="3600"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1</a:t>
            </a:fld>
            <a:endParaRPr lang="en-US"/>
          </a:p>
        </p:txBody>
      </p:sp>
      <p:sp>
        <p:nvSpPr>
          <p:cNvPr id="7" name="TextBox 6"/>
          <p:cNvSpPr txBox="1"/>
          <p:nvPr/>
        </p:nvSpPr>
        <p:spPr>
          <a:xfrm>
            <a:off x="762000" y="40609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0" name="TextBox 9"/>
          <p:cNvSpPr txBox="1"/>
          <p:nvPr/>
        </p:nvSpPr>
        <p:spPr>
          <a:xfrm>
            <a:off x="838200" y="4213302"/>
            <a:ext cx="304800" cy="533400"/>
          </a:xfrm>
          <a:prstGeom prst="rect">
            <a:avLst/>
          </a:prstGeom>
          <a:solidFill>
            <a:schemeClr val="bg1"/>
          </a:solidFill>
          <a:ln w="127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4" name="TextBox 13"/>
          <p:cNvSpPr txBox="1"/>
          <p:nvPr/>
        </p:nvSpPr>
        <p:spPr>
          <a:xfrm>
            <a:off x="914400" y="43657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5" name="TextBox 14"/>
          <p:cNvSpPr txBox="1"/>
          <p:nvPr/>
        </p:nvSpPr>
        <p:spPr>
          <a:xfrm>
            <a:off x="990600" y="4518102"/>
            <a:ext cx="304800" cy="533400"/>
          </a:xfrm>
          <a:prstGeom prst="rect">
            <a:avLst/>
          </a:prstGeom>
          <a:solidFill>
            <a:schemeClr val="bg1"/>
          </a:solidFill>
          <a:ln w="127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6" name="TextBox 15"/>
          <p:cNvSpPr txBox="1"/>
          <p:nvPr/>
        </p:nvSpPr>
        <p:spPr>
          <a:xfrm>
            <a:off x="1066800" y="46705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7" name="TextBox 16"/>
          <p:cNvSpPr txBox="1"/>
          <p:nvPr/>
        </p:nvSpPr>
        <p:spPr>
          <a:xfrm>
            <a:off x="228600" y="3421140"/>
            <a:ext cx="1447800" cy="369332"/>
          </a:xfrm>
          <a:prstGeom prst="rect">
            <a:avLst/>
          </a:prstGeom>
          <a:noFill/>
        </p:spPr>
        <p:txBody>
          <a:bodyPr wrap="square" rtlCol="0">
            <a:spAutoFit/>
          </a:bodyPr>
          <a:lstStyle/>
          <a:p>
            <a:r>
              <a:rPr lang="en-US" smtClean="0"/>
              <a:t>IL documents</a:t>
            </a:r>
            <a:endParaRPr lang="en-US"/>
          </a:p>
        </p:txBody>
      </p:sp>
      <p:sp>
        <p:nvSpPr>
          <p:cNvPr id="18" name="TextBox 17"/>
          <p:cNvSpPr txBox="1"/>
          <p:nvPr/>
        </p:nvSpPr>
        <p:spPr>
          <a:xfrm>
            <a:off x="2783159" y="1727292"/>
            <a:ext cx="3200400" cy="369332"/>
          </a:xfrm>
          <a:prstGeom prst="rect">
            <a:avLst/>
          </a:prstGeom>
          <a:noFill/>
        </p:spPr>
        <p:txBody>
          <a:bodyPr wrap="square" rtlCol="0">
            <a:spAutoFit/>
          </a:bodyPr>
          <a:lstStyle/>
          <a:p>
            <a:r>
              <a:rPr lang="en-US" dirty="0" smtClean="0">
                <a:solidFill>
                  <a:srgbClr val="FF0000"/>
                </a:solidFill>
              </a:rPr>
              <a:t>English scenario description</a:t>
            </a:r>
            <a:endParaRPr lang="en-US" dirty="0">
              <a:solidFill>
                <a:srgbClr val="FF0000"/>
              </a:solidFill>
            </a:endParaRPr>
          </a:p>
        </p:txBody>
      </p:sp>
      <p:sp>
        <p:nvSpPr>
          <p:cNvPr id="20" name="TextBox 19"/>
          <p:cNvSpPr txBox="1"/>
          <p:nvPr/>
        </p:nvSpPr>
        <p:spPr>
          <a:xfrm>
            <a:off x="6629400" y="3962400"/>
            <a:ext cx="304800" cy="533400"/>
          </a:xfrm>
          <a:prstGeom prst="rect">
            <a:avLst/>
          </a:prstGeom>
          <a:solidFill>
            <a:schemeClr val="bg1"/>
          </a:solidFill>
          <a:ln w="254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2" name="TextBox 21"/>
          <p:cNvSpPr txBox="1"/>
          <p:nvPr/>
        </p:nvSpPr>
        <p:spPr>
          <a:xfrm>
            <a:off x="6705600" y="4127003"/>
            <a:ext cx="304800" cy="533400"/>
          </a:xfrm>
          <a:prstGeom prst="rect">
            <a:avLst/>
          </a:prstGeom>
          <a:solidFill>
            <a:schemeClr val="bg1"/>
          </a:solidFill>
          <a:ln w="254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3" name="TextBox 22"/>
          <p:cNvSpPr txBox="1"/>
          <p:nvPr/>
        </p:nvSpPr>
        <p:spPr>
          <a:xfrm>
            <a:off x="6629400" y="50292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6" name="TextBox 25"/>
          <p:cNvSpPr txBox="1"/>
          <p:nvPr/>
        </p:nvSpPr>
        <p:spPr>
          <a:xfrm>
            <a:off x="3848100" y="2133600"/>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solidFill>
                  <a:srgbClr val="FF0000"/>
                </a:solidFill>
              </a:rPr>
              <a:t>Fire</a:t>
            </a:r>
            <a:r>
              <a:rPr lang="is-IS" sz="1100" dirty="0" smtClean="0">
                <a:solidFill>
                  <a:srgbClr val="FF0000"/>
                </a:solidFill>
              </a:rPr>
              <a:t>…</a:t>
            </a:r>
            <a:endParaRPr lang="en-US" sz="1100" dirty="0">
              <a:solidFill>
                <a:srgbClr val="FF0000"/>
              </a:solidFill>
            </a:endParaRPr>
          </a:p>
        </p:txBody>
      </p:sp>
      <p:cxnSp>
        <p:nvCxnSpPr>
          <p:cNvPr id="28" name="Straight Arrow Connector 27"/>
          <p:cNvCxnSpPr/>
          <p:nvPr/>
        </p:nvCxnSpPr>
        <p:spPr>
          <a:xfrm>
            <a:off x="4000500" y="2667000"/>
            <a:ext cx="0" cy="334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371600" y="4784802"/>
            <a:ext cx="1219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05600" y="51816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32" name="TextBox 31"/>
          <p:cNvSpPr txBox="1"/>
          <p:nvPr/>
        </p:nvSpPr>
        <p:spPr>
          <a:xfrm>
            <a:off x="6781800" y="53340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33" name="TextBox 32"/>
          <p:cNvSpPr txBox="1"/>
          <p:nvPr/>
        </p:nvSpPr>
        <p:spPr>
          <a:xfrm>
            <a:off x="7315200" y="2568476"/>
            <a:ext cx="1905000" cy="2308324"/>
          </a:xfrm>
          <a:prstGeom prst="rect">
            <a:avLst/>
          </a:prstGeom>
          <a:noFill/>
        </p:spPr>
        <p:txBody>
          <a:bodyPr wrap="square" rtlCol="0">
            <a:spAutoFit/>
          </a:bodyPr>
          <a:lstStyle/>
          <a:p>
            <a:r>
              <a:rPr lang="en-US" dirty="0" smtClean="0"/>
              <a:t>Apply expensive learning to relevant documents:</a:t>
            </a:r>
          </a:p>
          <a:p>
            <a:pPr marL="285750" indent="-285750">
              <a:buFontTx/>
              <a:buChar char="-"/>
            </a:pPr>
            <a:r>
              <a:rPr lang="en-US" dirty="0" smtClean="0"/>
              <a:t>Chinese room</a:t>
            </a:r>
          </a:p>
          <a:p>
            <a:pPr marL="285750" indent="-285750">
              <a:buFontTx/>
              <a:buChar char="-"/>
            </a:pPr>
            <a:r>
              <a:rPr lang="en-US" dirty="0" smtClean="0"/>
              <a:t>Native informant</a:t>
            </a:r>
            <a:endParaRPr lang="is-IS" dirty="0"/>
          </a:p>
          <a:p>
            <a:pPr marL="285750" indent="-285750">
              <a:buFontTx/>
              <a:buChar char="-"/>
            </a:pPr>
            <a:r>
              <a:rPr lang="is-IS" dirty="0" smtClean="0"/>
              <a:t>...</a:t>
            </a:r>
            <a:endParaRPr lang="en-US" dirty="0"/>
          </a:p>
        </p:txBody>
      </p:sp>
      <p:sp>
        <p:nvSpPr>
          <p:cNvPr id="34" name="TextBox 33"/>
          <p:cNvSpPr txBox="1"/>
          <p:nvPr/>
        </p:nvSpPr>
        <p:spPr>
          <a:xfrm>
            <a:off x="2590798" y="3179603"/>
            <a:ext cx="3124202" cy="369332"/>
          </a:xfrm>
          <a:prstGeom prst="rect">
            <a:avLst/>
          </a:prstGeom>
          <a:noFill/>
        </p:spPr>
        <p:txBody>
          <a:bodyPr wrap="square" rtlCol="0">
            <a:spAutoFit/>
          </a:bodyPr>
          <a:lstStyle/>
          <a:p>
            <a:r>
              <a:rPr lang="en-US" smtClean="0"/>
              <a:t>IL keywords</a:t>
            </a:r>
            <a:r>
              <a:rPr lang="en-US" dirty="0" smtClean="0"/>
              <a:t>: </a:t>
            </a:r>
            <a:r>
              <a:rPr lang="en-US" i="1" dirty="0" err="1" smtClean="0">
                <a:solidFill>
                  <a:srgbClr val="FF0000"/>
                </a:solidFill>
              </a:rPr>
              <a:t>hongee</a:t>
            </a:r>
            <a:r>
              <a:rPr lang="en-US" i="1" dirty="0" smtClean="0">
                <a:solidFill>
                  <a:srgbClr val="FF0000"/>
                </a:solidFill>
              </a:rPr>
              <a:t>, </a:t>
            </a:r>
            <a:r>
              <a:rPr lang="en-US" i="1" dirty="0" err="1" smtClean="0">
                <a:solidFill>
                  <a:srgbClr val="FF0000"/>
                </a:solidFill>
              </a:rPr>
              <a:t>galaana</a:t>
            </a:r>
            <a:r>
              <a:rPr lang="en-US" dirty="0" smtClean="0"/>
              <a:t>  </a:t>
            </a:r>
            <a:endParaRPr lang="en-US" dirty="0"/>
          </a:p>
        </p:txBody>
      </p:sp>
      <p:sp>
        <p:nvSpPr>
          <p:cNvPr id="35" name="Rectangle 34"/>
          <p:cNvSpPr/>
          <p:nvPr/>
        </p:nvSpPr>
        <p:spPr>
          <a:xfrm>
            <a:off x="2666999" y="4191000"/>
            <a:ext cx="2819401" cy="116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4038600" y="3657600"/>
            <a:ext cx="0" cy="334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86400" y="4724400"/>
            <a:ext cx="914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799" y="4323137"/>
            <a:ext cx="2348263" cy="923330"/>
          </a:xfrm>
          <a:prstGeom prst="rect">
            <a:avLst/>
          </a:prstGeom>
          <a:noFill/>
        </p:spPr>
        <p:txBody>
          <a:bodyPr wrap="square" rtlCol="0">
            <a:spAutoFit/>
          </a:bodyPr>
          <a:lstStyle/>
          <a:p>
            <a:r>
              <a:rPr lang="en-US" b="1" dirty="0" smtClean="0"/>
              <a:t>Semi-supervised topic learning in IL</a:t>
            </a:r>
            <a:r>
              <a:rPr lang="en-US" b="1" smtClean="0"/>
              <a:t>, using </a:t>
            </a:r>
            <a:r>
              <a:rPr lang="en-US" b="1" dirty="0" smtClean="0"/>
              <a:t>“Anchored </a:t>
            </a:r>
            <a:r>
              <a:rPr lang="en-US" b="1" dirty="0" err="1" smtClean="0"/>
              <a:t>CorEx</a:t>
            </a:r>
            <a:r>
              <a:rPr lang="en-US" b="1" dirty="0" smtClean="0"/>
              <a:t>”</a:t>
            </a:r>
          </a:p>
        </p:txBody>
      </p:sp>
    </p:spTree>
    <p:extLst>
      <p:ext uri="{BB962C8B-B14F-4D97-AF65-F5344CB8AC3E}">
        <p14:creationId xmlns:p14="http://schemas.microsoft.com/office/powerpoint/2010/main" val="1789489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TotalTime>
  <Words>208</Words>
  <Application>Microsoft Macintosh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Semi-supervision to identify scenario-relevant documents in IL</vt:lpstr>
    </vt:vector>
  </TitlesOfParts>
  <Company>USC/ISI</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knight</dc:creator>
  <cp:lastModifiedBy>Greg Ver Steeg</cp:lastModifiedBy>
  <cp:revision>88</cp:revision>
  <dcterms:created xsi:type="dcterms:W3CDTF">2015-08-15T18:27:37Z</dcterms:created>
  <dcterms:modified xsi:type="dcterms:W3CDTF">2018-03-27T20:45:36Z</dcterms:modified>
</cp:coreProperties>
</file>