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9" r:id="rId3"/>
    <p:sldId id="314" r:id="rId4"/>
    <p:sldId id="315" r:id="rId5"/>
    <p:sldId id="316" r:id="rId6"/>
    <p:sldId id="320" r:id="rId7"/>
    <p:sldId id="323" r:id="rId8"/>
    <p:sldId id="324" r:id="rId9"/>
    <p:sldId id="312" r:id="rId10"/>
    <p:sldId id="313" r:id="rId11"/>
    <p:sldId id="319" r:id="rId12"/>
    <p:sldId id="321" r:id="rId13"/>
    <p:sldId id="32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3" autoAdjust="0"/>
    <p:restoredTop sz="85637" autoAdjust="0"/>
  </p:normalViewPr>
  <p:slideViewPr>
    <p:cSldViewPr>
      <p:cViewPr varScale="1">
        <p:scale>
          <a:sx n="64" d="100"/>
          <a:sy n="64" d="100"/>
        </p:scale>
        <p:origin x="768"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Topic_0</c:v>
                </c:pt>
              </c:strCache>
            </c:strRef>
          </c:tx>
          <c:spPr>
            <a:solidFill>
              <a:schemeClr val="tx2"/>
            </a:solidFill>
            <a:ln>
              <a:noFill/>
            </a:ln>
            <a:effectLst/>
          </c:spPr>
          <c:invertIfNegative val="0"/>
          <c:cat>
            <c:strRef>
              <c:f>Sheet1!$A$2:$A$7</c:f>
              <c:strCache>
                <c:ptCount val="6"/>
                <c:pt idx="0">
                  <c:v> Space X</c:v>
                </c:pt>
                <c:pt idx="1">
                  <c:v>Nasa</c:v>
                </c:pt>
                <c:pt idx="2">
                  <c:v>Apple</c:v>
                </c:pt>
                <c:pt idx="3">
                  <c:v>Google</c:v>
                </c:pt>
                <c:pt idx="4">
                  <c:v>Physics</c:v>
                </c:pt>
                <c:pt idx="5">
                  <c:v>Chemistry</c:v>
                </c:pt>
              </c:strCache>
            </c:strRef>
          </c:cat>
          <c:val>
            <c:numRef>
              <c:f>Sheet1!$B$2:$B$7</c:f>
              <c:numCache>
                <c:formatCode>General</c:formatCode>
                <c:ptCount val="6"/>
                <c:pt idx="0">
                  <c:v>0.375</c:v>
                </c:pt>
                <c:pt idx="1">
                  <c:v>0.35</c:v>
                </c:pt>
                <c:pt idx="2">
                  <c:v>0.35</c:v>
                </c:pt>
                <c:pt idx="3">
                  <c:v>0.38</c:v>
                </c:pt>
                <c:pt idx="4">
                  <c:v>0.34</c:v>
                </c:pt>
                <c:pt idx="5">
                  <c:v>0.375</c:v>
                </c:pt>
              </c:numCache>
            </c:numRef>
          </c:val>
        </c:ser>
        <c:ser>
          <c:idx val="1"/>
          <c:order val="1"/>
          <c:tx>
            <c:strRef>
              <c:f>Sheet1!$C$1</c:f>
              <c:strCache>
                <c:ptCount val="1"/>
                <c:pt idx="0">
                  <c:v>Topic_1</c:v>
                </c:pt>
              </c:strCache>
            </c:strRef>
          </c:tx>
          <c:spPr>
            <a:solidFill>
              <a:schemeClr val="accent2"/>
            </a:solidFill>
            <a:ln>
              <a:noFill/>
            </a:ln>
            <a:effectLst/>
          </c:spPr>
          <c:invertIfNegative val="0"/>
          <c:cat>
            <c:strRef>
              <c:f>Sheet1!$A$2:$A$7</c:f>
              <c:strCache>
                <c:ptCount val="6"/>
                <c:pt idx="0">
                  <c:v> Space X</c:v>
                </c:pt>
                <c:pt idx="1">
                  <c:v>Nasa</c:v>
                </c:pt>
                <c:pt idx="2">
                  <c:v>Apple</c:v>
                </c:pt>
                <c:pt idx="3">
                  <c:v>Google</c:v>
                </c:pt>
                <c:pt idx="4">
                  <c:v>Physics</c:v>
                </c:pt>
                <c:pt idx="5">
                  <c:v>Chemistry</c:v>
                </c:pt>
              </c:strCache>
            </c:strRef>
          </c:cat>
          <c:val>
            <c:numRef>
              <c:f>Sheet1!$C$2:$C$7</c:f>
              <c:numCache>
                <c:formatCode>General</c:formatCode>
                <c:ptCount val="6"/>
                <c:pt idx="0">
                  <c:v>0.32</c:v>
                </c:pt>
                <c:pt idx="1">
                  <c:v>0.38</c:v>
                </c:pt>
                <c:pt idx="2">
                  <c:v>0.39</c:v>
                </c:pt>
                <c:pt idx="3">
                  <c:v>0.39</c:v>
                </c:pt>
                <c:pt idx="4">
                  <c:v>0.32</c:v>
                </c:pt>
                <c:pt idx="5">
                  <c:v>0.38</c:v>
                </c:pt>
              </c:numCache>
            </c:numRef>
          </c:val>
        </c:ser>
        <c:ser>
          <c:idx val="2"/>
          <c:order val="2"/>
          <c:tx>
            <c:strRef>
              <c:f>Sheet1!$D$1</c:f>
              <c:strCache>
                <c:ptCount val="1"/>
                <c:pt idx="0">
                  <c:v>Topic_2</c:v>
                </c:pt>
              </c:strCache>
            </c:strRef>
          </c:tx>
          <c:spPr>
            <a:solidFill>
              <a:schemeClr val="accent6"/>
            </a:solidFill>
            <a:ln>
              <a:noFill/>
            </a:ln>
            <a:effectLst/>
          </c:spPr>
          <c:invertIfNegative val="0"/>
          <c:cat>
            <c:strRef>
              <c:f>Sheet1!$A$2:$A$7</c:f>
              <c:strCache>
                <c:ptCount val="6"/>
                <c:pt idx="0">
                  <c:v> Space X</c:v>
                </c:pt>
                <c:pt idx="1">
                  <c:v>Nasa</c:v>
                </c:pt>
                <c:pt idx="2">
                  <c:v>Apple</c:v>
                </c:pt>
                <c:pt idx="3">
                  <c:v>Google</c:v>
                </c:pt>
                <c:pt idx="4">
                  <c:v>Physics</c:v>
                </c:pt>
                <c:pt idx="5">
                  <c:v>Chemistry</c:v>
                </c:pt>
              </c:strCache>
            </c:strRef>
          </c:cat>
          <c:val>
            <c:numRef>
              <c:f>Sheet1!$D$2:$D$7</c:f>
              <c:numCache>
                <c:formatCode>General</c:formatCode>
                <c:ptCount val="6"/>
                <c:pt idx="0">
                  <c:v>0.35</c:v>
                </c:pt>
                <c:pt idx="1">
                  <c:v>0.3</c:v>
                </c:pt>
                <c:pt idx="2">
                  <c:v>0.27</c:v>
                </c:pt>
                <c:pt idx="3">
                  <c:v>0.3</c:v>
                </c:pt>
                <c:pt idx="4">
                  <c:v>0.37</c:v>
                </c:pt>
                <c:pt idx="5">
                  <c:v>0.35</c:v>
                </c:pt>
              </c:numCache>
            </c:numRef>
          </c:val>
        </c:ser>
        <c:dLbls>
          <c:showLegendKey val="0"/>
          <c:showVal val="0"/>
          <c:showCatName val="0"/>
          <c:showSerName val="0"/>
          <c:showPercent val="0"/>
          <c:showBubbleSize val="0"/>
        </c:dLbls>
        <c:gapWidth val="219"/>
        <c:overlap val="-27"/>
        <c:axId val="433813448"/>
        <c:axId val="433814624"/>
      </c:barChart>
      <c:catAx>
        <c:axId val="433813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33814624"/>
        <c:crosses val="autoZero"/>
        <c:auto val="1"/>
        <c:lblAlgn val="ctr"/>
        <c:lblOffset val="100"/>
        <c:noMultiLvlLbl val="0"/>
      </c:catAx>
      <c:valAx>
        <c:axId val="433814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338134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baseline="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Topic_0</c:v>
                </c:pt>
              </c:strCache>
            </c:strRef>
          </c:tx>
          <c:spPr>
            <a:solidFill>
              <a:schemeClr val="tx2"/>
            </a:solidFill>
            <a:ln>
              <a:noFill/>
            </a:ln>
            <a:effectLst/>
          </c:spPr>
          <c:invertIfNegative val="0"/>
          <c:cat>
            <c:strRef>
              <c:f>Sheet1!$A$2:$A$7</c:f>
              <c:strCache>
                <c:ptCount val="6"/>
                <c:pt idx="0">
                  <c:v> Space X</c:v>
                </c:pt>
                <c:pt idx="1">
                  <c:v>Nasa</c:v>
                </c:pt>
                <c:pt idx="2">
                  <c:v>Apple</c:v>
                </c:pt>
                <c:pt idx="3">
                  <c:v>Google</c:v>
                </c:pt>
                <c:pt idx="4">
                  <c:v>Physics</c:v>
                </c:pt>
                <c:pt idx="5">
                  <c:v>Chemistry</c:v>
                </c:pt>
              </c:strCache>
            </c:strRef>
          </c:cat>
          <c:val>
            <c:numRef>
              <c:f>Sheet1!$B$2:$B$7</c:f>
              <c:numCache>
                <c:formatCode>General</c:formatCode>
                <c:ptCount val="6"/>
                <c:pt idx="0">
                  <c:v>0.45</c:v>
                </c:pt>
                <c:pt idx="1">
                  <c:v>0.42499999999999999</c:v>
                </c:pt>
                <c:pt idx="2">
                  <c:v>0.43</c:v>
                </c:pt>
                <c:pt idx="3">
                  <c:v>0.43</c:v>
                </c:pt>
                <c:pt idx="4">
                  <c:v>0.26</c:v>
                </c:pt>
                <c:pt idx="5">
                  <c:v>0.27</c:v>
                </c:pt>
              </c:numCache>
            </c:numRef>
          </c:val>
        </c:ser>
        <c:ser>
          <c:idx val="1"/>
          <c:order val="1"/>
          <c:tx>
            <c:strRef>
              <c:f>Sheet1!$C$1</c:f>
              <c:strCache>
                <c:ptCount val="1"/>
                <c:pt idx="0">
                  <c:v>Topic_1</c:v>
                </c:pt>
              </c:strCache>
            </c:strRef>
          </c:tx>
          <c:spPr>
            <a:solidFill>
              <a:schemeClr val="accent2"/>
            </a:solidFill>
            <a:ln>
              <a:noFill/>
            </a:ln>
            <a:effectLst/>
          </c:spPr>
          <c:invertIfNegative val="0"/>
          <c:cat>
            <c:strRef>
              <c:f>Sheet1!$A$2:$A$7</c:f>
              <c:strCache>
                <c:ptCount val="6"/>
                <c:pt idx="0">
                  <c:v> Space X</c:v>
                </c:pt>
                <c:pt idx="1">
                  <c:v>Nasa</c:v>
                </c:pt>
                <c:pt idx="2">
                  <c:v>Apple</c:v>
                </c:pt>
                <c:pt idx="3">
                  <c:v>Google</c:v>
                </c:pt>
                <c:pt idx="4">
                  <c:v>Physics</c:v>
                </c:pt>
                <c:pt idx="5">
                  <c:v>Chemistry</c:v>
                </c:pt>
              </c:strCache>
            </c:strRef>
          </c:cat>
          <c:val>
            <c:numRef>
              <c:f>Sheet1!$C$2:$C$7</c:f>
              <c:numCache>
                <c:formatCode>General</c:formatCode>
                <c:ptCount val="6"/>
                <c:pt idx="0">
                  <c:v>0.3</c:v>
                </c:pt>
                <c:pt idx="1">
                  <c:v>0.31</c:v>
                </c:pt>
                <c:pt idx="2">
                  <c:v>0.45</c:v>
                </c:pt>
                <c:pt idx="3">
                  <c:v>0.47</c:v>
                </c:pt>
                <c:pt idx="4">
                  <c:v>0.3</c:v>
                </c:pt>
                <c:pt idx="5">
                  <c:v>0.28999999999999998</c:v>
                </c:pt>
              </c:numCache>
            </c:numRef>
          </c:val>
        </c:ser>
        <c:ser>
          <c:idx val="2"/>
          <c:order val="2"/>
          <c:tx>
            <c:strRef>
              <c:f>Sheet1!$D$1</c:f>
              <c:strCache>
                <c:ptCount val="1"/>
                <c:pt idx="0">
                  <c:v>Topic_2</c:v>
                </c:pt>
              </c:strCache>
            </c:strRef>
          </c:tx>
          <c:spPr>
            <a:solidFill>
              <a:schemeClr val="accent6"/>
            </a:solidFill>
            <a:ln>
              <a:noFill/>
            </a:ln>
            <a:effectLst/>
          </c:spPr>
          <c:invertIfNegative val="0"/>
          <c:cat>
            <c:strRef>
              <c:f>Sheet1!$A$2:$A$7</c:f>
              <c:strCache>
                <c:ptCount val="6"/>
                <c:pt idx="0">
                  <c:v> Space X</c:v>
                </c:pt>
                <c:pt idx="1">
                  <c:v>Nasa</c:v>
                </c:pt>
                <c:pt idx="2">
                  <c:v>Apple</c:v>
                </c:pt>
                <c:pt idx="3">
                  <c:v>Google</c:v>
                </c:pt>
                <c:pt idx="4">
                  <c:v>Physics</c:v>
                </c:pt>
                <c:pt idx="5">
                  <c:v>Chemistry</c:v>
                </c:pt>
              </c:strCache>
            </c:strRef>
          </c:cat>
          <c:val>
            <c:numRef>
              <c:f>Sheet1!$D$2:$D$7</c:f>
              <c:numCache>
                <c:formatCode>General</c:formatCode>
                <c:ptCount val="6"/>
                <c:pt idx="0">
                  <c:v>0.28000000000000003</c:v>
                </c:pt>
                <c:pt idx="1">
                  <c:v>0.28999999999999998</c:v>
                </c:pt>
                <c:pt idx="2">
                  <c:v>0.27</c:v>
                </c:pt>
                <c:pt idx="3">
                  <c:v>0.25</c:v>
                </c:pt>
                <c:pt idx="4">
                  <c:v>0.48</c:v>
                </c:pt>
                <c:pt idx="5">
                  <c:v>0.49</c:v>
                </c:pt>
              </c:numCache>
            </c:numRef>
          </c:val>
        </c:ser>
        <c:dLbls>
          <c:showLegendKey val="0"/>
          <c:showVal val="0"/>
          <c:showCatName val="0"/>
          <c:showSerName val="0"/>
          <c:showPercent val="0"/>
          <c:showBubbleSize val="0"/>
        </c:dLbls>
        <c:gapWidth val="219"/>
        <c:overlap val="-27"/>
        <c:axId val="434732616"/>
        <c:axId val="434737320"/>
      </c:barChart>
      <c:catAx>
        <c:axId val="434732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34737320"/>
        <c:crosses val="autoZero"/>
        <c:auto val="1"/>
        <c:lblAlgn val="ctr"/>
        <c:lblOffset val="100"/>
        <c:noMultiLvlLbl val="0"/>
      </c:catAx>
      <c:valAx>
        <c:axId val="434737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347326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baseline="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r>
              <a:rPr lang="en-US"/>
              <a:t>PRECISION</a:t>
            </a:r>
          </a:p>
        </c:rich>
      </c:tx>
      <c:layout>
        <c:manualLayout>
          <c:xMode val="edge"/>
          <c:yMode val="edge"/>
          <c:x val="0.42174639460390023"/>
          <c:y val="3.8621500745592126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Keyword #1 - Set A</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Sheet1!$A$2:$A$4</c:f>
              <c:strCache>
                <c:ptCount val="3"/>
                <c:pt idx="0">
                  <c:v>Guided LDA</c:v>
                </c:pt>
                <c:pt idx="1">
                  <c:v>Base Model </c:v>
                </c:pt>
                <c:pt idx="2">
                  <c:v>Corex- Anchorred</c:v>
                </c:pt>
              </c:strCache>
            </c:strRef>
          </c:cat>
          <c:val>
            <c:numRef>
              <c:f>Sheet1!$B$2:$B$4</c:f>
              <c:numCache>
                <c:formatCode>General</c:formatCode>
                <c:ptCount val="3"/>
                <c:pt idx="0">
                  <c:v>0.3</c:v>
                </c:pt>
                <c:pt idx="1">
                  <c:v>0.62</c:v>
                </c:pt>
                <c:pt idx="2">
                  <c:v>0.8</c:v>
                </c:pt>
              </c:numCache>
            </c:numRef>
          </c:val>
        </c:ser>
        <c:ser>
          <c:idx val="1"/>
          <c:order val="1"/>
          <c:tx>
            <c:strRef>
              <c:f>Sheet1!$C$1</c:f>
              <c:strCache>
                <c:ptCount val="1"/>
                <c:pt idx="0">
                  <c:v>Keyword #2 - Set A+B</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Sheet1!$A$2:$A$4</c:f>
              <c:strCache>
                <c:ptCount val="3"/>
                <c:pt idx="0">
                  <c:v>Guided LDA</c:v>
                </c:pt>
                <c:pt idx="1">
                  <c:v>Base Model </c:v>
                </c:pt>
                <c:pt idx="2">
                  <c:v>Corex- Anchorred</c:v>
                </c:pt>
              </c:strCache>
            </c:strRef>
          </c:cat>
          <c:val>
            <c:numRef>
              <c:f>Sheet1!$C$2:$C$4</c:f>
              <c:numCache>
                <c:formatCode>General</c:formatCode>
                <c:ptCount val="3"/>
                <c:pt idx="0">
                  <c:v>0.497</c:v>
                </c:pt>
                <c:pt idx="1">
                  <c:v>0.83</c:v>
                </c:pt>
                <c:pt idx="2">
                  <c:v>0.80300000000000005</c:v>
                </c:pt>
              </c:numCache>
            </c:numRef>
          </c:val>
        </c:ser>
        <c:dLbls>
          <c:showLegendKey val="0"/>
          <c:showVal val="0"/>
          <c:showCatName val="0"/>
          <c:showSerName val="0"/>
          <c:showPercent val="0"/>
          <c:showBubbleSize val="0"/>
        </c:dLbls>
        <c:gapWidth val="150"/>
        <c:axId val="380060800"/>
        <c:axId val="380061192"/>
      </c:barChart>
      <c:catAx>
        <c:axId val="38006080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crossAx val="380061192"/>
        <c:crosses val="autoZero"/>
        <c:auto val="1"/>
        <c:lblAlgn val="ctr"/>
        <c:lblOffset val="100"/>
        <c:noMultiLvlLbl val="0"/>
      </c:catAx>
      <c:valAx>
        <c:axId val="38006119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crossAx val="380060800"/>
        <c:crosses val="autoZero"/>
        <c:crossBetween val="between"/>
      </c:valAx>
      <c:spPr>
        <a:noFill/>
        <a:ln>
          <a:noFill/>
        </a:ln>
        <a:effectLst/>
      </c:spPr>
    </c:plotArea>
    <c:legend>
      <c:legendPos val="b"/>
      <c:layout/>
      <c:overlay val="0"/>
      <c:spPr>
        <a:noFill/>
        <a:ln>
          <a:noFill/>
        </a:ln>
        <a:effectLst/>
      </c:spPr>
      <c:txPr>
        <a:bodyPr rot="0" spcFirstLastPara="1" vertOverflow="ellipsis" wrap="square" anchor="ctr" anchorCtr="1"/>
        <a:lstStyle/>
        <a:p>
          <a:pPr>
            <a:defRPr sz="20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sz="2000" baseline="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PRECISION</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Keyword #1</c:v>
                </c:pt>
              </c:strCache>
            </c:strRef>
          </c:tx>
          <c:spPr>
            <a:solidFill>
              <a:schemeClr val="accent1"/>
            </a:solidFill>
            <a:ln>
              <a:noFill/>
            </a:ln>
            <a:effectLst/>
            <a:sp3d/>
          </c:spPr>
          <c:invertIfNegative val="0"/>
          <c:cat>
            <c:strRef>
              <c:f>Sheet1!$A$2:$A$3</c:f>
              <c:strCache>
                <c:ptCount val="2"/>
                <c:pt idx="0">
                  <c:v>Anchored Corex</c:v>
                </c:pt>
                <c:pt idx="1">
                  <c:v>Guided LDA</c:v>
                </c:pt>
              </c:strCache>
            </c:strRef>
          </c:cat>
          <c:val>
            <c:numRef>
              <c:f>Sheet1!$B$2:$B$3</c:f>
              <c:numCache>
                <c:formatCode>General</c:formatCode>
                <c:ptCount val="2"/>
                <c:pt idx="0">
                  <c:v>0.88900000000000001</c:v>
                </c:pt>
                <c:pt idx="1">
                  <c:v>0.88500000000000001</c:v>
                </c:pt>
              </c:numCache>
            </c:numRef>
          </c:val>
        </c:ser>
        <c:ser>
          <c:idx val="1"/>
          <c:order val="1"/>
          <c:tx>
            <c:strRef>
              <c:f>Sheet1!$C$1</c:f>
              <c:strCache>
                <c:ptCount val="1"/>
                <c:pt idx="0">
                  <c:v>Keyword #2</c:v>
                </c:pt>
              </c:strCache>
            </c:strRef>
          </c:tx>
          <c:spPr>
            <a:solidFill>
              <a:schemeClr val="accent2"/>
            </a:solidFill>
            <a:ln>
              <a:noFill/>
            </a:ln>
            <a:effectLst/>
            <a:sp3d/>
          </c:spPr>
          <c:invertIfNegative val="0"/>
          <c:cat>
            <c:strRef>
              <c:f>Sheet1!$A$2:$A$3</c:f>
              <c:strCache>
                <c:ptCount val="2"/>
                <c:pt idx="0">
                  <c:v>Anchored Corex</c:v>
                </c:pt>
                <c:pt idx="1">
                  <c:v>Guided LDA</c:v>
                </c:pt>
              </c:strCache>
            </c:strRef>
          </c:cat>
          <c:val>
            <c:numRef>
              <c:f>Sheet1!$C$2:$C$3</c:f>
              <c:numCache>
                <c:formatCode>General</c:formatCode>
                <c:ptCount val="2"/>
                <c:pt idx="0">
                  <c:v>0.90200000000000002</c:v>
                </c:pt>
                <c:pt idx="1">
                  <c:v>0.82299999999999995</c:v>
                </c:pt>
              </c:numCache>
            </c:numRef>
          </c:val>
        </c:ser>
        <c:dLbls>
          <c:showLegendKey val="0"/>
          <c:showVal val="0"/>
          <c:showCatName val="0"/>
          <c:showSerName val="0"/>
          <c:showPercent val="0"/>
          <c:showBubbleSize val="0"/>
        </c:dLbls>
        <c:gapWidth val="150"/>
        <c:shape val="box"/>
        <c:axId val="380062760"/>
        <c:axId val="380063152"/>
        <c:axId val="380392952"/>
      </c:bar3DChart>
      <c:catAx>
        <c:axId val="3800627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0063152"/>
        <c:crosses val="autoZero"/>
        <c:auto val="1"/>
        <c:lblAlgn val="ctr"/>
        <c:lblOffset val="100"/>
        <c:noMultiLvlLbl val="0"/>
      </c:catAx>
      <c:valAx>
        <c:axId val="38006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0062760"/>
        <c:crosses val="autoZero"/>
        <c:crossBetween val="between"/>
      </c:valAx>
      <c:serAx>
        <c:axId val="38039295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0063152"/>
        <c:crosses val="autoZero"/>
      </c:ser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2C20D-D8A2-4B5C-A163-1E3A28892F37}" type="datetimeFigureOut">
              <a:rPr lang="en-US" smtClean="0"/>
              <a:pPr/>
              <a:t>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D1A11D-A375-4457-A95F-CB659277DCE0}" type="slidenum">
              <a:rPr lang="en-US" smtClean="0"/>
              <a:pPr/>
              <a:t>‹#›</a:t>
            </a:fld>
            <a:endParaRPr lang="en-US"/>
          </a:p>
        </p:txBody>
      </p:sp>
    </p:spTree>
    <p:extLst>
      <p:ext uri="{BB962C8B-B14F-4D97-AF65-F5344CB8AC3E}">
        <p14:creationId xmlns:p14="http://schemas.microsoft.com/office/powerpoint/2010/main" val="216189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general problem for</a:t>
            </a:r>
            <a:r>
              <a:rPr lang="en-US" baseline="0" dirty="0" smtClean="0"/>
              <a:t> low resource languages is that we don’t have enough coverage of words related to the scenario to learn good translations. We have explored ideas to improve coverage like the Chinese Room, but for this to be most effective, we have to identify a seed set of scenario relevant documents in the first place. Using a combination of unsupervised and semi-supervised methods directly on documents in the incident language, we should be able to find scenario relevant topics and then focus our efforts on these types of documents. </a:t>
            </a:r>
          </a:p>
          <a:p>
            <a:r>
              <a:rPr lang="en-US" baseline="0" dirty="0" smtClean="0"/>
              <a:t>In the setup depicted here, we are given documents in the incident language (IL) and an English description of the relevant scenario. We look up some relevant keywords in the IL using a bilingual dictionary. Then we apply semi-supervised learning to learn topics that might be related to the scenario. </a:t>
            </a:r>
          </a:p>
          <a:p>
            <a:endParaRPr lang="en-US" baseline="0" dirty="0" smtClean="0"/>
          </a:p>
          <a:p>
            <a:r>
              <a:rPr lang="en-US" baseline="0" dirty="0" smtClean="0"/>
              <a:t>The question we are exploring is whether these methods can improve our ability to discover scenario relevant documents. We’ll consider two methods. </a:t>
            </a:r>
          </a:p>
        </p:txBody>
      </p:sp>
      <p:sp>
        <p:nvSpPr>
          <p:cNvPr id="4" name="Slide Number Placeholder 3"/>
          <p:cNvSpPr>
            <a:spLocks noGrp="1"/>
          </p:cNvSpPr>
          <p:nvPr>
            <p:ph type="sldNum" sz="quarter" idx="10"/>
          </p:nvPr>
        </p:nvSpPr>
        <p:spPr/>
        <p:txBody>
          <a:bodyPr/>
          <a:lstStyle/>
          <a:p>
            <a:fld id="{26D1A11D-A375-4457-A95F-CB659277DCE0}" type="slidenum">
              <a:rPr lang="en-US" smtClean="0"/>
              <a:pPr/>
              <a:t>2</a:t>
            </a:fld>
            <a:endParaRPr lang="en-US"/>
          </a:p>
        </p:txBody>
      </p:sp>
    </p:spTree>
    <p:extLst>
      <p:ext uri="{BB962C8B-B14F-4D97-AF65-F5344CB8AC3E}">
        <p14:creationId xmlns:p14="http://schemas.microsoft.com/office/powerpoint/2010/main" val="338409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a:t>
            </a:r>
            <a:r>
              <a:rPr lang="en-US" baseline="0" dirty="0"/>
              <a:t> we have three documents with a four word vocabulary.</a:t>
            </a:r>
          </a:p>
          <a:p>
            <a:r>
              <a:rPr lang="en-US" baseline="0" dirty="0"/>
              <a:t>Documents are bag of word vectors. </a:t>
            </a:r>
          </a:p>
          <a:p>
            <a:endParaRPr lang="en-US" dirty="0"/>
          </a:p>
        </p:txBody>
      </p:sp>
    </p:spTree>
    <p:extLst>
      <p:ext uri="{BB962C8B-B14F-4D97-AF65-F5344CB8AC3E}">
        <p14:creationId xmlns:p14="http://schemas.microsoft.com/office/powerpoint/2010/main" val="166498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a:t>
            </a:r>
            <a:r>
              <a:rPr lang="en-US" baseline="0" dirty="0"/>
              <a:t> we have three documents with a four word vocabulary.</a:t>
            </a:r>
          </a:p>
          <a:p>
            <a:r>
              <a:rPr lang="en-US" baseline="0" dirty="0"/>
              <a:t>Documents are bag of word vectors. </a:t>
            </a:r>
          </a:p>
          <a:p>
            <a:endParaRPr lang="en-US" dirty="0"/>
          </a:p>
        </p:txBody>
      </p:sp>
    </p:spTree>
    <p:extLst>
      <p:ext uri="{BB962C8B-B14F-4D97-AF65-F5344CB8AC3E}">
        <p14:creationId xmlns:p14="http://schemas.microsoft.com/office/powerpoint/2010/main" val="4069892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Combination</a:t>
            </a:r>
            <a:r>
              <a:rPr lang="en-US" baseline="0" dirty="0" smtClean="0"/>
              <a:t> of monolingual and </a:t>
            </a:r>
            <a:r>
              <a:rPr lang="en-US" baseline="0" dirty="0" err="1" smtClean="0"/>
              <a:t>unsequestered</a:t>
            </a:r>
            <a:r>
              <a:rPr lang="en-US" baseline="0" dirty="0" smtClean="0"/>
              <a:t> data.</a:t>
            </a:r>
            <a:endParaRPr lang="en-US" dirty="0"/>
          </a:p>
        </p:txBody>
      </p:sp>
      <p:sp>
        <p:nvSpPr>
          <p:cNvPr id="4" name="Slide Number Placeholder 3"/>
          <p:cNvSpPr>
            <a:spLocks noGrp="1"/>
          </p:cNvSpPr>
          <p:nvPr>
            <p:ph type="sldNum" sz="quarter" idx="10"/>
          </p:nvPr>
        </p:nvSpPr>
        <p:spPr/>
        <p:txBody>
          <a:bodyPr/>
          <a:lstStyle/>
          <a:p>
            <a:fld id="{26D1A11D-A375-4457-A95F-CB659277DCE0}" type="slidenum">
              <a:rPr lang="en-US" smtClean="0"/>
              <a:pPr/>
              <a:t>5</a:t>
            </a:fld>
            <a:endParaRPr lang="en-US"/>
          </a:p>
        </p:txBody>
      </p:sp>
    </p:spTree>
    <p:extLst>
      <p:ext uri="{BB962C8B-B14F-4D97-AF65-F5344CB8AC3E}">
        <p14:creationId xmlns:p14="http://schemas.microsoft.com/office/powerpoint/2010/main" val="300156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preliminary results show that we can improve the ability to discover scenario</a:t>
            </a:r>
            <a:r>
              <a:rPr lang="en-US" baseline="0" dirty="0" smtClean="0"/>
              <a:t>-relevant documents with weak supervision. The future work is in three areas: </a:t>
            </a:r>
            <a:r>
              <a:rPr lang="is-IS" baseline="0" dirty="0" smtClean="0"/>
              <a:t>… (discuss a little about each point) </a:t>
            </a:r>
          </a:p>
          <a:p>
            <a:pPr marL="228600" indent="-228600">
              <a:buAutoNum type="arabicPeriod"/>
            </a:pPr>
            <a:r>
              <a:rPr lang="is-IS" baseline="0" dirty="0" smtClean="0"/>
              <a:t>We saw that keyword selection had a big effect on quality of results. Both quantity and quality can have an effect. </a:t>
            </a:r>
          </a:p>
          <a:p>
            <a:pPr marL="228600" indent="-228600">
              <a:buAutoNum type="arabicPeriod"/>
            </a:pPr>
            <a:r>
              <a:rPr lang="is-IS" baseline="0" dirty="0" smtClean="0"/>
              <a:t>(Talk about ideas for improvement)</a:t>
            </a:r>
          </a:p>
          <a:p>
            <a:pPr marL="228600" indent="-228600">
              <a:buAutoNum type="arabicPeriod"/>
            </a:pPr>
            <a:r>
              <a:rPr lang="is-IS" baseline="0" dirty="0" smtClean="0"/>
              <a:t>Finally, we want to use these methods in conjunction with the Chinese Room to see whether we can actually improve coverage of scenario-related words.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6D1A11D-A375-4457-A95F-CB659277DCE0}" type="slidenum">
              <a:rPr lang="en-US" smtClean="0"/>
              <a:pPr/>
              <a:t>9</a:t>
            </a:fld>
            <a:endParaRPr lang="en-US"/>
          </a:p>
        </p:txBody>
      </p:sp>
    </p:spTree>
    <p:extLst>
      <p:ext uri="{BB962C8B-B14F-4D97-AF65-F5344CB8AC3E}">
        <p14:creationId xmlns:p14="http://schemas.microsoft.com/office/powerpoint/2010/main" val="1147878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2130425"/>
            <a:ext cx="5181600" cy="1470025"/>
          </a:xfrm>
        </p:spPr>
        <p:txBody>
          <a:bodyPr/>
          <a:lstStyle>
            <a:lvl1pPr algn="r">
              <a:defRPr/>
            </a:lvl1pPr>
          </a:lstStyle>
          <a:p>
            <a:r>
              <a:rPr lang="en-US" dirty="0"/>
              <a:t>Click to edit Master title style</a:t>
            </a:r>
          </a:p>
        </p:txBody>
      </p:sp>
      <p:sp>
        <p:nvSpPr>
          <p:cNvPr id="3" name="Subtitle 2"/>
          <p:cNvSpPr>
            <a:spLocks noGrp="1"/>
          </p:cNvSpPr>
          <p:nvPr>
            <p:ph type="subTitle" idx="1"/>
          </p:nvPr>
        </p:nvSpPr>
        <p:spPr>
          <a:xfrm>
            <a:off x="3276600" y="3886200"/>
            <a:ext cx="51816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90233EF-B12E-4D30-B740-1EE54508B32B}" type="datetime1">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dirty="0"/>
          </a:p>
        </p:txBody>
      </p:sp>
      <p:grpSp>
        <p:nvGrpSpPr>
          <p:cNvPr id="26" name="Group 25">
            <a:extLst>
              <a:ext uri="{FF2B5EF4-FFF2-40B4-BE49-F238E27FC236}">
                <a16:creationId xmlns:a16="http://schemas.microsoft.com/office/drawing/2014/main" xmlns="" id="{5EBF3D4C-BC08-5C4E-9DBA-3E45A345E61A}"/>
              </a:ext>
            </a:extLst>
          </p:cNvPr>
          <p:cNvGrpSpPr/>
          <p:nvPr userDrawn="1"/>
        </p:nvGrpSpPr>
        <p:grpSpPr>
          <a:xfrm>
            <a:off x="-466344" y="-66907"/>
            <a:ext cx="3771900" cy="6927832"/>
            <a:chOff x="2895600" y="-69832"/>
            <a:chExt cx="3771900" cy="6927832"/>
          </a:xfrm>
        </p:grpSpPr>
        <p:sp>
          <p:nvSpPr>
            <p:cNvPr id="8" name="Rectangle 7">
              <a:extLst>
                <a:ext uri="{FF2B5EF4-FFF2-40B4-BE49-F238E27FC236}">
                  <a16:creationId xmlns:a16="http://schemas.microsoft.com/office/drawing/2014/main" xmlns="" id="{A35FDAD4-B5E3-FB43-A9BF-C5911C596752}"/>
                </a:ext>
              </a:extLst>
            </p:cNvPr>
            <p:cNvSpPr/>
            <p:nvPr userDrawn="1"/>
          </p:nvSpPr>
          <p:spPr>
            <a:xfrm>
              <a:off x="3366516" y="0"/>
              <a:ext cx="3300984" cy="6858000"/>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xmlns="" id="{2F38942F-81BB-774D-960E-4B9356CE01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5600" y="2819400"/>
              <a:ext cx="2618467" cy="1163763"/>
            </a:xfrm>
            <a:prstGeom prst="rect">
              <a:avLst/>
            </a:prstGeom>
          </p:spPr>
        </p:pic>
        <p:pic>
          <p:nvPicPr>
            <p:cNvPr id="21" name="Picture 20">
              <a:extLst>
                <a:ext uri="{FF2B5EF4-FFF2-40B4-BE49-F238E27FC236}">
                  <a16:creationId xmlns:a16="http://schemas.microsoft.com/office/drawing/2014/main" xmlns="" id="{234DC644-D7EE-7B40-9DED-D9A172D8C7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2371" y="6145297"/>
              <a:ext cx="3160829" cy="587011"/>
            </a:xfrm>
            <a:prstGeom prst="rect">
              <a:avLst/>
            </a:prstGeom>
          </p:spPr>
        </p:pic>
        <p:pic>
          <p:nvPicPr>
            <p:cNvPr id="23" name="Picture 22">
              <a:extLst>
                <a:ext uri="{FF2B5EF4-FFF2-40B4-BE49-F238E27FC236}">
                  <a16:creationId xmlns:a16="http://schemas.microsoft.com/office/drawing/2014/main" xmlns="" id="{41013345-B0F7-A549-8AFF-8A954F7F66C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87298" y="4160681"/>
              <a:ext cx="2966653" cy="712692"/>
            </a:xfrm>
            <a:prstGeom prst="rect">
              <a:avLst/>
            </a:prstGeom>
          </p:spPr>
        </p:pic>
        <p:pic>
          <p:nvPicPr>
            <p:cNvPr id="25" name="Picture 24">
              <a:extLst>
                <a:ext uri="{FF2B5EF4-FFF2-40B4-BE49-F238E27FC236}">
                  <a16:creationId xmlns:a16="http://schemas.microsoft.com/office/drawing/2014/main" xmlns="" id="{F8DF3C76-959B-0E4E-AEB6-C5F6348DCC7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9150" y="-69832"/>
              <a:ext cx="2978761" cy="1305127"/>
            </a:xfrm>
            <a:prstGeom prst="rect">
              <a:avLst/>
            </a:prstGeom>
          </p:spPr>
        </p:pic>
        <p:pic>
          <p:nvPicPr>
            <p:cNvPr id="27" name="Picture 2">
              <a:extLst>
                <a:ext uri="{FF2B5EF4-FFF2-40B4-BE49-F238E27FC236}">
                  <a16:creationId xmlns:a16="http://schemas.microsoft.com/office/drawing/2014/main" xmlns="" id="{61B3883E-EC7F-EE46-A20E-9A4A573595F8}"/>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30298" r="26125" b="51816"/>
            <a:stretch/>
          </p:blipFill>
          <p:spPr bwMode="auto">
            <a:xfrm>
              <a:off x="3429000" y="1461817"/>
              <a:ext cx="2438400" cy="1226634"/>
            </a:xfrm>
            <a:prstGeom prst="rect">
              <a:avLst/>
            </a:prstGeom>
            <a:solidFill>
              <a:srgbClr val="DDDDDD"/>
            </a:solidFill>
            <a:ln>
              <a:noFill/>
            </a:ln>
            <a:effectLst/>
            <a:extLst/>
          </p:spPr>
        </p:pic>
        <p:pic>
          <p:nvPicPr>
            <p:cNvPr id="28" name="Picture 2">
              <a:extLst>
                <a:ext uri="{FF2B5EF4-FFF2-40B4-BE49-F238E27FC236}">
                  <a16:creationId xmlns:a16="http://schemas.microsoft.com/office/drawing/2014/main" xmlns="" id="{C19AC11B-2921-E34C-9352-8CAD6E1FD7D7}"/>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79241" r="46902" b="11653"/>
            <a:stretch/>
          </p:blipFill>
          <p:spPr bwMode="auto">
            <a:xfrm>
              <a:off x="3441388" y="5068032"/>
              <a:ext cx="2278670" cy="811913"/>
            </a:xfrm>
            <a:prstGeom prst="rect">
              <a:avLst/>
            </a:prstGeom>
            <a:solidFill>
              <a:srgbClr val="DDDDDD"/>
            </a:solidFill>
            <a:ln>
              <a:noFill/>
            </a:ln>
            <a:effectLst/>
            <a:ex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6E722B-E773-46E6-BBAE-CEB3B54C0464}" type="datetime1">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1A714-3023-4459-9B81-D1219F59FD26}" type="datetime1">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C2F00B-F66C-4ADD-B7E0-74BABB86E426}" type="datetime1">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2C07B-C88D-4157-9B86-BBEC05596F46}" type="datetime1">
              <a:rPr lang="en-US" smtClean="0"/>
              <a:pPr/>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3FA5F8-23F5-4268-BB5C-FCD339BD2B29}" type="datetime1">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4525B9-C894-47C3-ACCE-510224D8A036}" type="datetime1">
              <a:rPr lang="en-US" smtClean="0"/>
              <a:pPr/>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709828-60DC-4A7D-A7F9-5B65AA1A4CFA}" type="datetime1">
              <a:rPr lang="en-US" smtClean="0"/>
              <a:pPr/>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29D82-27D2-45F7-ACE0-92DBF94BD05C}" type="datetime1">
              <a:rPr lang="en-US" smtClean="0"/>
              <a:pPr/>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195F3-8E82-41D0-BB4E-DC3CFF698F34}" type="datetime1">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CBE6F-C1C1-44F3-9C0C-A79E97F781F7}" type="datetime1">
              <a:rPr lang="en-US" smtClean="0"/>
              <a:pPr/>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B13ED-57CC-4817-AFF2-A39BFC804D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391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908C7-E55B-43B1-97F7-8E04E06A8D7B}" type="datetime1">
              <a:rPr lang="en-US" smtClean="0"/>
              <a:pPr/>
              <a:t>4/10/2018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315200" y="6324600"/>
            <a:ext cx="1524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B13ED-57CC-4817-AFF2-A39BFC804D6C}" type="slidenum">
              <a:rPr lang="en-US" smtClean="0"/>
              <a:pPr/>
              <a:t>‹#›</a:t>
            </a:fld>
            <a:endParaRPr lang="en-US"/>
          </a:p>
        </p:txBody>
      </p:sp>
      <p:grpSp>
        <p:nvGrpSpPr>
          <p:cNvPr id="11" name="Group 10"/>
          <p:cNvGrpSpPr/>
          <p:nvPr userDrawn="1"/>
        </p:nvGrpSpPr>
        <p:grpSpPr>
          <a:xfrm>
            <a:off x="7988300" y="304800"/>
            <a:ext cx="927100" cy="1143000"/>
            <a:chOff x="7772400" y="304800"/>
            <a:chExt cx="927100" cy="1143000"/>
          </a:xfrm>
        </p:grpSpPr>
        <p:sp>
          <p:nvSpPr>
            <p:cNvPr id="12" name="Rectangle 11"/>
            <p:cNvSpPr/>
            <p:nvPr/>
          </p:nvSpPr>
          <p:spPr>
            <a:xfrm>
              <a:off x="7772400" y="304800"/>
              <a:ext cx="914400" cy="1143000"/>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noChangeArrowheads="1"/>
            </p:cNvPicPr>
            <p:nvPr/>
          </p:nvPicPr>
          <p:blipFill>
            <a:blip r:embed="rId13" cstate="print"/>
            <a:srcRect/>
            <a:stretch>
              <a:fillRect/>
            </a:stretch>
          </p:blipFill>
          <p:spPr bwMode="auto">
            <a:xfrm>
              <a:off x="7772400" y="397141"/>
              <a:ext cx="927100" cy="364859"/>
            </a:xfrm>
            <a:prstGeom prst="rect">
              <a:avLst/>
            </a:prstGeom>
            <a:noFill/>
            <a:ln w="9525">
              <a:noFill/>
              <a:miter lim="800000"/>
              <a:headEnd/>
              <a:tailEnd/>
            </a:ln>
            <a:effec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0" y="1600200"/>
            <a:ext cx="5181600" cy="2000251"/>
          </a:xfrm>
        </p:spPr>
        <p:txBody>
          <a:bodyPr>
            <a:normAutofit fontScale="90000"/>
          </a:bodyPr>
          <a:lstStyle/>
          <a:p>
            <a:r>
              <a:rPr lang="en-US" dirty="0" smtClean="0"/>
              <a:t>Identifying Scenario Relevant Documents with Weak Supervision</a:t>
            </a:r>
            <a:endParaRPr lang="en-US" dirty="0"/>
          </a:p>
        </p:txBody>
      </p:sp>
      <p:sp>
        <p:nvSpPr>
          <p:cNvPr id="3" name="Subtitle 2"/>
          <p:cNvSpPr>
            <a:spLocks noGrp="1"/>
          </p:cNvSpPr>
          <p:nvPr>
            <p:ph type="subTitle" idx="1"/>
          </p:nvPr>
        </p:nvSpPr>
        <p:spPr>
          <a:xfrm>
            <a:off x="3505200" y="3610109"/>
            <a:ext cx="5181600" cy="1752600"/>
          </a:xfrm>
        </p:spPr>
        <p:txBody>
          <a:bodyPr>
            <a:normAutofit fontScale="92500" lnSpcReduction="20000"/>
          </a:bodyPr>
          <a:lstStyle/>
          <a:p>
            <a:r>
              <a:rPr lang="en-US" sz="2800" dirty="0" smtClean="0"/>
              <a:t>Gaurav Bose</a:t>
            </a:r>
          </a:p>
          <a:p>
            <a:r>
              <a:rPr lang="en-US" sz="2800" dirty="0" err="1" smtClean="0"/>
              <a:t>Eswar</a:t>
            </a:r>
            <a:r>
              <a:rPr lang="en-US" sz="2800" dirty="0" smtClean="0"/>
              <a:t> </a:t>
            </a:r>
            <a:r>
              <a:rPr lang="en-US" sz="2800" dirty="0" err="1" smtClean="0"/>
              <a:t>Lakshminarayan</a:t>
            </a:r>
            <a:endParaRPr lang="en-US" sz="2800" dirty="0" smtClean="0"/>
          </a:p>
          <a:p>
            <a:r>
              <a:rPr lang="en-US" sz="2800" dirty="0" smtClean="0"/>
              <a:t>Dr. Greg </a:t>
            </a:r>
            <a:r>
              <a:rPr lang="en-US" sz="2800" dirty="0"/>
              <a:t>Ver </a:t>
            </a:r>
            <a:r>
              <a:rPr lang="en-US" sz="2800" dirty="0" err="1"/>
              <a:t>Steeg</a:t>
            </a:r>
            <a:endParaRPr lang="en-US" sz="2800" dirty="0"/>
          </a:p>
          <a:p>
            <a:r>
              <a:rPr lang="en-US" sz="2800" dirty="0"/>
              <a:t>Information Sciences Institute</a:t>
            </a:r>
          </a:p>
        </p:txBody>
      </p:sp>
      <p:sp>
        <p:nvSpPr>
          <p:cNvPr id="4" name="Slide Number Placeholder 3"/>
          <p:cNvSpPr>
            <a:spLocks noGrp="1"/>
          </p:cNvSpPr>
          <p:nvPr>
            <p:ph type="sldNum" sz="quarter" idx="12"/>
          </p:nvPr>
        </p:nvSpPr>
        <p:spPr/>
        <p:txBody>
          <a:bodyPr/>
          <a:lstStyle/>
          <a:p>
            <a:fld id="{024B13ED-57CC-4817-AFF2-A39BFC804D6C}"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Type: Oromo</a:t>
            </a:r>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10</a:t>
            </a:fld>
            <a:endParaRPr lang="en-US"/>
          </a:p>
        </p:txBody>
      </p:sp>
      <p:pic>
        <p:nvPicPr>
          <p:cNvPr id="5" name="Content Placeholder 5">
            <a:extLst>
              <a:ext uri="{FF2B5EF4-FFF2-40B4-BE49-F238E27FC236}">
                <a16:creationId xmlns:a16="http://schemas.microsoft.com/office/drawing/2014/main" xmlns="" id="{58D764B7-9061-4090-8E15-4E0694610F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655" y="1417638"/>
            <a:ext cx="5376589" cy="4586664"/>
          </a:xfrm>
        </p:spPr>
      </p:pic>
    </p:spTree>
    <p:extLst>
      <p:ext uri="{BB962C8B-B14F-4D97-AF65-F5344CB8AC3E}">
        <p14:creationId xmlns:p14="http://schemas.microsoft.com/office/powerpoint/2010/main" val="1672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3C4F2-9630-45E2-93CE-E72FFB3C5D08}"/>
              </a:ext>
            </a:extLst>
          </p:cNvPr>
          <p:cNvSpPr>
            <a:spLocks noGrp="1"/>
          </p:cNvSpPr>
          <p:nvPr>
            <p:ph type="title"/>
          </p:nvPr>
        </p:nvSpPr>
        <p:spPr/>
        <p:txBody>
          <a:bodyPr/>
          <a:lstStyle/>
          <a:p>
            <a:r>
              <a:rPr lang="en-US" dirty="0" smtClean="0"/>
              <a:t>Keywords #1 and #2 - Oromo</a:t>
            </a:r>
            <a:endParaRPr lang="en-US" dirty="0"/>
          </a:p>
        </p:txBody>
      </p:sp>
      <p:sp>
        <p:nvSpPr>
          <p:cNvPr id="3" name="Content Placeholder 2">
            <a:extLst>
              <a:ext uri="{FF2B5EF4-FFF2-40B4-BE49-F238E27FC236}">
                <a16:creationId xmlns:a16="http://schemas.microsoft.com/office/drawing/2014/main" xmlns="" id="{2934D567-9819-422A-A2D7-AE3296F4EEF7}"/>
              </a:ext>
            </a:extLst>
          </p:cNvPr>
          <p:cNvSpPr>
            <a:spLocks noGrp="1"/>
          </p:cNvSpPr>
          <p:nvPr>
            <p:ph idx="1"/>
          </p:nvPr>
        </p:nvSpPr>
        <p:spPr/>
        <p:txBody>
          <a:bodyPr>
            <a:normAutofit fontScale="92500"/>
          </a:bodyPr>
          <a:lstStyle/>
          <a:p>
            <a:r>
              <a:rPr lang="en-US" dirty="0"/>
              <a:t>Topic </a:t>
            </a:r>
            <a:r>
              <a:rPr lang="en-US" dirty="0" smtClean="0"/>
              <a:t>1 Drought       : </a:t>
            </a:r>
            <a:r>
              <a:rPr lang="en-US" dirty="0"/>
              <a:t>hoongee, </a:t>
            </a:r>
            <a:r>
              <a:rPr lang="en-US" dirty="0" err="1" smtClean="0"/>
              <a:t>hongee</a:t>
            </a:r>
            <a:r>
              <a:rPr lang="en-US" dirty="0" smtClean="0"/>
              <a:t> </a:t>
            </a:r>
            <a:endParaRPr lang="en-US" dirty="0"/>
          </a:p>
          <a:p>
            <a:r>
              <a:rPr lang="en-US" dirty="0"/>
              <a:t>Topic </a:t>
            </a:r>
            <a:r>
              <a:rPr lang="en-US" dirty="0" smtClean="0"/>
              <a:t>2 Flood            : </a:t>
            </a:r>
            <a:r>
              <a:rPr lang="en-US" dirty="0"/>
              <a:t>galaana, </a:t>
            </a:r>
            <a:r>
              <a:rPr lang="en-US" dirty="0" err="1" smtClean="0"/>
              <a:t>galaanaa</a:t>
            </a:r>
            <a:r>
              <a:rPr lang="en-US" dirty="0" smtClean="0"/>
              <a:t> </a:t>
            </a:r>
            <a:endParaRPr lang="en-US" dirty="0"/>
          </a:p>
          <a:p>
            <a:r>
              <a:rPr lang="en-US" dirty="0"/>
              <a:t>Topic </a:t>
            </a:r>
            <a:r>
              <a:rPr lang="en-US" dirty="0" smtClean="0"/>
              <a:t>3 Disaster        : </a:t>
            </a:r>
            <a:r>
              <a:rPr lang="en-US" dirty="0" err="1" smtClean="0"/>
              <a:t>balaa</a:t>
            </a:r>
            <a:r>
              <a:rPr lang="en-US" dirty="0" smtClean="0"/>
              <a:t> </a:t>
            </a:r>
          </a:p>
          <a:p>
            <a:endParaRPr lang="en-US" dirty="0"/>
          </a:p>
          <a:p>
            <a:r>
              <a:rPr lang="en-US" dirty="0"/>
              <a:t>Topic 1 Drought </a:t>
            </a:r>
            <a:r>
              <a:rPr lang="en-US" dirty="0" smtClean="0"/>
              <a:t>      : </a:t>
            </a:r>
            <a:r>
              <a:rPr lang="en-US" dirty="0" err="1"/>
              <a:t>hoongee</a:t>
            </a:r>
            <a:r>
              <a:rPr lang="en-US" dirty="0"/>
              <a:t>, </a:t>
            </a:r>
            <a:r>
              <a:rPr lang="en-US" dirty="0" err="1"/>
              <a:t>hongee</a:t>
            </a:r>
            <a:r>
              <a:rPr lang="en-US" dirty="0"/>
              <a:t>, </a:t>
            </a:r>
            <a:r>
              <a:rPr lang="en-US" dirty="0" err="1" smtClean="0"/>
              <a:t>oolaa</a:t>
            </a:r>
            <a:r>
              <a:rPr lang="en-US" dirty="0" smtClean="0"/>
              <a:t> </a:t>
            </a:r>
            <a:endParaRPr lang="en-US" dirty="0"/>
          </a:p>
          <a:p>
            <a:r>
              <a:rPr lang="en-US" dirty="0"/>
              <a:t>Topic 2 Flood </a:t>
            </a:r>
            <a:r>
              <a:rPr lang="en-US" dirty="0" smtClean="0"/>
              <a:t>     : </a:t>
            </a:r>
            <a:r>
              <a:rPr lang="en-US" dirty="0" err="1"/>
              <a:t>galaana</a:t>
            </a:r>
            <a:r>
              <a:rPr lang="en-US" dirty="0"/>
              <a:t>, </a:t>
            </a:r>
            <a:r>
              <a:rPr lang="en-US" dirty="0" err="1"/>
              <a:t>galaanaa</a:t>
            </a:r>
            <a:r>
              <a:rPr lang="en-US" dirty="0"/>
              <a:t>, </a:t>
            </a:r>
            <a:r>
              <a:rPr lang="en-US" dirty="0" err="1"/>
              <a:t>guutuu</a:t>
            </a:r>
            <a:r>
              <a:rPr lang="en-US" dirty="0"/>
              <a:t>, </a:t>
            </a:r>
            <a:r>
              <a:rPr lang="en-US" dirty="0" err="1" smtClean="0"/>
              <a:t>lolaa</a:t>
            </a:r>
            <a:endParaRPr lang="en-US" dirty="0"/>
          </a:p>
          <a:p>
            <a:r>
              <a:rPr lang="en-US" dirty="0"/>
              <a:t>Topic 3 Disaster </a:t>
            </a:r>
            <a:r>
              <a:rPr lang="en-US" dirty="0" smtClean="0"/>
              <a:t>      : </a:t>
            </a:r>
            <a:r>
              <a:rPr lang="en-US" dirty="0" err="1"/>
              <a:t>balaa</a:t>
            </a:r>
            <a:r>
              <a:rPr lang="en-US" dirty="0"/>
              <a:t>, </a:t>
            </a:r>
            <a:r>
              <a:rPr lang="en-US" dirty="0" err="1"/>
              <a:t>dhibee</a:t>
            </a:r>
            <a:r>
              <a:rPr lang="en-US" dirty="0"/>
              <a:t>, </a:t>
            </a:r>
            <a:r>
              <a:rPr lang="en-US" dirty="0" err="1" smtClean="0"/>
              <a:t>irraa</a:t>
            </a:r>
            <a:r>
              <a:rPr lang="en-US" dirty="0" smtClean="0"/>
              <a:t> </a:t>
            </a:r>
            <a:endParaRPr lang="en-US" dirty="0"/>
          </a:p>
          <a:p>
            <a:r>
              <a:rPr lang="en-US" dirty="0"/>
              <a:t>Topic 4 Earthquake : </a:t>
            </a:r>
            <a:r>
              <a:rPr lang="en-US" dirty="0" err="1"/>
              <a:t>sochii</a:t>
            </a:r>
            <a:r>
              <a:rPr lang="en-US" dirty="0"/>
              <a:t>, </a:t>
            </a:r>
            <a:r>
              <a:rPr lang="en-US" dirty="0" err="1" smtClean="0"/>
              <a:t>lafaa</a:t>
            </a:r>
            <a:r>
              <a:rPr lang="en-US" dirty="0" smtClean="0"/>
              <a:t> </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xmlns="" id="{977F2A89-E567-4088-A7A7-5301FE9E945A}"/>
              </a:ext>
            </a:extLst>
          </p:cNvPr>
          <p:cNvSpPr>
            <a:spLocks noGrp="1"/>
          </p:cNvSpPr>
          <p:nvPr>
            <p:ph type="sldNum" sz="quarter" idx="12"/>
          </p:nvPr>
        </p:nvSpPr>
        <p:spPr/>
        <p:txBody>
          <a:bodyPr/>
          <a:lstStyle/>
          <a:p>
            <a:fld id="{024B13ED-57CC-4817-AFF2-A39BFC804D6C}" type="slidenum">
              <a:rPr lang="en-US" smtClean="0"/>
              <a:pPr/>
              <a:t>11</a:t>
            </a:fld>
            <a:endParaRPr lang="en-US"/>
          </a:p>
        </p:txBody>
      </p:sp>
      <p:graphicFrame>
        <p:nvGraphicFramePr>
          <p:cNvPr id="5" name="Object 4">
            <a:extLst>
              <a:ext uri="{FF2B5EF4-FFF2-40B4-BE49-F238E27FC236}">
                <a16:creationId xmlns:a16="http://schemas.microsoft.com/office/drawing/2014/main" xmlns="" id="{9829E9E1-4814-4B67-AC58-8ADC78C2958D}"/>
              </a:ext>
            </a:extLst>
          </p:cNvPr>
          <p:cNvGraphicFramePr>
            <a:graphicFrameLocks noChangeAspect="1"/>
          </p:cNvGraphicFramePr>
          <p:nvPr>
            <p:extLst/>
          </p:nvPr>
        </p:nvGraphicFramePr>
        <p:xfrm>
          <a:off x="7620000" y="2743200"/>
          <a:ext cx="914400" cy="771525"/>
        </p:xfrm>
        <a:graphic>
          <a:graphicData uri="http://schemas.openxmlformats.org/presentationml/2006/ole">
            <mc:AlternateContent xmlns:mc="http://schemas.openxmlformats.org/markup-compatibility/2006">
              <mc:Choice xmlns:v="urn:schemas-microsoft-com:vml" Requires="v">
                <p:oleObj spid="_x0000_s1069" name="Document" showAsIcon="1" r:id="rId3" imgW="914400" imgH="771480" progId="Word.OpenDocumentText.12">
                  <p:embed/>
                </p:oleObj>
              </mc:Choice>
              <mc:Fallback>
                <p:oleObj name="Document" showAsIcon="1" r:id="rId3" imgW="914400" imgH="771480" progId="Word.OpenDocumentText.12">
                  <p:embed/>
                  <p:pic>
                    <p:nvPicPr>
                      <p:cNvPr id="0" name=""/>
                      <p:cNvPicPr/>
                      <p:nvPr/>
                    </p:nvPicPr>
                    <p:blipFill>
                      <a:blip r:embed="rId4"/>
                      <a:stretch>
                        <a:fillRect/>
                      </a:stretch>
                    </p:blipFill>
                    <p:spPr>
                      <a:xfrm>
                        <a:off x="7620000" y="2743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545562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Oromo</a:t>
            </a:r>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12</a:t>
            </a:fld>
            <a:endParaRPr lang="en-US"/>
          </a:p>
        </p:txBody>
      </p:sp>
      <p:graphicFrame>
        <p:nvGraphicFramePr>
          <p:cNvPr id="12" name="Chart 11"/>
          <p:cNvGraphicFramePr/>
          <p:nvPr>
            <p:extLst>
              <p:ext uri="{D42A27DB-BD31-4B8C-83A1-F6EECF244321}">
                <p14:modId xmlns:p14="http://schemas.microsoft.com/office/powerpoint/2010/main" val="1277596211"/>
              </p:ext>
            </p:extLst>
          </p:nvPr>
        </p:nvGraphicFramePr>
        <p:xfrm>
          <a:off x="1295400" y="1397000"/>
          <a:ext cx="6553200" cy="462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584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Oromo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0802936"/>
              </p:ext>
            </p:extLst>
          </p:nvPr>
        </p:nvGraphicFramePr>
        <p:xfrm>
          <a:off x="152400" y="2231746"/>
          <a:ext cx="8839200" cy="3276600"/>
        </p:xfrm>
        <a:graphic>
          <a:graphicData uri="http://schemas.openxmlformats.org/drawingml/2006/table">
            <a:tbl>
              <a:tblPr firstRow="1" bandRow="1">
                <a:tableStyleId>{5940675A-B579-460E-94D1-54222C63F5DA}</a:tableStyleId>
              </a:tblPr>
              <a:tblGrid>
                <a:gridCol w="1447800"/>
                <a:gridCol w="990600"/>
                <a:gridCol w="1219200"/>
                <a:gridCol w="990600"/>
                <a:gridCol w="876300"/>
                <a:gridCol w="1104900"/>
                <a:gridCol w="1104900"/>
                <a:gridCol w="1104900"/>
              </a:tblGrid>
              <a:tr h="1092200">
                <a:tc>
                  <a:txBody>
                    <a:bodyPr/>
                    <a:lstStyle/>
                    <a:p>
                      <a:r>
                        <a:rPr lang="en-US" b="1" dirty="0" smtClean="0"/>
                        <a:t>Method</a:t>
                      </a:r>
                      <a:endParaRPr lang="en-US" b="1" dirty="0"/>
                    </a:p>
                  </a:txBody>
                  <a:tcPr/>
                </a:tc>
                <a:tc>
                  <a:txBody>
                    <a:bodyPr/>
                    <a:lstStyle/>
                    <a:p>
                      <a:pPr algn="ctr"/>
                      <a:r>
                        <a:rPr lang="en-US" b="1" dirty="0" smtClean="0"/>
                        <a:t>Precision</a:t>
                      </a:r>
                      <a:endParaRPr lang="en-US" b="1" dirty="0"/>
                    </a:p>
                  </a:txBody>
                  <a:tcPr/>
                </a:tc>
                <a:tc>
                  <a:txBody>
                    <a:bodyPr/>
                    <a:lstStyle/>
                    <a:p>
                      <a:r>
                        <a:rPr lang="en-US" b="1" dirty="0" smtClean="0"/>
                        <a:t>Recall</a:t>
                      </a:r>
                      <a:endParaRPr lang="en-US" b="1" dirty="0"/>
                    </a:p>
                  </a:txBody>
                  <a:tcPr/>
                </a:tc>
                <a:tc>
                  <a:txBody>
                    <a:bodyPr/>
                    <a:lstStyle/>
                    <a:p>
                      <a:r>
                        <a:rPr lang="en-US" b="1" dirty="0" smtClean="0"/>
                        <a:t>F1</a:t>
                      </a:r>
                      <a:r>
                        <a:rPr lang="en-US" dirty="0" smtClean="0"/>
                        <a:t> </a:t>
                      </a:r>
                      <a:r>
                        <a:rPr lang="en-US" b="1" dirty="0" smtClean="0"/>
                        <a:t>Score</a:t>
                      </a:r>
                      <a:endParaRPr lang="en-US" b="1" dirty="0"/>
                    </a:p>
                  </a:txBody>
                  <a:tcPr/>
                </a:tc>
                <a:tc>
                  <a:txBody>
                    <a:bodyPr/>
                    <a:lstStyle/>
                    <a:p>
                      <a:endParaRPr lang="en-US" dirty="0"/>
                    </a:p>
                  </a:txBody>
                  <a:tcPr/>
                </a:tc>
                <a:tc>
                  <a:txBody>
                    <a:bodyPr/>
                    <a:lstStyle/>
                    <a:p>
                      <a:r>
                        <a:rPr lang="en-US" b="1" dirty="0" smtClean="0"/>
                        <a:t>Precision</a:t>
                      </a:r>
                      <a:endParaRPr lang="en-US" b="1" dirty="0"/>
                    </a:p>
                  </a:txBody>
                  <a:tcPr/>
                </a:tc>
                <a:tc>
                  <a:txBody>
                    <a:bodyPr/>
                    <a:lstStyle/>
                    <a:p>
                      <a:r>
                        <a:rPr lang="en-US" b="1" dirty="0" smtClean="0"/>
                        <a:t>Recall </a:t>
                      </a:r>
                      <a:endParaRPr lang="en-US" b="1" dirty="0"/>
                    </a:p>
                  </a:txBody>
                  <a:tcPr/>
                </a:tc>
                <a:tc>
                  <a:txBody>
                    <a:bodyPr/>
                    <a:lstStyle/>
                    <a:p>
                      <a:r>
                        <a:rPr lang="en-US" b="1" dirty="0" smtClean="0"/>
                        <a:t>F1</a:t>
                      </a:r>
                      <a:r>
                        <a:rPr lang="en-US" dirty="0" smtClean="0"/>
                        <a:t> </a:t>
                      </a:r>
                      <a:r>
                        <a:rPr lang="en-US" b="1" dirty="0" smtClean="0"/>
                        <a:t>Score</a:t>
                      </a:r>
                      <a:endParaRPr lang="en-US" b="1" dirty="0"/>
                    </a:p>
                  </a:txBody>
                  <a:tcPr/>
                </a:tc>
              </a:tr>
              <a:tr h="1092200">
                <a:tc>
                  <a:txBody>
                    <a:bodyPr/>
                    <a:lstStyle/>
                    <a:p>
                      <a:r>
                        <a:rPr lang="en-US" dirty="0" err="1" smtClean="0"/>
                        <a:t>Corex</a:t>
                      </a:r>
                      <a:r>
                        <a:rPr lang="en-US" dirty="0" smtClean="0"/>
                        <a:t>-</a:t>
                      </a:r>
                    </a:p>
                    <a:p>
                      <a:r>
                        <a:rPr lang="en-US" dirty="0" err="1" smtClean="0"/>
                        <a:t>Anchorred</a:t>
                      </a:r>
                      <a:endParaRPr lang="en-US" dirty="0"/>
                    </a:p>
                  </a:txBody>
                  <a:tcPr/>
                </a:tc>
                <a:tc>
                  <a:txBody>
                    <a:bodyPr/>
                    <a:lstStyle/>
                    <a:p>
                      <a:pPr algn="ctr"/>
                      <a:r>
                        <a:rPr lang="en-US" b="1" dirty="0" smtClean="0"/>
                        <a:t>0.889</a:t>
                      </a:r>
                      <a:endParaRPr lang="en-US" b="1" dirty="0"/>
                    </a:p>
                  </a:txBody>
                  <a:tcPr/>
                </a:tc>
                <a:tc>
                  <a:txBody>
                    <a:bodyPr/>
                    <a:lstStyle/>
                    <a:p>
                      <a:pPr algn="ctr"/>
                      <a:r>
                        <a:rPr lang="en-US" b="0" dirty="0" smtClean="0"/>
                        <a:t>0.089</a:t>
                      </a:r>
                      <a:endParaRPr lang="en-US" b="0" dirty="0"/>
                    </a:p>
                  </a:txBody>
                  <a:tcPr/>
                </a:tc>
                <a:tc>
                  <a:txBody>
                    <a:bodyPr/>
                    <a:lstStyle/>
                    <a:p>
                      <a:pPr algn="ctr"/>
                      <a:r>
                        <a:rPr lang="en-US" b="0" dirty="0" smtClean="0"/>
                        <a:t>0.162</a:t>
                      </a:r>
                      <a:endParaRPr lang="en-US" b="0" dirty="0"/>
                    </a:p>
                  </a:txBody>
                  <a:tcPr/>
                </a:tc>
                <a:tc>
                  <a:txBody>
                    <a:bodyPr/>
                    <a:lstStyle/>
                    <a:p>
                      <a:pPr algn="ctr"/>
                      <a:endParaRPr lang="en-US" b="0" dirty="0"/>
                    </a:p>
                  </a:txBody>
                  <a:tcPr/>
                </a:tc>
                <a:tc>
                  <a:txBody>
                    <a:bodyPr/>
                    <a:lstStyle/>
                    <a:p>
                      <a:pPr algn="ctr"/>
                      <a:r>
                        <a:rPr lang="en-US" b="1" dirty="0" smtClean="0"/>
                        <a:t>0.902</a:t>
                      </a:r>
                      <a:endParaRPr lang="en-US" b="1" dirty="0"/>
                    </a:p>
                  </a:txBody>
                  <a:tcPr/>
                </a:tc>
                <a:tc>
                  <a:txBody>
                    <a:bodyPr/>
                    <a:lstStyle/>
                    <a:p>
                      <a:pPr algn="ctr"/>
                      <a:r>
                        <a:rPr lang="en-US" b="1" dirty="0" smtClean="0"/>
                        <a:t>0.138</a:t>
                      </a:r>
                      <a:endParaRPr lang="en-US" b="1" dirty="0"/>
                    </a:p>
                  </a:txBody>
                  <a:tcPr/>
                </a:tc>
                <a:tc>
                  <a:txBody>
                    <a:bodyPr/>
                    <a:lstStyle/>
                    <a:p>
                      <a:pPr algn="ctr"/>
                      <a:r>
                        <a:rPr lang="en-US" b="1" dirty="0" smtClean="0"/>
                        <a:t>0.24</a:t>
                      </a:r>
                      <a:endParaRPr lang="en-US" b="1" dirty="0"/>
                    </a:p>
                  </a:txBody>
                  <a:tcPr/>
                </a:tc>
              </a:tr>
              <a:tr h="1092200">
                <a:tc>
                  <a:txBody>
                    <a:bodyPr/>
                    <a:lstStyle/>
                    <a:p>
                      <a:r>
                        <a:rPr lang="en-US" dirty="0" smtClean="0"/>
                        <a:t>Guided</a:t>
                      </a:r>
                    </a:p>
                    <a:p>
                      <a:r>
                        <a:rPr lang="en-US" dirty="0" smtClean="0"/>
                        <a:t>LDA</a:t>
                      </a:r>
                      <a:endParaRPr lang="en-US" dirty="0"/>
                    </a:p>
                  </a:txBody>
                  <a:tcPr/>
                </a:tc>
                <a:tc>
                  <a:txBody>
                    <a:bodyPr/>
                    <a:lstStyle/>
                    <a:p>
                      <a:pPr algn="ctr"/>
                      <a:r>
                        <a:rPr lang="en-US" b="0" dirty="0" smtClean="0"/>
                        <a:t>0.885</a:t>
                      </a:r>
                      <a:endParaRPr lang="en-US" b="0" dirty="0"/>
                    </a:p>
                  </a:txBody>
                  <a:tcPr/>
                </a:tc>
                <a:tc>
                  <a:txBody>
                    <a:bodyPr/>
                    <a:lstStyle/>
                    <a:p>
                      <a:pPr algn="ctr"/>
                      <a:r>
                        <a:rPr lang="en-US" b="1" dirty="0" smtClean="0"/>
                        <a:t>0.103</a:t>
                      </a:r>
                      <a:endParaRPr lang="en-US" b="1" dirty="0"/>
                    </a:p>
                  </a:txBody>
                  <a:tcPr/>
                </a:tc>
                <a:tc>
                  <a:txBody>
                    <a:bodyPr/>
                    <a:lstStyle/>
                    <a:p>
                      <a:pPr algn="ctr"/>
                      <a:r>
                        <a:rPr lang="en-US" b="1" dirty="0" smtClean="0"/>
                        <a:t>0.184</a:t>
                      </a:r>
                      <a:endParaRPr lang="en-US" b="1" dirty="0"/>
                    </a:p>
                  </a:txBody>
                  <a:tcPr/>
                </a:tc>
                <a:tc>
                  <a:txBody>
                    <a:bodyPr/>
                    <a:lstStyle/>
                    <a:p>
                      <a:pPr algn="ctr"/>
                      <a:endParaRPr lang="en-US" b="0" dirty="0"/>
                    </a:p>
                  </a:txBody>
                  <a:tcPr/>
                </a:tc>
                <a:tc>
                  <a:txBody>
                    <a:bodyPr/>
                    <a:lstStyle/>
                    <a:p>
                      <a:pPr algn="ctr"/>
                      <a:r>
                        <a:rPr lang="en-US" b="0" dirty="0" smtClean="0"/>
                        <a:t>0.823</a:t>
                      </a:r>
                      <a:endParaRPr lang="en-US" b="0" dirty="0"/>
                    </a:p>
                  </a:txBody>
                  <a:tcPr/>
                </a:tc>
                <a:tc>
                  <a:txBody>
                    <a:bodyPr/>
                    <a:lstStyle/>
                    <a:p>
                      <a:pPr algn="ctr"/>
                      <a:r>
                        <a:rPr lang="en-US" b="0" dirty="0" smtClean="0"/>
                        <a:t>0.059</a:t>
                      </a:r>
                      <a:endParaRPr lang="en-US" b="0" dirty="0"/>
                    </a:p>
                  </a:txBody>
                  <a:tcPr/>
                </a:tc>
                <a:tc>
                  <a:txBody>
                    <a:bodyPr/>
                    <a:lstStyle/>
                    <a:p>
                      <a:pPr algn="ctr"/>
                      <a:r>
                        <a:rPr lang="en-US" b="0" dirty="0" smtClean="0"/>
                        <a:t>0.110</a:t>
                      </a:r>
                      <a:endParaRPr lang="en-US" b="0" dirty="0"/>
                    </a:p>
                  </a:txBody>
                  <a:tcPr/>
                </a:tc>
              </a:tr>
            </a:tbl>
          </a:graphicData>
        </a:graphic>
      </p:graphicFrame>
      <p:sp>
        <p:nvSpPr>
          <p:cNvPr id="4" name="Slide Number Placeholder 3"/>
          <p:cNvSpPr>
            <a:spLocks noGrp="1"/>
          </p:cNvSpPr>
          <p:nvPr>
            <p:ph type="sldNum" sz="quarter" idx="12"/>
          </p:nvPr>
        </p:nvSpPr>
        <p:spPr/>
        <p:txBody>
          <a:bodyPr/>
          <a:lstStyle/>
          <a:p>
            <a:fld id="{024B13ED-57CC-4817-AFF2-A39BFC804D6C}" type="slidenum">
              <a:rPr lang="en-US" smtClean="0"/>
              <a:pPr/>
              <a:t>13</a:t>
            </a:fld>
            <a:endParaRPr lang="en-US"/>
          </a:p>
        </p:txBody>
      </p:sp>
      <p:sp>
        <p:nvSpPr>
          <p:cNvPr id="6" name="TextBox 5"/>
          <p:cNvSpPr txBox="1"/>
          <p:nvPr/>
        </p:nvSpPr>
        <p:spPr>
          <a:xfrm>
            <a:off x="2133600" y="1819553"/>
            <a:ext cx="1524000" cy="369332"/>
          </a:xfrm>
          <a:prstGeom prst="rect">
            <a:avLst/>
          </a:prstGeom>
          <a:noFill/>
        </p:spPr>
        <p:txBody>
          <a:bodyPr wrap="square" rtlCol="0">
            <a:spAutoFit/>
          </a:bodyPr>
          <a:lstStyle/>
          <a:p>
            <a:r>
              <a:rPr lang="en-US" b="1" dirty="0" smtClean="0"/>
              <a:t>Keywords #1</a:t>
            </a:r>
            <a:endParaRPr lang="en-US" b="1" dirty="0"/>
          </a:p>
        </p:txBody>
      </p:sp>
      <p:sp>
        <p:nvSpPr>
          <p:cNvPr id="7" name="TextBox 6"/>
          <p:cNvSpPr txBox="1"/>
          <p:nvPr/>
        </p:nvSpPr>
        <p:spPr>
          <a:xfrm>
            <a:off x="6324600" y="1819553"/>
            <a:ext cx="1981200" cy="369332"/>
          </a:xfrm>
          <a:prstGeom prst="rect">
            <a:avLst/>
          </a:prstGeom>
          <a:noFill/>
        </p:spPr>
        <p:txBody>
          <a:bodyPr wrap="square" rtlCol="0">
            <a:spAutoFit/>
          </a:bodyPr>
          <a:lstStyle/>
          <a:p>
            <a:r>
              <a:rPr lang="en-US" b="1" dirty="0" smtClean="0"/>
              <a:t>More Keywords #2</a:t>
            </a:r>
            <a:endParaRPr lang="en-US" b="1" dirty="0"/>
          </a:p>
        </p:txBody>
      </p:sp>
    </p:spTree>
    <p:extLst>
      <p:ext uri="{BB962C8B-B14F-4D97-AF65-F5344CB8AC3E}">
        <p14:creationId xmlns:p14="http://schemas.microsoft.com/office/powerpoint/2010/main" val="70826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72400" cy="1143000"/>
          </a:xfrm>
        </p:spPr>
        <p:txBody>
          <a:bodyPr>
            <a:noAutofit/>
          </a:bodyPr>
          <a:lstStyle/>
          <a:p>
            <a:r>
              <a:rPr lang="en-US" sz="3600" dirty="0" smtClean="0"/>
              <a:t>Identifying scenario-relevant documents without </a:t>
            </a:r>
            <a:r>
              <a:rPr lang="en-US" sz="3600" smtClean="0"/>
              <a:t>labeled training data</a:t>
            </a:r>
            <a:endParaRPr lang="en-US" sz="3600"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2</a:t>
            </a:fld>
            <a:endParaRPr lang="en-US"/>
          </a:p>
        </p:txBody>
      </p:sp>
      <p:sp>
        <p:nvSpPr>
          <p:cNvPr id="7" name="TextBox 6"/>
          <p:cNvSpPr txBox="1"/>
          <p:nvPr/>
        </p:nvSpPr>
        <p:spPr>
          <a:xfrm>
            <a:off x="762000" y="40609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0" name="TextBox 9"/>
          <p:cNvSpPr txBox="1"/>
          <p:nvPr/>
        </p:nvSpPr>
        <p:spPr>
          <a:xfrm>
            <a:off x="838200" y="4213302"/>
            <a:ext cx="304800" cy="533400"/>
          </a:xfrm>
          <a:prstGeom prst="rect">
            <a:avLst/>
          </a:prstGeom>
          <a:solidFill>
            <a:schemeClr val="bg1"/>
          </a:solidFill>
          <a:ln w="127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4" name="TextBox 13"/>
          <p:cNvSpPr txBox="1"/>
          <p:nvPr/>
        </p:nvSpPr>
        <p:spPr>
          <a:xfrm>
            <a:off x="914400" y="43657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5" name="TextBox 14"/>
          <p:cNvSpPr txBox="1"/>
          <p:nvPr/>
        </p:nvSpPr>
        <p:spPr>
          <a:xfrm>
            <a:off x="990600" y="4518102"/>
            <a:ext cx="304800" cy="533400"/>
          </a:xfrm>
          <a:prstGeom prst="rect">
            <a:avLst/>
          </a:prstGeom>
          <a:solidFill>
            <a:schemeClr val="bg1"/>
          </a:solidFill>
          <a:ln w="127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6" name="TextBox 15"/>
          <p:cNvSpPr txBox="1"/>
          <p:nvPr/>
        </p:nvSpPr>
        <p:spPr>
          <a:xfrm>
            <a:off x="1066800" y="46705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7" name="TextBox 16"/>
          <p:cNvSpPr txBox="1"/>
          <p:nvPr/>
        </p:nvSpPr>
        <p:spPr>
          <a:xfrm>
            <a:off x="228600" y="3421140"/>
            <a:ext cx="1447800" cy="369332"/>
          </a:xfrm>
          <a:prstGeom prst="rect">
            <a:avLst/>
          </a:prstGeom>
          <a:noFill/>
        </p:spPr>
        <p:txBody>
          <a:bodyPr wrap="square" rtlCol="0">
            <a:spAutoFit/>
          </a:bodyPr>
          <a:lstStyle/>
          <a:p>
            <a:r>
              <a:rPr lang="en-US" smtClean="0"/>
              <a:t>IL documents</a:t>
            </a:r>
            <a:endParaRPr lang="en-US"/>
          </a:p>
        </p:txBody>
      </p:sp>
      <p:sp>
        <p:nvSpPr>
          <p:cNvPr id="18" name="TextBox 17"/>
          <p:cNvSpPr txBox="1"/>
          <p:nvPr/>
        </p:nvSpPr>
        <p:spPr>
          <a:xfrm>
            <a:off x="2126629" y="2050950"/>
            <a:ext cx="4274171" cy="369332"/>
          </a:xfrm>
          <a:prstGeom prst="rect">
            <a:avLst/>
          </a:prstGeom>
          <a:noFill/>
        </p:spPr>
        <p:txBody>
          <a:bodyPr wrap="square" rtlCol="0">
            <a:spAutoFit/>
          </a:bodyPr>
          <a:lstStyle/>
          <a:p>
            <a:r>
              <a:rPr lang="en-US" dirty="0" smtClean="0">
                <a:solidFill>
                  <a:srgbClr val="FF0000"/>
                </a:solidFill>
              </a:rPr>
              <a:t>English scenario </a:t>
            </a:r>
            <a:r>
              <a:rPr lang="en-US" dirty="0">
                <a:solidFill>
                  <a:srgbClr val="FF0000"/>
                </a:solidFill>
              </a:rPr>
              <a:t> </a:t>
            </a:r>
            <a:r>
              <a:rPr lang="en-US" dirty="0" smtClean="0">
                <a:solidFill>
                  <a:srgbClr val="FF0000"/>
                </a:solidFill>
              </a:rPr>
              <a:t>= “earthquake , disaster”</a:t>
            </a:r>
          </a:p>
        </p:txBody>
      </p:sp>
      <p:sp>
        <p:nvSpPr>
          <p:cNvPr id="20" name="TextBox 19"/>
          <p:cNvSpPr txBox="1"/>
          <p:nvPr/>
        </p:nvSpPr>
        <p:spPr>
          <a:xfrm>
            <a:off x="6629400" y="3962400"/>
            <a:ext cx="304800" cy="533400"/>
          </a:xfrm>
          <a:prstGeom prst="rect">
            <a:avLst/>
          </a:prstGeom>
          <a:solidFill>
            <a:schemeClr val="bg1"/>
          </a:solidFill>
          <a:ln w="254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22" name="TextBox 21"/>
          <p:cNvSpPr txBox="1"/>
          <p:nvPr/>
        </p:nvSpPr>
        <p:spPr>
          <a:xfrm>
            <a:off x="6705600" y="4127003"/>
            <a:ext cx="304800" cy="533400"/>
          </a:xfrm>
          <a:prstGeom prst="rect">
            <a:avLst/>
          </a:prstGeom>
          <a:solidFill>
            <a:schemeClr val="bg1"/>
          </a:solidFill>
          <a:ln w="254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23" name="TextBox 22"/>
          <p:cNvSpPr txBox="1"/>
          <p:nvPr/>
        </p:nvSpPr>
        <p:spPr>
          <a:xfrm>
            <a:off x="6629400" y="50292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cxnSp>
        <p:nvCxnSpPr>
          <p:cNvPr id="29" name="Straight Arrow Connector 28"/>
          <p:cNvCxnSpPr/>
          <p:nvPr/>
        </p:nvCxnSpPr>
        <p:spPr>
          <a:xfrm>
            <a:off x="1371600" y="4784802"/>
            <a:ext cx="12191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05600" y="51816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32" name="TextBox 31"/>
          <p:cNvSpPr txBox="1"/>
          <p:nvPr/>
        </p:nvSpPr>
        <p:spPr>
          <a:xfrm>
            <a:off x="6781800" y="53340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33" name="TextBox 32"/>
          <p:cNvSpPr txBox="1"/>
          <p:nvPr/>
        </p:nvSpPr>
        <p:spPr>
          <a:xfrm>
            <a:off x="7124698" y="3562906"/>
            <a:ext cx="2057401" cy="1384995"/>
          </a:xfrm>
          <a:prstGeom prst="rect">
            <a:avLst/>
          </a:prstGeom>
          <a:noFill/>
        </p:spPr>
        <p:txBody>
          <a:bodyPr wrap="square" lIns="0" tIns="0" rIns="0" bIns="0" rtlCol="0">
            <a:spAutoFit/>
          </a:bodyPr>
          <a:lstStyle/>
          <a:p>
            <a:r>
              <a:rPr lang="en-US" dirty="0" smtClean="0"/>
              <a:t>Apply focused methods on scenario documents:</a:t>
            </a:r>
          </a:p>
          <a:p>
            <a:pPr marL="285750" indent="-285750">
              <a:buFontTx/>
              <a:buChar char="-"/>
            </a:pPr>
            <a:r>
              <a:rPr lang="en-US" dirty="0" smtClean="0"/>
              <a:t>Chinese room</a:t>
            </a:r>
          </a:p>
          <a:p>
            <a:pPr marL="285750" indent="-285750">
              <a:buFontTx/>
              <a:buChar char="-"/>
            </a:pPr>
            <a:r>
              <a:rPr lang="en-US" dirty="0" smtClean="0"/>
              <a:t>Native informant</a:t>
            </a:r>
            <a:endParaRPr lang="is-IS" dirty="0"/>
          </a:p>
        </p:txBody>
      </p:sp>
      <p:sp>
        <p:nvSpPr>
          <p:cNvPr id="34" name="TextBox 33"/>
          <p:cNvSpPr txBox="1"/>
          <p:nvPr/>
        </p:nvSpPr>
        <p:spPr>
          <a:xfrm>
            <a:off x="2590799" y="3352800"/>
            <a:ext cx="3124202" cy="369332"/>
          </a:xfrm>
          <a:prstGeom prst="rect">
            <a:avLst/>
          </a:prstGeom>
          <a:noFill/>
        </p:spPr>
        <p:txBody>
          <a:bodyPr wrap="square" rtlCol="0">
            <a:spAutoFit/>
          </a:bodyPr>
          <a:lstStyle/>
          <a:p>
            <a:r>
              <a:rPr lang="en-US" dirty="0" smtClean="0"/>
              <a:t>IL keywords: </a:t>
            </a:r>
            <a:r>
              <a:rPr lang="am-ET" dirty="0">
                <a:solidFill>
                  <a:srgbClr val="FF0000"/>
                </a:solidFill>
              </a:rPr>
              <a:t>መሬት</a:t>
            </a:r>
            <a:r>
              <a:rPr lang="en-US" dirty="0"/>
              <a:t> </a:t>
            </a:r>
            <a:r>
              <a:rPr lang="en-US" i="1" dirty="0" smtClean="0">
                <a:solidFill>
                  <a:srgbClr val="FF0000"/>
                </a:solidFill>
              </a:rPr>
              <a:t>, </a:t>
            </a:r>
            <a:r>
              <a:rPr lang="am-ET" dirty="0">
                <a:solidFill>
                  <a:srgbClr val="FF0000"/>
                </a:solidFill>
              </a:rPr>
              <a:t>መዓት</a:t>
            </a:r>
            <a:endParaRPr lang="en-US" dirty="0">
              <a:solidFill>
                <a:srgbClr val="FF0000"/>
              </a:solidFill>
            </a:endParaRPr>
          </a:p>
        </p:txBody>
      </p:sp>
      <p:sp>
        <p:nvSpPr>
          <p:cNvPr id="35" name="Rectangle 34"/>
          <p:cNvSpPr/>
          <p:nvPr/>
        </p:nvSpPr>
        <p:spPr>
          <a:xfrm>
            <a:off x="2666999" y="4191000"/>
            <a:ext cx="2819401" cy="116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4724400" y="3733800"/>
            <a:ext cx="0" cy="334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86400" y="4724400"/>
            <a:ext cx="914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71799" y="4323137"/>
            <a:ext cx="2348263" cy="923330"/>
          </a:xfrm>
          <a:prstGeom prst="rect">
            <a:avLst/>
          </a:prstGeom>
          <a:noFill/>
        </p:spPr>
        <p:txBody>
          <a:bodyPr wrap="square" rtlCol="0">
            <a:spAutoFit/>
          </a:bodyPr>
          <a:lstStyle/>
          <a:p>
            <a:r>
              <a:rPr lang="en-US" b="1" dirty="0" smtClean="0"/>
              <a:t>Semi-supervised topic learning in IL, e.g., “Anchored </a:t>
            </a:r>
            <a:r>
              <a:rPr lang="en-US" b="1" dirty="0" err="1" smtClean="0"/>
              <a:t>CorEx</a:t>
            </a:r>
            <a:r>
              <a:rPr lang="en-US" b="1" dirty="0" smtClean="0"/>
              <a:t>”</a:t>
            </a:r>
          </a:p>
        </p:txBody>
      </p:sp>
      <p:pic>
        <p:nvPicPr>
          <p:cNvPr id="3" name="Picture 2"/>
          <p:cNvPicPr>
            <a:picLocks noChangeAspect="1"/>
          </p:cNvPicPr>
          <p:nvPr/>
        </p:nvPicPr>
        <p:blipFill>
          <a:blip r:embed="rId3"/>
          <a:stretch>
            <a:fillRect/>
          </a:stretch>
        </p:blipFill>
        <p:spPr>
          <a:xfrm>
            <a:off x="4198234" y="2506371"/>
            <a:ext cx="838200" cy="602107"/>
          </a:xfrm>
          <a:prstGeom prst="rect">
            <a:avLst/>
          </a:prstGeom>
        </p:spPr>
      </p:pic>
      <p:sp>
        <p:nvSpPr>
          <p:cNvPr id="27" name="TextBox 26"/>
          <p:cNvSpPr txBox="1"/>
          <p:nvPr/>
        </p:nvSpPr>
        <p:spPr>
          <a:xfrm>
            <a:off x="2599893" y="2514600"/>
            <a:ext cx="1712641" cy="646331"/>
          </a:xfrm>
          <a:prstGeom prst="rect">
            <a:avLst/>
          </a:prstGeom>
          <a:noFill/>
        </p:spPr>
        <p:txBody>
          <a:bodyPr wrap="square" rtlCol="0">
            <a:spAutoFit/>
          </a:bodyPr>
          <a:lstStyle/>
          <a:p>
            <a:r>
              <a:rPr lang="en-US" dirty="0" smtClean="0"/>
              <a:t>Bilingual</a:t>
            </a:r>
          </a:p>
          <a:p>
            <a:r>
              <a:rPr lang="en-US" dirty="0" smtClean="0"/>
              <a:t>dictionary</a:t>
            </a:r>
            <a:endParaRPr lang="en-US" dirty="0"/>
          </a:p>
        </p:txBody>
      </p:sp>
      <p:sp>
        <p:nvSpPr>
          <p:cNvPr id="6" name="TextBox 5"/>
          <p:cNvSpPr txBox="1"/>
          <p:nvPr/>
        </p:nvSpPr>
        <p:spPr>
          <a:xfrm rot="20382474">
            <a:off x="4170720" y="2510070"/>
            <a:ext cx="1007528" cy="200055"/>
          </a:xfrm>
          <a:prstGeom prst="rect">
            <a:avLst/>
          </a:prstGeom>
          <a:noFill/>
        </p:spPr>
        <p:txBody>
          <a:bodyPr wrap="square" rtlCol="0">
            <a:spAutoFit/>
          </a:bodyPr>
          <a:lstStyle/>
          <a:p>
            <a:r>
              <a:rPr lang="en-US" sz="700" smtClean="0">
                <a:solidFill>
                  <a:srgbClr val="FF0000"/>
                </a:solidFill>
              </a:rPr>
              <a:t>Flood - </a:t>
            </a:r>
            <a:r>
              <a:rPr lang="en-US" sz="700" dirty="0" err="1" smtClean="0">
                <a:solidFill>
                  <a:srgbClr val="FF0000"/>
                </a:solidFill>
              </a:rPr>
              <a:t>hongee</a:t>
            </a:r>
            <a:endParaRPr lang="en-US" sz="700" dirty="0"/>
          </a:p>
        </p:txBody>
      </p:sp>
      <p:sp>
        <p:nvSpPr>
          <p:cNvPr id="8" name="TextBox 7"/>
          <p:cNvSpPr txBox="1"/>
          <p:nvPr/>
        </p:nvSpPr>
        <p:spPr>
          <a:xfrm>
            <a:off x="197734" y="6019800"/>
            <a:ext cx="8001000" cy="523220"/>
          </a:xfrm>
          <a:prstGeom prst="rect">
            <a:avLst/>
          </a:prstGeom>
          <a:noFill/>
        </p:spPr>
        <p:txBody>
          <a:bodyPr wrap="square" rtlCol="0">
            <a:spAutoFit/>
          </a:bodyPr>
          <a:lstStyle/>
          <a:p>
            <a:pPr algn="ctr"/>
            <a:r>
              <a:rPr lang="en-US" sz="2800" dirty="0" smtClean="0"/>
              <a:t>Can we successfully identify relevant documents?</a:t>
            </a:r>
            <a:endParaRPr lang="en-US" sz="2800" dirty="0"/>
          </a:p>
        </p:txBody>
      </p:sp>
    </p:spTree>
    <p:extLst>
      <p:ext uri="{BB962C8B-B14F-4D97-AF65-F5344CB8AC3E}">
        <p14:creationId xmlns:p14="http://schemas.microsoft.com/office/powerpoint/2010/main" val="407094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24" y="272312"/>
            <a:ext cx="7391400" cy="1143000"/>
          </a:xfrm>
        </p:spPr>
        <p:txBody>
          <a:bodyPr/>
          <a:lstStyle/>
          <a:p>
            <a:r>
              <a:rPr lang="en-US" dirty="0" smtClean="0"/>
              <a:t>LDA &amp; Guided LDA</a:t>
            </a:r>
            <a:endParaRPr lang="en-US" dirty="0"/>
          </a:p>
        </p:txBody>
      </p:sp>
      <p:sp>
        <p:nvSpPr>
          <p:cNvPr id="4" name="Slide Number Placeholder 3"/>
          <p:cNvSpPr>
            <a:spLocks noGrp="1"/>
          </p:cNvSpPr>
          <p:nvPr>
            <p:ph type="sldNum" sz="quarter" idx="12"/>
          </p:nvPr>
        </p:nvSpPr>
        <p:spPr>
          <a:xfrm>
            <a:off x="6457950" y="6317775"/>
            <a:ext cx="2057400" cy="365125"/>
          </a:xfrm>
        </p:spPr>
        <p:txBody>
          <a:bodyPr/>
          <a:lstStyle/>
          <a:p>
            <a:fld id="{86CB4B4D-7CA3-9044-876B-883B54F8677D}" type="slidenum">
              <a:rPr lang="uk-UA" smtClean="0"/>
              <a:t>3</a:t>
            </a:fld>
            <a:endParaRPr lang="uk-UA"/>
          </a:p>
        </p:txBody>
      </p:sp>
      <p:graphicFrame>
        <p:nvGraphicFramePr>
          <p:cNvPr id="9" name="Chart 8"/>
          <p:cNvGraphicFramePr/>
          <p:nvPr>
            <p:extLst>
              <p:ext uri="{D42A27DB-BD31-4B8C-83A1-F6EECF244321}">
                <p14:modId xmlns:p14="http://schemas.microsoft.com/office/powerpoint/2010/main" val="3251008234"/>
              </p:ext>
            </p:extLst>
          </p:nvPr>
        </p:nvGraphicFramePr>
        <p:xfrm>
          <a:off x="717592" y="1061356"/>
          <a:ext cx="7099632" cy="25337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p:nvPr>
            <p:extLst>
              <p:ext uri="{D42A27DB-BD31-4B8C-83A1-F6EECF244321}">
                <p14:modId xmlns:p14="http://schemas.microsoft.com/office/powerpoint/2010/main" val="2209409962"/>
              </p:ext>
            </p:extLst>
          </p:nvPr>
        </p:nvGraphicFramePr>
        <p:xfrm>
          <a:off x="457355" y="3568490"/>
          <a:ext cx="7359869" cy="30045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71138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588"/>
            <a:ext cx="7391400" cy="1143000"/>
          </a:xfrm>
        </p:spPr>
        <p:txBody>
          <a:bodyPr>
            <a:normAutofit/>
          </a:bodyPr>
          <a:lstStyle/>
          <a:p>
            <a:r>
              <a:rPr lang="en-US" dirty="0" err="1" smtClean="0"/>
              <a:t>CorEx</a:t>
            </a:r>
            <a:r>
              <a:rPr lang="en-US" dirty="0"/>
              <a:t> </a:t>
            </a:r>
            <a:r>
              <a:rPr lang="en-US" dirty="0" smtClean="0"/>
              <a:t>&amp; </a:t>
            </a:r>
            <a:r>
              <a:rPr lang="en-US" dirty="0" smtClean="0"/>
              <a:t>Anchored </a:t>
            </a:r>
            <a:r>
              <a:rPr lang="en-US" dirty="0" err="1" smtClean="0"/>
              <a:t>CorEX</a:t>
            </a:r>
            <a:endParaRPr lang="en-US" dirty="0"/>
          </a:p>
        </p:txBody>
      </p:sp>
      <p:sp>
        <p:nvSpPr>
          <p:cNvPr id="4" name="Slide Number Placeholder 3"/>
          <p:cNvSpPr>
            <a:spLocks noGrp="1"/>
          </p:cNvSpPr>
          <p:nvPr>
            <p:ph type="sldNum" sz="quarter" idx="12"/>
          </p:nvPr>
        </p:nvSpPr>
        <p:spPr>
          <a:xfrm>
            <a:off x="6457950" y="6317775"/>
            <a:ext cx="2057400" cy="365125"/>
          </a:xfrm>
        </p:spPr>
        <p:txBody>
          <a:bodyPr/>
          <a:lstStyle/>
          <a:p>
            <a:fld id="{86CB4B4D-7CA3-9044-876B-883B54F8677D}" type="slidenum">
              <a:rPr lang="uk-UA" smtClean="0"/>
              <a:t>4</a:t>
            </a:fld>
            <a:endParaRPr lang="uk-UA" dirty="0"/>
          </a:p>
        </p:txBody>
      </p:sp>
      <p:sp>
        <p:nvSpPr>
          <p:cNvPr id="46" name="TextBox 45"/>
          <p:cNvSpPr txBox="1"/>
          <p:nvPr/>
        </p:nvSpPr>
        <p:spPr>
          <a:xfrm>
            <a:off x="7434095" y="2266552"/>
            <a:ext cx="829010" cy="369332"/>
          </a:xfrm>
          <a:prstGeom prst="rect">
            <a:avLst/>
          </a:prstGeom>
          <a:noFill/>
        </p:spPr>
        <p:txBody>
          <a:bodyPr wrap="none" rtlCol="0">
            <a:spAutoFit/>
          </a:bodyPr>
          <a:lstStyle/>
          <a:p>
            <a:pPr algn="ctr"/>
            <a:r>
              <a:rPr lang="en-US" b="1" dirty="0" smtClean="0"/>
              <a:t>COREX</a:t>
            </a:r>
            <a:endParaRPr lang="en-US" b="1" dirty="0"/>
          </a:p>
        </p:txBody>
      </p:sp>
      <p:sp>
        <p:nvSpPr>
          <p:cNvPr id="58" name="TextBox 57"/>
          <p:cNvSpPr txBox="1"/>
          <p:nvPr/>
        </p:nvSpPr>
        <p:spPr>
          <a:xfrm>
            <a:off x="7486650" y="5057795"/>
            <a:ext cx="1340432" cy="646331"/>
          </a:xfrm>
          <a:prstGeom prst="rect">
            <a:avLst/>
          </a:prstGeom>
          <a:noFill/>
        </p:spPr>
        <p:txBody>
          <a:bodyPr wrap="none" rtlCol="0">
            <a:spAutoFit/>
          </a:bodyPr>
          <a:lstStyle/>
          <a:p>
            <a:pPr algn="ctr"/>
            <a:r>
              <a:rPr lang="en-US" b="1" dirty="0" smtClean="0"/>
              <a:t>ANCHORED </a:t>
            </a:r>
            <a:endParaRPr lang="en-US" b="1" dirty="0" smtClean="0"/>
          </a:p>
          <a:p>
            <a:pPr algn="ctr"/>
            <a:r>
              <a:rPr lang="en-US" b="1" dirty="0" smtClean="0"/>
              <a:t>COREX</a:t>
            </a:r>
            <a:endParaRPr lang="en-US" b="1" dirty="0"/>
          </a:p>
        </p:txBody>
      </p:sp>
      <p:pic>
        <p:nvPicPr>
          <p:cNvPr id="7" name="Picture 6"/>
          <p:cNvPicPr>
            <a:picLocks noChangeAspect="1"/>
          </p:cNvPicPr>
          <p:nvPr/>
        </p:nvPicPr>
        <p:blipFill>
          <a:blip r:embed="rId3"/>
          <a:stretch>
            <a:fillRect/>
          </a:stretch>
        </p:blipFill>
        <p:spPr>
          <a:xfrm>
            <a:off x="179912" y="1243662"/>
            <a:ext cx="7254183" cy="2415112"/>
          </a:xfrm>
          <a:prstGeom prst="rect">
            <a:avLst/>
          </a:prstGeom>
        </p:spPr>
      </p:pic>
      <p:pic>
        <p:nvPicPr>
          <p:cNvPr id="8" name="Picture 7"/>
          <p:cNvPicPr>
            <a:picLocks noChangeAspect="1"/>
          </p:cNvPicPr>
          <p:nvPr/>
        </p:nvPicPr>
        <p:blipFill>
          <a:blip r:embed="rId4"/>
          <a:stretch>
            <a:fillRect/>
          </a:stretch>
        </p:blipFill>
        <p:spPr>
          <a:xfrm>
            <a:off x="179911" y="4156694"/>
            <a:ext cx="7254183" cy="2531782"/>
          </a:xfrm>
          <a:prstGeom prst="rect">
            <a:avLst/>
          </a:prstGeom>
        </p:spPr>
      </p:pic>
    </p:spTree>
    <p:extLst>
      <p:ext uri="{BB962C8B-B14F-4D97-AF65-F5344CB8AC3E}">
        <p14:creationId xmlns:p14="http://schemas.microsoft.com/office/powerpoint/2010/main" val="1145377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1676400"/>
            <a:ext cx="7467600" cy="441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Document Type: Tigrinya</a:t>
            </a:r>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5</a:t>
            </a:fld>
            <a:endParaRPr lang="en-US"/>
          </a:p>
        </p:txBody>
      </p:sp>
      <p:pic>
        <p:nvPicPr>
          <p:cNvPr id="5" name="Content Placeholder 4"/>
          <p:cNvPicPr>
            <a:picLocks noGrp="1" noChangeAspect="1"/>
          </p:cNvPicPr>
          <p:nvPr>
            <p:ph idx="1"/>
          </p:nvPr>
        </p:nvPicPr>
        <p:blipFill>
          <a:blip r:embed="rId3"/>
          <a:stretch>
            <a:fillRect/>
          </a:stretch>
        </p:blipFill>
        <p:spPr>
          <a:xfrm>
            <a:off x="1646736" y="1851819"/>
            <a:ext cx="5668464" cy="4038600"/>
          </a:xfrm>
          <a:prstGeom prst="rect">
            <a:avLst/>
          </a:prstGeom>
        </p:spPr>
      </p:pic>
      <p:sp>
        <p:nvSpPr>
          <p:cNvPr id="6" name="TextBox 5"/>
          <p:cNvSpPr txBox="1"/>
          <p:nvPr/>
        </p:nvSpPr>
        <p:spPr>
          <a:xfrm>
            <a:off x="6155033" y="2133600"/>
            <a:ext cx="1807867" cy="400110"/>
          </a:xfrm>
          <a:prstGeom prst="rect">
            <a:avLst/>
          </a:prstGeom>
          <a:noFill/>
        </p:spPr>
        <p:txBody>
          <a:bodyPr wrap="none" rtlCol="0">
            <a:spAutoFit/>
          </a:bodyPr>
          <a:lstStyle/>
          <a:p>
            <a:r>
              <a:rPr lang="en-US" sz="2000" dirty="0" smtClean="0"/>
              <a:t>TRAINING</a:t>
            </a:r>
            <a:r>
              <a:rPr lang="en-US" dirty="0" smtClean="0"/>
              <a:t> </a:t>
            </a:r>
            <a:r>
              <a:rPr lang="en-US" sz="2000" dirty="0" smtClean="0"/>
              <a:t>DATA</a:t>
            </a:r>
            <a:endParaRPr lang="en-US" sz="2000" dirty="0"/>
          </a:p>
        </p:txBody>
      </p:sp>
      <p:sp>
        <p:nvSpPr>
          <p:cNvPr id="9" name="Oval 8"/>
          <p:cNvSpPr/>
          <p:nvPr/>
        </p:nvSpPr>
        <p:spPr>
          <a:xfrm>
            <a:off x="1681712" y="3945276"/>
            <a:ext cx="4512087" cy="2912724"/>
          </a:xfrm>
          <a:prstGeom prst="ellips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133600" y="6065838"/>
            <a:ext cx="3614772" cy="400110"/>
          </a:xfrm>
          <a:prstGeom prst="rect">
            <a:avLst/>
          </a:prstGeom>
          <a:noFill/>
        </p:spPr>
        <p:txBody>
          <a:bodyPr wrap="none" rtlCol="0">
            <a:spAutoFit/>
          </a:bodyPr>
          <a:lstStyle/>
          <a:p>
            <a:r>
              <a:rPr lang="en-US" sz="2000" dirty="0" smtClean="0"/>
              <a:t>TESTING </a:t>
            </a:r>
            <a:r>
              <a:rPr lang="en-US" sz="2000" dirty="0" smtClean="0"/>
              <a:t>DATA- UNSEQUESTERED</a:t>
            </a:r>
            <a:endParaRPr lang="en-US" sz="2000" dirty="0"/>
          </a:p>
        </p:txBody>
      </p:sp>
    </p:spTree>
    <p:extLst>
      <p:ext uri="{BB962C8B-B14F-4D97-AF65-F5344CB8AC3E}">
        <p14:creationId xmlns:p14="http://schemas.microsoft.com/office/powerpoint/2010/main" val="20344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3C4F2-9630-45E2-93CE-E72FFB3C5D08}"/>
              </a:ext>
            </a:extLst>
          </p:cNvPr>
          <p:cNvSpPr>
            <a:spLocks noGrp="1"/>
          </p:cNvSpPr>
          <p:nvPr>
            <p:ph type="title"/>
          </p:nvPr>
        </p:nvSpPr>
        <p:spPr/>
        <p:txBody>
          <a:bodyPr/>
          <a:lstStyle/>
          <a:p>
            <a:r>
              <a:rPr lang="en-US" dirty="0" smtClean="0"/>
              <a:t>Keywords </a:t>
            </a:r>
            <a:r>
              <a:rPr lang="en-US" dirty="0" smtClean="0"/>
              <a:t>#1 </a:t>
            </a:r>
            <a:r>
              <a:rPr lang="en-US" dirty="0" smtClean="0"/>
              <a:t>and #2 - Tigrinya</a:t>
            </a:r>
            <a:endParaRPr lang="en-US" dirty="0"/>
          </a:p>
        </p:txBody>
      </p:sp>
      <p:sp>
        <p:nvSpPr>
          <p:cNvPr id="3" name="Content Placeholder 2">
            <a:extLst>
              <a:ext uri="{FF2B5EF4-FFF2-40B4-BE49-F238E27FC236}">
                <a16:creationId xmlns:a16="http://schemas.microsoft.com/office/drawing/2014/main" xmlns="" id="{2934D567-9819-422A-A2D7-AE3296F4EEF7}"/>
              </a:ext>
            </a:extLst>
          </p:cNvPr>
          <p:cNvSpPr>
            <a:spLocks noGrp="1"/>
          </p:cNvSpPr>
          <p:nvPr>
            <p:ph idx="1"/>
          </p:nvPr>
        </p:nvSpPr>
        <p:spPr/>
        <p:txBody>
          <a:bodyPr>
            <a:normAutofit fontScale="92500" lnSpcReduction="20000"/>
          </a:bodyPr>
          <a:lstStyle/>
          <a:p>
            <a:pPr marL="0" indent="0">
              <a:buNone/>
            </a:pPr>
            <a:r>
              <a:rPr lang="en-US" b="1" dirty="0" smtClean="0"/>
              <a:t>SET A</a:t>
            </a:r>
            <a:r>
              <a:rPr lang="en-US" dirty="0" smtClean="0"/>
              <a:t>:</a:t>
            </a:r>
          </a:p>
          <a:p>
            <a:r>
              <a:rPr lang="en-US" dirty="0" smtClean="0"/>
              <a:t>Topic </a:t>
            </a:r>
            <a:r>
              <a:rPr lang="en-US" dirty="0" smtClean="0"/>
              <a:t>1 Earthquake  : </a:t>
            </a:r>
            <a:r>
              <a:rPr lang="am-ET" dirty="0" smtClean="0"/>
              <a:t>መሬት</a:t>
            </a:r>
            <a:r>
              <a:rPr lang="en-US" dirty="0" smtClean="0"/>
              <a:t> </a:t>
            </a:r>
            <a:endParaRPr lang="en-US" dirty="0"/>
          </a:p>
          <a:p>
            <a:r>
              <a:rPr lang="en-US" dirty="0"/>
              <a:t>Topic 2</a:t>
            </a:r>
            <a:r>
              <a:rPr lang="en-US" dirty="0" smtClean="0"/>
              <a:t> Disaster        : </a:t>
            </a:r>
            <a:r>
              <a:rPr lang="am-ET" dirty="0"/>
              <a:t>መዓት</a:t>
            </a:r>
            <a:endParaRPr lang="en-US" dirty="0" smtClean="0"/>
          </a:p>
          <a:p>
            <a:endParaRPr lang="en-US" dirty="0" smtClean="0"/>
          </a:p>
          <a:p>
            <a:pPr marL="0" indent="0">
              <a:buNone/>
            </a:pPr>
            <a:r>
              <a:rPr lang="en-US" b="1" dirty="0" smtClean="0"/>
              <a:t>SET A+B</a:t>
            </a:r>
            <a:r>
              <a:rPr lang="en-US" dirty="0" smtClean="0"/>
              <a:t>:</a:t>
            </a:r>
            <a:endParaRPr lang="en-US" dirty="0"/>
          </a:p>
          <a:p>
            <a:r>
              <a:rPr lang="en-US" dirty="0"/>
              <a:t>Topic 1 Earthquake  : </a:t>
            </a:r>
            <a:r>
              <a:rPr lang="am-ET" dirty="0"/>
              <a:t>መሬት</a:t>
            </a:r>
            <a:r>
              <a:rPr lang="en-US" dirty="0"/>
              <a:t>, </a:t>
            </a:r>
            <a:r>
              <a:rPr lang="am-ET" dirty="0" smtClean="0"/>
              <a:t>ኣንቀጥቀጡ</a:t>
            </a:r>
            <a:endParaRPr lang="en-US" dirty="0" smtClean="0"/>
          </a:p>
          <a:p>
            <a:r>
              <a:rPr lang="en-US" dirty="0"/>
              <a:t>Topic 2 Disaster        : </a:t>
            </a:r>
            <a:r>
              <a:rPr lang="am-ET" dirty="0"/>
              <a:t>ሓደጋ</a:t>
            </a:r>
            <a:r>
              <a:rPr lang="en-US" dirty="0"/>
              <a:t>, </a:t>
            </a:r>
            <a:r>
              <a:rPr lang="am-ET" dirty="0"/>
              <a:t>መዓት</a:t>
            </a:r>
            <a:r>
              <a:rPr lang="en-US" dirty="0"/>
              <a:t>,</a:t>
            </a:r>
            <a:r>
              <a:rPr lang="am-ET" dirty="0"/>
              <a:t> </a:t>
            </a:r>
            <a:r>
              <a:rPr lang="am-ET" dirty="0" smtClean="0"/>
              <a:t>ድንገተኛ</a:t>
            </a:r>
            <a:endParaRPr lang="en-US" dirty="0" smtClean="0"/>
          </a:p>
          <a:p>
            <a:r>
              <a:rPr lang="en-US" dirty="0" smtClean="0"/>
              <a:t>Topic </a:t>
            </a:r>
            <a:r>
              <a:rPr lang="en-US" dirty="0" smtClean="0"/>
              <a:t>3 </a:t>
            </a:r>
            <a:r>
              <a:rPr lang="en-US" dirty="0"/>
              <a:t>Drought </a:t>
            </a:r>
            <a:r>
              <a:rPr lang="en-US" dirty="0" smtClean="0"/>
              <a:t>      : </a:t>
            </a:r>
            <a:r>
              <a:rPr lang="am-ET" dirty="0" smtClean="0"/>
              <a:t>ድርቂ</a:t>
            </a:r>
            <a:r>
              <a:rPr lang="am-ET" dirty="0"/>
              <a:t> </a:t>
            </a:r>
            <a:r>
              <a:rPr lang="en-US" dirty="0" smtClean="0"/>
              <a:t>, </a:t>
            </a:r>
            <a:r>
              <a:rPr lang="am-ET" dirty="0" smtClean="0"/>
              <a:t>ድርቅ</a:t>
            </a:r>
            <a:r>
              <a:rPr lang="en-US" dirty="0" smtClean="0"/>
              <a:t>, </a:t>
            </a:r>
            <a:r>
              <a:rPr lang="am-ET" dirty="0" smtClean="0"/>
              <a:t>ድርቅን</a:t>
            </a:r>
            <a:endParaRPr lang="en-US" dirty="0"/>
          </a:p>
          <a:p>
            <a:r>
              <a:rPr lang="en-US" dirty="0"/>
              <a:t>Topic </a:t>
            </a:r>
            <a:r>
              <a:rPr lang="en-US" dirty="0" smtClean="0"/>
              <a:t>4 </a:t>
            </a:r>
            <a:r>
              <a:rPr lang="en-US" dirty="0"/>
              <a:t>Flood </a:t>
            </a:r>
            <a:r>
              <a:rPr lang="en-US" dirty="0" smtClean="0"/>
              <a:t>           : </a:t>
            </a:r>
            <a:r>
              <a:rPr lang="am-ET" dirty="0" smtClean="0"/>
              <a:t>ውሕጅ</a:t>
            </a:r>
            <a:endParaRPr lang="en-US" dirty="0" smtClean="0"/>
          </a:p>
          <a:p>
            <a:endParaRPr lang="en-US" dirty="0"/>
          </a:p>
          <a:p>
            <a:endParaRPr lang="en-US" dirty="0"/>
          </a:p>
        </p:txBody>
      </p:sp>
      <p:sp>
        <p:nvSpPr>
          <p:cNvPr id="4" name="Slide Number Placeholder 3">
            <a:extLst>
              <a:ext uri="{FF2B5EF4-FFF2-40B4-BE49-F238E27FC236}">
                <a16:creationId xmlns:a16="http://schemas.microsoft.com/office/drawing/2014/main" xmlns="" id="{977F2A89-E567-4088-A7A7-5301FE9E945A}"/>
              </a:ext>
            </a:extLst>
          </p:cNvPr>
          <p:cNvSpPr>
            <a:spLocks noGrp="1"/>
          </p:cNvSpPr>
          <p:nvPr>
            <p:ph type="sldNum" sz="quarter" idx="12"/>
          </p:nvPr>
        </p:nvSpPr>
        <p:spPr/>
        <p:txBody>
          <a:bodyPr/>
          <a:lstStyle/>
          <a:p>
            <a:fld id="{024B13ED-57CC-4817-AFF2-A39BFC804D6C}" type="slidenum">
              <a:rPr lang="en-US" smtClean="0"/>
              <a:pPr/>
              <a:t>6</a:t>
            </a:fld>
            <a:endParaRPr lang="en-US"/>
          </a:p>
        </p:txBody>
      </p:sp>
    </p:spTree>
    <p:extLst>
      <p:ext uri="{BB962C8B-B14F-4D97-AF65-F5344CB8AC3E}">
        <p14:creationId xmlns:p14="http://schemas.microsoft.com/office/powerpoint/2010/main" val="3367736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Tigrinya</a:t>
            </a:r>
            <a:endParaRPr lang="en-US"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7</a:t>
            </a:fld>
            <a:endParaRPr lang="en-US"/>
          </a:p>
        </p:txBody>
      </p:sp>
      <p:graphicFrame>
        <p:nvGraphicFramePr>
          <p:cNvPr id="10" name="Chart 9"/>
          <p:cNvGraphicFramePr/>
          <p:nvPr>
            <p:extLst>
              <p:ext uri="{D42A27DB-BD31-4B8C-83A1-F6EECF244321}">
                <p14:modId xmlns:p14="http://schemas.microsoft.com/office/powerpoint/2010/main" val="2365420450"/>
              </p:ext>
            </p:extLst>
          </p:nvPr>
        </p:nvGraphicFramePr>
        <p:xfrm>
          <a:off x="609600" y="1059657"/>
          <a:ext cx="7086600" cy="52649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9956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Tigrinya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23277682"/>
              </p:ext>
            </p:extLst>
          </p:nvPr>
        </p:nvGraphicFramePr>
        <p:xfrm>
          <a:off x="152400" y="2231746"/>
          <a:ext cx="8839200" cy="4368800"/>
        </p:xfrm>
        <a:graphic>
          <a:graphicData uri="http://schemas.openxmlformats.org/drawingml/2006/table">
            <a:tbl>
              <a:tblPr firstRow="1" bandRow="1">
                <a:tableStyleId>{5940675A-B579-460E-94D1-54222C63F5DA}</a:tableStyleId>
              </a:tblPr>
              <a:tblGrid>
                <a:gridCol w="1447800"/>
                <a:gridCol w="1143000"/>
                <a:gridCol w="1066800"/>
                <a:gridCol w="990600"/>
                <a:gridCol w="876300"/>
                <a:gridCol w="1104900"/>
                <a:gridCol w="1104900"/>
                <a:gridCol w="1104900"/>
              </a:tblGrid>
              <a:tr h="1092200">
                <a:tc>
                  <a:txBody>
                    <a:bodyPr/>
                    <a:lstStyle/>
                    <a:p>
                      <a:pPr algn="ctr"/>
                      <a:r>
                        <a:rPr lang="en-US" b="1" dirty="0" smtClean="0"/>
                        <a:t>Method</a:t>
                      </a:r>
                      <a:endParaRPr lang="en-US" b="1" dirty="0"/>
                    </a:p>
                  </a:txBody>
                  <a:tcPr/>
                </a:tc>
                <a:tc>
                  <a:txBody>
                    <a:bodyPr/>
                    <a:lstStyle/>
                    <a:p>
                      <a:pPr algn="ctr"/>
                      <a:r>
                        <a:rPr lang="en-US" b="1" dirty="0" smtClean="0"/>
                        <a:t>Precision</a:t>
                      </a:r>
                      <a:endParaRPr lang="en-US" b="1" dirty="0"/>
                    </a:p>
                  </a:txBody>
                  <a:tcPr/>
                </a:tc>
                <a:tc>
                  <a:txBody>
                    <a:bodyPr/>
                    <a:lstStyle/>
                    <a:p>
                      <a:pPr algn="ctr"/>
                      <a:r>
                        <a:rPr lang="en-US" b="1" dirty="0" smtClean="0"/>
                        <a:t>Recall</a:t>
                      </a:r>
                      <a:endParaRPr lang="en-US" b="1" dirty="0"/>
                    </a:p>
                  </a:txBody>
                  <a:tcPr/>
                </a:tc>
                <a:tc>
                  <a:txBody>
                    <a:bodyPr/>
                    <a:lstStyle/>
                    <a:p>
                      <a:pPr algn="ctr"/>
                      <a:r>
                        <a:rPr lang="en-US" b="1" dirty="0" smtClean="0"/>
                        <a:t>F1</a:t>
                      </a:r>
                      <a:r>
                        <a:rPr lang="en-US" dirty="0" smtClean="0"/>
                        <a:t> </a:t>
                      </a:r>
                      <a:r>
                        <a:rPr lang="en-US" b="1" dirty="0" smtClean="0"/>
                        <a:t>Score</a:t>
                      </a:r>
                      <a:endParaRPr lang="en-US" b="1" dirty="0"/>
                    </a:p>
                  </a:txBody>
                  <a:tcPr/>
                </a:tc>
                <a:tc>
                  <a:txBody>
                    <a:bodyPr/>
                    <a:lstStyle/>
                    <a:p>
                      <a:pPr algn="ctr"/>
                      <a:endParaRPr lang="en-US" dirty="0"/>
                    </a:p>
                  </a:txBody>
                  <a:tcPr/>
                </a:tc>
                <a:tc>
                  <a:txBody>
                    <a:bodyPr/>
                    <a:lstStyle/>
                    <a:p>
                      <a:pPr algn="ctr"/>
                      <a:r>
                        <a:rPr lang="en-US" b="1" dirty="0" smtClean="0"/>
                        <a:t>Precision</a:t>
                      </a:r>
                      <a:endParaRPr lang="en-US" b="1" dirty="0"/>
                    </a:p>
                  </a:txBody>
                  <a:tcPr/>
                </a:tc>
                <a:tc>
                  <a:txBody>
                    <a:bodyPr/>
                    <a:lstStyle/>
                    <a:p>
                      <a:pPr algn="ctr"/>
                      <a:r>
                        <a:rPr lang="en-US" b="1" dirty="0" smtClean="0"/>
                        <a:t>Recall </a:t>
                      </a:r>
                      <a:endParaRPr lang="en-US" b="1" dirty="0"/>
                    </a:p>
                  </a:txBody>
                  <a:tcPr/>
                </a:tc>
                <a:tc>
                  <a:txBody>
                    <a:bodyPr/>
                    <a:lstStyle/>
                    <a:p>
                      <a:pPr algn="ctr"/>
                      <a:r>
                        <a:rPr lang="en-US" b="1" dirty="0" smtClean="0"/>
                        <a:t>F1</a:t>
                      </a:r>
                      <a:r>
                        <a:rPr lang="en-US" dirty="0" smtClean="0"/>
                        <a:t> </a:t>
                      </a:r>
                      <a:r>
                        <a:rPr lang="en-US" b="1" dirty="0" smtClean="0"/>
                        <a:t>Score</a:t>
                      </a:r>
                      <a:endParaRPr lang="en-US" b="1" dirty="0"/>
                    </a:p>
                  </a:txBody>
                  <a:tcPr/>
                </a:tc>
              </a:tr>
              <a:tr h="1092200">
                <a:tc>
                  <a:txBody>
                    <a:bodyPr/>
                    <a:lstStyle/>
                    <a:p>
                      <a:pPr algn="ctr"/>
                      <a:r>
                        <a:rPr lang="en-US" b="0" dirty="0" smtClean="0"/>
                        <a:t>Base</a:t>
                      </a:r>
                      <a:r>
                        <a:rPr lang="en-US" b="0" baseline="0" dirty="0" smtClean="0"/>
                        <a:t> Model</a:t>
                      </a:r>
                      <a:endParaRPr lang="en-US" b="0" dirty="0"/>
                    </a:p>
                  </a:txBody>
                  <a:tcPr/>
                </a:tc>
                <a:tc>
                  <a:txBody>
                    <a:bodyPr/>
                    <a:lstStyle/>
                    <a:p>
                      <a:pPr algn="ctr"/>
                      <a:r>
                        <a:rPr lang="en-US" b="0" dirty="0" smtClean="0"/>
                        <a:t>0.620</a:t>
                      </a:r>
                      <a:endParaRPr lang="en-US" b="0" dirty="0"/>
                    </a:p>
                  </a:txBody>
                  <a:tcPr/>
                </a:tc>
                <a:tc>
                  <a:txBody>
                    <a:bodyPr/>
                    <a:lstStyle/>
                    <a:p>
                      <a:pPr algn="ctr"/>
                      <a:r>
                        <a:rPr lang="en-US" b="0" dirty="0" smtClean="0"/>
                        <a:t>0.028</a:t>
                      </a:r>
                      <a:endParaRPr lang="en-US" b="0" dirty="0"/>
                    </a:p>
                  </a:txBody>
                  <a:tcPr/>
                </a:tc>
                <a:tc>
                  <a:txBody>
                    <a:bodyPr/>
                    <a:lstStyle/>
                    <a:p>
                      <a:pPr algn="ctr"/>
                      <a:r>
                        <a:rPr lang="en-US" b="0" dirty="0" smtClean="0"/>
                        <a:t>0.054</a:t>
                      </a:r>
                      <a:endParaRPr lang="en-US" b="0" dirty="0"/>
                    </a:p>
                  </a:txBody>
                  <a:tcPr/>
                </a:tc>
                <a:tc>
                  <a:txBody>
                    <a:bodyPr/>
                    <a:lstStyle/>
                    <a:p>
                      <a:pPr algn="ctr"/>
                      <a:endParaRPr lang="en-US" dirty="0"/>
                    </a:p>
                  </a:txBody>
                  <a:tcPr/>
                </a:tc>
                <a:tc>
                  <a:txBody>
                    <a:bodyPr/>
                    <a:lstStyle/>
                    <a:p>
                      <a:pPr algn="ctr"/>
                      <a:r>
                        <a:rPr lang="en-US" b="1" dirty="0" smtClean="0"/>
                        <a:t>0.830</a:t>
                      </a:r>
                      <a:endParaRPr lang="en-US" b="1" dirty="0"/>
                    </a:p>
                  </a:txBody>
                  <a:tcPr/>
                </a:tc>
                <a:tc>
                  <a:txBody>
                    <a:bodyPr/>
                    <a:lstStyle/>
                    <a:p>
                      <a:pPr algn="ctr"/>
                      <a:r>
                        <a:rPr lang="en-US" b="0" dirty="0" smtClean="0"/>
                        <a:t>0.156</a:t>
                      </a:r>
                      <a:endParaRPr lang="en-US" b="0" dirty="0"/>
                    </a:p>
                  </a:txBody>
                  <a:tcPr/>
                </a:tc>
                <a:tc>
                  <a:txBody>
                    <a:bodyPr/>
                    <a:lstStyle/>
                    <a:p>
                      <a:pPr algn="ctr"/>
                      <a:r>
                        <a:rPr lang="en-US" b="0" dirty="0" smtClean="0"/>
                        <a:t>0.262</a:t>
                      </a:r>
                      <a:endParaRPr lang="en-US" b="0" dirty="0"/>
                    </a:p>
                  </a:txBody>
                  <a:tcPr/>
                </a:tc>
              </a:tr>
              <a:tr h="1092200">
                <a:tc>
                  <a:txBody>
                    <a:bodyPr/>
                    <a:lstStyle/>
                    <a:p>
                      <a:pPr algn="ctr"/>
                      <a:r>
                        <a:rPr lang="en-US" dirty="0" err="1" smtClean="0"/>
                        <a:t>Corex</a:t>
                      </a:r>
                      <a:r>
                        <a:rPr lang="en-US" dirty="0" smtClean="0"/>
                        <a:t>-</a:t>
                      </a:r>
                    </a:p>
                    <a:p>
                      <a:pPr algn="ctr"/>
                      <a:r>
                        <a:rPr lang="en-US" dirty="0" err="1" smtClean="0"/>
                        <a:t>Anchorred</a:t>
                      </a:r>
                      <a:endParaRPr lang="en-US" dirty="0"/>
                    </a:p>
                  </a:txBody>
                  <a:tcPr/>
                </a:tc>
                <a:tc>
                  <a:txBody>
                    <a:bodyPr/>
                    <a:lstStyle/>
                    <a:p>
                      <a:pPr algn="ctr"/>
                      <a:r>
                        <a:rPr lang="en-US" b="1" dirty="0" smtClean="0"/>
                        <a:t>0.800</a:t>
                      </a:r>
                      <a:endParaRPr lang="en-US" b="1" dirty="0"/>
                    </a:p>
                  </a:txBody>
                  <a:tcPr/>
                </a:tc>
                <a:tc>
                  <a:txBody>
                    <a:bodyPr/>
                    <a:lstStyle/>
                    <a:p>
                      <a:pPr algn="ctr"/>
                      <a:r>
                        <a:rPr lang="en-US" b="1" dirty="0" smtClean="0"/>
                        <a:t>0.198</a:t>
                      </a:r>
                      <a:endParaRPr lang="en-US" b="1" dirty="0"/>
                    </a:p>
                  </a:txBody>
                  <a:tcPr/>
                </a:tc>
                <a:tc>
                  <a:txBody>
                    <a:bodyPr/>
                    <a:lstStyle/>
                    <a:p>
                      <a:pPr algn="ctr"/>
                      <a:r>
                        <a:rPr lang="en-US" b="1" dirty="0" smtClean="0"/>
                        <a:t>0.317</a:t>
                      </a:r>
                      <a:endParaRPr lang="en-US" b="1" dirty="0"/>
                    </a:p>
                  </a:txBody>
                  <a:tcPr/>
                </a:tc>
                <a:tc>
                  <a:txBody>
                    <a:bodyPr/>
                    <a:lstStyle/>
                    <a:p>
                      <a:pPr algn="ctr"/>
                      <a:endParaRPr lang="en-US" dirty="0"/>
                    </a:p>
                  </a:txBody>
                  <a:tcPr/>
                </a:tc>
                <a:tc>
                  <a:txBody>
                    <a:bodyPr/>
                    <a:lstStyle/>
                    <a:p>
                      <a:pPr algn="ctr"/>
                      <a:r>
                        <a:rPr lang="en-US" b="0" dirty="0" smtClean="0"/>
                        <a:t>0.803</a:t>
                      </a:r>
                      <a:endParaRPr lang="en-US" b="0" dirty="0"/>
                    </a:p>
                  </a:txBody>
                  <a:tcPr/>
                </a:tc>
                <a:tc>
                  <a:txBody>
                    <a:bodyPr/>
                    <a:lstStyle/>
                    <a:p>
                      <a:pPr algn="ctr"/>
                      <a:r>
                        <a:rPr lang="en-US" b="1" dirty="0" smtClean="0"/>
                        <a:t>0.287</a:t>
                      </a:r>
                      <a:endParaRPr lang="en-US" b="1" dirty="0"/>
                    </a:p>
                  </a:txBody>
                  <a:tcPr/>
                </a:tc>
                <a:tc>
                  <a:txBody>
                    <a:bodyPr/>
                    <a:lstStyle/>
                    <a:p>
                      <a:pPr algn="ctr"/>
                      <a:r>
                        <a:rPr lang="en-US" b="1" dirty="0" smtClean="0"/>
                        <a:t>0.423</a:t>
                      </a:r>
                      <a:endParaRPr lang="en-US" b="1" dirty="0"/>
                    </a:p>
                  </a:txBody>
                  <a:tcPr/>
                </a:tc>
              </a:tr>
              <a:tr h="1092200">
                <a:tc>
                  <a:txBody>
                    <a:bodyPr/>
                    <a:lstStyle/>
                    <a:p>
                      <a:pPr algn="ctr"/>
                      <a:r>
                        <a:rPr lang="en-US" dirty="0" smtClean="0"/>
                        <a:t>Guided</a:t>
                      </a:r>
                    </a:p>
                    <a:p>
                      <a:pPr algn="ctr"/>
                      <a:r>
                        <a:rPr lang="en-US" dirty="0" smtClean="0"/>
                        <a:t>LDA</a:t>
                      </a:r>
                      <a:endParaRPr lang="en-US" dirty="0"/>
                    </a:p>
                  </a:txBody>
                  <a:tcPr/>
                </a:tc>
                <a:tc>
                  <a:txBody>
                    <a:bodyPr/>
                    <a:lstStyle/>
                    <a:p>
                      <a:pPr algn="ctr"/>
                      <a:r>
                        <a:rPr lang="en-US" b="0" dirty="0" smtClean="0"/>
                        <a:t>0.300</a:t>
                      </a:r>
                      <a:endParaRPr lang="en-US" b="0" dirty="0"/>
                    </a:p>
                  </a:txBody>
                  <a:tcPr/>
                </a:tc>
                <a:tc>
                  <a:txBody>
                    <a:bodyPr/>
                    <a:lstStyle/>
                    <a:p>
                      <a:pPr algn="ctr"/>
                      <a:r>
                        <a:rPr lang="en-US" b="0" dirty="0" smtClean="0"/>
                        <a:t>0.038</a:t>
                      </a:r>
                      <a:endParaRPr lang="en-US" b="0" dirty="0"/>
                    </a:p>
                  </a:txBody>
                  <a:tcPr/>
                </a:tc>
                <a:tc>
                  <a:txBody>
                    <a:bodyPr/>
                    <a:lstStyle/>
                    <a:p>
                      <a:pPr algn="ctr"/>
                      <a:r>
                        <a:rPr lang="en-US" b="0" dirty="0" smtClean="0"/>
                        <a:t>0.067</a:t>
                      </a:r>
                      <a:endParaRPr lang="en-US" b="0" dirty="0"/>
                    </a:p>
                  </a:txBody>
                  <a:tcPr/>
                </a:tc>
                <a:tc>
                  <a:txBody>
                    <a:bodyPr/>
                    <a:lstStyle/>
                    <a:p>
                      <a:pPr algn="ctr"/>
                      <a:endParaRPr lang="en-US" dirty="0"/>
                    </a:p>
                  </a:txBody>
                  <a:tcPr/>
                </a:tc>
                <a:tc>
                  <a:txBody>
                    <a:bodyPr/>
                    <a:lstStyle/>
                    <a:p>
                      <a:pPr algn="ctr"/>
                      <a:r>
                        <a:rPr lang="en-US" dirty="0" smtClean="0"/>
                        <a:t>0.497</a:t>
                      </a:r>
                      <a:endParaRPr lang="en-US" dirty="0"/>
                    </a:p>
                  </a:txBody>
                  <a:tcPr/>
                </a:tc>
                <a:tc>
                  <a:txBody>
                    <a:bodyPr/>
                    <a:lstStyle/>
                    <a:p>
                      <a:pPr algn="ctr"/>
                      <a:r>
                        <a:rPr lang="en-US" dirty="0" smtClean="0"/>
                        <a:t>0.281</a:t>
                      </a:r>
                      <a:endParaRPr lang="en-US" dirty="0"/>
                    </a:p>
                  </a:txBody>
                  <a:tcPr/>
                </a:tc>
                <a:tc>
                  <a:txBody>
                    <a:bodyPr/>
                    <a:lstStyle/>
                    <a:p>
                      <a:pPr algn="ctr"/>
                      <a:r>
                        <a:rPr lang="en-US" dirty="0" smtClean="0"/>
                        <a:t>0.359</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024B13ED-57CC-4817-AFF2-A39BFC804D6C}" type="slidenum">
              <a:rPr lang="en-US" smtClean="0"/>
              <a:pPr/>
              <a:t>8</a:t>
            </a:fld>
            <a:endParaRPr lang="en-US"/>
          </a:p>
        </p:txBody>
      </p:sp>
      <p:sp>
        <p:nvSpPr>
          <p:cNvPr id="6" name="TextBox 5"/>
          <p:cNvSpPr txBox="1"/>
          <p:nvPr/>
        </p:nvSpPr>
        <p:spPr>
          <a:xfrm>
            <a:off x="2209800" y="1819553"/>
            <a:ext cx="2057400" cy="369332"/>
          </a:xfrm>
          <a:prstGeom prst="rect">
            <a:avLst/>
          </a:prstGeom>
          <a:noFill/>
        </p:spPr>
        <p:txBody>
          <a:bodyPr wrap="square" rtlCol="0">
            <a:spAutoFit/>
          </a:bodyPr>
          <a:lstStyle/>
          <a:p>
            <a:r>
              <a:rPr lang="en-US" b="1" dirty="0" smtClean="0"/>
              <a:t>Keywords #</a:t>
            </a:r>
            <a:r>
              <a:rPr lang="en-US" b="1" dirty="0" smtClean="0"/>
              <a:t>1 SET A</a:t>
            </a:r>
            <a:endParaRPr lang="en-US" b="1" dirty="0"/>
          </a:p>
        </p:txBody>
      </p:sp>
      <p:sp>
        <p:nvSpPr>
          <p:cNvPr id="7" name="TextBox 6"/>
          <p:cNvSpPr txBox="1"/>
          <p:nvPr/>
        </p:nvSpPr>
        <p:spPr>
          <a:xfrm>
            <a:off x="6096000" y="1819553"/>
            <a:ext cx="2438400" cy="369332"/>
          </a:xfrm>
          <a:prstGeom prst="rect">
            <a:avLst/>
          </a:prstGeom>
          <a:noFill/>
        </p:spPr>
        <p:txBody>
          <a:bodyPr wrap="square" rtlCol="0">
            <a:spAutoFit/>
          </a:bodyPr>
          <a:lstStyle/>
          <a:p>
            <a:r>
              <a:rPr lang="en-US" b="1" dirty="0" smtClean="0"/>
              <a:t>Keywords </a:t>
            </a:r>
            <a:r>
              <a:rPr lang="en-US" b="1" dirty="0" smtClean="0"/>
              <a:t>#</a:t>
            </a:r>
            <a:r>
              <a:rPr lang="en-US" b="1" dirty="0" smtClean="0"/>
              <a:t>2 SET A+B</a:t>
            </a:r>
            <a:endParaRPr lang="en-US" b="1" dirty="0"/>
          </a:p>
        </p:txBody>
      </p:sp>
    </p:spTree>
    <p:extLst>
      <p:ext uri="{BB962C8B-B14F-4D97-AF65-F5344CB8AC3E}">
        <p14:creationId xmlns:p14="http://schemas.microsoft.com/office/powerpoint/2010/main" val="417352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866259"/>
          </a:xfrm>
        </p:spPr>
        <p:txBody>
          <a:bodyPr>
            <a:noAutofit/>
          </a:bodyPr>
          <a:lstStyle/>
          <a:p>
            <a:r>
              <a:rPr lang="en-US" sz="3600" dirty="0" smtClean="0"/>
              <a:t>Conclusion and future work</a:t>
            </a:r>
            <a:endParaRPr lang="en-US" sz="3600" dirty="0"/>
          </a:p>
        </p:txBody>
      </p:sp>
      <p:sp>
        <p:nvSpPr>
          <p:cNvPr id="4" name="Slide Number Placeholder 3"/>
          <p:cNvSpPr>
            <a:spLocks noGrp="1"/>
          </p:cNvSpPr>
          <p:nvPr>
            <p:ph type="sldNum" sz="quarter" idx="12"/>
          </p:nvPr>
        </p:nvSpPr>
        <p:spPr/>
        <p:txBody>
          <a:bodyPr/>
          <a:lstStyle/>
          <a:p>
            <a:fld id="{024B13ED-57CC-4817-AFF2-A39BFC804D6C}" type="slidenum">
              <a:rPr lang="en-US" smtClean="0"/>
              <a:pPr/>
              <a:t>9</a:t>
            </a:fld>
            <a:endParaRPr lang="en-US"/>
          </a:p>
        </p:txBody>
      </p:sp>
      <p:sp>
        <p:nvSpPr>
          <p:cNvPr id="7" name="TextBox 6"/>
          <p:cNvSpPr txBox="1"/>
          <p:nvPr/>
        </p:nvSpPr>
        <p:spPr>
          <a:xfrm>
            <a:off x="762000" y="40609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0" name="TextBox 9"/>
          <p:cNvSpPr txBox="1"/>
          <p:nvPr/>
        </p:nvSpPr>
        <p:spPr>
          <a:xfrm>
            <a:off x="838200" y="4213302"/>
            <a:ext cx="304800" cy="533400"/>
          </a:xfrm>
          <a:prstGeom prst="rect">
            <a:avLst/>
          </a:prstGeom>
          <a:solidFill>
            <a:schemeClr val="bg1"/>
          </a:solidFill>
          <a:ln w="127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4" name="TextBox 13"/>
          <p:cNvSpPr txBox="1"/>
          <p:nvPr/>
        </p:nvSpPr>
        <p:spPr>
          <a:xfrm>
            <a:off x="914400" y="43657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5" name="TextBox 14"/>
          <p:cNvSpPr txBox="1"/>
          <p:nvPr/>
        </p:nvSpPr>
        <p:spPr>
          <a:xfrm>
            <a:off x="990600" y="4518102"/>
            <a:ext cx="304800" cy="533400"/>
          </a:xfrm>
          <a:prstGeom prst="rect">
            <a:avLst/>
          </a:prstGeom>
          <a:solidFill>
            <a:schemeClr val="bg1"/>
          </a:solidFill>
          <a:ln w="127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6" name="TextBox 15"/>
          <p:cNvSpPr txBox="1"/>
          <p:nvPr/>
        </p:nvSpPr>
        <p:spPr>
          <a:xfrm>
            <a:off x="1066800" y="4670502"/>
            <a:ext cx="304800" cy="533400"/>
          </a:xfrm>
          <a:prstGeom prst="rect">
            <a:avLst/>
          </a:prstGeom>
          <a:solidFill>
            <a:schemeClr val="bg1"/>
          </a:solidFill>
          <a:ln>
            <a:solidFill>
              <a:schemeClr val="tx1"/>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17" name="TextBox 16"/>
          <p:cNvSpPr txBox="1"/>
          <p:nvPr/>
        </p:nvSpPr>
        <p:spPr>
          <a:xfrm>
            <a:off x="228600" y="3421140"/>
            <a:ext cx="1447800" cy="369332"/>
          </a:xfrm>
          <a:prstGeom prst="rect">
            <a:avLst/>
          </a:prstGeom>
          <a:noFill/>
        </p:spPr>
        <p:txBody>
          <a:bodyPr wrap="square" rtlCol="0">
            <a:spAutoFit/>
          </a:bodyPr>
          <a:lstStyle/>
          <a:p>
            <a:r>
              <a:rPr lang="en-US" smtClean="0"/>
              <a:t>IL documents</a:t>
            </a:r>
            <a:endParaRPr lang="en-US"/>
          </a:p>
        </p:txBody>
      </p:sp>
      <p:sp>
        <p:nvSpPr>
          <p:cNvPr id="20" name="TextBox 19"/>
          <p:cNvSpPr txBox="1"/>
          <p:nvPr/>
        </p:nvSpPr>
        <p:spPr>
          <a:xfrm>
            <a:off x="6629400" y="3962400"/>
            <a:ext cx="304800" cy="533400"/>
          </a:xfrm>
          <a:prstGeom prst="rect">
            <a:avLst/>
          </a:prstGeom>
          <a:solidFill>
            <a:schemeClr val="bg1"/>
          </a:solidFill>
          <a:ln w="254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22" name="TextBox 21"/>
          <p:cNvSpPr txBox="1"/>
          <p:nvPr/>
        </p:nvSpPr>
        <p:spPr>
          <a:xfrm>
            <a:off x="6705600" y="4127003"/>
            <a:ext cx="304800" cy="533400"/>
          </a:xfrm>
          <a:prstGeom prst="rect">
            <a:avLst/>
          </a:prstGeom>
          <a:solidFill>
            <a:schemeClr val="bg1"/>
          </a:solidFill>
          <a:ln w="25400">
            <a:solidFill>
              <a:srgbClr val="FF0000"/>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23" name="TextBox 22"/>
          <p:cNvSpPr txBox="1"/>
          <p:nvPr/>
        </p:nvSpPr>
        <p:spPr>
          <a:xfrm>
            <a:off x="6629400" y="50292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cxnSp>
        <p:nvCxnSpPr>
          <p:cNvPr id="28" name="Straight Arrow Connector 27"/>
          <p:cNvCxnSpPr/>
          <p:nvPr/>
        </p:nvCxnSpPr>
        <p:spPr>
          <a:xfrm>
            <a:off x="4704419" y="3018263"/>
            <a:ext cx="0" cy="334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371600" y="4784802"/>
            <a:ext cx="12191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05600" y="51816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32" name="TextBox 31"/>
          <p:cNvSpPr txBox="1"/>
          <p:nvPr/>
        </p:nvSpPr>
        <p:spPr>
          <a:xfrm>
            <a:off x="6781800" y="5334000"/>
            <a:ext cx="304800" cy="533400"/>
          </a:xfrm>
          <a:prstGeom prst="rect">
            <a:avLst/>
          </a:prstGeom>
          <a:solidFill>
            <a:schemeClr val="bg1"/>
          </a:solidFill>
          <a:ln>
            <a:solidFill>
              <a:schemeClr val="bg1">
                <a:lumMod val="50000"/>
              </a:schemeClr>
            </a:solidFill>
          </a:ln>
          <a:scene3d>
            <a:camera prst="orthographicFront">
              <a:rot lat="0" lon="0" rev="0"/>
            </a:camera>
            <a:lightRig rig="threePt" dir="t"/>
          </a:scene3d>
        </p:spPr>
        <p:txBody>
          <a:bodyPr wrap="square" lIns="0" tIns="0" rIns="0" bIns="0" rtlCol="0">
            <a:noAutofit/>
          </a:bodyPr>
          <a:lstStyle/>
          <a:p>
            <a:r>
              <a:rPr lang="en-US" sz="1100" dirty="0" smtClean="0"/>
              <a:t>  ----</a:t>
            </a:r>
          </a:p>
          <a:p>
            <a:r>
              <a:rPr lang="en-US" sz="1100" dirty="0" smtClean="0"/>
              <a:t>  ---- </a:t>
            </a:r>
          </a:p>
          <a:p>
            <a:r>
              <a:rPr lang="en-US" sz="1100" dirty="0" smtClean="0"/>
              <a:t>  ---- </a:t>
            </a:r>
            <a:endParaRPr lang="en-US" sz="1100" dirty="0"/>
          </a:p>
        </p:txBody>
      </p:sp>
      <p:sp>
        <p:nvSpPr>
          <p:cNvPr id="34" name="TextBox 33"/>
          <p:cNvSpPr txBox="1"/>
          <p:nvPr/>
        </p:nvSpPr>
        <p:spPr>
          <a:xfrm>
            <a:off x="2590799" y="3352800"/>
            <a:ext cx="3124202" cy="369332"/>
          </a:xfrm>
          <a:prstGeom prst="rect">
            <a:avLst/>
          </a:prstGeom>
          <a:noFill/>
        </p:spPr>
        <p:txBody>
          <a:bodyPr wrap="square" rtlCol="0">
            <a:spAutoFit/>
          </a:bodyPr>
          <a:lstStyle/>
          <a:p>
            <a:r>
              <a:rPr lang="en-US" smtClean="0"/>
              <a:t>IL keywords</a:t>
            </a:r>
            <a:r>
              <a:rPr lang="en-US" dirty="0" smtClean="0"/>
              <a:t>: </a:t>
            </a:r>
            <a:r>
              <a:rPr lang="en-US" i="1" dirty="0" err="1" smtClean="0">
                <a:solidFill>
                  <a:srgbClr val="FF0000"/>
                </a:solidFill>
              </a:rPr>
              <a:t>hongee</a:t>
            </a:r>
            <a:r>
              <a:rPr lang="en-US" i="1" dirty="0" smtClean="0">
                <a:solidFill>
                  <a:srgbClr val="FF0000"/>
                </a:solidFill>
              </a:rPr>
              <a:t>, </a:t>
            </a:r>
            <a:r>
              <a:rPr lang="en-US" i="1" dirty="0" err="1" smtClean="0">
                <a:solidFill>
                  <a:srgbClr val="FF0000"/>
                </a:solidFill>
              </a:rPr>
              <a:t>galaana</a:t>
            </a:r>
            <a:r>
              <a:rPr lang="en-US" dirty="0" smtClean="0"/>
              <a:t>  </a:t>
            </a:r>
            <a:endParaRPr lang="en-US" dirty="0"/>
          </a:p>
        </p:txBody>
      </p:sp>
      <p:sp>
        <p:nvSpPr>
          <p:cNvPr id="35" name="Rectangle 34"/>
          <p:cNvSpPr/>
          <p:nvPr/>
        </p:nvSpPr>
        <p:spPr>
          <a:xfrm>
            <a:off x="2666999" y="4191000"/>
            <a:ext cx="2819401" cy="116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4724400" y="3733800"/>
            <a:ext cx="0" cy="334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86400" y="4724400"/>
            <a:ext cx="914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71799" y="4323137"/>
            <a:ext cx="2348263" cy="923330"/>
          </a:xfrm>
          <a:prstGeom prst="rect">
            <a:avLst/>
          </a:prstGeom>
          <a:noFill/>
        </p:spPr>
        <p:txBody>
          <a:bodyPr wrap="square" rtlCol="0">
            <a:spAutoFit/>
          </a:bodyPr>
          <a:lstStyle/>
          <a:p>
            <a:r>
              <a:rPr lang="en-US" b="1" dirty="0" smtClean="0"/>
              <a:t>Semi-supervised topic learning in IL, e.g., “Anchored </a:t>
            </a:r>
            <a:r>
              <a:rPr lang="en-US" b="1" dirty="0" err="1" smtClean="0"/>
              <a:t>CorEx</a:t>
            </a:r>
            <a:r>
              <a:rPr lang="en-US" b="1" dirty="0" smtClean="0"/>
              <a:t>”</a:t>
            </a:r>
          </a:p>
        </p:txBody>
      </p:sp>
      <p:pic>
        <p:nvPicPr>
          <p:cNvPr id="3" name="Picture 2"/>
          <p:cNvPicPr>
            <a:picLocks noChangeAspect="1"/>
          </p:cNvPicPr>
          <p:nvPr/>
        </p:nvPicPr>
        <p:blipFill>
          <a:blip r:embed="rId3"/>
          <a:stretch>
            <a:fillRect/>
          </a:stretch>
        </p:blipFill>
        <p:spPr>
          <a:xfrm>
            <a:off x="4198234" y="2506371"/>
            <a:ext cx="838200" cy="602107"/>
          </a:xfrm>
          <a:prstGeom prst="rect">
            <a:avLst/>
          </a:prstGeom>
        </p:spPr>
      </p:pic>
      <p:sp>
        <p:nvSpPr>
          <p:cNvPr id="6" name="TextBox 5"/>
          <p:cNvSpPr txBox="1"/>
          <p:nvPr/>
        </p:nvSpPr>
        <p:spPr>
          <a:xfrm rot="20382474">
            <a:off x="4170720" y="2510070"/>
            <a:ext cx="1007528" cy="200055"/>
          </a:xfrm>
          <a:prstGeom prst="rect">
            <a:avLst/>
          </a:prstGeom>
          <a:noFill/>
        </p:spPr>
        <p:txBody>
          <a:bodyPr wrap="square" rtlCol="0">
            <a:spAutoFit/>
          </a:bodyPr>
          <a:lstStyle/>
          <a:p>
            <a:r>
              <a:rPr lang="en-US" sz="700" smtClean="0">
                <a:solidFill>
                  <a:srgbClr val="FF0000"/>
                </a:solidFill>
              </a:rPr>
              <a:t>Flood - </a:t>
            </a:r>
            <a:r>
              <a:rPr lang="en-US" sz="700" dirty="0" err="1" smtClean="0">
                <a:solidFill>
                  <a:srgbClr val="FF0000"/>
                </a:solidFill>
              </a:rPr>
              <a:t>hongee</a:t>
            </a:r>
            <a:endParaRPr lang="en-US" sz="700" dirty="0"/>
          </a:p>
        </p:txBody>
      </p:sp>
      <p:sp>
        <p:nvSpPr>
          <p:cNvPr id="5" name="TextBox 4"/>
          <p:cNvSpPr txBox="1"/>
          <p:nvPr/>
        </p:nvSpPr>
        <p:spPr>
          <a:xfrm>
            <a:off x="2286000" y="2192175"/>
            <a:ext cx="1981200" cy="923330"/>
          </a:xfrm>
          <a:prstGeom prst="rect">
            <a:avLst/>
          </a:prstGeom>
          <a:noFill/>
        </p:spPr>
        <p:txBody>
          <a:bodyPr wrap="square" rtlCol="0">
            <a:spAutoFit/>
          </a:bodyPr>
          <a:lstStyle/>
          <a:p>
            <a:r>
              <a:rPr lang="en-US" dirty="0" smtClean="0"/>
              <a:t>1. Improve and automate keyword selection</a:t>
            </a:r>
            <a:endParaRPr lang="en-US" dirty="0"/>
          </a:p>
        </p:txBody>
      </p:sp>
      <p:sp>
        <p:nvSpPr>
          <p:cNvPr id="31" name="TextBox 30"/>
          <p:cNvSpPr txBox="1"/>
          <p:nvPr/>
        </p:nvSpPr>
        <p:spPr>
          <a:xfrm>
            <a:off x="7185087" y="3883439"/>
            <a:ext cx="2086906" cy="2031325"/>
          </a:xfrm>
          <a:prstGeom prst="rect">
            <a:avLst/>
          </a:prstGeom>
          <a:noFill/>
        </p:spPr>
        <p:txBody>
          <a:bodyPr wrap="square" rtlCol="0">
            <a:spAutoFit/>
          </a:bodyPr>
          <a:lstStyle/>
          <a:p>
            <a:r>
              <a:rPr lang="en-US" dirty="0" smtClean="0"/>
              <a:t>2. </a:t>
            </a:r>
            <a:r>
              <a:rPr lang="en-US" dirty="0"/>
              <a:t>T</a:t>
            </a:r>
            <a:r>
              <a:rPr lang="en-US" dirty="0" smtClean="0"/>
              <a:t>est more strategies for improving semi-supervised </a:t>
            </a:r>
            <a:r>
              <a:rPr lang="en-US" dirty="0" smtClean="0"/>
              <a:t>learning as well as ranking documents such as TF-IDF.</a:t>
            </a:r>
            <a:endParaRPr lang="en-US" dirty="0"/>
          </a:p>
        </p:txBody>
      </p:sp>
      <p:sp>
        <p:nvSpPr>
          <p:cNvPr id="38" name="TextBox 37"/>
          <p:cNvSpPr txBox="1"/>
          <p:nvPr/>
        </p:nvSpPr>
        <p:spPr>
          <a:xfrm>
            <a:off x="816828" y="1095342"/>
            <a:ext cx="6400800" cy="707886"/>
          </a:xfrm>
          <a:prstGeom prst="rect">
            <a:avLst/>
          </a:prstGeom>
          <a:noFill/>
        </p:spPr>
        <p:txBody>
          <a:bodyPr wrap="square" rtlCol="0">
            <a:spAutoFit/>
          </a:bodyPr>
          <a:lstStyle/>
          <a:p>
            <a:pPr algn="ctr"/>
            <a:r>
              <a:rPr lang="en-US" sz="2000" b="1" dirty="0" smtClean="0"/>
              <a:t>Preliminary results demonstrate improved identification of scenario-relevant documents. </a:t>
            </a:r>
            <a:endParaRPr lang="en-US" sz="2000" b="1" dirty="0"/>
          </a:p>
        </p:txBody>
      </p:sp>
    </p:spTree>
    <p:extLst>
      <p:ext uri="{BB962C8B-B14F-4D97-AF65-F5344CB8AC3E}">
        <p14:creationId xmlns:p14="http://schemas.microsoft.com/office/powerpoint/2010/main" val="80376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2797</TotalTime>
  <Words>806</Words>
  <Application>Microsoft Office PowerPoint</Application>
  <PresentationFormat>On-screen Show (4:3)</PresentationFormat>
  <Paragraphs>205</Paragraphs>
  <Slides>13</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Nyala</vt:lpstr>
      <vt:lpstr>Office Theme</vt:lpstr>
      <vt:lpstr>Document</vt:lpstr>
      <vt:lpstr>Identifying Scenario Relevant Documents with Weak Supervision</vt:lpstr>
      <vt:lpstr>Identifying scenario-relevant documents without labeled training data</vt:lpstr>
      <vt:lpstr>LDA &amp; Guided LDA</vt:lpstr>
      <vt:lpstr>CorEx &amp; Anchored CorEX</vt:lpstr>
      <vt:lpstr>Document Type: Tigrinya</vt:lpstr>
      <vt:lpstr>Keywords #1 and #2 - Tigrinya</vt:lpstr>
      <vt:lpstr>Results - Tigrinya</vt:lpstr>
      <vt:lpstr>Results - Tigrinya</vt:lpstr>
      <vt:lpstr>Conclusion and future work</vt:lpstr>
      <vt:lpstr>Document Type: Oromo</vt:lpstr>
      <vt:lpstr>Keywords #1 and #2 - Oromo</vt:lpstr>
      <vt:lpstr>Results - Oromo</vt:lpstr>
      <vt:lpstr>Results - Oromo</vt:lpstr>
    </vt:vector>
  </TitlesOfParts>
  <Company>USC/ISI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knight</dc:creator>
  <cp:lastModifiedBy>Gaurav Bose</cp:lastModifiedBy>
  <cp:revision>165</cp:revision>
  <dcterms:created xsi:type="dcterms:W3CDTF">2015-08-15T18:27:37Z</dcterms:created>
  <dcterms:modified xsi:type="dcterms:W3CDTF">2018-04-10T20:13:39Z</dcterms:modified>
</cp:coreProperties>
</file>