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4397" r:id="rId3"/>
    <p:sldId id="4409" r:id="rId4"/>
    <p:sldId id="4414" r:id="rId5"/>
    <p:sldId id="4408" r:id="rId6"/>
    <p:sldId id="327" r:id="rId7"/>
    <p:sldId id="4413" r:id="rId8"/>
    <p:sldId id="328" r:id="rId9"/>
    <p:sldId id="4412" r:id="rId10"/>
    <p:sldId id="4410" r:id="rId11"/>
    <p:sldId id="44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7F39E-6195-6F49-B6F3-DC48F0E903B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74D4C-2FE1-614F-A091-7BE5C2DB4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2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895FEF-D504-6F4C-A911-DEE6D31C0ADB}" type="slidenum">
              <a:rPr lang="es-MX" altLang="es-ES_tradnl"/>
              <a:pPr/>
              <a:t>6</a:t>
            </a:fld>
            <a:endParaRPr lang="es-MX" altLang="es-ES_tradnl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0318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EE04BE-0D8F-8B44-9B3D-43D403BC8B0C}" type="slidenum">
              <a:rPr lang="es-MX" altLang="es-ES_tradnl"/>
              <a:pPr/>
              <a:t>8</a:t>
            </a:fld>
            <a:endParaRPr lang="es-MX" altLang="es-ES_tradnl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41520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EE04BE-0D8F-8B44-9B3D-43D403BC8B0C}" type="slidenum">
              <a:rPr lang="es-MX" altLang="es-ES_tradnl"/>
              <a:pPr/>
              <a:t>9</a:t>
            </a:fld>
            <a:endParaRPr lang="es-MX" altLang="es-ES_tradnl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76392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EE04BE-0D8F-8B44-9B3D-43D403BC8B0C}" type="slidenum">
              <a:rPr lang="es-MX" altLang="es-ES_tradnl"/>
              <a:pPr/>
              <a:t>10</a:t>
            </a:fld>
            <a:endParaRPr lang="es-MX" altLang="es-ES_tradnl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42729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EE04BE-0D8F-8B44-9B3D-43D403BC8B0C}" type="slidenum">
              <a:rPr lang="es-MX" altLang="es-ES_tradnl"/>
              <a:pPr/>
              <a:t>11</a:t>
            </a:fld>
            <a:endParaRPr lang="es-MX" altLang="es-ES_tradnl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92120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E50F-2023-21EB-702F-FDE6514FA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61137-D8A8-6207-02B4-39B009ED5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BC7AD-3A9F-2DE7-92BB-3687370B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598E-DFA3-7A41-BD8E-781379DAAAD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9D94B-FDB8-B16B-8443-288D0038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0B44-59A1-B0AF-8144-9E9C5AF0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28D-0093-3246-928F-80234D9D9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83E5-CBB7-2FC5-B5A2-35184BFD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22535-EBEC-679B-0A26-69211ED63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1469-A703-AB23-A586-6D843E5E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598E-DFA3-7A41-BD8E-781379DAAAD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302C-26CF-A231-4591-2566551D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4BCB-06C5-BA3E-AF0F-65273D47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28D-0093-3246-928F-80234D9D9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4036F-5721-C9B7-5643-D54077344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C17CC-0E13-2AD4-6533-453EAC21A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B3956-355C-66B9-4A4B-269D25F2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598E-DFA3-7A41-BD8E-781379DAAAD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CF445-74BD-DCB3-C55F-98A7607A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C8B3-FE5D-84B6-4023-083AF27F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28D-0093-3246-928F-80234D9D9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16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301" y="273850"/>
            <a:ext cx="10969415" cy="1142440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0"/>
          </p:nvPr>
        </p:nvSpPr>
        <p:spPr>
          <a:xfrm>
            <a:off x="609301" y="6248139"/>
            <a:ext cx="2837433" cy="470417"/>
          </a:xfrm>
        </p:spPr>
        <p:txBody>
          <a:bodyPr/>
          <a:lstStyle>
            <a:lvl1pPr>
              <a:defRPr/>
            </a:lvl1pPr>
          </a:lstStyle>
          <a:p>
            <a:endParaRPr lang="es-MX" alt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idx="11"/>
          </p:nvPr>
        </p:nvSpPr>
        <p:spPr>
          <a:xfrm>
            <a:off x="4169533" y="6248139"/>
            <a:ext cx="3862890" cy="470417"/>
          </a:xfrm>
        </p:spPr>
        <p:txBody>
          <a:bodyPr/>
          <a:lstStyle>
            <a:lvl1pPr>
              <a:defRPr/>
            </a:lvl1pPr>
          </a:lstStyle>
          <a:p>
            <a:endParaRPr lang="es-MX" alt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>
          <a:xfrm>
            <a:off x="8741283" y="6248139"/>
            <a:ext cx="2837433" cy="470417"/>
          </a:xfrm>
        </p:spPr>
        <p:txBody>
          <a:bodyPr/>
          <a:lstStyle>
            <a:lvl1pPr>
              <a:defRPr/>
            </a:lvl1pPr>
          </a:lstStyle>
          <a:p>
            <a:fld id="{445DBE95-6B94-FC4E-B043-24C0846949FF}" type="slidenum">
              <a:rPr lang="es-MX" altLang="es-ES_tradnl"/>
              <a:pPr/>
              <a:t>‹#›</a:t>
            </a:fld>
            <a:endParaRPr lang="es-MX" altLang="es-ES_tradnl"/>
          </a:p>
        </p:txBody>
      </p:sp>
    </p:spTree>
    <p:extLst>
      <p:ext uri="{BB962C8B-B14F-4D97-AF65-F5344CB8AC3E}">
        <p14:creationId xmlns:p14="http://schemas.microsoft.com/office/powerpoint/2010/main" val="738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2A98-D8AA-F35D-C2FF-F4590390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0A93-5A3E-A626-9263-62E1C102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A4B9-E4AF-6173-FC14-58C78F15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598E-DFA3-7A41-BD8E-781379DAAAD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205C-DF49-2DD1-CB03-EB0C1198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EB544-1C13-3A4C-8F66-284D74CC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28D-0093-3246-928F-80234D9D9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3CC9-9FAB-18B7-4E4A-94D76803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B51A-C123-9E09-5C38-C743309E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6690-BBC3-5AEA-5331-3B43DE13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598E-DFA3-7A41-BD8E-781379DAAAD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55B7-7BD2-D720-B761-5F34FBAD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BED4-33BA-B9EF-1D87-AD83AAA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28D-0093-3246-928F-80234D9D9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3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07D1-8D56-623B-C418-1A2A3017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D075-0365-8DA4-8600-8402E8D5E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9A5B7-BEBE-E690-C56E-01106F97B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43530-3A95-B84A-233D-07A8A292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598E-DFA3-7A41-BD8E-781379DAAAD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C22A3-D7EB-FE79-49CE-B2343E8F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7C666-DA3C-F5A6-4B98-40A44E10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28D-0093-3246-928F-80234D9D9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2B71-CA52-1520-5FFC-C332E0FE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FB137-657D-48BA-2730-E42A54C9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B2BE6-4FB9-E570-BC44-A2EB46B1B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30F00-A9C3-74D8-24EC-968308D78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DC7F2-F2A4-5353-20DC-583DE91B4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634DD-7607-5FFD-322F-F7C645BE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598E-DFA3-7A41-BD8E-781379DAAAD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AC8E1-B6C1-55EF-5404-9BE30D97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06CE8-FE54-B389-BC56-37499E5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28D-0093-3246-928F-80234D9D9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6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8F40-095D-1C6B-83F2-CCE824A2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D073D-2E80-DC67-6FF5-C8BE6579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598E-DFA3-7A41-BD8E-781379DAAAD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71DD7-EBEB-0BFE-8B1E-7135AB9E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6A246-EC2C-EE62-DD78-38077365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28D-0093-3246-928F-80234D9D9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322F-8ADE-3019-FF8E-B5C9C4F0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598E-DFA3-7A41-BD8E-781379DAAAD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5964B-295F-FE65-A840-3ECB3293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2AA2-523C-7132-2D38-A5A15D11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28D-0093-3246-928F-80234D9D9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95D5-10BC-38D4-1237-B9CF3A4D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2B3F-85AE-6DB6-1D64-AC230550B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AC442-ADCD-284B-8C49-38E1BF9F4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44FE5-C0FA-B916-1204-0EE40AA3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598E-DFA3-7A41-BD8E-781379DAAAD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9B7C6-9021-027F-109C-CC343BA9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B3DF-0942-B734-7F2C-82B33029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28D-0093-3246-928F-80234D9D9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3594-82F0-ACB5-2867-01A59F0B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AFD32-5EFC-CE46-39D1-0074D0C86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81AFB-0C63-FF22-58AE-5F948BD63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DA923-C510-99EE-8801-7E677210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598E-DFA3-7A41-BD8E-781379DAAAD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80145-ADCC-C114-682A-DCAC4B71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901C6-240C-B0BE-CB91-658E998D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E28D-0093-3246-928F-80234D9D9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54BAD-D58F-3581-24F5-A94AF075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39CD-EA4B-E886-7DEA-99766505D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920C-8EB4-7BB2-B7B7-25D3A88A3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598E-DFA3-7A41-BD8E-781379DAAAD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C9872-9B8B-7CC8-907D-491A50646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154F-7E32-3D21-C015-7148E36F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AE28D-0093-3246-928F-80234D9D9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7F6F-2ADC-6C2F-CDDD-FC4D92FC2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b="1" dirty="0"/>
              <a:t>WTF is an API?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CD0F9-E2BB-3FBF-680A-388D88DAD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7556" y="3602038"/>
            <a:ext cx="3954163" cy="1655762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/>
              <a:t>And why should you use the GBADs API?</a:t>
            </a:r>
          </a:p>
        </p:txBody>
      </p:sp>
    </p:spTree>
    <p:extLst>
      <p:ext uri="{BB962C8B-B14F-4D97-AF65-F5344CB8AC3E}">
        <p14:creationId xmlns:p14="http://schemas.microsoft.com/office/powerpoint/2010/main" val="155054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B2ACA8-96A6-33E2-6B24-A00E651AA182}"/>
              </a:ext>
            </a:extLst>
          </p:cNvPr>
          <p:cNvGrpSpPr/>
          <p:nvPr/>
        </p:nvGrpSpPr>
        <p:grpSpPr>
          <a:xfrm>
            <a:off x="300937" y="939223"/>
            <a:ext cx="6797122" cy="5594416"/>
            <a:chOff x="3610525" y="432796"/>
            <a:chExt cx="7585602" cy="5992409"/>
          </a:xfrm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3610525" y="3274705"/>
              <a:ext cx="3150502" cy="3150500"/>
            </a:xfrm>
            <a:custGeom>
              <a:avLst/>
              <a:gdLst>
                <a:gd name="T0" fmla="*/ 0 w 5807"/>
                <a:gd name="T1" fmla="*/ 2903 h 5808"/>
                <a:gd name="T2" fmla="*/ 0 w 5807"/>
                <a:gd name="T3" fmla="*/ 2903 h 5808"/>
                <a:gd name="T4" fmla="*/ 2904 w 5807"/>
                <a:gd name="T5" fmla="*/ 5807 h 5808"/>
                <a:gd name="T6" fmla="*/ 2904 w 5807"/>
                <a:gd name="T7" fmla="*/ 5807 h 5808"/>
                <a:gd name="T8" fmla="*/ 5806 w 5807"/>
                <a:gd name="T9" fmla="*/ 2903 h 5808"/>
                <a:gd name="T10" fmla="*/ 5806 w 5807"/>
                <a:gd name="T11" fmla="*/ 2903 h 5808"/>
                <a:gd name="T12" fmla="*/ 2904 w 5807"/>
                <a:gd name="T13" fmla="*/ 0 h 5808"/>
                <a:gd name="T14" fmla="*/ 2904 w 5807"/>
                <a:gd name="T15" fmla="*/ 0 h 5808"/>
                <a:gd name="T16" fmla="*/ 0 w 5807"/>
                <a:gd name="T17" fmla="*/ 2903 h 5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07" h="5808">
                  <a:moveTo>
                    <a:pt x="0" y="2903"/>
                  </a:moveTo>
                  <a:lnTo>
                    <a:pt x="0" y="2903"/>
                  </a:lnTo>
                  <a:cubicBezTo>
                    <a:pt x="0" y="4507"/>
                    <a:pt x="1300" y="5807"/>
                    <a:pt x="2904" y="5807"/>
                  </a:cubicBezTo>
                  <a:lnTo>
                    <a:pt x="2904" y="5807"/>
                  </a:lnTo>
                  <a:cubicBezTo>
                    <a:pt x="4506" y="5807"/>
                    <a:pt x="5806" y="4507"/>
                    <a:pt x="5806" y="2903"/>
                  </a:cubicBezTo>
                  <a:lnTo>
                    <a:pt x="5806" y="2903"/>
                  </a:lnTo>
                  <a:cubicBezTo>
                    <a:pt x="5806" y="1299"/>
                    <a:pt x="4506" y="0"/>
                    <a:pt x="2904" y="0"/>
                  </a:cubicBezTo>
                  <a:lnTo>
                    <a:pt x="2904" y="0"/>
                  </a:lnTo>
                  <a:cubicBezTo>
                    <a:pt x="1300" y="0"/>
                    <a:pt x="0" y="1299"/>
                    <a:pt x="0" y="2903"/>
                  </a:cubicBezTo>
                </a:path>
              </a:pathLst>
            </a:custGeom>
            <a:solidFill>
              <a:srgbClr val="79797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184648" y="3848828"/>
              <a:ext cx="1999862" cy="2002254"/>
            </a:xfrm>
            <a:custGeom>
              <a:avLst/>
              <a:gdLst>
                <a:gd name="T0" fmla="*/ 0 w 3688"/>
                <a:gd name="T1" fmla="*/ 1844 h 3689"/>
                <a:gd name="T2" fmla="*/ 0 w 3688"/>
                <a:gd name="T3" fmla="*/ 1844 h 3689"/>
                <a:gd name="T4" fmla="*/ 1845 w 3688"/>
                <a:gd name="T5" fmla="*/ 3688 h 3689"/>
                <a:gd name="T6" fmla="*/ 1845 w 3688"/>
                <a:gd name="T7" fmla="*/ 3688 h 3689"/>
                <a:gd name="T8" fmla="*/ 3687 w 3688"/>
                <a:gd name="T9" fmla="*/ 1844 h 3689"/>
                <a:gd name="T10" fmla="*/ 3687 w 3688"/>
                <a:gd name="T11" fmla="*/ 1844 h 3689"/>
                <a:gd name="T12" fmla="*/ 1845 w 3688"/>
                <a:gd name="T13" fmla="*/ 0 h 3689"/>
                <a:gd name="T14" fmla="*/ 1845 w 3688"/>
                <a:gd name="T15" fmla="*/ 0 h 3689"/>
                <a:gd name="T16" fmla="*/ 0 w 3688"/>
                <a:gd name="T17" fmla="*/ 1844 h 3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8" h="3689">
                  <a:moveTo>
                    <a:pt x="0" y="1844"/>
                  </a:moveTo>
                  <a:lnTo>
                    <a:pt x="0" y="1844"/>
                  </a:lnTo>
                  <a:cubicBezTo>
                    <a:pt x="0" y="2862"/>
                    <a:pt x="826" y="3688"/>
                    <a:pt x="1845" y="3688"/>
                  </a:cubicBezTo>
                  <a:lnTo>
                    <a:pt x="1845" y="3688"/>
                  </a:lnTo>
                  <a:cubicBezTo>
                    <a:pt x="2863" y="3688"/>
                    <a:pt x="3687" y="2862"/>
                    <a:pt x="3687" y="1844"/>
                  </a:cubicBezTo>
                  <a:lnTo>
                    <a:pt x="3687" y="1844"/>
                  </a:lnTo>
                  <a:cubicBezTo>
                    <a:pt x="3687" y="825"/>
                    <a:pt x="2863" y="0"/>
                    <a:pt x="1845" y="0"/>
                  </a:cubicBezTo>
                  <a:lnTo>
                    <a:pt x="1845" y="0"/>
                  </a:lnTo>
                  <a:cubicBezTo>
                    <a:pt x="826" y="0"/>
                    <a:pt x="0" y="825"/>
                    <a:pt x="0" y="18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1" name="Freeform 3"/>
            <p:cNvSpPr>
              <a:spLocks noChangeArrowheads="1"/>
            </p:cNvSpPr>
            <p:nvPr/>
          </p:nvSpPr>
          <p:spPr bwMode="auto">
            <a:xfrm>
              <a:off x="3890411" y="3554590"/>
              <a:ext cx="2590730" cy="2593123"/>
            </a:xfrm>
            <a:custGeom>
              <a:avLst/>
              <a:gdLst>
                <a:gd name="T0" fmla="*/ 0 w 4777"/>
                <a:gd name="T1" fmla="*/ 2389 h 4778"/>
                <a:gd name="T2" fmla="*/ 0 w 4777"/>
                <a:gd name="T3" fmla="*/ 2389 h 4778"/>
                <a:gd name="T4" fmla="*/ 2389 w 4777"/>
                <a:gd name="T5" fmla="*/ 4777 h 4778"/>
                <a:gd name="T6" fmla="*/ 2389 w 4777"/>
                <a:gd name="T7" fmla="*/ 4777 h 4778"/>
                <a:gd name="T8" fmla="*/ 4776 w 4777"/>
                <a:gd name="T9" fmla="*/ 2389 h 4778"/>
                <a:gd name="T10" fmla="*/ 4776 w 4777"/>
                <a:gd name="T11" fmla="*/ 2389 h 4778"/>
                <a:gd name="T12" fmla="*/ 2389 w 4777"/>
                <a:gd name="T13" fmla="*/ 0 h 4778"/>
                <a:gd name="T14" fmla="*/ 2389 w 4777"/>
                <a:gd name="T15" fmla="*/ 0 h 4778"/>
                <a:gd name="T16" fmla="*/ 0 w 4777"/>
                <a:gd name="T17" fmla="*/ 2389 h 4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7" h="4778">
                  <a:moveTo>
                    <a:pt x="0" y="2389"/>
                  </a:moveTo>
                  <a:lnTo>
                    <a:pt x="0" y="2389"/>
                  </a:lnTo>
                  <a:cubicBezTo>
                    <a:pt x="0" y="3708"/>
                    <a:pt x="1069" y="4777"/>
                    <a:pt x="2389" y="4777"/>
                  </a:cubicBezTo>
                  <a:lnTo>
                    <a:pt x="2389" y="4777"/>
                  </a:lnTo>
                  <a:cubicBezTo>
                    <a:pt x="3707" y="4777"/>
                    <a:pt x="4776" y="3708"/>
                    <a:pt x="4776" y="2389"/>
                  </a:cubicBezTo>
                  <a:lnTo>
                    <a:pt x="4776" y="2389"/>
                  </a:lnTo>
                  <a:cubicBezTo>
                    <a:pt x="4776" y="1070"/>
                    <a:pt x="3707" y="0"/>
                    <a:pt x="2389" y="0"/>
                  </a:cubicBezTo>
                  <a:lnTo>
                    <a:pt x="2389" y="0"/>
                  </a:lnTo>
                  <a:cubicBezTo>
                    <a:pt x="1069" y="0"/>
                    <a:pt x="0" y="1070"/>
                    <a:pt x="0" y="2389"/>
                  </a:cubicBezTo>
                </a:path>
              </a:pathLst>
            </a:custGeom>
            <a:noFill/>
            <a:ln w="5715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2" name="Freeform 4"/>
            <p:cNvSpPr>
              <a:spLocks noChangeArrowheads="1"/>
            </p:cNvSpPr>
            <p:nvPr/>
          </p:nvSpPr>
          <p:spPr bwMode="auto">
            <a:xfrm>
              <a:off x="6512240" y="4513854"/>
              <a:ext cx="4530788" cy="672202"/>
            </a:xfrm>
            <a:custGeom>
              <a:avLst/>
              <a:gdLst>
                <a:gd name="T0" fmla="*/ 8350 w 8351"/>
                <a:gd name="T1" fmla="*/ 1239 h 1240"/>
                <a:gd name="T2" fmla="*/ 0 w 8351"/>
                <a:gd name="T3" fmla="*/ 1239 h 1240"/>
                <a:gd name="T4" fmla="*/ 0 w 8351"/>
                <a:gd name="T5" fmla="*/ 0 h 1240"/>
                <a:gd name="T6" fmla="*/ 8350 w 8351"/>
                <a:gd name="T7" fmla="*/ 0 h 1240"/>
                <a:gd name="T8" fmla="*/ 8350 w 8351"/>
                <a:gd name="T9" fmla="*/ 123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1" h="1240">
                  <a:moveTo>
                    <a:pt x="8350" y="1239"/>
                  </a:moveTo>
                  <a:lnTo>
                    <a:pt x="0" y="1239"/>
                  </a:lnTo>
                  <a:lnTo>
                    <a:pt x="0" y="0"/>
                  </a:lnTo>
                  <a:lnTo>
                    <a:pt x="8350" y="0"/>
                  </a:lnTo>
                  <a:lnTo>
                    <a:pt x="8350" y="1239"/>
                  </a:lnTo>
                </a:path>
              </a:pathLst>
            </a:custGeom>
            <a:solidFill>
              <a:srgbClr val="79797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3" name="Freeform 5"/>
            <p:cNvSpPr>
              <a:spLocks noChangeArrowheads="1"/>
            </p:cNvSpPr>
            <p:nvPr/>
          </p:nvSpPr>
          <p:spPr bwMode="auto">
            <a:xfrm>
              <a:off x="4897517" y="432796"/>
              <a:ext cx="672203" cy="3052422"/>
            </a:xfrm>
            <a:custGeom>
              <a:avLst/>
              <a:gdLst>
                <a:gd name="T0" fmla="*/ 0 w 1240"/>
                <a:gd name="T1" fmla="*/ 0 h 5625"/>
                <a:gd name="T2" fmla="*/ 1239 w 1240"/>
                <a:gd name="T3" fmla="*/ 0 h 5625"/>
                <a:gd name="T4" fmla="*/ 1239 w 1240"/>
                <a:gd name="T5" fmla="*/ 5624 h 5625"/>
                <a:gd name="T6" fmla="*/ 0 w 1240"/>
                <a:gd name="T7" fmla="*/ 5624 h 5625"/>
                <a:gd name="T8" fmla="*/ 0 w 1240"/>
                <a:gd name="T9" fmla="*/ 0 h 5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5625">
                  <a:moveTo>
                    <a:pt x="0" y="0"/>
                  </a:moveTo>
                  <a:lnTo>
                    <a:pt x="1239" y="0"/>
                  </a:lnTo>
                  <a:lnTo>
                    <a:pt x="1239" y="5624"/>
                  </a:lnTo>
                  <a:lnTo>
                    <a:pt x="0" y="5624"/>
                  </a:lnTo>
                  <a:lnTo>
                    <a:pt x="0" y="0"/>
                  </a:lnTo>
                </a:path>
              </a:pathLst>
            </a:custGeom>
            <a:solidFill>
              <a:srgbClr val="79797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>
              <a:off x="5234816" y="432796"/>
              <a:ext cx="2392" cy="2951950"/>
            </a:xfrm>
            <a:prstGeom prst="line">
              <a:avLst/>
            </a:prstGeom>
            <a:noFill/>
            <a:ln w="5715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>
              <a:off x="6916517" y="4855935"/>
              <a:ext cx="4279610" cy="2393"/>
            </a:xfrm>
            <a:prstGeom prst="line">
              <a:avLst/>
            </a:prstGeom>
            <a:noFill/>
            <a:ln w="5715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4" name="Freeform 57"/>
            <p:cNvSpPr>
              <a:spLocks noChangeArrowheads="1"/>
            </p:cNvSpPr>
            <p:nvPr/>
          </p:nvSpPr>
          <p:spPr bwMode="auto">
            <a:xfrm>
              <a:off x="5053010" y="1882457"/>
              <a:ext cx="385140" cy="385140"/>
            </a:xfrm>
            <a:custGeom>
              <a:avLst/>
              <a:gdLst>
                <a:gd name="T0" fmla="*/ 0 w 712"/>
                <a:gd name="T1" fmla="*/ 355 h 711"/>
                <a:gd name="T2" fmla="*/ 0 w 712"/>
                <a:gd name="T3" fmla="*/ 355 h 711"/>
                <a:gd name="T4" fmla="*/ 355 w 712"/>
                <a:gd name="T5" fmla="*/ 710 h 711"/>
                <a:gd name="T6" fmla="*/ 355 w 712"/>
                <a:gd name="T7" fmla="*/ 710 h 711"/>
                <a:gd name="T8" fmla="*/ 711 w 712"/>
                <a:gd name="T9" fmla="*/ 355 h 711"/>
                <a:gd name="T10" fmla="*/ 711 w 712"/>
                <a:gd name="T11" fmla="*/ 355 h 711"/>
                <a:gd name="T12" fmla="*/ 355 w 712"/>
                <a:gd name="T13" fmla="*/ 0 h 711"/>
                <a:gd name="T14" fmla="*/ 355 w 712"/>
                <a:gd name="T15" fmla="*/ 0 h 711"/>
                <a:gd name="T16" fmla="*/ 0 w 712"/>
                <a:gd name="T17" fmla="*/ 355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711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0"/>
                    <a:pt x="355" y="710"/>
                  </a:cubicBezTo>
                  <a:lnTo>
                    <a:pt x="355" y="710"/>
                  </a:lnTo>
                  <a:cubicBezTo>
                    <a:pt x="551" y="710"/>
                    <a:pt x="711" y="551"/>
                    <a:pt x="711" y="355"/>
                  </a:cubicBezTo>
                  <a:lnTo>
                    <a:pt x="711" y="355"/>
                  </a:lnTo>
                  <a:cubicBezTo>
                    <a:pt x="711" y="159"/>
                    <a:pt x="551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6" name="Freeform 59"/>
            <p:cNvSpPr>
              <a:spLocks noChangeArrowheads="1"/>
            </p:cNvSpPr>
            <p:nvPr/>
          </p:nvSpPr>
          <p:spPr bwMode="auto">
            <a:xfrm>
              <a:off x="5041048" y="2698189"/>
              <a:ext cx="385142" cy="385142"/>
            </a:xfrm>
            <a:custGeom>
              <a:avLst/>
              <a:gdLst>
                <a:gd name="T0" fmla="*/ 0 w 712"/>
                <a:gd name="T1" fmla="*/ 355 h 712"/>
                <a:gd name="T2" fmla="*/ 0 w 712"/>
                <a:gd name="T3" fmla="*/ 355 h 712"/>
                <a:gd name="T4" fmla="*/ 355 w 712"/>
                <a:gd name="T5" fmla="*/ 711 h 712"/>
                <a:gd name="T6" fmla="*/ 355 w 712"/>
                <a:gd name="T7" fmla="*/ 711 h 712"/>
                <a:gd name="T8" fmla="*/ 711 w 712"/>
                <a:gd name="T9" fmla="*/ 355 h 712"/>
                <a:gd name="T10" fmla="*/ 711 w 712"/>
                <a:gd name="T11" fmla="*/ 355 h 712"/>
                <a:gd name="T12" fmla="*/ 355 w 712"/>
                <a:gd name="T13" fmla="*/ 0 h 712"/>
                <a:gd name="T14" fmla="*/ 355 w 712"/>
                <a:gd name="T15" fmla="*/ 0 h 712"/>
                <a:gd name="T16" fmla="*/ 0 w 712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712">
                  <a:moveTo>
                    <a:pt x="0" y="355"/>
                  </a:moveTo>
                  <a:lnTo>
                    <a:pt x="0" y="355"/>
                  </a:lnTo>
                  <a:cubicBezTo>
                    <a:pt x="0" y="552"/>
                    <a:pt x="159" y="711"/>
                    <a:pt x="355" y="711"/>
                  </a:cubicBezTo>
                  <a:lnTo>
                    <a:pt x="355" y="711"/>
                  </a:lnTo>
                  <a:cubicBezTo>
                    <a:pt x="552" y="711"/>
                    <a:pt x="711" y="552"/>
                    <a:pt x="711" y="355"/>
                  </a:cubicBezTo>
                  <a:lnTo>
                    <a:pt x="711" y="355"/>
                  </a:lnTo>
                  <a:cubicBezTo>
                    <a:pt x="711" y="159"/>
                    <a:pt x="552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8" name="Freeform 61"/>
            <p:cNvSpPr>
              <a:spLocks noChangeArrowheads="1"/>
            </p:cNvSpPr>
            <p:nvPr/>
          </p:nvSpPr>
          <p:spPr bwMode="auto">
            <a:xfrm>
              <a:off x="7021773" y="4664561"/>
              <a:ext cx="385142" cy="385142"/>
            </a:xfrm>
            <a:custGeom>
              <a:avLst/>
              <a:gdLst>
                <a:gd name="T0" fmla="*/ 0 w 711"/>
                <a:gd name="T1" fmla="*/ 355 h 712"/>
                <a:gd name="T2" fmla="*/ 0 w 711"/>
                <a:gd name="T3" fmla="*/ 355 h 712"/>
                <a:gd name="T4" fmla="*/ 355 w 711"/>
                <a:gd name="T5" fmla="*/ 711 h 712"/>
                <a:gd name="T6" fmla="*/ 355 w 711"/>
                <a:gd name="T7" fmla="*/ 711 h 712"/>
                <a:gd name="T8" fmla="*/ 710 w 711"/>
                <a:gd name="T9" fmla="*/ 355 h 712"/>
                <a:gd name="T10" fmla="*/ 710 w 711"/>
                <a:gd name="T11" fmla="*/ 355 h 712"/>
                <a:gd name="T12" fmla="*/ 355 w 711"/>
                <a:gd name="T13" fmla="*/ 0 h 712"/>
                <a:gd name="T14" fmla="*/ 355 w 711"/>
                <a:gd name="T15" fmla="*/ 0 h 712"/>
                <a:gd name="T16" fmla="*/ 0 w 711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712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1"/>
                    <a:pt x="355" y="711"/>
                  </a:cubicBezTo>
                  <a:lnTo>
                    <a:pt x="355" y="711"/>
                  </a:lnTo>
                  <a:cubicBezTo>
                    <a:pt x="551" y="711"/>
                    <a:pt x="710" y="551"/>
                    <a:pt x="710" y="355"/>
                  </a:cubicBezTo>
                  <a:lnTo>
                    <a:pt x="710" y="355"/>
                  </a:lnTo>
                  <a:cubicBezTo>
                    <a:pt x="710" y="159"/>
                    <a:pt x="551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0" name="Freeform 63"/>
            <p:cNvSpPr>
              <a:spLocks noChangeArrowheads="1"/>
            </p:cNvSpPr>
            <p:nvPr/>
          </p:nvSpPr>
          <p:spPr bwMode="auto">
            <a:xfrm>
              <a:off x="8514493" y="4657385"/>
              <a:ext cx="385142" cy="385140"/>
            </a:xfrm>
            <a:custGeom>
              <a:avLst/>
              <a:gdLst>
                <a:gd name="T0" fmla="*/ 0 w 712"/>
                <a:gd name="T1" fmla="*/ 355 h 712"/>
                <a:gd name="T2" fmla="*/ 0 w 712"/>
                <a:gd name="T3" fmla="*/ 355 h 712"/>
                <a:gd name="T4" fmla="*/ 356 w 712"/>
                <a:gd name="T5" fmla="*/ 711 h 712"/>
                <a:gd name="T6" fmla="*/ 356 w 712"/>
                <a:gd name="T7" fmla="*/ 711 h 712"/>
                <a:gd name="T8" fmla="*/ 711 w 712"/>
                <a:gd name="T9" fmla="*/ 355 h 712"/>
                <a:gd name="T10" fmla="*/ 711 w 712"/>
                <a:gd name="T11" fmla="*/ 355 h 712"/>
                <a:gd name="T12" fmla="*/ 356 w 712"/>
                <a:gd name="T13" fmla="*/ 0 h 712"/>
                <a:gd name="T14" fmla="*/ 356 w 712"/>
                <a:gd name="T15" fmla="*/ 0 h 712"/>
                <a:gd name="T16" fmla="*/ 0 w 712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712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1"/>
                    <a:pt x="356" y="711"/>
                  </a:cubicBezTo>
                  <a:lnTo>
                    <a:pt x="356" y="711"/>
                  </a:lnTo>
                  <a:cubicBezTo>
                    <a:pt x="551" y="711"/>
                    <a:pt x="711" y="551"/>
                    <a:pt x="711" y="355"/>
                  </a:cubicBezTo>
                  <a:lnTo>
                    <a:pt x="711" y="355"/>
                  </a:lnTo>
                  <a:cubicBezTo>
                    <a:pt x="711" y="159"/>
                    <a:pt x="551" y="0"/>
                    <a:pt x="356" y="0"/>
                  </a:cubicBezTo>
                  <a:lnTo>
                    <a:pt x="356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2" name="Freeform 65"/>
            <p:cNvSpPr>
              <a:spLocks noChangeArrowheads="1"/>
            </p:cNvSpPr>
            <p:nvPr/>
          </p:nvSpPr>
          <p:spPr bwMode="auto">
            <a:xfrm>
              <a:off x="9887604" y="4657385"/>
              <a:ext cx="385142" cy="385140"/>
            </a:xfrm>
            <a:custGeom>
              <a:avLst/>
              <a:gdLst>
                <a:gd name="T0" fmla="*/ 0 w 711"/>
                <a:gd name="T1" fmla="*/ 355 h 712"/>
                <a:gd name="T2" fmla="*/ 0 w 711"/>
                <a:gd name="T3" fmla="*/ 355 h 712"/>
                <a:gd name="T4" fmla="*/ 355 w 711"/>
                <a:gd name="T5" fmla="*/ 711 h 712"/>
                <a:gd name="T6" fmla="*/ 355 w 711"/>
                <a:gd name="T7" fmla="*/ 711 h 712"/>
                <a:gd name="T8" fmla="*/ 710 w 711"/>
                <a:gd name="T9" fmla="*/ 355 h 712"/>
                <a:gd name="T10" fmla="*/ 710 w 711"/>
                <a:gd name="T11" fmla="*/ 355 h 712"/>
                <a:gd name="T12" fmla="*/ 355 w 711"/>
                <a:gd name="T13" fmla="*/ 0 h 712"/>
                <a:gd name="T14" fmla="*/ 355 w 711"/>
                <a:gd name="T15" fmla="*/ 0 h 712"/>
                <a:gd name="T16" fmla="*/ 0 w 711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712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1"/>
                    <a:pt x="355" y="711"/>
                  </a:cubicBezTo>
                  <a:lnTo>
                    <a:pt x="355" y="711"/>
                  </a:lnTo>
                  <a:cubicBezTo>
                    <a:pt x="551" y="711"/>
                    <a:pt x="710" y="551"/>
                    <a:pt x="710" y="355"/>
                  </a:cubicBezTo>
                  <a:lnTo>
                    <a:pt x="710" y="355"/>
                  </a:lnTo>
                  <a:cubicBezTo>
                    <a:pt x="710" y="159"/>
                    <a:pt x="551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F9E169-38B4-96E7-8B97-CD6E4BF12E69}"/>
              </a:ext>
            </a:extLst>
          </p:cNvPr>
          <p:cNvSpPr txBox="1"/>
          <p:nvPr/>
        </p:nvSpPr>
        <p:spPr>
          <a:xfrm>
            <a:off x="551730" y="169782"/>
            <a:ext cx="9572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gbadske.org:9000/</a:t>
            </a:r>
            <a:r>
              <a:rPr lang="en-US" sz="2200" i="1" dirty="0" err="1"/>
              <a:t>GBADsLivestockPopulation</a:t>
            </a:r>
            <a:r>
              <a:rPr lang="en-US" sz="2200" i="1" dirty="0"/>
              <a:t>/</a:t>
            </a:r>
            <a:r>
              <a:rPr lang="en-US" sz="2200" i="1" dirty="0" err="1"/>
              <a:t>faostat?species</a:t>
            </a:r>
            <a:r>
              <a:rPr lang="en-US" sz="2200" i="1" dirty="0"/>
              <a:t>=</a:t>
            </a:r>
            <a:r>
              <a:rPr lang="en-US" sz="2200" i="1" dirty="0" err="1"/>
              <a:t>Sheep&amp;year</a:t>
            </a:r>
            <a:r>
              <a:rPr lang="en-US" sz="2200" i="1" dirty="0"/>
              <a:t>=2010&amp;country=</a:t>
            </a:r>
            <a:r>
              <a:rPr lang="en-US" sz="2200" i="1" dirty="0" err="1"/>
              <a:t>Australia&amp;format</a:t>
            </a:r>
            <a:r>
              <a:rPr lang="en-US" sz="2200" i="1" dirty="0"/>
              <a:t>=html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72964-DE4D-BCD0-5293-C4BAC1429F24}"/>
              </a:ext>
            </a:extLst>
          </p:cNvPr>
          <p:cNvSpPr txBox="1"/>
          <p:nvPr/>
        </p:nvSpPr>
        <p:spPr>
          <a:xfrm>
            <a:off x="1083895" y="4509887"/>
            <a:ext cx="1406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GBADs </a:t>
            </a:r>
          </a:p>
          <a:p>
            <a:pPr algn="ctr"/>
            <a:r>
              <a:rPr lang="en-US" sz="3200" dirty="0"/>
              <a:t>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513BE-0C51-EE85-1142-5BC89FC6E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063" y="2236448"/>
            <a:ext cx="9691140" cy="17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56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B2ACA8-96A6-33E2-6B24-A00E651AA182}"/>
              </a:ext>
            </a:extLst>
          </p:cNvPr>
          <p:cNvGrpSpPr/>
          <p:nvPr/>
        </p:nvGrpSpPr>
        <p:grpSpPr>
          <a:xfrm>
            <a:off x="300937" y="939223"/>
            <a:ext cx="6797122" cy="5594416"/>
            <a:chOff x="3610525" y="432796"/>
            <a:chExt cx="7585602" cy="5992409"/>
          </a:xfrm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3610525" y="3274705"/>
              <a:ext cx="3150502" cy="3150500"/>
            </a:xfrm>
            <a:custGeom>
              <a:avLst/>
              <a:gdLst>
                <a:gd name="T0" fmla="*/ 0 w 5807"/>
                <a:gd name="T1" fmla="*/ 2903 h 5808"/>
                <a:gd name="T2" fmla="*/ 0 w 5807"/>
                <a:gd name="T3" fmla="*/ 2903 h 5808"/>
                <a:gd name="T4" fmla="*/ 2904 w 5807"/>
                <a:gd name="T5" fmla="*/ 5807 h 5808"/>
                <a:gd name="T6" fmla="*/ 2904 w 5807"/>
                <a:gd name="T7" fmla="*/ 5807 h 5808"/>
                <a:gd name="T8" fmla="*/ 5806 w 5807"/>
                <a:gd name="T9" fmla="*/ 2903 h 5808"/>
                <a:gd name="T10" fmla="*/ 5806 w 5807"/>
                <a:gd name="T11" fmla="*/ 2903 h 5808"/>
                <a:gd name="T12" fmla="*/ 2904 w 5807"/>
                <a:gd name="T13" fmla="*/ 0 h 5808"/>
                <a:gd name="T14" fmla="*/ 2904 w 5807"/>
                <a:gd name="T15" fmla="*/ 0 h 5808"/>
                <a:gd name="T16" fmla="*/ 0 w 5807"/>
                <a:gd name="T17" fmla="*/ 2903 h 5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07" h="5808">
                  <a:moveTo>
                    <a:pt x="0" y="2903"/>
                  </a:moveTo>
                  <a:lnTo>
                    <a:pt x="0" y="2903"/>
                  </a:lnTo>
                  <a:cubicBezTo>
                    <a:pt x="0" y="4507"/>
                    <a:pt x="1300" y="5807"/>
                    <a:pt x="2904" y="5807"/>
                  </a:cubicBezTo>
                  <a:lnTo>
                    <a:pt x="2904" y="5807"/>
                  </a:lnTo>
                  <a:cubicBezTo>
                    <a:pt x="4506" y="5807"/>
                    <a:pt x="5806" y="4507"/>
                    <a:pt x="5806" y="2903"/>
                  </a:cubicBezTo>
                  <a:lnTo>
                    <a:pt x="5806" y="2903"/>
                  </a:lnTo>
                  <a:cubicBezTo>
                    <a:pt x="5806" y="1299"/>
                    <a:pt x="4506" y="0"/>
                    <a:pt x="2904" y="0"/>
                  </a:cubicBezTo>
                  <a:lnTo>
                    <a:pt x="2904" y="0"/>
                  </a:lnTo>
                  <a:cubicBezTo>
                    <a:pt x="1300" y="0"/>
                    <a:pt x="0" y="1299"/>
                    <a:pt x="0" y="2903"/>
                  </a:cubicBezTo>
                </a:path>
              </a:pathLst>
            </a:custGeom>
            <a:solidFill>
              <a:srgbClr val="79797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184648" y="3848828"/>
              <a:ext cx="1999862" cy="2002254"/>
            </a:xfrm>
            <a:custGeom>
              <a:avLst/>
              <a:gdLst>
                <a:gd name="T0" fmla="*/ 0 w 3688"/>
                <a:gd name="T1" fmla="*/ 1844 h 3689"/>
                <a:gd name="T2" fmla="*/ 0 w 3688"/>
                <a:gd name="T3" fmla="*/ 1844 h 3689"/>
                <a:gd name="T4" fmla="*/ 1845 w 3688"/>
                <a:gd name="T5" fmla="*/ 3688 h 3689"/>
                <a:gd name="T6" fmla="*/ 1845 w 3688"/>
                <a:gd name="T7" fmla="*/ 3688 h 3689"/>
                <a:gd name="T8" fmla="*/ 3687 w 3688"/>
                <a:gd name="T9" fmla="*/ 1844 h 3689"/>
                <a:gd name="T10" fmla="*/ 3687 w 3688"/>
                <a:gd name="T11" fmla="*/ 1844 h 3689"/>
                <a:gd name="T12" fmla="*/ 1845 w 3688"/>
                <a:gd name="T13" fmla="*/ 0 h 3689"/>
                <a:gd name="T14" fmla="*/ 1845 w 3688"/>
                <a:gd name="T15" fmla="*/ 0 h 3689"/>
                <a:gd name="T16" fmla="*/ 0 w 3688"/>
                <a:gd name="T17" fmla="*/ 1844 h 3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8" h="3689">
                  <a:moveTo>
                    <a:pt x="0" y="1844"/>
                  </a:moveTo>
                  <a:lnTo>
                    <a:pt x="0" y="1844"/>
                  </a:lnTo>
                  <a:cubicBezTo>
                    <a:pt x="0" y="2862"/>
                    <a:pt x="826" y="3688"/>
                    <a:pt x="1845" y="3688"/>
                  </a:cubicBezTo>
                  <a:lnTo>
                    <a:pt x="1845" y="3688"/>
                  </a:lnTo>
                  <a:cubicBezTo>
                    <a:pt x="2863" y="3688"/>
                    <a:pt x="3687" y="2862"/>
                    <a:pt x="3687" y="1844"/>
                  </a:cubicBezTo>
                  <a:lnTo>
                    <a:pt x="3687" y="1844"/>
                  </a:lnTo>
                  <a:cubicBezTo>
                    <a:pt x="3687" y="825"/>
                    <a:pt x="2863" y="0"/>
                    <a:pt x="1845" y="0"/>
                  </a:cubicBezTo>
                  <a:lnTo>
                    <a:pt x="1845" y="0"/>
                  </a:lnTo>
                  <a:cubicBezTo>
                    <a:pt x="826" y="0"/>
                    <a:pt x="0" y="825"/>
                    <a:pt x="0" y="18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1" name="Freeform 3"/>
            <p:cNvSpPr>
              <a:spLocks noChangeArrowheads="1"/>
            </p:cNvSpPr>
            <p:nvPr/>
          </p:nvSpPr>
          <p:spPr bwMode="auto">
            <a:xfrm>
              <a:off x="3890411" y="3554590"/>
              <a:ext cx="2590730" cy="2593123"/>
            </a:xfrm>
            <a:custGeom>
              <a:avLst/>
              <a:gdLst>
                <a:gd name="T0" fmla="*/ 0 w 4777"/>
                <a:gd name="T1" fmla="*/ 2389 h 4778"/>
                <a:gd name="T2" fmla="*/ 0 w 4777"/>
                <a:gd name="T3" fmla="*/ 2389 h 4778"/>
                <a:gd name="T4" fmla="*/ 2389 w 4777"/>
                <a:gd name="T5" fmla="*/ 4777 h 4778"/>
                <a:gd name="T6" fmla="*/ 2389 w 4777"/>
                <a:gd name="T7" fmla="*/ 4777 h 4778"/>
                <a:gd name="T8" fmla="*/ 4776 w 4777"/>
                <a:gd name="T9" fmla="*/ 2389 h 4778"/>
                <a:gd name="T10" fmla="*/ 4776 w 4777"/>
                <a:gd name="T11" fmla="*/ 2389 h 4778"/>
                <a:gd name="T12" fmla="*/ 2389 w 4777"/>
                <a:gd name="T13" fmla="*/ 0 h 4778"/>
                <a:gd name="T14" fmla="*/ 2389 w 4777"/>
                <a:gd name="T15" fmla="*/ 0 h 4778"/>
                <a:gd name="T16" fmla="*/ 0 w 4777"/>
                <a:gd name="T17" fmla="*/ 2389 h 4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7" h="4778">
                  <a:moveTo>
                    <a:pt x="0" y="2389"/>
                  </a:moveTo>
                  <a:lnTo>
                    <a:pt x="0" y="2389"/>
                  </a:lnTo>
                  <a:cubicBezTo>
                    <a:pt x="0" y="3708"/>
                    <a:pt x="1069" y="4777"/>
                    <a:pt x="2389" y="4777"/>
                  </a:cubicBezTo>
                  <a:lnTo>
                    <a:pt x="2389" y="4777"/>
                  </a:lnTo>
                  <a:cubicBezTo>
                    <a:pt x="3707" y="4777"/>
                    <a:pt x="4776" y="3708"/>
                    <a:pt x="4776" y="2389"/>
                  </a:cubicBezTo>
                  <a:lnTo>
                    <a:pt x="4776" y="2389"/>
                  </a:lnTo>
                  <a:cubicBezTo>
                    <a:pt x="4776" y="1070"/>
                    <a:pt x="3707" y="0"/>
                    <a:pt x="2389" y="0"/>
                  </a:cubicBezTo>
                  <a:lnTo>
                    <a:pt x="2389" y="0"/>
                  </a:lnTo>
                  <a:cubicBezTo>
                    <a:pt x="1069" y="0"/>
                    <a:pt x="0" y="1070"/>
                    <a:pt x="0" y="2389"/>
                  </a:cubicBezTo>
                </a:path>
              </a:pathLst>
            </a:custGeom>
            <a:noFill/>
            <a:ln w="5715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2" name="Freeform 4"/>
            <p:cNvSpPr>
              <a:spLocks noChangeArrowheads="1"/>
            </p:cNvSpPr>
            <p:nvPr/>
          </p:nvSpPr>
          <p:spPr bwMode="auto">
            <a:xfrm>
              <a:off x="6512240" y="4513854"/>
              <a:ext cx="4530788" cy="672202"/>
            </a:xfrm>
            <a:custGeom>
              <a:avLst/>
              <a:gdLst>
                <a:gd name="T0" fmla="*/ 8350 w 8351"/>
                <a:gd name="T1" fmla="*/ 1239 h 1240"/>
                <a:gd name="T2" fmla="*/ 0 w 8351"/>
                <a:gd name="T3" fmla="*/ 1239 h 1240"/>
                <a:gd name="T4" fmla="*/ 0 w 8351"/>
                <a:gd name="T5" fmla="*/ 0 h 1240"/>
                <a:gd name="T6" fmla="*/ 8350 w 8351"/>
                <a:gd name="T7" fmla="*/ 0 h 1240"/>
                <a:gd name="T8" fmla="*/ 8350 w 8351"/>
                <a:gd name="T9" fmla="*/ 123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1" h="1240">
                  <a:moveTo>
                    <a:pt x="8350" y="1239"/>
                  </a:moveTo>
                  <a:lnTo>
                    <a:pt x="0" y="1239"/>
                  </a:lnTo>
                  <a:lnTo>
                    <a:pt x="0" y="0"/>
                  </a:lnTo>
                  <a:lnTo>
                    <a:pt x="8350" y="0"/>
                  </a:lnTo>
                  <a:lnTo>
                    <a:pt x="8350" y="1239"/>
                  </a:lnTo>
                </a:path>
              </a:pathLst>
            </a:custGeom>
            <a:solidFill>
              <a:srgbClr val="79797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3" name="Freeform 5"/>
            <p:cNvSpPr>
              <a:spLocks noChangeArrowheads="1"/>
            </p:cNvSpPr>
            <p:nvPr/>
          </p:nvSpPr>
          <p:spPr bwMode="auto">
            <a:xfrm>
              <a:off x="4897517" y="432796"/>
              <a:ext cx="672203" cy="3052422"/>
            </a:xfrm>
            <a:custGeom>
              <a:avLst/>
              <a:gdLst>
                <a:gd name="T0" fmla="*/ 0 w 1240"/>
                <a:gd name="T1" fmla="*/ 0 h 5625"/>
                <a:gd name="T2" fmla="*/ 1239 w 1240"/>
                <a:gd name="T3" fmla="*/ 0 h 5625"/>
                <a:gd name="T4" fmla="*/ 1239 w 1240"/>
                <a:gd name="T5" fmla="*/ 5624 h 5625"/>
                <a:gd name="T6" fmla="*/ 0 w 1240"/>
                <a:gd name="T7" fmla="*/ 5624 h 5625"/>
                <a:gd name="T8" fmla="*/ 0 w 1240"/>
                <a:gd name="T9" fmla="*/ 0 h 5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5625">
                  <a:moveTo>
                    <a:pt x="0" y="0"/>
                  </a:moveTo>
                  <a:lnTo>
                    <a:pt x="1239" y="0"/>
                  </a:lnTo>
                  <a:lnTo>
                    <a:pt x="1239" y="5624"/>
                  </a:lnTo>
                  <a:lnTo>
                    <a:pt x="0" y="5624"/>
                  </a:lnTo>
                  <a:lnTo>
                    <a:pt x="0" y="0"/>
                  </a:lnTo>
                </a:path>
              </a:pathLst>
            </a:custGeom>
            <a:solidFill>
              <a:srgbClr val="79797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>
              <a:off x="5234816" y="432796"/>
              <a:ext cx="2392" cy="2951950"/>
            </a:xfrm>
            <a:prstGeom prst="line">
              <a:avLst/>
            </a:prstGeom>
            <a:noFill/>
            <a:ln w="5715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>
              <a:off x="6916517" y="4855935"/>
              <a:ext cx="4279610" cy="2393"/>
            </a:xfrm>
            <a:prstGeom prst="line">
              <a:avLst/>
            </a:prstGeom>
            <a:noFill/>
            <a:ln w="5715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4" name="Freeform 57"/>
            <p:cNvSpPr>
              <a:spLocks noChangeArrowheads="1"/>
            </p:cNvSpPr>
            <p:nvPr/>
          </p:nvSpPr>
          <p:spPr bwMode="auto">
            <a:xfrm>
              <a:off x="5053010" y="1882457"/>
              <a:ext cx="385140" cy="385140"/>
            </a:xfrm>
            <a:custGeom>
              <a:avLst/>
              <a:gdLst>
                <a:gd name="T0" fmla="*/ 0 w 712"/>
                <a:gd name="T1" fmla="*/ 355 h 711"/>
                <a:gd name="T2" fmla="*/ 0 w 712"/>
                <a:gd name="T3" fmla="*/ 355 h 711"/>
                <a:gd name="T4" fmla="*/ 355 w 712"/>
                <a:gd name="T5" fmla="*/ 710 h 711"/>
                <a:gd name="T6" fmla="*/ 355 w 712"/>
                <a:gd name="T7" fmla="*/ 710 h 711"/>
                <a:gd name="T8" fmla="*/ 711 w 712"/>
                <a:gd name="T9" fmla="*/ 355 h 711"/>
                <a:gd name="T10" fmla="*/ 711 w 712"/>
                <a:gd name="T11" fmla="*/ 355 h 711"/>
                <a:gd name="T12" fmla="*/ 355 w 712"/>
                <a:gd name="T13" fmla="*/ 0 h 711"/>
                <a:gd name="T14" fmla="*/ 355 w 712"/>
                <a:gd name="T15" fmla="*/ 0 h 711"/>
                <a:gd name="T16" fmla="*/ 0 w 712"/>
                <a:gd name="T17" fmla="*/ 355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711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0"/>
                    <a:pt x="355" y="710"/>
                  </a:cubicBezTo>
                  <a:lnTo>
                    <a:pt x="355" y="710"/>
                  </a:lnTo>
                  <a:cubicBezTo>
                    <a:pt x="551" y="710"/>
                    <a:pt x="711" y="551"/>
                    <a:pt x="711" y="355"/>
                  </a:cubicBezTo>
                  <a:lnTo>
                    <a:pt x="711" y="355"/>
                  </a:lnTo>
                  <a:cubicBezTo>
                    <a:pt x="711" y="159"/>
                    <a:pt x="551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6" name="Freeform 59"/>
            <p:cNvSpPr>
              <a:spLocks noChangeArrowheads="1"/>
            </p:cNvSpPr>
            <p:nvPr/>
          </p:nvSpPr>
          <p:spPr bwMode="auto">
            <a:xfrm>
              <a:off x="5041048" y="2698189"/>
              <a:ext cx="385142" cy="385142"/>
            </a:xfrm>
            <a:custGeom>
              <a:avLst/>
              <a:gdLst>
                <a:gd name="T0" fmla="*/ 0 w 712"/>
                <a:gd name="T1" fmla="*/ 355 h 712"/>
                <a:gd name="T2" fmla="*/ 0 w 712"/>
                <a:gd name="T3" fmla="*/ 355 h 712"/>
                <a:gd name="T4" fmla="*/ 355 w 712"/>
                <a:gd name="T5" fmla="*/ 711 h 712"/>
                <a:gd name="T6" fmla="*/ 355 w 712"/>
                <a:gd name="T7" fmla="*/ 711 h 712"/>
                <a:gd name="T8" fmla="*/ 711 w 712"/>
                <a:gd name="T9" fmla="*/ 355 h 712"/>
                <a:gd name="T10" fmla="*/ 711 w 712"/>
                <a:gd name="T11" fmla="*/ 355 h 712"/>
                <a:gd name="T12" fmla="*/ 355 w 712"/>
                <a:gd name="T13" fmla="*/ 0 h 712"/>
                <a:gd name="T14" fmla="*/ 355 w 712"/>
                <a:gd name="T15" fmla="*/ 0 h 712"/>
                <a:gd name="T16" fmla="*/ 0 w 712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712">
                  <a:moveTo>
                    <a:pt x="0" y="355"/>
                  </a:moveTo>
                  <a:lnTo>
                    <a:pt x="0" y="355"/>
                  </a:lnTo>
                  <a:cubicBezTo>
                    <a:pt x="0" y="552"/>
                    <a:pt x="159" y="711"/>
                    <a:pt x="355" y="711"/>
                  </a:cubicBezTo>
                  <a:lnTo>
                    <a:pt x="355" y="711"/>
                  </a:lnTo>
                  <a:cubicBezTo>
                    <a:pt x="552" y="711"/>
                    <a:pt x="711" y="552"/>
                    <a:pt x="711" y="355"/>
                  </a:cubicBezTo>
                  <a:lnTo>
                    <a:pt x="711" y="355"/>
                  </a:lnTo>
                  <a:cubicBezTo>
                    <a:pt x="711" y="159"/>
                    <a:pt x="552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8" name="Freeform 61"/>
            <p:cNvSpPr>
              <a:spLocks noChangeArrowheads="1"/>
            </p:cNvSpPr>
            <p:nvPr/>
          </p:nvSpPr>
          <p:spPr bwMode="auto">
            <a:xfrm>
              <a:off x="7021773" y="4664561"/>
              <a:ext cx="385142" cy="385142"/>
            </a:xfrm>
            <a:custGeom>
              <a:avLst/>
              <a:gdLst>
                <a:gd name="T0" fmla="*/ 0 w 711"/>
                <a:gd name="T1" fmla="*/ 355 h 712"/>
                <a:gd name="T2" fmla="*/ 0 w 711"/>
                <a:gd name="T3" fmla="*/ 355 h 712"/>
                <a:gd name="T4" fmla="*/ 355 w 711"/>
                <a:gd name="T5" fmla="*/ 711 h 712"/>
                <a:gd name="T6" fmla="*/ 355 w 711"/>
                <a:gd name="T7" fmla="*/ 711 h 712"/>
                <a:gd name="T8" fmla="*/ 710 w 711"/>
                <a:gd name="T9" fmla="*/ 355 h 712"/>
                <a:gd name="T10" fmla="*/ 710 w 711"/>
                <a:gd name="T11" fmla="*/ 355 h 712"/>
                <a:gd name="T12" fmla="*/ 355 w 711"/>
                <a:gd name="T13" fmla="*/ 0 h 712"/>
                <a:gd name="T14" fmla="*/ 355 w 711"/>
                <a:gd name="T15" fmla="*/ 0 h 712"/>
                <a:gd name="T16" fmla="*/ 0 w 711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712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1"/>
                    <a:pt x="355" y="711"/>
                  </a:cubicBezTo>
                  <a:lnTo>
                    <a:pt x="355" y="711"/>
                  </a:lnTo>
                  <a:cubicBezTo>
                    <a:pt x="551" y="711"/>
                    <a:pt x="710" y="551"/>
                    <a:pt x="710" y="355"/>
                  </a:cubicBezTo>
                  <a:lnTo>
                    <a:pt x="710" y="355"/>
                  </a:lnTo>
                  <a:cubicBezTo>
                    <a:pt x="710" y="159"/>
                    <a:pt x="551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0" name="Freeform 63"/>
            <p:cNvSpPr>
              <a:spLocks noChangeArrowheads="1"/>
            </p:cNvSpPr>
            <p:nvPr/>
          </p:nvSpPr>
          <p:spPr bwMode="auto">
            <a:xfrm>
              <a:off x="8514493" y="4657385"/>
              <a:ext cx="385142" cy="385140"/>
            </a:xfrm>
            <a:custGeom>
              <a:avLst/>
              <a:gdLst>
                <a:gd name="T0" fmla="*/ 0 w 712"/>
                <a:gd name="T1" fmla="*/ 355 h 712"/>
                <a:gd name="T2" fmla="*/ 0 w 712"/>
                <a:gd name="T3" fmla="*/ 355 h 712"/>
                <a:gd name="T4" fmla="*/ 356 w 712"/>
                <a:gd name="T5" fmla="*/ 711 h 712"/>
                <a:gd name="T6" fmla="*/ 356 w 712"/>
                <a:gd name="T7" fmla="*/ 711 h 712"/>
                <a:gd name="T8" fmla="*/ 711 w 712"/>
                <a:gd name="T9" fmla="*/ 355 h 712"/>
                <a:gd name="T10" fmla="*/ 711 w 712"/>
                <a:gd name="T11" fmla="*/ 355 h 712"/>
                <a:gd name="T12" fmla="*/ 356 w 712"/>
                <a:gd name="T13" fmla="*/ 0 h 712"/>
                <a:gd name="T14" fmla="*/ 356 w 712"/>
                <a:gd name="T15" fmla="*/ 0 h 712"/>
                <a:gd name="T16" fmla="*/ 0 w 712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712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1"/>
                    <a:pt x="356" y="711"/>
                  </a:cubicBezTo>
                  <a:lnTo>
                    <a:pt x="356" y="711"/>
                  </a:lnTo>
                  <a:cubicBezTo>
                    <a:pt x="551" y="711"/>
                    <a:pt x="711" y="551"/>
                    <a:pt x="711" y="355"/>
                  </a:cubicBezTo>
                  <a:lnTo>
                    <a:pt x="711" y="355"/>
                  </a:lnTo>
                  <a:cubicBezTo>
                    <a:pt x="711" y="159"/>
                    <a:pt x="551" y="0"/>
                    <a:pt x="356" y="0"/>
                  </a:cubicBezTo>
                  <a:lnTo>
                    <a:pt x="356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2" name="Freeform 65"/>
            <p:cNvSpPr>
              <a:spLocks noChangeArrowheads="1"/>
            </p:cNvSpPr>
            <p:nvPr/>
          </p:nvSpPr>
          <p:spPr bwMode="auto">
            <a:xfrm>
              <a:off x="9887604" y="4657385"/>
              <a:ext cx="385142" cy="385140"/>
            </a:xfrm>
            <a:custGeom>
              <a:avLst/>
              <a:gdLst>
                <a:gd name="T0" fmla="*/ 0 w 711"/>
                <a:gd name="T1" fmla="*/ 355 h 712"/>
                <a:gd name="T2" fmla="*/ 0 w 711"/>
                <a:gd name="T3" fmla="*/ 355 h 712"/>
                <a:gd name="T4" fmla="*/ 355 w 711"/>
                <a:gd name="T5" fmla="*/ 711 h 712"/>
                <a:gd name="T6" fmla="*/ 355 w 711"/>
                <a:gd name="T7" fmla="*/ 711 h 712"/>
                <a:gd name="T8" fmla="*/ 710 w 711"/>
                <a:gd name="T9" fmla="*/ 355 h 712"/>
                <a:gd name="T10" fmla="*/ 710 w 711"/>
                <a:gd name="T11" fmla="*/ 355 h 712"/>
                <a:gd name="T12" fmla="*/ 355 w 711"/>
                <a:gd name="T13" fmla="*/ 0 h 712"/>
                <a:gd name="T14" fmla="*/ 355 w 711"/>
                <a:gd name="T15" fmla="*/ 0 h 712"/>
                <a:gd name="T16" fmla="*/ 0 w 711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712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1"/>
                    <a:pt x="355" y="711"/>
                  </a:cubicBezTo>
                  <a:lnTo>
                    <a:pt x="355" y="711"/>
                  </a:lnTo>
                  <a:cubicBezTo>
                    <a:pt x="551" y="711"/>
                    <a:pt x="710" y="551"/>
                    <a:pt x="710" y="355"/>
                  </a:cubicBezTo>
                  <a:lnTo>
                    <a:pt x="710" y="355"/>
                  </a:lnTo>
                  <a:cubicBezTo>
                    <a:pt x="710" y="159"/>
                    <a:pt x="551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F9E169-38B4-96E7-8B97-CD6E4BF12E69}"/>
              </a:ext>
            </a:extLst>
          </p:cNvPr>
          <p:cNvSpPr txBox="1"/>
          <p:nvPr/>
        </p:nvSpPr>
        <p:spPr>
          <a:xfrm>
            <a:off x="112322" y="6770"/>
            <a:ext cx="837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gbadske.org:9000/</a:t>
            </a:r>
            <a:r>
              <a:rPr lang="en-US" sz="2000" dirty="0" err="1"/>
              <a:t>GBADsPublicQuery</a:t>
            </a:r>
            <a:r>
              <a:rPr lang="en-US" sz="2000" dirty="0"/>
              <a:t>/</a:t>
            </a:r>
            <a:r>
              <a:rPr lang="en-US" sz="2000" dirty="0" err="1"/>
              <a:t>livestock_countries_population_faostat?fields</a:t>
            </a:r>
            <a:r>
              <a:rPr lang="en-US" sz="2000" dirty="0"/>
              <a:t>=</a:t>
            </a:r>
            <a:r>
              <a:rPr lang="en-US" sz="2000" dirty="0" err="1"/>
              <a:t>country,year,species,population&amp;query</a:t>
            </a:r>
            <a:r>
              <a:rPr lang="en-US" sz="2000" dirty="0"/>
              <a:t>=year=2017 AND species=‘</a:t>
            </a:r>
            <a:r>
              <a:rPr lang="en-US" sz="2000" dirty="0" err="1"/>
              <a:t>Goats’&amp;format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0000"/>
                </a:solidFill>
              </a:rPr>
              <a:t>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72964-DE4D-BCD0-5293-C4BAC1429F24}"/>
              </a:ext>
            </a:extLst>
          </p:cNvPr>
          <p:cNvSpPr txBox="1"/>
          <p:nvPr/>
        </p:nvSpPr>
        <p:spPr>
          <a:xfrm>
            <a:off x="1083895" y="4509887"/>
            <a:ext cx="1406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GBADs </a:t>
            </a:r>
          </a:p>
          <a:p>
            <a:pPr algn="ctr"/>
            <a:r>
              <a:rPr lang="en-US" sz="3200" dirty="0"/>
              <a:t>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417E2-DF11-9B64-0D8B-EB35858C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935" y="514601"/>
            <a:ext cx="4629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25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00751F-9392-8148-9529-E563C5F3F280}"/>
              </a:ext>
            </a:extLst>
          </p:cNvPr>
          <p:cNvSpPr/>
          <p:nvPr/>
        </p:nvSpPr>
        <p:spPr>
          <a:xfrm>
            <a:off x="2185045" y="3931920"/>
            <a:ext cx="7981623" cy="2697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sz="9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2A7DDA-132D-0C4E-849F-6587C343AB6F}"/>
              </a:ext>
            </a:extLst>
          </p:cNvPr>
          <p:cNvSpPr/>
          <p:nvPr/>
        </p:nvSpPr>
        <p:spPr>
          <a:xfrm>
            <a:off x="1320502" y="3337095"/>
            <a:ext cx="1729086" cy="17290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sz="90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304488" y="523451"/>
            <a:ext cx="9583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Application Programming Interface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794488" y="1351751"/>
            <a:ext cx="1076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 API is a way to transfer information from one computer program to another.</a:t>
            </a:r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716E6E93-C5C6-E04A-845F-00DE2CA3171F}"/>
              </a:ext>
            </a:extLst>
          </p:cNvPr>
          <p:cNvSpPr/>
          <p:nvPr/>
        </p:nvSpPr>
        <p:spPr>
          <a:xfrm>
            <a:off x="3845382" y="2568592"/>
            <a:ext cx="4426956" cy="2726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29" y="10014"/>
                  <a:pt x="20076" y="9203"/>
                  <a:pt x="19414" y="8876"/>
                </a:cubicBezTo>
                <a:cubicBezTo>
                  <a:pt x="19674" y="7821"/>
                  <a:pt x="19717" y="6629"/>
                  <a:pt x="19488" y="5466"/>
                </a:cubicBezTo>
                <a:cubicBezTo>
                  <a:pt x="18945" y="2722"/>
                  <a:pt x="17089" y="1189"/>
                  <a:pt x="15341" y="2040"/>
                </a:cubicBezTo>
                <a:cubicBezTo>
                  <a:pt x="14683" y="2361"/>
                  <a:pt x="14135" y="2973"/>
                  <a:pt x="13735" y="3758"/>
                </a:cubicBezTo>
                <a:cubicBezTo>
                  <a:pt x="12602" y="770"/>
                  <a:pt x="10276" y="-728"/>
                  <a:pt x="8068" y="348"/>
                </a:cubicBezTo>
                <a:cubicBezTo>
                  <a:pt x="6192" y="1262"/>
                  <a:pt x="4917" y="3780"/>
                  <a:pt x="4663" y="6644"/>
                </a:cubicBezTo>
                <a:cubicBezTo>
                  <a:pt x="3954" y="6148"/>
                  <a:pt x="3132" y="6036"/>
                  <a:pt x="2332" y="6426"/>
                </a:cubicBezTo>
                <a:cubicBezTo>
                  <a:pt x="584" y="7278"/>
                  <a:pt x="-392" y="10192"/>
                  <a:pt x="150" y="12936"/>
                </a:cubicBezTo>
                <a:cubicBezTo>
                  <a:pt x="693" y="15680"/>
                  <a:pt x="2549" y="17212"/>
                  <a:pt x="4296" y="16362"/>
                </a:cubicBezTo>
                <a:cubicBezTo>
                  <a:pt x="4297" y="16362"/>
                  <a:pt x="4299" y="16360"/>
                  <a:pt x="4300" y="16360"/>
                </a:cubicBezTo>
                <a:cubicBezTo>
                  <a:pt x="4313" y="16439"/>
                  <a:pt x="4327" y="16517"/>
                  <a:pt x="4342" y="16596"/>
                </a:cubicBezTo>
                <a:cubicBezTo>
                  <a:pt x="4885" y="19339"/>
                  <a:pt x="6741" y="20872"/>
                  <a:pt x="8489" y="20022"/>
                </a:cubicBezTo>
                <a:cubicBezTo>
                  <a:pt x="9369" y="19592"/>
                  <a:pt x="10053" y="18640"/>
                  <a:pt x="10447" y="17451"/>
                </a:cubicBezTo>
                <a:cubicBezTo>
                  <a:pt x="11496" y="19406"/>
                  <a:pt x="13228" y="20295"/>
                  <a:pt x="14881" y="19489"/>
                </a:cubicBezTo>
                <a:cubicBezTo>
                  <a:pt x="16264" y="18815"/>
                  <a:pt x="17263" y="17118"/>
                  <a:pt x="17647" y="15094"/>
                </a:cubicBezTo>
                <a:cubicBezTo>
                  <a:pt x="18160" y="15573"/>
                  <a:pt x="18796" y="15726"/>
                  <a:pt x="19411" y="15426"/>
                </a:cubicBezTo>
                <a:cubicBezTo>
                  <a:pt x="20564" y="14862"/>
                  <a:pt x="21208" y="12940"/>
                  <a:pt x="20850" y="111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9050" tIns="19050" rIns="19050" bIns="1905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GBADs</a:t>
            </a:r>
          </a:p>
          <a:p>
            <a:pPr algn="ctr"/>
            <a:r>
              <a:rPr lang="en-CA" sz="2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</a:t>
            </a:r>
            <a:endParaRPr sz="2800" b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A1FE3-DEF3-A241-9608-81E9A3946CE8}"/>
              </a:ext>
            </a:extLst>
          </p:cNvPr>
          <p:cNvSpPr txBox="1"/>
          <p:nvPr/>
        </p:nvSpPr>
        <p:spPr>
          <a:xfrm>
            <a:off x="1511002" y="3687648"/>
            <a:ext cx="13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GBADs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Database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Tables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1021D9-537F-2E45-9C67-89C1F4D06FF6}"/>
              </a:ext>
            </a:extLst>
          </p:cNvPr>
          <p:cNvSpPr/>
          <p:nvPr/>
        </p:nvSpPr>
        <p:spPr>
          <a:xfrm>
            <a:off x="9062422" y="3337095"/>
            <a:ext cx="1729086" cy="17290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sz="9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91E30F-E5DF-444A-BF00-BB0AB1480751}"/>
              </a:ext>
            </a:extLst>
          </p:cNvPr>
          <p:cNvSpPr txBox="1"/>
          <p:nvPr/>
        </p:nvSpPr>
        <p:spPr>
          <a:xfrm>
            <a:off x="9252922" y="3651280"/>
            <a:ext cx="1348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774EE3-C764-8443-80CD-977AB46E0CC2}"/>
              </a:ext>
            </a:extLst>
          </p:cNvPr>
          <p:cNvSpPr txBox="1"/>
          <p:nvPr/>
        </p:nvSpPr>
        <p:spPr>
          <a:xfrm>
            <a:off x="1120141" y="2804393"/>
            <a:ext cx="2129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Program 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466295-F056-6847-BA71-8F51E86472C8}"/>
              </a:ext>
            </a:extLst>
          </p:cNvPr>
          <p:cNvSpPr txBox="1"/>
          <p:nvPr/>
        </p:nvSpPr>
        <p:spPr>
          <a:xfrm>
            <a:off x="8862061" y="2804393"/>
            <a:ext cx="2129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Program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2C017-77C8-6B58-E92C-F2B13607C8BB}"/>
              </a:ext>
            </a:extLst>
          </p:cNvPr>
          <p:cNvSpPr txBox="1"/>
          <p:nvPr/>
        </p:nvSpPr>
        <p:spPr>
          <a:xfrm>
            <a:off x="3049588" y="5783178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 API glues one program to another.</a:t>
            </a:r>
          </a:p>
        </p:txBody>
      </p:sp>
    </p:spTree>
    <p:extLst>
      <p:ext uri="{BB962C8B-B14F-4D97-AF65-F5344CB8AC3E}">
        <p14:creationId xmlns:p14="http://schemas.microsoft.com/office/powerpoint/2010/main" val="348069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78BC-BD1F-494A-FE08-8EB96BCF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Why use the GBADs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5000-3BE8-05D7-5E2A-3529FACD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dirty="0">
                <a:solidFill>
                  <a:srgbClr val="FF0000"/>
                </a:solidFill>
              </a:rPr>
              <a:t>[Current]</a:t>
            </a:r>
            <a:r>
              <a:rPr lang="en-US" dirty="0"/>
              <a:t> The data that your model uses is always up to date and you never have to change anything in your code/model to accomplish this.</a:t>
            </a: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FF0000"/>
                </a:solidFill>
              </a:rPr>
              <a:t>[Reproducible] </a:t>
            </a:r>
            <a:r>
              <a:rPr lang="en-US" dirty="0"/>
              <a:t>Everyone is using the same data - aids in reproducibility and in comparing models.</a:t>
            </a: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FF0000"/>
                </a:solidFill>
              </a:rPr>
              <a:t>[Enhanced] </a:t>
            </a:r>
            <a:r>
              <a:rPr lang="en-US" dirty="0"/>
              <a:t>The data has been studied by the Informatics team and metadata created or enhanced.  Any differences with original, “raw” sources will be annotated.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0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78BC-BD1F-494A-FE08-8EB96BCF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Why use the GBADs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5000-3BE8-05D7-5E2A-3529FACD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dirty="0">
                <a:solidFill>
                  <a:srgbClr val="FF0000"/>
                </a:solidFill>
              </a:rPr>
              <a:t>[Efficient] </a:t>
            </a:r>
            <a:r>
              <a:rPr lang="en-US" dirty="0"/>
              <a:t>No need to store files of data – everything is stored on GBADs servers and used only when necessary.</a:t>
            </a: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FF0000"/>
                </a:solidFill>
              </a:rPr>
              <a:t>[Customized] </a:t>
            </a:r>
            <a:r>
              <a:rPr lang="en-US" dirty="0"/>
              <a:t>The GBADs Informatics team is available to set up data in a number of ways that can make your work easier.</a:t>
            </a: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FF0000"/>
                </a:solidFill>
              </a:rPr>
              <a:t>[Easy to Use] </a:t>
            </a:r>
            <a:r>
              <a:rPr lang="en-US" dirty="0"/>
              <a:t>The API is standardized (same units, ISO3 as country identifier, etc.) so that you do not need to study multiple APIs even if you are using multiple data sources.</a:t>
            </a: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FF0000"/>
                </a:solidFill>
              </a:rPr>
              <a:t>[Metadata] </a:t>
            </a:r>
            <a:r>
              <a:rPr lang="en-US" dirty="0"/>
              <a:t>Comprehensive, standardized metadata is being developed for all GBADs resources.</a:t>
            </a:r>
          </a:p>
        </p:txBody>
      </p:sp>
    </p:spTree>
    <p:extLst>
      <p:ext uri="{BB962C8B-B14F-4D97-AF65-F5344CB8AC3E}">
        <p14:creationId xmlns:p14="http://schemas.microsoft.com/office/powerpoint/2010/main" val="392411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222207" y="523451"/>
            <a:ext cx="774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Different Ways to Use the API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335741" y="1323140"/>
            <a:ext cx="9520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different ways that you can use the API.  APIs can allow a choice of user interface from browsers to R code</a:t>
            </a:r>
          </a:p>
        </p:txBody>
      </p:sp>
      <p:sp>
        <p:nvSpPr>
          <p:cNvPr id="21" name="Forma libre 32">
            <a:extLst>
              <a:ext uri="{FF2B5EF4-FFF2-40B4-BE49-F238E27FC236}">
                <a16:creationId xmlns:a16="http://schemas.microsoft.com/office/drawing/2014/main" id="{A193F7D1-36D8-6C48-81BC-D7BAEB7E1084}"/>
              </a:ext>
            </a:extLst>
          </p:cNvPr>
          <p:cNvSpPr/>
          <p:nvPr/>
        </p:nvSpPr>
        <p:spPr>
          <a:xfrm>
            <a:off x="4273311" y="2986950"/>
            <a:ext cx="3694577" cy="2500945"/>
          </a:xfrm>
          <a:custGeom>
            <a:avLst/>
            <a:gdLst>
              <a:gd name="connsiteX0" fmla="*/ 812062 w 826041"/>
              <a:gd name="connsiteY0" fmla="*/ 85146 h 559166"/>
              <a:gd name="connsiteX1" fmla="*/ 592208 w 826041"/>
              <a:gd name="connsiteY1" fmla="*/ 85146 h 559166"/>
              <a:gd name="connsiteX2" fmla="*/ 575688 w 826041"/>
              <a:gd name="connsiteY2" fmla="*/ 101667 h 559166"/>
              <a:gd name="connsiteX3" fmla="*/ 592208 w 826041"/>
              <a:gd name="connsiteY3" fmla="*/ 118187 h 559166"/>
              <a:gd name="connsiteX4" fmla="*/ 794271 w 826041"/>
              <a:gd name="connsiteY4" fmla="*/ 118187 h 559166"/>
              <a:gd name="connsiteX5" fmla="*/ 794271 w 826041"/>
              <a:gd name="connsiteY5" fmla="*/ 465125 h 559166"/>
              <a:gd name="connsiteX6" fmla="*/ 493083 w 826041"/>
              <a:gd name="connsiteY6" fmla="*/ 465125 h 559166"/>
              <a:gd name="connsiteX7" fmla="*/ 334229 w 826041"/>
              <a:gd name="connsiteY7" fmla="*/ 465125 h 559166"/>
              <a:gd name="connsiteX8" fmla="*/ 33042 w 826041"/>
              <a:gd name="connsiteY8" fmla="*/ 465125 h 559166"/>
              <a:gd name="connsiteX9" fmla="*/ 33042 w 826041"/>
              <a:gd name="connsiteY9" fmla="*/ 118187 h 559166"/>
              <a:gd name="connsiteX10" fmla="*/ 235104 w 826041"/>
              <a:gd name="connsiteY10" fmla="*/ 118187 h 559166"/>
              <a:gd name="connsiteX11" fmla="*/ 251625 w 826041"/>
              <a:gd name="connsiteY11" fmla="*/ 101667 h 559166"/>
              <a:gd name="connsiteX12" fmla="*/ 235104 w 826041"/>
              <a:gd name="connsiteY12" fmla="*/ 85146 h 559166"/>
              <a:gd name="connsiteX13" fmla="*/ 16521 w 826041"/>
              <a:gd name="connsiteY13" fmla="*/ 85146 h 559166"/>
              <a:gd name="connsiteX14" fmla="*/ 0 w 826041"/>
              <a:gd name="connsiteY14" fmla="*/ 101667 h 559166"/>
              <a:gd name="connsiteX15" fmla="*/ 0 w 826041"/>
              <a:gd name="connsiteY15" fmla="*/ 482917 h 559166"/>
              <a:gd name="connsiteX16" fmla="*/ 16521 w 826041"/>
              <a:gd name="connsiteY16" fmla="*/ 499437 h 559166"/>
              <a:gd name="connsiteX17" fmla="*/ 317708 w 826041"/>
              <a:gd name="connsiteY17" fmla="*/ 499437 h 559166"/>
              <a:gd name="connsiteX18" fmla="*/ 317708 w 826041"/>
              <a:gd name="connsiteY18" fmla="*/ 537562 h 559166"/>
              <a:gd name="connsiteX19" fmla="*/ 135979 w 826041"/>
              <a:gd name="connsiteY19" fmla="*/ 537562 h 559166"/>
              <a:gd name="connsiteX20" fmla="*/ 119458 w 826041"/>
              <a:gd name="connsiteY20" fmla="*/ 554083 h 559166"/>
              <a:gd name="connsiteX21" fmla="*/ 135979 w 826041"/>
              <a:gd name="connsiteY21" fmla="*/ 570604 h 559166"/>
              <a:gd name="connsiteX22" fmla="*/ 335500 w 826041"/>
              <a:gd name="connsiteY22" fmla="*/ 570604 h 559166"/>
              <a:gd name="connsiteX23" fmla="*/ 494354 w 826041"/>
              <a:gd name="connsiteY23" fmla="*/ 570604 h 559166"/>
              <a:gd name="connsiteX24" fmla="*/ 693875 w 826041"/>
              <a:gd name="connsiteY24" fmla="*/ 570604 h 559166"/>
              <a:gd name="connsiteX25" fmla="*/ 710396 w 826041"/>
              <a:gd name="connsiteY25" fmla="*/ 554083 h 559166"/>
              <a:gd name="connsiteX26" fmla="*/ 693875 w 826041"/>
              <a:gd name="connsiteY26" fmla="*/ 537562 h 559166"/>
              <a:gd name="connsiteX27" fmla="*/ 512146 w 826041"/>
              <a:gd name="connsiteY27" fmla="*/ 537562 h 559166"/>
              <a:gd name="connsiteX28" fmla="*/ 512146 w 826041"/>
              <a:gd name="connsiteY28" fmla="*/ 499437 h 559166"/>
              <a:gd name="connsiteX29" fmla="*/ 813333 w 826041"/>
              <a:gd name="connsiteY29" fmla="*/ 499437 h 559166"/>
              <a:gd name="connsiteX30" fmla="*/ 829854 w 826041"/>
              <a:gd name="connsiteY30" fmla="*/ 482917 h 559166"/>
              <a:gd name="connsiteX31" fmla="*/ 829854 w 826041"/>
              <a:gd name="connsiteY31" fmla="*/ 101667 h 559166"/>
              <a:gd name="connsiteX32" fmla="*/ 812062 w 826041"/>
              <a:gd name="connsiteY32" fmla="*/ 85146 h 559166"/>
              <a:gd name="connsiteX33" fmla="*/ 476563 w 826041"/>
              <a:gd name="connsiteY33" fmla="*/ 538833 h 559166"/>
              <a:gd name="connsiteX34" fmla="*/ 350750 w 826041"/>
              <a:gd name="connsiteY34" fmla="*/ 538833 h 559166"/>
              <a:gd name="connsiteX35" fmla="*/ 350750 w 826041"/>
              <a:gd name="connsiteY35" fmla="*/ 500708 h 559166"/>
              <a:gd name="connsiteX36" fmla="*/ 476563 w 826041"/>
              <a:gd name="connsiteY36" fmla="*/ 500708 h 559166"/>
              <a:gd name="connsiteX37" fmla="*/ 476563 w 826041"/>
              <a:gd name="connsiteY37" fmla="*/ 538833 h 559166"/>
              <a:gd name="connsiteX38" fmla="*/ 387604 w 826041"/>
              <a:gd name="connsiteY38" fmla="*/ 202062 h 559166"/>
              <a:gd name="connsiteX39" fmla="*/ 413021 w 826041"/>
              <a:gd name="connsiteY39" fmla="*/ 226208 h 559166"/>
              <a:gd name="connsiteX40" fmla="*/ 438438 w 826041"/>
              <a:gd name="connsiteY40" fmla="*/ 202062 h 559166"/>
              <a:gd name="connsiteX41" fmla="*/ 413021 w 826041"/>
              <a:gd name="connsiteY41" fmla="*/ 177917 h 559166"/>
              <a:gd name="connsiteX42" fmla="*/ 387604 w 826041"/>
              <a:gd name="connsiteY42" fmla="*/ 202062 h 559166"/>
              <a:gd name="connsiteX43" fmla="*/ 447333 w 826041"/>
              <a:gd name="connsiteY43" fmla="*/ 172833 h 559166"/>
              <a:gd name="connsiteX44" fmla="*/ 379979 w 826041"/>
              <a:gd name="connsiteY44" fmla="*/ 172833 h 559166"/>
              <a:gd name="connsiteX45" fmla="*/ 368542 w 826041"/>
              <a:gd name="connsiteY45" fmla="*/ 176646 h 559166"/>
              <a:gd name="connsiteX46" fmla="*/ 355833 w 826041"/>
              <a:gd name="connsiteY46" fmla="*/ 171563 h 559166"/>
              <a:gd name="connsiteX47" fmla="*/ 357104 w 826041"/>
              <a:gd name="connsiteY47" fmla="*/ 147417 h 559166"/>
              <a:gd name="connsiteX48" fmla="*/ 470208 w 826041"/>
              <a:gd name="connsiteY48" fmla="*/ 147417 h 559166"/>
              <a:gd name="connsiteX49" fmla="*/ 471479 w 826041"/>
              <a:gd name="connsiteY49" fmla="*/ 171563 h 559166"/>
              <a:gd name="connsiteX50" fmla="*/ 447333 w 826041"/>
              <a:gd name="connsiteY50" fmla="*/ 172833 h 559166"/>
              <a:gd name="connsiteX51" fmla="*/ 493083 w 826041"/>
              <a:gd name="connsiteY51" fmla="*/ 132167 h 559166"/>
              <a:gd name="connsiteX52" fmla="*/ 334229 w 826041"/>
              <a:gd name="connsiteY52" fmla="*/ 132167 h 559166"/>
              <a:gd name="connsiteX53" fmla="*/ 322792 w 826041"/>
              <a:gd name="connsiteY53" fmla="*/ 135979 h 559166"/>
              <a:gd name="connsiteX54" fmla="*/ 310083 w 826041"/>
              <a:gd name="connsiteY54" fmla="*/ 130896 h 559166"/>
              <a:gd name="connsiteX55" fmla="*/ 311354 w 826041"/>
              <a:gd name="connsiteY55" fmla="*/ 106750 h 559166"/>
              <a:gd name="connsiteX56" fmla="*/ 515958 w 826041"/>
              <a:gd name="connsiteY56" fmla="*/ 106750 h 559166"/>
              <a:gd name="connsiteX57" fmla="*/ 517229 w 826041"/>
              <a:gd name="connsiteY57" fmla="*/ 130896 h 559166"/>
              <a:gd name="connsiteX58" fmla="*/ 493083 w 826041"/>
              <a:gd name="connsiteY58" fmla="*/ 132167 h 559166"/>
              <a:gd name="connsiteX59" fmla="*/ 257979 w 826041"/>
              <a:gd name="connsiteY59" fmla="*/ 82604 h 559166"/>
              <a:gd name="connsiteX60" fmla="*/ 259250 w 826041"/>
              <a:gd name="connsiteY60" fmla="*/ 58458 h 559166"/>
              <a:gd name="connsiteX61" fmla="*/ 414292 w 826041"/>
              <a:gd name="connsiteY61" fmla="*/ 0 h 559166"/>
              <a:gd name="connsiteX62" fmla="*/ 569333 w 826041"/>
              <a:gd name="connsiteY62" fmla="*/ 58458 h 559166"/>
              <a:gd name="connsiteX63" fmla="*/ 570604 w 826041"/>
              <a:gd name="connsiteY63" fmla="*/ 82604 h 559166"/>
              <a:gd name="connsiteX64" fmla="*/ 546458 w 826041"/>
              <a:gd name="connsiteY64" fmla="*/ 83875 h 559166"/>
              <a:gd name="connsiteX65" fmla="*/ 414292 w 826041"/>
              <a:gd name="connsiteY65" fmla="*/ 34313 h 559166"/>
              <a:gd name="connsiteX66" fmla="*/ 282125 w 826041"/>
              <a:gd name="connsiteY66" fmla="*/ 83875 h 559166"/>
              <a:gd name="connsiteX67" fmla="*/ 270688 w 826041"/>
              <a:gd name="connsiteY67" fmla="*/ 87687 h 559166"/>
              <a:gd name="connsiteX68" fmla="*/ 257979 w 826041"/>
              <a:gd name="connsiteY68" fmla="*/ 82604 h 559166"/>
              <a:gd name="connsiteX69" fmla="*/ 247813 w 826041"/>
              <a:gd name="connsiteY69" fmla="*/ 371084 h 559166"/>
              <a:gd name="connsiteX70" fmla="*/ 279583 w 826041"/>
              <a:gd name="connsiteY70" fmla="*/ 419375 h 559166"/>
              <a:gd name="connsiteX71" fmla="*/ 287208 w 826041"/>
              <a:gd name="connsiteY71" fmla="*/ 420646 h 559166"/>
              <a:gd name="connsiteX72" fmla="*/ 287208 w 826041"/>
              <a:gd name="connsiteY72" fmla="*/ 420646 h 559166"/>
              <a:gd name="connsiteX73" fmla="*/ 549000 w 826041"/>
              <a:gd name="connsiteY73" fmla="*/ 419375 h 559166"/>
              <a:gd name="connsiteX74" fmla="*/ 560438 w 826041"/>
              <a:gd name="connsiteY74" fmla="*/ 414292 h 559166"/>
              <a:gd name="connsiteX75" fmla="*/ 576958 w 826041"/>
              <a:gd name="connsiteY75" fmla="*/ 369813 h 559166"/>
              <a:gd name="connsiteX76" fmla="*/ 559167 w 826041"/>
              <a:gd name="connsiteY76" fmla="*/ 327875 h 559166"/>
              <a:gd name="connsiteX77" fmla="*/ 531208 w 826041"/>
              <a:gd name="connsiteY77" fmla="*/ 312625 h 559166"/>
              <a:gd name="connsiteX78" fmla="*/ 440979 w 826041"/>
              <a:gd name="connsiteY78" fmla="*/ 238917 h 559166"/>
              <a:gd name="connsiteX79" fmla="*/ 381250 w 826041"/>
              <a:gd name="connsiteY79" fmla="*/ 260521 h 559166"/>
              <a:gd name="connsiteX80" fmla="*/ 355833 w 826041"/>
              <a:gd name="connsiteY80" fmla="*/ 256708 h 559166"/>
              <a:gd name="connsiteX81" fmla="*/ 282125 w 826041"/>
              <a:gd name="connsiteY81" fmla="*/ 318979 h 559166"/>
              <a:gd name="connsiteX82" fmla="*/ 247813 w 826041"/>
              <a:gd name="connsiteY82" fmla="*/ 371084 h 55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26041" h="559166">
                <a:moveTo>
                  <a:pt x="812062" y="85146"/>
                </a:moveTo>
                <a:lnTo>
                  <a:pt x="592208" y="85146"/>
                </a:lnTo>
                <a:cubicBezTo>
                  <a:pt x="583312" y="85146"/>
                  <a:pt x="575688" y="92771"/>
                  <a:pt x="575688" y="101667"/>
                </a:cubicBezTo>
                <a:cubicBezTo>
                  <a:pt x="575688" y="110563"/>
                  <a:pt x="583312" y="118187"/>
                  <a:pt x="592208" y="118187"/>
                </a:cubicBezTo>
                <a:lnTo>
                  <a:pt x="794271" y="118187"/>
                </a:lnTo>
                <a:lnTo>
                  <a:pt x="794271" y="465125"/>
                </a:lnTo>
                <a:lnTo>
                  <a:pt x="493083" y="465125"/>
                </a:lnTo>
                <a:lnTo>
                  <a:pt x="334229" y="465125"/>
                </a:lnTo>
                <a:lnTo>
                  <a:pt x="33042" y="465125"/>
                </a:lnTo>
                <a:lnTo>
                  <a:pt x="33042" y="118187"/>
                </a:lnTo>
                <a:lnTo>
                  <a:pt x="235104" y="118187"/>
                </a:lnTo>
                <a:cubicBezTo>
                  <a:pt x="244000" y="118187"/>
                  <a:pt x="251625" y="110563"/>
                  <a:pt x="251625" y="101667"/>
                </a:cubicBezTo>
                <a:cubicBezTo>
                  <a:pt x="251625" y="92771"/>
                  <a:pt x="244000" y="85146"/>
                  <a:pt x="235104" y="85146"/>
                </a:cubicBezTo>
                <a:lnTo>
                  <a:pt x="16521" y="85146"/>
                </a:lnTo>
                <a:cubicBezTo>
                  <a:pt x="7625" y="85146"/>
                  <a:pt x="0" y="92771"/>
                  <a:pt x="0" y="101667"/>
                </a:cubicBezTo>
                <a:lnTo>
                  <a:pt x="0" y="482917"/>
                </a:lnTo>
                <a:cubicBezTo>
                  <a:pt x="0" y="491813"/>
                  <a:pt x="7625" y="499437"/>
                  <a:pt x="16521" y="499437"/>
                </a:cubicBezTo>
                <a:lnTo>
                  <a:pt x="317708" y="499437"/>
                </a:lnTo>
                <a:lnTo>
                  <a:pt x="317708" y="537562"/>
                </a:lnTo>
                <a:lnTo>
                  <a:pt x="135979" y="537562"/>
                </a:lnTo>
                <a:cubicBezTo>
                  <a:pt x="127083" y="537562"/>
                  <a:pt x="119458" y="545187"/>
                  <a:pt x="119458" y="554083"/>
                </a:cubicBezTo>
                <a:cubicBezTo>
                  <a:pt x="119458" y="562979"/>
                  <a:pt x="127083" y="570604"/>
                  <a:pt x="135979" y="570604"/>
                </a:cubicBezTo>
                <a:lnTo>
                  <a:pt x="335500" y="570604"/>
                </a:lnTo>
                <a:lnTo>
                  <a:pt x="494354" y="570604"/>
                </a:lnTo>
                <a:lnTo>
                  <a:pt x="693875" y="570604"/>
                </a:lnTo>
                <a:cubicBezTo>
                  <a:pt x="702771" y="570604"/>
                  <a:pt x="710396" y="562979"/>
                  <a:pt x="710396" y="554083"/>
                </a:cubicBezTo>
                <a:cubicBezTo>
                  <a:pt x="710396" y="545187"/>
                  <a:pt x="702771" y="537562"/>
                  <a:pt x="693875" y="537562"/>
                </a:cubicBezTo>
                <a:lnTo>
                  <a:pt x="512146" y="537562"/>
                </a:lnTo>
                <a:lnTo>
                  <a:pt x="512146" y="499437"/>
                </a:lnTo>
                <a:lnTo>
                  <a:pt x="813333" y="499437"/>
                </a:lnTo>
                <a:cubicBezTo>
                  <a:pt x="822229" y="499437"/>
                  <a:pt x="829854" y="491813"/>
                  <a:pt x="829854" y="482917"/>
                </a:cubicBezTo>
                <a:lnTo>
                  <a:pt x="829854" y="101667"/>
                </a:lnTo>
                <a:cubicBezTo>
                  <a:pt x="828583" y="92771"/>
                  <a:pt x="820958" y="85146"/>
                  <a:pt x="812062" y="85146"/>
                </a:cubicBezTo>
                <a:close/>
                <a:moveTo>
                  <a:pt x="476563" y="538833"/>
                </a:moveTo>
                <a:lnTo>
                  <a:pt x="350750" y="538833"/>
                </a:lnTo>
                <a:lnTo>
                  <a:pt x="350750" y="500708"/>
                </a:lnTo>
                <a:lnTo>
                  <a:pt x="476563" y="500708"/>
                </a:lnTo>
                <a:lnTo>
                  <a:pt x="476563" y="538833"/>
                </a:lnTo>
                <a:close/>
                <a:moveTo>
                  <a:pt x="387604" y="202062"/>
                </a:moveTo>
                <a:cubicBezTo>
                  <a:pt x="387604" y="216042"/>
                  <a:pt x="399042" y="226208"/>
                  <a:pt x="413021" y="226208"/>
                </a:cubicBezTo>
                <a:cubicBezTo>
                  <a:pt x="427000" y="226208"/>
                  <a:pt x="438438" y="214771"/>
                  <a:pt x="438438" y="202062"/>
                </a:cubicBezTo>
                <a:cubicBezTo>
                  <a:pt x="438438" y="189354"/>
                  <a:pt x="427000" y="177917"/>
                  <a:pt x="413021" y="177917"/>
                </a:cubicBezTo>
                <a:cubicBezTo>
                  <a:pt x="399042" y="177917"/>
                  <a:pt x="387604" y="188083"/>
                  <a:pt x="387604" y="202062"/>
                </a:cubicBezTo>
                <a:close/>
                <a:moveTo>
                  <a:pt x="447333" y="172833"/>
                </a:moveTo>
                <a:cubicBezTo>
                  <a:pt x="429542" y="156312"/>
                  <a:pt x="397771" y="156312"/>
                  <a:pt x="379979" y="172833"/>
                </a:cubicBezTo>
                <a:cubicBezTo>
                  <a:pt x="376167" y="175375"/>
                  <a:pt x="372354" y="176646"/>
                  <a:pt x="368542" y="176646"/>
                </a:cubicBezTo>
                <a:cubicBezTo>
                  <a:pt x="363458" y="176646"/>
                  <a:pt x="359646" y="175375"/>
                  <a:pt x="355833" y="171563"/>
                </a:cubicBezTo>
                <a:cubicBezTo>
                  <a:pt x="349479" y="165208"/>
                  <a:pt x="349479" y="153771"/>
                  <a:pt x="357104" y="147417"/>
                </a:cubicBezTo>
                <a:cubicBezTo>
                  <a:pt x="387604" y="119458"/>
                  <a:pt x="439708" y="119458"/>
                  <a:pt x="470208" y="147417"/>
                </a:cubicBezTo>
                <a:cubicBezTo>
                  <a:pt x="476563" y="153771"/>
                  <a:pt x="477833" y="163937"/>
                  <a:pt x="471479" y="171563"/>
                </a:cubicBezTo>
                <a:cubicBezTo>
                  <a:pt x="465125" y="179188"/>
                  <a:pt x="453687" y="179188"/>
                  <a:pt x="447333" y="172833"/>
                </a:cubicBezTo>
                <a:close/>
                <a:moveTo>
                  <a:pt x="493083" y="132167"/>
                </a:moveTo>
                <a:cubicBezTo>
                  <a:pt x="451146" y="94042"/>
                  <a:pt x="376167" y="94042"/>
                  <a:pt x="334229" y="132167"/>
                </a:cubicBezTo>
                <a:cubicBezTo>
                  <a:pt x="330417" y="134708"/>
                  <a:pt x="326604" y="135979"/>
                  <a:pt x="322792" y="135979"/>
                </a:cubicBezTo>
                <a:cubicBezTo>
                  <a:pt x="317708" y="135979"/>
                  <a:pt x="313896" y="134708"/>
                  <a:pt x="310083" y="130896"/>
                </a:cubicBezTo>
                <a:cubicBezTo>
                  <a:pt x="303729" y="124542"/>
                  <a:pt x="303729" y="113104"/>
                  <a:pt x="311354" y="106750"/>
                </a:cubicBezTo>
                <a:cubicBezTo>
                  <a:pt x="366000" y="57188"/>
                  <a:pt x="461313" y="57188"/>
                  <a:pt x="515958" y="106750"/>
                </a:cubicBezTo>
                <a:cubicBezTo>
                  <a:pt x="522313" y="113104"/>
                  <a:pt x="523583" y="123271"/>
                  <a:pt x="517229" y="130896"/>
                </a:cubicBezTo>
                <a:cubicBezTo>
                  <a:pt x="510875" y="137250"/>
                  <a:pt x="499438" y="138521"/>
                  <a:pt x="493083" y="132167"/>
                </a:cubicBezTo>
                <a:close/>
                <a:moveTo>
                  <a:pt x="257979" y="82604"/>
                </a:moveTo>
                <a:cubicBezTo>
                  <a:pt x="251625" y="76250"/>
                  <a:pt x="251625" y="64813"/>
                  <a:pt x="259250" y="58458"/>
                </a:cubicBezTo>
                <a:cubicBezTo>
                  <a:pt x="301187" y="20333"/>
                  <a:pt x="355833" y="0"/>
                  <a:pt x="414292" y="0"/>
                </a:cubicBezTo>
                <a:cubicBezTo>
                  <a:pt x="472750" y="0"/>
                  <a:pt x="527396" y="20333"/>
                  <a:pt x="569333" y="58458"/>
                </a:cubicBezTo>
                <a:cubicBezTo>
                  <a:pt x="575688" y="64813"/>
                  <a:pt x="576958" y="74979"/>
                  <a:pt x="570604" y="82604"/>
                </a:cubicBezTo>
                <a:cubicBezTo>
                  <a:pt x="564250" y="88958"/>
                  <a:pt x="554083" y="90229"/>
                  <a:pt x="546458" y="83875"/>
                </a:cubicBezTo>
                <a:cubicBezTo>
                  <a:pt x="510875" y="52104"/>
                  <a:pt x="465125" y="34313"/>
                  <a:pt x="414292" y="34313"/>
                </a:cubicBezTo>
                <a:cubicBezTo>
                  <a:pt x="364729" y="34313"/>
                  <a:pt x="317708" y="52104"/>
                  <a:pt x="282125" y="83875"/>
                </a:cubicBezTo>
                <a:cubicBezTo>
                  <a:pt x="278313" y="86417"/>
                  <a:pt x="274500" y="87687"/>
                  <a:pt x="270688" y="87687"/>
                </a:cubicBezTo>
                <a:cubicBezTo>
                  <a:pt x="265604" y="88958"/>
                  <a:pt x="260521" y="86417"/>
                  <a:pt x="257979" y="82604"/>
                </a:cubicBezTo>
                <a:close/>
                <a:moveTo>
                  <a:pt x="247813" y="371084"/>
                </a:moveTo>
                <a:cubicBezTo>
                  <a:pt x="247813" y="391417"/>
                  <a:pt x="259250" y="410479"/>
                  <a:pt x="279583" y="419375"/>
                </a:cubicBezTo>
                <a:cubicBezTo>
                  <a:pt x="282125" y="420646"/>
                  <a:pt x="284667" y="420646"/>
                  <a:pt x="287208" y="420646"/>
                </a:cubicBezTo>
                <a:cubicBezTo>
                  <a:pt x="287208" y="420646"/>
                  <a:pt x="287208" y="420646"/>
                  <a:pt x="287208" y="420646"/>
                </a:cubicBezTo>
                <a:lnTo>
                  <a:pt x="549000" y="419375"/>
                </a:lnTo>
                <a:cubicBezTo>
                  <a:pt x="554083" y="419375"/>
                  <a:pt x="557896" y="418104"/>
                  <a:pt x="560438" y="414292"/>
                </a:cubicBezTo>
                <a:cubicBezTo>
                  <a:pt x="570604" y="404125"/>
                  <a:pt x="576958" y="386333"/>
                  <a:pt x="576958" y="369813"/>
                </a:cubicBezTo>
                <a:cubicBezTo>
                  <a:pt x="576958" y="353292"/>
                  <a:pt x="570604" y="339313"/>
                  <a:pt x="559167" y="327875"/>
                </a:cubicBezTo>
                <a:cubicBezTo>
                  <a:pt x="551542" y="320250"/>
                  <a:pt x="541375" y="315167"/>
                  <a:pt x="531208" y="312625"/>
                </a:cubicBezTo>
                <a:cubicBezTo>
                  <a:pt x="523583" y="270687"/>
                  <a:pt x="485458" y="238917"/>
                  <a:pt x="440979" y="238917"/>
                </a:cubicBezTo>
                <a:cubicBezTo>
                  <a:pt x="419375" y="238917"/>
                  <a:pt x="397771" y="246542"/>
                  <a:pt x="381250" y="260521"/>
                </a:cubicBezTo>
                <a:cubicBezTo>
                  <a:pt x="373625" y="257979"/>
                  <a:pt x="364729" y="256708"/>
                  <a:pt x="355833" y="256708"/>
                </a:cubicBezTo>
                <a:cubicBezTo>
                  <a:pt x="317708" y="256708"/>
                  <a:pt x="285938" y="284667"/>
                  <a:pt x="282125" y="318979"/>
                </a:cubicBezTo>
                <a:cubicBezTo>
                  <a:pt x="261792" y="330417"/>
                  <a:pt x="247813" y="349479"/>
                  <a:pt x="247813" y="371084"/>
                </a:cubicBezTo>
                <a:close/>
              </a:path>
            </a:pathLst>
          </a:custGeom>
          <a:solidFill>
            <a:schemeClr val="tx2"/>
          </a:solidFill>
          <a:ln w="1270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39090-16AC-3C46-B9C9-1CA5E4DA5385}"/>
              </a:ext>
            </a:extLst>
          </p:cNvPr>
          <p:cNvSpPr txBox="1"/>
          <p:nvPr/>
        </p:nvSpPr>
        <p:spPr>
          <a:xfrm>
            <a:off x="1645972" y="2934209"/>
            <a:ext cx="2125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Call API through the browser and return data as a Web 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D544BE-C9D0-5143-987B-2BE6F1C178A0}"/>
              </a:ext>
            </a:extLst>
          </p:cNvPr>
          <p:cNvSpPr txBox="1"/>
          <p:nvPr/>
        </p:nvSpPr>
        <p:spPr>
          <a:xfrm>
            <a:off x="1645973" y="2551747"/>
            <a:ext cx="17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F6744F-75FA-5343-B671-646DC6B7FFAF}"/>
              </a:ext>
            </a:extLst>
          </p:cNvPr>
          <p:cNvSpPr txBox="1"/>
          <p:nvPr/>
        </p:nvSpPr>
        <p:spPr>
          <a:xfrm>
            <a:off x="1645974" y="4940473"/>
            <a:ext cx="212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Call API through the browser and return data as a 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FC6BD-9F0E-EC45-9BD7-B5B28804BFF0}"/>
              </a:ext>
            </a:extLst>
          </p:cNvPr>
          <p:cNvSpPr txBox="1"/>
          <p:nvPr/>
        </p:nvSpPr>
        <p:spPr>
          <a:xfrm>
            <a:off x="1645974" y="4571775"/>
            <a:ext cx="17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81597E-1B64-A34D-BB6D-B0772844A14D}"/>
              </a:ext>
            </a:extLst>
          </p:cNvPr>
          <p:cNvCxnSpPr>
            <a:cxnSpLocks/>
          </p:cNvCxnSpPr>
          <p:nvPr/>
        </p:nvCxnSpPr>
        <p:spPr>
          <a:xfrm>
            <a:off x="1645974" y="4237423"/>
            <a:ext cx="2125273" cy="0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43291F6-4EDF-E441-AEEC-51E74969C687}"/>
              </a:ext>
            </a:extLst>
          </p:cNvPr>
          <p:cNvSpPr txBox="1"/>
          <p:nvPr/>
        </p:nvSpPr>
        <p:spPr>
          <a:xfrm>
            <a:off x="8420754" y="3065953"/>
            <a:ext cx="212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Call API from an R or Python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05D937-05DC-D64D-9BEC-3EA2DA70F86E}"/>
              </a:ext>
            </a:extLst>
          </p:cNvPr>
          <p:cNvSpPr txBox="1"/>
          <p:nvPr/>
        </p:nvSpPr>
        <p:spPr>
          <a:xfrm>
            <a:off x="8843141" y="2668372"/>
            <a:ext cx="17028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3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FB211C-B9D7-3347-ADBE-1BC79AB2AD6F}"/>
              </a:ext>
            </a:extLst>
          </p:cNvPr>
          <p:cNvSpPr txBox="1"/>
          <p:nvPr/>
        </p:nvSpPr>
        <p:spPr>
          <a:xfrm>
            <a:off x="8420754" y="4940473"/>
            <a:ext cx="212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Call API using a command in </a:t>
            </a:r>
            <a:r>
              <a:rPr lang="en-US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Powershell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or shell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62C8F1-ED2F-7F47-8BAC-EE97FE1225BC}"/>
              </a:ext>
            </a:extLst>
          </p:cNvPr>
          <p:cNvSpPr txBox="1"/>
          <p:nvPr/>
        </p:nvSpPr>
        <p:spPr>
          <a:xfrm>
            <a:off x="8843141" y="4571775"/>
            <a:ext cx="17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4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FB0387-5102-9A45-9518-7F8A3CFBAC57}"/>
              </a:ext>
            </a:extLst>
          </p:cNvPr>
          <p:cNvCxnSpPr>
            <a:cxnSpLocks/>
          </p:cNvCxnSpPr>
          <p:nvPr/>
        </p:nvCxnSpPr>
        <p:spPr>
          <a:xfrm>
            <a:off x="8420754" y="4237423"/>
            <a:ext cx="2125273" cy="0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0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adroTexto 388"/>
          <p:cNvSpPr txBox="1"/>
          <p:nvPr/>
        </p:nvSpPr>
        <p:spPr>
          <a:xfrm>
            <a:off x="608775" y="1454882"/>
            <a:ext cx="10974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APIs are not trivial to use properly.  Travel the following roadmap to learning how to take advantage of the GBADs API in your work.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1113589" y="643112"/>
            <a:ext cx="9964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How to Approach Learning the GBADs API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BCB30B-9D9C-CC70-75F4-79F5FDE047A2}"/>
              </a:ext>
            </a:extLst>
          </p:cNvPr>
          <p:cNvGrpSpPr/>
          <p:nvPr/>
        </p:nvGrpSpPr>
        <p:grpSpPr>
          <a:xfrm>
            <a:off x="222422" y="2379692"/>
            <a:ext cx="11969577" cy="4454021"/>
            <a:chOff x="1166574" y="3210690"/>
            <a:chExt cx="9858854" cy="2653098"/>
          </a:xfrm>
        </p:grpSpPr>
        <p:sp>
          <p:nvSpPr>
            <p:cNvPr id="41" name="Freeform 1"/>
            <p:cNvSpPr>
              <a:spLocks noChangeArrowheads="1"/>
            </p:cNvSpPr>
            <p:nvPr/>
          </p:nvSpPr>
          <p:spPr bwMode="auto">
            <a:xfrm>
              <a:off x="1166574" y="3982905"/>
              <a:ext cx="9781712" cy="864000"/>
            </a:xfrm>
            <a:custGeom>
              <a:avLst/>
              <a:gdLst>
                <a:gd name="T0" fmla="*/ 0 w 19570"/>
                <a:gd name="T1" fmla="*/ 1729 h 1730"/>
                <a:gd name="T2" fmla="*/ 19569 w 19570"/>
                <a:gd name="T3" fmla="*/ 1729 h 1730"/>
                <a:gd name="T4" fmla="*/ 19569 w 19570"/>
                <a:gd name="T5" fmla="*/ 0 h 1730"/>
                <a:gd name="T6" fmla="*/ 0 w 19570"/>
                <a:gd name="T7" fmla="*/ 0 h 1730"/>
                <a:gd name="T8" fmla="*/ 0 w 19570"/>
                <a:gd name="T9" fmla="*/ 1729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70" h="1730">
                  <a:moveTo>
                    <a:pt x="0" y="1729"/>
                  </a:moveTo>
                  <a:lnTo>
                    <a:pt x="19569" y="1729"/>
                  </a:lnTo>
                  <a:lnTo>
                    <a:pt x="19569" y="0"/>
                  </a:lnTo>
                  <a:lnTo>
                    <a:pt x="0" y="0"/>
                  </a:lnTo>
                  <a:lnTo>
                    <a:pt x="0" y="1729"/>
                  </a:lnTo>
                </a:path>
              </a:pathLst>
            </a:custGeom>
            <a:solidFill>
              <a:srgbClr val="79797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2" name="Line 2"/>
            <p:cNvSpPr>
              <a:spLocks noChangeShapeType="1"/>
            </p:cNvSpPr>
            <p:nvPr/>
          </p:nvSpPr>
          <p:spPr bwMode="auto">
            <a:xfrm>
              <a:off x="1243716" y="4397272"/>
              <a:ext cx="9781712" cy="2205"/>
            </a:xfrm>
            <a:prstGeom prst="line">
              <a:avLst/>
            </a:prstGeom>
            <a:noFill/>
            <a:ln w="5715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748451" y="3253355"/>
              <a:ext cx="667836" cy="667836"/>
            </a:xfrm>
            <a:custGeom>
              <a:avLst/>
              <a:gdLst>
                <a:gd name="T0" fmla="*/ 0 w 1338"/>
                <a:gd name="T1" fmla="*/ 668 h 1336"/>
                <a:gd name="T2" fmla="*/ 0 w 1338"/>
                <a:gd name="T3" fmla="*/ 668 h 1336"/>
                <a:gd name="T4" fmla="*/ 669 w 1338"/>
                <a:gd name="T5" fmla="*/ 1335 h 1336"/>
                <a:gd name="T6" fmla="*/ 669 w 1338"/>
                <a:gd name="T7" fmla="*/ 1335 h 1336"/>
                <a:gd name="T8" fmla="*/ 1337 w 1338"/>
                <a:gd name="T9" fmla="*/ 668 h 1336"/>
                <a:gd name="T10" fmla="*/ 1337 w 1338"/>
                <a:gd name="T11" fmla="*/ 668 h 1336"/>
                <a:gd name="T12" fmla="*/ 669 w 1338"/>
                <a:gd name="T13" fmla="*/ 0 h 1336"/>
                <a:gd name="T14" fmla="*/ 669 w 1338"/>
                <a:gd name="T15" fmla="*/ 0 h 1336"/>
                <a:gd name="T16" fmla="*/ 0 w 1338"/>
                <a:gd name="T17" fmla="*/ 668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8" h="1336">
                  <a:moveTo>
                    <a:pt x="0" y="668"/>
                  </a:moveTo>
                  <a:lnTo>
                    <a:pt x="0" y="668"/>
                  </a:lnTo>
                  <a:cubicBezTo>
                    <a:pt x="0" y="1036"/>
                    <a:pt x="299" y="1335"/>
                    <a:pt x="669" y="1335"/>
                  </a:cubicBezTo>
                  <a:lnTo>
                    <a:pt x="669" y="1335"/>
                  </a:lnTo>
                  <a:cubicBezTo>
                    <a:pt x="1037" y="1335"/>
                    <a:pt x="1337" y="1036"/>
                    <a:pt x="1337" y="668"/>
                  </a:cubicBezTo>
                  <a:lnTo>
                    <a:pt x="1337" y="668"/>
                  </a:lnTo>
                  <a:cubicBezTo>
                    <a:pt x="1337" y="299"/>
                    <a:pt x="1037" y="0"/>
                    <a:pt x="669" y="0"/>
                  </a:cubicBezTo>
                  <a:lnTo>
                    <a:pt x="669" y="0"/>
                  </a:lnTo>
                  <a:cubicBezTo>
                    <a:pt x="299" y="0"/>
                    <a:pt x="0" y="299"/>
                    <a:pt x="0" y="6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3699062" y="4932864"/>
              <a:ext cx="667837" cy="667836"/>
            </a:xfrm>
            <a:custGeom>
              <a:avLst/>
              <a:gdLst>
                <a:gd name="T0" fmla="*/ 0 w 1337"/>
                <a:gd name="T1" fmla="*/ 668 h 1337"/>
                <a:gd name="T2" fmla="*/ 0 w 1337"/>
                <a:gd name="T3" fmla="*/ 668 h 1337"/>
                <a:gd name="T4" fmla="*/ 668 w 1337"/>
                <a:gd name="T5" fmla="*/ 1336 h 1337"/>
                <a:gd name="T6" fmla="*/ 668 w 1337"/>
                <a:gd name="T7" fmla="*/ 1336 h 1337"/>
                <a:gd name="T8" fmla="*/ 1336 w 1337"/>
                <a:gd name="T9" fmla="*/ 668 h 1337"/>
                <a:gd name="T10" fmla="*/ 1336 w 1337"/>
                <a:gd name="T11" fmla="*/ 668 h 1337"/>
                <a:gd name="T12" fmla="*/ 668 w 1337"/>
                <a:gd name="T13" fmla="*/ 0 h 1337"/>
                <a:gd name="T14" fmla="*/ 668 w 1337"/>
                <a:gd name="T15" fmla="*/ 0 h 1337"/>
                <a:gd name="T16" fmla="*/ 0 w 1337"/>
                <a:gd name="T17" fmla="*/ 668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7" h="1337">
                  <a:moveTo>
                    <a:pt x="0" y="668"/>
                  </a:moveTo>
                  <a:lnTo>
                    <a:pt x="0" y="668"/>
                  </a:lnTo>
                  <a:cubicBezTo>
                    <a:pt x="0" y="1037"/>
                    <a:pt x="299" y="1336"/>
                    <a:pt x="668" y="1336"/>
                  </a:cubicBezTo>
                  <a:lnTo>
                    <a:pt x="668" y="1336"/>
                  </a:lnTo>
                  <a:cubicBezTo>
                    <a:pt x="1037" y="1336"/>
                    <a:pt x="1336" y="1037"/>
                    <a:pt x="1336" y="668"/>
                  </a:cubicBezTo>
                  <a:lnTo>
                    <a:pt x="1336" y="668"/>
                  </a:lnTo>
                  <a:cubicBezTo>
                    <a:pt x="1336" y="299"/>
                    <a:pt x="1037" y="0"/>
                    <a:pt x="668" y="0"/>
                  </a:cubicBezTo>
                  <a:lnTo>
                    <a:pt x="668" y="0"/>
                  </a:lnTo>
                  <a:cubicBezTo>
                    <a:pt x="299" y="0"/>
                    <a:pt x="0" y="299"/>
                    <a:pt x="0" y="6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5627634" y="3253355"/>
              <a:ext cx="667836" cy="667836"/>
            </a:xfrm>
            <a:custGeom>
              <a:avLst/>
              <a:gdLst>
                <a:gd name="T0" fmla="*/ 0 w 1336"/>
                <a:gd name="T1" fmla="*/ 668 h 1336"/>
                <a:gd name="T2" fmla="*/ 0 w 1336"/>
                <a:gd name="T3" fmla="*/ 668 h 1336"/>
                <a:gd name="T4" fmla="*/ 668 w 1336"/>
                <a:gd name="T5" fmla="*/ 1335 h 1336"/>
                <a:gd name="T6" fmla="*/ 668 w 1336"/>
                <a:gd name="T7" fmla="*/ 1335 h 1336"/>
                <a:gd name="T8" fmla="*/ 1335 w 1336"/>
                <a:gd name="T9" fmla="*/ 668 h 1336"/>
                <a:gd name="T10" fmla="*/ 1335 w 1336"/>
                <a:gd name="T11" fmla="*/ 668 h 1336"/>
                <a:gd name="T12" fmla="*/ 668 w 1336"/>
                <a:gd name="T13" fmla="*/ 0 h 1336"/>
                <a:gd name="T14" fmla="*/ 668 w 1336"/>
                <a:gd name="T15" fmla="*/ 0 h 1336"/>
                <a:gd name="T16" fmla="*/ 0 w 1336"/>
                <a:gd name="T17" fmla="*/ 668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6" h="1336">
                  <a:moveTo>
                    <a:pt x="0" y="668"/>
                  </a:moveTo>
                  <a:lnTo>
                    <a:pt x="0" y="668"/>
                  </a:lnTo>
                  <a:cubicBezTo>
                    <a:pt x="0" y="1036"/>
                    <a:pt x="299" y="1335"/>
                    <a:pt x="668" y="1335"/>
                  </a:cubicBezTo>
                  <a:lnTo>
                    <a:pt x="668" y="1335"/>
                  </a:lnTo>
                  <a:cubicBezTo>
                    <a:pt x="1036" y="1335"/>
                    <a:pt x="1335" y="1036"/>
                    <a:pt x="1335" y="668"/>
                  </a:cubicBezTo>
                  <a:lnTo>
                    <a:pt x="1335" y="668"/>
                  </a:lnTo>
                  <a:cubicBezTo>
                    <a:pt x="1335" y="299"/>
                    <a:pt x="1036" y="0"/>
                    <a:pt x="668" y="0"/>
                  </a:cubicBezTo>
                  <a:lnTo>
                    <a:pt x="668" y="0"/>
                  </a:lnTo>
                  <a:cubicBezTo>
                    <a:pt x="299" y="0"/>
                    <a:pt x="0" y="299"/>
                    <a:pt x="0" y="66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7549592" y="4932864"/>
              <a:ext cx="667836" cy="667836"/>
            </a:xfrm>
            <a:custGeom>
              <a:avLst/>
              <a:gdLst>
                <a:gd name="T0" fmla="*/ 0 w 1338"/>
                <a:gd name="T1" fmla="*/ 668 h 1337"/>
                <a:gd name="T2" fmla="*/ 0 w 1338"/>
                <a:gd name="T3" fmla="*/ 668 h 1337"/>
                <a:gd name="T4" fmla="*/ 668 w 1338"/>
                <a:gd name="T5" fmla="*/ 1336 h 1337"/>
                <a:gd name="T6" fmla="*/ 668 w 1338"/>
                <a:gd name="T7" fmla="*/ 1336 h 1337"/>
                <a:gd name="T8" fmla="*/ 1337 w 1338"/>
                <a:gd name="T9" fmla="*/ 668 h 1337"/>
                <a:gd name="T10" fmla="*/ 1337 w 1338"/>
                <a:gd name="T11" fmla="*/ 668 h 1337"/>
                <a:gd name="T12" fmla="*/ 668 w 1338"/>
                <a:gd name="T13" fmla="*/ 0 h 1337"/>
                <a:gd name="T14" fmla="*/ 668 w 1338"/>
                <a:gd name="T15" fmla="*/ 0 h 1337"/>
                <a:gd name="T16" fmla="*/ 0 w 1338"/>
                <a:gd name="T17" fmla="*/ 668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8" h="1337">
                  <a:moveTo>
                    <a:pt x="0" y="668"/>
                  </a:moveTo>
                  <a:lnTo>
                    <a:pt x="0" y="668"/>
                  </a:lnTo>
                  <a:cubicBezTo>
                    <a:pt x="0" y="1037"/>
                    <a:pt x="299" y="1336"/>
                    <a:pt x="668" y="1336"/>
                  </a:cubicBezTo>
                  <a:lnTo>
                    <a:pt x="668" y="1336"/>
                  </a:lnTo>
                  <a:cubicBezTo>
                    <a:pt x="1037" y="1336"/>
                    <a:pt x="1337" y="1037"/>
                    <a:pt x="1337" y="668"/>
                  </a:cubicBezTo>
                  <a:lnTo>
                    <a:pt x="1337" y="668"/>
                  </a:lnTo>
                  <a:cubicBezTo>
                    <a:pt x="1337" y="299"/>
                    <a:pt x="1037" y="0"/>
                    <a:pt x="668" y="0"/>
                  </a:cubicBezTo>
                  <a:lnTo>
                    <a:pt x="668" y="0"/>
                  </a:lnTo>
                  <a:cubicBezTo>
                    <a:pt x="299" y="0"/>
                    <a:pt x="0" y="299"/>
                    <a:pt x="0" y="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9482571" y="3253355"/>
              <a:ext cx="667837" cy="667836"/>
            </a:xfrm>
            <a:custGeom>
              <a:avLst/>
              <a:gdLst>
                <a:gd name="T0" fmla="*/ 0 w 1337"/>
                <a:gd name="T1" fmla="*/ 668 h 1336"/>
                <a:gd name="T2" fmla="*/ 0 w 1337"/>
                <a:gd name="T3" fmla="*/ 668 h 1336"/>
                <a:gd name="T4" fmla="*/ 668 w 1337"/>
                <a:gd name="T5" fmla="*/ 1335 h 1336"/>
                <a:gd name="T6" fmla="*/ 668 w 1337"/>
                <a:gd name="T7" fmla="*/ 1335 h 1336"/>
                <a:gd name="T8" fmla="*/ 1336 w 1337"/>
                <a:gd name="T9" fmla="*/ 668 h 1336"/>
                <a:gd name="T10" fmla="*/ 1336 w 1337"/>
                <a:gd name="T11" fmla="*/ 668 h 1336"/>
                <a:gd name="T12" fmla="*/ 668 w 1337"/>
                <a:gd name="T13" fmla="*/ 0 h 1336"/>
                <a:gd name="T14" fmla="*/ 668 w 1337"/>
                <a:gd name="T15" fmla="*/ 0 h 1336"/>
                <a:gd name="T16" fmla="*/ 0 w 1337"/>
                <a:gd name="T17" fmla="*/ 668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7" h="1336">
                  <a:moveTo>
                    <a:pt x="0" y="668"/>
                  </a:moveTo>
                  <a:lnTo>
                    <a:pt x="0" y="668"/>
                  </a:lnTo>
                  <a:cubicBezTo>
                    <a:pt x="0" y="1036"/>
                    <a:pt x="299" y="1335"/>
                    <a:pt x="668" y="1335"/>
                  </a:cubicBezTo>
                  <a:lnTo>
                    <a:pt x="668" y="1335"/>
                  </a:lnTo>
                  <a:cubicBezTo>
                    <a:pt x="1037" y="1335"/>
                    <a:pt x="1336" y="1036"/>
                    <a:pt x="1336" y="668"/>
                  </a:cubicBezTo>
                  <a:lnTo>
                    <a:pt x="1336" y="668"/>
                  </a:lnTo>
                  <a:cubicBezTo>
                    <a:pt x="1336" y="299"/>
                    <a:pt x="1037" y="0"/>
                    <a:pt x="668" y="0"/>
                  </a:cubicBezTo>
                  <a:lnTo>
                    <a:pt x="668" y="0"/>
                  </a:lnTo>
                  <a:cubicBezTo>
                    <a:pt x="299" y="0"/>
                    <a:pt x="0" y="299"/>
                    <a:pt x="0" y="6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640450" y="4295884"/>
              <a:ext cx="886041" cy="202776"/>
            </a:xfrm>
            <a:custGeom>
              <a:avLst/>
              <a:gdLst>
                <a:gd name="T0" fmla="*/ 1572 w 1774"/>
                <a:gd name="T1" fmla="*/ 403 h 404"/>
                <a:gd name="T2" fmla="*/ 201 w 1774"/>
                <a:gd name="T3" fmla="*/ 403 h 404"/>
                <a:gd name="T4" fmla="*/ 201 w 1774"/>
                <a:gd name="T5" fmla="*/ 403 h 404"/>
                <a:gd name="T6" fmla="*/ 0 w 1774"/>
                <a:gd name="T7" fmla="*/ 202 h 404"/>
                <a:gd name="T8" fmla="*/ 0 w 1774"/>
                <a:gd name="T9" fmla="*/ 202 h 404"/>
                <a:gd name="T10" fmla="*/ 201 w 1774"/>
                <a:gd name="T11" fmla="*/ 0 h 404"/>
                <a:gd name="T12" fmla="*/ 1572 w 1774"/>
                <a:gd name="T13" fmla="*/ 0 h 404"/>
                <a:gd name="T14" fmla="*/ 1572 w 1774"/>
                <a:gd name="T15" fmla="*/ 0 h 404"/>
                <a:gd name="T16" fmla="*/ 1773 w 1774"/>
                <a:gd name="T17" fmla="*/ 202 h 404"/>
                <a:gd name="T18" fmla="*/ 1773 w 1774"/>
                <a:gd name="T19" fmla="*/ 202 h 404"/>
                <a:gd name="T20" fmla="*/ 1572 w 1774"/>
                <a:gd name="T21" fmla="*/ 40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4" h="404">
                  <a:moveTo>
                    <a:pt x="1572" y="403"/>
                  </a:moveTo>
                  <a:lnTo>
                    <a:pt x="201" y="403"/>
                  </a:lnTo>
                  <a:lnTo>
                    <a:pt x="201" y="403"/>
                  </a:lnTo>
                  <a:cubicBezTo>
                    <a:pt x="90" y="403"/>
                    <a:pt x="0" y="312"/>
                    <a:pt x="0" y="202"/>
                  </a:cubicBezTo>
                  <a:lnTo>
                    <a:pt x="0" y="202"/>
                  </a:lnTo>
                  <a:cubicBezTo>
                    <a:pt x="0" y="91"/>
                    <a:pt x="90" y="0"/>
                    <a:pt x="201" y="0"/>
                  </a:cubicBezTo>
                  <a:lnTo>
                    <a:pt x="1572" y="0"/>
                  </a:lnTo>
                  <a:lnTo>
                    <a:pt x="1572" y="0"/>
                  </a:lnTo>
                  <a:cubicBezTo>
                    <a:pt x="1683" y="0"/>
                    <a:pt x="1773" y="91"/>
                    <a:pt x="1773" y="202"/>
                  </a:cubicBezTo>
                  <a:lnTo>
                    <a:pt x="1773" y="202"/>
                  </a:lnTo>
                  <a:cubicBezTo>
                    <a:pt x="1773" y="312"/>
                    <a:pt x="1683" y="403"/>
                    <a:pt x="1572" y="40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3573430" y="4295884"/>
              <a:ext cx="888244" cy="202776"/>
            </a:xfrm>
            <a:custGeom>
              <a:avLst/>
              <a:gdLst>
                <a:gd name="T0" fmla="*/ 1572 w 1775"/>
                <a:gd name="T1" fmla="*/ 403 h 404"/>
                <a:gd name="T2" fmla="*/ 202 w 1775"/>
                <a:gd name="T3" fmla="*/ 403 h 404"/>
                <a:gd name="T4" fmla="*/ 202 w 1775"/>
                <a:gd name="T5" fmla="*/ 403 h 404"/>
                <a:gd name="T6" fmla="*/ 0 w 1775"/>
                <a:gd name="T7" fmla="*/ 202 h 404"/>
                <a:gd name="T8" fmla="*/ 0 w 1775"/>
                <a:gd name="T9" fmla="*/ 202 h 404"/>
                <a:gd name="T10" fmla="*/ 202 w 1775"/>
                <a:gd name="T11" fmla="*/ 0 h 404"/>
                <a:gd name="T12" fmla="*/ 1572 w 1775"/>
                <a:gd name="T13" fmla="*/ 0 h 404"/>
                <a:gd name="T14" fmla="*/ 1572 w 1775"/>
                <a:gd name="T15" fmla="*/ 0 h 404"/>
                <a:gd name="T16" fmla="*/ 1774 w 1775"/>
                <a:gd name="T17" fmla="*/ 202 h 404"/>
                <a:gd name="T18" fmla="*/ 1774 w 1775"/>
                <a:gd name="T19" fmla="*/ 202 h 404"/>
                <a:gd name="T20" fmla="*/ 1572 w 1775"/>
                <a:gd name="T21" fmla="*/ 40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5" h="404">
                  <a:moveTo>
                    <a:pt x="1572" y="403"/>
                  </a:moveTo>
                  <a:lnTo>
                    <a:pt x="202" y="403"/>
                  </a:lnTo>
                  <a:lnTo>
                    <a:pt x="202" y="403"/>
                  </a:lnTo>
                  <a:cubicBezTo>
                    <a:pt x="91" y="403"/>
                    <a:pt x="0" y="312"/>
                    <a:pt x="0" y="202"/>
                  </a:cubicBezTo>
                  <a:lnTo>
                    <a:pt x="0" y="202"/>
                  </a:lnTo>
                  <a:cubicBezTo>
                    <a:pt x="0" y="91"/>
                    <a:pt x="91" y="0"/>
                    <a:pt x="202" y="0"/>
                  </a:cubicBezTo>
                  <a:lnTo>
                    <a:pt x="1572" y="0"/>
                  </a:lnTo>
                  <a:lnTo>
                    <a:pt x="1572" y="0"/>
                  </a:lnTo>
                  <a:cubicBezTo>
                    <a:pt x="1684" y="0"/>
                    <a:pt x="1774" y="91"/>
                    <a:pt x="1774" y="202"/>
                  </a:cubicBezTo>
                  <a:lnTo>
                    <a:pt x="1774" y="202"/>
                  </a:lnTo>
                  <a:cubicBezTo>
                    <a:pt x="1774" y="312"/>
                    <a:pt x="1684" y="403"/>
                    <a:pt x="1572" y="4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5506408" y="4295884"/>
              <a:ext cx="886041" cy="202776"/>
            </a:xfrm>
            <a:custGeom>
              <a:avLst/>
              <a:gdLst>
                <a:gd name="T0" fmla="*/ 1571 w 1773"/>
                <a:gd name="T1" fmla="*/ 403 h 404"/>
                <a:gd name="T2" fmla="*/ 201 w 1773"/>
                <a:gd name="T3" fmla="*/ 403 h 404"/>
                <a:gd name="T4" fmla="*/ 201 w 1773"/>
                <a:gd name="T5" fmla="*/ 403 h 404"/>
                <a:gd name="T6" fmla="*/ 0 w 1773"/>
                <a:gd name="T7" fmla="*/ 202 h 404"/>
                <a:gd name="T8" fmla="*/ 0 w 1773"/>
                <a:gd name="T9" fmla="*/ 202 h 404"/>
                <a:gd name="T10" fmla="*/ 201 w 1773"/>
                <a:gd name="T11" fmla="*/ 0 h 404"/>
                <a:gd name="T12" fmla="*/ 1571 w 1773"/>
                <a:gd name="T13" fmla="*/ 0 h 404"/>
                <a:gd name="T14" fmla="*/ 1571 w 1773"/>
                <a:gd name="T15" fmla="*/ 0 h 404"/>
                <a:gd name="T16" fmla="*/ 1772 w 1773"/>
                <a:gd name="T17" fmla="*/ 202 h 404"/>
                <a:gd name="T18" fmla="*/ 1772 w 1773"/>
                <a:gd name="T19" fmla="*/ 202 h 404"/>
                <a:gd name="T20" fmla="*/ 1571 w 1773"/>
                <a:gd name="T21" fmla="*/ 40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3" h="404">
                  <a:moveTo>
                    <a:pt x="1571" y="403"/>
                  </a:moveTo>
                  <a:lnTo>
                    <a:pt x="201" y="403"/>
                  </a:lnTo>
                  <a:lnTo>
                    <a:pt x="201" y="403"/>
                  </a:lnTo>
                  <a:cubicBezTo>
                    <a:pt x="90" y="403"/>
                    <a:pt x="0" y="312"/>
                    <a:pt x="0" y="202"/>
                  </a:cubicBezTo>
                  <a:lnTo>
                    <a:pt x="0" y="202"/>
                  </a:lnTo>
                  <a:cubicBezTo>
                    <a:pt x="0" y="91"/>
                    <a:pt x="90" y="0"/>
                    <a:pt x="201" y="0"/>
                  </a:cubicBezTo>
                  <a:lnTo>
                    <a:pt x="1571" y="0"/>
                  </a:lnTo>
                  <a:lnTo>
                    <a:pt x="1571" y="0"/>
                  </a:lnTo>
                  <a:cubicBezTo>
                    <a:pt x="1682" y="0"/>
                    <a:pt x="1772" y="91"/>
                    <a:pt x="1772" y="202"/>
                  </a:cubicBezTo>
                  <a:lnTo>
                    <a:pt x="1772" y="202"/>
                  </a:lnTo>
                  <a:cubicBezTo>
                    <a:pt x="1772" y="312"/>
                    <a:pt x="1682" y="403"/>
                    <a:pt x="1571" y="4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7439388" y="4295884"/>
              <a:ext cx="888244" cy="202776"/>
            </a:xfrm>
            <a:custGeom>
              <a:avLst/>
              <a:gdLst>
                <a:gd name="T0" fmla="*/ 1573 w 1775"/>
                <a:gd name="T1" fmla="*/ 403 h 404"/>
                <a:gd name="T2" fmla="*/ 202 w 1775"/>
                <a:gd name="T3" fmla="*/ 403 h 404"/>
                <a:gd name="T4" fmla="*/ 202 w 1775"/>
                <a:gd name="T5" fmla="*/ 403 h 404"/>
                <a:gd name="T6" fmla="*/ 0 w 1775"/>
                <a:gd name="T7" fmla="*/ 202 h 404"/>
                <a:gd name="T8" fmla="*/ 0 w 1775"/>
                <a:gd name="T9" fmla="*/ 202 h 404"/>
                <a:gd name="T10" fmla="*/ 202 w 1775"/>
                <a:gd name="T11" fmla="*/ 0 h 404"/>
                <a:gd name="T12" fmla="*/ 1573 w 1775"/>
                <a:gd name="T13" fmla="*/ 0 h 404"/>
                <a:gd name="T14" fmla="*/ 1573 w 1775"/>
                <a:gd name="T15" fmla="*/ 0 h 404"/>
                <a:gd name="T16" fmla="*/ 1774 w 1775"/>
                <a:gd name="T17" fmla="*/ 202 h 404"/>
                <a:gd name="T18" fmla="*/ 1774 w 1775"/>
                <a:gd name="T19" fmla="*/ 202 h 404"/>
                <a:gd name="T20" fmla="*/ 1573 w 1775"/>
                <a:gd name="T21" fmla="*/ 40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5" h="404">
                  <a:moveTo>
                    <a:pt x="1573" y="403"/>
                  </a:moveTo>
                  <a:lnTo>
                    <a:pt x="202" y="403"/>
                  </a:lnTo>
                  <a:lnTo>
                    <a:pt x="202" y="403"/>
                  </a:lnTo>
                  <a:cubicBezTo>
                    <a:pt x="91" y="403"/>
                    <a:pt x="0" y="312"/>
                    <a:pt x="0" y="202"/>
                  </a:cubicBezTo>
                  <a:lnTo>
                    <a:pt x="0" y="202"/>
                  </a:lnTo>
                  <a:cubicBezTo>
                    <a:pt x="0" y="91"/>
                    <a:pt x="91" y="0"/>
                    <a:pt x="202" y="0"/>
                  </a:cubicBezTo>
                  <a:lnTo>
                    <a:pt x="1573" y="0"/>
                  </a:lnTo>
                  <a:lnTo>
                    <a:pt x="1573" y="0"/>
                  </a:lnTo>
                  <a:cubicBezTo>
                    <a:pt x="1683" y="0"/>
                    <a:pt x="1774" y="91"/>
                    <a:pt x="1774" y="202"/>
                  </a:cubicBezTo>
                  <a:lnTo>
                    <a:pt x="1774" y="202"/>
                  </a:lnTo>
                  <a:cubicBezTo>
                    <a:pt x="1774" y="312"/>
                    <a:pt x="1683" y="403"/>
                    <a:pt x="1573" y="40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9374571" y="4295884"/>
              <a:ext cx="888244" cy="202776"/>
            </a:xfrm>
            <a:custGeom>
              <a:avLst/>
              <a:gdLst>
                <a:gd name="T0" fmla="*/ 1572 w 1775"/>
                <a:gd name="T1" fmla="*/ 403 h 404"/>
                <a:gd name="T2" fmla="*/ 201 w 1775"/>
                <a:gd name="T3" fmla="*/ 403 h 404"/>
                <a:gd name="T4" fmla="*/ 201 w 1775"/>
                <a:gd name="T5" fmla="*/ 403 h 404"/>
                <a:gd name="T6" fmla="*/ 0 w 1775"/>
                <a:gd name="T7" fmla="*/ 202 h 404"/>
                <a:gd name="T8" fmla="*/ 0 w 1775"/>
                <a:gd name="T9" fmla="*/ 202 h 404"/>
                <a:gd name="T10" fmla="*/ 201 w 1775"/>
                <a:gd name="T11" fmla="*/ 0 h 404"/>
                <a:gd name="T12" fmla="*/ 1572 w 1775"/>
                <a:gd name="T13" fmla="*/ 0 h 404"/>
                <a:gd name="T14" fmla="*/ 1572 w 1775"/>
                <a:gd name="T15" fmla="*/ 0 h 404"/>
                <a:gd name="T16" fmla="*/ 1774 w 1775"/>
                <a:gd name="T17" fmla="*/ 202 h 404"/>
                <a:gd name="T18" fmla="*/ 1774 w 1775"/>
                <a:gd name="T19" fmla="*/ 202 h 404"/>
                <a:gd name="T20" fmla="*/ 1572 w 1775"/>
                <a:gd name="T21" fmla="*/ 40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5" h="404">
                  <a:moveTo>
                    <a:pt x="1572" y="403"/>
                  </a:moveTo>
                  <a:lnTo>
                    <a:pt x="201" y="403"/>
                  </a:lnTo>
                  <a:lnTo>
                    <a:pt x="201" y="403"/>
                  </a:lnTo>
                  <a:cubicBezTo>
                    <a:pt x="91" y="403"/>
                    <a:pt x="0" y="312"/>
                    <a:pt x="0" y="202"/>
                  </a:cubicBezTo>
                  <a:lnTo>
                    <a:pt x="0" y="202"/>
                  </a:lnTo>
                  <a:cubicBezTo>
                    <a:pt x="0" y="91"/>
                    <a:pt x="91" y="0"/>
                    <a:pt x="201" y="0"/>
                  </a:cubicBezTo>
                  <a:lnTo>
                    <a:pt x="1572" y="0"/>
                  </a:lnTo>
                  <a:lnTo>
                    <a:pt x="1572" y="0"/>
                  </a:lnTo>
                  <a:cubicBezTo>
                    <a:pt x="1683" y="0"/>
                    <a:pt x="1774" y="91"/>
                    <a:pt x="1774" y="202"/>
                  </a:cubicBezTo>
                  <a:lnTo>
                    <a:pt x="1774" y="202"/>
                  </a:lnTo>
                  <a:cubicBezTo>
                    <a:pt x="1774" y="312"/>
                    <a:pt x="1683" y="403"/>
                    <a:pt x="1572" y="40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6" name="CuadroTexto 285"/>
            <p:cNvSpPr txBox="1"/>
            <p:nvPr/>
          </p:nvSpPr>
          <p:spPr>
            <a:xfrm>
              <a:off x="1201319" y="4892132"/>
              <a:ext cx="2329714" cy="971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Read the documentation available from the API interface and other sites.</a:t>
              </a:r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.</a:t>
              </a:r>
            </a:p>
          </p:txBody>
        </p:sp>
        <p:sp>
          <p:nvSpPr>
            <p:cNvPr id="287" name="CuadroTexto 286"/>
            <p:cNvSpPr txBox="1"/>
            <p:nvPr/>
          </p:nvSpPr>
          <p:spPr>
            <a:xfrm>
              <a:off x="3217962" y="3240508"/>
              <a:ext cx="1709375" cy="604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Use the browser to run some examples</a:t>
              </a:r>
            </a:p>
          </p:txBody>
        </p:sp>
        <p:sp>
          <p:nvSpPr>
            <p:cNvPr id="288" name="CuadroTexto 287"/>
            <p:cNvSpPr txBox="1"/>
            <p:nvPr/>
          </p:nvSpPr>
          <p:spPr>
            <a:xfrm>
              <a:off x="4927338" y="4996388"/>
              <a:ext cx="2060913" cy="78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Using the browser, create calls to the API to get data that you want.</a:t>
              </a:r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 </a:t>
              </a:r>
            </a:p>
          </p:txBody>
        </p:sp>
        <p:sp>
          <p:nvSpPr>
            <p:cNvPr id="289" name="CuadroTexto 288"/>
            <p:cNvSpPr txBox="1"/>
            <p:nvPr/>
          </p:nvSpPr>
          <p:spPr>
            <a:xfrm>
              <a:off x="6769644" y="3210690"/>
              <a:ext cx="2017652" cy="78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In R or Python, run some examples from the documentation</a:t>
              </a:r>
            </a:p>
          </p:txBody>
        </p:sp>
        <p:sp>
          <p:nvSpPr>
            <p:cNvPr id="290" name="CuadroTexto 289"/>
            <p:cNvSpPr txBox="1"/>
            <p:nvPr/>
          </p:nvSpPr>
          <p:spPr>
            <a:xfrm>
              <a:off x="9052244" y="4892132"/>
              <a:ext cx="1553485" cy="971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You have now leveled up to expert – use the API on your own!</a:t>
              </a:r>
            </a:p>
          </p:txBody>
        </p:sp>
        <p:sp>
          <p:nvSpPr>
            <p:cNvPr id="291" name="CuadroTexto 290"/>
            <p:cNvSpPr txBox="1"/>
            <p:nvPr/>
          </p:nvSpPr>
          <p:spPr>
            <a:xfrm>
              <a:off x="1858333" y="3443996"/>
              <a:ext cx="540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01</a:t>
              </a:r>
            </a:p>
          </p:txBody>
        </p:sp>
        <p:sp>
          <p:nvSpPr>
            <p:cNvPr id="292" name="CuadroTexto 291"/>
            <p:cNvSpPr txBox="1"/>
            <p:nvPr/>
          </p:nvSpPr>
          <p:spPr>
            <a:xfrm>
              <a:off x="3819153" y="5097226"/>
              <a:ext cx="540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02</a:t>
              </a:r>
            </a:p>
          </p:txBody>
        </p:sp>
        <p:sp>
          <p:nvSpPr>
            <p:cNvPr id="293" name="CuadroTexto 292"/>
            <p:cNvSpPr txBox="1"/>
            <p:nvPr/>
          </p:nvSpPr>
          <p:spPr>
            <a:xfrm>
              <a:off x="5754936" y="3428407"/>
              <a:ext cx="540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03</a:t>
              </a:r>
            </a:p>
          </p:txBody>
        </p:sp>
        <p:sp>
          <p:nvSpPr>
            <p:cNvPr id="294" name="CuadroTexto 293"/>
            <p:cNvSpPr txBox="1"/>
            <p:nvPr/>
          </p:nvSpPr>
          <p:spPr>
            <a:xfrm>
              <a:off x="7674815" y="5097226"/>
              <a:ext cx="540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04</a:t>
              </a:r>
            </a:p>
          </p:txBody>
        </p:sp>
        <p:sp>
          <p:nvSpPr>
            <p:cNvPr id="295" name="CuadroTexto 294"/>
            <p:cNvSpPr txBox="1"/>
            <p:nvPr/>
          </p:nvSpPr>
          <p:spPr>
            <a:xfrm>
              <a:off x="9597524" y="3417224"/>
              <a:ext cx="540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05</a:t>
              </a:r>
            </a:p>
          </p:txBody>
        </p:sp>
        <p:sp>
          <p:nvSpPr>
            <p:cNvPr id="296" name="CuadroTexto 295"/>
            <p:cNvSpPr txBox="1"/>
            <p:nvPr/>
          </p:nvSpPr>
          <p:spPr>
            <a:xfrm>
              <a:off x="1817658" y="4278072"/>
              <a:ext cx="581209" cy="219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Read</a:t>
              </a: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3554231" y="4278071"/>
              <a:ext cx="957502" cy="219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Examples</a:t>
              </a:r>
            </a:p>
          </p:txBody>
        </p:sp>
        <p:sp>
          <p:nvSpPr>
            <p:cNvPr id="298" name="CuadroTexto 297"/>
            <p:cNvSpPr txBox="1"/>
            <p:nvPr/>
          </p:nvSpPr>
          <p:spPr>
            <a:xfrm>
              <a:off x="5540897" y="4277184"/>
              <a:ext cx="841314" cy="219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Practice</a:t>
              </a: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7408578" y="4275918"/>
              <a:ext cx="961463" cy="219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Programs</a:t>
              </a: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9472366" y="4273765"/>
              <a:ext cx="713242" cy="219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Expert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246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05BA5-667A-D1BF-04ED-983FC59B2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26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B2ACA8-96A6-33E2-6B24-A00E651AA182}"/>
              </a:ext>
            </a:extLst>
          </p:cNvPr>
          <p:cNvGrpSpPr/>
          <p:nvPr/>
        </p:nvGrpSpPr>
        <p:grpSpPr>
          <a:xfrm>
            <a:off x="300937" y="939223"/>
            <a:ext cx="6797122" cy="5594416"/>
            <a:chOff x="3610525" y="432796"/>
            <a:chExt cx="7585602" cy="5992409"/>
          </a:xfrm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3610525" y="3274705"/>
              <a:ext cx="3150502" cy="3150500"/>
            </a:xfrm>
            <a:custGeom>
              <a:avLst/>
              <a:gdLst>
                <a:gd name="T0" fmla="*/ 0 w 5807"/>
                <a:gd name="T1" fmla="*/ 2903 h 5808"/>
                <a:gd name="T2" fmla="*/ 0 w 5807"/>
                <a:gd name="T3" fmla="*/ 2903 h 5808"/>
                <a:gd name="T4" fmla="*/ 2904 w 5807"/>
                <a:gd name="T5" fmla="*/ 5807 h 5808"/>
                <a:gd name="T6" fmla="*/ 2904 w 5807"/>
                <a:gd name="T7" fmla="*/ 5807 h 5808"/>
                <a:gd name="T8" fmla="*/ 5806 w 5807"/>
                <a:gd name="T9" fmla="*/ 2903 h 5808"/>
                <a:gd name="T10" fmla="*/ 5806 w 5807"/>
                <a:gd name="T11" fmla="*/ 2903 h 5808"/>
                <a:gd name="T12" fmla="*/ 2904 w 5807"/>
                <a:gd name="T13" fmla="*/ 0 h 5808"/>
                <a:gd name="T14" fmla="*/ 2904 w 5807"/>
                <a:gd name="T15" fmla="*/ 0 h 5808"/>
                <a:gd name="T16" fmla="*/ 0 w 5807"/>
                <a:gd name="T17" fmla="*/ 2903 h 5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07" h="5808">
                  <a:moveTo>
                    <a:pt x="0" y="2903"/>
                  </a:moveTo>
                  <a:lnTo>
                    <a:pt x="0" y="2903"/>
                  </a:lnTo>
                  <a:cubicBezTo>
                    <a:pt x="0" y="4507"/>
                    <a:pt x="1300" y="5807"/>
                    <a:pt x="2904" y="5807"/>
                  </a:cubicBezTo>
                  <a:lnTo>
                    <a:pt x="2904" y="5807"/>
                  </a:lnTo>
                  <a:cubicBezTo>
                    <a:pt x="4506" y="5807"/>
                    <a:pt x="5806" y="4507"/>
                    <a:pt x="5806" y="2903"/>
                  </a:cubicBezTo>
                  <a:lnTo>
                    <a:pt x="5806" y="2903"/>
                  </a:lnTo>
                  <a:cubicBezTo>
                    <a:pt x="5806" y="1299"/>
                    <a:pt x="4506" y="0"/>
                    <a:pt x="2904" y="0"/>
                  </a:cubicBezTo>
                  <a:lnTo>
                    <a:pt x="2904" y="0"/>
                  </a:lnTo>
                  <a:cubicBezTo>
                    <a:pt x="1300" y="0"/>
                    <a:pt x="0" y="1299"/>
                    <a:pt x="0" y="2903"/>
                  </a:cubicBezTo>
                </a:path>
              </a:pathLst>
            </a:custGeom>
            <a:solidFill>
              <a:srgbClr val="79797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184648" y="3848828"/>
              <a:ext cx="1999862" cy="2002254"/>
            </a:xfrm>
            <a:custGeom>
              <a:avLst/>
              <a:gdLst>
                <a:gd name="T0" fmla="*/ 0 w 3688"/>
                <a:gd name="T1" fmla="*/ 1844 h 3689"/>
                <a:gd name="T2" fmla="*/ 0 w 3688"/>
                <a:gd name="T3" fmla="*/ 1844 h 3689"/>
                <a:gd name="T4" fmla="*/ 1845 w 3688"/>
                <a:gd name="T5" fmla="*/ 3688 h 3689"/>
                <a:gd name="T6" fmla="*/ 1845 w 3688"/>
                <a:gd name="T7" fmla="*/ 3688 h 3689"/>
                <a:gd name="T8" fmla="*/ 3687 w 3688"/>
                <a:gd name="T9" fmla="*/ 1844 h 3689"/>
                <a:gd name="T10" fmla="*/ 3687 w 3688"/>
                <a:gd name="T11" fmla="*/ 1844 h 3689"/>
                <a:gd name="T12" fmla="*/ 1845 w 3688"/>
                <a:gd name="T13" fmla="*/ 0 h 3689"/>
                <a:gd name="T14" fmla="*/ 1845 w 3688"/>
                <a:gd name="T15" fmla="*/ 0 h 3689"/>
                <a:gd name="T16" fmla="*/ 0 w 3688"/>
                <a:gd name="T17" fmla="*/ 1844 h 3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8" h="3689">
                  <a:moveTo>
                    <a:pt x="0" y="1844"/>
                  </a:moveTo>
                  <a:lnTo>
                    <a:pt x="0" y="1844"/>
                  </a:lnTo>
                  <a:cubicBezTo>
                    <a:pt x="0" y="2862"/>
                    <a:pt x="826" y="3688"/>
                    <a:pt x="1845" y="3688"/>
                  </a:cubicBezTo>
                  <a:lnTo>
                    <a:pt x="1845" y="3688"/>
                  </a:lnTo>
                  <a:cubicBezTo>
                    <a:pt x="2863" y="3688"/>
                    <a:pt x="3687" y="2862"/>
                    <a:pt x="3687" y="1844"/>
                  </a:cubicBezTo>
                  <a:lnTo>
                    <a:pt x="3687" y="1844"/>
                  </a:lnTo>
                  <a:cubicBezTo>
                    <a:pt x="3687" y="825"/>
                    <a:pt x="2863" y="0"/>
                    <a:pt x="1845" y="0"/>
                  </a:cubicBezTo>
                  <a:lnTo>
                    <a:pt x="1845" y="0"/>
                  </a:lnTo>
                  <a:cubicBezTo>
                    <a:pt x="826" y="0"/>
                    <a:pt x="0" y="825"/>
                    <a:pt x="0" y="18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1" name="Freeform 3"/>
            <p:cNvSpPr>
              <a:spLocks noChangeArrowheads="1"/>
            </p:cNvSpPr>
            <p:nvPr/>
          </p:nvSpPr>
          <p:spPr bwMode="auto">
            <a:xfrm>
              <a:off x="3890411" y="3554590"/>
              <a:ext cx="2590730" cy="2593123"/>
            </a:xfrm>
            <a:custGeom>
              <a:avLst/>
              <a:gdLst>
                <a:gd name="T0" fmla="*/ 0 w 4777"/>
                <a:gd name="T1" fmla="*/ 2389 h 4778"/>
                <a:gd name="T2" fmla="*/ 0 w 4777"/>
                <a:gd name="T3" fmla="*/ 2389 h 4778"/>
                <a:gd name="T4" fmla="*/ 2389 w 4777"/>
                <a:gd name="T5" fmla="*/ 4777 h 4778"/>
                <a:gd name="T6" fmla="*/ 2389 w 4777"/>
                <a:gd name="T7" fmla="*/ 4777 h 4778"/>
                <a:gd name="T8" fmla="*/ 4776 w 4777"/>
                <a:gd name="T9" fmla="*/ 2389 h 4778"/>
                <a:gd name="T10" fmla="*/ 4776 w 4777"/>
                <a:gd name="T11" fmla="*/ 2389 h 4778"/>
                <a:gd name="T12" fmla="*/ 2389 w 4777"/>
                <a:gd name="T13" fmla="*/ 0 h 4778"/>
                <a:gd name="T14" fmla="*/ 2389 w 4777"/>
                <a:gd name="T15" fmla="*/ 0 h 4778"/>
                <a:gd name="T16" fmla="*/ 0 w 4777"/>
                <a:gd name="T17" fmla="*/ 2389 h 4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7" h="4778">
                  <a:moveTo>
                    <a:pt x="0" y="2389"/>
                  </a:moveTo>
                  <a:lnTo>
                    <a:pt x="0" y="2389"/>
                  </a:lnTo>
                  <a:cubicBezTo>
                    <a:pt x="0" y="3708"/>
                    <a:pt x="1069" y="4777"/>
                    <a:pt x="2389" y="4777"/>
                  </a:cubicBezTo>
                  <a:lnTo>
                    <a:pt x="2389" y="4777"/>
                  </a:lnTo>
                  <a:cubicBezTo>
                    <a:pt x="3707" y="4777"/>
                    <a:pt x="4776" y="3708"/>
                    <a:pt x="4776" y="2389"/>
                  </a:cubicBezTo>
                  <a:lnTo>
                    <a:pt x="4776" y="2389"/>
                  </a:lnTo>
                  <a:cubicBezTo>
                    <a:pt x="4776" y="1070"/>
                    <a:pt x="3707" y="0"/>
                    <a:pt x="2389" y="0"/>
                  </a:cubicBezTo>
                  <a:lnTo>
                    <a:pt x="2389" y="0"/>
                  </a:lnTo>
                  <a:cubicBezTo>
                    <a:pt x="1069" y="0"/>
                    <a:pt x="0" y="1070"/>
                    <a:pt x="0" y="2389"/>
                  </a:cubicBezTo>
                </a:path>
              </a:pathLst>
            </a:custGeom>
            <a:noFill/>
            <a:ln w="5715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2" name="Freeform 4"/>
            <p:cNvSpPr>
              <a:spLocks noChangeArrowheads="1"/>
            </p:cNvSpPr>
            <p:nvPr/>
          </p:nvSpPr>
          <p:spPr bwMode="auto">
            <a:xfrm>
              <a:off x="6512240" y="4513854"/>
              <a:ext cx="4530788" cy="672202"/>
            </a:xfrm>
            <a:custGeom>
              <a:avLst/>
              <a:gdLst>
                <a:gd name="T0" fmla="*/ 8350 w 8351"/>
                <a:gd name="T1" fmla="*/ 1239 h 1240"/>
                <a:gd name="T2" fmla="*/ 0 w 8351"/>
                <a:gd name="T3" fmla="*/ 1239 h 1240"/>
                <a:gd name="T4" fmla="*/ 0 w 8351"/>
                <a:gd name="T5" fmla="*/ 0 h 1240"/>
                <a:gd name="T6" fmla="*/ 8350 w 8351"/>
                <a:gd name="T7" fmla="*/ 0 h 1240"/>
                <a:gd name="T8" fmla="*/ 8350 w 8351"/>
                <a:gd name="T9" fmla="*/ 123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1" h="1240">
                  <a:moveTo>
                    <a:pt x="8350" y="1239"/>
                  </a:moveTo>
                  <a:lnTo>
                    <a:pt x="0" y="1239"/>
                  </a:lnTo>
                  <a:lnTo>
                    <a:pt x="0" y="0"/>
                  </a:lnTo>
                  <a:lnTo>
                    <a:pt x="8350" y="0"/>
                  </a:lnTo>
                  <a:lnTo>
                    <a:pt x="8350" y="1239"/>
                  </a:lnTo>
                </a:path>
              </a:pathLst>
            </a:custGeom>
            <a:solidFill>
              <a:srgbClr val="79797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3" name="Freeform 5"/>
            <p:cNvSpPr>
              <a:spLocks noChangeArrowheads="1"/>
            </p:cNvSpPr>
            <p:nvPr/>
          </p:nvSpPr>
          <p:spPr bwMode="auto">
            <a:xfrm>
              <a:off x="4897517" y="432796"/>
              <a:ext cx="672203" cy="3052422"/>
            </a:xfrm>
            <a:custGeom>
              <a:avLst/>
              <a:gdLst>
                <a:gd name="T0" fmla="*/ 0 w 1240"/>
                <a:gd name="T1" fmla="*/ 0 h 5625"/>
                <a:gd name="T2" fmla="*/ 1239 w 1240"/>
                <a:gd name="T3" fmla="*/ 0 h 5625"/>
                <a:gd name="T4" fmla="*/ 1239 w 1240"/>
                <a:gd name="T5" fmla="*/ 5624 h 5625"/>
                <a:gd name="T6" fmla="*/ 0 w 1240"/>
                <a:gd name="T7" fmla="*/ 5624 h 5625"/>
                <a:gd name="T8" fmla="*/ 0 w 1240"/>
                <a:gd name="T9" fmla="*/ 0 h 5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5625">
                  <a:moveTo>
                    <a:pt x="0" y="0"/>
                  </a:moveTo>
                  <a:lnTo>
                    <a:pt x="1239" y="0"/>
                  </a:lnTo>
                  <a:lnTo>
                    <a:pt x="1239" y="5624"/>
                  </a:lnTo>
                  <a:lnTo>
                    <a:pt x="0" y="5624"/>
                  </a:lnTo>
                  <a:lnTo>
                    <a:pt x="0" y="0"/>
                  </a:lnTo>
                </a:path>
              </a:pathLst>
            </a:custGeom>
            <a:solidFill>
              <a:srgbClr val="79797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>
              <a:off x="5234816" y="432796"/>
              <a:ext cx="2392" cy="2951950"/>
            </a:xfrm>
            <a:prstGeom prst="line">
              <a:avLst/>
            </a:prstGeom>
            <a:noFill/>
            <a:ln w="5715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>
              <a:off x="6916517" y="4855935"/>
              <a:ext cx="4279610" cy="2393"/>
            </a:xfrm>
            <a:prstGeom prst="line">
              <a:avLst/>
            </a:prstGeom>
            <a:noFill/>
            <a:ln w="5715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4" name="Freeform 57"/>
            <p:cNvSpPr>
              <a:spLocks noChangeArrowheads="1"/>
            </p:cNvSpPr>
            <p:nvPr/>
          </p:nvSpPr>
          <p:spPr bwMode="auto">
            <a:xfrm>
              <a:off x="5053010" y="1882457"/>
              <a:ext cx="385140" cy="385140"/>
            </a:xfrm>
            <a:custGeom>
              <a:avLst/>
              <a:gdLst>
                <a:gd name="T0" fmla="*/ 0 w 712"/>
                <a:gd name="T1" fmla="*/ 355 h 711"/>
                <a:gd name="T2" fmla="*/ 0 w 712"/>
                <a:gd name="T3" fmla="*/ 355 h 711"/>
                <a:gd name="T4" fmla="*/ 355 w 712"/>
                <a:gd name="T5" fmla="*/ 710 h 711"/>
                <a:gd name="T6" fmla="*/ 355 w 712"/>
                <a:gd name="T7" fmla="*/ 710 h 711"/>
                <a:gd name="T8" fmla="*/ 711 w 712"/>
                <a:gd name="T9" fmla="*/ 355 h 711"/>
                <a:gd name="T10" fmla="*/ 711 w 712"/>
                <a:gd name="T11" fmla="*/ 355 h 711"/>
                <a:gd name="T12" fmla="*/ 355 w 712"/>
                <a:gd name="T13" fmla="*/ 0 h 711"/>
                <a:gd name="T14" fmla="*/ 355 w 712"/>
                <a:gd name="T15" fmla="*/ 0 h 711"/>
                <a:gd name="T16" fmla="*/ 0 w 712"/>
                <a:gd name="T17" fmla="*/ 355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711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0"/>
                    <a:pt x="355" y="710"/>
                  </a:cubicBezTo>
                  <a:lnTo>
                    <a:pt x="355" y="710"/>
                  </a:lnTo>
                  <a:cubicBezTo>
                    <a:pt x="551" y="710"/>
                    <a:pt x="711" y="551"/>
                    <a:pt x="711" y="355"/>
                  </a:cubicBezTo>
                  <a:lnTo>
                    <a:pt x="711" y="355"/>
                  </a:lnTo>
                  <a:cubicBezTo>
                    <a:pt x="711" y="159"/>
                    <a:pt x="551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6" name="Freeform 59"/>
            <p:cNvSpPr>
              <a:spLocks noChangeArrowheads="1"/>
            </p:cNvSpPr>
            <p:nvPr/>
          </p:nvSpPr>
          <p:spPr bwMode="auto">
            <a:xfrm>
              <a:off x="5041048" y="2698189"/>
              <a:ext cx="385142" cy="385142"/>
            </a:xfrm>
            <a:custGeom>
              <a:avLst/>
              <a:gdLst>
                <a:gd name="T0" fmla="*/ 0 w 712"/>
                <a:gd name="T1" fmla="*/ 355 h 712"/>
                <a:gd name="T2" fmla="*/ 0 w 712"/>
                <a:gd name="T3" fmla="*/ 355 h 712"/>
                <a:gd name="T4" fmla="*/ 355 w 712"/>
                <a:gd name="T5" fmla="*/ 711 h 712"/>
                <a:gd name="T6" fmla="*/ 355 w 712"/>
                <a:gd name="T7" fmla="*/ 711 h 712"/>
                <a:gd name="T8" fmla="*/ 711 w 712"/>
                <a:gd name="T9" fmla="*/ 355 h 712"/>
                <a:gd name="T10" fmla="*/ 711 w 712"/>
                <a:gd name="T11" fmla="*/ 355 h 712"/>
                <a:gd name="T12" fmla="*/ 355 w 712"/>
                <a:gd name="T13" fmla="*/ 0 h 712"/>
                <a:gd name="T14" fmla="*/ 355 w 712"/>
                <a:gd name="T15" fmla="*/ 0 h 712"/>
                <a:gd name="T16" fmla="*/ 0 w 712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712">
                  <a:moveTo>
                    <a:pt x="0" y="355"/>
                  </a:moveTo>
                  <a:lnTo>
                    <a:pt x="0" y="355"/>
                  </a:lnTo>
                  <a:cubicBezTo>
                    <a:pt x="0" y="552"/>
                    <a:pt x="159" y="711"/>
                    <a:pt x="355" y="711"/>
                  </a:cubicBezTo>
                  <a:lnTo>
                    <a:pt x="355" y="711"/>
                  </a:lnTo>
                  <a:cubicBezTo>
                    <a:pt x="552" y="711"/>
                    <a:pt x="711" y="552"/>
                    <a:pt x="711" y="355"/>
                  </a:cubicBezTo>
                  <a:lnTo>
                    <a:pt x="711" y="355"/>
                  </a:lnTo>
                  <a:cubicBezTo>
                    <a:pt x="711" y="159"/>
                    <a:pt x="552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8" name="Freeform 61"/>
            <p:cNvSpPr>
              <a:spLocks noChangeArrowheads="1"/>
            </p:cNvSpPr>
            <p:nvPr/>
          </p:nvSpPr>
          <p:spPr bwMode="auto">
            <a:xfrm>
              <a:off x="7021773" y="4664561"/>
              <a:ext cx="385142" cy="385142"/>
            </a:xfrm>
            <a:custGeom>
              <a:avLst/>
              <a:gdLst>
                <a:gd name="T0" fmla="*/ 0 w 711"/>
                <a:gd name="T1" fmla="*/ 355 h 712"/>
                <a:gd name="T2" fmla="*/ 0 w 711"/>
                <a:gd name="T3" fmla="*/ 355 h 712"/>
                <a:gd name="T4" fmla="*/ 355 w 711"/>
                <a:gd name="T5" fmla="*/ 711 h 712"/>
                <a:gd name="T6" fmla="*/ 355 w 711"/>
                <a:gd name="T7" fmla="*/ 711 h 712"/>
                <a:gd name="T8" fmla="*/ 710 w 711"/>
                <a:gd name="T9" fmla="*/ 355 h 712"/>
                <a:gd name="T10" fmla="*/ 710 w 711"/>
                <a:gd name="T11" fmla="*/ 355 h 712"/>
                <a:gd name="T12" fmla="*/ 355 w 711"/>
                <a:gd name="T13" fmla="*/ 0 h 712"/>
                <a:gd name="T14" fmla="*/ 355 w 711"/>
                <a:gd name="T15" fmla="*/ 0 h 712"/>
                <a:gd name="T16" fmla="*/ 0 w 711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712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1"/>
                    <a:pt x="355" y="711"/>
                  </a:cubicBezTo>
                  <a:lnTo>
                    <a:pt x="355" y="711"/>
                  </a:lnTo>
                  <a:cubicBezTo>
                    <a:pt x="551" y="711"/>
                    <a:pt x="710" y="551"/>
                    <a:pt x="710" y="355"/>
                  </a:cubicBezTo>
                  <a:lnTo>
                    <a:pt x="710" y="355"/>
                  </a:lnTo>
                  <a:cubicBezTo>
                    <a:pt x="710" y="159"/>
                    <a:pt x="551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0" name="Freeform 63"/>
            <p:cNvSpPr>
              <a:spLocks noChangeArrowheads="1"/>
            </p:cNvSpPr>
            <p:nvPr/>
          </p:nvSpPr>
          <p:spPr bwMode="auto">
            <a:xfrm>
              <a:off x="8514493" y="4657385"/>
              <a:ext cx="385142" cy="385140"/>
            </a:xfrm>
            <a:custGeom>
              <a:avLst/>
              <a:gdLst>
                <a:gd name="T0" fmla="*/ 0 w 712"/>
                <a:gd name="T1" fmla="*/ 355 h 712"/>
                <a:gd name="T2" fmla="*/ 0 w 712"/>
                <a:gd name="T3" fmla="*/ 355 h 712"/>
                <a:gd name="T4" fmla="*/ 356 w 712"/>
                <a:gd name="T5" fmla="*/ 711 h 712"/>
                <a:gd name="T6" fmla="*/ 356 w 712"/>
                <a:gd name="T7" fmla="*/ 711 h 712"/>
                <a:gd name="T8" fmla="*/ 711 w 712"/>
                <a:gd name="T9" fmla="*/ 355 h 712"/>
                <a:gd name="T10" fmla="*/ 711 w 712"/>
                <a:gd name="T11" fmla="*/ 355 h 712"/>
                <a:gd name="T12" fmla="*/ 356 w 712"/>
                <a:gd name="T13" fmla="*/ 0 h 712"/>
                <a:gd name="T14" fmla="*/ 356 w 712"/>
                <a:gd name="T15" fmla="*/ 0 h 712"/>
                <a:gd name="T16" fmla="*/ 0 w 712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712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1"/>
                    <a:pt x="356" y="711"/>
                  </a:cubicBezTo>
                  <a:lnTo>
                    <a:pt x="356" y="711"/>
                  </a:lnTo>
                  <a:cubicBezTo>
                    <a:pt x="551" y="711"/>
                    <a:pt x="711" y="551"/>
                    <a:pt x="711" y="355"/>
                  </a:cubicBezTo>
                  <a:lnTo>
                    <a:pt x="711" y="355"/>
                  </a:lnTo>
                  <a:cubicBezTo>
                    <a:pt x="711" y="159"/>
                    <a:pt x="551" y="0"/>
                    <a:pt x="356" y="0"/>
                  </a:cubicBezTo>
                  <a:lnTo>
                    <a:pt x="356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2" name="Freeform 65"/>
            <p:cNvSpPr>
              <a:spLocks noChangeArrowheads="1"/>
            </p:cNvSpPr>
            <p:nvPr/>
          </p:nvSpPr>
          <p:spPr bwMode="auto">
            <a:xfrm>
              <a:off x="9887604" y="4657385"/>
              <a:ext cx="385142" cy="385140"/>
            </a:xfrm>
            <a:custGeom>
              <a:avLst/>
              <a:gdLst>
                <a:gd name="T0" fmla="*/ 0 w 711"/>
                <a:gd name="T1" fmla="*/ 355 h 712"/>
                <a:gd name="T2" fmla="*/ 0 w 711"/>
                <a:gd name="T3" fmla="*/ 355 h 712"/>
                <a:gd name="T4" fmla="*/ 355 w 711"/>
                <a:gd name="T5" fmla="*/ 711 h 712"/>
                <a:gd name="T6" fmla="*/ 355 w 711"/>
                <a:gd name="T7" fmla="*/ 711 h 712"/>
                <a:gd name="T8" fmla="*/ 710 w 711"/>
                <a:gd name="T9" fmla="*/ 355 h 712"/>
                <a:gd name="T10" fmla="*/ 710 w 711"/>
                <a:gd name="T11" fmla="*/ 355 h 712"/>
                <a:gd name="T12" fmla="*/ 355 w 711"/>
                <a:gd name="T13" fmla="*/ 0 h 712"/>
                <a:gd name="T14" fmla="*/ 355 w 711"/>
                <a:gd name="T15" fmla="*/ 0 h 712"/>
                <a:gd name="T16" fmla="*/ 0 w 711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712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1"/>
                    <a:pt x="355" y="711"/>
                  </a:cubicBezTo>
                  <a:lnTo>
                    <a:pt x="355" y="711"/>
                  </a:lnTo>
                  <a:cubicBezTo>
                    <a:pt x="551" y="711"/>
                    <a:pt x="710" y="551"/>
                    <a:pt x="710" y="355"/>
                  </a:cubicBezTo>
                  <a:lnTo>
                    <a:pt x="710" y="355"/>
                  </a:lnTo>
                  <a:cubicBezTo>
                    <a:pt x="710" y="159"/>
                    <a:pt x="551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F9E169-38B4-96E7-8B97-CD6E4BF12E69}"/>
              </a:ext>
            </a:extLst>
          </p:cNvPr>
          <p:cNvSpPr txBox="1"/>
          <p:nvPr/>
        </p:nvSpPr>
        <p:spPr>
          <a:xfrm>
            <a:off x="231509" y="378364"/>
            <a:ext cx="4616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gbadske.org:9000/</a:t>
            </a:r>
            <a:r>
              <a:rPr lang="en-US" sz="2800" i="1" dirty="0" err="1"/>
              <a:t>dataportal</a:t>
            </a:r>
            <a:r>
              <a:rPr lang="en-US" sz="2800" i="1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72964-DE4D-BCD0-5293-C4BAC1429F24}"/>
              </a:ext>
            </a:extLst>
          </p:cNvPr>
          <p:cNvSpPr txBox="1"/>
          <p:nvPr/>
        </p:nvSpPr>
        <p:spPr>
          <a:xfrm>
            <a:off x="1083895" y="4509887"/>
            <a:ext cx="1406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GBADs </a:t>
            </a:r>
          </a:p>
          <a:p>
            <a:pPr algn="ctr"/>
            <a:r>
              <a:rPr lang="en-US" sz="3200" dirty="0"/>
              <a:t>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2F9EE-58DF-180A-4861-1902F4B7E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96" y="1235785"/>
            <a:ext cx="9445434" cy="61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11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B2ACA8-96A6-33E2-6B24-A00E651AA182}"/>
              </a:ext>
            </a:extLst>
          </p:cNvPr>
          <p:cNvGrpSpPr/>
          <p:nvPr/>
        </p:nvGrpSpPr>
        <p:grpSpPr>
          <a:xfrm>
            <a:off x="300937" y="939223"/>
            <a:ext cx="6797122" cy="5594416"/>
            <a:chOff x="3610525" y="432796"/>
            <a:chExt cx="7585602" cy="5992409"/>
          </a:xfrm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3610525" y="3274705"/>
              <a:ext cx="3150502" cy="3150500"/>
            </a:xfrm>
            <a:custGeom>
              <a:avLst/>
              <a:gdLst>
                <a:gd name="T0" fmla="*/ 0 w 5807"/>
                <a:gd name="T1" fmla="*/ 2903 h 5808"/>
                <a:gd name="T2" fmla="*/ 0 w 5807"/>
                <a:gd name="T3" fmla="*/ 2903 h 5808"/>
                <a:gd name="T4" fmla="*/ 2904 w 5807"/>
                <a:gd name="T5" fmla="*/ 5807 h 5808"/>
                <a:gd name="T6" fmla="*/ 2904 w 5807"/>
                <a:gd name="T7" fmla="*/ 5807 h 5808"/>
                <a:gd name="T8" fmla="*/ 5806 w 5807"/>
                <a:gd name="T9" fmla="*/ 2903 h 5808"/>
                <a:gd name="T10" fmla="*/ 5806 w 5807"/>
                <a:gd name="T11" fmla="*/ 2903 h 5808"/>
                <a:gd name="T12" fmla="*/ 2904 w 5807"/>
                <a:gd name="T13" fmla="*/ 0 h 5808"/>
                <a:gd name="T14" fmla="*/ 2904 w 5807"/>
                <a:gd name="T15" fmla="*/ 0 h 5808"/>
                <a:gd name="T16" fmla="*/ 0 w 5807"/>
                <a:gd name="T17" fmla="*/ 2903 h 5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07" h="5808">
                  <a:moveTo>
                    <a:pt x="0" y="2903"/>
                  </a:moveTo>
                  <a:lnTo>
                    <a:pt x="0" y="2903"/>
                  </a:lnTo>
                  <a:cubicBezTo>
                    <a:pt x="0" y="4507"/>
                    <a:pt x="1300" y="5807"/>
                    <a:pt x="2904" y="5807"/>
                  </a:cubicBezTo>
                  <a:lnTo>
                    <a:pt x="2904" y="5807"/>
                  </a:lnTo>
                  <a:cubicBezTo>
                    <a:pt x="4506" y="5807"/>
                    <a:pt x="5806" y="4507"/>
                    <a:pt x="5806" y="2903"/>
                  </a:cubicBezTo>
                  <a:lnTo>
                    <a:pt x="5806" y="2903"/>
                  </a:lnTo>
                  <a:cubicBezTo>
                    <a:pt x="5806" y="1299"/>
                    <a:pt x="4506" y="0"/>
                    <a:pt x="2904" y="0"/>
                  </a:cubicBezTo>
                  <a:lnTo>
                    <a:pt x="2904" y="0"/>
                  </a:lnTo>
                  <a:cubicBezTo>
                    <a:pt x="1300" y="0"/>
                    <a:pt x="0" y="1299"/>
                    <a:pt x="0" y="2903"/>
                  </a:cubicBezTo>
                </a:path>
              </a:pathLst>
            </a:custGeom>
            <a:solidFill>
              <a:srgbClr val="79797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184648" y="3848828"/>
              <a:ext cx="1999862" cy="2002254"/>
            </a:xfrm>
            <a:custGeom>
              <a:avLst/>
              <a:gdLst>
                <a:gd name="T0" fmla="*/ 0 w 3688"/>
                <a:gd name="T1" fmla="*/ 1844 h 3689"/>
                <a:gd name="T2" fmla="*/ 0 w 3688"/>
                <a:gd name="T3" fmla="*/ 1844 h 3689"/>
                <a:gd name="T4" fmla="*/ 1845 w 3688"/>
                <a:gd name="T5" fmla="*/ 3688 h 3689"/>
                <a:gd name="T6" fmla="*/ 1845 w 3688"/>
                <a:gd name="T7" fmla="*/ 3688 h 3689"/>
                <a:gd name="T8" fmla="*/ 3687 w 3688"/>
                <a:gd name="T9" fmla="*/ 1844 h 3689"/>
                <a:gd name="T10" fmla="*/ 3687 w 3688"/>
                <a:gd name="T11" fmla="*/ 1844 h 3689"/>
                <a:gd name="T12" fmla="*/ 1845 w 3688"/>
                <a:gd name="T13" fmla="*/ 0 h 3689"/>
                <a:gd name="T14" fmla="*/ 1845 w 3688"/>
                <a:gd name="T15" fmla="*/ 0 h 3689"/>
                <a:gd name="T16" fmla="*/ 0 w 3688"/>
                <a:gd name="T17" fmla="*/ 1844 h 3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8" h="3689">
                  <a:moveTo>
                    <a:pt x="0" y="1844"/>
                  </a:moveTo>
                  <a:lnTo>
                    <a:pt x="0" y="1844"/>
                  </a:lnTo>
                  <a:cubicBezTo>
                    <a:pt x="0" y="2862"/>
                    <a:pt x="826" y="3688"/>
                    <a:pt x="1845" y="3688"/>
                  </a:cubicBezTo>
                  <a:lnTo>
                    <a:pt x="1845" y="3688"/>
                  </a:lnTo>
                  <a:cubicBezTo>
                    <a:pt x="2863" y="3688"/>
                    <a:pt x="3687" y="2862"/>
                    <a:pt x="3687" y="1844"/>
                  </a:cubicBezTo>
                  <a:lnTo>
                    <a:pt x="3687" y="1844"/>
                  </a:lnTo>
                  <a:cubicBezTo>
                    <a:pt x="3687" y="825"/>
                    <a:pt x="2863" y="0"/>
                    <a:pt x="1845" y="0"/>
                  </a:cubicBezTo>
                  <a:lnTo>
                    <a:pt x="1845" y="0"/>
                  </a:lnTo>
                  <a:cubicBezTo>
                    <a:pt x="826" y="0"/>
                    <a:pt x="0" y="825"/>
                    <a:pt x="0" y="18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1" name="Freeform 3"/>
            <p:cNvSpPr>
              <a:spLocks noChangeArrowheads="1"/>
            </p:cNvSpPr>
            <p:nvPr/>
          </p:nvSpPr>
          <p:spPr bwMode="auto">
            <a:xfrm>
              <a:off x="3890411" y="3554590"/>
              <a:ext cx="2590730" cy="2593123"/>
            </a:xfrm>
            <a:custGeom>
              <a:avLst/>
              <a:gdLst>
                <a:gd name="T0" fmla="*/ 0 w 4777"/>
                <a:gd name="T1" fmla="*/ 2389 h 4778"/>
                <a:gd name="T2" fmla="*/ 0 w 4777"/>
                <a:gd name="T3" fmla="*/ 2389 h 4778"/>
                <a:gd name="T4" fmla="*/ 2389 w 4777"/>
                <a:gd name="T5" fmla="*/ 4777 h 4778"/>
                <a:gd name="T6" fmla="*/ 2389 w 4777"/>
                <a:gd name="T7" fmla="*/ 4777 h 4778"/>
                <a:gd name="T8" fmla="*/ 4776 w 4777"/>
                <a:gd name="T9" fmla="*/ 2389 h 4778"/>
                <a:gd name="T10" fmla="*/ 4776 w 4777"/>
                <a:gd name="T11" fmla="*/ 2389 h 4778"/>
                <a:gd name="T12" fmla="*/ 2389 w 4777"/>
                <a:gd name="T13" fmla="*/ 0 h 4778"/>
                <a:gd name="T14" fmla="*/ 2389 w 4777"/>
                <a:gd name="T15" fmla="*/ 0 h 4778"/>
                <a:gd name="T16" fmla="*/ 0 w 4777"/>
                <a:gd name="T17" fmla="*/ 2389 h 4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7" h="4778">
                  <a:moveTo>
                    <a:pt x="0" y="2389"/>
                  </a:moveTo>
                  <a:lnTo>
                    <a:pt x="0" y="2389"/>
                  </a:lnTo>
                  <a:cubicBezTo>
                    <a:pt x="0" y="3708"/>
                    <a:pt x="1069" y="4777"/>
                    <a:pt x="2389" y="4777"/>
                  </a:cubicBezTo>
                  <a:lnTo>
                    <a:pt x="2389" y="4777"/>
                  </a:lnTo>
                  <a:cubicBezTo>
                    <a:pt x="3707" y="4777"/>
                    <a:pt x="4776" y="3708"/>
                    <a:pt x="4776" y="2389"/>
                  </a:cubicBezTo>
                  <a:lnTo>
                    <a:pt x="4776" y="2389"/>
                  </a:lnTo>
                  <a:cubicBezTo>
                    <a:pt x="4776" y="1070"/>
                    <a:pt x="3707" y="0"/>
                    <a:pt x="2389" y="0"/>
                  </a:cubicBezTo>
                  <a:lnTo>
                    <a:pt x="2389" y="0"/>
                  </a:lnTo>
                  <a:cubicBezTo>
                    <a:pt x="1069" y="0"/>
                    <a:pt x="0" y="1070"/>
                    <a:pt x="0" y="2389"/>
                  </a:cubicBezTo>
                </a:path>
              </a:pathLst>
            </a:custGeom>
            <a:noFill/>
            <a:ln w="5715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2" name="Freeform 4"/>
            <p:cNvSpPr>
              <a:spLocks noChangeArrowheads="1"/>
            </p:cNvSpPr>
            <p:nvPr/>
          </p:nvSpPr>
          <p:spPr bwMode="auto">
            <a:xfrm>
              <a:off x="6512240" y="4513854"/>
              <a:ext cx="4530788" cy="672202"/>
            </a:xfrm>
            <a:custGeom>
              <a:avLst/>
              <a:gdLst>
                <a:gd name="T0" fmla="*/ 8350 w 8351"/>
                <a:gd name="T1" fmla="*/ 1239 h 1240"/>
                <a:gd name="T2" fmla="*/ 0 w 8351"/>
                <a:gd name="T3" fmla="*/ 1239 h 1240"/>
                <a:gd name="T4" fmla="*/ 0 w 8351"/>
                <a:gd name="T5" fmla="*/ 0 h 1240"/>
                <a:gd name="T6" fmla="*/ 8350 w 8351"/>
                <a:gd name="T7" fmla="*/ 0 h 1240"/>
                <a:gd name="T8" fmla="*/ 8350 w 8351"/>
                <a:gd name="T9" fmla="*/ 123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1" h="1240">
                  <a:moveTo>
                    <a:pt x="8350" y="1239"/>
                  </a:moveTo>
                  <a:lnTo>
                    <a:pt x="0" y="1239"/>
                  </a:lnTo>
                  <a:lnTo>
                    <a:pt x="0" y="0"/>
                  </a:lnTo>
                  <a:lnTo>
                    <a:pt x="8350" y="0"/>
                  </a:lnTo>
                  <a:lnTo>
                    <a:pt x="8350" y="1239"/>
                  </a:lnTo>
                </a:path>
              </a:pathLst>
            </a:custGeom>
            <a:solidFill>
              <a:srgbClr val="79797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3" name="Freeform 5"/>
            <p:cNvSpPr>
              <a:spLocks noChangeArrowheads="1"/>
            </p:cNvSpPr>
            <p:nvPr/>
          </p:nvSpPr>
          <p:spPr bwMode="auto">
            <a:xfrm>
              <a:off x="4897517" y="432796"/>
              <a:ext cx="672203" cy="3052422"/>
            </a:xfrm>
            <a:custGeom>
              <a:avLst/>
              <a:gdLst>
                <a:gd name="T0" fmla="*/ 0 w 1240"/>
                <a:gd name="T1" fmla="*/ 0 h 5625"/>
                <a:gd name="T2" fmla="*/ 1239 w 1240"/>
                <a:gd name="T3" fmla="*/ 0 h 5625"/>
                <a:gd name="T4" fmla="*/ 1239 w 1240"/>
                <a:gd name="T5" fmla="*/ 5624 h 5625"/>
                <a:gd name="T6" fmla="*/ 0 w 1240"/>
                <a:gd name="T7" fmla="*/ 5624 h 5625"/>
                <a:gd name="T8" fmla="*/ 0 w 1240"/>
                <a:gd name="T9" fmla="*/ 0 h 5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5625">
                  <a:moveTo>
                    <a:pt x="0" y="0"/>
                  </a:moveTo>
                  <a:lnTo>
                    <a:pt x="1239" y="0"/>
                  </a:lnTo>
                  <a:lnTo>
                    <a:pt x="1239" y="5624"/>
                  </a:lnTo>
                  <a:lnTo>
                    <a:pt x="0" y="5624"/>
                  </a:lnTo>
                  <a:lnTo>
                    <a:pt x="0" y="0"/>
                  </a:lnTo>
                </a:path>
              </a:pathLst>
            </a:custGeom>
            <a:solidFill>
              <a:srgbClr val="79797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>
              <a:off x="5234816" y="432796"/>
              <a:ext cx="2392" cy="2951950"/>
            </a:xfrm>
            <a:prstGeom prst="line">
              <a:avLst/>
            </a:prstGeom>
            <a:noFill/>
            <a:ln w="5715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>
              <a:off x="6916517" y="4855935"/>
              <a:ext cx="4279610" cy="2393"/>
            </a:xfrm>
            <a:prstGeom prst="line">
              <a:avLst/>
            </a:prstGeom>
            <a:noFill/>
            <a:ln w="5715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4" name="Freeform 57"/>
            <p:cNvSpPr>
              <a:spLocks noChangeArrowheads="1"/>
            </p:cNvSpPr>
            <p:nvPr/>
          </p:nvSpPr>
          <p:spPr bwMode="auto">
            <a:xfrm>
              <a:off x="5053010" y="1882457"/>
              <a:ext cx="385140" cy="385140"/>
            </a:xfrm>
            <a:custGeom>
              <a:avLst/>
              <a:gdLst>
                <a:gd name="T0" fmla="*/ 0 w 712"/>
                <a:gd name="T1" fmla="*/ 355 h 711"/>
                <a:gd name="T2" fmla="*/ 0 w 712"/>
                <a:gd name="T3" fmla="*/ 355 h 711"/>
                <a:gd name="T4" fmla="*/ 355 w 712"/>
                <a:gd name="T5" fmla="*/ 710 h 711"/>
                <a:gd name="T6" fmla="*/ 355 w 712"/>
                <a:gd name="T7" fmla="*/ 710 h 711"/>
                <a:gd name="T8" fmla="*/ 711 w 712"/>
                <a:gd name="T9" fmla="*/ 355 h 711"/>
                <a:gd name="T10" fmla="*/ 711 w 712"/>
                <a:gd name="T11" fmla="*/ 355 h 711"/>
                <a:gd name="T12" fmla="*/ 355 w 712"/>
                <a:gd name="T13" fmla="*/ 0 h 711"/>
                <a:gd name="T14" fmla="*/ 355 w 712"/>
                <a:gd name="T15" fmla="*/ 0 h 711"/>
                <a:gd name="T16" fmla="*/ 0 w 712"/>
                <a:gd name="T17" fmla="*/ 355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711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0"/>
                    <a:pt x="355" y="710"/>
                  </a:cubicBezTo>
                  <a:lnTo>
                    <a:pt x="355" y="710"/>
                  </a:lnTo>
                  <a:cubicBezTo>
                    <a:pt x="551" y="710"/>
                    <a:pt x="711" y="551"/>
                    <a:pt x="711" y="355"/>
                  </a:cubicBezTo>
                  <a:lnTo>
                    <a:pt x="711" y="355"/>
                  </a:lnTo>
                  <a:cubicBezTo>
                    <a:pt x="711" y="159"/>
                    <a:pt x="551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6" name="Freeform 59"/>
            <p:cNvSpPr>
              <a:spLocks noChangeArrowheads="1"/>
            </p:cNvSpPr>
            <p:nvPr/>
          </p:nvSpPr>
          <p:spPr bwMode="auto">
            <a:xfrm>
              <a:off x="5041048" y="2698189"/>
              <a:ext cx="385142" cy="385142"/>
            </a:xfrm>
            <a:custGeom>
              <a:avLst/>
              <a:gdLst>
                <a:gd name="T0" fmla="*/ 0 w 712"/>
                <a:gd name="T1" fmla="*/ 355 h 712"/>
                <a:gd name="T2" fmla="*/ 0 w 712"/>
                <a:gd name="T3" fmla="*/ 355 h 712"/>
                <a:gd name="T4" fmla="*/ 355 w 712"/>
                <a:gd name="T5" fmla="*/ 711 h 712"/>
                <a:gd name="T6" fmla="*/ 355 w 712"/>
                <a:gd name="T7" fmla="*/ 711 h 712"/>
                <a:gd name="T8" fmla="*/ 711 w 712"/>
                <a:gd name="T9" fmla="*/ 355 h 712"/>
                <a:gd name="T10" fmla="*/ 711 w 712"/>
                <a:gd name="T11" fmla="*/ 355 h 712"/>
                <a:gd name="T12" fmla="*/ 355 w 712"/>
                <a:gd name="T13" fmla="*/ 0 h 712"/>
                <a:gd name="T14" fmla="*/ 355 w 712"/>
                <a:gd name="T15" fmla="*/ 0 h 712"/>
                <a:gd name="T16" fmla="*/ 0 w 712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712">
                  <a:moveTo>
                    <a:pt x="0" y="355"/>
                  </a:moveTo>
                  <a:lnTo>
                    <a:pt x="0" y="355"/>
                  </a:lnTo>
                  <a:cubicBezTo>
                    <a:pt x="0" y="552"/>
                    <a:pt x="159" y="711"/>
                    <a:pt x="355" y="711"/>
                  </a:cubicBezTo>
                  <a:lnTo>
                    <a:pt x="355" y="711"/>
                  </a:lnTo>
                  <a:cubicBezTo>
                    <a:pt x="552" y="711"/>
                    <a:pt x="711" y="552"/>
                    <a:pt x="711" y="355"/>
                  </a:cubicBezTo>
                  <a:lnTo>
                    <a:pt x="711" y="355"/>
                  </a:lnTo>
                  <a:cubicBezTo>
                    <a:pt x="711" y="159"/>
                    <a:pt x="552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8" name="Freeform 61"/>
            <p:cNvSpPr>
              <a:spLocks noChangeArrowheads="1"/>
            </p:cNvSpPr>
            <p:nvPr/>
          </p:nvSpPr>
          <p:spPr bwMode="auto">
            <a:xfrm>
              <a:off x="7021773" y="4664561"/>
              <a:ext cx="385142" cy="385142"/>
            </a:xfrm>
            <a:custGeom>
              <a:avLst/>
              <a:gdLst>
                <a:gd name="T0" fmla="*/ 0 w 711"/>
                <a:gd name="T1" fmla="*/ 355 h 712"/>
                <a:gd name="T2" fmla="*/ 0 w 711"/>
                <a:gd name="T3" fmla="*/ 355 h 712"/>
                <a:gd name="T4" fmla="*/ 355 w 711"/>
                <a:gd name="T5" fmla="*/ 711 h 712"/>
                <a:gd name="T6" fmla="*/ 355 w 711"/>
                <a:gd name="T7" fmla="*/ 711 h 712"/>
                <a:gd name="T8" fmla="*/ 710 w 711"/>
                <a:gd name="T9" fmla="*/ 355 h 712"/>
                <a:gd name="T10" fmla="*/ 710 w 711"/>
                <a:gd name="T11" fmla="*/ 355 h 712"/>
                <a:gd name="T12" fmla="*/ 355 w 711"/>
                <a:gd name="T13" fmla="*/ 0 h 712"/>
                <a:gd name="T14" fmla="*/ 355 w 711"/>
                <a:gd name="T15" fmla="*/ 0 h 712"/>
                <a:gd name="T16" fmla="*/ 0 w 711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712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1"/>
                    <a:pt x="355" y="711"/>
                  </a:cubicBezTo>
                  <a:lnTo>
                    <a:pt x="355" y="711"/>
                  </a:lnTo>
                  <a:cubicBezTo>
                    <a:pt x="551" y="711"/>
                    <a:pt x="710" y="551"/>
                    <a:pt x="710" y="355"/>
                  </a:cubicBezTo>
                  <a:lnTo>
                    <a:pt x="710" y="355"/>
                  </a:lnTo>
                  <a:cubicBezTo>
                    <a:pt x="710" y="159"/>
                    <a:pt x="551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0" name="Freeform 63"/>
            <p:cNvSpPr>
              <a:spLocks noChangeArrowheads="1"/>
            </p:cNvSpPr>
            <p:nvPr/>
          </p:nvSpPr>
          <p:spPr bwMode="auto">
            <a:xfrm>
              <a:off x="8514493" y="4657385"/>
              <a:ext cx="385142" cy="385140"/>
            </a:xfrm>
            <a:custGeom>
              <a:avLst/>
              <a:gdLst>
                <a:gd name="T0" fmla="*/ 0 w 712"/>
                <a:gd name="T1" fmla="*/ 355 h 712"/>
                <a:gd name="T2" fmla="*/ 0 w 712"/>
                <a:gd name="T3" fmla="*/ 355 h 712"/>
                <a:gd name="T4" fmla="*/ 356 w 712"/>
                <a:gd name="T5" fmla="*/ 711 h 712"/>
                <a:gd name="T6" fmla="*/ 356 w 712"/>
                <a:gd name="T7" fmla="*/ 711 h 712"/>
                <a:gd name="T8" fmla="*/ 711 w 712"/>
                <a:gd name="T9" fmla="*/ 355 h 712"/>
                <a:gd name="T10" fmla="*/ 711 w 712"/>
                <a:gd name="T11" fmla="*/ 355 h 712"/>
                <a:gd name="T12" fmla="*/ 356 w 712"/>
                <a:gd name="T13" fmla="*/ 0 h 712"/>
                <a:gd name="T14" fmla="*/ 356 w 712"/>
                <a:gd name="T15" fmla="*/ 0 h 712"/>
                <a:gd name="T16" fmla="*/ 0 w 712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712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1"/>
                    <a:pt x="356" y="711"/>
                  </a:cubicBezTo>
                  <a:lnTo>
                    <a:pt x="356" y="711"/>
                  </a:lnTo>
                  <a:cubicBezTo>
                    <a:pt x="551" y="711"/>
                    <a:pt x="711" y="551"/>
                    <a:pt x="711" y="355"/>
                  </a:cubicBezTo>
                  <a:lnTo>
                    <a:pt x="711" y="355"/>
                  </a:lnTo>
                  <a:cubicBezTo>
                    <a:pt x="711" y="159"/>
                    <a:pt x="551" y="0"/>
                    <a:pt x="356" y="0"/>
                  </a:cubicBezTo>
                  <a:lnTo>
                    <a:pt x="356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2" name="Freeform 65"/>
            <p:cNvSpPr>
              <a:spLocks noChangeArrowheads="1"/>
            </p:cNvSpPr>
            <p:nvPr/>
          </p:nvSpPr>
          <p:spPr bwMode="auto">
            <a:xfrm>
              <a:off x="9887604" y="4657385"/>
              <a:ext cx="385142" cy="385140"/>
            </a:xfrm>
            <a:custGeom>
              <a:avLst/>
              <a:gdLst>
                <a:gd name="T0" fmla="*/ 0 w 711"/>
                <a:gd name="T1" fmla="*/ 355 h 712"/>
                <a:gd name="T2" fmla="*/ 0 w 711"/>
                <a:gd name="T3" fmla="*/ 355 h 712"/>
                <a:gd name="T4" fmla="*/ 355 w 711"/>
                <a:gd name="T5" fmla="*/ 711 h 712"/>
                <a:gd name="T6" fmla="*/ 355 w 711"/>
                <a:gd name="T7" fmla="*/ 711 h 712"/>
                <a:gd name="T8" fmla="*/ 710 w 711"/>
                <a:gd name="T9" fmla="*/ 355 h 712"/>
                <a:gd name="T10" fmla="*/ 710 w 711"/>
                <a:gd name="T11" fmla="*/ 355 h 712"/>
                <a:gd name="T12" fmla="*/ 355 w 711"/>
                <a:gd name="T13" fmla="*/ 0 h 712"/>
                <a:gd name="T14" fmla="*/ 355 w 711"/>
                <a:gd name="T15" fmla="*/ 0 h 712"/>
                <a:gd name="T16" fmla="*/ 0 w 711"/>
                <a:gd name="T17" fmla="*/ 35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712">
                  <a:moveTo>
                    <a:pt x="0" y="355"/>
                  </a:moveTo>
                  <a:lnTo>
                    <a:pt x="0" y="355"/>
                  </a:lnTo>
                  <a:cubicBezTo>
                    <a:pt x="0" y="551"/>
                    <a:pt x="159" y="711"/>
                    <a:pt x="355" y="711"/>
                  </a:cubicBezTo>
                  <a:lnTo>
                    <a:pt x="355" y="711"/>
                  </a:lnTo>
                  <a:cubicBezTo>
                    <a:pt x="551" y="711"/>
                    <a:pt x="710" y="551"/>
                    <a:pt x="710" y="355"/>
                  </a:cubicBezTo>
                  <a:lnTo>
                    <a:pt x="710" y="355"/>
                  </a:lnTo>
                  <a:cubicBezTo>
                    <a:pt x="710" y="159"/>
                    <a:pt x="551" y="0"/>
                    <a:pt x="355" y="0"/>
                  </a:cubicBezTo>
                  <a:lnTo>
                    <a:pt x="355" y="0"/>
                  </a:lnTo>
                  <a:cubicBezTo>
                    <a:pt x="159" y="0"/>
                    <a:pt x="0" y="159"/>
                    <a:pt x="0" y="3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F9E169-38B4-96E7-8B97-CD6E4BF12E69}"/>
              </a:ext>
            </a:extLst>
          </p:cNvPr>
          <p:cNvSpPr txBox="1"/>
          <p:nvPr/>
        </p:nvSpPr>
        <p:spPr>
          <a:xfrm>
            <a:off x="0" y="356736"/>
            <a:ext cx="680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0" i="1" dirty="0">
                <a:solidFill>
                  <a:srgbClr val="000000"/>
                </a:solidFill>
                <a:effectLst/>
                <a:latin typeface="Times" pitchFamily="2" charset="0"/>
              </a:rPr>
              <a:t>gbadske.org:9000/</a:t>
            </a:r>
            <a:r>
              <a:rPr lang="en-CA" sz="2400" b="0" i="1" dirty="0" err="1">
                <a:solidFill>
                  <a:srgbClr val="000000"/>
                </a:solidFill>
                <a:effectLst/>
                <a:latin typeface="Times" pitchFamily="2" charset="0"/>
              </a:rPr>
              <a:t>GBADsTables</a:t>
            </a:r>
            <a:r>
              <a:rPr lang="en-CA" sz="2400" b="0" i="1" dirty="0">
                <a:solidFill>
                  <a:srgbClr val="000000"/>
                </a:solidFill>
                <a:effectLst/>
                <a:latin typeface="Times" pitchFamily="2" charset="0"/>
              </a:rPr>
              <a:t>/</a:t>
            </a:r>
            <a:r>
              <a:rPr lang="en-CA" sz="2400" b="0" i="1" dirty="0" err="1">
                <a:solidFill>
                  <a:srgbClr val="000000"/>
                </a:solidFill>
                <a:effectLst/>
                <a:latin typeface="Times" pitchFamily="2" charset="0"/>
              </a:rPr>
              <a:t>public?format</a:t>
            </a:r>
            <a:r>
              <a:rPr lang="en-CA" sz="2400" b="0" i="1" dirty="0">
                <a:solidFill>
                  <a:srgbClr val="000000"/>
                </a:solidFill>
                <a:effectLst/>
                <a:latin typeface="Times" pitchFamily="2" charset="0"/>
              </a:rPr>
              <a:t>=html</a:t>
            </a:r>
            <a:endParaRPr lang="en-CA" sz="2400" b="0" i="0" dirty="0">
              <a:solidFill>
                <a:srgbClr val="000000"/>
              </a:solidFill>
              <a:effectLst/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72964-DE4D-BCD0-5293-C4BAC1429F24}"/>
              </a:ext>
            </a:extLst>
          </p:cNvPr>
          <p:cNvSpPr txBox="1"/>
          <p:nvPr/>
        </p:nvSpPr>
        <p:spPr>
          <a:xfrm>
            <a:off x="1083895" y="4509887"/>
            <a:ext cx="1406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GBADs </a:t>
            </a:r>
          </a:p>
          <a:p>
            <a:pPr algn="ctr"/>
            <a:r>
              <a:rPr lang="en-US" sz="3200" dirty="0"/>
              <a:t>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2AF2B-1CFE-4029-B6C3-42BEDF38A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702" y="92466"/>
            <a:ext cx="3403941" cy="95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01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524</Words>
  <Application>Microsoft Macintosh PowerPoint</Application>
  <PresentationFormat>Widescreen</PresentationFormat>
  <Paragraphs>67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Lato Light</vt:lpstr>
      <vt:lpstr>Montserrat Semi</vt:lpstr>
      <vt:lpstr>Poppins</vt:lpstr>
      <vt:lpstr>Poppins SemiBold</vt:lpstr>
      <vt:lpstr>Times</vt:lpstr>
      <vt:lpstr>Office Theme</vt:lpstr>
      <vt:lpstr>WTF is an API?</vt:lpstr>
      <vt:lpstr>PowerPoint Presentation</vt:lpstr>
      <vt:lpstr>Why use the GBADs API?</vt:lpstr>
      <vt:lpstr>Why use the GBADs API?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WTF is an API?</dc:title>
  <dc:creator>Deborah A Stacey</dc:creator>
  <cp:lastModifiedBy>Deborah A Stacey</cp:lastModifiedBy>
  <cp:revision>8</cp:revision>
  <dcterms:created xsi:type="dcterms:W3CDTF">2022-09-19T19:18:15Z</dcterms:created>
  <dcterms:modified xsi:type="dcterms:W3CDTF">2022-09-20T11:24:31Z</dcterms:modified>
</cp:coreProperties>
</file>