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2"/>
  </p:normalViewPr>
  <p:slideViewPr>
    <p:cSldViewPr snapToGrid="0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arrettphillips\Desktop\GBADs%20Postdoc\DPM%20Sensitivity%20Analysis\Mortality\Mean_results_100%20ru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Margin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10190.497648926201</c:v>
                </c:pt>
                <c:pt idx="1">
                  <c:v>6060.0510878163104</c:v>
                </c:pt>
                <c:pt idx="2">
                  <c:v>1745.08229470177</c:v>
                </c:pt>
                <c:pt idx="3">
                  <c:v>-2295.7778936091199</c:v>
                </c:pt>
                <c:pt idx="4">
                  <c:v>-6422.9350991603396</c:v>
                </c:pt>
                <c:pt idx="5">
                  <c:v>-10759.5659639282</c:v>
                </c:pt>
                <c:pt idx="6">
                  <c:v>-15513.4483396878</c:v>
                </c:pt>
                <c:pt idx="7">
                  <c:v>-19808.352495371</c:v>
                </c:pt>
                <c:pt idx="8">
                  <c:v>-24947.0080106157</c:v>
                </c:pt>
                <c:pt idx="9">
                  <c:v>-30390.048265787402</c:v>
                </c:pt>
                <c:pt idx="10">
                  <c:v>-59887.243859090297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38-624D-81FA-A29273F6D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2240080"/>
        <c:axId val="1124972688"/>
      </c:scatterChart>
      <c:valAx>
        <c:axId val="1002240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4972688"/>
        <c:crosses val="autoZero"/>
        <c:crossBetween val="midCat"/>
      </c:valAx>
      <c:valAx>
        <c:axId val="112497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240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4C51F-17C7-8C4A-944F-9C90370EB0CF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FDDE6-43CB-DA44-80AF-695EEF45A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4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don’t need 10000 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FDDE6-43CB-DA44-80AF-695EEF45A8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FDDE6-43CB-DA44-80AF-695EEF45A8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FDDE6-43CB-DA44-80AF-695EEF45A8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0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A9D7-9F93-E555-0EC2-57A3A0CFB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FA1D2-590C-55E3-43D0-D79DA3263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7BBB-04F3-0353-535B-2C2BDF52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A79-850D-0141-B9C2-76EAE2ED3D1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097E-89D3-ED36-5558-C9CCE7D3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14863-46B2-E5B3-60F0-738343C5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7B19-8936-3441-941F-E647AC4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7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B877-0211-038F-01D1-33A5DE60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C7957-1AB7-C2D6-6353-E47D83202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06120-2AA3-F7CA-5716-220B110C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A79-850D-0141-B9C2-76EAE2ED3D1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0596-F0FD-A5E1-AB16-F7F8977A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6D74-1DA9-70AA-0AC9-818D1715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7B19-8936-3441-941F-E647AC4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0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EE1D2-B554-AEFB-B68A-4A1CE3136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0DE8F-FDE7-E983-40BD-2E42A4450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4B1B-AE8F-2315-7567-AD795397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A79-850D-0141-B9C2-76EAE2ED3D1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18E9C-1135-24E5-4A50-342D2B87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C68D7-A7D0-FBBB-D85C-A01D74C7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7B19-8936-3441-941F-E647AC4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9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7BB7-FE81-24C5-20DD-8C0B9F0B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04B2-5814-81E0-C1A7-0D045985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F440B-75A7-E168-7A84-2A3227BC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A79-850D-0141-B9C2-76EAE2ED3D1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071A-F47A-BBBA-DC05-54A6A64A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1F2EE-5C7E-EC76-09D6-DF55460F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7B19-8936-3441-941F-E647AC4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8B0A-45CC-07F8-3B06-1C0200BA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1EBCE-B4AF-96E1-8A45-E4E8B311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D1B71-A547-BCDF-F598-B948602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A79-850D-0141-B9C2-76EAE2ED3D1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90232-53B5-2890-3C76-4D65D44A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1FA8B-FA10-E43D-C8F3-B98E602E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7B19-8936-3441-941F-E647AC4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6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8596-D1B2-CEB0-069C-5CBADB84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DEED-5144-90B4-555B-A496D1F1D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65D4C-D386-1141-7675-9D11B07B0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42484-0B92-6FF4-5DDC-E8CB5E57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A79-850D-0141-B9C2-76EAE2ED3D1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C1FD7-F0AE-33F0-CD96-68DA3A6D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A1108-916B-34D2-66F5-C594F92E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7B19-8936-3441-941F-E647AC4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5738-3ECD-86F2-C4F4-7865D0AD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825A8-977C-1F71-9077-C409AE4DF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42B54-947B-F7A0-812B-E4E7E4CDF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BEADF-8245-1435-7AA0-A2B1B5179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4231A-486F-1B7B-98C9-9FDD9C922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6D53A-3301-8978-60DB-9D50D340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A79-850D-0141-B9C2-76EAE2ED3D1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AA90C-05BA-62A2-05F4-661AD9F5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A9413-D9C5-11CC-6644-9BEF1CBB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7B19-8936-3441-941F-E647AC4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5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9D7A-1850-0357-737A-ED6D22C1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76948-8A98-38DC-45C1-3CF0265F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A79-850D-0141-B9C2-76EAE2ED3D1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97F5D-55C8-6E36-AD51-9B64658B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6BCAD-D53A-BF5B-3296-95F0F692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7B19-8936-3441-941F-E647AC4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3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EC829-10A2-3AEE-FE94-4D95D699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A79-850D-0141-B9C2-76EAE2ED3D1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76D49-2A39-164B-C2E3-23D6E081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672FE-BE44-CEF5-8164-0F037263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7B19-8936-3441-941F-E647AC4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6720-D68E-A10D-FC66-F800F7CB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05EC-09C5-B6F8-53BC-693DC72B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018D8-DDFA-4134-8AE6-2BE0679B8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45215-670A-F828-F525-69FF9907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A79-850D-0141-B9C2-76EAE2ED3D1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AE0A4-F953-8495-0B70-29306CAA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B5E1A-AF5C-A0E1-6ACE-07500FA0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7B19-8936-3441-941F-E647AC4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1B1C-379B-B003-A6C8-62BC2D83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19E46-CAD8-14A1-BB64-34F0295A7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5CCEF-FDFF-A006-2C2B-551E79414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9CA33-7CE1-7464-4D37-7B997C8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A79-850D-0141-B9C2-76EAE2ED3D1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93AB4-6BA7-1D91-F6D4-3070E089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9F182-1054-910E-E16A-E7DA9D52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7B19-8936-3441-941F-E647AC4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8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2EF42-D5C2-8CA0-61DA-2006539E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B77CF-239F-D404-0FBC-39AFAA8B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3012-6546-1BBA-FAF0-288FA9703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8ECA79-850D-0141-B9C2-76EAE2ED3D1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05FB8-BF3C-4934-9403-C5E8BE08C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936AF-3985-B09B-9085-9CCAFF6E7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5A7B19-8936-3441-941F-E647AC4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80A45-3B22-6426-4330-AC726A805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US" sz="4400"/>
              <a:t>DPM Sensitivity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A01F5-1FB2-709F-05C0-32B08DAC9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>
            <a:normAutofit/>
          </a:bodyPr>
          <a:lstStyle/>
          <a:p>
            <a:r>
              <a:rPr lang="en-US" sz="1800"/>
              <a:t>Jarrett Phillips</a:t>
            </a:r>
          </a:p>
          <a:p>
            <a:r>
              <a:rPr lang="en-US" sz="1800"/>
              <a:t>Wednesday, March 19, 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76D4-1F9A-F53B-2F89-AECF9B29A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1993986"/>
            <a:ext cx="5708649" cy="284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3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C500-3427-7A5B-4B90-F9471A66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5391-029B-C61C-AF70-0BA396FF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 the GBADs Informatics Technical Workshop in Liverpool in December 2023, Wudu expressed interest to Deb and me in performing a sensitivity analysis of the DPM.</a:t>
            </a:r>
            <a:endParaRPr lang="en-CA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DPM currently has a large number of parameters (</a:t>
            </a:r>
            <a:r>
              <a:rPr lang="en-US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e.g.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~80 for cattle) across three age/sex groups (plus oxen for cattle). This is not a lot by simulation model standards. However… </a:t>
            </a:r>
            <a:endParaRPr lang="en-CA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F82E-9215-5E74-46FA-916490C4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E724-EFD6-97BC-936F-B37C0E372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Are all these parameters actually needed to accurately quantify disease burden via the Animal Health Loss Envelope (AHLE)? </a:t>
            </a:r>
            <a:endParaRPr lang="en-C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the sensitivity analysis will help shed light on the overall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behaviour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 DPM parameters on model output.</a:t>
            </a:r>
            <a:endParaRPr lang="en-CA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some or most parameters can be removed from the DPM without sacrificing model accuracy. This would greatly speed up model processing even though 10000 runs takes only a few minutes to complete on a standard laptop without parallelization.</a:t>
            </a:r>
            <a:endParaRPr lang="en-CA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4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51C3-4694-2FD2-F35B-5A68B287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76DB-7871-BDB7-4CD1-17D4D8D30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 is to treat stochastic parameters (via </a:t>
            </a:r>
            <a:r>
              <a:rPr lang="en-US" dirty="0" err="1"/>
              <a:t>runif</a:t>
            </a:r>
            <a:r>
              <a:rPr lang="en-US" dirty="0"/>
              <a:t>(), </a:t>
            </a:r>
            <a:r>
              <a:rPr lang="en-US" dirty="0" err="1"/>
              <a:t>rpert</a:t>
            </a:r>
            <a:r>
              <a:rPr lang="en-US" dirty="0"/>
              <a:t>(), and </a:t>
            </a:r>
            <a:r>
              <a:rPr lang="en-US" dirty="0" err="1"/>
              <a:t>rtruncnorm</a:t>
            </a:r>
            <a:r>
              <a:rPr lang="en-US" dirty="0"/>
              <a:t>()) </a:t>
            </a:r>
            <a:r>
              <a:rPr lang="en-US" b="1" dirty="0"/>
              <a:t>as if they were deterministic.</a:t>
            </a: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Assume the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species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cattle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C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Assume (for simplicity) the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number of simulation runs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C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Assume the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number of timesteps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12 months.</a:t>
            </a:r>
            <a:endParaRPr lang="en-CA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ssume the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number of timesteps per month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30 days.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Find the average (mean) value of a DPM output variable for a given input parameter. </a:t>
            </a:r>
            <a:endParaRPr lang="en-CA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87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6086-F935-56F7-CBAD-DD29B5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- </a:t>
            </a:r>
            <a:r>
              <a:rPr lang="en-US" dirty="0" err="1"/>
              <a:t>cattle_trial_CLM_current</a:t>
            </a:r>
            <a:br>
              <a:rPr lang="en-US" dirty="0"/>
            </a:br>
            <a:r>
              <a:rPr lang="en-US" dirty="0"/>
              <a:t>Mortality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9984C-2190-7DA7-3E12-6E552596E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Assume </a:t>
            </a:r>
            <a:r>
              <a:rPr lang="en-US" b="1" dirty="0"/>
              <a:t>mortality</a:t>
            </a:r>
            <a:r>
              <a:rPr lang="en-US" dirty="0"/>
              <a:t> ranges from </a:t>
            </a:r>
            <a:r>
              <a:rPr lang="en-US" b="1" dirty="0"/>
              <a:t>0 to 1</a:t>
            </a:r>
            <a:r>
              <a:rPr lang="en-US" dirty="0"/>
              <a:t>, inclusive.</a:t>
            </a:r>
          </a:p>
          <a:p>
            <a:r>
              <a:rPr lang="en-US" dirty="0"/>
              <a:t>Thus, there are </a:t>
            </a:r>
            <a:r>
              <a:rPr lang="en-US" b="1" dirty="0"/>
              <a:t>11 YAML files </a:t>
            </a:r>
            <a:r>
              <a:rPr lang="en-US" dirty="0"/>
              <a:t>to set up.</a:t>
            </a:r>
          </a:p>
          <a:p>
            <a:r>
              <a:rPr lang="en-US" dirty="0"/>
              <a:t>Set </a:t>
            </a:r>
            <a:r>
              <a:rPr lang="en-US" b="1" dirty="0"/>
              <a:t>output = “summary” </a:t>
            </a:r>
            <a:r>
              <a:rPr lang="en-US" dirty="0"/>
              <a:t>in the </a:t>
            </a:r>
            <a:r>
              <a:rPr lang="en-US" dirty="0" err="1"/>
              <a:t>load.R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 err="1"/>
              <a:t>Alpha_JF</a:t>
            </a:r>
            <a:r>
              <a:rPr lang="en-US" dirty="0"/>
              <a:t>: 0, 0.1, 0.2, …, 1</a:t>
            </a:r>
          </a:p>
          <a:p>
            <a:r>
              <a:rPr lang="en-US" dirty="0" err="1"/>
              <a:t>Alpha_JM</a:t>
            </a:r>
            <a:r>
              <a:rPr lang="en-US" dirty="0"/>
              <a:t>: 0, 0.1, 0.2, …, 1</a:t>
            </a:r>
          </a:p>
          <a:p>
            <a:r>
              <a:rPr lang="en-US" dirty="0" err="1"/>
              <a:t>Alpha_SubAF</a:t>
            </a:r>
            <a:r>
              <a:rPr lang="en-US" dirty="0"/>
              <a:t>: 0, 0.1, 0.2, …, 1</a:t>
            </a:r>
          </a:p>
          <a:p>
            <a:r>
              <a:rPr lang="en-US" dirty="0" err="1"/>
              <a:t>Alpha_SubAM</a:t>
            </a:r>
            <a:r>
              <a:rPr lang="en-US" dirty="0"/>
              <a:t>: 0, 0.1, 0.2, …, 1</a:t>
            </a:r>
          </a:p>
          <a:p>
            <a:r>
              <a:rPr lang="en-US" dirty="0" err="1"/>
              <a:t>Alpha_AF</a:t>
            </a:r>
            <a:r>
              <a:rPr lang="en-US" dirty="0"/>
              <a:t>: 0, 0.1, 0.2, …, 1</a:t>
            </a:r>
          </a:p>
          <a:p>
            <a:r>
              <a:rPr lang="en-US" dirty="0" err="1"/>
              <a:t>Alpha_AM</a:t>
            </a:r>
            <a:r>
              <a:rPr lang="en-US" dirty="0"/>
              <a:t>: 0, 0.1, 0.2, …, 1</a:t>
            </a:r>
          </a:p>
          <a:p>
            <a:r>
              <a:rPr lang="en-US" dirty="0" err="1"/>
              <a:t>Alpha_Ox</a:t>
            </a:r>
            <a:r>
              <a:rPr lang="en-US" dirty="0"/>
              <a:t>: 0, 0.1, 0.2, …,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8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19FC-2035-15FB-2390-CA36295A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Effect of Mortality on Gross Margin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C9E318F-B83D-9EA9-2B1A-F68BE295A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105841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657240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6056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  (Total)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8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10190.4976489262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258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6060.05108781631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7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1745.08229470177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0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-2295.77789360912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79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-6422.93509916034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0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-10759.5659639282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96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-15513.4483396878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9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-19808.352495371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93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-24947.0080106157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0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-30390.0482657874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-59887.2438590903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49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41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5925E-EF09-8E61-93E3-6C206FF8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4800" dirty="0"/>
              <a:t>Mean Effect of Mortality on Gross Margin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7C5671-2720-6C5F-CF31-56034B616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078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545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A3D0-0F79-A0FE-D3C0-DA546005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6C73-5469-781D-9B89-FF772BDE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gross margin </a:t>
            </a:r>
            <a:r>
              <a:rPr lang="en-US" b="1" dirty="0"/>
              <a:t>decreases </a:t>
            </a:r>
            <a:r>
              <a:rPr lang="en-US" dirty="0"/>
              <a:t>as mortality level</a:t>
            </a:r>
            <a:r>
              <a:rPr lang="en-US" b="1" dirty="0"/>
              <a:t> increases</a:t>
            </a:r>
          </a:p>
          <a:p>
            <a:r>
              <a:rPr lang="en-US" dirty="0"/>
              <a:t>Total gross margin becomes </a:t>
            </a:r>
            <a:r>
              <a:rPr lang="en-US" b="1" dirty="0"/>
              <a:t>negative</a:t>
            </a:r>
            <a:r>
              <a:rPr lang="en-US" dirty="0"/>
              <a:t> for mortality levels of </a:t>
            </a:r>
            <a:r>
              <a:rPr lang="en-US" b="1" dirty="0"/>
              <a:t>30% and higher </a:t>
            </a:r>
            <a:r>
              <a:rPr lang="en-US" dirty="0"/>
              <a:t>– negative values are meaningless</a:t>
            </a:r>
          </a:p>
          <a:p>
            <a:r>
              <a:rPr lang="en-US" dirty="0"/>
              <a:t>Trend in total gross margin is </a:t>
            </a:r>
            <a:r>
              <a:rPr lang="en-US" b="1" dirty="0"/>
              <a:t>linear </a:t>
            </a:r>
            <a:r>
              <a:rPr lang="en-US" dirty="0"/>
              <a:t>until a mortality level of 90% is reached, then sharply drops off linearly</a:t>
            </a:r>
          </a:p>
          <a:p>
            <a:pPr lvl="1"/>
            <a:r>
              <a:rPr lang="en-US" dirty="0"/>
              <a:t>Could be due to low number of runs?</a:t>
            </a:r>
          </a:p>
          <a:p>
            <a:endParaRPr lang="en-US" b="1" dirty="0"/>
          </a:p>
          <a:p>
            <a:r>
              <a:rPr lang="en-US" dirty="0"/>
              <a:t>Anything else??</a:t>
            </a:r>
          </a:p>
        </p:txBody>
      </p:sp>
    </p:spTree>
    <p:extLst>
      <p:ext uri="{BB962C8B-B14F-4D97-AF65-F5344CB8AC3E}">
        <p14:creationId xmlns:p14="http://schemas.microsoft.com/office/powerpoint/2010/main" val="50689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10BE-535A-FDFA-3A13-03AEADA8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We Need from You</a:t>
            </a:r>
            <a:r>
              <a:rPr lang="en-CA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(Gemma/Wudu)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53A3-7684-3EEE-676A-B9EB3F34A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600"/>
              </a:spcAft>
              <a:buNone/>
            </a:pPr>
            <a:r>
              <a:rPr lang="en-CA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require information in the first four columns of the Excel spreadsheet.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CA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Column 1</a:t>
            </a:r>
            <a:r>
              <a:rPr lang="en-CA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Which parameter inputs should be included? Rank them from most important to least important. We don’t want to make the sensitivity analysis too large and complex.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CA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Column 2. </a:t>
            </a:r>
            <a:r>
              <a:rPr lang="en-CA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are the appropriate ranges for each parameter?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CA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Column 3. </a:t>
            </a:r>
            <a:r>
              <a:rPr lang="en-CA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input values (increment) should be tested?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CA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Column 4.  </a:t>
            </a:r>
            <a:r>
              <a:rPr lang="en-CA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age/sex levels should be assessed?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CA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Column 6.  </a:t>
            </a:r>
            <a:r>
              <a:rPr lang="en-CA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do you expect the DPM to behave as parameter values are altered? Trends can be constant, linear, asymptotic, </a:t>
            </a:r>
            <a:r>
              <a:rPr lang="en-CA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etc.</a:t>
            </a:r>
            <a:endParaRPr lang="en-CA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9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621</Words>
  <Application>Microsoft Macintosh PowerPoint</Application>
  <PresentationFormat>Widescreen</PresentationFormat>
  <Paragraphs>80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DPM Sensitivity Analysis</vt:lpstr>
      <vt:lpstr>Motivation</vt:lpstr>
      <vt:lpstr>Questions</vt:lpstr>
      <vt:lpstr>General Setup</vt:lpstr>
      <vt:lpstr>Setup - cattle_trial_CLM_current Mortality Parameters</vt:lpstr>
      <vt:lpstr>Mean Effect of Mortality on Gross Margin</vt:lpstr>
      <vt:lpstr>Mean Effect of Mortality on Gross Margin</vt:lpstr>
      <vt:lpstr>Overall Observations</vt:lpstr>
      <vt:lpstr>What We Need from You (Gemma/Wudu)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Jarrett Phillips</dc:creator>
  <cp:lastModifiedBy>Jarrett Phillips</cp:lastModifiedBy>
  <cp:revision>49</cp:revision>
  <dcterms:created xsi:type="dcterms:W3CDTF">2025-03-19T00:33:15Z</dcterms:created>
  <dcterms:modified xsi:type="dcterms:W3CDTF">2025-03-19T15:39:32Z</dcterms:modified>
</cp:coreProperties>
</file>