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60" r:id="rId5"/>
    <p:sldMasterId id="2147483688" r:id="rId6"/>
  </p:sldMasterIdLst>
  <p:notesMasterIdLst>
    <p:notesMasterId r:id="rId9"/>
  </p:notesMasterIdLst>
  <p:sldIdLst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99B"/>
    <a:srgbClr val="395067"/>
    <a:srgbClr val="126388"/>
    <a:srgbClr val="032A3A"/>
    <a:srgbClr val="053D59"/>
    <a:srgbClr val="003851"/>
    <a:srgbClr val="37617D"/>
    <a:srgbClr val="009193"/>
    <a:srgbClr val="116388"/>
    <a:srgbClr val="17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notesViewPr>
    <p:cSldViewPr snapToGrid="0">
      <p:cViewPr varScale="1">
        <p:scale>
          <a:sx n="90" d="100"/>
          <a:sy n="90" d="100"/>
        </p:scale>
        <p:origin x="376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14213-9BB5-453D-948D-9A1A8ECD5C5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276FF-EE35-4EB9-BE89-BD0962D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871580"/>
            <a:ext cx="10972800" cy="1405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 b="0" baseline="0" dirty="0" smtClean="0">
                <a:solidFill>
                  <a:srgbClr val="6062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3352800"/>
            <a:ext cx="10972800" cy="631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b="1" cap="all" baseline="0" dirty="0">
                <a:solidFill>
                  <a:srgbClr val="A3AE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SUBTITLE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4199" y="4931328"/>
            <a:ext cx="3942359" cy="6403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600" b="0" cap="all" baseline="0" dirty="0">
                <a:solidFill>
                  <a:srgbClr val="A3AE1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223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Section Divider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-389293"/>
            <a:ext cx="12192000" cy="686228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1884948"/>
            <a:ext cx="10972800" cy="139165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2800" y="3352800"/>
            <a:ext cx="10972800" cy="8849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800"/>
              </a:spcBef>
              <a:buNone/>
              <a:defRPr sz="2000" b="0" cap="all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0655313" y="6552580"/>
            <a:ext cx="506577" cy="292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7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Grey)">
    <p:bg>
      <p:bgPr>
        <a:solidFill>
          <a:srgbClr val="606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12800" y="1871580"/>
            <a:ext cx="10972800" cy="1405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000" b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3352799"/>
            <a:ext cx="10972800" cy="1986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 b="1" cap="all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/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7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189788"/>
            <a:ext cx="11585448" cy="5138928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392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188720"/>
            <a:ext cx="5541264" cy="5138928"/>
          </a:xfr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lang="en-US" smtClean="0"/>
            </a:lvl1pPr>
            <a:lvl2pPr>
              <a:buFont typeface="Arial" panose="020B0604020202020204" pitchFamily="34" charset="0"/>
              <a:buChar char="•"/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buNone/>
              <a:defRPr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188720"/>
            <a:ext cx="5541264" cy="5138928"/>
          </a:xfr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lang="en-US" smtClean="0"/>
            </a:lvl1pPr>
            <a:lvl2pPr>
              <a:buFont typeface="Arial" panose="020B0604020202020204" pitchFamily="34" charset="0"/>
              <a:buChar char="•"/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4447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Not for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878496"/>
            <a:ext cx="11585448" cy="4453128"/>
          </a:xfrm>
        </p:spPr>
        <p:txBody>
          <a:bodyPr/>
          <a:lstStyle>
            <a:lvl1pPr>
              <a:buNone/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B30E41E-49BD-284D-A373-BA15B4FBFD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617" y="1189150"/>
            <a:ext cx="11589467" cy="5623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067"/>
              </a:spcBef>
              <a:buNone/>
              <a:defRPr sz="2000" b="1" cap="all">
                <a:solidFill>
                  <a:srgbClr val="37617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429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t for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886865"/>
            <a:ext cx="5541264" cy="44507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886865"/>
            <a:ext cx="5541264" cy="44507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2AF9F9B-ECAF-2A48-ADA0-A4372413A2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617" y="1189150"/>
            <a:ext cx="11589467" cy="5623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1067"/>
              </a:spcBef>
              <a:buNone/>
              <a:defRPr sz="2000" b="1" cap="all">
                <a:solidFill>
                  <a:srgbClr val="37617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232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With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17" y="1189789"/>
            <a:ext cx="11589467" cy="485886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618" y="6048654"/>
            <a:ext cx="11589465" cy="376053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rgbClr val="828282"/>
                </a:solidFill>
              </a:defRPr>
            </a:lvl1pPr>
          </a:lstStyle>
          <a:p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19758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With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8" y="1188720"/>
            <a:ext cx="5541391" cy="48599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188721"/>
            <a:ext cx="5541391" cy="48599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618" y="6048654"/>
            <a:ext cx="11589465" cy="376053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rgbClr val="82828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Divider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934" y="0"/>
            <a:ext cx="12327467" cy="68707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" y="2018632"/>
            <a:ext cx="10972800" cy="12579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12800" y="3344411"/>
            <a:ext cx="10972800" cy="92509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800"/>
              </a:spcBef>
              <a:buNone/>
              <a:defRPr sz="2000" b="1" cap="all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7739"/>
            <a:ext cx="12191999" cy="54543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21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rst_Analytics_logo_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49" y="437350"/>
            <a:ext cx="3169658" cy="304775"/>
          </a:xfrm>
          <a:prstGeom prst="rect">
            <a:avLst/>
          </a:prstGeom>
        </p:spPr>
      </p:pic>
      <p:pic>
        <p:nvPicPr>
          <p:cNvPr id="8" name="Picture 7" descr="data points graphic gra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0395" y="6008491"/>
            <a:ext cx="1684930" cy="6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4" y="6508128"/>
            <a:ext cx="12187425" cy="349872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2486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274320" bIns="45720" numCol="1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17" y="1189788"/>
            <a:ext cx="11589467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 descr="First_Analytics_logo_colo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617" y="6645049"/>
            <a:ext cx="1776463" cy="17081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962486"/>
            <a:ext cx="12192000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12203" y="6502942"/>
            <a:ext cx="12198096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data points graphic gray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336493" y="6611692"/>
            <a:ext cx="505081" cy="198071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7890649" y="6632473"/>
            <a:ext cx="3445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cs typeface="Arial"/>
              </a:rPr>
              <a:t> | PAGE  </a:t>
            </a:r>
            <a:fld id="{F29C0046-6FE5-4EB1-A99B-6F180EA03876}" type="slidenum">
              <a:rPr lang="en-US" sz="1000" smtClean="0">
                <a:solidFill>
                  <a:srgbClr val="C0BFC0"/>
                </a:solidFill>
                <a:cs typeface="Arial"/>
              </a:rPr>
              <a:pPr algn="r"/>
              <a:t>‹#›</a:t>
            </a:fld>
            <a:endParaRPr lang="en-US" sz="1000" dirty="0">
              <a:solidFill>
                <a:srgbClr val="C0BFC0"/>
              </a:solidFill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402377" y="6628271"/>
            <a:ext cx="2204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latin typeface="+mn-lt"/>
                <a:cs typeface="Arial"/>
              </a:rPr>
              <a:t>© Copyright 2023 First Analytics </a:t>
            </a:r>
          </a:p>
        </p:txBody>
      </p:sp>
    </p:spTree>
    <p:extLst>
      <p:ext uri="{BB962C8B-B14F-4D97-AF65-F5344CB8AC3E}">
        <p14:creationId xmlns:p14="http://schemas.microsoft.com/office/powerpoint/2010/main" val="9725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4" r:id="rId3"/>
    <p:sldLayoutId id="2147483667" r:id="rId4"/>
    <p:sldLayoutId id="2147483663" r:id="rId5"/>
    <p:sldLayoutId id="2147483666" r:id="rId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Clr>
          <a:schemeClr val="tx1">
            <a:lumMod val="60000"/>
            <a:lumOff val="40000"/>
          </a:schemeClr>
        </a:buClr>
        <a:buFont typeface="Arial"/>
        <a:buNone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2451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2578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70000"/>
        <a:buFont typeface="System Font Regular"/>
        <a:buChar char="⁃"/>
        <a:defRPr sz="1600"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24511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60000"/>
        <a:buFont typeface="Courier New" panose="02070309020205020404" pitchFamily="49" charset="0"/>
        <a:buChar char="o"/>
        <a:defRPr sz="1400"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SzPct val="50000"/>
        <a:buFont typeface="Wingdings" panose="05000000000000000000" pitchFamily="2" charset="2"/>
        <a:buChar char="Ø"/>
        <a:defRPr sz="1200"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508128"/>
            <a:ext cx="12187425" cy="349872"/>
          </a:xfrm>
          <a:prstGeom prst="rect">
            <a:avLst/>
          </a:prstGeom>
          <a:solidFill>
            <a:srgbClr val="D9D9D9"/>
          </a:solidFill>
          <a:ln>
            <a:noFill/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First_Analytics_logo_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8" y="6586322"/>
            <a:ext cx="2377440" cy="22860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-3814" y="6502942"/>
            <a:ext cx="12192000" cy="0"/>
          </a:xfrm>
          <a:prstGeom prst="line">
            <a:avLst/>
          </a:prstGeom>
          <a:ln w="28575" cmpd="sng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ata points graphic gray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36493" y="6611692"/>
            <a:ext cx="505081" cy="1980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890649" y="6632473"/>
            <a:ext cx="3445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cs typeface="Arial"/>
              </a:rPr>
              <a:t> | PAGE  </a:t>
            </a:r>
            <a:fld id="{F29C0046-6FE5-4EB1-A99B-6F180EA03876}" type="slidenum">
              <a:rPr lang="en-US" sz="1000" smtClean="0">
                <a:solidFill>
                  <a:srgbClr val="C0BFC0"/>
                </a:solidFill>
                <a:cs typeface="Arial"/>
              </a:rPr>
              <a:pPr algn="r"/>
              <a:t>‹#›</a:t>
            </a:fld>
            <a:endParaRPr lang="en-US" sz="1000" dirty="0">
              <a:solidFill>
                <a:srgbClr val="C0BFC0"/>
              </a:solidFill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2377" y="6628271"/>
            <a:ext cx="2204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C0BFC0"/>
                </a:solidFill>
                <a:latin typeface="+mn-lt"/>
                <a:cs typeface="Arial"/>
              </a:rPr>
              <a:t>© Copyright 2023 First Analytics </a:t>
            </a:r>
          </a:p>
        </p:txBody>
      </p:sp>
    </p:spTree>
    <p:extLst>
      <p:ext uri="{BB962C8B-B14F-4D97-AF65-F5344CB8AC3E}">
        <p14:creationId xmlns:p14="http://schemas.microsoft.com/office/powerpoint/2010/main" val="26447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20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800"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BADsInformatics/GBADsLiverpoo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11F2-9C97-675A-7482-A1072366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 AHLE &amp; Attribution 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E3F5-C1CC-5301-D2AF-A9168A31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76" y="5921983"/>
            <a:ext cx="11585448" cy="6529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All stored in GBADs Liverpool </a:t>
            </a:r>
            <a:r>
              <a:rPr lang="en-US" sz="1400" dirty="0" err="1"/>
              <a:t>github</a:t>
            </a:r>
            <a:r>
              <a:rPr lang="en-US" sz="1400" dirty="0"/>
              <a:t> repository (</a:t>
            </a:r>
            <a:r>
              <a:rPr lang="en-US" sz="1400" dirty="0">
                <a:hlinkClick r:id="rId2"/>
              </a:rPr>
              <a:t>https://github.com/GBADsInformatics/GBADsLiverpool</a:t>
            </a:r>
            <a:r>
              <a:rPr lang="en-US" sz="14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Ethiopia Workspace folder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CC6A9-4751-7FE0-3267-EDCEC4CD1677}"/>
              </a:ext>
            </a:extLst>
          </p:cNvPr>
          <p:cNvSpPr/>
          <p:nvPr/>
        </p:nvSpPr>
        <p:spPr>
          <a:xfrm>
            <a:off x="808601" y="4557216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AHLE with control table _ CATTLE model .R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954D8599-836F-01DB-27C8-F595804FA5B8}"/>
              </a:ext>
            </a:extLst>
          </p:cNvPr>
          <p:cNvSpPr/>
          <p:nvPr/>
        </p:nvSpPr>
        <p:spPr>
          <a:xfrm>
            <a:off x="3137735" y="3033546"/>
            <a:ext cx="1128924" cy="834269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ahle</a:t>
            </a:r>
            <a:r>
              <a:rPr lang="en-US" sz="1400" dirty="0"/>
              <a:t>_ </a:t>
            </a:r>
            <a:r>
              <a:rPr lang="en-US" sz="1400" i="1" dirty="0"/>
              <a:t>scenario </a:t>
            </a:r>
            <a:r>
              <a:rPr lang="en-US" sz="1400" dirty="0"/>
              <a:t>.csv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CC14B59-EDEE-7F89-8468-7F75FB394A9B}"/>
              </a:ext>
            </a:extLst>
          </p:cNvPr>
          <p:cNvSpPr/>
          <p:nvPr/>
        </p:nvSpPr>
        <p:spPr>
          <a:xfrm>
            <a:off x="136358" y="1173270"/>
            <a:ext cx="1128924" cy="1373442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AHLE Scenario parameters .xlsx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9F4303-253D-BDD4-04C6-57404DEAC27B}"/>
              </a:ext>
            </a:extLst>
          </p:cNvPr>
          <p:cNvSpPr/>
          <p:nvPr/>
        </p:nvSpPr>
        <p:spPr>
          <a:xfrm>
            <a:off x="4605516" y="3087714"/>
            <a:ext cx="1919038" cy="721967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2_process_simulation_results_ standalone.py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7377E-9321-79AD-8D8E-7E647D5FE21A}"/>
              </a:ext>
            </a:extLst>
          </p:cNvPr>
          <p:cNvSpPr/>
          <p:nvPr/>
        </p:nvSpPr>
        <p:spPr>
          <a:xfrm>
            <a:off x="8293719" y="3206864"/>
            <a:ext cx="1884948" cy="483669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3_run_attribution_ standalone.py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36B27E0B-FCB2-C5E3-A161-0B7240DA25CC}"/>
              </a:ext>
            </a:extLst>
          </p:cNvPr>
          <p:cNvSpPr/>
          <p:nvPr/>
        </p:nvSpPr>
        <p:spPr>
          <a:xfrm>
            <a:off x="6890920" y="5001414"/>
            <a:ext cx="1128924" cy="834269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ahle_all</a:t>
            </a:r>
            <a:r>
              <a:rPr lang="en-US" sz="1400" dirty="0"/>
              <a:t>_ stacked.csv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349832C2-6C32-F8E2-BAD4-995DE8E40103}"/>
              </a:ext>
            </a:extLst>
          </p:cNvPr>
          <p:cNvSpPr/>
          <p:nvPr/>
        </p:nvSpPr>
        <p:spPr>
          <a:xfrm>
            <a:off x="6890920" y="3031564"/>
            <a:ext cx="1128924" cy="834269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ahle_all</a:t>
            </a:r>
            <a:r>
              <a:rPr lang="en-US" sz="1400" dirty="0"/>
              <a:t>_ </a:t>
            </a:r>
            <a:r>
              <a:rPr lang="en-US" sz="1400" dirty="0" err="1"/>
              <a:t>scensmry</a:t>
            </a:r>
            <a:r>
              <a:rPr lang="en-US" sz="1400" dirty="0"/>
              <a:t>_ ahle.csv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BC14B96C-8815-6A6B-3BCF-BF69BB1021D7}"/>
              </a:ext>
            </a:extLst>
          </p:cNvPr>
          <p:cNvSpPr/>
          <p:nvPr/>
        </p:nvSpPr>
        <p:spPr>
          <a:xfrm>
            <a:off x="6847061" y="1394860"/>
            <a:ext cx="1128924" cy="106361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attribution_experts</a:t>
            </a:r>
            <a:r>
              <a:rPr lang="en-US" sz="1400" dirty="0"/>
              <a:t>_ smallruminants.csv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E6F62BB6-1209-E3A3-73CE-FA920A15B485}"/>
              </a:ext>
            </a:extLst>
          </p:cNvPr>
          <p:cNvSpPr/>
          <p:nvPr/>
        </p:nvSpPr>
        <p:spPr>
          <a:xfrm>
            <a:off x="10590769" y="3031564"/>
            <a:ext cx="1128924" cy="834269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ahle_all</a:t>
            </a:r>
            <a:r>
              <a:rPr lang="en-US" sz="1400" dirty="0"/>
              <a:t>_ withattr.csv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5D329E-8CC5-0D64-D146-3CE1214765FA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700820" y="2455912"/>
            <a:ext cx="1050255" cy="35548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8C9C85-E25F-AD7B-B49C-010B3F4CDBC6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7411523" y="2388159"/>
            <a:ext cx="1824670" cy="8187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F32897-267B-84B3-AD56-B3AF1BEB5B28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8019844" y="3448699"/>
            <a:ext cx="2738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638162-B099-1DEB-4D53-99C07E22FB1D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10178667" y="3448699"/>
            <a:ext cx="41210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E2F108-6C03-9B10-94E6-94AD0CE7C1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93549" y="3450681"/>
            <a:ext cx="444186" cy="14113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0EA7E-D9B2-04B2-AE81-E460BECCD33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266659" y="3448698"/>
            <a:ext cx="338857" cy="19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2D707-9041-CF56-5341-98A3F38AE9F9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6524554" y="3448698"/>
            <a:ext cx="366366" cy="196985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468CE7-8FBF-24AB-4049-3B6738406971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6524554" y="3448698"/>
            <a:ext cx="366366" cy="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B751BC2-B658-F145-8098-39269B78B16B}"/>
              </a:ext>
            </a:extLst>
          </p:cNvPr>
          <p:cNvSpPr/>
          <p:nvPr/>
        </p:nvSpPr>
        <p:spPr>
          <a:xfrm>
            <a:off x="10212757" y="4671988"/>
            <a:ext cx="1884948" cy="1170931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Dashboard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3C58C9-CF73-8EC6-512A-E585E3453A48}"/>
              </a:ext>
            </a:extLst>
          </p:cNvPr>
          <p:cNvCxnSpPr>
            <a:cxnSpLocks/>
            <a:stCxn id="18" idx="3"/>
            <a:endCxn id="45" idx="1"/>
          </p:cNvCxnSpPr>
          <p:nvPr/>
        </p:nvCxnSpPr>
        <p:spPr>
          <a:xfrm>
            <a:off x="8019844" y="3448699"/>
            <a:ext cx="2192913" cy="18087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321EA2-EE52-1F25-FFA0-EE8BF8486C5F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11155231" y="3810679"/>
            <a:ext cx="0" cy="8613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84FB8408-3BE5-7785-C384-8648D5407649}"/>
              </a:ext>
            </a:extLst>
          </p:cNvPr>
          <p:cNvSpPr/>
          <p:nvPr/>
        </p:nvSpPr>
        <p:spPr>
          <a:xfrm>
            <a:off x="10893439" y="1359081"/>
            <a:ext cx="1065951" cy="577738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ACD66-F9D7-952D-32C0-AEB029CC3A6C}"/>
              </a:ext>
            </a:extLst>
          </p:cNvPr>
          <p:cNvSpPr/>
          <p:nvPr/>
        </p:nvSpPr>
        <p:spPr>
          <a:xfrm>
            <a:off x="10893439" y="2009040"/>
            <a:ext cx="1065951" cy="292847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54922-1530-B302-1F44-7234A025BA26}"/>
              </a:ext>
            </a:extLst>
          </p:cNvPr>
          <p:cNvSpPr/>
          <p:nvPr/>
        </p:nvSpPr>
        <p:spPr>
          <a:xfrm>
            <a:off x="10804357" y="1010977"/>
            <a:ext cx="1251285" cy="1875431"/>
          </a:xfrm>
          <a:prstGeom prst="rect">
            <a:avLst/>
          </a:prstGeom>
          <a:noFill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E8F8C3-9507-4B2D-C5E2-734814AB7890}"/>
              </a:ext>
            </a:extLst>
          </p:cNvPr>
          <p:cNvSpPr/>
          <p:nvPr/>
        </p:nvSpPr>
        <p:spPr>
          <a:xfrm>
            <a:off x="808601" y="2811400"/>
            <a:ext cx="1884948" cy="65293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1_run_ahle_ simulation_ standalone.py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B3847E-929B-4507-941E-7A3A204C92B0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2693549" y="3137865"/>
            <a:ext cx="444186" cy="31281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C3A8A9D5-9F68-864A-B795-C08BE2FE8479}"/>
              </a:ext>
            </a:extLst>
          </p:cNvPr>
          <p:cNvSpPr/>
          <p:nvPr/>
        </p:nvSpPr>
        <p:spPr>
          <a:xfrm>
            <a:off x="1407362" y="1179121"/>
            <a:ext cx="1128924" cy="1373443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AHLE Scenario parameters CATTLE .xlsx</a:t>
            </a:r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09FEE3C3-FED5-3D06-AD05-CAF285745770}"/>
              </a:ext>
            </a:extLst>
          </p:cNvPr>
          <p:cNvSpPr/>
          <p:nvPr/>
        </p:nvSpPr>
        <p:spPr>
          <a:xfrm>
            <a:off x="2678366" y="1173270"/>
            <a:ext cx="1128924" cy="1379294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AHLE Scenario parameters POULTRY .xlsx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F32557-153C-616B-AC0B-892956B72F98}"/>
              </a:ext>
            </a:extLst>
          </p:cNvPr>
          <p:cNvCxnSpPr>
            <a:cxnSpLocks/>
            <a:stCxn id="53" idx="2"/>
            <a:endCxn id="33" idx="0"/>
          </p:cNvCxnSpPr>
          <p:nvPr/>
        </p:nvCxnSpPr>
        <p:spPr>
          <a:xfrm flipH="1">
            <a:off x="1751075" y="2461764"/>
            <a:ext cx="220749" cy="3496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D650C07-C2E8-036D-E88B-1AF6CE37DD09}"/>
              </a:ext>
            </a:extLst>
          </p:cNvPr>
          <p:cNvCxnSpPr>
            <a:cxnSpLocks/>
            <a:stCxn id="54" idx="2"/>
            <a:endCxn id="33" idx="0"/>
          </p:cNvCxnSpPr>
          <p:nvPr/>
        </p:nvCxnSpPr>
        <p:spPr>
          <a:xfrm flipH="1">
            <a:off x="1751075" y="2461377"/>
            <a:ext cx="1491753" cy="3500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F611FF2-FFAE-745E-1E2F-8BF28B557E48}"/>
              </a:ext>
            </a:extLst>
          </p:cNvPr>
          <p:cNvSpPr/>
          <p:nvPr/>
        </p:nvSpPr>
        <p:spPr>
          <a:xfrm>
            <a:off x="808601" y="5226004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AHLE with control table _ POULTRY.R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006A57-0AB9-B029-6221-41B03001161C}"/>
              </a:ext>
            </a:extLst>
          </p:cNvPr>
          <p:cNvSpPr/>
          <p:nvPr/>
        </p:nvSpPr>
        <p:spPr>
          <a:xfrm>
            <a:off x="808601" y="3903902"/>
            <a:ext cx="1884948" cy="609679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AHLE with scenarios sampling from </a:t>
            </a:r>
            <a:r>
              <a:rPr lang="en-US" sz="1400" dirty="0" err="1"/>
              <a:t>means.R</a:t>
            </a:r>
            <a:endParaRPr lang="en-US" sz="1400" dirty="0"/>
          </a:p>
        </p:txBody>
      </p:sp>
      <p:sp>
        <p:nvSpPr>
          <p:cNvPr id="94" name="Arrow: Left-Right 93">
            <a:extLst>
              <a:ext uri="{FF2B5EF4-FFF2-40B4-BE49-F238E27FC236}">
                <a16:creationId xmlns:a16="http://schemas.microsoft.com/office/drawing/2014/main" id="{76795EC2-5F75-6689-24A8-3DAB07E22013}"/>
              </a:ext>
            </a:extLst>
          </p:cNvPr>
          <p:cNvSpPr/>
          <p:nvPr/>
        </p:nvSpPr>
        <p:spPr>
          <a:xfrm rot="16200000">
            <a:off x="1551096" y="3594662"/>
            <a:ext cx="399959" cy="174884"/>
          </a:xfrm>
          <a:prstGeom prst="leftRight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AA3192-1CC1-A465-2828-E10246B51DA8}"/>
              </a:ext>
            </a:extLst>
          </p:cNvPr>
          <p:cNvSpPr/>
          <p:nvPr/>
        </p:nvSpPr>
        <p:spPr>
          <a:xfrm>
            <a:off x="10893439" y="2382591"/>
            <a:ext cx="1065951" cy="400713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Python Program</a:t>
            </a:r>
          </a:p>
        </p:txBody>
      </p:sp>
      <p:sp>
        <p:nvSpPr>
          <p:cNvPr id="138" name="Flowchart: Document 137">
            <a:extLst>
              <a:ext uri="{FF2B5EF4-FFF2-40B4-BE49-F238E27FC236}">
                <a16:creationId xmlns:a16="http://schemas.microsoft.com/office/drawing/2014/main" id="{908556F4-BDAD-9EF4-1ED3-79A006EDA0B1}"/>
              </a:ext>
            </a:extLst>
          </p:cNvPr>
          <p:cNvSpPr/>
          <p:nvPr/>
        </p:nvSpPr>
        <p:spPr>
          <a:xfrm>
            <a:off x="6890920" y="3998814"/>
            <a:ext cx="1128924" cy="834269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ahle_all</a:t>
            </a:r>
            <a:r>
              <a:rPr lang="en-US" sz="1400" dirty="0"/>
              <a:t>_ summary2 .csv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DEF0CD-97E3-A941-3630-3C515993B392}"/>
              </a:ext>
            </a:extLst>
          </p:cNvPr>
          <p:cNvCxnSpPr>
            <a:cxnSpLocks/>
            <a:stCxn id="13" idx="3"/>
            <a:endCxn id="138" idx="1"/>
          </p:cNvCxnSpPr>
          <p:nvPr/>
        </p:nvCxnSpPr>
        <p:spPr>
          <a:xfrm>
            <a:off x="6524554" y="3448698"/>
            <a:ext cx="366366" cy="96725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AE19B1-AED0-4F6E-7090-01293C8B56BE}"/>
              </a:ext>
            </a:extLst>
          </p:cNvPr>
          <p:cNvCxnSpPr>
            <a:cxnSpLocks/>
            <a:stCxn id="138" idx="3"/>
            <a:endCxn id="45" idx="1"/>
          </p:cNvCxnSpPr>
          <p:nvPr/>
        </p:nvCxnSpPr>
        <p:spPr>
          <a:xfrm>
            <a:off x="8019844" y="4415949"/>
            <a:ext cx="2192913" cy="841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7A0544AA-43A8-2B59-B014-7F0B65438F66}"/>
              </a:ext>
            </a:extLst>
          </p:cNvPr>
          <p:cNvSpPr/>
          <p:nvPr/>
        </p:nvSpPr>
        <p:spPr>
          <a:xfrm>
            <a:off x="8124805" y="1394859"/>
            <a:ext cx="1128924" cy="106361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attribution_experts</a:t>
            </a:r>
            <a:r>
              <a:rPr lang="en-US" sz="1400" dirty="0"/>
              <a:t>_ cattle.csv</a:t>
            </a:r>
          </a:p>
        </p:txBody>
      </p:sp>
      <p:sp>
        <p:nvSpPr>
          <p:cNvPr id="146" name="Flowchart: Document 145">
            <a:extLst>
              <a:ext uri="{FF2B5EF4-FFF2-40B4-BE49-F238E27FC236}">
                <a16:creationId xmlns:a16="http://schemas.microsoft.com/office/drawing/2014/main" id="{5A24D558-BDEA-739A-0FB3-39A5234788C8}"/>
              </a:ext>
            </a:extLst>
          </p:cNvPr>
          <p:cNvSpPr/>
          <p:nvPr/>
        </p:nvSpPr>
        <p:spPr>
          <a:xfrm>
            <a:off x="9376090" y="1390100"/>
            <a:ext cx="1128924" cy="1063616"/>
          </a:xfrm>
          <a:prstGeom prst="flowChartDocument">
            <a:avLst/>
          </a:prstGeom>
          <a:solidFill>
            <a:schemeClr val="tx1">
              <a:lumMod val="60000"/>
              <a:lumOff val="40000"/>
            </a:schemeClr>
          </a:solidFill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attribution_experts</a:t>
            </a:r>
            <a:r>
              <a:rPr lang="en-US" sz="1400" dirty="0"/>
              <a:t>_ chickens .csv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94C6DC-0EF8-F218-F095-31373FBC35C3}"/>
              </a:ext>
            </a:extLst>
          </p:cNvPr>
          <p:cNvCxnSpPr>
            <a:cxnSpLocks/>
            <a:stCxn id="145" idx="2"/>
            <a:endCxn id="14" idx="0"/>
          </p:cNvCxnSpPr>
          <p:nvPr/>
        </p:nvCxnSpPr>
        <p:spPr>
          <a:xfrm>
            <a:off x="8689267" y="2388158"/>
            <a:ext cx="546926" cy="81870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C7C08B2-BF1C-0C9A-8510-5C58F045D118}"/>
              </a:ext>
            </a:extLst>
          </p:cNvPr>
          <p:cNvCxnSpPr>
            <a:cxnSpLocks/>
            <a:stCxn id="146" idx="2"/>
            <a:endCxn id="14" idx="0"/>
          </p:cNvCxnSpPr>
          <p:nvPr/>
        </p:nvCxnSpPr>
        <p:spPr>
          <a:xfrm flipH="1">
            <a:off x="9236193" y="2383399"/>
            <a:ext cx="704359" cy="8234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5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5B39-5F4E-81E5-C6FC-DFE6C87D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to run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3541-9B0E-1B5B-49AC-813DC631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following software must be installed on the same machine:</a:t>
            </a:r>
          </a:p>
          <a:p>
            <a:pPr marL="1028700" lvl="1" indent="-342900"/>
            <a:r>
              <a:rPr lang="en-US" dirty="0"/>
              <a:t>R version 4.0 or later with the following packages:</a:t>
            </a:r>
          </a:p>
          <a:p>
            <a:pPr marL="1377950" lvl="2" indent="-342900"/>
            <a:r>
              <a:rPr lang="en-US" dirty="0"/>
              <a:t>Mc2d</a:t>
            </a:r>
          </a:p>
          <a:p>
            <a:pPr marL="1377950" lvl="2" indent="-342900"/>
            <a:r>
              <a:rPr lang="en-US" dirty="0" err="1"/>
              <a:t>Truncnorm</a:t>
            </a:r>
            <a:endParaRPr lang="en-US" dirty="0"/>
          </a:p>
          <a:p>
            <a:pPr marL="1377950" lvl="2" indent="-342900"/>
            <a:r>
              <a:rPr lang="en-US" dirty="0" err="1"/>
              <a:t>Readxl</a:t>
            </a:r>
            <a:endParaRPr lang="en-US" dirty="0"/>
          </a:p>
          <a:p>
            <a:pPr marL="1377950" lvl="2" indent="-342900"/>
            <a:r>
              <a:rPr lang="en-US" dirty="0" err="1"/>
              <a:t>gtools</a:t>
            </a:r>
            <a:endParaRPr lang="en-US" dirty="0"/>
          </a:p>
          <a:p>
            <a:pPr marL="1028700" lvl="1" indent="-342900"/>
            <a:r>
              <a:rPr lang="en-US" dirty="0"/>
              <a:t>Python version 3.6 or later with the following packages:</a:t>
            </a:r>
          </a:p>
          <a:p>
            <a:pPr marL="1377950" lvl="2" indent="-342900"/>
            <a:r>
              <a:rPr lang="en-US" dirty="0" err="1"/>
              <a:t>Os</a:t>
            </a:r>
            <a:endParaRPr lang="en-US" dirty="0"/>
          </a:p>
          <a:p>
            <a:pPr marL="1377950" lvl="2" indent="-342900"/>
            <a:r>
              <a:rPr lang="en-US" dirty="0"/>
              <a:t>inspect</a:t>
            </a:r>
          </a:p>
          <a:p>
            <a:pPr marL="1377950" lvl="2" indent="-342900"/>
            <a:r>
              <a:rPr lang="en-US" dirty="0"/>
              <a:t>Subprocess</a:t>
            </a:r>
          </a:p>
          <a:p>
            <a:pPr marL="1377950" lvl="2" indent="-342900"/>
            <a:r>
              <a:rPr lang="en-US" dirty="0" err="1"/>
              <a:t>numpy</a:t>
            </a:r>
            <a:endParaRPr lang="en-US" dirty="0"/>
          </a:p>
          <a:p>
            <a:pPr marL="1377950" lvl="2" indent="-342900"/>
            <a:r>
              <a:rPr lang="en-US" dirty="0"/>
              <a:t>Pandas</a:t>
            </a:r>
          </a:p>
          <a:p>
            <a:pPr marL="1377950" lvl="2" indent="-342900"/>
            <a:r>
              <a:rPr lang="en-US" dirty="0"/>
              <a:t>pickle</a:t>
            </a:r>
          </a:p>
        </p:txBody>
      </p:sp>
    </p:spTree>
    <p:extLst>
      <p:ext uri="{BB962C8B-B14F-4D97-AF65-F5344CB8AC3E}">
        <p14:creationId xmlns:p14="http://schemas.microsoft.com/office/powerpoint/2010/main" val="4262685941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Analytics PPT Template FULL VERSION - [Widescreen] (2015_01_27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9FA41A75-E1B4-4785-BF97-37C5D1BD7022}"/>
    </a:ext>
  </a:extLst>
</a:theme>
</file>

<file path=ppt/theme/theme2.xml><?xml version="1.0" encoding="utf-8"?>
<a:theme xmlns:a="http://schemas.openxmlformats.org/drawingml/2006/main" name="Content Master Slide">
  <a:themeElements>
    <a:clrScheme name="First Analytics">
      <a:dk1>
        <a:srgbClr val="626062"/>
      </a:dk1>
      <a:lt1>
        <a:sysClr val="window" lastClr="FFFFFF"/>
      </a:lt1>
      <a:dk2>
        <a:srgbClr val="A3AE1B"/>
      </a:dk2>
      <a:lt2>
        <a:srgbClr val="FFFFFF"/>
      </a:lt2>
      <a:accent1>
        <a:srgbClr val="848385"/>
      </a:accent1>
      <a:accent2>
        <a:srgbClr val="CCD17F"/>
      </a:accent2>
      <a:accent3>
        <a:srgbClr val="C4DAEE"/>
      </a:accent3>
      <a:accent4>
        <a:srgbClr val="37617D"/>
      </a:accent4>
      <a:accent5>
        <a:srgbClr val="000000"/>
      </a:accent5>
      <a:accent6>
        <a:srgbClr val="829CB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8749FB1D-8105-428B-BB1F-25DDF1F306F0}"/>
    </a:ext>
  </a:extLst>
</a:theme>
</file>

<file path=ppt/theme/theme3.xml><?xml version="1.0" encoding="utf-8"?>
<a:theme xmlns:a="http://schemas.openxmlformats.org/drawingml/2006/main" name="Section Master Slide">
  <a:themeElements>
    <a:clrScheme name="First Analytics">
      <a:dk1>
        <a:srgbClr val="626062"/>
      </a:dk1>
      <a:lt1>
        <a:sysClr val="window" lastClr="FFFFFF"/>
      </a:lt1>
      <a:dk2>
        <a:srgbClr val="A3AE1B"/>
      </a:dk2>
      <a:lt2>
        <a:srgbClr val="FFFFFF"/>
      </a:lt2>
      <a:accent1>
        <a:srgbClr val="848385"/>
      </a:accent1>
      <a:accent2>
        <a:srgbClr val="CCD17F"/>
      </a:accent2>
      <a:accent3>
        <a:srgbClr val="C4DAEE"/>
      </a:accent3>
      <a:accent4>
        <a:srgbClr val="37617D"/>
      </a:accent4>
      <a:accent5>
        <a:srgbClr val="000000"/>
      </a:accent5>
      <a:accent6>
        <a:srgbClr val="829CB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rst Analytics PPT Template FULL VERSION - [Widescreen] (2015_01_27).potx" id="{E7406AC4-ED52-41C6-BA1E-4CBCBEE99DF6}" vid="{AD8EB089-6F39-489D-AAD2-708CB5E4A18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CCB0A28C1DC146B32B4CB950B02E5C" ma:contentTypeVersion="9" ma:contentTypeDescription="Create a new document." ma:contentTypeScope="" ma:versionID="b75bfb2a159bd61f88d6e57f3a13c4a6">
  <xsd:schema xmlns:xsd="http://www.w3.org/2001/XMLSchema" xmlns:xs="http://www.w3.org/2001/XMLSchema" xmlns:p="http://schemas.microsoft.com/office/2006/metadata/properties" xmlns:ns2="792ce9f2-e721-4652-96c5-919719c7bd01" targetNamespace="http://schemas.microsoft.com/office/2006/metadata/properties" ma:root="true" ma:fieldsID="089583b4c9b41bf0ab34ebee47c7108f" ns2:_="">
    <xsd:import namespace="792ce9f2-e721-4652-96c5-919719c7bd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2ce9f2-e721-4652-96c5-919719c7b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03F95-8423-4C85-A206-69DB857DD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2ce9f2-e721-4652-96c5-919719c7bd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BA3040-F044-4A5D-95D6-E12E301F8AF2}">
  <ds:schemaRefs>
    <ds:schemaRef ds:uri="http://schemas.microsoft.com/office/2006/documentManagement/types"/>
    <ds:schemaRef ds:uri="http://schemas.microsoft.com/office/2006/metadata/properties"/>
    <ds:schemaRef ds:uri="792ce9f2-e721-4652-96c5-919719c7bd01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CA07E0-5768-4132-BC69-D373E4A1E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212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Courier New</vt:lpstr>
      <vt:lpstr>System Font Regular</vt:lpstr>
      <vt:lpstr>Wingdings</vt:lpstr>
      <vt:lpstr>Wingdings 2</vt:lpstr>
      <vt:lpstr>First Analytics PPT Template FULL VERSION - [Widescreen] (2015_01_27)</vt:lpstr>
      <vt:lpstr>Content Master Slide</vt:lpstr>
      <vt:lpstr>Section Master Slide</vt:lpstr>
      <vt:lpstr>Ethiopia AHLE &amp; Attribution Process Overview</vt:lpstr>
      <vt:lpstr>Requirements to run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Hoffman</dc:creator>
  <cp:lastModifiedBy>Justin Replogle</cp:lastModifiedBy>
  <cp:revision>89</cp:revision>
  <dcterms:created xsi:type="dcterms:W3CDTF">2020-12-14T21:31:44Z</dcterms:created>
  <dcterms:modified xsi:type="dcterms:W3CDTF">2023-01-12T15:26:43Z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0x01010077CCB0A28C1DC146B32B4CB950B02E5C</vt:lpwstr>
  </property>
</Properties>
</file>