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  <p:sldMasterId id="2147483660" r:id="rId5"/>
    <p:sldMasterId id="2147483688" r:id="rId6"/>
  </p:sldMasterIdLst>
  <p:notesMasterIdLst>
    <p:notesMasterId r:id="rId13"/>
  </p:notesMasterIdLst>
  <p:sldIdLst>
    <p:sldId id="263" r:id="rId7"/>
    <p:sldId id="257" r:id="rId8"/>
    <p:sldId id="258" r:id="rId9"/>
    <p:sldId id="261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899B"/>
    <a:srgbClr val="395067"/>
    <a:srgbClr val="126388"/>
    <a:srgbClr val="032A3A"/>
    <a:srgbClr val="053D59"/>
    <a:srgbClr val="003851"/>
    <a:srgbClr val="37617D"/>
    <a:srgbClr val="009193"/>
    <a:srgbClr val="116388"/>
    <a:srgbClr val="176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>
        <p:scale>
          <a:sx n="125" d="100"/>
          <a:sy n="125" d="100"/>
        </p:scale>
        <p:origin x="330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84"/>
    </p:cViewPr>
  </p:sorterViewPr>
  <p:notesViewPr>
    <p:cSldViewPr snapToGrid="0">
      <p:cViewPr varScale="1">
        <p:scale>
          <a:sx n="90" d="100"/>
          <a:sy n="90" d="100"/>
        </p:scale>
        <p:origin x="376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14213-9BB5-453D-948D-9A1A8ECD5C5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276FF-EE35-4EB9-BE89-BD0962D5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9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12800" y="1871580"/>
            <a:ext cx="10972800" cy="14050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000" b="0" baseline="0" dirty="0" smtClean="0">
                <a:solidFill>
                  <a:srgbClr val="6062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2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None/>
            </a:pPr>
            <a:r>
              <a:rPr lang="en-US" dirty="0"/>
              <a:t>Presentation Title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" y="3352800"/>
            <a:ext cx="10972800" cy="6319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b="1" cap="all" baseline="0" dirty="0">
                <a:solidFill>
                  <a:srgbClr val="A3AE1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None/>
            </a:pPr>
            <a:r>
              <a:rPr lang="en-US" dirty="0"/>
              <a:t>SUBTITLE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14199" y="4931328"/>
            <a:ext cx="3942359" cy="6403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1600" b="0" cap="all" baseline="0" dirty="0">
                <a:solidFill>
                  <a:srgbClr val="A3AE1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None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2238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Section Divider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-389293"/>
            <a:ext cx="12192000" cy="686228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" y="1884948"/>
            <a:ext cx="10972800" cy="139165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0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12800" y="3352800"/>
            <a:ext cx="10972800" cy="884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800"/>
              </a:spcBef>
              <a:buNone/>
              <a:defRPr sz="2000" b="0" cap="all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10655313" y="6552580"/>
            <a:ext cx="506577" cy="292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7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Grey)">
    <p:bg>
      <p:bgPr>
        <a:solidFill>
          <a:srgbClr val="6062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12800" y="1871580"/>
            <a:ext cx="10972800" cy="14050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000" b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None/>
            </a:pPr>
            <a:r>
              <a:rPr lang="en-US" dirty="0"/>
              <a:t>Presentation Title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" y="3352799"/>
            <a:ext cx="10972800" cy="19867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 b="1" cap="all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None/>
            </a:pPr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77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17" y="1189788"/>
            <a:ext cx="11585448" cy="5138928"/>
          </a:xfrm>
        </p:spPr>
        <p:txBody>
          <a:bodyPr/>
          <a:lstStyle>
            <a:lvl1pPr>
              <a:buNone/>
              <a:defRPr>
                <a:solidFill>
                  <a:schemeClr val="tx1"/>
                </a:solidFill>
              </a:defRPr>
            </a:lvl1pPr>
            <a:lvl2pP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4392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08" y="1188720"/>
            <a:ext cx="5541264" cy="5138928"/>
          </a:xfrm>
        </p:spPr>
        <p:txBody>
          <a:bodyPr vert="horz" lIns="91440" tIns="45720" rIns="91440" bIns="45720" rtlCol="0">
            <a:normAutofit/>
          </a:bodyPr>
          <a:lstStyle>
            <a:lvl1pPr>
              <a:buNone/>
              <a:defRPr lang="en-US" smtClean="0"/>
            </a:lvl1pPr>
            <a:lvl2pPr>
              <a:buFont typeface="Arial" panose="020B0604020202020204" pitchFamily="34" charset="0"/>
              <a:buChar char="•"/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buNone/>
              <a:defRPr sz="12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402" y="1188720"/>
            <a:ext cx="5541264" cy="5138928"/>
          </a:xfrm>
        </p:spPr>
        <p:txBody>
          <a:bodyPr vert="horz" lIns="91440" tIns="45720" rIns="91440" bIns="45720" rtlCol="0">
            <a:normAutofit/>
          </a:bodyPr>
          <a:lstStyle>
            <a:lvl1pPr>
              <a:buNone/>
              <a:defRPr lang="en-US" smtClean="0"/>
            </a:lvl1pPr>
            <a:lvl2pPr>
              <a:buFont typeface="Arial" panose="020B0604020202020204" pitchFamily="34" charset="0"/>
              <a:buChar char="•"/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sz="12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4447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Not for Dis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17" y="1878496"/>
            <a:ext cx="11585448" cy="4453128"/>
          </a:xfrm>
        </p:spPr>
        <p:txBody>
          <a:bodyPr/>
          <a:lstStyle>
            <a:lvl1pPr>
              <a:buNone/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4B30E41E-49BD-284D-A373-BA15B4FBFD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5617" y="1189150"/>
            <a:ext cx="11589467" cy="56237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1067"/>
              </a:spcBef>
              <a:buNone/>
              <a:defRPr sz="2000" b="1" cap="all">
                <a:solidFill>
                  <a:srgbClr val="37617D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4297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t for Dis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08" y="1886865"/>
            <a:ext cx="5541264" cy="44507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402" y="1886865"/>
            <a:ext cx="5541264" cy="445072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2AF9F9B-ECAF-2A48-ADA0-A4372413A2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5617" y="1189150"/>
            <a:ext cx="11589467" cy="56237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1067"/>
              </a:spcBef>
              <a:buNone/>
              <a:defRPr sz="2000" b="1" cap="all">
                <a:solidFill>
                  <a:srgbClr val="37617D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2321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With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17" y="1189789"/>
            <a:ext cx="11589467" cy="485886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5618" y="6048654"/>
            <a:ext cx="11589465" cy="376053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rgbClr val="828282"/>
                </a:solidFill>
              </a:defRPr>
            </a:lvl1pPr>
          </a:lstStyle>
          <a:p>
            <a:r>
              <a:rPr lang="en-US" dirty="0"/>
              <a:t>Footnote</a:t>
            </a:r>
          </a:p>
        </p:txBody>
      </p:sp>
    </p:spTree>
    <p:extLst>
      <p:ext uri="{BB962C8B-B14F-4D97-AF65-F5344CB8AC3E}">
        <p14:creationId xmlns:p14="http://schemas.microsoft.com/office/powerpoint/2010/main" val="197585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With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08" y="1188720"/>
            <a:ext cx="5541391" cy="48599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402" y="1188721"/>
            <a:ext cx="5541391" cy="48599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5618" y="6048654"/>
            <a:ext cx="11589465" cy="376053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rgbClr val="82828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8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Section Divider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6934" y="0"/>
            <a:ext cx="12327467" cy="68707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" y="2018632"/>
            <a:ext cx="10972800" cy="12579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0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12800" y="3344411"/>
            <a:ext cx="10972800" cy="92509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800"/>
              </a:spcBef>
              <a:buNone/>
              <a:defRPr sz="2000" b="1" cap="all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27739"/>
            <a:ext cx="12191999" cy="545433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4217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rst_Analytics_logo_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49" y="437350"/>
            <a:ext cx="3169658" cy="304775"/>
          </a:xfrm>
          <a:prstGeom prst="rect">
            <a:avLst/>
          </a:prstGeom>
        </p:spPr>
      </p:pic>
      <p:pic>
        <p:nvPicPr>
          <p:cNvPr id="8" name="Picture 7" descr="data points graphic gra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0395" y="6008491"/>
            <a:ext cx="1684930" cy="66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4" y="6508128"/>
            <a:ext cx="12187425" cy="349872"/>
          </a:xfrm>
          <a:prstGeom prst="rect">
            <a:avLst/>
          </a:prstGeom>
          <a:solidFill>
            <a:srgbClr val="D9D9D9"/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2486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45720" rIns="274320" bIns="45720" numCol="1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617" y="1189788"/>
            <a:ext cx="11589467" cy="513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 descr="First_Analytics_logo_colo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617" y="6645049"/>
            <a:ext cx="1776463" cy="17081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962486"/>
            <a:ext cx="12192000" cy="0"/>
          </a:xfrm>
          <a:prstGeom prst="line">
            <a:avLst/>
          </a:prstGeom>
          <a:ln w="28575" cmpd="sng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-12203" y="6502942"/>
            <a:ext cx="12198096" cy="0"/>
          </a:xfrm>
          <a:prstGeom prst="line">
            <a:avLst/>
          </a:prstGeom>
          <a:ln w="28575" cmpd="sng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data points graphic gray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336493" y="6611692"/>
            <a:ext cx="505081" cy="198071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7890649" y="6632473"/>
            <a:ext cx="3445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C0BFC0"/>
                </a:solidFill>
                <a:cs typeface="Arial"/>
              </a:rPr>
              <a:t> | PAGE  </a:t>
            </a:r>
            <a:fld id="{F29C0046-6FE5-4EB1-A99B-6F180EA03876}" type="slidenum">
              <a:rPr lang="en-US" sz="1000" smtClean="0">
                <a:solidFill>
                  <a:srgbClr val="C0BFC0"/>
                </a:solidFill>
                <a:cs typeface="Arial"/>
              </a:rPr>
              <a:pPr algn="r"/>
              <a:t>‹#›</a:t>
            </a:fld>
            <a:endParaRPr lang="en-US" sz="1000" dirty="0">
              <a:solidFill>
                <a:srgbClr val="C0BFC0"/>
              </a:solidFill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8402377" y="6628271"/>
            <a:ext cx="2204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C0BFC0"/>
                </a:solidFill>
                <a:latin typeface="+mn-lt"/>
                <a:cs typeface="Arial"/>
              </a:rPr>
              <a:t>© Copyright 2023 First Analytics </a:t>
            </a:r>
          </a:p>
        </p:txBody>
      </p:sp>
    </p:spTree>
    <p:extLst>
      <p:ext uri="{BB962C8B-B14F-4D97-AF65-F5344CB8AC3E}">
        <p14:creationId xmlns:p14="http://schemas.microsoft.com/office/powerpoint/2010/main" val="9725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4" r:id="rId3"/>
    <p:sldLayoutId id="2147483667" r:id="rId4"/>
    <p:sldLayoutId id="2147483663" r:id="rId5"/>
    <p:sldLayoutId id="2147483666" r:id="rId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Clr>
          <a:schemeClr val="tx1">
            <a:lumMod val="60000"/>
            <a:lumOff val="40000"/>
          </a:schemeClr>
        </a:buClr>
        <a:buFont typeface="Arial"/>
        <a:buNone/>
        <a:defRPr sz="20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24511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rgbClr val="595959"/>
          </a:solidFill>
          <a:latin typeface="+mn-lt"/>
          <a:ea typeface="+mn-ea"/>
          <a:cs typeface="+mn-cs"/>
        </a:defRPr>
      </a:lvl2pPr>
      <a:lvl3pPr marL="1035050" indent="-25781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SzPct val="70000"/>
        <a:buFont typeface="System Font Regular"/>
        <a:buChar char="⁃"/>
        <a:defRPr sz="1600" kern="1200">
          <a:solidFill>
            <a:srgbClr val="595959"/>
          </a:solidFill>
          <a:latin typeface="+mn-lt"/>
          <a:ea typeface="+mn-ea"/>
          <a:cs typeface="+mn-cs"/>
        </a:defRPr>
      </a:lvl3pPr>
      <a:lvl4pPr marL="1371600" indent="-24511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SzPct val="60000"/>
        <a:buFont typeface="Courier New" panose="02070309020205020404" pitchFamily="49" charset="0"/>
        <a:buChar char="o"/>
        <a:defRPr sz="1400" kern="1200">
          <a:solidFill>
            <a:srgbClr val="595959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SzPct val="50000"/>
        <a:buFont typeface="Wingdings" panose="05000000000000000000" pitchFamily="2" charset="2"/>
        <a:buChar char="Ø"/>
        <a:defRPr sz="1200" kern="1200">
          <a:solidFill>
            <a:srgbClr val="595959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08128"/>
            <a:ext cx="12187425" cy="349872"/>
          </a:xfrm>
          <a:prstGeom prst="rect">
            <a:avLst/>
          </a:prstGeom>
          <a:solidFill>
            <a:srgbClr val="D9D9D9"/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 descr="First_Analytics_logo_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18" y="6586322"/>
            <a:ext cx="2377440" cy="22860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-3814" y="6502942"/>
            <a:ext cx="12192000" cy="0"/>
          </a:xfrm>
          <a:prstGeom prst="line">
            <a:avLst/>
          </a:prstGeom>
          <a:ln w="28575" cmpd="sng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ata points graphic gray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336493" y="6611692"/>
            <a:ext cx="505081" cy="19807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890649" y="6632473"/>
            <a:ext cx="3445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C0BFC0"/>
                </a:solidFill>
                <a:cs typeface="Arial"/>
              </a:rPr>
              <a:t> | PAGE  </a:t>
            </a:r>
            <a:fld id="{F29C0046-6FE5-4EB1-A99B-6F180EA03876}" type="slidenum">
              <a:rPr lang="en-US" sz="1000" smtClean="0">
                <a:solidFill>
                  <a:srgbClr val="C0BFC0"/>
                </a:solidFill>
                <a:cs typeface="Arial"/>
              </a:rPr>
              <a:pPr algn="r"/>
              <a:t>‹#›</a:t>
            </a:fld>
            <a:endParaRPr lang="en-US" sz="1000" dirty="0">
              <a:solidFill>
                <a:srgbClr val="C0BFC0"/>
              </a:solidFill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402377" y="6628271"/>
            <a:ext cx="2204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C0BFC0"/>
                </a:solidFill>
                <a:latin typeface="+mn-lt"/>
                <a:cs typeface="Arial"/>
              </a:rPr>
              <a:t>© Copyright 2023 First Analytics </a:t>
            </a:r>
          </a:p>
        </p:txBody>
      </p:sp>
    </p:spTree>
    <p:extLst>
      <p:ext uri="{BB962C8B-B14F-4D97-AF65-F5344CB8AC3E}">
        <p14:creationId xmlns:p14="http://schemas.microsoft.com/office/powerpoint/2010/main" val="264476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20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00" kern="1200">
          <a:solidFill>
            <a:srgbClr val="595959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00" kern="1200">
          <a:solidFill>
            <a:srgbClr val="595959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00" kern="1200">
          <a:solidFill>
            <a:srgbClr val="595959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00" kern="1200">
          <a:solidFill>
            <a:srgbClr val="595959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BADsInformatics/GBADsLiverpoo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9D2434E-3812-101A-32EC-E2FA783B933B}"/>
              </a:ext>
            </a:extLst>
          </p:cNvPr>
          <p:cNvCxnSpPr>
            <a:cxnSpLocks/>
            <a:stCxn id="125" idx="0"/>
            <a:endCxn id="13" idx="1"/>
          </p:cNvCxnSpPr>
          <p:nvPr/>
        </p:nvCxnSpPr>
        <p:spPr>
          <a:xfrm flipV="1">
            <a:off x="4826043" y="3606178"/>
            <a:ext cx="725969" cy="126485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4F7A5C-A363-7540-1F57-C891A570AA44}"/>
              </a:ext>
            </a:extLst>
          </p:cNvPr>
          <p:cNvCxnSpPr>
            <a:cxnSpLocks/>
            <a:stCxn id="18" idx="3"/>
            <a:endCxn id="45" idx="0"/>
          </p:cNvCxnSpPr>
          <p:nvPr/>
        </p:nvCxnSpPr>
        <p:spPr>
          <a:xfrm>
            <a:off x="8755490" y="3608411"/>
            <a:ext cx="1767730" cy="153978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321EA2-EE52-1F25-FFA0-EE8BF8486C5F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10523220" y="3862783"/>
            <a:ext cx="996572" cy="12854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CA611F2-9C97-675A-7482-A1072366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Ethiopia AHLE &amp; Attribution Process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E3F5-C1CC-5301-D2AF-A9168A315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76" y="6118148"/>
            <a:ext cx="11585448" cy="35548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All stored in GBADs Liverpool </a:t>
            </a:r>
            <a:r>
              <a:rPr lang="en-US" sz="1400" dirty="0" err="1"/>
              <a:t>github</a:t>
            </a:r>
            <a:r>
              <a:rPr lang="en-US" sz="1400" dirty="0"/>
              <a:t> repository (</a:t>
            </a:r>
            <a:r>
              <a:rPr lang="en-US" sz="1400" dirty="0">
                <a:hlinkClick r:id="rId2"/>
              </a:rPr>
              <a:t>https://github.com/GBADsInformatics/GBADsLiverpool</a:t>
            </a:r>
            <a:r>
              <a:rPr lang="en-US" sz="1400" dirty="0"/>
              <a:t>), Ethiopia Workspace folder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CCC6A9-4751-7FE0-3267-EDCEC4CD1677}"/>
              </a:ext>
            </a:extLst>
          </p:cNvPr>
          <p:cNvSpPr/>
          <p:nvPr/>
        </p:nvSpPr>
        <p:spPr>
          <a:xfrm>
            <a:off x="2217351" y="2060837"/>
            <a:ext cx="1884948" cy="609679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AHLE with control </a:t>
            </a:r>
            <a:r>
              <a:rPr lang="en-US" sz="1200" dirty="0" err="1"/>
              <a:t>table_CATTLE.R</a:t>
            </a:r>
            <a:endParaRPr lang="en-US" sz="1200" dirty="0"/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954D8599-836F-01DB-27C8-F595804FA5B8}"/>
              </a:ext>
            </a:extLst>
          </p:cNvPr>
          <p:cNvSpPr/>
          <p:nvPr/>
        </p:nvSpPr>
        <p:spPr>
          <a:xfrm>
            <a:off x="4255120" y="3189044"/>
            <a:ext cx="1128924" cy="834269"/>
          </a:xfrm>
          <a:prstGeom prst="flowChartMulti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ahle</a:t>
            </a:r>
            <a:r>
              <a:rPr lang="en-US" sz="1200" dirty="0"/>
              <a:t>_ &lt;</a:t>
            </a:r>
            <a:r>
              <a:rPr lang="en-US" sz="1200" i="1" dirty="0"/>
              <a:t>scenario&gt; </a:t>
            </a:r>
            <a:r>
              <a:rPr lang="en-US" sz="1200" dirty="0"/>
              <a:t>.csv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CCC14B59-EDEE-7F89-8468-7F75FB394A9B}"/>
              </a:ext>
            </a:extLst>
          </p:cNvPr>
          <p:cNvSpPr/>
          <p:nvPr/>
        </p:nvSpPr>
        <p:spPr>
          <a:xfrm>
            <a:off x="79163" y="1406632"/>
            <a:ext cx="1974580" cy="608728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AHLE scenario parameters SMALLRUMINANTS.xlsx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9F4303-253D-BDD4-04C6-57404DEAC27B}"/>
              </a:ext>
            </a:extLst>
          </p:cNvPr>
          <p:cNvSpPr/>
          <p:nvPr/>
        </p:nvSpPr>
        <p:spPr>
          <a:xfrm>
            <a:off x="5552012" y="3245194"/>
            <a:ext cx="1919038" cy="721967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2_process_simulation_results_ standalone.py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7377E-9321-79AD-8D8E-7E647D5FE21A}"/>
              </a:ext>
            </a:extLst>
          </p:cNvPr>
          <p:cNvSpPr/>
          <p:nvPr/>
        </p:nvSpPr>
        <p:spPr>
          <a:xfrm>
            <a:off x="8935588" y="3364220"/>
            <a:ext cx="1884948" cy="483669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3_run_attribution_ standalone.py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36B27E0B-FCB2-C5E3-A161-0B7240DA25CC}"/>
              </a:ext>
            </a:extLst>
          </p:cNvPr>
          <p:cNvSpPr/>
          <p:nvPr/>
        </p:nvSpPr>
        <p:spPr>
          <a:xfrm>
            <a:off x="7624066" y="4834319"/>
            <a:ext cx="1128924" cy="528497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ahle_all</a:t>
            </a:r>
            <a:r>
              <a:rPr lang="en-US" sz="1200" dirty="0"/>
              <a:t>_ stacked.csv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349832C2-6C32-F8E2-BAD4-995DE8E40103}"/>
              </a:ext>
            </a:extLst>
          </p:cNvPr>
          <p:cNvSpPr/>
          <p:nvPr/>
        </p:nvSpPr>
        <p:spPr>
          <a:xfrm>
            <a:off x="7626566" y="3261183"/>
            <a:ext cx="1128924" cy="694455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ahle_all</a:t>
            </a:r>
            <a:r>
              <a:rPr lang="en-US" sz="1200" dirty="0"/>
              <a:t>_ </a:t>
            </a:r>
            <a:r>
              <a:rPr lang="en-US" sz="1200" dirty="0" err="1"/>
              <a:t>scensmry</a:t>
            </a:r>
            <a:r>
              <a:rPr lang="en-US" sz="1200" dirty="0"/>
              <a:t>_ ahle.csv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BC14B96C-8815-6A6B-3BCF-BF69BB1021D7}"/>
              </a:ext>
            </a:extLst>
          </p:cNvPr>
          <p:cNvSpPr/>
          <p:nvPr/>
        </p:nvSpPr>
        <p:spPr>
          <a:xfrm>
            <a:off x="6645325" y="1265729"/>
            <a:ext cx="1645187" cy="458465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Attribution_experts</a:t>
            </a:r>
            <a:endParaRPr lang="en-US" sz="1200" dirty="0"/>
          </a:p>
          <a:p>
            <a:pPr algn="ctr"/>
            <a:r>
              <a:rPr lang="en-US" sz="1200" dirty="0"/>
              <a:t>_smallruminants.csv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8C9C85-E25F-AD7B-B49C-010B3F4CDBC6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>
            <a:off x="8290512" y="1494962"/>
            <a:ext cx="273525" cy="49709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F32897-267B-84B3-AD56-B3AF1BEB5B28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 flipV="1">
            <a:off x="8755490" y="3606055"/>
            <a:ext cx="180098" cy="23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638162-B099-1DEB-4D53-99C07E22FB1D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10820536" y="3604875"/>
            <a:ext cx="134794" cy="118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C0EA7E-D9B2-04B2-AE81-E460BECCD33B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384044" y="3606178"/>
            <a:ext cx="167968" cy="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42D707-9041-CF56-5341-98A3F38AE9F9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7471050" y="3606178"/>
            <a:ext cx="153016" cy="14923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468CE7-8FBF-24AB-4049-3B6738406971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7471050" y="3606178"/>
            <a:ext cx="155516" cy="223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B751BC2-B658-F145-8098-39269B78B16B}"/>
              </a:ext>
            </a:extLst>
          </p:cNvPr>
          <p:cNvSpPr/>
          <p:nvPr/>
        </p:nvSpPr>
        <p:spPr>
          <a:xfrm>
            <a:off x="9735977" y="5148196"/>
            <a:ext cx="1574485" cy="92255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84FB8408-3BE5-7785-C384-8648D5407649}"/>
              </a:ext>
            </a:extLst>
          </p:cNvPr>
          <p:cNvSpPr/>
          <p:nvPr/>
        </p:nvSpPr>
        <p:spPr>
          <a:xfrm>
            <a:off x="10893439" y="1359081"/>
            <a:ext cx="1065951" cy="577738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6ACD66-F9D7-952D-32C0-AEB029CC3A6C}"/>
              </a:ext>
            </a:extLst>
          </p:cNvPr>
          <p:cNvSpPr/>
          <p:nvPr/>
        </p:nvSpPr>
        <p:spPr>
          <a:xfrm>
            <a:off x="10893439" y="2009040"/>
            <a:ext cx="1065951" cy="292847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 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654922-1530-B302-1F44-7234A025BA26}"/>
              </a:ext>
            </a:extLst>
          </p:cNvPr>
          <p:cNvSpPr/>
          <p:nvPr/>
        </p:nvSpPr>
        <p:spPr>
          <a:xfrm>
            <a:off x="10804357" y="1010977"/>
            <a:ext cx="1251285" cy="1875431"/>
          </a:xfrm>
          <a:prstGeom prst="rect">
            <a:avLst/>
          </a:prstGeom>
          <a:noFill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Legend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E8F8C3-9507-4B2D-C5E2-734814AB7890}"/>
              </a:ext>
            </a:extLst>
          </p:cNvPr>
          <p:cNvSpPr/>
          <p:nvPr/>
        </p:nvSpPr>
        <p:spPr>
          <a:xfrm>
            <a:off x="2239047" y="3821444"/>
            <a:ext cx="1884948" cy="65293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1_run_ahle_ simulation_ standalone.py</a:t>
            </a:r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C3A8A9D5-9F68-864A-B795-C08BE2FE8479}"/>
              </a:ext>
            </a:extLst>
          </p:cNvPr>
          <p:cNvSpPr/>
          <p:nvPr/>
        </p:nvSpPr>
        <p:spPr>
          <a:xfrm>
            <a:off x="80991" y="2060318"/>
            <a:ext cx="1972752" cy="608356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AHLE Scenario parameters CATTLE.xlsx</a:t>
            </a:r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09FEE3C3-FED5-3D06-AD05-CAF285745770}"/>
              </a:ext>
            </a:extLst>
          </p:cNvPr>
          <p:cNvSpPr/>
          <p:nvPr/>
        </p:nvSpPr>
        <p:spPr>
          <a:xfrm>
            <a:off x="79163" y="2730948"/>
            <a:ext cx="1972752" cy="608356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AHLE Scenario parameters POULTRY .xlsx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F611FF2-FFAE-745E-1E2F-8BF28B557E48}"/>
              </a:ext>
            </a:extLst>
          </p:cNvPr>
          <p:cNvSpPr/>
          <p:nvPr/>
        </p:nvSpPr>
        <p:spPr>
          <a:xfrm>
            <a:off x="2217351" y="2729625"/>
            <a:ext cx="1884948" cy="609679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AHLE with control table _ POULTRY.R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0006A57-0AB9-B029-6221-41B03001161C}"/>
              </a:ext>
            </a:extLst>
          </p:cNvPr>
          <p:cNvSpPr/>
          <p:nvPr/>
        </p:nvSpPr>
        <p:spPr>
          <a:xfrm>
            <a:off x="2217351" y="1407523"/>
            <a:ext cx="1884948" cy="609679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AHLE with control table</a:t>
            </a:r>
          </a:p>
          <a:p>
            <a:pPr algn="ctr"/>
            <a:r>
              <a:rPr lang="en-US" sz="1200" dirty="0"/>
              <a:t>_SMALLRUMINANTS.R</a:t>
            </a:r>
          </a:p>
        </p:txBody>
      </p:sp>
      <p:sp>
        <p:nvSpPr>
          <p:cNvPr id="94" name="Arrow: Left-Right 93">
            <a:extLst>
              <a:ext uri="{FF2B5EF4-FFF2-40B4-BE49-F238E27FC236}">
                <a16:creationId xmlns:a16="http://schemas.microsoft.com/office/drawing/2014/main" id="{76795EC2-5F75-6689-24A8-3DAB07E22013}"/>
              </a:ext>
            </a:extLst>
          </p:cNvPr>
          <p:cNvSpPr/>
          <p:nvPr/>
        </p:nvSpPr>
        <p:spPr>
          <a:xfrm rot="16200000">
            <a:off x="2981542" y="3492708"/>
            <a:ext cx="399959" cy="174884"/>
          </a:xfrm>
          <a:prstGeom prst="leftRightArrow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AA3192-1CC1-A465-2828-E10246B51DA8}"/>
              </a:ext>
            </a:extLst>
          </p:cNvPr>
          <p:cNvSpPr/>
          <p:nvPr/>
        </p:nvSpPr>
        <p:spPr>
          <a:xfrm>
            <a:off x="10893439" y="2382591"/>
            <a:ext cx="1065951" cy="400713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Python Program</a:t>
            </a:r>
          </a:p>
        </p:txBody>
      </p:sp>
      <p:sp>
        <p:nvSpPr>
          <p:cNvPr id="138" name="Flowchart: Document 137">
            <a:extLst>
              <a:ext uri="{FF2B5EF4-FFF2-40B4-BE49-F238E27FC236}">
                <a16:creationId xmlns:a16="http://schemas.microsoft.com/office/drawing/2014/main" id="{908556F4-BDAD-9EF4-1ED3-79A006EDA0B1}"/>
              </a:ext>
            </a:extLst>
          </p:cNvPr>
          <p:cNvSpPr/>
          <p:nvPr/>
        </p:nvSpPr>
        <p:spPr>
          <a:xfrm>
            <a:off x="7622749" y="4046271"/>
            <a:ext cx="1128924" cy="694454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ahle_all</a:t>
            </a:r>
            <a:r>
              <a:rPr lang="en-US" sz="1200" dirty="0"/>
              <a:t>_ summary2 .csv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BDEF0CD-97E3-A941-3630-3C515993B392}"/>
              </a:ext>
            </a:extLst>
          </p:cNvPr>
          <p:cNvCxnSpPr>
            <a:cxnSpLocks/>
            <a:stCxn id="13" idx="3"/>
            <a:endCxn id="138" idx="1"/>
          </p:cNvCxnSpPr>
          <p:nvPr/>
        </p:nvCxnSpPr>
        <p:spPr>
          <a:xfrm>
            <a:off x="7471050" y="3606178"/>
            <a:ext cx="151699" cy="78732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Flowchart: Document 144">
            <a:extLst>
              <a:ext uri="{FF2B5EF4-FFF2-40B4-BE49-F238E27FC236}">
                <a16:creationId xmlns:a16="http://schemas.microsoft.com/office/drawing/2014/main" id="{7A0544AA-43A8-2B59-B014-7F0B65438F66}"/>
              </a:ext>
            </a:extLst>
          </p:cNvPr>
          <p:cNvSpPr/>
          <p:nvPr/>
        </p:nvSpPr>
        <p:spPr>
          <a:xfrm>
            <a:off x="6643556" y="1759134"/>
            <a:ext cx="1645187" cy="458466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Attribution_experts</a:t>
            </a:r>
            <a:endParaRPr lang="en-US" sz="1200" dirty="0"/>
          </a:p>
          <a:p>
            <a:pPr algn="ctr"/>
            <a:r>
              <a:rPr lang="en-US" sz="1200" dirty="0"/>
              <a:t>_cattle.csv</a:t>
            </a:r>
          </a:p>
        </p:txBody>
      </p:sp>
      <p:sp>
        <p:nvSpPr>
          <p:cNvPr id="146" name="Flowchart: Document 145">
            <a:extLst>
              <a:ext uri="{FF2B5EF4-FFF2-40B4-BE49-F238E27FC236}">
                <a16:creationId xmlns:a16="http://schemas.microsoft.com/office/drawing/2014/main" id="{5A24D558-BDEA-739A-0FB3-39A5234788C8}"/>
              </a:ext>
            </a:extLst>
          </p:cNvPr>
          <p:cNvSpPr/>
          <p:nvPr/>
        </p:nvSpPr>
        <p:spPr>
          <a:xfrm>
            <a:off x="6643556" y="2249551"/>
            <a:ext cx="1645187" cy="458465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Attribution_experts</a:t>
            </a:r>
            <a:endParaRPr lang="en-US" sz="1200" dirty="0"/>
          </a:p>
          <a:p>
            <a:pPr algn="ctr"/>
            <a:r>
              <a:rPr lang="en-US" sz="1200" dirty="0"/>
              <a:t>_chickens .csv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894C6DC-0EF8-F218-F095-31373FBC35C3}"/>
              </a:ext>
            </a:extLst>
          </p:cNvPr>
          <p:cNvCxnSpPr>
            <a:cxnSpLocks/>
            <a:stCxn id="145" idx="3"/>
            <a:endCxn id="12" idx="1"/>
          </p:cNvCxnSpPr>
          <p:nvPr/>
        </p:nvCxnSpPr>
        <p:spPr>
          <a:xfrm>
            <a:off x="8288743" y="1988367"/>
            <a:ext cx="275294" cy="368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C7C08B2-BF1C-0C9A-8510-5C58F045D118}"/>
              </a:ext>
            </a:extLst>
          </p:cNvPr>
          <p:cNvCxnSpPr>
            <a:cxnSpLocks/>
            <a:stCxn id="146" idx="3"/>
            <a:endCxn id="12" idx="1"/>
          </p:cNvCxnSpPr>
          <p:nvPr/>
        </p:nvCxnSpPr>
        <p:spPr>
          <a:xfrm flipV="1">
            <a:off x="8288743" y="1992053"/>
            <a:ext cx="275294" cy="48673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16553CB-40A2-6FCD-778E-C645803A7F03}"/>
              </a:ext>
            </a:extLst>
          </p:cNvPr>
          <p:cNvSpPr/>
          <p:nvPr/>
        </p:nvSpPr>
        <p:spPr>
          <a:xfrm>
            <a:off x="8564037" y="1800339"/>
            <a:ext cx="1884948" cy="383427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Attribution </a:t>
            </a:r>
            <a:r>
              <a:rPr lang="en-US" sz="1200" dirty="0" err="1"/>
              <a:t>function.R</a:t>
            </a:r>
            <a:endParaRPr lang="en-US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86D662-9D48-D1B8-E35A-896907907FCF}"/>
              </a:ext>
            </a:extLst>
          </p:cNvPr>
          <p:cNvCxnSpPr>
            <a:cxnSpLocks/>
            <a:stCxn id="6" idx="3"/>
            <a:endCxn id="86" idx="1"/>
          </p:cNvCxnSpPr>
          <p:nvPr/>
        </p:nvCxnSpPr>
        <p:spPr>
          <a:xfrm>
            <a:off x="2053743" y="1710996"/>
            <a:ext cx="163608" cy="136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D7D34A-9E0C-84B1-18B7-1C2EFA1A6D48}"/>
              </a:ext>
            </a:extLst>
          </p:cNvPr>
          <p:cNvCxnSpPr>
            <a:cxnSpLocks/>
            <a:stCxn id="53" idx="3"/>
            <a:endCxn id="4" idx="1"/>
          </p:cNvCxnSpPr>
          <p:nvPr/>
        </p:nvCxnSpPr>
        <p:spPr>
          <a:xfrm>
            <a:off x="2053743" y="2364496"/>
            <a:ext cx="163608" cy="11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2CB7AD-4F42-485F-067C-0240A0B447E1}"/>
              </a:ext>
            </a:extLst>
          </p:cNvPr>
          <p:cNvCxnSpPr>
            <a:cxnSpLocks/>
            <a:stCxn id="54" idx="3"/>
            <a:endCxn id="85" idx="1"/>
          </p:cNvCxnSpPr>
          <p:nvPr/>
        </p:nvCxnSpPr>
        <p:spPr>
          <a:xfrm flipV="1">
            <a:off x="2051915" y="3034465"/>
            <a:ext cx="165436" cy="6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4993230-6260-F8DE-80EF-70D34106DD7F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 flipV="1">
            <a:off x="4123995" y="3606179"/>
            <a:ext cx="131125" cy="54173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55937D55-BAE4-6466-9B9C-3940B47D987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9506511" y="2183766"/>
            <a:ext cx="371551" cy="11804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C29553CE-B948-C725-1277-79C7DF75522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102299" y="2365677"/>
            <a:ext cx="152821" cy="124050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E6F62BB6-1209-E3A3-73CE-FA920A15B485}"/>
              </a:ext>
            </a:extLst>
          </p:cNvPr>
          <p:cNvSpPr/>
          <p:nvPr/>
        </p:nvSpPr>
        <p:spPr>
          <a:xfrm>
            <a:off x="10955330" y="3307670"/>
            <a:ext cx="1128924" cy="594410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ahle_all</a:t>
            </a:r>
            <a:r>
              <a:rPr lang="en-US" sz="1200" dirty="0"/>
              <a:t>_ withattr.csv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DF7D77-20FA-7BA0-1CF2-59DF96B24677}"/>
              </a:ext>
            </a:extLst>
          </p:cNvPr>
          <p:cNvCxnSpPr>
            <a:cxnSpLocks/>
            <a:stCxn id="138" idx="3"/>
            <a:endCxn id="45" idx="0"/>
          </p:cNvCxnSpPr>
          <p:nvPr/>
        </p:nvCxnSpPr>
        <p:spPr>
          <a:xfrm>
            <a:off x="8751673" y="4393498"/>
            <a:ext cx="1771547" cy="75469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21BA77A-3674-068F-C941-4DCA0E8FFF0A}"/>
              </a:ext>
            </a:extLst>
          </p:cNvPr>
          <p:cNvSpPr txBox="1"/>
          <p:nvPr/>
        </p:nvSpPr>
        <p:spPr>
          <a:xfrm>
            <a:off x="78249" y="3348517"/>
            <a:ext cx="19745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/Code and Control Files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C143DB-261C-1EAD-51A8-F83A169106CA}"/>
              </a:ext>
            </a:extLst>
          </p:cNvPr>
          <p:cNvSpPr txBox="1"/>
          <p:nvPr/>
        </p:nvSpPr>
        <p:spPr>
          <a:xfrm>
            <a:off x="2239047" y="4478816"/>
            <a:ext cx="18849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/Code and Control Files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C6BCC5A-D9B8-8D54-4290-2DB3329C7D3D}"/>
              </a:ext>
            </a:extLst>
          </p:cNvPr>
          <p:cNvSpPr txBox="1"/>
          <p:nvPr/>
        </p:nvSpPr>
        <p:spPr>
          <a:xfrm>
            <a:off x="4261580" y="4027551"/>
            <a:ext cx="116048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/Program outputs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AA32436-C7F1-49F9-722E-B1B0DD1593A1}"/>
              </a:ext>
            </a:extLst>
          </p:cNvPr>
          <p:cNvSpPr txBox="1"/>
          <p:nvPr/>
        </p:nvSpPr>
        <p:spPr>
          <a:xfrm>
            <a:off x="5546197" y="3962170"/>
            <a:ext cx="191903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/Code and Control Files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3B8B1CA-B3A1-41A9-DD57-B0DE3DC38C33}"/>
              </a:ext>
            </a:extLst>
          </p:cNvPr>
          <p:cNvSpPr txBox="1"/>
          <p:nvPr/>
        </p:nvSpPr>
        <p:spPr>
          <a:xfrm>
            <a:off x="8912165" y="3854557"/>
            <a:ext cx="191903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/Code and Control Files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C8995C8-30F0-8D55-C9C3-80D5EBA6ADAB}"/>
              </a:ext>
            </a:extLst>
          </p:cNvPr>
          <p:cNvSpPr txBox="1"/>
          <p:nvPr/>
        </p:nvSpPr>
        <p:spPr>
          <a:xfrm>
            <a:off x="7630526" y="5361751"/>
            <a:ext cx="11858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/Program outputs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30B7D7-E243-24D7-CEBF-2302835C64F6}"/>
              </a:ext>
            </a:extLst>
          </p:cNvPr>
          <p:cNvSpPr txBox="1"/>
          <p:nvPr/>
        </p:nvSpPr>
        <p:spPr>
          <a:xfrm>
            <a:off x="10955329" y="3898416"/>
            <a:ext cx="11789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/Program outputs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075631-6A00-92AB-0E51-615B0B2DBE08}"/>
              </a:ext>
            </a:extLst>
          </p:cNvPr>
          <p:cNvSpPr txBox="1"/>
          <p:nvPr/>
        </p:nvSpPr>
        <p:spPr>
          <a:xfrm>
            <a:off x="8561878" y="2186047"/>
            <a:ext cx="18849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/Code and Control Files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5DAE204-D228-86DF-09ED-4A202CD9C9B0}"/>
              </a:ext>
            </a:extLst>
          </p:cNvPr>
          <p:cNvSpPr txBox="1"/>
          <p:nvPr/>
        </p:nvSpPr>
        <p:spPr>
          <a:xfrm>
            <a:off x="6643556" y="2711734"/>
            <a:ext cx="164518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/Code and Control Files</a:t>
            </a:r>
          </a:p>
        </p:txBody>
      </p:sp>
      <p:sp>
        <p:nvSpPr>
          <p:cNvPr id="125" name="Flowchart: Document 124">
            <a:extLst>
              <a:ext uri="{FF2B5EF4-FFF2-40B4-BE49-F238E27FC236}">
                <a16:creationId xmlns:a16="http://schemas.microsoft.com/office/drawing/2014/main" id="{2962E0F7-3F75-DB5F-BEF9-2568734011B7}"/>
              </a:ext>
            </a:extLst>
          </p:cNvPr>
          <p:cNvSpPr/>
          <p:nvPr/>
        </p:nvSpPr>
        <p:spPr>
          <a:xfrm>
            <a:off x="4261581" y="4871036"/>
            <a:ext cx="1128924" cy="594410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Exchange Rate (Birr/USD)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4F042D3-C98A-2501-5942-3EF92B081743}"/>
              </a:ext>
            </a:extLst>
          </p:cNvPr>
          <p:cNvSpPr txBox="1"/>
          <p:nvPr/>
        </p:nvSpPr>
        <p:spPr>
          <a:xfrm>
            <a:off x="4261581" y="5461521"/>
            <a:ext cx="112892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/Data/</a:t>
            </a:r>
            <a:r>
              <a:rPr lang="en-US" sz="1000" i="1" dirty="0" err="1"/>
              <a:t>worldbank</a:t>
            </a:r>
            <a:endParaRPr lang="en-US" sz="1000" i="1" dirty="0"/>
          </a:p>
          <a:p>
            <a:r>
              <a:rPr lang="en-US" sz="1000" i="1" dirty="0"/>
              <a:t>_inflation</a:t>
            </a:r>
          </a:p>
          <a:p>
            <a:r>
              <a:rPr lang="en-US" sz="1000" i="1" dirty="0"/>
              <a:t>_</a:t>
            </a:r>
            <a:r>
              <a:rPr lang="en-US" sz="1000" i="1" dirty="0" err="1"/>
              <a:t>exchangerate</a:t>
            </a:r>
            <a:r>
              <a:rPr lang="en-US" sz="1000" i="1" dirty="0"/>
              <a:t>/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79F3EFD-2E04-C3D2-1389-1D401813B18E}"/>
              </a:ext>
            </a:extLst>
          </p:cNvPr>
          <p:cNvSpPr txBox="1"/>
          <p:nvPr/>
        </p:nvSpPr>
        <p:spPr>
          <a:xfrm>
            <a:off x="2217351" y="1151384"/>
            <a:ext cx="18849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&lt;base folder&gt;</a:t>
            </a:r>
          </a:p>
        </p:txBody>
      </p:sp>
    </p:spTree>
    <p:extLst>
      <p:ext uri="{BB962C8B-B14F-4D97-AF65-F5344CB8AC3E}">
        <p14:creationId xmlns:p14="http://schemas.microsoft.com/office/powerpoint/2010/main" val="173300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5B39-5F4E-81E5-C6FC-DFE6C87D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to run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3541-9B0E-1B5B-49AC-813DC631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following software must be installed on the same machine:</a:t>
            </a:r>
          </a:p>
          <a:p>
            <a:pPr marL="1028700" lvl="1" indent="-342900"/>
            <a:r>
              <a:rPr lang="en-US" dirty="0"/>
              <a:t>R version 4.0 or later with the following packages:</a:t>
            </a:r>
          </a:p>
          <a:p>
            <a:pPr marL="1377950" lvl="2" indent="-342900"/>
            <a:r>
              <a:rPr lang="en-US" dirty="0"/>
              <a:t>Mc2d</a:t>
            </a:r>
          </a:p>
          <a:p>
            <a:pPr marL="1377950" lvl="2" indent="-342900"/>
            <a:r>
              <a:rPr lang="en-US" dirty="0" err="1"/>
              <a:t>Truncnorm</a:t>
            </a:r>
            <a:endParaRPr lang="en-US" dirty="0"/>
          </a:p>
          <a:p>
            <a:pPr marL="1377950" lvl="2" indent="-342900"/>
            <a:r>
              <a:rPr lang="en-US" dirty="0" err="1"/>
              <a:t>Readxl</a:t>
            </a:r>
            <a:endParaRPr lang="en-US" dirty="0"/>
          </a:p>
          <a:p>
            <a:pPr marL="1377950" lvl="2" indent="-342900"/>
            <a:r>
              <a:rPr lang="en-US" dirty="0" err="1"/>
              <a:t>gtools</a:t>
            </a:r>
            <a:endParaRPr lang="en-US" dirty="0"/>
          </a:p>
          <a:p>
            <a:pPr marL="1028700" lvl="1" indent="-342900"/>
            <a:r>
              <a:rPr lang="en-US" dirty="0"/>
              <a:t>Python version 3.6 or later with the following packages:</a:t>
            </a:r>
          </a:p>
          <a:p>
            <a:pPr marL="1377950" lvl="2" indent="-342900"/>
            <a:r>
              <a:rPr lang="en-US" dirty="0" err="1"/>
              <a:t>Os</a:t>
            </a:r>
            <a:endParaRPr lang="en-US" dirty="0"/>
          </a:p>
          <a:p>
            <a:pPr marL="1377950" lvl="2" indent="-342900"/>
            <a:r>
              <a:rPr lang="en-US" dirty="0"/>
              <a:t>inspect</a:t>
            </a:r>
          </a:p>
          <a:p>
            <a:pPr marL="1377950" lvl="2" indent="-342900"/>
            <a:r>
              <a:rPr lang="en-US" dirty="0"/>
              <a:t>Subprocess</a:t>
            </a:r>
          </a:p>
          <a:p>
            <a:pPr marL="1377950" lvl="2" indent="-342900"/>
            <a:r>
              <a:rPr lang="en-US" dirty="0" err="1"/>
              <a:t>numpy</a:t>
            </a:r>
            <a:endParaRPr lang="en-US" dirty="0"/>
          </a:p>
          <a:p>
            <a:pPr marL="1377950" lvl="2" indent="-342900"/>
            <a:r>
              <a:rPr lang="en-US" dirty="0"/>
              <a:t>Pandas</a:t>
            </a:r>
          </a:p>
          <a:p>
            <a:pPr marL="1377950" lvl="2" indent="-342900"/>
            <a:r>
              <a:rPr lang="en-US" dirty="0"/>
              <a:t>pickle</a:t>
            </a:r>
          </a:p>
        </p:txBody>
      </p:sp>
    </p:spTree>
    <p:extLst>
      <p:ext uri="{BB962C8B-B14F-4D97-AF65-F5344CB8AC3E}">
        <p14:creationId xmlns:p14="http://schemas.microsoft.com/office/powerpoint/2010/main" val="426268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A137-3CBB-0876-2668-129E8352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Scenario parameters and outputs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EC3D9A-8BAE-E8FE-0698-7E5BC1F7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77" y="1447910"/>
            <a:ext cx="4545454" cy="26668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1E094C-AF5E-946A-5C08-68A1DEFFB223}"/>
              </a:ext>
            </a:extLst>
          </p:cNvPr>
          <p:cNvSpPr txBox="1"/>
          <p:nvPr/>
        </p:nvSpPr>
        <p:spPr>
          <a:xfrm>
            <a:off x="280377" y="974160"/>
            <a:ext cx="380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AHLE scenario parameters.xlsx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AE57D5-748D-B3D1-27E4-B0CE3280F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317" y="1447910"/>
            <a:ext cx="4047783" cy="20902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F20C00-E38B-2A56-B4AB-92ED988260FF}"/>
              </a:ext>
            </a:extLst>
          </p:cNvPr>
          <p:cNvSpPr txBox="1"/>
          <p:nvPr/>
        </p:nvSpPr>
        <p:spPr>
          <a:xfrm>
            <a:off x="7039317" y="1078578"/>
            <a:ext cx="380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Ahle_CLM_S_Current.csv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A1184A-EE16-8FB0-079D-CEFC0A493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317" y="4114800"/>
            <a:ext cx="4047783" cy="20902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C44785-C647-AA46-80BE-C8ECD93C7E56}"/>
              </a:ext>
            </a:extLst>
          </p:cNvPr>
          <p:cNvSpPr txBox="1"/>
          <p:nvPr/>
        </p:nvSpPr>
        <p:spPr>
          <a:xfrm>
            <a:off x="7039316" y="3745468"/>
            <a:ext cx="380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Ahle_CLM_S_Ideal.csv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0F308C-9DAC-80A1-FB09-1F3F0D02AF79}"/>
              </a:ext>
            </a:extLst>
          </p:cNvPr>
          <p:cNvSpPr/>
          <p:nvPr/>
        </p:nvSpPr>
        <p:spPr>
          <a:xfrm>
            <a:off x="2423160" y="1447800"/>
            <a:ext cx="51054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6FFF4-CD10-7BDC-B09D-1083EA45B69F}"/>
              </a:ext>
            </a:extLst>
          </p:cNvPr>
          <p:cNvSpPr/>
          <p:nvPr/>
        </p:nvSpPr>
        <p:spPr>
          <a:xfrm>
            <a:off x="2983230" y="1447800"/>
            <a:ext cx="51054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560E58-BD2A-4D70-685B-B8379F452671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3493770" y="1539240"/>
            <a:ext cx="3545546" cy="2390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575650E-345A-6419-1471-1B3588AC034E}"/>
              </a:ext>
            </a:extLst>
          </p:cNvPr>
          <p:cNvCxnSpPr>
            <a:cxnSpLocks/>
            <a:stCxn id="18" idx="0"/>
            <a:endCxn id="14" idx="1"/>
          </p:cNvCxnSpPr>
          <p:nvPr/>
        </p:nvCxnSpPr>
        <p:spPr>
          <a:xfrm rot="5400000" flipH="1" flipV="1">
            <a:off x="4766595" y="-824921"/>
            <a:ext cx="184556" cy="43608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15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5CB5-46A2-12CA-6592-392FA2FF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1_run_ahle_ simulation_standalone.py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873C-9855-4F87-87F7-824AB47D0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17" y="1189788"/>
            <a:ext cx="7332003" cy="5138928"/>
          </a:xfrm>
        </p:spPr>
        <p:txBody>
          <a:bodyPr/>
          <a:lstStyle/>
          <a:p>
            <a:pPr marL="457200" indent="-457200">
              <a:buFont typeface="Arial"/>
              <a:buAutoNum type="arabicPeriod"/>
            </a:pPr>
            <a:r>
              <a:rPr lang="en-US" dirty="0"/>
              <a:t>Call compartmental model simulation function (</a:t>
            </a:r>
            <a:r>
              <a:rPr lang="en-US" sz="2000" i="1" dirty="0"/>
              <a:t>Run AHLE with control table </a:t>
            </a:r>
            <a:r>
              <a:rPr lang="en-US" sz="2000" i="1" dirty="0" err="1"/>
              <a:t>model.R</a:t>
            </a:r>
            <a:r>
              <a:rPr lang="en-US" dirty="0"/>
              <a:t>) for each species, passing the appropriate AHLE scenario parameter file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3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28C1-FB1D-3B9A-82F2-92C8F200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2_process_simulation_results_standalone.py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D416-C551-E78C-FD43-FCCE8007C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17" y="1189788"/>
            <a:ext cx="5800383" cy="5138928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  <a:p>
            <a:pPr marL="457200" indent="-457200">
              <a:buAutoNum type="arabicPeriod"/>
            </a:pPr>
            <a:r>
              <a:rPr lang="en-US" sz="1800" dirty="0"/>
              <a:t>Combine outputs from all scenarios into a single file [ahle_all_stacked.csv]</a:t>
            </a:r>
          </a:p>
          <a:p>
            <a:pPr marL="457200" indent="-457200">
              <a:buAutoNum type="arabicPeriod"/>
            </a:pP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/>
              <a:t>Create species summaries (e.g. All Poultry), add currency conversion, and structure to enable comparison of individual production and cost items between scenarios [ahle_all_scensmry.csv]</a:t>
            </a:r>
          </a:p>
          <a:p>
            <a:pPr marL="457200" indent="-457200">
              <a:buAutoNum type="arabicPeriod"/>
            </a:pP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/>
              <a:t>Create simplified summary of AHLE for each scenario using system total gross margin [ahle_all_summary2.csv]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8A07D-6818-4992-9A6A-9F77E08D5D49}"/>
              </a:ext>
            </a:extLst>
          </p:cNvPr>
          <p:cNvSpPr txBox="1"/>
          <p:nvPr/>
        </p:nvSpPr>
        <p:spPr>
          <a:xfrm>
            <a:off x="7078296" y="4952544"/>
            <a:ext cx="286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Ahle_all_summary2.csv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F34A8-0086-2CE1-AD8C-3E977F0732A4}"/>
              </a:ext>
            </a:extLst>
          </p:cNvPr>
          <p:cNvSpPr txBox="1"/>
          <p:nvPr/>
        </p:nvSpPr>
        <p:spPr>
          <a:xfrm>
            <a:off x="7078980" y="1014281"/>
            <a:ext cx="286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Ahle_all_stacked.csv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BAA1F-3425-22B2-9189-247849DA6C4B}"/>
              </a:ext>
            </a:extLst>
          </p:cNvPr>
          <p:cNvSpPr txBox="1"/>
          <p:nvPr/>
        </p:nvSpPr>
        <p:spPr>
          <a:xfrm>
            <a:off x="7078296" y="2975344"/>
            <a:ext cx="286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Ahle_all_scensmry.csv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0F7F3-B4A9-D2ED-B49A-A8FC04CB590C}"/>
              </a:ext>
            </a:extLst>
          </p:cNvPr>
          <p:cNvSpPr txBox="1"/>
          <p:nvPr/>
        </p:nvSpPr>
        <p:spPr>
          <a:xfrm>
            <a:off x="838200" y="5401793"/>
            <a:ext cx="5665470" cy="707886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sz="1000" dirty="0" err="1"/>
              <a:t>ahle_total_mean</a:t>
            </a:r>
            <a:r>
              <a:rPr lang="en-US" sz="1000" dirty="0"/>
              <a:t> = </a:t>
            </a:r>
            <a:r>
              <a:rPr lang="en-US" sz="1000" dirty="0" err="1"/>
              <a:t>mean_ideal_gross_margin</a:t>
            </a:r>
            <a:r>
              <a:rPr lang="en-US" sz="1000" dirty="0"/>
              <a:t> - </a:t>
            </a:r>
            <a:r>
              <a:rPr lang="en-US" sz="1000" dirty="0" err="1"/>
              <a:t>mean_current_gross_margin</a:t>
            </a:r>
            <a:endParaRPr lang="en-US" sz="1000" dirty="0"/>
          </a:p>
          <a:p>
            <a:r>
              <a:rPr lang="en-US" sz="1000" dirty="0" err="1"/>
              <a:t>ahle_dueto_mortality_mean</a:t>
            </a:r>
            <a:r>
              <a:rPr lang="en-US" sz="1000" dirty="0"/>
              <a:t> = </a:t>
            </a:r>
            <a:r>
              <a:rPr lang="en-US" sz="1000" dirty="0" err="1"/>
              <a:t>mean_mortality_zero_gross_margin</a:t>
            </a:r>
            <a:r>
              <a:rPr lang="en-US" sz="1000" dirty="0"/>
              <a:t> - </a:t>
            </a:r>
            <a:r>
              <a:rPr lang="en-US" sz="1000" dirty="0" err="1"/>
              <a:t>mean_current_gross_margin</a:t>
            </a:r>
            <a:endParaRPr lang="en-US" sz="1000" dirty="0"/>
          </a:p>
          <a:p>
            <a:r>
              <a:rPr lang="en-US" sz="1000" dirty="0"/>
              <a:t>…</a:t>
            </a:r>
          </a:p>
          <a:p>
            <a:r>
              <a:rPr lang="en-US" sz="1000" dirty="0" err="1"/>
              <a:t>ahle_when_af_ideal_mean</a:t>
            </a:r>
            <a:r>
              <a:rPr lang="en-US" sz="1000" dirty="0"/>
              <a:t> = </a:t>
            </a:r>
            <a:r>
              <a:rPr lang="en-US" sz="1000" dirty="0" err="1"/>
              <a:t>mean_ideal_af_gross_margin</a:t>
            </a:r>
            <a:r>
              <a:rPr lang="en-US" sz="1000" dirty="0"/>
              <a:t> - </a:t>
            </a:r>
            <a:r>
              <a:rPr lang="en-US" sz="1000" dirty="0" err="1"/>
              <a:t>mean_current_gross_margin</a:t>
            </a:r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4ABB21-0FC8-FF8D-F9D6-1B987713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980" y="1292559"/>
            <a:ext cx="3741420" cy="1573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9038A7-3307-BECA-E3BE-3E793AC2E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296" y="5260321"/>
            <a:ext cx="3636304" cy="11667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AAD2A0-5ADF-EC59-8ADD-4026E8D3C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296" y="3283121"/>
            <a:ext cx="3886200" cy="160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3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4252-FECA-EF14-9759-EAFC5F64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3_run_attribution_standalone.py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F8B6-8FC5-91BA-439C-A8288888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17" y="1189788"/>
            <a:ext cx="6836703" cy="513892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Split </a:t>
            </a:r>
            <a:r>
              <a:rPr lang="en-US" dirty="0" err="1"/>
              <a:t>ahle_all_scensmry</a:t>
            </a:r>
            <a:r>
              <a:rPr lang="en-US" dirty="0"/>
              <a:t> by species and restructure for attribution code [ahle_all_forattr.csv]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Call attribution function (</a:t>
            </a:r>
            <a:r>
              <a:rPr lang="en-US" i="1" dirty="0"/>
              <a:t>Attribution </a:t>
            </a:r>
            <a:r>
              <a:rPr lang="en-US" i="1" dirty="0" err="1"/>
              <a:t>function.R</a:t>
            </a:r>
            <a:r>
              <a:rPr lang="en-US" dirty="0"/>
              <a:t>) for each species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Combine results for all species, add placeholder for health cost attribution, add currency conversion, write CSV [ahle_all_withattr.csv]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6D23F5-0086-4081-DF41-38C6C27BC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338" y="1338492"/>
            <a:ext cx="2195039" cy="2316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BA48C3-F9CE-E355-E635-EC1498E2ED43}"/>
              </a:ext>
            </a:extLst>
          </p:cNvPr>
          <p:cNvSpPr txBox="1"/>
          <p:nvPr/>
        </p:nvSpPr>
        <p:spPr>
          <a:xfrm>
            <a:off x="7450338" y="1030715"/>
            <a:ext cx="286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Ahle_all_forattr.csv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34638-6411-3DAA-9C8D-C8DB3936CD26}"/>
              </a:ext>
            </a:extLst>
          </p:cNvPr>
          <p:cNvSpPr txBox="1"/>
          <p:nvPr/>
        </p:nvSpPr>
        <p:spPr>
          <a:xfrm>
            <a:off x="9754605" y="1338492"/>
            <a:ext cx="2269756" cy="144655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marL="228600"/>
            <a:r>
              <a:rPr lang="en-US" sz="1100" dirty="0"/>
              <a:t>Note “Age Class” in this data designates the scenario being described and comes from “</a:t>
            </a:r>
            <a:r>
              <a:rPr lang="en-US" sz="1100" dirty="0" err="1"/>
              <a:t>agesex</a:t>
            </a:r>
            <a:r>
              <a:rPr lang="en-US" sz="1100" dirty="0"/>
              <a:t> scenario” in </a:t>
            </a:r>
            <a:r>
              <a:rPr lang="en-US" sz="1100" dirty="0" err="1"/>
              <a:t>ahle_all_scensmry</a:t>
            </a:r>
            <a:r>
              <a:rPr lang="en-US" sz="1100" dirty="0"/>
              <a:t>. The corresponding AHLE is based on the system total gross margin for that scenario.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794EC6-7516-A6FE-6F17-455F9AF05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338" y="4072959"/>
            <a:ext cx="4365447" cy="2316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8ACAAC-1EEC-02BF-9830-C4260538B64B}"/>
              </a:ext>
            </a:extLst>
          </p:cNvPr>
          <p:cNvSpPr txBox="1"/>
          <p:nvPr/>
        </p:nvSpPr>
        <p:spPr>
          <a:xfrm>
            <a:off x="7450338" y="3765182"/>
            <a:ext cx="286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Ahle_all_withattr.csv</a:t>
            </a:r>
          </a:p>
        </p:txBody>
      </p:sp>
    </p:spTree>
    <p:extLst>
      <p:ext uri="{BB962C8B-B14F-4D97-AF65-F5344CB8AC3E}">
        <p14:creationId xmlns:p14="http://schemas.microsoft.com/office/powerpoint/2010/main" val="3741795671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Analytics PPT Template FULL VERSION - [Widescreen] (2015_01_27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rst Analytics PPT Template FULL VERSION - [Widescreen] (2015_01_27).potx" id="{E7406AC4-ED52-41C6-BA1E-4CBCBEE99DF6}" vid="{9FA41A75-E1B4-4785-BF97-37C5D1BD7022}"/>
    </a:ext>
  </a:extLst>
</a:theme>
</file>

<file path=ppt/theme/theme2.xml><?xml version="1.0" encoding="utf-8"?>
<a:theme xmlns:a="http://schemas.openxmlformats.org/drawingml/2006/main" name="Content Master Slide">
  <a:themeElements>
    <a:clrScheme name="First Analytics">
      <a:dk1>
        <a:srgbClr val="626062"/>
      </a:dk1>
      <a:lt1>
        <a:sysClr val="window" lastClr="FFFFFF"/>
      </a:lt1>
      <a:dk2>
        <a:srgbClr val="A3AE1B"/>
      </a:dk2>
      <a:lt2>
        <a:srgbClr val="FFFFFF"/>
      </a:lt2>
      <a:accent1>
        <a:srgbClr val="848385"/>
      </a:accent1>
      <a:accent2>
        <a:srgbClr val="CCD17F"/>
      </a:accent2>
      <a:accent3>
        <a:srgbClr val="C4DAEE"/>
      </a:accent3>
      <a:accent4>
        <a:srgbClr val="37617D"/>
      </a:accent4>
      <a:accent5>
        <a:srgbClr val="000000"/>
      </a:accent5>
      <a:accent6>
        <a:srgbClr val="829CB4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scene3d>
          <a:camera prst="orthographicFront"/>
          <a:lightRig rig="threePt" dir="tl"/>
        </a:scene3d>
        <a:sp3d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irst Analytics PPT Template FULL VERSION - [Widescreen] (2015_01_27).potx" id="{E7406AC4-ED52-41C6-BA1E-4CBCBEE99DF6}" vid="{8749FB1D-8105-428B-BB1F-25DDF1F306F0}"/>
    </a:ext>
  </a:extLst>
</a:theme>
</file>

<file path=ppt/theme/theme3.xml><?xml version="1.0" encoding="utf-8"?>
<a:theme xmlns:a="http://schemas.openxmlformats.org/drawingml/2006/main" name="Section Master Slide">
  <a:themeElements>
    <a:clrScheme name="First Analytics">
      <a:dk1>
        <a:srgbClr val="626062"/>
      </a:dk1>
      <a:lt1>
        <a:sysClr val="window" lastClr="FFFFFF"/>
      </a:lt1>
      <a:dk2>
        <a:srgbClr val="A3AE1B"/>
      </a:dk2>
      <a:lt2>
        <a:srgbClr val="FFFFFF"/>
      </a:lt2>
      <a:accent1>
        <a:srgbClr val="848385"/>
      </a:accent1>
      <a:accent2>
        <a:srgbClr val="CCD17F"/>
      </a:accent2>
      <a:accent3>
        <a:srgbClr val="C4DAEE"/>
      </a:accent3>
      <a:accent4>
        <a:srgbClr val="37617D"/>
      </a:accent4>
      <a:accent5>
        <a:srgbClr val="000000"/>
      </a:accent5>
      <a:accent6>
        <a:srgbClr val="829CB4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scene3d>
          <a:camera prst="orthographicFront"/>
          <a:lightRig rig="threePt" dir="tl"/>
        </a:scene3d>
        <a:sp3d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irst Analytics PPT Template FULL VERSION - [Widescreen] (2015_01_27).potx" id="{E7406AC4-ED52-41C6-BA1E-4CBCBEE99DF6}" vid="{AD8EB089-6F39-489D-AAD2-708CB5E4A18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CCB0A28C1DC146B32B4CB950B02E5C" ma:contentTypeVersion="9" ma:contentTypeDescription="Create a new document." ma:contentTypeScope="" ma:versionID="b75bfb2a159bd61f88d6e57f3a13c4a6">
  <xsd:schema xmlns:xsd="http://www.w3.org/2001/XMLSchema" xmlns:xs="http://www.w3.org/2001/XMLSchema" xmlns:p="http://schemas.microsoft.com/office/2006/metadata/properties" xmlns:ns2="792ce9f2-e721-4652-96c5-919719c7bd01" targetNamespace="http://schemas.microsoft.com/office/2006/metadata/properties" ma:root="true" ma:fieldsID="089583b4c9b41bf0ab34ebee47c7108f" ns2:_="">
    <xsd:import namespace="792ce9f2-e721-4652-96c5-919719c7bd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2ce9f2-e721-4652-96c5-919719c7bd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E03F95-8423-4C85-A206-69DB857DD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2ce9f2-e721-4652-96c5-919719c7bd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BA3040-F044-4A5D-95D6-E12E301F8AF2}">
  <ds:schemaRefs>
    <ds:schemaRef ds:uri="http://schemas.microsoft.com/office/2006/documentManagement/types"/>
    <ds:schemaRef ds:uri="http://schemas.microsoft.com/office/2006/metadata/properties"/>
    <ds:schemaRef ds:uri="792ce9f2-e721-4652-96c5-919719c7bd01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1CA07E0-5768-4132-BC69-D373E4A1E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652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Courier New</vt:lpstr>
      <vt:lpstr>System Font Regular</vt:lpstr>
      <vt:lpstr>Wingdings</vt:lpstr>
      <vt:lpstr>Wingdings 2</vt:lpstr>
      <vt:lpstr>First Analytics PPT Template FULL VERSION - [Widescreen] (2015_01_27)</vt:lpstr>
      <vt:lpstr>Content Master Slide</vt:lpstr>
      <vt:lpstr>Section Master Slide</vt:lpstr>
      <vt:lpstr>Ethiopia AHLE &amp; Attribution Process Overview</vt:lpstr>
      <vt:lpstr>Requirements to run the code</vt:lpstr>
      <vt:lpstr>Scenario parameters and outputs</vt:lpstr>
      <vt:lpstr>1_run_ahle_ simulation_standalone.py</vt:lpstr>
      <vt:lpstr>2_process_simulation_results_standalone.py</vt:lpstr>
      <vt:lpstr>3_run_attribution_standalone.py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Hoffman</dc:creator>
  <cp:lastModifiedBy>Justin Replogle</cp:lastModifiedBy>
  <cp:revision>184</cp:revision>
  <dcterms:created xsi:type="dcterms:W3CDTF">2020-12-14T21:31:44Z</dcterms:created>
  <dcterms:modified xsi:type="dcterms:W3CDTF">2023-02-07T01:24:20Z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0x01010077CCB0A28C1DC146B32B4CB950B02E5C</vt:lpwstr>
  </property>
</Properties>
</file>