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4" r:id="rId3"/>
    <p:sldId id="262" r:id="rId4"/>
    <p:sldId id="275" r:id="rId5"/>
    <p:sldId id="278" r:id="rId6"/>
    <p:sldId id="279" r:id="rId7"/>
    <p:sldId id="273" r:id="rId8"/>
    <p:sldId id="280" r:id="rId9"/>
    <p:sldId id="281" r:id="rId10"/>
    <p:sldId id="261" r:id="rId11"/>
    <p:sldId id="258" r:id="rId12"/>
    <p:sldId id="264"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0D85D-D1D7-2D49-81BF-66A500C1C899}"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473E1-C07B-B140-AB5C-F8AC1B01EB43}" type="slidenum">
              <a:rPr lang="en-US" smtClean="0"/>
              <a:t>‹#›</a:t>
            </a:fld>
            <a:endParaRPr lang="en-US"/>
          </a:p>
        </p:txBody>
      </p:sp>
    </p:spTree>
    <p:extLst>
      <p:ext uri="{BB962C8B-B14F-4D97-AF65-F5344CB8AC3E}">
        <p14:creationId xmlns:p14="http://schemas.microsoft.com/office/powerpoint/2010/main" val="343075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git and GitHub may not be familiar to everyone, we need to take a few minutes to explain what they are and what they do.</a:t>
            </a:r>
          </a:p>
        </p:txBody>
      </p:sp>
      <p:sp>
        <p:nvSpPr>
          <p:cNvPr id="4" name="Slide Number Placeholder 3"/>
          <p:cNvSpPr>
            <a:spLocks noGrp="1"/>
          </p:cNvSpPr>
          <p:nvPr>
            <p:ph type="sldNum" sz="quarter" idx="5"/>
          </p:nvPr>
        </p:nvSpPr>
        <p:spPr/>
        <p:txBody>
          <a:bodyPr/>
          <a:lstStyle/>
          <a:p>
            <a:fld id="{E80473E1-C07B-B140-AB5C-F8AC1B01EB43}" type="slidenum">
              <a:rPr lang="en-US" smtClean="0"/>
              <a:t>3</a:t>
            </a:fld>
            <a:endParaRPr lang="en-US"/>
          </a:p>
        </p:txBody>
      </p:sp>
    </p:spTree>
    <p:extLst>
      <p:ext uri="{BB962C8B-B14F-4D97-AF65-F5344CB8AC3E}">
        <p14:creationId xmlns:p14="http://schemas.microsoft.com/office/powerpoint/2010/main" val="2217049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the questions that we have to answer.  First, is this </a:t>
            </a:r>
            <a:r>
              <a:rPr lang="en-US" dirty="0" err="1"/>
              <a:t>workwhile</a:t>
            </a:r>
            <a:r>
              <a:rPr lang="en-US" dirty="0"/>
              <a:t> for us to do?  [now I think that you can just read the slide and add any comments that you think are necessary]</a:t>
            </a:r>
          </a:p>
        </p:txBody>
      </p:sp>
      <p:sp>
        <p:nvSpPr>
          <p:cNvPr id="4" name="Slide Number Placeholder 3"/>
          <p:cNvSpPr>
            <a:spLocks noGrp="1"/>
          </p:cNvSpPr>
          <p:nvPr>
            <p:ph type="sldNum" sz="quarter" idx="5"/>
          </p:nvPr>
        </p:nvSpPr>
        <p:spPr/>
        <p:txBody>
          <a:bodyPr/>
          <a:lstStyle/>
          <a:p>
            <a:fld id="{E80473E1-C07B-B140-AB5C-F8AC1B01EB43}" type="slidenum">
              <a:rPr lang="en-US" smtClean="0"/>
              <a:t>12</a:t>
            </a:fld>
            <a:endParaRPr lang="en-US"/>
          </a:p>
        </p:txBody>
      </p:sp>
    </p:spTree>
    <p:extLst>
      <p:ext uri="{BB962C8B-B14F-4D97-AF65-F5344CB8AC3E}">
        <p14:creationId xmlns:p14="http://schemas.microsoft.com/office/powerpoint/2010/main" val="4156178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we are going to do this then how do we do this? [now I think that you can just read the slide and add any comments that you think are necessary]</a:t>
            </a:r>
          </a:p>
        </p:txBody>
      </p:sp>
      <p:sp>
        <p:nvSpPr>
          <p:cNvPr id="4" name="Slide Number Placeholder 3"/>
          <p:cNvSpPr>
            <a:spLocks noGrp="1"/>
          </p:cNvSpPr>
          <p:nvPr>
            <p:ph type="sldNum" sz="quarter" idx="5"/>
          </p:nvPr>
        </p:nvSpPr>
        <p:spPr/>
        <p:txBody>
          <a:bodyPr/>
          <a:lstStyle/>
          <a:p>
            <a:fld id="{E80473E1-C07B-B140-AB5C-F8AC1B01EB43}" type="slidenum">
              <a:rPr lang="en-US" smtClean="0"/>
              <a:t>13</a:t>
            </a:fld>
            <a:endParaRPr lang="en-US"/>
          </a:p>
        </p:txBody>
      </p:sp>
    </p:spTree>
    <p:extLst>
      <p:ext uri="{BB962C8B-B14F-4D97-AF65-F5344CB8AC3E}">
        <p14:creationId xmlns:p14="http://schemas.microsoft.com/office/powerpoint/2010/main" val="2562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473E1-C07B-B140-AB5C-F8AC1B01EB43}" type="slidenum">
              <a:rPr lang="en-US" smtClean="0"/>
              <a:t>14</a:t>
            </a:fld>
            <a:endParaRPr lang="en-US"/>
          </a:p>
        </p:txBody>
      </p:sp>
    </p:spTree>
    <p:extLst>
      <p:ext uri="{BB962C8B-B14F-4D97-AF65-F5344CB8AC3E}">
        <p14:creationId xmlns:p14="http://schemas.microsoft.com/office/powerpoint/2010/main" val="3432627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Think of version control as letting you keep all the different versions of a file without having to keep copying and changing the file names – the VCS does all the work for you.  You can revert back to previous versions of a file whenever you need to. </a:t>
            </a:r>
            <a:r>
              <a:rPr lang="en-CA" b="0" i="0" dirty="0">
                <a:solidFill>
                  <a:srgbClr val="4E443C"/>
                </a:solidFill>
                <a:effectLst/>
                <a:latin typeface="Arial" panose="020B0604020202020204" pitchFamily="34" charset="0"/>
              </a:rPr>
              <a:t>Git thinks of its data like a series of snapshots of a miniature filesystem. With Git, every time you commit, or save, Git takes a picture of what all your files look like at that moment and stores a reference to that snapshot. </a:t>
            </a:r>
            <a:r>
              <a:rPr lang="en-US" dirty="0"/>
              <a:t>Git is not that scary – really – there are only a few concepts and there are lots of sources of information about using git including free online books.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0473E1-C07B-B140-AB5C-F8AC1B01EB43}" type="slidenum">
              <a:rPr lang="en-US" smtClean="0"/>
              <a:t>4</a:t>
            </a:fld>
            <a:endParaRPr lang="en-US"/>
          </a:p>
        </p:txBody>
      </p:sp>
    </p:spTree>
    <p:extLst>
      <p:ext uri="{BB962C8B-B14F-4D97-AF65-F5344CB8AC3E}">
        <p14:creationId xmlns:p14="http://schemas.microsoft.com/office/powerpoint/2010/main" val="134740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37E67-DC38-24DC-594A-8A590D2284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E0581-B8AF-F4FE-585C-9AAEBE093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946F34-45E7-63FE-EF0A-C449056B1D5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GitHub allows you to store and share in the cloud and uses git as the software to facilitate this.  Like git, there are many sources of information about using the many functions of GitHub so that you can share, track, and manage files.  GitHub also has collaboration tools to add to the ability of multiple people to work on the project that is in a repository.</a:t>
            </a:r>
          </a:p>
        </p:txBody>
      </p:sp>
      <p:sp>
        <p:nvSpPr>
          <p:cNvPr id="4" name="Slide Number Placeholder 3">
            <a:extLst>
              <a:ext uri="{FF2B5EF4-FFF2-40B4-BE49-F238E27FC236}">
                <a16:creationId xmlns:a16="http://schemas.microsoft.com/office/drawing/2014/main" id="{2CD53B02-BCD6-EF37-AC37-4F81CA620BA3}"/>
              </a:ext>
            </a:extLst>
          </p:cNvPr>
          <p:cNvSpPr>
            <a:spLocks noGrp="1"/>
          </p:cNvSpPr>
          <p:nvPr>
            <p:ph type="sldNum" sz="quarter" idx="5"/>
          </p:nvPr>
        </p:nvSpPr>
        <p:spPr/>
        <p:txBody>
          <a:bodyPr/>
          <a:lstStyle/>
          <a:p>
            <a:fld id="{E80473E1-C07B-B140-AB5C-F8AC1B01EB43}" type="slidenum">
              <a:rPr lang="en-US" smtClean="0"/>
              <a:t>5</a:t>
            </a:fld>
            <a:endParaRPr lang="en-US"/>
          </a:p>
        </p:txBody>
      </p:sp>
    </p:spTree>
    <p:extLst>
      <p:ext uri="{BB962C8B-B14F-4D97-AF65-F5344CB8AC3E}">
        <p14:creationId xmlns:p14="http://schemas.microsoft.com/office/powerpoint/2010/main" val="1441204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repository, or “repo” currently on the GBADs Informatics GitHub – it shows the directory structure, readme information, and the fact that there are two branches (total versions) of the code and a release package has been created and is available to download.  This is also a “template” for how software repos should be structured.</a:t>
            </a:r>
          </a:p>
        </p:txBody>
      </p:sp>
      <p:sp>
        <p:nvSpPr>
          <p:cNvPr id="4" name="Slide Number Placeholder 3"/>
          <p:cNvSpPr>
            <a:spLocks noGrp="1"/>
          </p:cNvSpPr>
          <p:nvPr>
            <p:ph type="sldNum" sz="quarter" idx="5"/>
          </p:nvPr>
        </p:nvSpPr>
        <p:spPr/>
        <p:txBody>
          <a:bodyPr/>
          <a:lstStyle/>
          <a:p>
            <a:fld id="{E80473E1-C07B-B140-AB5C-F8AC1B01EB43}" type="slidenum">
              <a:rPr lang="en-US" smtClean="0"/>
              <a:t>6</a:t>
            </a:fld>
            <a:endParaRPr lang="en-US"/>
          </a:p>
        </p:txBody>
      </p:sp>
    </p:spTree>
    <p:extLst>
      <p:ext uri="{BB962C8B-B14F-4D97-AF65-F5344CB8AC3E}">
        <p14:creationId xmlns:p14="http://schemas.microsoft.com/office/powerpoint/2010/main" val="125872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tools to help you use GitHub and git – the most popular one is GitHub Desktop.  There is another one called </a:t>
            </a:r>
            <a:r>
              <a:rPr lang="en-US" dirty="0" err="1"/>
              <a:t>GitKraken</a:t>
            </a:r>
            <a:r>
              <a:rPr lang="en-US" dirty="0"/>
              <a:t> (as in the mythical sea creature) and you can use familiar tools like Visual Studio Code or </a:t>
            </a:r>
            <a:r>
              <a:rPr lang="en-US" dirty="0" err="1"/>
              <a:t>Rstudio</a:t>
            </a:r>
            <a:r>
              <a:rPr lang="en-US" dirty="0"/>
              <a:t> (important for all you R programmers out there).  And speaking of R… </a:t>
            </a:r>
          </a:p>
        </p:txBody>
      </p:sp>
      <p:sp>
        <p:nvSpPr>
          <p:cNvPr id="4" name="Slide Number Placeholder 3"/>
          <p:cNvSpPr>
            <a:spLocks noGrp="1"/>
          </p:cNvSpPr>
          <p:nvPr>
            <p:ph type="sldNum" sz="quarter" idx="5"/>
          </p:nvPr>
        </p:nvSpPr>
        <p:spPr/>
        <p:txBody>
          <a:bodyPr/>
          <a:lstStyle/>
          <a:p>
            <a:fld id="{E80473E1-C07B-B140-AB5C-F8AC1B01EB43}" type="slidenum">
              <a:rPr lang="en-US" smtClean="0"/>
              <a:t>7</a:t>
            </a:fld>
            <a:endParaRPr lang="en-US"/>
          </a:p>
        </p:txBody>
      </p:sp>
    </p:spTree>
    <p:extLst>
      <p:ext uri="{BB962C8B-B14F-4D97-AF65-F5344CB8AC3E}">
        <p14:creationId xmlns:p14="http://schemas.microsoft.com/office/powerpoint/2010/main" val="14787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online book that shows you how to use git and GitHub for R and the book itself is also in a GitHub repo…</a:t>
            </a:r>
          </a:p>
        </p:txBody>
      </p:sp>
      <p:sp>
        <p:nvSpPr>
          <p:cNvPr id="4" name="Slide Number Placeholder 3"/>
          <p:cNvSpPr>
            <a:spLocks noGrp="1"/>
          </p:cNvSpPr>
          <p:nvPr>
            <p:ph type="sldNum" sz="quarter" idx="5"/>
          </p:nvPr>
        </p:nvSpPr>
        <p:spPr/>
        <p:txBody>
          <a:bodyPr/>
          <a:lstStyle/>
          <a:p>
            <a:fld id="{E80473E1-C07B-B140-AB5C-F8AC1B01EB43}" type="slidenum">
              <a:rPr lang="en-US" smtClean="0"/>
              <a:t>8</a:t>
            </a:fld>
            <a:endParaRPr lang="en-US"/>
          </a:p>
        </p:txBody>
      </p:sp>
    </p:spTree>
    <p:extLst>
      <p:ext uri="{BB962C8B-B14F-4D97-AF65-F5344CB8AC3E}">
        <p14:creationId xmlns:p14="http://schemas.microsoft.com/office/powerpoint/2010/main" val="194697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book’s repo – this can be a model for GBADs documentation to use so that many people can collaborate and contribute to documentation, reports, and papers about the work that is being done by GBADs.</a:t>
            </a:r>
          </a:p>
        </p:txBody>
      </p:sp>
      <p:sp>
        <p:nvSpPr>
          <p:cNvPr id="4" name="Slide Number Placeholder 3"/>
          <p:cNvSpPr>
            <a:spLocks noGrp="1"/>
          </p:cNvSpPr>
          <p:nvPr>
            <p:ph type="sldNum" sz="quarter" idx="5"/>
          </p:nvPr>
        </p:nvSpPr>
        <p:spPr/>
        <p:txBody>
          <a:bodyPr/>
          <a:lstStyle/>
          <a:p>
            <a:fld id="{E80473E1-C07B-B140-AB5C-F8AC1B01EB43}" type="slidenum">
              <a:rPr lang="en-US" smtClean="0"/>
              <a:t>9</a:t>
            </a:fld>
            <a:endParaRPr lang="en-US"/>
          </a:p>
        </p:txBody>
      </p:sp>
    </p:spTree>
    <p:extLst>
      <p:ext uri="{BB962C8B-B14F-4D97-AF65-F5344CB8AC3E}">
        <p14:creationId xmlns:p14="http://schemas.microsoft.com/office/powerpoint/2010/main" val="312066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the bad news…git and GitHub are non-trivial tools to learn and use.  And like all powerful tools, they can be used poorly.  Without knowledge about the tools and proper structuring of the repos, git and GitHub will not advance what we what to do in GBADs with regards to software and documentation development.  But…</a:t>
            </a:r>
          </a:p>
        </p:txBody>
      </p:sp>
      <p:sp>
        <p:nvSpPr>
          <p:cNvPr id="4" name="Slide Number Placeholder 3"/>
          <p:cNvSpPr>
            <a:spLocks noGrp="1"/>
          </p:cNvSpPr>
          <p:nvPr>
            <p:ph type="sldNum" sz="quarter" idx="5"/>
          </p:nvPr>
        </p:nvSpPr>
        <p:spPr/>
        <p:txBody>
          <a:bodyPr/>
          <a:lstStyle/>
          <a:p>
            <a:fld id="{E80473E1-C07B-B140-AB5C-F8AC1B01EB43}" type="slidenum">
              <a:rPr lang="en-US" smtClean="0"/>
              <a:t>10</a:t>
            </a:fld>
            <a:endParaRPr lang="en-US"/>
          </a:p>
        </p:txBody>
      </p:sp>
    </p:spTree>
    <p:extLst>
      <p:ext uri="{BB962C8B-B14F-4D97-AF65-F5344CB8AC3E}">
        <p14:creationId xmlns:p14="http://schemas.microsoft.com/office/powerpoint/2010/main" val="2407237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the time and effort to learn to use git and GitHub effectively – it will enhance collaboration and promote best practices for software development and release.</a:t>
            </a:r>
          </a:p>
        </p:txBody>
      </p:sp>
      <p:sp>
        <p:nvSpPr>
          <p:cNvPr id="4" name="Slide Number Placeholder 3"/>
          <p:cNvSpPr>
            <a:spLocks noGrp="1"/>
          </p:cNvSpPr>
          <p:nvPr>
            <p:ph type="sldNum" sz="quarter" idx="5"/>
          </p:nvPr>
        </p:nvSpPr>
        <p:spPr/>
        <p:txBody>
          <a:bodyPr/>
          <a:lstStyle/>
          <a:p>
            <a:fld id="{E80473E1-C07B-B140-AB5C-F8AC1B01EB43}" type="slidenum">
              <a:rPr lang="en-US" smtClean="0"/>
              <a:t>11</a:t>
            </a:fld>
            <a:endParaRPr lang="en-US"/>
          </a:p>
        </p:txBody>
      </p:sp>
    </p:spTree>
    <p:extLst>
      <p:ext uri="{BB962C8B-B14F-4D97-AF65-F5344CB8AC3E}">
        <p14:creationId xmlns:p14="http://schemas.microsoft.com/office/powerpoint/2010/main" val="123222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2B7-BF24-6055-FD1C-407C182C85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ED4C8-2863-AE4F-1495-E8560BAC6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D5EA15-0C44-84C3-90A0-8B7A9B113A62}"/>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5" name="Footer Placeholder 4">
            <a:extLst>
              <a:ext uri="{FF2B5EF4-FFF2-40B4-BE49-F238E27FC236}">
                <a16:creationId xmlns:a16="http://schemas.microsoft.com/office/drawing/2014/main" id="{BD268C26-D507-1934-BFB9-223538222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9E9ED-7EF2-E07C-F530-94859CB0753A}"/>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142422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358D-B2DE-CFFC-42B9-74D340FB6A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C5D36D-DCC8-65ED-5947-241254A90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EE005-1E55-A5A3-6661-CD1E722A7917}"/>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5" name="Footer Placeholder 4">
            <a:extLst>
              <a:ext uri="{FF2B5EF4-FFF2-40B4-BE49-F238E27FC236}">
                <a16:creationId xmlns:a16="http://schemas.microsoft.com/office/drawing/2014/main" id="{1B50625B-9844-852F-C842-CAE64E484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31DD2-71D2-0046-5E3F-785BF1AB838B}"/>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64238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64831-242C-9F58-FA4C-8E9399632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47F1DD-9A8C-00D6-E355-41768470C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5A063-3DE4-AC20-6CDD-3B505518E26D}"/>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5" name="Footer Placeholder 4">
            <a:extLst>
              <a:ext uri="{FF2B5EF4-FFF2-40B4-BE49-F238E27FC236}">
                <a16:creationId xmlns:a16="http://schemas.microsoft.com/office/drawing/2014/main" id="{6A72C240-2425-B601-2586-DBF278894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96169-41F2-B505-A413-AD3CFEF3FACA}"/>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326092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2E88-2650-07E5-70E8-BD8ABDBF0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D61D6-3ADE-2FBE-D56E-E4A8D77FE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C0908-9533-6296-F14D-C6ACCA530F82}"/>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5" name="Footer Placeholder 4">
            <a:extLst>
              <a:ext uri="{FF2B5EF4-FFF2-40B4-BE49-F238E27FC236}">
                <a16:creationId xmlns:a16="http://schemas.microsoft.com/office/drawing/2014/main" id="{FDB564EC-20C2-1624-DAE8-0D5A2DB0E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61B5F-3FC4-2DEE-45CD-51B4BF7CB470}"/>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103527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5BAB-9FAA-C9C4-980D-53E18EBFAF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9F1798-2E2F-3D65-0125-674AF8A941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D2C87-4083-B326-9540-B11608253917}"/>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5" name="Footer Placeholder 4">
            <a:extLst>
              <a:ext uri="{FF2B5EF4-FFF2-40B4-BE49-F238E27FC236}">
                <a16:creationId xmlns:a16="http://schemas.microsoft.com/office/drawing/2014/main" id="{66280078-5EAE-B92D-CC8A-8A4CEFF42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E4AE4-BB48-4AB7-B105-E4373D11A290}"/>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220339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804C-4D30-8123-1BA5-E9F78D4FA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72F19-FAB1-C64D-BA9A-3966216E4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413D7E-73AC-92CB-8FEE-676947AB9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21A222-E8FB-0F30-1247-38AC5631B076}"/>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6" name="Footer Placeholder 5">
            <a:extLst>
              <a:ext uri="{FF2B5EF4-FFF2-40B4-BE49-F238E27FC236}">
                <a16:creationId xmlns:a16="http://schemas.microsoft.com/office/drawing/2014/main" id="{A88189EA-F03E-6252-8AE6-298E0F97B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4B0C4-1413-1DE7-C609-9B602C38247B}"/>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350770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1509-2377-99B6-AC52-DF01B5CD63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B37D5-07A6-BD1A-E020-84C59C74A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6F622-5600-31D6-B25D-55B8074066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269C76-9D96-BA18-96CB-B54EE08F1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6C479-C478-B5DD-CC60-549791376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B667D7-2B8E-AFC7-8CE5-59243FEB5B5A}"/>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8" name="Footer Placeholder 7">
            <a:extLst>
              <a:ext uri="{FF2B5EF4-FFF2-40B4-BE49-F238E27FC236}">
                <a16:creationId xmlns:a16="http://schemas.microsoft.com/office/drawing/2014/main" id="{2920509D-452C-7E6A-886F-6A962CCECA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AC1F8-11B2-9E86-1D90-D342685AD5F8}"/>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151799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4E1D-9D5D-A19D-76B8-227054B4E6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EEE77-E9EF-7750-A4BC-0D91948210A0}"/>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4" name="Footer Placeholder 3">
            <a:extLst>
              <a:ext uri="{FF2B5EF4-FFF2-40B4-BE49-F238E27FC236}">
                <a16:creationId xmlns:a16="http://schemas.microsoft.com/office/drawing/2014/main" id="{7A012C5B-A206-AA7A-71D0-008CDCEDAD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0925F3-7FF1-E96D-01CE-C8BE723BA70D}"/>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158376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AD7F9-F839-0865-9125-C78CA1AD09F2}"/>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3" name="Footer Placeholder 2">
            <a:extLst>
              <a:ext uri="{FF2B5EF4-FFF2-40B4-BE49-F238E27FC236}">
                <a16:creationId xmlns:a16="http://schemas.microsoft.com/office/drawing/2014/main" id="{142AD075-2007-B5A1-982F-944D58DB44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2E69A-43BF-E275-4BEF-B0CAEBCC25C5}"/>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266373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81D9-4903-B26B-7182-E01F0224D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030C1D-AA4E-9A77-6B2E-24A4F1B68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E4502C-4C8E-A43C-6808-E23EED4B8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01CF7-DCBB-BD1D-020D-19E66A743603}"/>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6" name="Footer Placeholder 5">
            <a:extLst>
              <a:ext uri="{FF2B5EF4-FFF2-40B4-BE49-F238E27FC236}">
                <a16:creationId xmlns:a16="http://schemas.microsoft.com/office/drawing/2014/main" id="{F9B61D36-C607-F51D-F966-C483A100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F5241-960C-732A-0589-4DD4A3CB9197}"/>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104864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CF44-55AC-8516-0888-3B1517186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9AD9A3-83A6-70F7-0ACE-03303075D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4D61A-1BC2-C7D0-8AFC-D9EB2528A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0926DF-2B32-A3EB-5B6E-DA82B578F502}"/>
              </a:ext>
            </a:extLst>
          </p:cNvPr>
          <p:cNvSpPr>
            <a:spLocks noGrp="1"/>
          </p:cNvSpPr>
          <p:nvPr>
            <p:ph type="dt" sz="half" idx="10"/>
          </p:nvPr>
        </p:nvSpPr>
        <p:spPr/>
        <p:txBody>
          <a:bodyPr/>
          <a:lstStyle/>
          <a:p>
            <a:fld id="{8888EC18-F302-1449-8442-B1F95284A1B0}" type="datetimeFigureOut">
              <a:rPr lang="en-US" smtClean="0"/>
              <a:t>11/3/24</a:t>
            </a:fld>
            <a:endParaRPr lang="en-US"/>
          </a:p>
        </p:txBody>
      </p:sp>
      <p:sp>
        <p:nvSpPr>
          <p:cNvPr id="6" name="Footer Placeholder 5">
            <a:extLst>
              <a:ext uri="{FF2B5EF4-FFF2-40B4-BE49-F238E27FC236}">
                <a16:creationId xmlns:a16="http://schemas.microsoft.com/office/drawing/2014/main" id="{9BE03E2A-C394-59F4-2A67-896031648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544E6-FFE2-94A6-76AA-7C8F0AB61AF3}"/>
              </a:ext>
            </a:extLst>
          </p:cNvPr>
          <p:cNvSpPr>
            <a:spLocks noGrp="1"/>
          </p:cNvSpPr>
          <p:nvPr>
            <p:ph type="sldNum" sz="quarter" idx="12"/>
          </p:nvPr>
        </p:nvSpPr>
        <p:spPr/>
        <p:txBody>
          <a:bodyPr/>
          <a:lstStyle/>
          <a:p>
            <a:fld id="{BA0E1C5D-2B36-9D45-82F8-A72F7F1B8871}" type="slidenum">
              <a:rPr lang="en-US" smtClean="0"/>
              <a:t>‹#›</a:t>
            </a:fld>
            <a:endParaRPr lang="en-US"/>
          </a:p>
        </p:txBody>
      </p:sp>
    </p:spTree>
    <p:extLst>
      <p:ext uri="{BB962C8B-B14F-4D97-AF65-F5344CB8AC3E}">
        <p14:creationId xmlns:p14="http://schemas.microsoft.com/office/powerpoint/2010/main" val="105682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B8CB1-37C0-F579-3878-BCA5777F5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CB0B89-F203-097A-325F-11FE37CF0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8E67A-76E6-4ED8-E011-149B1BDEF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88EC18-F302-1449-8442-B1F95284A1B0}" type="datetimeFigureOut">
              <a:rPr lang="en-US" smtClean="0"/>
              <a:t>11/3/24</a:t>
            </a:fld>
            <a:endParaRPr lang="en-US"/>
          </a:p>
        </p:txBody>
      </p:sp>
      <p:sp>
        <p:nvSpPr>
          <p:cNvPr id="5" name="Footer Placeholder 4">
            <a:extLst>
              <a:ext uri="{FF2B5EF4-FFF2-40B4-BE49-F238E27FC236}">
                <a16:creationId xmlns:a16="http://schemas.microsoft.com/office/drawing/2014/main" id="{691D1A41-16AC-28F9-08FB-5141BE59A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A378CF-98A5-D117-1AE3-364241533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0E1C5D-2B36-9D45-82F8-A72F7F1B8871}" type="slidenum">
              <a:rPr lang="en-US" smtClean="0"/>
              <a:t>‹#›</a:t>
            </a:fld>
            <a:endParaRPr lang="en-US"/>
          </a:p>
        </p:txBody>
      </p:sp>
    </p:spTree>
    <p:extLst>
      <p:ext uri="{BB962C8B-B14F-4D97-AF65-F5344CB8AC3E}">
        <p14:creationId xmlns:p14="http://schemas.microsoft.com/office/powerpoint/2010/main" val="2158119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DC61-FDFB-4EBA-088D-47668479649D}"/>
              </a:ext>
            </a:extLst>
          </p:cNvPr>
          <p:cNvSpPr>
            <a:spLocks noGrp="1"/>
          </p:cNvSpPr>
          <p:nvPr>
            <p:ph type="ctrTitle"/>
          </p:nvPr>
        </p:nvSpPr>
        <p:spPr>
          <a:xfrm>
            <a:off x="7380406" y="217930"/>
            <a:ext cx="4538324" cy="3692028"/>
          </a:xfrm>
          <a:noFill/>
        </p:spPr>
        <p:txBody>
          <a:bodyPr>
            <a:noAutofit/>
          </a:bodyPr>
          <a:lstStyle/>
          <a:p>
            <a:pPr algn="l"/>
            <a:r>
              <a:rPr lang="en-US" sz="7200" dirty="0"/>
              <a:t>World Café Challenge</a:t>
            </a:r>
          </a:p>
        </p:txBody>
      </p:sp>
      <p:sp>
        <p:nvSpPr>
          <p:cNvPr id="3" name="Subtitle 2">
            <a:extLst>
              <a:ext uri="{FF2B5EF4-FFF2-40B4-BE49-F238E27FC236}">
                <a16:creationId xmlns:a16="http://schemas.microsoft.com/office/drawing/2014/main" id="{3ECBB569-CDA4-34F4-EF08-F3EE7D468758}"/>
              </a:ext>
            </a:extLst>
          </p:cNvPr>
          <p:cNvSpPr>
            <a:spLocks noGrp="1"/>
          </p:cNvSpPr>
          <p:nvPr>
            <p:ph type="subTitle" idx="1"/>
          </p:nvPr>
        </p:nvSpPr>
        <p:spPr>
          <a:xfrm>
            <a:off x="7380407" y="3909958"/>
            <a:ext cx="4538323" cy="2637987"/>
          </a:xfrm>
          <a:noFill/>
        </p:spPr>
        <p:txBody>
          <a:bodyPr>
            <a:normAutofit fontScale="85000" lnSpcReduction="20000"/>
          </a:bodyPr>
          <a:lstStyle/>
          <a:p>
            <a:pPr algn="l"/>
            <a:endParaRPr lang="en-US" sz="1700" dirty="0"/>
          </a:p>
          <a:p>
            <a:pPr algn="l">
              <a:lnSpc>
                <a:spcPct val="120000"/>
              </a:lnSpc>
            </a:pPr>
            <a:r>
              <a:rPr lang="en-US" sz="3300" dirty="0"/>
              <a:t>How best can GBAD</a:t>
            </a:r>
            <a:r>
              <a:rPr lang="en-US" sz="3300" dirty="0">
                <a:solidFill>
                  <a:schemeClr val="accent2"/>
                </a:solidFill>
              </a:rPr>
              <a:t>s</a:t>
            </a:r>
            <a:r>
              <a:rPr lang="en-US" sz="3300" dirty="0"/>
              <a:t> developers, researchers, collaborators, and users take advantage of the </a:t>
            </a:r>
            <a:r>
              <a:rPr lang="en-US" sz="3300" i="1" dirty="0">
                <a:solidFill>
                  <a:schemeClr val="accent2"/>
                </a:solidFill>
              </a:rPr>
              <a:t>GitHub</a:t>
            </a:r>
            <a:r>
              <a:rPr lang="en-US" sz="3300" dirty="0"/>
              <a:t> framework?</a:t>
            </a:r>
          </a:p>
        </p:txBody>
      </p:sp>
      <p:pic>
        <p:nvPicPr>
          <p:cNvPr id="5" name="Picture 4">
            <a:extLst>
              <a:ext uri="{FF2B5EF4-FFF2-40B4-BE49-F238E27FC236}">
                <a16:creationId xmlns:a16="http://schemas.microsoft.com/office/drawing/2014/main" id="{206DC172-50AF-F2C0-2810-5D3C02FA6757}"/>
              </a:ext>
            </a:extLst>
          </p:cNvPr>
          <p:cNvPicPr>
            <a:picLocks noChangeAspect="1"/>
          </p:cNvPicPr>
          <p:nvPr/>
        </p:nvPicPr>
        <p:blipFill>
          <a:blip r:embed="rId2"/>
          <a:srcRect r="-1" b="1928"/>
          <a:stretch/>
        </p:blipFill>
        <p:spPr>
          <a:xfrm>
            <a:off x="20" y="10"/>
            <a:ext cx="6992881" cy="6857990"/>
          </a:xfrm>
          <a:prstGeom prst="rect">
            <a:avLst/>
          </a:prstGeom>
        </p:spPr>
      </p:pic>
    </p:spTree>
    <p:extLst>
      <p:ext uri="{BB962C8B-B14F-4D97-AF65-F5344CB8AC3E}">
        <p14:creationId xmlns:p14="http://schemas.microsoft.com/office/powerpoint/2010/main" val="30127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30" name="Rectangle 2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FF316-B5D8-0492-1445-8E7CC22A8F2D}"/>
              </a:ext>
            </a:extLst>
          </p:cNvPr>
          <p:cNvSpPr>
            <a:spLocks noGrp="1"/>
          </p:cNvSpPr>
          <p:nvPr>
            <p:ph type="title"/>
          </p:nvPr>
        </p:nvSpPr>
        <p:spPr>
          <a:xfrm>
            <a:off x="6816432" y="293077"/>
            <a:ext cx="4554680" cy="1708243"/>
          </a:xfrm>
        </p:spPr>
        <p:txBody>
          <a:bodyPr anchor="t">
            <a:normAutofit/>
          </a:bodyPr>
          <a:lstStyle/>
          <a:p>
            <a:r>
              <a:rPr lang="en-US" dirty="0"/>
              <a:t>Disadvantages of </a:t>
            </a:r>
            <a:r>
              <a:rPr lang="en-US" i="1" dirty="0"/>
              <a:t>GitHub </a:t>
            </a:r>
            <a:r>
              <a:rPr lang="en-US" dirty="0"/>
              <a:t>and</a:t>
            </a:r>
            <a:r>
              <a:rPr lang="en-US" i="1" dirty="0"/>
              <a:t> git</a:t>
            </a:r>
          </a:p>
        </p:txBody>
      </p:sp>
      <p:sp>
        <p:nvSpPr>
          <p:cNvPr id="3" name="Content Placeholder 2">
            <a:extLst>
              <a:ext uri="{FF2B5EF4-FFF2-40B4-BE49-F238E27FC236}">
                <a16:creationId xmlns:a16="http://schemas.microsoft.com/office/drawing/2014/main" id="{9924DAF1-1C19-C1C2-9BFD-9557BD8D9442}"/>
              </a:ext>
            </a:extLst>
          </p:cNvPr>
          <p:cNvSpPr>
            <a:spLocks noGrp="1"/>
          </p:cNvSpPr>
          <p:nvPr>
            <p:ph idx="1"/>
          </p:nvPr>
        </p:nvSpPr>
        <p:spPr>
          <a:xfrm>
            <a:off x="6816432" y="1750595"/>
            <a:ext cx="4554680" cy="3769835"/>
          </a:xfrm>
        </p:spPr>
        <p:txBody>
          <a:bodyPr anchor="t">
            <a:noAutofit/>
          </a:bodyPr>
          <a:lstStyle/>
          <a:p>
            <a:r>
              <a:rPr lang="en-US" dirty="0"/>
              <a:t>Not that well known outside of software development circles</a:t>
            </a:r>
          </a:p>
          <a:p>
            <a:r>
              <a:rPr lang="en-US" dirty="0"/>
              <a:t>Learning curve – not too steep but steep enough</a:t>
            </a:r>
          </a:p>
          <a:p>
            <a:r>
              <a:rPr lang="en-US" dirty="0"/>
              <a:t>Poorly structured repos can interfere with the power of </a:t>
            </a:r>
            <a:r>
              <a:rPr lang="en-US" i="1" dirty="0"/>
              <a:t>GitHub</a:t>
            </a:r>
            <a:r>
              <a:rPr lang="en-US" dirty="0"/>
              <a:t> and </a:t>
            </a:r>
            <a:r>
              <a:rPr lang="en-US" i="1" dirty="0"/>
              <a:t>git</a:t>
            </a:r>
          </a:p>
          <a:p>
            <a:pPr lvl="1"/>
            <a:r>
              <a:rPr lang="en-US" sz="2800" dirty="0"/>
              <a:t>Requires discipline</a:t>
            </a:r>
          </a:p>
        </p:txBody>
      </p:sp>
      <p:grpSp>
        <p:nvGrpSpPr>
          <p:cNvPr id="15" name="Group 14">
            <a:extLst>
              <a:ext uri="{FF2B5EF4-FFF2-40B4-BE49-F238E27FC236}">
                <a16:creationId xmlns:a16="http://schemas.microsoft.com/office/drawing/2014/main" id="{019083B4-167D-A6F7-6954-6AF568C277A8}"/>
              </a:ext>
            </a:extLst>
          </p:cNvPr>
          <p:cNvGrpSpPr/>
          <p:nvPr/>
        </p:nvGrpSpPr>
        <p:grpSpPr>
          <a:xfrm>
            <a:off x="386861" y="5641593"/>
            <a:ext cx="11550035" cy="1092608"/>
            <a:chOff x="386861" y="5641593"/>
            <a:chExt cx="11550035" cy="1092608"/>
          </a:xfrm>
        </p:grpSpPr>
        <p:sp>
          <p:nvSpPr>
            <p:cNvPr id="16" name="TextBox 15">
              <a:extLst>
                <a:ext uri="{FF2B5EF4-FFF2-40B4-BE49-F238E27FC236}">
                  <a16:creationId xmlns:a16="http://schemas.microsoft.com/office/drawing/2014/main" id="{952E32DE-AFB6-F558-371C-FAB43E52C4BC}"/>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18" name="Straight Connector 17">
              <a:extLst>
                <a:ext uri="{FF2B5EF4-FFF2-40B4-BE49-F238E27FC236}">
                  <a16:creationId xmlns:a16="http://schemas.microsoft.com/office/drawing/2014/main" id="{4D240A26-EFE7-17A7-7F00-7DE2E09BE1ED}"/>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FAB8F5-6B63-3076-169A-ABE03F3AD288}"/>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grpSp>
      <p:pic>
        <p:nvPicPr>
          <p:cNvPr id="5" name="Picture 4">
            <a:extLst>
              <a:ext uri="{FF2B5EF4-FFF2-40B4-BE49-F238E27FC236}">
                <a16:creationId xmlns:a16="http://schemas.microsoft.com/office/drawing/2014/main" id="{54029226-EBD2-11C1-C2AD-E2E0DCB49EAB}"/>
              </a:ext>
            </a:extLst>
          </p:cNvPr>
          <p:cNvPicPr>
            <a:picLocks noChangeAspect="1"/>
          </p:cNvPicPr>
          <p:nvPr/>
        </p:nvPicPr>
        <p:blipFill>
          <a:blip r:embed="rId3"/>
          <a:srcRect r="-1" b="35035"/>
          <a:stretch/>
        </p:blipFill>
        <p:spPr>
          <a:xfrm>
            <a:off x="880070" y="701389"/>
            <a:ext cx="4303597" cy="5455226"/>
          </a:xfrm>
          <a:prstGeom prst="rect">
            <a:avLst/>
          </a:prstGeom>
        </p:spPr>
      </p:pic>
    </p:spTree>
    <p:extLst>
      <p:ext uri="{BB962C8B-B14F-4D97-AF65-F5344CB8AC3E}">
        <p14:creationId xmlns:p14="http://schemas.microsoft.com/office/powerpoint/2010/main" val="108090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920D-2208-6454-6C31-56EB2A3B66D4}"/>
              </a:ext>
            </a:extLst>
          </p:cNvPr>
          <p:cNvSpPr>
            <a:spLocks noGrp="1"/>
          </p:cNvSpPr>
          <p:nvPr>
            <p:ph type="title"/>
          </p:nvPr>
        </p:nvSpPr>
        <p:spPr>
          <a:xfrm>
            <a:off x="4572001" y="601744"/>
            <a:ext cx="6781800" cy="1338696"/>
          </a:xfrm>
        </p:spPr>
        <p:txBody>
          <a:bodyPr>
            <a:normAutofit/>
          </a:bodyPr>
          <a:lstStyle/>
          <a:p>
            <a:r>
              <a:rPr lang="en-US" dirty="0"/>
              <a:t>Advantages of </a:t>
            </a:r>
            <a:r>
              <a:rPr lang="en-US" i="1" dirty="0"/>
              <a:t>GitHub</a:t>
            </a:r>
            <a:r>
              <a:rPr lang="en-US" dirty="0"/>
              <a:t> and </a:t>
            </a:r>
            <a:r>
              <a:rPr lang="en-US" i="1" dirty="0"/>
              <a:t>git</a:t>
            </a:r>
          </a:p>
        </p:txBody>
      </p:sp>
      <p:sp>
        <p:nvSpPr>
          <p:cNvPr id="3" name="Content Placeholder 2">
            <a:extLst>
              <a:ext uri="{FF2B5EF4-FFF2-40B4-BE49-F238E27FC236}">
                <a16:creationId xmlns:a16="http://schemas.microsoft.com/office/drawing/2014/main" id="{A1DCAE01-C0B0-14AC-08E4-233482F7FC71}"/>
              </a:ext>
            </a:extLst>
          </p:cNvPr>
          <p:cNvSpPr>
            <a:spLocks noGrp="1"/>
          </p:cNvSpPr>
          <p:nvPr>
            <p:ph idx="1"/>
          </p:nvPr>
        </p:nvSpPr>
        <p:spPr>
          <a:xfrm>
            <a:off x="4572001" y="2201958"/>
            <a:ext cx="6781800" cy="3900730"/>
          </a:xfrm>
        </p:spPr>
        <p:txBody>
          <a:bodyPr anchor="t">
            <a:normAutofit/>
          </a:bodyPr>
          <a:lstStyle/>
          <a:p>
            <a:r>
              <a:rPr lang="en-US" dirty="0"/>
              <a:t>Standard in the software community</a:t>
            </a:r>
          </a:p>
          <a:p>
            <a:r>
              <a:rPr lang="en-US" dirty="0"/>
              <a:t>It is not just for coding; it is used to write books and documentation</a:t>
            </a:r>
          </a:p>
          <a:p>
            <a:r>
              <a:rPr lang="en-US" dirty="0"/>
              <a:t>Lots of interaction and communication tools</a:t>
            </a:r>
          </a:p>
          <a:p>
            <a:r>
              <a:rPr lang="en-US" dirty="0"/>
              <a:t>Encourages best practices</a:t>
            </a:r>
          </a:p>
        </p:txBody>
      </p:sp>
      <p:grpSp>
        <p:nvGrpSpPr>
          <p:cNvPr id="4" name="Group 3">
            <a:extLst>
              <a:ext uri="{FF2B5EF4-FFF2-40B4-BE49-F238E27FC236}">
                <a16:creationId xmlns:a16="http://schemas.microsoft.com/office/drawing/2014/main" id="{6C9FE8FD-F29D-3C48-8EE4-3DF627DA3180}"/>
              </a:ext>
            </a:extLst>
          </p:cNvPr>
          <p:cNvGrpSpPr/>
          <p:nvPr/>
        </p:nvGrpSpPr>
        <p:grpSpPr>
          <a:xfrm>
            <a:off x="386861" y="5641593"/>
            <a:ext cx="11550035" cy="1092608"/>
            <a:chOff x="386861" y="5641593"/>
            <a:chExt cx="11550035" cy="1092608"/>
          </a:xfrm>
        </p:grpSpPr>
        <p:sp>
          <p:nvSpPr>
            <p:cNvPr id="6" name="TextBox 5">
              <a:extLst>
                <a:ext uri="{FF2B5EF4-FFF2-40B4-BE49-F238E27FC236}">
                  <a16:creationId xmlns:a16="http://schemas.microsoft.com/office/drawing/2014/main" id="{721D0F81-D3A9-4A85-E86C-61ACA25FB6B1}"/>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7" name="Straight Connector 6">
              <a:extLst>
                <a:ext uri="{FF2B5EF4-FFF2-40B4-BE49-F238E27FC236}">
                  <a16:creationId xmlns:a16="http://schemas.microsoft.com/office/drawing/2014/main" id="{2F95C589-6045-7D3F-18CC-F72BC15C1398}"/>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DA391A-CFB8-68C9-E368-DD59FEAEC367}"/>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grpSp>
      <p:pic>
        <p:nvPicPr>
          <p:cNvPr id="5" name="Picture 4">
            <a:extLst>
              <a:ext uri="{FF2B5EF4-FFF2-40B4-BE49-F238E27FC236}">
                <a16:creationId xmlns:a16="http://schemas.microsoft.com/office/drawing/2014/main" id="{0204EAC9-20AA-8A3F-D7B2-2414132F9EED}"/>
              </a:ext>
            </a:extLst>
          </p:cNvPr>
          <p:cNvPicPr>
            <a:picLocks noChangeAspect="1"/>
          </p:cNvPicPr>
          <p:nvPr/>
        </p:nvPicPr>
        <p:blipFill>
          <a:blip r:embed="rId3"/>
          <a:srcRect t="3459" r="-1" b="3846"/>
          <a:stretch/>
        </p:blipFill>
        <p:spPr>
          <a:xfrm>
            <a:off x="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68227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85202-044F-A15F-A67C-0EA49DBE5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676004-85F6-BF40-006B-66DD1BAA0DC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6053EBB-518E-7831-59CD-3727D0A7B0D5}"/>
              </a:ext>
            </a:extLst>
          </p:cNvPr>
          <p:cNvSpPr>
            <a:spLocks noGrp="1"/>
          </p:cNvSpPr>
          <p:nvPr>
            <p:ph idx="1"/>
          </p:nvPr>
        </p:nvSpPr>
        <p:spPr/>
        <p:txBody>
          <a:bodyPr>
            <a:normAutofit/>
          </a:bodyPr>
          <a:lstStyle/>
          <a:p>
            <a:r>
              <a:rPr lang="en-US" dirty="0"/>
              <a:t>Should we expand our use of </a:t>
            </a:r>
            <a:r>
              <a:rPr lang="en-US" i="1" dirty="0"/>
              <a:t>git</a:t>
            </a:r>
            <a:r>
              <a:rPr lang="en-US" dirty="0"/>
              <a:t> and </a:t>
            </a:r>
            <a:r>
              <a:rPr lang="en-US" i="1" dirty="0"/>
              <a:t>GitHub</a:t>
            </a:r>
            <a:r>
              <a:rPr lang="en-US" dirty="0"/>
              <a:t> for both coding projects and documentation?</a:t>
            </a:r>
          </a:p>
          <a:p>
            <a:pPr lvl="1"/>
            <a:r>
              <a:rPr lang="en-US" sz="2800" dirty="0"/>
              <a:t>Should this be a requirement for any software developed by GBAD</a:t>
            </a:r>
            <a:r>
              <a:rPr lang="en-US" sz="2800" dirty="0">
                <a:solidFill>
                  <a:schemeClr val="accent2"/>
                </a:solidFill>
              </a:rPr>
              <a:t>s</a:t>
            </a:r>
            <a:r>
              <a:rPr lang="en-US" sz="2800" dirty="0"/>
              <a:t>?</a:t>
            </a:r>
          </a:p>
          <a:p>
            <a:pPr lvl="1"/>
            <a:r>
              <a:rPr lang="en-US" sz="2800" dirty="0"/>
              <a:t>Should this be a requirement for any documentation developed by GBAD</a:t>
            </a:r>
            <a:r>
              <a:rPr lang="en-US" sz="2800" dirty="0">
                <a:solidFill>
                  <a:schemeClr val="accent2"/>
                </a:solidFill>
              </a:rPr>
              <a:t>s</a:t>
            </a:r>
            <a:r>
              <a:rPr lang="en-US" sz="2800" dirty="0"/>
              <a:t>?</a:t>
            </a:r>
          </a:p>
          <a:p>
            <a:pPr lvl="1"/>
            <a:r>
              <a:rPr lang="en-US" sz="2800" dirty="0"/>
              <a:t>If it is required, how do we encourage/enforce this?</a:t>
            </a:r>
          </a:p>
        </p:txBody>
      </p:sp>
      <p:grpSp>
        <p:nvGrpSpPr>
          <p:cNvPr id="4" name="Group 3">
            <a:extLst>
              <a:ext uri="{FF2B5EF4-FFF2-40B4-BE49-F238E27FC236}">
                <a16:creationId xmlns:a16="http://schemas.microsoft.com/office/drawing/2014/main" id="{EC8E5366-E77A-5CF2-FEBE-ECC668F86561}"/>
              </a:ext>
            </a:extLst>
          </p:cNvPr>
          <p:cNvGrpSpPr/>
          <p:nvPr/>
        </p:nvGrpSpPr>
        <p:grpSpPr>
          <a:xfrm>
            <a:off x="386861" y="5641593"/>
            <a:ext cx="11550035" cy="1092608"/>
            <a:chOff x="386861" y="5641593"/>
            <a:chExt cx="11550035" cy="1092608"/>
          </a:xfrm>
        </p:grpSpPr>
        <p:sp>
          <p:nvSpPr>
            <p:cNvPr id="5" name="TextBox 4">
              <a:extLst>
                <a:ext uri="{FF2B5EF4-FFF2-40B4-BE49-F238E27FC236}">
                  <a16:creationId xmlns:a16="http://schemas.microsoft.com/office/drawing/2014/main" id="{26755E44-C826-2DE4-E2FB-66E3D59F916F}"/>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6" name="Straight Connector 5">
              <a:extLst>
                <a:ext uri="{FF2B5EF4-FFF2-40B4-BE49-F238E27FC236}">
                  <a16:creationId xmlns:a16="http://schemas.microsoft.com/office/drawing/2014/main" id="{C74F612D-AD2D-12BE-5C42-93FA6B31A970}"/>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9C54CB3-D7CE-1BC3-9AD4-5D67A3F18932}"/>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grpSp>
    </p:spTree>
    <p:extLst>
      <p:ext uri="{BB962C8B-B14F-4D97-AF65-F5344CB8AC3E}">
        <p14:creationId xmlns:p14="http://schemas.microsoft.com/office/powerpoint/2010/main" val="101099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0EF36-1109-3C1A-3385-02F0E1FFC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0EABC-3FCC-EFE8-4F6E-6318EC1D1EB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EE4A80A-8D8F-2077-9728-BFF44A885C37}"/>
              </a:ext>
            </a:extLst>
          </p:cNvPr>
          <p:cNvSpPr>
            <a:spLocks noGrp="1"/>
          </p:cNvSpPr>
          <p:nvPr>
            <p:ph idx="1"/>
          </p:nvPr>
        </p:nvSpPr>
        <p:spPr/>
        <p:txBody>
          <a:bodyPr>
            <a:normAutofit/>
          </a:bodyPr>
          <a:lstStyle/>
          <a:p>
            <a:r>
              <a:rPr lang="en-US" dirty="0"/>
              <a:t>How should we help everyone to embrace </a:t>
            </a:r>
            <a:r>
              <a:rPr lang="en-US" i="1" dirty="0"/>
              <a:t>git</a:t>
            </a:r>
            <a:r>
              <a:rPr lang="en-US" dirty="0"/>
              <a:t> and </a:t>
            </a:r>
            <a:r>
              <a:rPr lang="en-US" i="1" dirty="0"/>
              <a:t>GitHub</a:t>
            </a:r>
            <a:r>
              <a:rPr lang="en-US" dirty="0"/>
              <a:t>?</a:t>
            </a:r>
          </a:p>
          <a:p>
            <a:pPr lvl="1"/>
            <a:r>
              <a:rPr lang="en-US" sz="2800" dirty="0">
                <a:solidFill>
                  <a:srgbClr val="FF0000"/>
                </a:solidFill>
              </a:rPr>
              <a:t>Dedicated technical support and Workshops </a:t>
            </a:r>
            <a:r>
              <a:rPr lang="en-US" sz="2800" dirty="0"/>
              <a:t>– there is obviously a non-trivial cost involved but highly effective</a:t>
            </a:r>
          </a:p>
          <a:p>
            <a:pPr lvl="1"/>
            <a:r>
              <a:rPr lang="en-US" sz="2800" dirty="0">
                <a:solidFill>
                  <a:srgbClr val="FF0000"/>
                </a:solidFill>
              </a:rPr>
              <a:t>Online documentation </a:t>
            </a:r>
            <a:r>
              <a:rPr lang="en-US" sz="2800" dirty="0"/>
              <a:t>(created by others and/or created by Informatics team) – not as costly but not as accessible for some users</a:t>
            </a:r>
          </a:p>
          <a:p>
            <a:pPr lvl="1"/>
            <a:r>
              <a:rPr lang="en-US" sz="2800" dirty="0">
                <a:solidFill>
                  <a:srgbClr val="FF0000"/>
                </a:solidFill>
              </a:rPr>
              <a:t>Development of best practices </a:t>
            </a:r>
            <a:r>
              <a:rPr lang="en-US" sz="2800" dirty="0"/>
              <a:t>for GBAD</a:t>
            </a:r>
            <a:r>
              <a:rPr lang="en-US" sz="2800" dirty="0">
                <a:solidFill>
                  <a:schemeClr val="accent2"/>
                </a:solidFill>
              </a:rPr>
              <a:t>s</a:t>
            </a:r>
            <a:r>
              <a:rPr lang="en-US" sz="2800" dirty="0"/>
              <a:t>, </a:t>
            </a:r>
            <a:r>
              <a:rPr lang="en-US" sz="2800" i="1" dirty="0"/>
              <a:t>e.g.</a:t>
            </a:r>
            <a:r>
              <a:rPr lang="en-US" sz="2800" dirty="0"/>
              <a:t> templates for different kinds of repos (software, documentation, etc.) – some cost to develop but requires discipline from users</a:t>
            </a:r>
          </a:p>
        </p:txBody>
      </p:sp>
      <p:grpSp>
        <p:nvGrpSpPr>
          <p:cNvPr id="4" name="Group 3">
            <a:extLst>
              <a:ext uri="{FF2B5EF4-FFF2-40B4-BE49-F238E27FC236}">
                <a16:creationId xmlns:a16="http://schemas.microsoft.com/office/drawing/2014/main" id="{075818D5-C27C-0057-5628-024BBC75BBD4}"/>
              </a:ext>
            </a:extLst>
          </p:cNvPr>
          <p:cNvGrpSpPr/>
          <p:nvPr/>
        </p:nvGrpSpPr>
        <p:grpSpPr>
          <a:xfrm>
            <a:off x="386861" y="5641593"/>
            <a:ext cx="11550035" cy="1092608"/>
            <a:chOff x="386861" y="5641593"/>
            <a:chExt cx="11550035" cy="1092608"/>
          </a:xfrm>
        </p:grpSpPr>
        <p:sp>
          <p:nvSpPr>
            <p:cNvPr id="5" name="TextBox 4">
              <a:extLst>
                <a:ext uri="{FF2B5EF4-FFF2-40B4-BE49-F238E27FC236}">
                  <a16:creationId xmlns:a16="http://schemas.microsoft.com/office/drawing/2014/main" id="{57501196-EB57-6627-B557-A81C632B4CC3}"/>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6" name="Straight Connector 5">
              <a:extLst>
                <a:ext uri="{FF2B5EF4-FFF2-40B4-BE49-F238E27FC236}">
                  <a16:creationId xmlns:a16="http://schemas.microsoft.com/office/drawing/2014/main" id="{BD96FA2F-1950-B83F-CA3B-DDE920D796B7}"/>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EE47B3-8F33-E12A-2979-600EBA8DE24B}"/>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grpSp>
    </p:spTree>
    <p:extLst>
      <p:ext uri="{BB962C8B-B14F-4D97-AF65-F5344CB8AC3E}">
        <p14:creationId xmlns:p14="http://schemas.microsoft.com/office/powerpoint/2010/main" val="138290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35BCB8-F6F1-BA93-5B9A-48145D4A6D94}"/>
              </a:ext>
            </a:extLst>
          </p:cNvPr>
          <p:cNvPicPr>
            <a:picLocks noChangeAspect="1"/>
          </p:cNvPicPr>
          <p:nvPr/>
        </p:nvPicPr>
        <p:blipFill>
          <a:blip r:embed="rId3"/>
          <a:srcRect t="7059" b="113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9130E84-9FF6-9159-4EDB-EDE47F2E33ED}"/>
              </a:ext>
            </a:extLst>
          </p:cNvPr>
          <p:cNvSpPr>
            <a:spLocks noGrp="1"/>
          </p:cNvSpPr>
          <p:nvPr>
            <p:ph idx="1"/>
          </p:nvPr>
        </p:nvSpPr>
        <p:spPr>
          <a:xfrm>
            <a:off x="8087664" y="469477"/>
            <a:ext cx="3822189" cy="3742762"/>
          </a:xfrm>
        </p:spPr>
        <p:txBody>
          <a:bodyPr>
            <a:normAutofit/>
          </a:bodyPr>
          <a:lstStyle/>
          <a:p>
            <a:pPr marL="514350" indent="-514350">
              <a:buFont typeface="+mj-lt"/>
              <a:buAutoNum type="arabicPeriod"/>
            </a:pPr>
            <a:r>
              <a:rPr lang="en-US" dirty="0"/>
              <a:t>Should we expand our use of </a:t>
            </a:r>
            <a:r>
              <a:rPr lang="en-US" i="1" dirty="0"/>
              <a:t>git</a:t>
            </a:r>
            <a:r>
              <a:rPr lang="en-US" dirty="0"/>
              <a:t> and </a:t>
            </a:r>
            <a:r>
              <a:rPr lang="en-US" i="1" dirty="0"/>
              <a:t>GitHub</a:t>
            </a:r>
            <a:r>
              <a:rPr lang="en-US" dirty="0"/>
              <a:t> for both coding projects and documentation?</a:t>
            </a:r>
          </a:p>
          <a:p>
            <a:pPr marL="514350" indent="-514350">
              <a:buFont typeface="+mj-lt"/>
              <a:buAutoNum type="arabicPeriod"/>
            </a:pPr>
            <a:r>
              <a:rPr lang="en-US" dirty="0"/>
              <a:t>How should we help everyone to embrace </a:t>
            </a:r>
            <a:r>
              <a:rPr lang="en-US" i="1" dirty="0"/>
              <a:t>git</a:t>
            </a:r>
            <a:r>
              <a:rPr lang="en-US" dirty="0"/>
              <a:t> and </a:t>
            </a:r>
            <a:r>
              <a:rPr lang="en-US" i="1" dirty="0"/>
              <a:t>GitHub</a:t>
            </a:r>
            <a:r>
              <a:rPr lang="en-US" dirty="0"/>
              <a:t>?</a:t>
            </a:r>
          </a:p>
          <a:p>
            <a:endParaRPr lang="en-US" sz="2000" dirty="0"/>
          </a:p>
        </p:txBody>
      </p:sp>
      <p:pic>
        <p:nvPicPr>
          <p:cNvPr id="6" name="Picture 5">
            <a:extLst>
              <a:ext uri="{FF2B5EF4-FFF2-40B4-BE49-F238E27FC236}">
                <a16:creationId xmlns:a16="http://schemas.microsoft.com/office/drawing/2014/main" id="{FAB4B444-38D7-22D9-263A-FBB23887F913}"/>
              </a:ext>
            </a:extLst>
          </p:cNvPr>
          <p:cNvPicPr>
            <a:picLocks noChangeAspect="1"/>
          </p:cNvPicPr>
          <p:nvPr/>
        </p:nvPicPr>
        <p:blipFill>
          <a:blip r:embed="rId4"/>
          <a:srcRect r="-1" b="1928"/>
          <a:stretch/>
        </p:blipFill>
        <p:spPr>
          <a:xfrm>
            <a:off x="9076177" y="4212238"/>
            <a:ext cx="2697791" cy="2645751"/>
          </a:xfrm>
          <a:prstGeom prst="rect">
            <a:avLst/>
          </a:prstGeom>
        </p:spPr>
      </p:pic>
      <p:sp>
        <p:nvSpPr>
          <p:cNvPr id="7" name="TextBox 6">
            <a:extLst>
              <a:ext uri="{FF2B5EF4-FFF2-40B4-BE49-F238E27FC236}">
                <a16:creationId xmlns:a16="http://schemas.microsoft.com/office/drawing/2014/main" id="{7ED12C82-3155-5060-F81E-EB7F3173EF26}"/>
              </a:ext>
            </a:extLst>
          </p:cNvPr>
          <p:cNvSpPr txBox="1"/>
          <p:nvPr/>
        </p:nvSpPr>
        <p:spPr>
          <a:xfrm>
            <a:off x="204633" y="6488668"/>
            <a:ext cx="4384534" cy="338554"/>
          </a:xfrm>
          <a:prstGeom prst="rect">
            <a:avLst/>
          </a:prstGeom>
          <a:noFill/>
        </p:spPr>
        <p:txBody>
          <a:bodyPr wrap="none" rtlCol="0">
            <a:spAutoFit/>
          </a:bodyPr>
          <a:lstStyle/>
          <a:p>
            <a:r>
              <a:rPr lang="en-US" sz="1600" dirty="0">
                <a:solidFill>
                  <a:schemeClr val="bg1"/>
                </a:solidFill>
              </a:rPr>
              <a:t>https://</a:t>
            </a:r>
            <a:r>
              <a:rPr lang="en-US" sz="1600" dirty="0" err="1">
                <a:solidFill>
                  <a:schemeClr val="bg1"/>
                </a:solidFill>
              </a:rPr>
              <a:t>www.majesticsheepbreeders.com</a:t>
            </a:r>
            <a:r>
              <a:rPr lang="en-US" sz="1600" dirty="0">
                <a:solidFill>
                  <a:schemeClr val="bg1"/>
                </a:solidFill>
              </a:rPr>
              <a:t>/</a:t>
            </a:r>
            <a:r>
              <a:rPr lang="en-US" sz="1600" dirty="0" err="1">
                <a:solidFill>
                  <a:schemeClr val="bg1"/>
                </a:solidFill>
              </a:rPr>
              <a:t>faqs</a:t>
            </a:r>
            <a:r>
              <a:rPr lang="en-US" sz="1600" dirty="0">
                <a:solidFill>
                  <a:schemeClr val="bg1"/>
                </a:solidFill>
              </a:rPr>
              <a:t>/</a:t>
            </a:r>
          </a:p>
        </p:txBody>
      </p:sp>
    </p:spTree>
    <p:extLst>
      <p:ext uri="{BB962C8B-B14F-4D97-AF65-F5344CB8AC3E}">
        <p14:creationId xmlns:p14="http://schemas.microsoft.com/office/powerpoint/2010/main" val="62932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2FA4-402F-E34E-A9AC-2B12B438E4A9}"/>
              </a:ext>
            </a:extLst>
          </p:cNvPr>
          <p:cNvSpPr>
            <a:spLocks noGrp="1"/>
          </p:cNvSpPr>
          <p:nvPr>
            <p:ph type="title"/>
          </p:nvPr>
        </p:nvSpPr>
        <p:spPr>
          <a:xfrm>
            <a:off x="831850" y="641130"/>
            <a:ext cx="10515600" cy="3921345"/>
          </a:xfrm>
        </p:spPr>
        <p:txBody>
          <a:bodyPr anchor="t"/>
          <a:lstStyle/>
          <a:p>
            <a:r>
              <a:rPr lang="en-US" dirty="0">
                <a:solidFill>
                  <a:schemeClr val="accent2"/>
                </a:solidFill>
              </a:rPr>
              <a:t>The Challenge</a:t>
            </a:r>
            <a:br>
              <a:rPr lang="en-US" dirty="0">
                <a:solidFill>
                  <a:schemeClr val="accent2"/>
                </a:solidFill>
              </a:rPr>
            </a:br>
            <a:br>
              <a:rPr lang="en-US" dirty="0">
                <a:solidFill>
                  <a:schemeClr val="accent2"/>
                </a:solidFill>
              </a:rPr>
            </a:br>
            <a:r>
              <a:rPr lang="en-US" sz="5400" dirty="0"/>
              <a:t>How to Effectively use </a:t>
            </a:r>
            <a:r>
              <a:rPr lang="en-US" sz="5400" i="1" dirty="0"/>
              <a:t>git</a:t>
            </a:r>
            <a:r>
              <a:rPr lang="en-US" sz="5400" dirty="0"/>
              <a:t> and </a:t>
            </a:r>
            <a:r>
              <a:rPr lang="en-US" sz="5400" i="1" dirty="0"/>
              <a:t>GitHub</a:t>
            </a:r>
            <a:r>
              <a:rPr lang="en-US" sz="5400" dirty="0"/>
              <a:t> throughout GBAD</a:t>
            </a:r>
            <a:r>
              <a:rPr lang="en-US" sz="5400" dirty="0">
                <a:solidFill>
                  <a:schemeClr val="accent2"/>
                </a:solidFill>
              </a:rPr>
              <a:t>s</a:t>
            </a:r>
          </a:p>
        </p:txBody>
      </p:sp>
      <p:sp>
        <p:nvSpPr>
          <p:cNvPr id="3" name="Text Placeholder 2">
            <a:extLst>
              <a:ext uri="{FF2B5EF4-FFF2-40B4-BE49-F238E27FC236}">
                <a16:creationId xmlns:a16="http://schemas.microsoft.com/office/drawing/2014/main" id="{45C074AA-0801-FB20-53BC-2FFC617CDBBE}"/>
              </a:ext>
            </a:extLst>
          </p:cNvPr>
          <p:cNvSpPr>
            <a:spLocks noGrp="1"/>
          </p:cNvSpPr>
          <p:nvPr>
            <p:ph type="body" idx="1"/>
          </p:nvPr>
        </p:nvSpPr>
        <p:spPr>
          <a:xfrm>
            <a:off x="831850" y="4589464"/>
            <a:ext cx="10515600" cy="1500187"/>
          </a:xfrm>
        </p:spPr>
        <p:txBody>
          <a:bodyPr/>
          <a:lstStyle/>
          <a:p>
            <a:r>
              <a:rPr lang="en-US" sz="2800" dirty="0"/>
              <a:t>Presenter: </a:t>
            </a:r>
            <a:r>
              <a:rPr lang="en-US" sz="2800" dirty="0" err="1"/>
              <a:t>Kassy</a:t>
            </a:r>
            <a:r>
              <a:rPr lang="en-US" sz="2800" dirty="0"/>
              <a:t> Raymond</a:t>
            </a:r>
          </a:p>
          <a:p>
            <a:r>
              <a:rPr lang="en-US" sz="2800" dirty="0"/>
              <a:t>Contributions from Deb Stacey</a:t>
            </a:r>
          </a:p>
        </p:txBody>
      </p:sp>
      <p:grpSp>
        <p:nvGrpSpPr>
          <p:cNvPr id="17" name="Group 16">
            <a:extLst>
              <a:ext uri="{FF2B5EF4-FFF2-40B4-BE49-F238E27FC236}">
                <a16:creationId xmlns:a16="http://schemas.microsoft.com/office/drawing/2014/main" id="{D5573743-9D56-0BB1-C62A-30F77911B8EF}"/>
              </a:ext>
            </a:extLst>
          </p:cNvPr>
          <p:cNvGrpSpPr/>
          <p:nvPr/>
        </p:nvGrpSpPr>
        <p:grpSpPr>
          <a:xfrm>
            <a:off x="386861" y="5641593"/>
            <a:ext cx="11550035" cy="1092608"/>
            <a:chOff x="386861" y="5641593"/>
            <a:chExt cx="11550035" cy="1092608"/>
          </a:xfrm>
        </p:grpSpPr>
        <p:sp>
          <p:nvSpPr>
            <p:cNvPr id="14" name="TextBox 13">
              <a:extLst>
                <a:ext uri="{FF2B5EF4-FFF2-40B4-BE49-F238E27FC236}">
                  <a16:creationId xmlns:a16="http://schemas.microsoft.com/office/drawing/2014/main" id="{554AB55D-B282-6BC6-B3E6-47235F62B11B}"/>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15" name="Straight Connector 14">
              <a:extLst>
                <a:ext uri="{FF2B5EF4-FFF2-40B4-BE49-F238E27FC236}">
                  <a16:creationId xmlns:a16="http://schemas.microsoft.com/office/drawing/2014/main" id="{145FB95C-F44E-423B-AB48-60906D622DD0}"/>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B56367-7A96-EA48-798E-493AC55E2F5C}"/>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grpSp>
    </p:spTree>
    <p:extLst>
      <p:ext uri="{BB962C8B-B14F-4D97-AF65-F5344CB8AC3E}">
        <p14:creationId xmlns:p14="http://schemas.microsoft.com/office/powerpoint/2010/main" val="231464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4D7E-9C1B-1727-51C5-2F792C11CF58}"/>
              </a:ext>
            </a:extLst>
          </p:cNvPr>
          <p:cNvSpPr>
            <a:spLocks noGrp="1"/>
          </p:cNvSpPr>
          <p:nvPr>
            <p:ph type="title"/>
          </p:nvPr>
        </p:nvSpPr>
        <p:spPr>
          <a:xfrm>
            <a:off x="5297762" y="640080"/>
            <a:ext cx="6251110" cy="3566160"/>
          </a:xfrm>
        </p:spPr>
        <p:txBody>
          <a:bodyPr vert="horz" lIns="91440" tIns="45720" rIns="91440" bIns="45720" rtlCol="0" anchor="t">
            <a:normAutofit/>
          </a:bodyPr>
          <a:lstStyle/>
          <a:p>
            <a:r>
              <a:rPr lang="en-US" dirty="0">
                <a:solidFill>
                  <a:schemeClr val="accent2"/>
                </a:solidFill>
              </a:rPr>
              <a:t>Background</a:t>
            </a:r>
            <a:br>
              <a:rPr lang="en-US" sz="5400" dirty="0"/>
            </a:br>
            <a:br>
              <a:rPr lang="en-US" sz="5400" dirty="0"/>
            </a:br>
            <a:r>
              <a:rPr lang="en-US" sz="5400" i="1" dirty="0"/>
              <a:t>git</a:t>
            </a:r>
            <a:r>
              <a:rPr lang="en-US" sz="5400" dirty="0"/>
              <a:t> and </a:t>
            </a:r>
            <a:r>
              <a:rPr lang="en-US" sz="5400" i="1" dirty="0"/>
              <a:t>GitHub</a:t>
            </a:r>
          </a:p>
        </p:txBody>
      </p:sp>
      <p:sp>
        <p:nvSpPr>
          <p:cNvPr id="3" name="Text Placeholder 2">
            <a:extLst>
              <a:ext uri="{FF2B5EF4-FFF2-40B4-BE49-F238E27FC236}">
                <a16:creationId xmlns:a16="http://schemas.microsoft.com/office/drawing/2014/main" id="{FE6AF9CF-2BF7-3F27-B5EB-7519EB5B411D}"/>
              </a:ext>
            </a:extLst>
          </p:cNvPr>
          <p:cNvSpPr>
            <a:spLocks noGrp="1"/>
          </p:cNvSpPr>
          <p:nvPr>
            <p:ph type="body" idx="1"/>
          </p:nvPr>
        </p:nvSpPr>
        <p:spPr>
          <a:xfrm>
            <a:off x="5297761" y="3890645"/>
            <a:ext cx="6251111" cy="1572768"/>
          </a:xfrm>
        </p:spPr>
        <p:txBody>
          <a:bodyPr vert="horz" lIns="91440" tIns="45720" rIns="91440" bIns="45720" rtlCol="0">
            <a:normAutofit/>
          </a:bodyPr>
          <a:lstStyle/>
          <a:p>
            <a:r>
              <a:rPr lang="en-US" sz="2800" dirty="0">
                <a:solidFill>
                  <a:schemeClr val="tx1"/>
                </a:solidFill>
              </a:rPr>
              <a:t>What are </a:t>
            </a:r>
            <a:r>
              <a:rPr lang="en-US" sz="2800" i="1" dirty="0">
                <a:solidFill>
                  <a:schemeClr val="tx1"/>
                </a:solidFill>
              </a:rPr>
              <a:t>git</a:t>
            </a:r>
            <a:r>
              <a:rPr lang="en-US" sz="2800" dirty="0">
                <a:solidFill>
                  <a:schemeClr val="tx1"/>
                </a:solidFill>
              </a:rPr>
              <a:t> and </a:t>
            </a:r>
            <a:r>
              <a:rPr lang="en-US" sz="2800" i="1" dirty="0">
                <a:solidFill>
                  <a:schemeClr val="tx1"/>
                </a:solidFill>
              </a:rPr>
              <a:t>GitHub</a:t>
            </a:r>
            <a:r>
              <a:rPr lang="en-US" sz="2800" dirty="0">
                <a:solidFill>
                  <a:schemeClr val="tx1"/>
                </a:solidFill>
              </a:rPr>
              <a:t> and why are they important tools?</a:t>
            </a:r>
          </a:p>
        </p:txBody>
      </p:sp>
      <p:pic>
        <p:nvPicPr>
          <p:cNvPr id="5" name="Picture 4">
            <a:extLst>
              <a:ext uri="{FF2B5EF4-FFF2-40B4-BE49-F238E27FC236}">
                <a16:creationId xmlns:a16="http://schemas.microsoft.com/office/drawing/2014/main" id="{74B05EA5-7CEE-1EEE-683C-14B5FDDB6FFE}"/>
              </a:ext>
            </a:extLst>
          </p:cNvPr>
          <p:cNvPicPr>
            <a:picLocks noChangeAspect="1"/>
          </p:cNvPicPr>
          <p:nvPr/>
        </p:nvPicPr>
        <p:blipFill>
          <a:blip r:embed="rId3"/>
          <a:srcRect r="-1" b="759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 name="TextBox 3">
            <a:extLst>
              <a:ext uri="{FF2B5EF4-FFF2-40B4-BE49-F238E27FC236}">
                <a16:creationId xmlns:a16="http://schemas.microsoft.com/office/drawing/2014/main" id="{7C8279F1-FB6F-EED0-23C6-09C2CACE74DE}"/>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6" name="Straight Connector 5">
            <a:extLst>
              <a:ext uri="{FF2B5EF4-FFF2-40B4-BE49-F238E27FC236}">
                <a16:creationId xmlns:a16="http://schemas.microsoft.com/office/drawing/2014/main" id="{37E6DED4-474A-2285-2656-BE03189157C1}"/>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7FF150-CE6F-1B94-B743-D3F1582EE952}"/>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spTree>
    <p:extLst>
      <p:ext uri="{BB962C8B-B14F-4D97-AF65-F5344CB8AC3E}">
        <p14:creationId xmlns:p14="http://schemas.microsoft.com/office/powerpoint/2010/main" val="50038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4561-F083-2F17-B43F-4002A607569C}"/>
              </a:ext>
            </a:extLst>
          </p:cNvPr>
          <p:cNvSpPr>
            <a:spLocks noGrp="1"/>
          </p:cNvSpPr>
          <p:nvPr>
            <p:ph type="title"/>
          </p:nvPr>
        </p:nvSpPr>
        <p:spPr/>
        <p:txBody>
          <a:bodyPr/>
          <a:lstStyle/>
          <a:p>
            <a:r>
              <a:rPr lang="en-US" i="1" dirty="0"/>
              <a:t>git</a:t>
            </a:r>
            <a:r>
              <a:rPr lang="en-US" dirty="0"/>
              <a:t> and </a:t>
            </a:r>
            <a:r>
              <a:rPr lang="en-US" i="1" dirty="0"/>
              <a:t>GitHub</a:t>
            </a:r>
          </a:p>
        </p:txBody>
      </p:sp>
      <p:sp>
        <p:nvSpPr>
          <p:cNvPr id="3" name="Content Placeholder 2">
            <a:extLst>
              <a:ext uri="{FF2B5EF4-FFF2-40B4-BE49-F238E27FC236}">
                <a16:creationId xmlns:a16="http://schemas.microsoft.com/office/drawing/2014/main" id="{F4FC005F-83AB-529C-9B9C-5064375677D0}"/>
              </a:ext>
            </a:extLst>
          </p:cNvPr>
          <p:cNvSpPr>
            <a:spLocks noGrp="1"/>
          </p:cNvSpPr>
          <p:nvPr>
            <p:ph idx="1"/>
          </p:nvPr>
        </p:nvSpPr>
        <p:spPr/>
        <p:txBody>
          <a:bodyPr/>
          <a:lstStyle/>
          <a:p>
            <a:r>
              <a:rPr lang="en-US" i="1" dirty="0"/>
              <a:t>git</a:t>
            </a:r>
            <a:r>
              <a:rPr lang="en-US" dirty="0"/>
              <a:t> is a </a:t>
            </a:r>
            <a:r>
              <a:rPr lang="en-US" dirty="0">
                <a:solidFill>
                  <a:schemeClr val="accent2"/>
                </a:solidFill>
              </a:rPr>
              <a:t>version control system </a:t>
            </a:r>
            <a:r>
              <a:rPr lang="en-US" dirty="0"/>
              <a:t>(VCS) which is a system that tracks changes to files over time</a:t>
            </a:r>
          </a:p>
          <a:p>
            <a:endParaRPr lang="en-US" dirty="0"/>
          </a:p>
          <a:p>
            <a:endParaRPr lang="en-US" dirty="0"/>
          </a:p>
        </p:txBody>
      </p:sp>
      <p:sp>
        <p:nvSpPr>
          <p:cNvPr id="4" name="TextBox 3">
            <a:extLst>
              <a:ext uri="{FF2B5EF4-FFF2-40B4-BE49-F238E27FC236}">
                <a16:creationId xmlns:a16="http://schemas.microsoft.com/office/drawing/2014/main" id="{E1FC8DA9-EB50-F5B3-7F88-3C40A263EA2C}"/>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5" name="Straight Connector 4">
            <a:extLst>
              <a:ext uri="{FF2B5EF4-FFF2-40B4-BE49-F238E27FC236}">
                <a16:creationId xmlns:a16="http://schemas.microsoft.com/office/drawing/2014/main" id="{B4E8BCF8-61F8-311F-C5F9-4E081D576FDA}"/>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6FB381D-9A31-E43B-8003-EDB0D22FFB99}"/>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pic>
        <p:nvPicPr>
          <p:cNvPr id="8" name="Picture 7">
            <a:extLst>
              <a:ext uri="{FF2B5EF4-FFF2-40B4-BE49-F238E27FC236}">
                <a16:creationId xmlns:a16="http://schemas.microsoft.com/office/drawing/2014/main" id="{3991BE3B-064F-5F44-EB91-57FD81C29E44}"/>
              </a:ext>
            </a:extLst>
          </p:cNvPr>
          <p:cNvPicPr>
            <a:picLocks noChangeAspect="1"/>
          </p:cNvPicPr>
          <p:nvPr/>
        </p:nvPicPr>
        <p:blipFill>
          <a:blip r:embed="rId3"/>
          <a:stretch>
            <a:fillRect/>
          </a:stretch>
        </p:blipFill>
        <p:spPr>
          <a:xfrm>
            <a:off x="2209799" y="2649264"/>
            <a:ext cx="6881649" cy="2867354"/>
          </a:xfrm>
          <a:prstGeom prst="rect">
            <a:avLst/>
          </a:prstGeom>
        </p:spPr>
      </p:pic>
      <p:sp>
        <p:nvSpPr>
          <p:cNvPr id="9" name="TextBox 8">
            <a:extLst>
              <a:ext uri="{FF2B5EF4-FFF2-40B4-BE49-F238E27FC236}">
                <a16:creationId xmlns:a16="http://schemas.microsoft.com/office/drawing/2014/main" id="{B0D27424-1C77-38EC-A76E-E353DB1C7872}"/>
              </a:ext>
            </a:extLst>
          </p:cNvPr>
          <p:cNvSpPr txBox="1"/>
          <p:nvPr/>
        </p:nvSpPr>
        <p:spPr>
          <a:xfrm>
            <a:off x="386861" y="6395647"/>
            <a:ext cx="2012730" cy="338554"/>
          </a:xfrm>
          <a:prstGeom prst="rect">
            <a:avLst/>
          </a:prstGeom>
          <a:noFill/>
        </p:spPr>
        <p:txBody>
          <a:bodyPr wrap="none" rtlCol="0">
            <a:spAutoFit/>
          </a:bodyPr>
          <a:lstStyle/>
          <a:p>
            <a:r>
              <a:rPr lang="en-US" sz="1600" dirty="0">
                <a:solidFill>
                  <a:srgbClr val="FF0000"/>
                </a:solidFill>
              </a:rPr>
              <a:t>https://git-</a:t>
            </a:r>
            <a:r>
              <a:rPr lang="en-US" sz="1600" dirty="0" err="1">
                <a:solidFill>
                  <a:srgbClr val="FF0000"/>
                </a:solidFill>
              </a:rPr>
              <a:t>scm.com</a:t>
            </a:r>
            <a:r>
              <a:rPr lang="en-US" sz="1600" dirty="0">
                <a:solidFill>
                  <a:srgbClr val="FF0000"/>
                </a:solidFill>
              </a:rPr>
              <a:t>/</a:t>
            </a:r>
          </a:p>
        </p:txBody>
      </p:sp>
    </p:spTree>
    <p:extLst>
      <p:ext uri="{BB962C8B-B14F-4D97-AF65-F5344CB8AC3E}">
        <p14:creationId xmlns:p14="http://schemas.microsoft.com/office/powerpoint/2010/main" val="293264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D1A11-9CF8-0012-3A43-E0D7793F3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7B4B50-DEE0-D165-0CE7-E8FF11E4C8EC}"/>
              </a:ext>
            </a:extLst>
          </p:cNvPr>
          <p:cNvSpPr>
            <a:spLocks noGrp="1"/>
          </p:cNvSpPr>
          <p:nvPr>
            <p:ph type="title"/>
          </p:nvPr>
        </p:nvSpPr>
        <p:spPr/>
        <p:txBody>
          <a:bodyPr/>
          <a:lstStyle/>
          <a:p>
            <a:r>
              <a:rPr lang="en-US" i="1" dirty="0"/>
              <a:t>GitHub</a:t>
            </a:r>
          </a:p>
        </p:txBody>
      </p:sp>
      <p:sp>
        <p:nvSpPr>
          <p:cNvPr id="3" name="Content Placeholder 2">
            <a:extLst>
              <a:ext uri="{FF2B5EF4-FFF2-40B4-BE49-F238E27FC236}">
                <a16:creationId xmlns:a16="http://schemas.microsoft.com/office/drawing/2014/main" id="{71CA776A-1195-232D-9131-D0C3CC9FDBBE}"/>
              </a:ext>
            </a:extLst>
          </p:cNvPr>
          <p:cNvSpPr>
            <a:spLocks noGrp="1"/>
          </p:cNvSpPr>
          <p:nvPr>
            <p:ph idx="1"/>
          </p:nvPr>
        </p:nvSpPr>
        <p:spPr/>
        <p:txBody>
          <a:bodyPr/>
          <a:lstStyle/>
          <a:p>
            <a:r>
              <a:rPr lang="en-US" i="1" dirty="0"/>
              <a:t>GitHub </a:t>
            </a:r>
            <a:r>
              <a:rPr lang="en-US" dirty="0"/>
              <a:t>is a cloud-based platform where you can store, share, and work together with others to write code or, in fact, anything that is composed of files (such as documentation or a book)</a:t>
            </a:r>
          </a:p>
          <a:p>
            <a:r>
              <a:rPr lang="en-US" i="1" dirty="0"/>
              <a:t>GitHub</a:t>
            </a:r>
            <a:r>
              <a:rPr lang="en-US" dirty="0"/>
              <a:t> is built on </a:t>
            </a:r>
            <a:r>
              <a:rPr lang="en-US" i="1" dirty="0"/>
              <a:t>git</a:t>
            </a:r>
          </a:p>
          <a:p>
            <a:r>
              <a:rPr lang="en-US" dirty="0"/>
              <a:t>Putting your files in a repository on </a:t>
            </a:r>
            <a:r>
              <a:rPr lang="en-US" i="1" dirty="0"/>
              <a:t>GitHub</a:t>
            </a:r>
            <a:r>
              <a:rPr lang="en-US" dirty="0"/>
              <a:t> allows</a:t>
            </a:r>
          </a:p>
          <a:p>
            <a:pPr lvl="1"/>
            <a:r>
              <a:rPr lang="en-US" sz="2800" dirty="0"/>
              <a:t>Sharing</a:t>
            </a:r>
          </a:p>
          <a:p>
            <a:pPr lvl="1"/>
            <a:r>
              <a:rPr lang="en-US" sz="2800" dirty="0"/>
              <a:t>Tracking and managing of the files over time</a:t>
            </a:r>
          </a:p>
          <a:p>
            <a:pPr lvl="1"/>
            <a:r>
              <a:rPr lang="en-US" sz="2800" dirty="0"/>
              <a:t>Collaboration between multiple people</a:t>
            </a:r>
          </a:p>
        </p:txBody>
      </p:sp>
      <p:sp>
        <p:nvSpPr>
          <p:cNvPr id="4" name="TextBox 3">
            <a:extLst>
              <a:ext uri="{FF2B5EF4-FFF2-40B4-BE49-F238E27FC236}">
                <a16:creationId xmlns:a16="http://schemas.microsoft.com/office/drawing/2014/main" id="{3267D6B6-4739-7BB3-F683-5AA7785C5D1C}"/>
              </a:ext>
            </a:extLst>
          </p:cNvPr>
          <p:cNvSpPr txBox="1"/>
          <p:nvPr/>
        </p:nvSpPr>
        <p:spPr>
          <a:xfrm>
            <a:off x="9448801" y="5641593"/>
            <a:ext cx="248809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33333"/>
                </a:solidFill>
                <a:effectLst/>
                <a:uLnTx/>
                <a:uFillTx/>
                <a:latin typeface="Raleway" pitchFamily="2" charset="0"/>
                <a:ea typeface="+mn-ea"/>
                <a:cs typeface="+mn-cs"/>
              </a:rPr>
              <a:t>GBAD</a:t>
            </a:r>
            <a:r>
              <a:rPr kumimoji="0" lang="en-US" sz="5400" b="1" i="0" u="none" strike="noStrike" kern="1200" cap="none" spc="0" normalizeH="0" baseline="0" noProof="0" dirty="0">
                <a:ln>
                  <a:noFill/>
                </a:ln>
                <a:solidFill>
                  <a:srgbClr val="F7931D"/>
                </a:solidFill>
                <a:effectLst/>
                <a:uLnTx/>
                <a:uFillTx/>
                <a:latin typeface="Raleway" pitchFamily="2" charset="0"/>
                <a:ea typeface="+mn-ea"/>
                <a:cs typeface="+mn-cs"/>
              </a:rPr>
              <a:t>s</a:t>
            </a:r>
          </a:p>
        </p:txBody>
      </p:sp>
      <p:cxnSp>
        <p:nvCxnSpPr>
          <p:cNvPr id="5" name="Straight Connector 4">
            <a:extLst>
              <a:ext uri="{FF2B5EF4-FFF2-40B4-BE49-F238E27FC236}">
                <a16:creationId xmlns:a16="http://schemas.microsoft.com/office/drawing/2014/main" id="{A1F7990F-325B-8C9C-4981-7CE9510F9A68}"/>
              </a:ext>
            </a:extLst>
          </p:cNvPr>
          <p:cNvCxnSpPr/>
          <p:nvPr/>
        </p:nvCxnSpPr>
        <p:spPr>
          <a:xfrm>
            <a:off x="386861" y="5641593"/>
            <a:ext cx="11418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B869D7-228D-FB5A-37BF-5D9F222167A1}"/>
              </a:ext>
            </a:extLst>
          </p:cNvPr>
          <p:cNvSpPr txBox="1"/>
          <p:nvPr/>
        </p:nvSpPr>
        <p:spPr>
          <a:xfrm>
            <a:off x="8828041" y="6395647"/>
            <a:ext cx="2977097" cy="338554"/>
          </a:xfrm>
          <a:prstGeom prst="rect">
            <a:avLst/>
          </a:prstGeom>
          <a:noFill/>
        </p:spPr>
        <p:txBody>
          <a:bodyPr wrap="none" rtlCol="0">
            <a:spAutoFit/>
          </a:bodyPr>
          <a:lstStyle/>
          <a:p>
            <a:pPr algn="r"/>
            <a:r>
              <a:rPr lang="en-US" sz="1600" i="1" dirty="0"/>
              <a:t>Global Burden of Animal Diseases</a:t>
            </a:r>
          </a:p>
        </p:txBody>
      </p:sp>
      <p:sp>
        <p:nvSpPr>
          <p:cNvPr id="9" name="TextBox 8">
            <a:extLst>
              <a:ext uri="{FF2B5EF4-FFF2-40B4-BE49-F238E27FC236}">
                <a16:creationId xmlns:a16="http://schemas.microsoft.com/office/drawing/2014/main" id="{E98F1BA6-0B24-979E-2203-AACC1E73D259}"/>
              </a:ext>
            </a:extLst>
          </p:cNvPr>
          <p:cNvSpPr txBox="1"/>
          <p:nvPr/>
        </p:nvSpPr>
        <p:spPr>
          <a:xfrm>
            <a:off x="386861" y="6379984"/>
            <a:ext cx="7173502" cy="338554"/>
          </a:xfrm>
          <a:prstGeom prst="rect">
            <a:avLst/>
          </a:prstGeom>
          <a:noFill/>
        </p:spPr>
        <p:txBody>
          <a:bodyPr wrap="none" rtlCol="0">
            <a:spAutoFit/>
          </a:bodyPr>
          <a:lstStyle/>
          <a:p>
            <a:r>
              <a:rPr lang="en-US" sz="1600" dirty="0">
                <a:solidFill>
                  <a:srgbClr val="FF0000"/>
                </a:solidFill>
              </a:rPr>
              <a:t>https://</a:t>
            </a:r>
            <a:r>
              <a:rPr lang="en-US" sz="1600" dirty="0" err="1">
                <a:solidFill>
                  <a:srgbClr val="FF0000"/>
                </a:solidFill>
              </a:rPr>
              <a:t>docs.github.com</a:t>
            </a:r>
            <a:r>
              <a:rPr lang="en-US" sz="1600" dirty="0">
                <a:solidFill>
                  <a:srgbClr val="FF0000"/>
                </a:solidFill>
              </a:rPr>
              <a:t>/</a:t>
            </a:r>
            <a:r>
              <a:rPr lang="en-US" sz="1600" dirty="0" err="1">
                <a:solidFill>
                  <a:srgbClr val="FF0000"/>
                </a:solidFill>
              </a:rPr>
              <a:t>en</a:t>
            </a:r>
            <a:r>
              <a:rPr lang="en-US" sz="1600" dirty="0">
                <a:solidFill>
                  <a:srgbClr val="FF0000"/>
                </a:solidFill>
              </a:rPr>
              <a:t>/get-started/start-your-journey/about-</a:t>
            </a:r>
            <a:r>
              <a:rPr lang="en-US" sz="1600" dirty="0" err="1">
                <a:solidFill>
                  <a:srgbClr val="FF0000"/>
                </a:solidFill>
              </a:rPr>
              <a:t>github</a:t>
            </a:r>
            <a:r>
              <a:rPr lang="en-US" sz="1600" dirty="0">
                <a:solidFill>
                  <a:srgbClr val="FF0000"/>
                </a:solidFill>
              </a:rPr>
              <a:t>-and-git</a:t>
            </a:r>
          </a:p>
        </p:txBody>
      </p:sp>
    </p:spTree>
    <p:extLst>
      <p:ext uri="{BB962C8B-B14F-4D97-AF65-F5344CB8AC3E}">
        <p14:creationId xmlns:p14="http://schemas.microsoft.com/office/powerpoint/2010/main" val="119967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33AFE251-8D1C-D211-31C8-0CB721FD4619}"/>
              </a:ext>
            </a:extLst>
          </p:cNvPr>
          <p:cNvPicPr>
            <a:picLocks noChangeAspect="1"/>
          </p:cNvPicPr>
          <p:nvPr/>
        </p:nvPicPr>
        <p:blipFill>
          <a:blip r:embed="rId3"/>
          <a:srcRect t="7522" b="10376"/>
          <a:stretch/>
        </p:blipFill>
        <p:spPr>
          <a:xfrm>
            <a:off x="20" y="1282"/>
            <a:ext cx="12191980" cy="6856718"/>
          </a:xfrm>
          <a:prstGeom prst="rect">
            <a:avLst/>
          </a:prstGeom>
        </p:spPr>
      </p:pic>
    </p:spTree>
    <p:extLst>
      <p:ext uri="{BB962C8B-B14F-4D97-AF65-F5344CB8AC3E}">
        <p14:creationId xmlns:p14="http://schemas.microsoft.com/office/powerpoint/2010/main" val="178206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4FDD5DFD-5329-FF01-A253-633BA5FC8915}"/>
              </a:ext>
            </a:extLst>
          </p:cNvPr>
          <p:cNvPicPr>
            <a:picLocks noChangeAspect="1"/>
          </p:cNvPicPr>
          <p:nvPr/>
        </p:nvPicPr>
        <p:blipFill>
          <a:blip r:embed="rId3"/>
          <a:srcRect b="19658"/>
          <a:stretch/>
        </p:blipFill>
        <p:spPr>
          <a:xfrm>
            <a:off x="20" y="1282"/>
            <a:ext cx="12191980" cy="6856718"/>
          </a:xfrm>
          <a:prstGeom prst="rect">
            <a:avLst/>
          </a:prstGeom>
        </p:spPr>
      </p:pic>
    </p:spTree>
    <p:extLst>
      <p:ext uri="{BB962C8B-B14F-4D97-AF65-F5344CB8AC3E}">
        <p14:creationId xmlns:p14="http://schemas.microsoft.com/office/powerpoint/2010/main" val="349554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077A546B-2BE7-4E66-4933-5F10126CD517}"/>
              </a:ext>
            </a:extLst>
          </p:cNvPr>
          <p:cNvPicPr>
            <a:picLocks noChangeAspect="1"/>
          </p:cNvPicPr>
          <p:nvPr/>
        </p:nvPicPr>
        <p:blipFill>
          <a:blip r:embed="rId3"/>
          <a:srcRect t="6880" b="11019"/>
          <a:stretch/>
        </p:blipFill>
        <p:spPr>
          <a:xfrm>
            <a:off x="20" y="1282"/>
            <a:ext cx="12191980" cy="6856718"/>
          </a:xfrm>
          <a:prstGeom prst="rect">
            <a:avLst/>
          </a:prstGeom>
        </p:spPr>
      </p:pic>
    </p:spTree>
    <p:extLst>
      <p:ext uri="{BB962C8B-B14F-4D97-AF65-F5344CB8AC3E}">
        <p14:creationId xmlns:p14="http://schemas.microsoft.com/office/powerpoint/2010/main" val="404235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31DCC5A4-9D86-02BA-EB63-BF1136500AA7}"/>
              </a:ext>
            </a:extLst>
          </p:cNvPr>
          <p:cNvPicPr>
            <a:picLocks noChangeAspect="1"/>
          </p:cNvPicPr>
          <p:nvPr/>
        </p:nvPicPr>
        <p:blipFill>
          <a:blip r:embed="rId3"/>
          <a:srcRect t="7575" b="10324"/>
          <a:stretch/>
        </p:blipFill>
        <p:spPr>
          <a:xfrm>
            <a:off x="20" y="1282"/>
            <a:ext cx="12191980" cy="6856718"/>
          </a:xfrm>
          <a:prstGeom prst="rect">
            <a:avLst/>
          </a:prstGeom>
        </p:spPr>
      </p:pic>
    </p:spTree>
    <p:extLst>
      <p:ext uri="{BB962C8B-B14F-4D97-AF65-F5344CB8AC3E}">
        <p14:creationId xmlns:p14="http://schemas.microsoft.com/office/powerpoint/2010/main" val="61976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16239</TotalTime>
  <Words>1079</Words>
  <Application>Microsoft Macintosh PowerPoint</Application>
  <PresentationFormat>Widescreen</PresentationFormat>
  <Paragraphs>81</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Raleway</vt:lpstr>
      <vt:lpstr>Office Theme</vt:lpstr>
      <vt:lpstr>World Café Challenge</vt:lpstr>
      <vt:lpstr>The Challenge  How to Effectively use git and GitHub throughout GBADs</vt:lpstr>
      <vt:lpstr>Background  git and GitHub</vt:lpstr>
      <vt:lpstr>git and GitHub</vt:lpstr>
      <vt:lpstr>GitHub</vt:lpstr>
      <vt:lpstr>PowerPoint Presentation</vt:lpstr>
      <vt:lpstr>PowerPoint Presentation</vt:lpstr>
      <vt:lpstr>PowerPoint Presentation</vt:lpstr>
      <vt:lpstr>PowerPoint Presentation</vt:lpstr>
      <vt:lpstr>Disadvantages of GitHub and git</vt:lpstr>
      <vt:lpstr>Advantages of GitHub and git</vt:lpstr>
      <vt:lpstr>Questions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Deborah A Stacey</dc:creator>
  <cp:lastModifiedBy>Deborah A Stacey</cp:lastModifiedBy>
  <cp:revision>5</cp:revision>
  <dcterms:created xsi:type="dcterms:W3CDTF">2024-10-23T14:43:40Z</dcterms:created>
  <dcterms:modified xsi:type="dcterms:W3CDTF">2024-11-03T21:29:37Z</dcterms:modified>
</cp:coreProperties>
</file>