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1"/>
  </p:notesMasterIdLst>
  <p:sldIdLst>
    <p:sldId id="258" r:id="rId2"/>
    <p:sldId id="263" r:id="rId3"/>
    <p:sldId id="259" r:id="rId4"/>
    <p:sldId id="260" r:id="rId5"/>
    <p:sldId id="261"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97931-B831-4C45-92EB-5E58758AA573}" type="datetimeFigureOut">
              <a:rPr lang="en-IN" smtClean="0"/>
              <a:t>10-06-2023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04924-4E2E-4198-B9CC-25ECB59FDA19}" type="slidenum">
              <a:rPr lang="en-IN" smtClean="0"/>
              <a:t>‹#›</a:t>
            </a:fld>
            <a:endParaRPr lang="en-IN"/>
          </a:p>
        </p:txBody>
      </p:sp>
    </p:spTree>
    <p:extLst>
      <p:ext uri="{BB962C8B-B14F-4D97-AF65-F5344CB8AC3E}">
        <p14:creationId xmlns:p14="http://schemas.microsoft.com/office/powerpoint/2010/main" val="157322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329661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674437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4361293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850005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5240173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992974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758691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876717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076323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37469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195929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530774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50899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63615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47312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7698902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7876338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6/10/2023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66953615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arduino.cc/tutorials" TargetMode="External"/><Relationship Id="rId2" Type="http://schemas.openxmlformats.org/officeDocument/2006/relationships/hyperlink" Target="https://www.tutorialspoint.com/arduino/index.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88C2-0500-49CB-914B-4F990D7C2E25}"/>
              </a:ext>
            </a:extLst>
          </p:cNvPr>
          <p:cNvSpPr>
            <a:spLocks noGrp="1"/>
          </p:cNvSpPr>
          <p:nvPr>
            <p:ph type="ctrTitle"/>
          </p:nvPr>
        </p:nvSpPr>
        <p:spPr>
          <a:xfrm>
            <a:off x="1799998" y="-457199"/>
            <a:ext cx="7588931" cy="1382485"/>
          </a:xfrm>
        </p:spPr>
        <p:txBody>
          <a:bodyPr/>
          <a:lstStyle/>
          <a:p>
            <a:r>
              <a:rPr lang="en-IN" dirty="0"/>
              <a:t>Introduction</a:t>
            </a:r>
          </a:p>
        </p:txBody>
      </p:sp>
      <p:sp>
        <p:nvSpPr>
          <p:cNvPr id="3" name="Subtitle 2">
            <a:extLst>
              <a:ext uri="{FF2B5EF4-FFF2-40B4-BE49-F238E27FC236}">
                <a16:creationId xmlns:a16="http://schemas.microsoft.com/office/drawing/2014/main" id="{9532F11A-434F-4CF9-ACF6-3589AC7F8DBB}"/>
              </a:ext>
            </a:extLst>
          </p:cNvPr>
          <p:cNvSpPr>
            <a:spLocks noGrp="1"/>
          </p:cNvSpPr>
          <p:nvPr>
            <p:ph type="subTitle" idx="1"/>
          </p:nvPr>
        </p:nvSpPr>
        <p:spPr>
          <a:xfrm>
            <a:off x="167141" y="-337457"/>
            <a:ext cx="4911045" cy="3320143"/>
          </a:xfrm>
        </p:spPr>
        <p:txBody>
          <a:bodyPr>
            <a:noAutofit/>
          </a:bodyPr>
          <a:lstStyle/>
          <a:p>
            <a:pPr>
              <a:lnSpc>
                <a:spcPct val="115000"/>
              </a:lnSpc>
            </a:pPr>
            <a:r>
              <a:rPr lang="en-IN" sz="3000" dirty="0">
                <a:effectLst/>
                <a:ea typeface="Arial" panose="020B0604020202020204" pitchFamily="34" charset="0"/>
              </a:rPr>
              <a:t> </a:t>
            </a:r>
          </a:p>
          <a:p>
            <a:pPr>
              <a:lnSpc>
                <a:spcPct val="115000"/>
              </a:lnSpc>
            </a:pPr>
            <a:r>
              <a:rPr lang="en-IN" sz="3000" dirty="0">
                <a:effectLst/>
                <a:ea typeface="Arial" panose="020B0604020202020204" pitchFamily="34" charset="0"/>
              </a:rPr>
              <a:t> </a:t>
            </a:r>
          </a:p>
          <a:p>
            <a:pPr>
              <a:lnSpc>
                <a:spcPct val="115000"/>
              </a:lnSpc>
            </a:pPr>
            <a:r>
              <a:rPr lang="en-IN" sz="3000" dirty="0">
                <a:effectLst/>
                <a:ea typeface="Arial" panose="020B0604020202020204" pitchFamily="34" charset="0"/>
              </a:rPr>
              <a:t>This project aims to provide a microcontroller-based system that will help users to automate tasks in their daily work in their household. The system implemented through this project is an automated Home Assistance system that shall automate tasks. </a:t>
            </a:r>
          </a:p>
          <a:p>
            <a:endParaRPr lang="en-IN" sz="3000" dirty="0"/>
          </a:p>
        </p:txBody>
      </p:sp>
      <p:sp>
        <p:nvSpPr>
          <p:cNvPr id="4" name="Subtitle 2">
            <a:extLst>
              <a:ext uri="{FF2B5EF4-FFF2-40B4-BE49-F238E27FC236}">
                <a16:creationId xmlns:a16="http://schemas.microsoft.com/office/drawing/2014/main" id="{4FB274A2-780E-43CB-8A62-5B40B37E2F9E}"/>
              </a:ext>
            </a:extLst>
          </p:cNvPr>
          <p:cNvSpPr txBox="1">
            <a:spLocks/>
          </p:cNvSpPr>
          <p:nvPr/>
        </p:nvSpPr>
        <p:spPr>
          <a:xfrm>
            <a:off x="6096000" y="2155371"/>
            <a:ext cx="5928859" cy="3967843"/>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IN" sz="3000" dirty="0"/>
          </a:p>
        </p:txBody>
      </p:sp>
      <p:sp>
        <p:nvSpPr>
          <p:cNvPr id="5" name="Subtitle 2">
            <a:extLst>
              <a:ext uri="{FF2B5EF4-FFF2-40B4-BE49-F238E27FC236}">
                <a16:creationId xmlns:a16="http://schemas.microsoft.com/office/drawing/2014/main" id="{7614D0BF-601B-4555-9538-02C256C6E731}"/>
              </a:ext>
            </a:extLst>
          </p:cNvPr>
          <p:cNvSpPr txBox="1">
            <a:spLocks/>
          </p:cNvSpPr>
          <p:nvPr/>
        </p:nvSpPr>
        <p:spPr>
          <a:xfrm>
            <a:off x="5355771" y="1088572"/>
            <a:ext cx="6669087" cy="503464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115000"/>
              </a:lnSpc>
            </a:pPr>
            <a:r>
              <a:rPr lang="en-IN" sz="3000" dirty="0">
                <a:effectLst/>
                <a:latin typeface="Arial" panose="020B0604020202020204" pitchFamily="34" charset="0"/>
                <a:ea typeface="Arial" panose="020B0604020202020204" pitchFamily="34" charset="0"/>
              </a:rPr>
              <a:t>The features of the system are: </a:t>
            </a:r>
          </a:p>
          <a:p>
            <a:pPr>
              <a:lnSpc>
                <a:spcPct val="115000"/>
              </a:lnSpc>
            </a:pPr>
            <a:r>
              <a:rPr lang="en-IN" sz="3000" dirty="0">
                <a:effectLst/>
                <a:latin typeface="Arial" panose="020B0604020202020204" pitchFamily="34" charset="0"/>
                <a:ea typeface="Arial" panose="020B0604020202020204" pitchFamily="34" charset="0"/>
              </a:rPr>
              <a:t>● Motion-based modules that will automatically turn the lights and fans on/off depending on if people are in the room</a:t>
            </a:r>
          </a:p>
          <a:p>
            <a:pPr>
              <a:lnSpc>
                <a:spcPct val="115000"/>
              </a:lnSpc>
            </a:pPr>
            <a:r>
              <a:rPr lang="en-IN" sz="3000" dirty="0">
                <a:effectLst/>
                <a:latin typeface="Arial" panose="020B0604020202020204" pitchFamily="34" charset="0"/>
                <a:ea typeface="Arial" panose="020B0604020202020204" pitchFamily="34" charset="0"/>
              </a:rPr>
              <a:t>● A gas sensor-based component to detect gas leaks in the house. </a:t>
            </a:r>
          </a:p>
          <a:p>
            <a:endParaRPr lang="en-IN" sz="3000" dirty="0"/>
          </a:p>
        </p:txBody>
      </p:sp>
    </p:spTree>
    <p:extLst>
      <p:ext uri="{BB962C8B-B14F-4D97-AF65-F5344CB8AC3E}">
        <p14:creationId xmlns:p14="http://schemas.microsoft.com/office/powerpoint/2010/main" val="83737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433-1F5A-43FE-ABB7-E25FD7913A7F}"/>
              </a:ext>
            </a:extLst>
          </p:cNvPr>
          <p:cNvSpPr>
            <a:spLocks noGrp="1"/>
          </p:cNvSpPr>
          <p:nvPr>
            <p:ph type="title"/>
          </p:nvPr>
        </p:nvSpPr>
        <p:spPr>
          <a:xfrm>
            <a:off x="1143001" y="283029"/>
            <a:ext cx="9905998" cy="1023257"/>
          </a:xfrm>
        </p:spPr>
        <p:txBody>
          <a:bodyPr/>
          <a:lstStyle/>
          <a:p>
            <a:r>
              <a:rPr lang="en-IN" dirty="0"/>
              <a:t>Hardware Circuit</a:t>
            </a:r>
          </a:p>
        </p:txBody>
      </p:sp>
      <p:pic>
        <p:nvPicPr>
          <p:cNvPr id="4" name="Picture 3">
            <a:extLst>
              <a:ext uri="{FF2B5EF4-FFF2-40B4-BE49-F238E27FC236}">
                <a16:creationId xmlns:a16="http://schemas.microsoft.com/office/drawing/2014/main" id="{7CBABEC1-0888-4251-95DE-10DFFBE002A3}"/>
              </a:ext>
            </a:extLst>
          </p:cNvPr>
          <p:cNvPicPr>
            <a:picLocks noChangeAspect="1"/>
          </p:cNvPicPr>
          <p:nvPr/>
        </p:nvPicPr>
        <p:blipFill>
          <a:blip r:embed="rId2"/>
          <a:stretch>
            <a:fillRect/>
          </a:stretch>
        </p:blipFill>
        <p:spPr>
          <a:xfrm>
            <a:off x="381000" y="1191986"/>
            <a:ext cx="11430000" cy="5551714"/>
          </a:xfrm>
          <a:prstGeom prst="rect">
            <a:avLst/>
          </a:prstGeom>
        </p:spPr>
      </p:pic>
    </p:spTree>
    <p:extLst>
      <p:ext uri="{BB962C8B-B14F-4D97-AF65-F5344CB8AC3E}">
        <p14:creationId xmlns:p14="http://schemas.microsoft.com/office/powerpoint/2010/main" val="192571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D620-3492-4C36-AF19-AABEB591B1EA}"/>
              </a:ext>
            </a:extLst>
          </p:cNvPr>
          <p:cNvSpPr>
            <a:spLocks noGrp="1"/>
          </p:cNvSpPr>
          <p:nvPr>
            <p:ph type="title"/>
          </p:nvPr>
        </p:nvSpPr>
        <p:spPr>
          <a:xfrm>
            <a:off x="4090353" y="-32657"/>
            <a:ext cx="9905998" cy="914400"/>
          </a:xfrm>
        </p:spPr>
        <p:txBody>
          <a:bodyPr/>
          <a:lstStyle/>
          <a:p>
            <a:r>
              <a:rPr lang="en-IN" dirty="0"/>
              <a:t>Code</a:t>
            </a:r>
          </a:p>
        </p:txBody>
      </p:sp>
      <p:sp>
        <p:nvSpPr>
          <p:cNvPr id="3" name="Content Placeholder 2">
            <a:extLst>
              <a:ext uri="{FF2B5EF4-FFF2-40B4-BE49-F238E27FC236}">
                <a16:creationId xmlns:a16="http://schemas.microsoft.com/office/drawing/2014/main" id="{46E8C12D-E0F5-409A-9FFC-DA7182EE2FE4}"/>
              </a:ext>
            </a:extLst>
          </p:cNvPr>
          <p:cNvSpPr>
            <a:spLocks noGrp="1"/>
          </p:cNvSpPr>
          <p:nvPr>
            <p:ph sz="half" idx="1"/>
          </p:nvPr>
        </p:nvSpPr>
        <p:spPr>
          <a:xfrm>
            <a:off x="277586" y="1684421"/>
            <a:ext cx="5743803" cy="4225491"/>
          </a:xfrm>
        </p:spPr>
        <p:txBody>
          <a:bodyPr>
            <a:noAutofit/>
          </a:bodyPr>
          <a:lstStyle/>
          <a:p>
            <a:pPr marL="0" indent="0">
              <a:lnSpc>
                <a:spcPct val="115000"/>
              </a:lnSpc>
              <a:buNone/>
            </a:pPr>
            <a:r>
              <a:rPr lang="en-IN" sz="3000" dirty="0">
                <a:effectLst/>
                <a:latin typeface="Fira Code" panose="020B0809050000020004" pitchFamily="49" charset="0"/>
                <a:ea typeface="Fira Code" panose="020B0809050000020004" pitchFamily="49" charset="0"/>
              </a:rPr>
              <a:t>int Value;</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int </a:t>
            </a:r>
            <a:r>
              <a:rPr lang="en-IN" sz="3000" dirty="0" err="1">
                <a:effectLst/>
                <a:latin typeface="Fira Code" panose="020B0809050000020004" pitchFamily="49" charset="0"/>
                <a:ea typeface="Fira Code" panose="020B0809050000020004" pitchFamily="49" charset="0"/>
              </a:rPr>
              <a:t>PreviousValue</a:t>
            </a:r>
            <a:r>
              <a:rPr lang="en-IN" sz="3000" dirty="0">
                <a:effectLst/>
                <a:latin typeface="Fira Code" panose="020B0809050000020004" pitchFamily="49" charset="0"/>
                <a:ea typeface="Fira Code" panose="020B0809050000020004" pitchFamily="49" charset="0"/>
              </a:rPr>
              <a:t> = 90;</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err="1">
                <a:effectLst/>
                <a:latin typeface="Fira Code" panose="020B0809050000020004" pitchFamily="49" charset="0"/>
                <a:ea typeface="Fira Code" panose="020B0809050000020004" pitchFamily="49" charset="0"/>
              </a:rPr>
              <a:t>const</a:t>
            </a:r>
            <a:r>
              <a:rPr lang="en-IN" sz="3000" dirty="0">
                <a:effectLst/>
                <a:latin typeface="Fira Code" panose="020B0809050000020004" pitchFamily="49" charset="0"/>
                <a:ea typeface="Fira Code" panose="020B0809050000020004" pitchFamily="49" charset="0"/>
              </a:rPr>
              <a:t> int </a:t>
            </a:r>
            <a:r>
              <a:rPr lang="en-IN" sz="3000" dirty="0" err="1">
                <a:effectLst/>
                <a:latin typeface="Fira Code" panose="020B0809050000020004" pitchFamily="49" charset="0"/>
                <a:ea typeface="Fira Code" panose="020B0809050000020004" pitchFamily="49" charset="0"/>
              </a:rPr>
              <a:t>pingPin</a:t>
            </a:r>
            <a:r>
              <a:rPr lang="en-IN" sz="3000" dirty="0">
                <a:effectLst/>
                <a:latin typeface="Fira Code" panose="020B0809050000020004" pitchFamily="49" charset="0"/>
                <a:ea typeface="Fira Code" panose="020B0809050000020004" pitchFamily="49" charset="0"/>
              </a:rPr>
              <a:t> = 7; // Trigger Pin of Ultrasonic Sensor</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err="1">
                <a:effectLst/>
                <a:latin typeface="Fira Code" panose="020B0809050000020004" pitchFamily="49" charset="0"/>
                <a:ea typeface="Fira Code" panose="020B0809050000020004" pitchFamily="49" charset="0"/>
              </a:rPr>
              <a:t>const</a:t>
            </a:r>
            <a:r>
              <a:rPr lang="en-IN" sz="3000" dirty="0">
                <a:effectLst/>
                <a:latin typeface="Fira Code" panose="020B0809050000020004" pitchFamily="49" charset="0"/>
                <a:ea typeface="Fira Code" panose="020B0809050000020004" pitchFamily="49" charset="0"/>
              </a:rPr>
              <a:t> int </a:t>
            </a:r>
            <a:r>
              <a:rPr lang="en-IN" sz="3000" dirty="0" err="1">
                <a:effectLst/>
                <a:latin typeface="Fira Code" panose="020B0809050000020004" pitchFamily="49" charset="0"/>
                <a:ea typeface="Fira Code" panose="020B0809050000020004" pitchFamily="49" charset="0"/>
              </a:rPr>
              <a:t>echoPin</a:t>
            </a:r>
            <a:r>
              <a:rPr lang="en-IN" sz="3000" dirty="0">
                <a:effectLst/>
                <a:latin typeface="Fira Code" panose="020B0809050000020004" pitchFamily="49" charset="0"/>
                <a:ea typeface="Fira Code" panose="020B0809050000020004" pitchFamily="49" charset="0"/>
              </a:rPr>
              <a:t> = 6; // Echo Pin of Ultrasonic Sensor</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int </a:t>
            </a:r>
            <a:r>
              <a:rPr lang="en-IN" sz="3000" dirty="0" err="1">
                <a:effectLst/>
                <a:latin typeface="Fira Code" panose="020B0809050000020004" pitchFamily="49" charset="0"/>
                <a:ea typeface="Fira Code" panose="020B0809050000020004" pitchFamily="49" charset="0"/>
              </a:rPr>
              <a:t>lp</a:t>
            </a:r>
            <a:r>
              <a:rPr lang="en-IN" sz="3000" dirty="0">
                <a:effectLst/>
                <a:latin typeface="Fira Code" panose="020B0809050000020004" pitchFamily="49" charset="0"/>
                <a:ea typeface="Fira Code" panose="020B0809050000020004" pitchFamily="49" charset="0"/>
              </a:rPr>
              <a:t> = 13, lp2 = 12, lp3 = 11;</a:t>
            </a:r>
            <a:endParaRPr lang="en-IN" sz="3000" dirty="0">
              <a:effectLst/>
              <a:latin typeface="Arial" panose="020B0604020202020204" pitchFamily="34" charset="0"/>
              <a:ea typeface="Arial" panose="020B0604020202020204" pitchFamily="34" charset="0"/>
            </a:endParaRPr>
          </a:p>
        </p:txBody>
      </p:sp>
      <p:sp>
        <p:nvSpPr>
          <p:cNvPr id="4" name="Content Placeholder 3">
            <a:extLst>
              <a:ext uri="{FF2B5EF4-FFF2-40B4-BE49-F238E27FC236}">
                <a16:creationId xmlns:a16="http://schemas.microsoft.com/office/drawing/2014/main" id="{27F41CB9-FC15-4CD0-9E61-4536C924C49B}"/>
              </a:ext>
            </a:extLst>
          </p:cNvPr>
          <p:cNvSpPr>
            <a:spLocks noGrp="1"/>
          </p:cNvSpPr>
          <p:nvPr>
            <p:ph sz="half" idx="2"/>
          </p:nvPr>
        </p:nvSpPr>
        <p:spPr>
          <a:xfrm>
            <a:off x="6170612" y="881743"/>
            <a:ext cx="6021388" cy="5823856"/>
          </a:xfrm>
        </p:spPr>
        <p:txBody>
          <a:bodyPr>
            <a:noAutofit/>
          </a:bodyPr>
          <a:lstStyle/>
          <a:p>
            <a:pPr marL="0" indent="0">
              <a:lnSpc>
                <a:spcPct val="115000"/>
              </a:lnSpc>
              <a:buNone/>
            </a:pPr>
            <a:r>
              <a:rPr lang="en-IN" sz="3000" dirty="0">
                <a:effectLst/>
                <a:latin typeface="Fira Code" panose="020B0809050000020004" pitchFamily="49" charset="0"/>
                <a:ea typeface="Fira Code" panose="020B0809050000020004" pitchFamily="49" charset="0"/>
              </a:rPr>
              <a:t>void setup()</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r>
              <a:rPr lang="en-IN" sz="3000" dirty="0" err="1">
                <a:effectLst/>
                <a:latin typeface="Fira Code" panose="020B0809050000020004" pitchFamily="49" charset="0"/>
                <a:ea typeface="Fira Code" panose="020B0809050000020004" pitchFamily="49" charset="0"/>
              </a:rPr>
              <a:t>pinMode</a:t>
            </a:r>
            <a:r>
              <a:rPr lang="en-IN" sz="3000" dirty="0">
                <a:effectLst/>
                <a:latin typeface="Fira Code" panose="020B0809050000020004" pitchFamily="49" charset="0"/>
                <a:ea typeface="Fira Code" panose="020B0809050000020004" pitchFamily="49" charset="0"/>
              </a:rPr>
              <a:t>(9, OUTPUT);</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r>
              <a:rPr lang="en-IN" sz="3000" dirty="0" err="1">
                <a:effectLst/>
                <a:latin typeface="Fira Code" panose="020B0809050000020004" pitchFamily="49" charset="0"/>
                <a:ea typeface="Fira Code" panose="020B0809050000020004" pitchFamily="49" charset="0"/>
              </a:rPr>
              <a:t>pinMode</a:t>
            </a:r>
            <a:r>
              <a:rPr lang="en-IN" sz="3000" dirty="0">
                <a:effectLst/>
                <a:latin typeface="Fira Code" panose="020B0809050000020004" pitchFamily="49" charset="0"/>
                <a:ea typeface="Fira Code" panose="020B0809050000020004" pitchFamily="49" charset="0"/>
              </a:rPr>
              <a:t>(A0, INPUT);</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r>
              <a:rPr lang="en-IN" sz="3000" dirty="0" err="1">
                <a:effectLst/>
                <a:latin typeface="Fira Code" panose="020B0809050000020004" pitchFamily="49" charset="0"/>
                <a:ea typeface="Fira Code" panose="020B0809050000020004" pitchFamily="49" charset="0"/>
              </a:rPr>
              <a:t>pinMode</a:t>
            </a:r>
            <a:r>
              <a:rPr lang="en-IN" sz="3000" dirty="0">
                <a:effectLst/>
                <a:latin typeface="Fira Code" panose="020B0809050000020004" pitchFamily="49" charset="0"/>
                <a:ea typeface="Fira Code" panose="020B0809050000020004" pitchFamily="49" charset="0"/>
              </a:rPr>
              <a:t>(</a:t>
            </a:r>
            <a:r>
              <a:rPr lang="en-IN" sz="3000" dirty="0" err="1">
                <a:effectLst/>
                <a:latin typeface="Fira Code" panose="020B0809050000020004" pitchFamily="49" charset="0"/>
                <a:ea typeface="Fira Code" panose="020B0809050000020004" pitchFamily="49" charset="0"/>
              </a:rPr>
              <a:t>lp</a:t>
            </a:r>
            <a:r>
              <a:rPr lang="en-IN" sz="3000" dirty="0">
                <a:effectLst/>
                <a:latin typeface="Fira Code" panose="020B0809050000020004" pitchFamily="49" charset="0"/>
                <a:ea typeface="Fira Code" panose="020B0809050000020004" pitchFamily="49" charset="0"/>
              </a:rPr>
              <a:t>, OUTPUT);</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r>
              <a:rPr lang="en-IN" sz="3000" dirty="0" err="1">
                <a:effectLst/>
                <a:latin typeface="Fira Code" panose="020B0809050000020004" pitchFamily="49" charset="0"/>
                <a:ea typeface="Fira Code" panose="020B0809050000020004" pitchFamily="49" charset="0"/>
              </a:rPr>
              <a:t>pinMode</a:t>
            </a:r>
            <a:r>
              <a:rPr lang="en-IN" sz="3000" dirty="0">
                <a:effectLst/>
                <a:latin typeface="Fira Code" panose="020B0809050000020004" pitchFamily="49" charset="0"/>
                <a:ea typeface="Fira Code" panose="020B0809050000020004" pitchFamily="49" charset="0"/>
              </a:rPr>
              <a:t>(lp2, OUTPUT);</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r>
              <a:rPr lang="en-IN" sz="3000" dirty="0" err="1">
                <a:effectLst/>
                <a:latin typeface="Fira Code" panose="020B0809050000020004" pitchFamily="49" charset="0"/>
                <a:ea typeface="Fira Code" panose="020B0809050000020004" pitchFamily="49" charset="0"/>
              </a:rPr>
              <a:t>pinMode</a:t>
            </a:r>
            <a:r>
              <a:rPr lang="en-IN" sz="3000" dirty="0">
                <a:effectLst/>
                <a:latin typeface="Fira Code" panose="020B0809050000020004" pitchFamily="49" charset="0"/>
                <a:ea typeface="Fira Code" panose="020B0809050000020004" pitchFamily="49" charset="0"/>
              </a:rPr>
              <a:t>(lp3, OUTPUT);</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r>
              <a:rPr lang="en-IN" sz="3000" dirty="0" err="1">
                <a:effectLst/>
                <a:latin typeface="Fira Code" panose="020B0809050000020004" pitchFamily="49" charset="0"/>
                <a:ea typeface="Fira Code" panose="020B0809050000020004" pitchFamily="49" charset="0"/>
              </a:rPr>
              <a:t>Serial.begin</a:t>
            </a:r>
            <a:r>
              <a:rPr lang="en-IN" sz="3000" dirty="0">
                <a:effectLst/>
                <a:latin typeface="Fira Code" panose="020B0809050000020004" pitchFamily="49" charset="0"/>
                <a:ea typeface="Fira Code" panose="020B0809050000020004" pitchFamily="49" charset="0"/>
              </a:rPr>
              <a:t>(9600);</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a:t>
            </a:r>
            <a:endParaRPr lang="en-IN" sz="3000" dirty="0">
              <a:effectLst/>
              <a:latin typeface="Arial" panose="020B0604020202020204" pitchFamily="34" charset="0"/>
              <a:ea typeface="Arial" panose="020B0604020202020204" pitchFamily="34" charset="0"/>
            </a:endParaRPr>
          </a:p>
          <a:p>
            <a:pPr marL="0" indent="0">
              <a:buNone/>
            </a:pPr>
            <a:endParaRPr lang="en-IN" sz="3000" dirty="0"/>
          </a:p>
        </p:txBody>
      </p:sp>
    </p:spTree>
    <p:extLst>
      <p:ext uri="{BB962C8B-B14F-4D97-AF65-F5344CB8AC3E}">
        <p14:creationId xmlns:p14="http://schemas.microsoft.com/office/powerpoint/2010/main" val="242695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8C12D-E0F5-409A-9FFC-DA7182EE2FE4}"/>
              </a:ext>
            </a:extLst>
          </p:cNvPr>
          <p:cNvSpPr>
            <a:spLocks noGrp="1"/>
          </p:cNvSpPr>
          <p:nvPr>
            <p:ph sz="half" idx="1"/>
          </p:nvPr>
        </p:nvSpPr>
        <p:spPr>
          <a:xfrm>
            <a:off x="0" y="130629"/>
            <a:ext cx="6021389" cy="6574970"/>
          </a:xfrm>
        </p:spPr>
        <p:txBody>
          <a:bodyPr>
            <a:noAutofit/>
          </a:bodyPr>
          <a:lstStyle/>
          <a:p>
            <a:pPr marL="0" indent="0">
              <a:lnSpc>
                <a:spcPct val="115000"/>
              </a:lnSpc>
              <a:buNone/>
            </a:pPr>
            <a:r>
              <a:rPr lang="en-IN" sz="2800" dirty="0">
                <a:effectLst/>
                <a:latin typeface="Fira Code" panose="020B0809050000020004" pitchFamily="49" charset="0"/>
                <a:ea typeface="Fira Code" panose="020B0809050000020004" pitchFamily="49" charset="0"/>
              </a:rPr>
              <a:t>void loop()</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char gas[] = "Gas sensor Value = "; // create a string</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PreviousValue</a:t>
            </a:r>
            <a:r>
              <a:rPr lang="en-IN" sz="2800" dirty="0">
                <a:effectLst/>
                <a:latin typeface="Fira Code" panose="020B0809050000020004" pitchFamily="49" charset="0"/>
                <a:ea typeface="Fira Code" panose="020B0809050000020004" pitchFamily="49" charset="0"/>
              </a:rPr>
              <a:t> = Value;</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Value = </a:t>
            </a:r>
            <a:r>
              <a:rPr lang="en-IN" sz="2800" dirty="0" err="1">
                <a:effectLst/>
                <a:latin typeface="Fira Code" panose="020B0809050000020004" pitchFamily="49" charset="0"/>
                <a:ea typeface="Fira Code" panose="020B0809050000020004" pitchFamily="49" charset="0"/>
              </a:rPr>
              <a:t>analogRead</a:t>
            </a:r>
            <a:r>
              <a:rPr lang="en-IN" sz="2800" dirty="0">
                <a:effectLst/>
                <a:latin typeface="Fira Code" panose="020B0809050000020004" pitchFamily="49" charset="0"/>
                <a:ea typeface="Fira Code" panose="020B0809050000020004" pitchFamily="49" charset="0"/>
              </a:rPr>
              <a:t>(A0);</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Serial.print</a:t>
            </a:r>
            <a:r>
              <a:rPr lang="en-IN" sz="2800" dirty="0">
                <a:effectLst/>
                <a:latin typeface="Fira Code" panose="020B0809050000020004" pitchFamily="49" charset="0"/>
                <a:ea typeface="Fira Code" panose="020B0809050000020004" pitchFamily="49" charset="0"/>
              </a:rPr>
              <a:t>(gas);</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Serial.println</a:t>
            </a:r>
            <a:r>
              <a:rPr lang="en-IN" sz="2800" dirty="0">
                <a:effectLst/>
                <a:latin typeface="Fira Code" panose="020B0809050000020004" pitchFamily="49" charset="0"/>
                <a:ea typeface="Fira Code" panose="020B0809050000020004" pitchFamily="49" charset="0"/>
              </a:rPr>
              <a:t>(Value);</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delay(1000);</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digitalWrite</a:t>
            </a:r>
            <a:r>
              <a:rPr lang="en-IN" sz="2800" dirty="0">
                <a:effectLst/>
                <a:latin typeface="Fira Code" panose="020B0809050000020004" pitchFamily="49" charset="0"/>
                <a:ea typeface="Fira Code" panose="020B0809050000020004" pitchFamily="49" charset="0"/>
              </a:rPr>
              <a:t>(11, HIGH);</a:t>
            </a:r>
            <a:endParaRPr lang="en-IN" sz="2800" dirty="0">
              <a:effectLst/>
              <a:latin typeface="Arial" panose="020B0604020202020204" pitchFamily="34" charset="0"/>
              <a:ea typeface="Arial" panose="020B0604020202020204" pitchFamily="34" charset="0"/>
            </a:endParaRPr>
          </a:p>
          <a:p>
            <a:pPr marL="0" indent="0">
              <a:lnSpc>
                <a:spcPct val="115000"/>
              </a:lnSpc>
              <a:buNone/>
            </a:pPr>
            <a:endParaRPr lang="en-IN" sz="2800" dirty="0">
              <a:effectLst/>
              <a:latin typeface="Arial" panose="020B0604020202020204" pitchFamily="34" charset="0"/>
              <a:ea typeface="Arial" panose="020B0604020202020204" pitchFamily="34" charset="0"/>
            </a:endParaRPr>
          </a:p>
        </p:txBody>
      </p:sp>
      <p:sp>
        <p:nvSpPr>
          <p:cNvPr id="4" name="Content Placeholder 3">
            <a:extLst>
              <a:ext uri="{FF2B5EF4-FFF2-40B4-BE49-F238E27FC236}">
                <a16:creationId xmlns:a16="http://schemas.microsoft.com/office/drawing/2014/main" id="{27F41CB9-FC15-4CD0-9E61-4536C924C49B}"/>
              </a:ext>
            </a:extLst>
          </p:cNvPr>
          <p:cNvSpPr>
            <a:spLocks noGrp="1"/>
          </p:cNvSpPr>
          <p:nvPr>
            <p:ph sz="half" idx="2"/>
          </p:nvPr>
        </p:nvSpPr>
        <p:spPr>
          <a:xfrm>
            <a:off x="6170612" y="881743"/>
            <a:ext cx="6021388" cy="5823856"/>
          </a:xfrm>
        </p:spPr>
        <p:txBody>
          <a:bodyPr>
            <a:noAutofit/>
          </a:bodyPr>
          <a:lstStyle/>
          <a:p>
            <a:pPr marL="0" indent="0">
              <a:lnSpc>
                <a:spcPct val="115000"/>
              </a:lnSpc>
              <a:buNone/>
            </a:pPr>
            <a:r>
              <a:rPr lang="en-IN" sz="3000" dirty="0">
                <a:effectLst/>
                <a:latin typeface="Fira Code" panose="020B0809050000020004" pitchFamily="49" charset="0"/>
                <a:ea typeface="Fira Code" panose="020B0809050000020004" pitchFamily="49" charset="0"/>
              </a:rPr>
              <a:t>if (Value &gt; </a:t>
            </a:r>
            <a:r>
              <a:rPr lang="en-IN" sz="3000" dirty="0" err="1">
                <a:effectLst/>
                <a:latin typeface="Fira Code" panose="020B0809050000020004" pitchFamily="49" charset="0"/>
                <a:ea typeface="Fira Code" panose="020B0809050000020004" pitchFamily="49" charset="0"/>
              </a:rPr>
              <a:t>PreviousValue</a:t>
            </a:r>
            <a:r>
              <a:rPr lang="en-IN" sz="3000" dirty="0">
                <a:effectLst/>
                <a:latin typeface="Fira Code" panose="020B0809050000020004" pitchFamily="49" charset="0"/>
                <a:ea typeface="Fira Code" panose="020B0809050000020004" pitchFamily="49" charset="0"/>
              </a:rPr>
              <a:t>)</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r>
              <a:rPr lang="en-IN" sz="3000" dirty="0" err="1">
                <a:effectLst/>
                <a:latin typeface="Fira Code" panose="020B0809050000020004" pitchFamily="49" charset="0"/>
                <a:ea typeface="Fira Code" panose="020B0809050000020004" pitchFamily="49" charset="0"/>
              </a:rPr>
              <a:t>digitalWrite</a:t>
            </a:r>
            <a:r>
              <a:rPr lang="en-IN" sz="3000" dirty="0">
                <a:effectLst/>
                <a:latin typeface="Fira Code" panose="020B0809050000020004" pitchFamily="49" charset="0"/>
                <a:ea typeface="Fira Code" panose="020B0809050000020004" pitchFamily="49" charset="0"/>
              </a:rPr>
              <a:t>(11, HIGH);</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else</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r>
              <a:rPr lang="en-IN" sz="3000" dirty="0" err="1">
                <a:effectLst/>
                <a:latin typeface="Fira Code" panose="020B0809050000020004" pitchFamily="49" charset="0"/>
                <a:ea typeface="Fira Code" panose="020B0809050000020004" pitchFamily="49" charset="0"/>
              </a:rPr>
              <a:t>digitalWrite</a:t>
            </a:r>
            <a:r>
              <a:rPr lang="en-IN" sz="3000" dirty="0">
                <a:effectLst/>
                <a:latin typeface="Fira Code" panose="020B0809050000020004" pitchFamily="49" charset="0"/>
                <a:ea typeface="Fira Code" panose="020B0809050000020004" pitchFamily="49" charset="0"/>
              </a:rPr>
              <a:t>(11, LOW);</a:t>
            </a:r>
            <a:endParaRPr lang="en-IN" sz="3000" dirty="0">
              <a:effectLst/>
              <a:latin typeface="Arial" panose="020B0604020202020204" pitchFamily="34" charset="0"/>
              <a:ea typeface="Arial" panose="020B0604020202020204" pitchFamily="34" charset="0"/>
            </a:endParaRPr>
          </a:p>
          <a:p>
            <a:pPr marL="0" indent="0">
              <a:lnSpc>
                <a:spcPct val="115000"/>
              </a:lnSpc>
              <a:buNone/>
            </a:pPr>
            <a:r>
              <a:rPr lang="en-IN" sz="3000" dirty="0">
                <a:effectLst/>
                <a:latin typeface="Fira Code" panose="020B0809050000020004" pitchFamily="49" charset="0"/>
                <a:ea typeface="Fira Code" panose="020B0809050000020004" pitchFamily="49" charset="0"/>
              </a:rPr>
              <a:t>  }</a:t>
            </a:r>
            <a:endParaRPr lang="en-IN" sz="3000" dirty="0">
              <a:effectLst/>
              <a:latin typeface="Arial" panose="020B0604020202020204" pitchFamily="34" charset="0"/>
              <a:ea typeface="Arial" panose="020B0604020202020204" pitchFamily="34" charset="0"/>
            </a:endParaRPr>
          </a:p>
          <a:p>
            <a:pPr marL="0" indent="0">
              <a:buNone/>
            </a:pPr>
            <a:endParaRPr lang="en-IN" sz="3000" dirty="0"/>
          </a:p>
        </p:txBody>
      </p:sp>
    </p:spTree>
    <p:extLst>
      <p:ext uri="{BB962C8B-B14F-4D97-AF65-F5344CB8AC3E}">
        <p14:creationId xmlns:p14="http://schemas.microsoft.com/office/powerpoint/2010/main" val="346874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8C12D-E0F5-409A-9FFC-DA7182EE2FE4}"/>
              </a:ext>
            </a:extLst>
          </p:cNvPr>
          <p:cNvSpPr>
            <a:spLocks noGrp="1"/>
          </p:cNvSpPr>
          <p:nvPr>
            <p:ph sz="half" idx="1"/>
          </p:nvPr>
        </p:nvSpPr>
        <p:spPr>
          <a:xfrm>
            <a:off x="0" y="130629"/>
            <a:ext cx="6021389" cy="6574970"/>
          </a:xfrm>
        </p:spPr>
        <p:txBody>
          <a:bodyPr>
            <a:noAutofit/>
          </a:bodyPr>
          <a:lstStyle/>
          <a:p>
            <a:pPr marL="0" indent="0">
              <a:lnSpc>
                <a:spcPct val="115000"/>
              </a:lnSpc>
              <a:buNone/>
            </a:pPr>
            <a:r>
              <a:rPr lang="en-IN" sz="2800" dirty="0">
                <a:effectLst/>
                <a:latin typeface="Fira Code" panose="020B0809050000020004" pitchFamily="49" charset="0"/>
                <a:ea typeface="Fira Code" panose="020B0809050000020004" pitchFamily="49" charset="0"/>
              </a:rPr>
              <a:t>long duration, inches, cm;</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pinMode</a:t>
            </a:r>
            <a:r>
              <a:rPr lang="en-IN" sz="2800" dirty="0">
                <a:effectLst/>
                <a:latin typeface="Fira Code" panose="020B0809050000020004" pitchFamily="49" charset="0"/>
                <a:ea typeface="Fira Code" panose="020B0809050000020004" pitchFamily="49" charset="0"/>
              </a:rPr>
              <a:t>(</a:t>
            </a:r>
            <a:r>
              <a:rPr lang="en-IN" sz="2800" dirty="0" err="1">
                <a:effectLst/>
                <a:latin typeface="Fira Code" panose="020B0809050000020004" pitchFamily="49" charset="0"/>
                <a:ea typeface="Fira Code" panose="020B0809050000020004" pitchFamily="49" charset="0"/>
              </a:rPr>
              <a:t>pingPin</a:t>
            </a:r>
            <a:r>
              <a:rPr lang="en-IN" sz="2800" dirty="0">
                <a:effectLst/>
                <a:latin typeface="Fira Code" panose="020B0809050000020004" pitchFamily="49" charset="0"/>
                <a:ea typeface="Fira Code" panose="020B0809050000020004" pitchFamily="49" charset="0"/>
              </a:rPr>
              <a:t>, OUTPUT);</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digitalWrite</a:t>
            </a:r>
            <a:r>
              <a:rPr lang="en-IN" sz="2800" dirty="0">
                <a:effectLst/>
                <a:latin typeface="Fira Code" panose="020B0809050000020004" pitchFamily="49" charset="0"/>
                <a:ea typeface="Fira Code" panose="020B0809050000020004" pitchFamily="49" charset="0"/>
              </a:rPr>
              <a:t>(</a:t>
            </a:r>
            <a:r>
              <a:rPr lang="en-IN" sz="2800" dirty="0" err="1">
                <a:effectLst/>
                <a:latin typeface="Fira Code" panose="020B0809050000020004" pitchFamily="49" charset="0"/>
                <a:ea typeface="Fira Code" panose="020B0809050000020004" pitchFamily="49" charset="0"/>
              </a:rPr>
              <a:t>pingPin</a:t>
            </a:r>
            <a:r>
              <a:rPr lang="en-IN" sz="2800" dirty="0">
                <a:effectLst/>
                <a:latin typeface="Fira Code" panose="020B0809050000020004" pitchFamily="49" charset="0"/>
                <a:ea typeface="Fira Code" panose="020B0809050000020004" pitchFamily="49" charset="0"/>
              </a:rPr>
              <a:t>, LOW);</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delayMicroseconds</a:t>
            </a:r>
            <a:r>
              <a:rPr lang="en-IN" sz="2800" dirty="0">
                <a:effectLst/>
                <a:latin typeface="Fira Code" panose="020B0809050000020004" pitchFamily="49" charset="0"/>
                <a:ea typeface="Fira Code" panose="020B0809050000020004" pitchFamily="49" charset="0"/>
              </a:rPr>
              <a:t>(2);</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digitalWrite</a:t>
            </a:r>
            <a:r>
              <a:rPr lang="en-IN" sz="2800" dirty="0">
                <a:effectLst/>
                <a:latin typeface="Fira Code" panose="020B0809050000020004" pitchFamily="49" charset="0"/>
                <a:ea typeface="Fira Code" panose="020B0809050000020004" pitchFamily="49" charset="0"/>
              </a:rPr>
              <a:t>(</a:t>
            </a:r>
            <a:r>
              <a:rPr lang="en-IN" sz="2800" dirty="0" err="1">
                <a:effectLst/>
                <a:latin typeface="Fira Code" panose="020B0809050000020004" pitchFamily="49" charset="0"/>
                <a:ea typeface="Fira Code" panose="020B0809050000020004" pitchFamily="49" charset="0"/>
              </a:rPr>
              <a:t>pingPin</a:t>
            </a:r>
            <a:r>
              <a:rPr lang="en-IN" sz="2800" dirty="0">
                <a:effectLst/>
                <a:latin typeface="Fira Code" panose="020B0809050000020004" pitchFamily="49" charset="0"/>
                <a:ea typeface="Fira Code" panose="020B0809050000020004" pitchFamily="49" charset="0"/>
              </a:rPr>
              <a:t>, HIGH);</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delayMicroseconds</a:t>
            </a:r>
            <a:r>
              <a:rPr lang="en-IN" sz="2800" dirty="0">
                <a:effectLst/>
                <a:latin typeface="Fira Code" panose="020B0809050000020004" pitchFamily="49" charset="0"/>
                <a:ea typeface="Fira Code" panose="020B0809050000020004" pitchFamily="49" charset="0"/>
              </a:rPr>
              <a:t>(10);</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digitalWrite</a:t>
            </a:r>
            <a:r>
              <a:rPr lang="en-IN" sz="2800" dirty="0">
                <a:effectLst/>
                <a:latin typeface="Fira Code" panose="020B0809050000020004" pitchFamily="49" charset="0"/>
                <a:ea typeface="Fira Code" panose="020B0809050000020004" pitchFamily="49" charset="0"/>
              </a:rPr>
              <a:t>(</a:t>
            </a:r>
            <a:r>
              <a:rPr lang="en-IN" sz="2800" dirty="0" err="1">
                <a:effectLst/>
                <a:latin typeface="Fira Code" panose="020B0809050000020004" pitchFamily="49" charset="0"/>
                <a:ea typeface="Fira Code" panose="020B0809050000020004" pitchFamily="49" charset="0"/>
              </a:rPr>
              <a:t>pingPin</a:t>
            </a:r>
            <a:r>
              <a:rPr lang="en-IN" sz="2800" dirty="0">
                <a:effectLst/>
                <a:latin typeface="Fira Code" panose="020B0809050000020004" pitchFamily="49" charset="0"/>
                <a:ea typeface="Fira Code" panose="020B0809050000020004" pitchFamily="49" charset="0"/>
              </a:rPr>
              <a:t>, LOW);</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pinMode</a:t>
            </a:r>
            <a:r>
              <a:rPr lang="en-IN" sz="2800" dirty="0">
                <a:effectLst/>
                <a:latin typeface="Fira Code" panose="020B0809050000020004" pitchFamily="49" charset="0"/>
                <a:ea typeface="Fira Code" panose="020B0809050000020004" pitchFamily="49" charset="0"/>
              </a:rPr>
              <a:t>(</a:t>
            </a:r>
            <a:r>
              <a:rPr lang="en-IN" sz="2800" dirty="0" err="1">
                <a:effectLst/>
                <a:latin typeface="Fira Code" panose="020B0809050000020004" pitchFamily="49" charset="0"/>
                <a:ea typeface="Fira Code" panose="020B0809050000020004" pitchFamily="49" charset="0"/>
              </a:rPr>
              <a:t>echoPin</a:t>
            </a:r>
            <a:r>
              <a:rPr lang="en-IN" sz="2800" dirty="0">
                <a:effectLst/>
                <a:latin typeface="Fira Code" panose="020B0809050000020004" pitchFamily="49" charset="0"/>
                <a:ea typeface="Fira Code" panose="020B0809050000020004" pitchFamily="49" charset="0"/>
              </a:rPr>
              <a:t>, INPUT);</a:t>
            </a:r>
            <a:endParaRPr lang="en-IN" sz="2800" dirty="0">
              <a:effectLst/>
              <a:latin typeface="Arial" panose="020B0604020202020204" pitchFamily="34" charset="0"/>
              <a:ea typeface="Arial" panose="020B0604020202020204" pitchFamily="34" charset="0"/>
            </a:endParaRPr>
          </a:p>
          <a:p>
            <a:pPr marL="0" indent="0">
              <a:lnSpc>
                <a:spcPct val="115000"/>
              </a:lnSpc>
              <a:buNone/>
            </a:pPr>
            <a:endParaRPr lang="en-IN" sz="2800" dirty="0">
              <a:effectLst/>
              <a:latin typeface="Arial" panose="020B0604020202020204" pitchFamily="34" charset="0"/>
              <a:ea typeface="Arial" panose="020B0604020202020204" pitchFamily="34" charset="0"/>
            </a:endParaRPr>
          </a:p>
        </p:txBody>
      </p:sp>
      <p:sp>
        <p:nvSpPr>
          <p:cNvPr id="4" name="Content Placeholder 3">
            <a:extLst>
              <a:ext uri="{FF2B5EF4-FFF2-40B4-BE49-F238E27FC236}">
                <a16:creationId xmlns:a16="http://schemas.microsoft.com/office/drawing/2014/main" id="{27F41CB9-FC15-4CD0-9E61-4536C924C49B}"/>
              </a:ext>
            </a:extLst>
          </p:cNvPr>
          <p:cNvSpPr>
            <a:spLocks noGrp="1"/>
          </p:cNvSpPr>
          <p:nvPr>
            <p:ph sz="half" idx="2"/>
          </p:nvPr>
        </p:nvSpPr>
        <p:spPr>
          <a:xfrm>
            <a:off x="6170612" y="881743"/>
            <a:ext cx="6021388" cy="5823856"/>
          </a:xfrm>
        </p:spPr>
        <p:txBody>
          <a:bodyPr>
            <a:noAutofit/>
          </a:bodyPr>
          <a:lstStyle/>
          <a:p>
            <a:pPr marL="0" indent="0">
              <a:lnSpc>
                <a:spcPct val="115000"/>
              </a:lnSpc>
              <a:buNone/>
            </a:pPr>
            <a:r>
              <a:rPr lang="en-IN" sz="2600" dirty="0">
                <a:effectLst/>
                <a:latin typeface="Fira Code" panose="020B0809050000020004" pitchFamily="49" charset="0"/>
                <a:ea typeface="Fira Code" panose="020B0809050000020004" pitchFamily="49" charset="0"/>
              </a:rPr>
              <a:t>duration = </a:t>
            </a:r>
            <a:r>
              <a:rPr lang="en-IN" sz="2600" dirty="0" err="1">
                <a:effectLst/>
                <a:latin typeface="Fira Code" panose="020B0809050000020004" pitchFamily="49" charset="0"/>
                <a:ea typeface="Fira Code" panose="020B0809050000020004" pitchFamily="49" charset="0"/>
              </a:rPr>
              <a:t>pulseIn</a:t>
            </a:r>
            <a:r>
              <a:rPr lang="en-IN" sz="2600" dirty="0">
                <a:effectLst/>
                <a:latin typeface="Fira Code" panose="020B0809050000020004" pitchFamily="49" charset="0"/>
                <a:ea typeface="Fira Code" panose="020B0809050000020004" pitchFamily="49" charset="0"/>
              </a:rPr>
              <a:t>(</a:t>
            </a:r>
            <a:r>
              <a:rPr lang="en-IN" sz="2600" dirty="0" err="1">
                <a:effectLst/>
                <a:latin typeface="Fira Code" panose="020B0809050000020004" pitchFamily="49" charset="0"/>
                <a:ea typeface="Fira Code" panose="020B0809050000020004" pitchFamily="49" charset="0"/>
              </a:rPr>
              <a:t>echoPin</a:t>
            </a:r>
            <a:r>
              <a:rPr lang="en-IN" sz="2600" dirty="0">
                <a:effectLst/>
                <a:latin typeface="Fira Code" panose="020B0809050000020004" pitchFamily="49" charset="0"/>
                <a:ea typeface="Fira Code" panose="020B0809050000020004" pitchFamily="49" charset="0"/>
              </a:rPr>
              <a:t>, HIGH);</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cm = </a:t>
            </a:r>
            <a:r>
              <a:rPr lang="en-IN" sz="2600" dirty="0" err="1">
                <a:effectLst/>
                <a:latin typeface="Fira Code" panose="020B0809050000020004" pitchFamily="49" charset="0"/>
                <a:ea typeface="Fira Code" panose="020B0809050000020004" pitchFamily="49" charset="0"/>
              </a:rPr>
              <a:t>microsecondsToCentimeters</a:t>
            </a:r>
            <a:r>
              <a:rPr lang="en-IN" sz="2600" dirty="0">
                <a:effectLst/>
                <a:latin typeface="Fira Code" panose="020B0809050000020004" pitchFamily="49" charset="0"/>
                <a:ea typeface="Fira Code" panose="020B0809050000020004" pitchFamily="49" charset="0"/>
              </a:rPr>
              <a:t>(duration);</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char </a:t>
            </a:r>
            <a:r>
              <a:rPr lang="en-IN" sz="2600" dirty="0" err="1">
                <a:effectLst/>
                <a:latin typeface="Fira Code" panose="020B0809050000020004" pitchFamily="49" charset="0"/>
                <a:ea typeface="Fira Code" panose="020B0809050000020004" pitchFamily="49" charset="0"/>
              </a:rPr>
              <a:t>dist</a:t>
            </a:r>
            <a:r>
              <a:rPr lang="en-IN" sz="2600" dirty="0">
                <a:effectLst/>
                <a:latin typeface="Fira Code" panose="020B0809050000020004" pitchFamily="49" charset="0"/>
                <a:ea typeface="Fira Code" panose="020B0809050000020004" pitchFamily="49" charset="0"/>
              </a:rPr>
              <a:t>[] = "Distance between human and ultrasonic sensor = ";</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a:t>
            </a:r>
            <a:r>
              <a:rPr lang="en-IN" sz="2600" dirty="0" err="1">
                <a:effectLst/>
                <a:latin typeface="Fira Code" panose="020B0809050000020004" pitchFamily="49" charset="0"/>
                <a:ea typeface="Fira Code" panose="020B0809050000020004" pitchFamily="49" charset="0"/>
              </a:rPr>
              <a:t>Serial.print</a:t>
            </a:r>
            <a:r>
              <a:rPr lang="en-IN" sz="2600" dirty="0">
                <a:effectLst/>
                <a:latin typeface="Fira Code" panose="020B0809050000020004" pitchFamily="49" charset="0"/>
                <a:ea typeface="Fira Code" panose="020B0809050000020004" pitchFamily="49" charset="0"/>
              </a:rPr>
              <a:t>(</a:t>
            </a:r>
            <a:r>
              <a:rPr lang="en-IN" sz="2600" dirty="0" err="1">
                <a:effectLst/>
                <a:latin typeface="Fira Code" panose="020B0809050000020004" pitchFamily="49" charset="0"/>
                <a:ea typeface="Fira Code" panose="020B0809050000020004" pitchFamily="49" charset="0"/>
              </a:rPr>
              <a:t>dist</a:t>
            </a:r>
            <a:r>
              <a:rPr lang="en-IN" sz="2600" dirty="0">
                <a:effectLst/>
                <a:latin typeface="Fira Code" panose="020B0809050000020004" pitchFamily="49" charset="0"/>
                <a:ea typeface="Fira Code" panose="020B0809050000020004" pitchFamily="49" charset="0"/>
              </a:rPr>
              <a:t>);</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a:t>
            </a:r>
            <a:r>
              <a:rPr lang="en-IN" sz="2600" dirty="0" err="1">
                <a:effectLst/>
                <a:latin typeface="Fira Code" panose="020B0809050000020004" pitchFamily="49" charset="0"/>
                <a:ea typeface="Fira Code" panose="020B0809050000020004" pitchFamily="49" charset="0"/>
              </a:rPr>
              <a:t>Serial.print</a:t>
            </a:r>
            <a:r>
              <a:rPr lang="en-IN" sz="2600" dirty="0">
                <a:effectLst/>
                <a:latin typeface="Fira Code" panose="020B0809050000020004" pitchFamily="49" charset="0"/>
                <a:ea typeface="Fira Code" panose="020B0809050000020004" pitchFamily="49" charset="0"/>
              </a:rPr>
              <a:t>(cm);</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a:t>
            </a:r>
            <a:r>
              <a:rPr lang="en-IN" sz="2600" dirty="0" err="1">
                <a:effectLst/>
                <a:latin typeface="Fira Code" panose="020B0809050000020004" pitchFamily="49" charset="0"/>
                <a:ea typeface="Fira Code" panose="020B0809050000020004" pitchFamily="49" charset="0"/>
              </a:rPr>
              <a:t>Serial.print</a:t>
            </a:r>
            <a:r>
              <a:rPr lang="en-IN" sz="2600" dirty="0">
                <a:effectLst/>
                <a:latin typeface="Fira Code" panose="020B0809050000020004" pitchFamily="49" charset="0"/>
                <a:ea typeface="Fira Code" panose="020B0809050000020004" pitchFamily="49" charset="0"/>
              </a:rPr>
              <a:t>("cm");</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a:t>
            </a:r>
            <a:r>
              <a:rPr lang="en-IN" sz="2600" dirty="0" err="1">
                <a:effectLst/>
                <a:latin typeface="Fira Code" panose="020B0809050000020004" pitchFamily="49" charset="0"/>
                <a:ea typeface="Fira Code" panose="020B0809050000020004" pitchFamily="49" charset="0"/>
              </a:rPr>
              <a:t>Serial.println</a:t>
            </a:r>
            <a:r>
              <a:rPr lang="en-IN" sz="2600" dirty="0">
                <a:effectLst/>
                <a:latin typeface="Fira Code" panose="020B0809050000020004" pitchFamily="49" charset="0"/>
                <a:ea typeface="Fira Code" panose="020B0809050000020004" pitchFamily="49" charset="0"/>
              </a:rPr>
              <a:t>();</a:t>
            </a:r>
            <a:endParaRPr lang="en-IN" sz="2600" dirty="0">
              <a:effectLst/>
              <a:latin typeface="Arial" panose="020B0604020202020204" pitchFamily="34" charset="0"/>
              <a:ea typeface="Arial" panose="020B0604020202020204" pitchFamily="34" charset="0"/>
            </a:endParaRPr>
          </a:p>
          <a:p>
            <a:pPr marL="0" indent="0">
              <a:buNone/>
            </a:pPr>
            <a:endParaRPr lang="en-IN" sz="2600" dirty="0"/>
          </a:p>
        </p:txBody>
      </p:sp>
    </p:spTree>
    <p:extLst>
      <p:ext uri="{BB962C8B-B14F-4D97-AF65-F5344CB8AC3E}">
        <p14:creationId xmlns:p14="http://schemas.microsoft.com/office/powerpoint/2010/main" val="275715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8C12D-E0F5-409A-9FFC-DA7182EE2FE4}"/>
              </a:ext>
            </a:extLst>
          </p:cNvPr>
          <p:cNvSpPr>
            <a:spLocks noGrp="1"/>
          </p:cNvSpPr>
          <p:nvPr>
            <p:ph sz="half" idx="1"/>
          </p:nvPr>
        </p:nvSpPr>
        <p:spPr>
          <a:xfrm>
            <a:off x="0" y="130629"/>
            <a:ext cx="6021389" cy="6574970"/>
          </a:xfrm>
        </p:spPr>
        <p:txBody>
          <a:bodyPr>
            <a:noAutofit/>
          </a:bodyPr>
          <a:lstStyle/>
          <a:p>
            <a:pPr marL="0" indent="0">
              <a:lnSpc>
                <a:spcPct val="115000"/>
              </a:lnSpc>
              <a:buNone/>
            </a:pPr>
            <a:r>
              <a:rPr lang="en-IN" sz="2800" dirty="0">
                <a:effectLst/>
                <a:latin typeface="Fira Code" panose="020B0809050000020004" pitchFamily="49" charset="0"/>
                <a:ea typeface="Fira Code" panose="020B0809050000020004" pitchFamily="49" charset="0"/>
              </a:rPr>
              <a:t>if (cm &lt;= 50)</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digitalWrite</a:t>
            </a:r>
            <a:r>
              <a:rPr lang="en-IN" sz="2800" dirty="0">
                <a:effectLst/>
                <a:latin typeface="Fira Code" panose="020B0809050000020004" pitchFamily="49" charset="0"/>
                <a:ea typeface="Fira Code" panose="020B0809050000020004" pitchFamily="49" charset="0"/>
              </a:rPr>
              <a:t>(</a:t>
            </a:r>
            <a:r>
              <a:rPr lang="en-IN" sz="2800" dirty="0" err="1">
                <a:effectLst/>
                <a:latin typeface="Fira Code" panose="020B0809050000020004" pitchFamily="49" charset="0"/>
                <a:ea typeface="Fira Code" panose="020B0809050000020004" pitchFamily="49" charset="0"/>
              </a:rPr>
              <a:t>lp</a:t>
            </a:r>
            <a:r>
              <a:rPr lang="en-IN" sz="2800" dirty="0">
                <a:effectLst/>
                <a:latin typeface="Fira Code" panose="020B0809050000020004" pitchFamily="49" charset="0"/>
                <a:ea typeface="Fira Code" panose="020B0809050000020004" pitchFamily="49" charset="0"/>
              </a:rPr>
              <a:t>, HIGH);</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if (cm &lt;= 40)</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digitalWrite</a:t>
            </a:r>
            <a:r>
              <a:rPr lang="en-IN" sz="2800" dirty="0">
                <a:effectLst/>
                <a:latin typeface="Fira Code" panose="020B0809050000020004" pitchFamily="49" charset="0"/>
                <a:ea typeface="Fira Code" panose="020B0809050000020004" pitchFamily="49" charset="0"/>
              </a:rPr>
              <a:t>(lp2, HIGH);</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else</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r>
              <a:rPr lang="en-IN" sz="2800" dirty="0" err="1">
                <a:effectLst/>
                <a:latin typeface="Fira Code" panose="020B0809050000020004" pitchFamily="49" charset="0"/>
                <a:ea typeface="Fira Code" panose="020B0809050000020004" pitchFamily="49" charset="0"/>
              </a:rPr>
              <a:t>digitalWrite</a:t>
            </a:r>
            <a:r>
              <a:rPr lang="en-IN" sz="2800" dirty="0">
                <a:effectLst/>
                <a:latin typeface="Fira Code" panose="020B0809050000020004" pitchFamily="49" charset="0"/>
                <a:ea typeface="Fira Code" panose="020B0809050000020004" pitchFamily="49" charset="0"/>
              </a:rPr>
              <a:t>(lp2, LOW);</a:t>
            </a:r>
            <a:endParaRPr lang="en-IN" sz="2800" dirty="0">
              <a:effectLst/>
              <a:latin typeface="Arial" panose="020B0604020202020204" pitchFamily="34" charset="0"/>
              <a:ea typeface="Arial" panose="020B0604020202020204" pitchFamily="34" charset="0"/>
            </a:endParaRPr>
          </a:p>
          <a:p>
            <a:pPr marL="0" indent="0">
              <a:lnSpc>
                <a:spcPct val="115000"/>
              </a:lnSpc>
              <a:buNone/>
            </a:pPr>
            <a:r>
              <a:rPr lang="en-IN" sz="2800" dirty="0">
                <a:effectLst/>
                <a:latin typeface="Fira Code" panose="020B0809050000020004" pitchFamily="49" charset="0"/>
                <a:ea typeface="Fira Code" panose="020B0809050000020004" pitchFamily="49" charset="0"/>
              </a:rPr>
              <a:t>  }</a:t>
            </a:r>
            <a:endParaRPr lang="en-IN" sz="2800" dirty="0">
              <a:effectLst/>
              <a:latin typeface="Arial" panose="020B0604020202020204" pitchFamily="34" charset="0"/>
              <a:ea typeface="Arial" panose="020B0604020202020204" pitchFamily="34" charset="0"/>
            </a:endParaRPr>
          </a:p>
          <a:p>
            <a:pPr marL="0" indent="0">
              <a:lnSpc>
                <a:spcPct val="115000"/>
              </a:lnSpc>
              <a:buNone/>
            </a:pPr>
            <a:endParaRPr lang="en-IN" sz="2800" dirty="0">
              <a:effectLst/>
              <a:latin typeface="Arial" panose="020B0604020202020204" pitchFamily="34" charset="0"/>
              <a:ea typeface="Arial" panose="020B0604020202020204" pitchFamily="34" charset="0"/>
            </a:endParaRPr>
          </a:p>
        </p:txBody>
      </p:sp>
      <p:sp>
        <p:nvSpPr>
          <p:cNvPr id="4" name="Content Placeholder 3">
            <a:extLst>
              <a:ext uri="{FF2B5EF4-FFF2-40B4-BE49-F238E27FC236}">
                <a16:creationId xmlns:a16="http://schemas.microsoft.com/office/drawing/2014/main" id="{27F41CB9-FC15-4CD0-9E61-4536C924C49B}"/>
              </a:ext>
            </a:extLst>
          </p:cNvPr>
          <p:cNvSpPr>
            <a:spLocks noGrp="1"/>
          </p:cNvSpPr>
          <p:nvPr>
            <p:ph sz="half" idx="2"/>
          </p:nvPr>
        </p:nvSpPr>
        <p:spPr>
          <a:xfrm>
            <a:off x="6096000" y="506186"/>
            <a:ext cx="6021388" cy="5823856"/>
          </a:xfrm>
        </p:spPr>
        <p:txBody>
          <a:bodyPr>
            <a:noAutofit/>
          </a:bodyPr>
          <a:lstStyle/>
          <a:p>
            <a:pPr marL="0" indent="0">
              <a:lnSpc>
                <a:spcPct val="115000"/>
              </a:lnSpc>
              <a:buNone/>
            </a:pPr>
            <a:r>
              <a:rPr lang="en-IN" sz="2600" dirty="0">
                <a:effectLst/>
                <a:latin typeface="Fira Code" panose="020B0809050000020004" pitchFamily="49" charset="0"/>
                <a:ea typeface="Fira Code" panose="020B0809050000020004" pitchFamily="49" charset="0"/>
              </a:rPr>
              <a:t> else</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a:t>
            </a:r>
            <a:r>
              <a:rPr lang="en-IN" sz="2600" dirty="0" err="1">
                <a:effectLst/>
                <a:latin typeface="Fira Code" panose="020B0809050000020004" pitchFamily="49" charset="0"/>
                <a:ea typeface="Fira Code" panose="020B0809050000020004" pitchFamily="49" charset="0"/>
              </a:rPr>
              <a:t>digitalWrite</a:t>
            </a:r>
            <a:r>
              <a:rPr lang="en-IN" sz="2600" dirty="0">
                <a:effectLst/>
                <a:latin typeface="Fira Code" panose="020B0809050000020004" pitchFamily="49" charset="0"/>
                <a:ea typeface="Fira Code" panose="020B0809050000020004" pitchFamily="49" charset="0"/>
              </a:rPr>
              <a:t>(</a:t>
            </a:r>
            <a:r>
              <a:rPr lang="en-IN" sz="2600" dirty="0" err="1">
                <a:effectLst/>
                <a:latin typeface="Fira Code" panose="020B0809050000020004" pitchFamily="49" charset="0"/>
                <a:ea typeface="Fira Code" panose="020B0809050000020004" pitchFamily="49" charset="0"/>
              </a:rPr>
              <a:t>lp</a:t>
            </a:r>
            <a:r>
              <a:rPr lang="en-IN" sz="2600" dirty="0">
                <a:effectLst/>
                <a:latin typeface="Fira Code" panose="020B0809050000020004" pitchFamily="49" charset="0"/>
                <a:ea typeface="Fira Code" panose="020B0809050000020004" pitchFamily="49" charset="0"/>
              </a:rPr>
              <a:t>, LOW);</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delay(100);</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long </a:t>
            </a:r>
            <a:r>
              <a:rPr lang="en-IN" sz="2600" dirty="0" err="1">
                <a:effectLst/>
                <a:latin typeface="Fira Code" panose="020B0809050000020004" pitchFamily="49" charset="0"/>
                <a:ea typeface="Fira Code" panose="020B0809050000020004" pitchFamily="49" charset="0"/>
              </a:rPr>
              <a:t>microsecondsToCentimeters</a:t>
            </a:r>
            <a:r>
              <a:rPr lang="en-IN" sz="2600" dirty="0">
                <a:effectLst/>
                <a:latin typeface="Fira Code" panose="020B0809050000020004" pitchFamily="49" charset="0"/>
                <a:ea typeface="Fira Code" panose="020B0809050000020004" pitchFamily="49" charset="0"/>
              </a:rPr>
              <a:t>(long microseconds)</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  return microseconds / 29 / 2;</a:t>
            </a:r>
            <a:endParaRPr lang="en-IN" sz="2600" dirty="0">
              <a:effectLst/>
              <a:latin typeface="Arial" panose="020B0604020202020204" pitchFamily="34" charset="0"/>
              <a:ea typeface="Arial" panose="020B0604020202020204" pitchFamily="34" charset="0"/>
            </a:endParaRPr>
          </a:p>
          <a:p>
            <a:pPr marL="0" indent="0">
              <a:lnSpc>
                <a:spcPct val="115000"/>
              </a:lnSpc>
              <a:buNone/>
            </a:pPr>
            <a:r>
              <a:rPr lang="en-IN" sz="2600" dirty="0">
                <a:effectLst/>
                <a:latin typeface="Fira Code" panose="020B0809050000020004" pitchFamily="49" charset="0"/>
                <a:ea typeface="Fira Code" panose="020B0809050000020004" pitchFamily="49" charset="0"/>
              </a:rPr>
              <a:t>}</a:t>
            </a:r>
            <a:endParaRPr lang="en-IN" sz="2600" dirty="0"/>
          </a:p>
        </p:txBody>
      </p:sp>
    </p:spTree>
    <p:extLst>
      <p:ext uri="{BB962C8B-B14F-4D97-AF65-F5344CB8AC3E}">
        <p14:creationId xmlns:p14="http://schemas.microsoft.com/office/powerpoint/2010/main" val="401654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1738-1762-49D4-9F18-61D3BDB08C9B}"/>
              </a:ext>
            </a:extLst>
          </p:cNvPr>
          <p:cNvSpPr>
            <a:spLocks noGrp="1"/>
          </p:cNvSpPr>
          <p:nvPr>
            <p:ph type="ctrTitle"/>
          </p:nvPr>
        </p:nvSpPr>
        <p:spPr>
          <a:xfrm>
            <a:off x="1751012" y="201386"/>
            <a:ext cx="8676222" cy="1284513"/>
          </a:xfrm>
        </p:spPr>
        <p:txBody>
          <a:bodyPr/>
          <a:lstStyle/>
          <a:p>
            <a:r>
              <a:rPr lang="en-IN" dirty="0"/>
              <a:t>Output</a:t>
            </a:r>
          </a:p>
        </p:txBody>
      </p:sp>
      <p:sp>
        <p:nvSpPr>
          <p:cNvPr id="3" name="Subtitle 2">
            <a:extLst>
              <a:ext uri="{FF2B5EF4-FFF2-40B4-BE49-F238E27FC236}">
                <a16:creationId xmlns:a16="http://schemas.microsoft.com/office/drawing/2014/main" id="{C1669A18-8667-40DF-BA66-EA03B7955A4A}"/>
              </a:ext>
            </a:extLst>
          </p:cNvPr>
          <p:cNvSpPr>
            <a:spLocks noGrp="1"/>
          </p:cNvSpPr>
          <p:nvPr>
            <p:ph type="subTitle" idx="1"/>
          </p:nvPr>
        </p:nvSpPr>
        <p:spPr>
          <a:xfrm>
            <a:off x="1191986" y="1845129"/>
            <a:ext cx="9120948" cy="3488871"/>
          </a:xfrm>
        </p:spPr>
        <p:txBody>
          <a:bodyPr>
            <a:noAutofit/>
          </a:bodyPr>
          <a:lstStyle/>
          <a:p>
            <a:r>
              <a:rPr lang="en-IN" sz="4000" dirty="0"/>
              <a:t>When ultrasonic sensor detects anything below 50cm, red light will be on till power goes off. If it detects anything less than 40cm, blue light turns on else blue light turns off. If the gas value increases green light turns on or it will be in off mode</a:t>
            </a:r>
          </a:p>
        </p:txBody>
      </p:sp>
    </p:spTree>
    <p:extLst>
      <p:ext uri="{BB962C8B-B14F-4D97-AF65-F5344CB8AC3E}">
        <p14:creationId xmlns:p14="http://schemas.microsoft.com/office/powerpoint/2010/main" val="67442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021B-5367-4A8D-B884-1C1BB8C57605}"/>
              </a:ext>
            </a:extLst>
          </p:cNvPr>
          <p:cNvSpPr>
            <a:spLocks noGrp="1"/>
          </p:cNvSpPr>
          <p:nvPr>
            <p:ph type="ctrTitle"/>
          </p:nvPr>
        </p:nvSpPr>
        <p:spPr>
          <a:xfrm>
            <a:off x="1571397" y="-16328"/>
            <a:ext cx="8676222" cy="1083128"/>
          </a:xfrm>
        </p:spPr>
        <p:txBody>
          <a:bodyPr/>
          <a:lstStyle/>
          <a:p>
            <a:r>
              <a:rPr lang="en-IN" dirty="0"/>
              <a:t>References</a:t>
            </a:r>
          </a:p>
        </p:txBody>
      </p:sp>
      <p:sp>
        <p:nvSpPr>
          <p:cNvPr id="3" name="Subtitle 2">
            <a:extLst>
              <a:ext uri="{FF2B5EF4-FFF2-40B4-BE49-F238E27FC236}">
                <a16:creationId xmlns:a16="http://schemas.microsoft.com/office/drawing/2014/main" id="{F93012EA-458B-46EC-9BC4-D1A91D8EFCD1}"/>
              </a:ext>
            </a:extLst>
          </p:cNvPr>
          <p:cNvSpPr>
            <a:spLocks noGrp="1"/>
          </p:cNvSpPr>
          <p:nvPr>
            <p:ph type="subTitle" idx="1"/>
          </p:nvPr>
        </p:nvSpPr>
        <p:spPr>
          <a:xfrm>
            <a:off x="1571397" y="1404257"/>
            <a:ext cx="8676222" cy="1905000"/>
          </a:xfrm>
        </p:spPr>
        <p:txBody>
          <a:bodyPr>
            <a:noAutofit/>
          </a:bodyPr>
          <a:lstStyle/>
          <a:p>
            <a:pPr marL="342900" lvl="0" indent="-342900">
              <a:lnSpc>
                <a:spcPct val="115000"/>
              </a:lnSpc>
              <a:buFont typeface="+mj-lt"/>
              <a:buAutoNum type="alphaLcPeriod"/>
            </a:pPr>
            <a:r>
              <a:rPr lang="en-IN" sz="4000" u="none" strike="noStrike" dirty="0">
                <a:effectLst/>
                <a:latin typeface="Arial" panose="020B0604020202020204" pitchFamily="34" charset="0"/>
                <a:ea typeface="Arial" panose="020B0604020202020204" pitchFamily="34" charset="0"/>
              </a:rPr>
              <a:t>B. Evans - Arduino Programming Notebook-Creative Commons (2008)</a:t>
            </a:r>
          </a:p>
          <a:p>
            <a:pPr marL="342900" lvl="0" indent="-342900">
              <a:lnSpc>
                <a:spcPct val="115000"/>
              </a:lnSpc>
              <a:buFont typeface="+mj-lt"/>
              <a:buAutoNum type="alphaLcPeriod"/>
            </a:pPr>
            <a:r>
              <a:rPr lang="en-IN" sz="4000" u="none" strike="noStrike" dirty="0">
                <a:solidFill>
                  <a:srgbClr val="1155CC"/>
                </a:solidFill>
                <a:effectLst/>
                <a:latin typeface="Arial" panose="020B0604020202020204" pitchFamily="34" charset="0"/>
                <a:ea typeface="Arial" panose="020B0604020202020204" pitchFamily="34" charset="0"/>
                <a:hlinkClick r:id="rId2"/>
              </a:rPr>
              <a:t>https://www.tutorialspoint.com/arduino/index.htm</a:t>
            </a:r>
            <a:endParaRPr lang="en-IN" sz="40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lphaLcPeriod"/>
            </a:pPr>
            <a:r>
              <a:rPr lang="en-IN" sz="4000" u="none" strike="noStrike" dirty="0">
                <a:solidFill>
                  <a:srgbClr val="1155CC"/>
                </a:solidFill>
                <a:effectLst/>
                <a:latin typeface="Arial" panose="020B0604020202020204" pitchFamily="34" charset="0"/>
                <a:ea typeface="Arial" panose="020B0604020202020204" pitchFamily="34" charset="0"/>
                <a:hlinkClick r:id="rId3"/>
              </a:rPr>
              <a:t>https://docs.arduino.cc/tutorials</a:t>
            </a:r>
            <a:endParaRPr lang="en-IN" sz="4000" u="none" strike="noStrike" dirty="0">
              <a:effectLst/>
              <a:latin typeface="Arial" panose="020B0604020202020204" pitchFamily="34" charset="0"/>
              <a:ea typeface="Arial" panose="020B0604020202020204" pitchFamily="34" charset="0"/>
            </a:endParaRPr>
          </a:p>
          <a:p>
            <a:endParaRPr lang="en-IN" sz="4000" dirty="0"/>
          </a:p>
        </p:txBody>
      </p:sp>
    </p:spTree>
    <p:extLst>
      <p:ext uri="{BB962C8B-B14F-4D97-AF65-F5344CB8AC3E}">
        <p14:creationId xmlns:p14="http://schemas.microsoft.com/office/powerpoint/2010/main" val="379337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EBCC-F076-45CA-8668-F2E4177A27BC}"/>
              </a:ext>
            </a:extLst>
          </p:cNvPr>
          <p:cNvSpPr>
            <a:spLocks noGrp="1"/>
          </p:cNvSpPr>
          <p:nvPr>
            <p:ph type="title"/>
          </p:nvPr>
        </p:nvSpPr>
        <p:spPr>
          <a:xfrm>
            <a:off x="1141413" y="609600"/>
            <a:ext cx="10713130" cy="5268686"/>
          </a:xfrm>
        </p:spPr>
        <p:txBody>
          <a:bodyPr>
            <a:normAutofit/>
          </a:bodyPr>
          <a:lstStyle/>
          <a:p>
            <a:pPr algn="ctr"/>
            <a:r>
              <a:rPr lang="en-IN" sz="7000" dirty="0"/>
              <a:t>Thank you</a:t>
            </a:r>
          </a:p>
        </p:txBody>
      </p:sp>
    </p:spTree>
    <p:extLst>
      <p:ext uri="{BB962C8B-B14F-4D97-AF65-F5344CB8AC3E}">
        <p14:creationId xmlns:p14="http://schemas.microsoft.com/office/powerpoint/2010/main" val="1178570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24</TotalTime>
  <Words>538</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Fira Code</vt:lpstr>
      <vt:lpstr>Mesh</vt:lpstr>
      <vt:lpstr>Introduction</vt:lpstr>
      <vt:lpstr>Hardware Circuit</vt:lpstr>
      <vt:lpstr>Code</vt:lpstr>
      <vt:lpstr>PowerPoint Presentation</vt:lpstr>
      <vt:lpstr>PowerPoint Presentation</vt:lpstr>
      <vt:lpstr>PowerPoint Presentation</vt:lpstr>
      <vt:lpstr>Output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CSE2006 Project Review 3: Home Assistant using Arduino</dc:title>
  <dc:creator>Gnana Bharathi</dc:creator>
  <cp:lastModifiedBy>Gnana Bharathi</cp:lastModifiedBy>
  <cp:revision>2</cp:revision>
  <dcterms:created xsi:type="dcterms:W3CDTF">2022-04-22T10:07:11Z</dcterms:created>
  <dcterms:modified xsi:type="dcterms:W3CDTF">2023-06-10T11:04:13Z</dcterms:modified>
</cp:coreProperties>
</file>