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5709C8-848A-7854-E4A4-83C72998E013}" v="324" dt="2024-05-17T07:25:58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7A1DC-C7D5-42C5-B2C2-5E6D01F8CFF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42D1A61-C063-44F9-B1F6-84357A823F43}">
      <dgm:prSet/>
      <dgm:spPr/>
      <dgm:t>
        <a:bodyPr/>
        <a:lstStyle/>
        <a:p>
          <a:pPr>
            <a:defRPr cap="all"/>
          </a:pPr>
          <a:r>
            <a:rPr lang="en-US" b="1"/>
            <a:t>Lack of Transparency</a:t>
          </a:r>
          <a:endParaRPr lang="en-US"/>
        </a:p>
      </dgm:t>
    </dgm:pt>
    <dgm:pt modelId="{73B161AE-8604-4A82-9480-0B6D589A713A}" type="parTrans" cxnId="{B43ADAED-66AC-46C7-A075-A9AA78041FA2}">
      <dgm:prSet/>
      <dgm:spPr/>
      <dgm:t>
        <a:bodyPr/>
        <a:lstStyle/>
        <a:p>
          <a:endParaRPr lang="en-US"/>
        </a:p>
      </dgm:t>
    </dgm:pt>
    <dgm:pt modelId="{FDB56DB5-EA39-4A63-AA30-740C0692EF22}" type="sibTrans" cxnId="{B43ADAED-66AC-46C7-A075-A9AA78041FA2}">
      <dgm:prSet/>
      <dgm:spPr/>
      <dgm:t>
        <a:bodyPr/>
        <a:lstStyle/>
        <a:p>
          <a:endParaRPr lang="en-US"/>
        </a:p>
      </dgm:t>
    </dgm:pt>
    <dgm:pt modelId="{CCA723AF-F90A-4B9E-9CAD-D6E406CB8478}">
      <dgm:prSet/>
      <dgm:spPr/>
      <dgm:t>
        <a:bodyPr/>
        <a:lstStyle/>
        <a:p>
          <a:pPr>
            <a:defRPr cap="all"/>
          </a:pPr>
          <a:r>
            <a:rPr lang="en-US" b="1"/>
            <a:t>Centralized Vulnerabilities</a:t>
          </a:r>
          <a:endParaRPr lang="en-US"/>
        </a:p>
      </dgm:t>
    </dgm:pt>
    <dgm:pt modelId="{CEF2ED3A-7AA8-47FC-9F18-BC6F1247E791}" type="parTrans" cxnId="{D07B2157-F949-417B-8AAD-E41CF236D960}">
      <dgm:prSet/>
      <dgm:spPr/>
      <dgm:t>
        <a:bodyPr/>
        <a:lstStyle/>
        <a:p>
          <a:endParaRPr lang="en-US"/>
        </a:p>
      </dgm:t>
    </dgm:pt>
    <dgm:pt modelId="{1F95D15F-0717-41E9-8C0D-CFA1EDC2171B}" type="sibTrans" cxnId="{D07B2157-F949-417B-8AAD-E41CF236D960}">
      <dgm:prSet/>
      <dgm:spPr/>
      <dgm:t>
        <a:bodyPr/>
        <a:lstStyle/>
        <a:p>
          <a:endParaRPr lang="en-US"/>
        </a:p>
      </dgm:t>
    </dgm:pt>
    <dgm:pt modelId="{2673B25B-A649-45D6-B28C-425BB79762FF}" type="pres">
      <dgm:prSet presAssocID="{0FC7A1DC-C7D5-42C5-B2C2-5E6D01F8CFF6}" presName="root" presStyleCnt="0">
        <dgm:presLayoutVars>
          <dgm:dir/>
          <dgm:resizeHandles val="exact"/>
        </dgm:presLayoutVars>
      </dgm:prSet>
      <dgm:spPr/>
    </dgm:pt>
    <dgm:pt modelId="{760C986F-4DC8-41A4-8CF1-91C403DEBB0E}" type="pres">
      <dgm:prSet presAssocID="{842D1A61-C063-44F9-B1F6-84357A823F43}" presName="compNode" presStyleCnt="0"/>
      <dgm:spPr/>
    </dgm:pt>
    <dgm:pt modelId="{0FD03B48-5EBE-4DF2-B13F-940D5CB26A26}" type="pres">
      <dgm:prSet presAssocID="{842D1A61-C063-44F9-B1F6-84357A823F43}" presName="iconBgRect" presStyleLbl="bgShp" presStyleIdx="0" presStyleCnt="2"/>
      <dgm:spPr/>
    </dgm:pt>
    <dgm:pt modelId="{E538D2C1-BF0C-4F04-A7FE-14D17F60C3E0}" type="pres">
      <dgm:prSet presAssocID="{842D1A61-C063-44F9-B1F6-84357A823F4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9356412-EFB3-4B18-B3F9-5FE136DEB6B9}" type="pres">
      <dgm:prSet presAssocID="{842D1A61-C063-44F9-B1F6-84357A823F43}" presName="spaceRect" presStyleCnt="0"/>
      <dgm:spPr/>
    </dgm:pt>
    <dgm:pt modelId="{B3074674-24B8-4C08-A5DB-29A743FD7B76}" type="pres">
      <dgm:prSet presAssocID="{842D1A61-C063-44F9-B1F6-84357A823F43}" presName="textRect" presStyleLbl="revTx" presStyleIdx="0" presStyleCnt="2">
        <dgm:presLayoutVars>
          <dgm:chMax val="1"/>
          <dgm:chPref val="1"/>
        </dgm:presLayoutVars>
      </dgm:prSet>
      <dgm:spPr/>
    </dgm:pt>
    <dgm:pt modelId="{B69C30F2-3C14-44B6-A9C9-8B9AEDA4929A}" type="pres">
      <dgm:prSet presAssocID="{FDB56DB5-EA39-4A63-AA30-740C0692EF22}" presName="sibTrans" presStyleCnt="0"/>
      <dgm:spPr/>
    </dgm:pt>
    <dgm:pt modelId="{A62F24C9-2262-4C48-9820-858DE3B90B23}" type="pres">
      <dgm:prSet presAssocID="{CCA723AF-F90A-4B9E-9CAD-D6E406CB8478}" presName="compNode" presStyleCnt="0"/>
      <dgm:spPr/>
    </dgm:pt>
    <dgm:pt modelId="{5657241D-72EE-416A-8D82-8967ACBD56F4}" type="pres">
      <dgm:prSet presAssocID="{CCA723AF-F90A-4B9E-9CAD-D6E406CB8478}" presName="iconBgRect" presStyleLbl="bgShp" presStyleIdx="1" presStyleCnt="2"/>
      <dgm:spPr/>
    </dgm:pt>
    <dgm:pt modelId="{DF31CCBE-A3B8-4ACE-BE83-9A996BB755FC}" type="pres">
      <dgm:prSet presAssocID="{CCA723AF-F90A-4B9E-9CAD-D6E406CB847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41134C2-C172-4FB0-815A-21E6B1B6710C}" type="pres">
      <dgm:prSet presAssocID="{CCA723AF-F90A-4B9E-9CAD-D6E406CB8478}" presName="spaceRect" presStyleCnt="0"/>
      <dgm:spPr/>
    </dgm:pt>
    <dgm:pt modelId="{88E14FFE-0D08-4574-B19A-4A94BCCB089C}" type="pres">
      <dgm:prSet presAssocID="{CCA723AF-F90A-4B9E-9CAD-D6E406CB847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2ADDD23-CB50-41FD-B5BD-A74732763A63}" type="presOf" srcId="{0FC7A1DC-C7D5-42C5-B2C2-5E6D01F8CFF6}" destId="{2673B25B-A649-45D6-B28C-425BB79762FF}" srcOrd="0" destOrd="0" presId="urn:microsoft.com/office/officeart/2018/5/layout/IconCircleLabelList"/>
    <dgm:cxn modelId="{7C2B673F-3EC2-4423-815A-87FE1B3AE73F}" type="presOf" srcId="{CCA723AF-F90A-4B9E-9CAD-D6E406CB8478}" destId="{88E14FFE-0D08-4574-B19A-4A94BCCB089C}" srcOrd="0" destOrd="0" presId="urn:microsoft.com/office/officeart/2018/5/layout/IconCircleLabelList"/>
    <dgm:cxn modelId="{B0203D6C-BAE1-4A99-9FA6-52BFF96A5DD0}" type="presOf" srcId="{842D1A61-C063-44F9-B1F6-84357A823F43}" destId="{B3074674-24B8-4C08-A5DB-29A743FD7B76}" srcOrd="0" destOrd="0" presId="urn:microsoft.com/office/officeart/2018/5/layout/IconCircleLabelList"/>
    <dgm:cxn modelId="{D07B2157-F949-417B-8AAD-E41CF236D960}" srcId="{0FC7A1DC-C7D5-42C5-B2C2-5E6D01F8CFF6}" destId="{CCA723AF-F90A-4B9E-9CAD-D6E406CB8478}" srcOrd="1" destOrd="0" parTransId="{CEF2ED3A-7AA8-47FC-9F18-BC6F1247E791}" sibTransId="{1F95D15F-0717-41E9-8C0D-CFA1EDC2171B}"/>
    <dgm:cxn modelId="{B43ADAED-66AC-46C7-A075-A9AA78041FA2}" srcId="{0FC7A1DC-C7D5-42C5-B2C2-5E6D01F8CFF6}" destId="{842D1A61-C063-44F9-B1F6-84357A823F43}" srcOrd="0" destOrd="0" parTransId="{73B161AE-8604-4A82-9480-0B6D589A713A}" sibTransId="{FDB56DB5-EA39-4A63-AA30-740C0692EF22}"/>
    <dgm:cxn modelId="{562B42B5-4851-4570-A36A-E1CEB5974E7E}" type="presParOf" srcId="{2673B25B-A649-45D6-B28C-425BB79762FF}" destId="{760C986F-4DC8-41A4-8CF1-91C403DEBB0E}" srcOrd="0" destOrd="0" presId="urn:microsoft.com/office/officeart/2018/5/layout/IconCircleLabelList"/>
    <dgm:cxn modelId="{579D4294-BF1B-4D57-B276-BE8BF2E9CE35}" type="presParOf" srcId="{760C986F-4DC8-41A4-8CF1-91C403DEBB0E}" destId="{0FD03B48-5EBE-4DF2-B13F-940D5CB26A26}" srcOrd="0" destOrd="0" presId="urn:microsoft.com/office/officeart/2018/5/layout/IconCircleLabelList"/>
    <dgm:cxn modelId="{9F63657F-4BAB-4410-86AA-6EF720C6551C}" type="presParOf" srcId="{760C986F-4DC8-41A4-8CF1-91C403DEBB0E}" destId="{E538D2C1-BF0C-4F04-A7FE-14D17F60C3E0}" srcOrd="1" destOrd="0" presId="urn:microsoft.com/office/officeart/2018/5/layout/IconCircleLabelList"/>
    <dgm:cxn modelId="{EFDDCF06-3669-4BA5-A154-484C3030B928}" type="presParOf" srcId="{760C986F-4DC8-41A4-8CF1-91C403DEBB0E}" destId="{B9356412-EFB3-4B18-B3F9-5FE136DEB6B9}" srcOrd="2" destOrd="0" presId="urn:microsoft.com/office/officeart/2018/5/layout/IconCircleLabelList"/>
    <dgm:cxn modelId="{8983A7D0-070F-44E9-917D-43058AF7BCF5}" type="presParOf" srcId="{760C986F-4DC8-41A4-8CF1-91C403DEBB0E}" destId="{B3074674-24B8-4C08-A5DB-29A743FD7B76}" srcOrd="3" destOrd="0" presId="urn:microsoft.com/office/officeart/2018/5/layout/IconCircleLabelList"/>
    <dgm:cxn modelId="{73E275AE-5329-4471-8854-B0817B003B02}" type="presParOf" srcId="{2673B25B-A649-45D6-B28C-425BB79762FF}" destId="{B69C30F2-3C14-44B6-A9C9-8B9AEDA4929A}" srcOrd="1" destOrd="0" presId="urn:microsoft.com/office/officeart/2018/5/layout/IconCircleLabelList"/>
    <dgm:cxn modelId="{63E8FCBC-5D4F-4281-B080-B29FAFC3BF0D}" type="presParOf" srcId="{2673B25B-A649-45D6-B28C-425BB79762FF}" destId="{A62F24C9-2262-4C48-9820-858DE3B90B23}" srcOrd="2" destOrd="0" presId="urn:microsoft.com/office/officeart/2018/5/layout/IconCircleLabelList"/>
    <dgm:cxn modelId="{D23425A2-3332-4F33-83A3-027FCDC26534}" type="presParOf" srcId="{A62F24C9-2262-4C48-9820-858DE3B90B23}" destId="{5657241D-72EE-416A-8D82-8967ACBD56F4}" srcOrd="0" destOrd="0" presId="urn:microsoft.com/office/officeart/2018/5/layout/IconCircleLabelList"/>
    <dgm:cxn modelId="{B7CA5BA5-74FE-48C2-A5C0-4C2A2B5433B1}" type="presParOf" srcId="{A62F24C9-2262-4C48-9820-858DE3B90B23}" destId="{DF31CCBE-A3B8-4ACE-BE83-9A996BB755FC}" srcOrd="1" destOrd="0" presId="urn:microsoft.com/office/officeart/2018/5/layout/IconCircleLabelList"/>
    <dgm:cxn modelId="{856165A4-E2FC-4D55-B9C7-CDEA5D17E70D}" type="presParOf" srcId="{A62F24C9-2262-4C48-9820-858DE3B90B23}" destId="{041134C2-C172-4FB0-815A-21E6B1B6710C}" srcOrd="2" destOrd="0" presId="urn:microsoft.com/office/officeart/2018/5/layout/IconCircleLabelList"/>
    <dgm:cxn modelId="{4A27645C-2123-49F1-8249-7010A4714B1D}" type="presParOf" srcId="{A62F24C9-2262-4C48-9820-858DE3B90B23}" destId="{88E14FFE-0D08-4574-B19A-4A94BCCB089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4F1F3B-8451-43C6-958C-156D1940F6F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02AC9C6-CFA5-448B-A4DF-404DA5D01644}">
      <dgm:prSet/>
      <dgm:spPr/>
      <dgm:t>
        <a:bodyPr/>
        <a:lstStyle/>
        <a:p>
          <a:r>
            <a:rPr lang="en-US"/>
            <a:t>Decentralized Application can make this transparent fund distribution possible.</a:t>
          </a:r>
        </a:p>
      </dgm:t>
    </dgm:pt>
    <dgm:pt modelId="{7DA3D4B1-DB16-4171-8662-3E683882FD8F}" type="parTrans" cxnId="{60A06100-FF5E-4AB5-AFDD-4F14A0175B09}">
      <dgm:prSet/>
      <dgm:spPr/>
      <dgm:t>
        <a:bodyPr/>
        <a:lstStyle/>
        <a:p>
          <a:endParaRPr lang="en-US"/>
        </a:p>
      </dgm:t>
    </dgm:pt>
    <dgm:pt modelId="{4629521E-0F98-44E5-83BF-6EB0F1D57C96}" type="sibTrans" cxnId="{60A06100-FF5E-4AB5-AFDD-4F14A0175B09}">
      <dgm:prSet/>
      <dgm:spPr/>
      <dgm:t>
        <a:bodyPr/>
        <a:lstStyle/>
        <a:p>
          <a:endParaRPr lang="en-US"/>
        </a:p>
      </dgm:t>
    </dgm:pt>
    <dgm:pt modelId="{2D6FE99C-CF04-4BC5-8AD6-D21AEC43A961}">
      <dgm:prSet/>
      <dgm:spPr/>
      <dgm:t>
        <a:bodyPr/>
        <a:lstStyle/>
        <a:p>
          <a:r>
            <a:rPr lang="en-US"/>
            <a:t>Users can donate Ether to the fund.</a:t>
          </a:r>
        </a:p>
      </dgm:t>
    </dgm:pt>
    <dgm:pt modelId="{11DF8ECD-686A-4D03-9EF7-1039FD27E562}" type="parTrans" cxnId="{27CC48EC-EE59-472F-BD67-2A2DD1367617}">
      <dgm:prSet/>
      <dgm:spPr/>
      <dgm:t>
        <a:bodyPr/>
        <a:lstStyle/>
        <a:p>
          <a:endParaRPr lang="en-US"/>
        </a:p>
      </dgm:t>
    </dgm:pt>
    <dgm:pt modelId="{761765E9-C53A-4F29-8C86-E41E3A16875E}" type="sibTrans" cxnId="{27CC48EC-EE59-472F-BD67-2A2DD1367617}">
      <dgm:prSet/>
      <dgm:spPr/>
      <dgm:t>
        <a:bodyPr/>
        <a:lstStyle/>
        <a:p>
          <a:endParaRPr lang="en-US"/>
        </a:p>
      </dgm:t>
    </dgm:pt>
    <dgm:pt modelId="{14FAF39D-14DE-44CC-8141-7D5500A1E7EB}">
      <dgm:prSet/>
      <dgm:spPr/>
      <dgm:t>
        <a:bodyPr/>
        <a:lstStyle/>
        <a:p>
          <a:r>
            <a:rPr lang="en-US"/>
            <a:t>Utilizing blockchain technology like Ethereum, will avoid centralized vulnerabilities like single point of failure and centralization.</a:t>
          </a:r>
        </a:p>
      </dgm:t>
    </dgm:pt>
    <dgm:pt modelId="{84A99D8A-EC49-45B0-82B3-CDFF824D6AB3}" type="parTrans" cxnId="{E5118C26-62C3-42BE-BDF2-D3B7353244C1}">
      <dgm:prSet/>
      <dgm:spPr/>
      <dgm:t>
        <a:bodyPr/>
        <a:lstStyle/>
        <a:p>
          <a:endParaRPr lang="en-US"/>
        </a:p>
      </dgm:t>
    </dgm:pt>
    <dgm:pt modelId="{2A381144-D9EC-44AB-9BE3-A232763B67CD}" type="sibTrans" cxnId="{E5118C26-62C3-42BE-BDF2-D3B7353244C1}">
      <dgm:prSet/>
      <dgm:spPr/>
      <dgm:t>
        <a:bodyPr/>
        <a:lstStyle/>
        <a:p>
          <a:endParaRPr lang="en-US"/>
        </a:p>
      </dgm:t>
    </dgm:pt>
    <dgm:pt modelId="{4E9573DF-7217-45AD-9136-03BFABDDA77B}" type="pres">
      <dgm:prSet presAssocID="{974F1F3B-8451-43C6-958C-156D1940F6F5}" presName="root" presStyleCnt="0">
        <dgm:presLayoutVars>
          <dgm:dir/>
          <dgm:resizeHandles val="exact"/>
        </dgm:presLayoutVars>
      </dgm:prSet>
      <dgm:spPr/>
    </dgm:pt>
    <dgm:pt modelId="{C94C2EC5-8BCD-4F87-9AF7-E899EF63587C}" type="pres">
      <dgm:prSet presAssocID="{D02AC9C6-CFA5-448B-A4DF-404DA5D01644}" presName="compNode" presStyleCnt="0"/>
      <dgm:spPr/>
    </dgm:pt>
    <dgm:pt modelId="{9E8D7970-5CDF-459D-B19C-F102DE779727}" type="pres">
      <dgm:prSet presAssocID="{D02AC9C6-CFA5-448B-A4DF-404DA5D01644}" presName="bgRect" presStyleLbl="bgShp" presStyleIdx="0" presStyleCnt="3"/>
      <dgm:spPr/>
    </dgm:pt>
    <dgm:pt modelId="{1C7F280F-7899-4ABA-A739-5CDB1182704D}" type="pres">
      <dgm:prSet presAssocID="{D02AC9C6-CFA5-448B-A4DF-404DA5D0164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urt"/>
        </a:ext>
      </dgm:extLst>
    </dgm:pt>
    <dgm:pt modelId="{7D8D522D-4977-4454-9C46-3FC1A9838D37}" type="pres">
      <dgm:prSet presAssocID="{D02AC9C6-CFA5-448B-A4DF-404DA5D01644}" presName="spaceRect" presStyleCnt="0"/>
      <dgm:spPr/>
    </dgm:pt>
    <dgm:pt modelId="{D87C67E4-17DB-464A-A1C1-1F6D77CBBC26}" type="pres">
      <dgm:prSet presAssocID="{D02AC9C6-CFA5-448B-A4DF-404DA5D01644}" presName="parTx" presStyleLbl="revTx" presStyleIdx="0" presStyleCnt="3">
        <dgm:presLayoutVars>
          <dgm:chMax val="0"/>
          <dgm:chPref val="0"/>
        </dgm:presLayoutVars>
      </dgm:prSet>
      <dgm:spPr/>
    </dgm:pt>
    <dgm:pt modelId="{62BFACB8-62FE-4EC4-B596-EA5F9B3E81A0}" type="pres">
      <dgm:prSet presAssocID="{4629521E-0F98-44E5-83BF-6EB0F1D57C96}" presName="sibTrans" presStyleCnt="0"/>
      <dgm:spPr/>
    </dgm:pt>
    <dgm:pt modelId="{9D049703-192E-4B42-8160-81079C7BAB45}" type="pres">
      <dgm:prSet presAssocID="{2D6FE99C-CF04-4BC5-8AD6-D21AEC43A961}" presName="compNode" presStyleCnt="0"/>
      <dgm:spPr/>
    </dgm:pt>
    <dgm:pt modelId="{2F44AD35-D00A-46D7-B0CA-300AFE517F98}" type="pres">
      <dgm:prSet presAssocID="{2D6FE99C-CF04-4BC5-8AD6-D21AEC43A961}" presName="bgRect" presStyleLbl="bgShp" presStyleIdx="1" presStyleCnt="3"/>
      <dgm:spPr/>
    </dgm:pt>
    <dgm:pt modelId="{DFD59D79-BCD9-4D84-B5D6-417EBE7535CB}" type="pres">
      <dgm:prSet presAssocID="{2D6FE99C-CF04-4BC5-8AD6-D21AEC43A96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EEDB1B35-4051-48F3-908C-9B2ED0A63E1A}" type="pres">
      <dgm:prSet presAssocID="{2D6FE99C-CF04-4BC5-8AD6-D21AEC43A961}" presName="spaceRect" presStyleCnt="0"/>
      <dgm:spPr/>
    </dgm:pt>
    <dgm:pt modelId="{84D69EF2-00F3-4181-8A6C-7F0179C76408}" type="pres">
      <dgm:prSet presAssocID="{2D6FE99C-CF04-4BC5-8AD6-D21AEC43A961}" presName="parTx" presStyleLbl="revTx" presStyleIdx="1" presStyleCnt="3">
        <dgm:presLayoutVars>
          <dgm:chMax val="0"/>
          <dgm:chPref val="0"/>
        </dgm:presLayoutVars>
      </dgm:prSet>
      <dgm:spPr/>
    </dgm:pt>
    <dgm:pt modelId="{FCC057BF-7465-4CB7-8714-1D899FD1017B}" type="pres">
      <dgm:prSet presAssocID="{761765E9-C53A-4F29-8C86-E41E3A16875E}" presName="sibTrans" presStyleCnt="0"/>
      <dgm:spPr/>
    </dgm:pt>
    <dgm:pt modelId="{2FA54C79-FF0E-45A4-87F0-838FA4712489}" type="pres">
      <dgm:prSet presAssocID="{14FAF39D-14DE-44CC-8141-7D5500A1E7EB}" presName="compNode" presStyleCnt="0"/>
      <dgm:spPr/>
    </dgm:pt>
    <dgm:pt modelId="{3E5FDBD9-63A4-4548-BA82-1385E527C278}" type="pres">
      <dgm:prSet presAssocID="{14FAF39D-14DE-44CC-8141-7D5500A1E7EB}" presName="bgRect" presStyleLbl="bgShp" presStyleIdx="2" presStyleCnt="3"/>
      <dgm:spPr/>
    </dgm:pt>
    <dgm:pt modelId="{B03EDE86-3944-45C9-976C-25653CAD626C}" type="pres">
      <dgm:prSet presAssocID="{14FAF39D-14DE-44CC-8141-7D5500A1E7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5542FC83-186B-4AE9-A788-25CD889D9A1F}" type="pres">
      <dgm:prSet presAssocID="{14FAF39D-14DE-44CC-8141-7D5500A1E7EB}" presName="spaceRect" presStyleCnt="0"/>
      <dgm:spPr/>
    </dgm:pt>
    <dgm:pt modelId="{2BC4E4D9-A25C-4DEA-BC55-1B52014FEDA2}" type="pres">
      <dgm:prSet presAssocID="{14FAF39D-14DE-44CC-8141-7D5500A1E7E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0A06100-FF5E-4AB5-AFDD-4F14A0175B09}" srcId="{974F1F3B-8451-43C6-958C-156D1940F6F5}" destId="{D02AC9C6-CFA5-448B-A4DF-404DA5D01644}" srcOrd="0" destOrd="0" parTransId="{7DA3D4B1-DB16-4171-8662-3E683882FD8F}" sibTransId="{4629521E-0F98-44E5-83BF-6EB0F1D57C96}"/>
    <dgm:cxn modelId="{99B42A1B-65B1-48A7-AD3E-837E696E591F}" type="presOf" srcId="{D02AC9C6-CFA5-448B-A4DF-404DA5D01644}" destId="{D87C67E4-17DB-464A-A1C1-1F6D77CBBC26}" srcOrd="0" destOrd="0" presId="urn:microsoft.com/office/officeart/2018/2/layout/IconVerticalSolidList"/>
    <dgm:cxn modelId="{E5118C26-62C3-42BE-BDF2-D3B7353244C1}" srcId="{974F1F3B-8451-43C6-958C-156D1940F6F5}" destId="{14FAF39D-14DE-44CC-8141-7D5500A1E7EB}" srcOrd="2" destOrd="0" parTransId="{84A99D8A-EC49-45B0-82B3-CDFF824D6AB3}" sibTransId="{2A381144-D9EC-44AB-9BE3-A232763B67CD}"/>
    <dgm:cxn modelId="{7EADA999-4B20-4803-BFD9-9FA63D70AFE0}" type="presOf" srcId="{974F1F3B-8451-43C6-958C-156D1940F6F5}" destId="{4E9573DF-7217-45AD-9136-03BFABDDA77B}" srcOrd="0" destOrd="0" presId="urn:microsoft.com/office/officeart/2018/2/layout/IconVerticalSolidList"/>
    <dgm:cxn modelId="{84A24DB7-EBE2-47F1-9DFE-9D3D40A243D0}" type="presOf" srcId="{2D6FE99C-CF04-4BC5-8AD6-D21AEC43A961}" destId="{84D69EF2-00F3-4181-8A6C-7F0179C76408}" srcOrd="0" destOrd="0" presId="urn:microsoft.com/office/officeart/2018/2/layout/IconVerticalSolidList"/>
    <dgm:cxn modelId="{425857D6-B9F6-4EBC-88DB-CFA4732327BB}" type="presOf" srcId="{14FAF39D-14DE-44CC-8141-7D5500A1E7EB}" destId="{2BC4E4D9-A25C-4DEA-BC55-1B52014FEDA2}" srcOrd="0" destOrd="0" presId="urn:microsoft.com/office/officeart/2018/2/layout/IconVerticalSolidList"/>
    <dgm:cxn modelId="{27CC48EC-EE59-472F-BD67-2A2DD1367617}" srcId="{974F1F3B-8451-43C6-958C-156D1940F6F5}" destId="{2D6FE99C-CF04-4BC5-8AD6-D21AEC43A961}" srcOrd="1" destOrd="0" parTransId="{11DF8ECD-686A-4D03-9EF7-1039FD27E562}" sibTransId="{761765E9-C53A-4F29-8C86-E41E3A16875E}"/>
    <dgm:cxn modelId="{C9C892DB-CEFD-4B43-90FC-7402E1998CFC}" type="presParOf" srcId="{4E9573DF-7217-45AD-9136-03BFABDDA77B}" destId="{C94C2EC5-8BCD-4F87-9AF7-E899EF63587C}" srcOrd="0" destOrd="0" presId="urn:microsoft.com/office/officeart/2018/2/layout/IconVerticalSolidList"/>
    <dgm:cxn modelId="{2ED7DCED-729B-466A-8417-DC9FD01E33C1}" type="presParOf" srcId="{C94C2EC5-8BCD-4F87-9AF7-E899EF63587C}" destId="{9E8D7970-5CDF-459D-B19C-F102DE779727}" srcOrd="0" destOrd="0" presId="urn:microsoft.com/office/officeart/2018/2/layout/IconVerticalSolidList"/>
    <dgm:cxn modelId="{E6FAFB19-74FF-477B-8E41-3078C231CB19}" type="presParOf" srcId="{C94C2EC5-8BCD-4F87-9AF7-E899EF63587C}" destId="{1C7F280F-7899-4ABA-A739-5CDB1182704D}" srcOrd="1" destOrd="0" presId="urn:microsoft.com/office/officeart/2018/2/layout/IconVerticalSolidList"/>
    <dgm:cxn modelId="{363BCB74-2431-46D2-AA43-D2C428EE65DA}" type="presParOf" srcId="{C94C2EC5-8BCD-4F87-9AF7-E899EF63587C}" destId="{7D8D522D-4977-4454-9C46-3FC1A9838D37}" srcOrd="2" destOrd="0" presId="urn:microsoft.com/office/officeart/2018/2/layout/IconVerticalSolidList"/>
    <dgm:cxn modelId="{067BECA1-FD67-45CF-B39A-2899A331B98F}" type="presParOf" srcId="{C94C2EC5-8BCD-4F87-9AF7-E899EF63587C}" destId="{D87C67E4-17DB-464A-A1C1-1F6D77CBBC26}" srcOrd="3" destOrd="0" presId="urn:microsoft.com/office/officeart/2018/2/layout/IconVerticalSolidList"/>
    <dgm:cxn modelId="{42BDC448-DF2C-4616-BD91-18FB70625757}" type="presParOf" srcId="{4E9573DF-7217-45AD-9136-03BFABDDA77B}" destId="{62BFACB8-62FE-4EC4-B596-EA5F9B3E81A0}" srcOrd="1" destOrd="0" presId="urn:microsoft.com/office/officeart/2018/2/layout/IconVerticalSolidList"/>
    <dgm:cxn modelId="{E2CADD46-526E-4670-B42B-C806C1F4DB33}" type="presParOf" srcId="{4E9573DF-7217-45AD-9136-03BFABDDA77B}" destId="{9D049703-192E-4B42-8160-81079C7BAB45}" srcOrd="2" destOrd="0" presId="urn:microsoft.com/office/officeart/2018/2/layout/IconVerticalSolidList"/>
    <dgm:cxn modelId="{C19EFE33-2590-4037-B959-A304AE799EAA}" type="presParOf" srcId="{9D049703-192E-4B42-8160-81079C7BAB45}" destId="{2F44AD35-D00A-46D7-B0CA-300AFE517F98}" srcOrd="0" destOrd="0" presId="urn:microsoft.com/office/officeart/2018/2/layout/IconVerticalSolidList"/>
    <dgm:cxn modelId="{AAB4252A-3315-4E0E-924C-F62FB1164653}" type="presParOf" srcId="{9D049703-192E-4B42-8160-81079C7BAB45}" destId="{DFD59D79-BCD9-4D84-B5D6-417EBE7535CB}" srcOrd="1" destOrd="0" presId="urn:microsoft.com/office/officeart/2018/2/layout/IconVerticalSolidList"/>
    <dgm:cxn modelId="{9CC59BA3-E467-4627-8F8F-D3B479FE9425}" type="presParOf" srcId="{9D049703-192E-4B42-8160-81079C7BAB45}" destId="{EEDB1B35-4051-48F3-908C-9B2ED0A63E1A}" srcOrd="2" destOrd="0" presId="urn:microsoft.com/office/officeart/2018/2/layout/IconVerticalSolidList"/>
    <dgm:cxn modelId="{19F46434-2DA9-417E-A0A7-EF8A30A2D2BC}" type="presParOf" srcId="{9D049703-192E-4B42-8160-81079C7BAB45}" destId="{84D69EF2-00F3-4181-8A6C-7F0179C76408}" srcOrd="3" destOrd="0" presId="urn:microsoft.com/office/officeart/2018/2/layout/IconVerticalSolidList"/>
    <dgm:cxn modelId="{27166F16-5BCA-4EDA-870A-2D76F7A4F728}" type="presParOf" srcId="{4E9573DF-7217-45AD-9136-03BFABDDA77B}" destId="{FCC057BF-7465-4CB7-8714-1D899FD1017B}" srcOrd="3" destOrd="0" presId="urn:microsoft.com/office/officeart/2018/2/layout/IconVerticalSolidList"/>
    <dgm:cxn modelId="{5B7F72F8-157C-416B-965E-1CAF24DDE8B0}" type="presParOf" srcId="{4E9573DF-7217-45AD-9136-03BFABDDA77B}" destId="{2FA54C79-FF0E-45A4-87F0-838FA4712489}" srcOrd="4" destOrd="0" presId="urn:microsoft.com/office/officeart/2018/2/layout/IconVerticalSolidList"/>
    <dgm:cxn modelId="{EB08A9E1-9A52-49A8-8FCA-DF96276E5A42}" type="presParOf" srcId="{2FA54C79-FF0E-45A4-87F0-838FA4712489}" destId="{3E5FDBD9-63A4-4548-BA82-1385E527C278}" srcOrd="0" destOrd="0" presId="urn:microsoft.com/office/officeart/2018/2/layout/IconVerticalSolidList"/>
    <dgm:cxn modelId="{EB3D90F4-C633-497E-BD36-A87270B543EE}" type="presParOf" srcId="{2FA54C79-FF0E-45A4-87F0-838FA4712489}" destId="{B03EDE86-3944-45C9-976C-25653CAD626C}" srcOrd="1" destOrd="0" presId="urn:microsoft.com/office/officeart/2018/2/layout/IconVerticalSolidList"/>
    <dgm:cxn modelId="{5EC3BC5E-A2C3-4F0A-9D2E-11416F0DF6B7}" type="presParOf" srcId="{2FA54C79-FF0E-45A4-87F0-838FA4712489}" destId="{5542FC83-186B-4AE9-A788-25CD889D9A1F}" srcOrd="2" destOrd="0" presId="urn:microsoft.com/office/officeart/2018/2/layout/IconVerticalSolidList"/>
    <dgm:cxn modelId="{BDA7AA70-5145-4584-919C-312F08DC7CA4}" type="presParOf" srcId="{2FA54C79-FF0E-45A4-87F0-838FA4712489}" destId="{2BC4E4D9-A25C-4DEA-BC55-1B52014FED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91A9E0-1023-44B7-A8F8-09AD8D2F8B2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5BC4BF0-7975-4A7D-95F7-89D9C1BE3D23}">
      <dgm:prSet/>
      <dgm:spPr/>
      <dgm:t>
        <a:bodyPr/>
        <a:lstStyle/>
        <a:p>
          <a:r>
            <a:rPr lang="en-US"/>
            <a:t>Cryptocurrency (Ether)</a:t>
          </a:r>
        </a:p>
      </dgm:t>
    </dgm:pt>
    <dgm:pt modelId="{6F17623C-9053-4FC2-B890-D7EF17A42E2F}" type="parTrans" cxnId="{0C0973BC-1BC1-4D63-8AF7-568A81AFE75C}">
      <dgm:prSet/>
      <dgm:spPr/>
      <dgm:t>
        <a:bodyPr/>
        <a:lstStyle/>
        <a:p>
          <a:endParaRPr lang="en-US"/>
        </a:p>
      </dgm:t>
    </dgm:pt>
    <dgm:pt modelId="{F032983F-B6E3-47F2-A700-053691BEE756}" type="sibTrans" cxnId="{0C0973BC-1BC1-4D63-8AF7-568A81AFE75C}">
      <dgm:prSet/>
      <dgm:spPr/>
      <dgm:t>
        <a:bodyPr/>
        <a:lstStyle/>
        <a:p>
          <a:endParaRPr lang="en-US"/>
        </a:p>
      </dgm:t>
    </dgm:pt>
    <dgm:pt modelId="{CDB08B01-B39E-4372-8E00-35B18B498F2A}">
      <dgm:prSet/>
      <dgm:spPr/>
      <dgm:t>
        <a:bodyPr/>
        <a:lstStyle/>
        <a:p>
          <a:r>
            <a:rPr lang="en-US"/>
            <a:t>Donors</a:t>
          </a:r>
        </a:p>
      </dgm:t>
    </dgm:pt>
    <dgm:pt modelId="{44C3A394-05E5-47DD-BF0F-8E89659E3109}" type="parTrans" cxnId="{9CE6D274-ACE8-47FA-BE35-CDBB84BDDA36}">
      <dgm:prSet/>
      <dgm:spPr/>
      <dgm:t>
        <a:bodyPr/>
        <a:lstStyle/>
        <a:p>
          <a:endParaRPr lang="en-US"/>
        </a:p>
      </dgm:t>
    </dgm:pt>
    <dgm:pt modelId="{6F8E07EC-021D-4AAB-A5A6-B657B43A419D}" type="sibTrans" cxnId="{9CE6D274-ACE8-47FA-BE35-CDBB84BDDA36}">
      <dgm:prSet/>
      <dgm:spPr/>
      <dgm:t>
        <a:bodyPr/>
        <a:lstStyle/>
        <a:p>
          <a:endParaRPr lang="en-US"/>
        </a:p>
      </dgm:t>
    </dgm:pt>
    <dgm:pt modelId="{11EA1F41-61A3-4AA7-A9CE-0EC9395556A6}">
      <dgm:prSet/>
      <dgm:spPr/>
      <dgm:t>
        <a:bodyPr/>
        <a:lstStyle/>
        <a:p>
          <a:r>
            <a:rPr lang="en-US"/>
            <a:t>Relief Fund dApp admin</a:t>
          </a:r>
        </a:p>
      </dgm:t>
    </dgm:pt>
    <dgm:pt modelId="{F8FA2D9E-81B1-4DBD-A92F-5FA9F93C4771}" type="parTrans" cxnId="{F997B005-3859-4FD8-A20D-B9C28C3B1D4D}">
      <dgm:prSet/>
      <dgm:spPr/>
      <dgm:t>
        <a:bodyPr/>
        <a:lstStyle/>
        <a:p>
          <a:endParaRPr lang="en-US"/>
        </a:p>
      </dgm:t>
    </dgm:pt>
    <dgm:pt modelId="{1D74AEB5-7254-41E4-9F53-432F06D46394}" type="sibTrans" cxnId="{F997B005-3859-4FD8-A20D-B9C28C3B1D4D}">
      <dgm:prSet/>
      <dgm:spPr/>
      <dgm:t>
        <a:bodyPr/>
        <a:lstStyle/>
        <a:p>
          <a:endParaRPr lang="en-US"/>
        </a:p>
      </dgm:t>
    </dgm:pt>
    <dgm:pt modelId="{029D9131-72EF-46FF-9818-497950FAC3F1}" type="pres">
      <dgm:prSet presAssocID="{CD91A9E0-1023-44B7-A8F8-09AD8D2F8B2E}" presName="vert0" presStyleCnt="0">
        <dgm:presLayoutVars>
          <dgm:dir/>
          <dgm:animOne val="branch"/>
          <dgm:animLvl val="lvl"/>
        </dgm:presLayoutVars>
      </dgm:prSet>
      <dgm:spPr/>
    </dgm:pt>
    <dgm:pt modelId="{E34E341B-B3C6-4A89-ADD2-83198D3E5F4F}" type="pres">
      <dgm:prSet presAssocID="{85BC4BF0-7975-4A7D-95F7-89D9C1BE3D23}" presName="thickLine" presStyleLbl="alignNode1" presStyleIdx="0" presStyleCnt="3"/>
      <dgm:spPr/>
    </dgm:pt>
    <dgm:pt modelId="{2EBBA571-A7FF-4F4D-A3BC-3DD57BB5919E}" type="pres">
      <dgm:prSet presAssocID="{85BC4BF0-7975-4A7D-95F7-89D9C1BE3D23}" presName="horz1" presStyleCnt="0"/>
      <dgm:spPr/>
    </dgm:pt>
    <dgm:pt modelId="{C5FFFBAA-96AC-45BE-91E1-B6F9BDA22C1F}" type="pres">
      <dgm:prSet presAssocID="{85BC4BF0-7975-4A7D-95F7-89D9C1BE3D23}" presName="tx1" presStyleLbl="revTx" presStyleIdx="0" presStyleCnt="3"/>
      <dgm:spPr/>
    </dgm:pt>
    <dgm:pt modelId="{F779E48A-EAAD-4C99-A3A6-832F906FF980}" type="pres">
      <dgm:prSet presAssocID="{85BC4BF0-7975-4A7D-95F7-89D9C1BE3D23}" presName="vert1" presStyleCnt="0"/>
      <dgm:spPr/>
    </dgm:pt>
    <dgm:pt modelId="{60385AC6-398B-486D-BFEC-D1EBB13A96F7}" type="pres">
      <dgm:prSet presAssocID="{CDB08B01-B39E-4372-8E00-35B18B498F2A}" presName="thickLine" presStyleLbl="alignNode1" presStyleIdx="1" presStyleCnt="3"/>
      <dgm:spPr/>
    </dgm:pt>
    <dgm:pt modelId="{9622B6B6-730E-46D5-B8B3-6ED7AB4C3660}" type="pres">
      <dgm:prSet presAssocID="{CDB08B01-B39E-4372-8E00-35B18B498F2A}" presName="horz1" presStyleCnt="0"/>
      <dgm:spPr/>
    </dgm:pt>
    <dgm:pt modelId="{6506C543-8442-4477-B01E-E39D6954A55C}" type="pres">
      <dgm:prSet presAssocID="{CDB08B01-B39E-4372-8E00-35B18B498F2A}" presName="tx1" presStyleLbl="revTx" presStyleIdx="1" presStyleCnt="3"/>
      <dgm:spPr/>
    </dgm:pt>
    <dgm:pt modelId="{5FC4547D-9378-4EDE-B453-F1580DAFFB95}" type="pres">
      <dgm:prSet presAssocID="{CDB08B01-B39E-4372-8E00-35B18B498F2A}" presName="vert1" presStyleCnt="0"/>
      <dgm:spPr/>
    </dgm:pt>
    <dgm:pt modelId="{123A4045-5CFA-4305-B782-CE80EF39F594}" type="pres">
      <dgm:prSet presAssocID="{11EA1F41-61A3-4AA7-A9CE-0EC9395556A6}" presName="thickLine" presStyleLbl="alignNode1" presStyleIdx="2" presStyleCnt="3"/>
      <dgm:spPr/>
    </dgm:pt>
    <dgm:pt modelId="{E60D1B65-0915-4491-8087-B643DA30F191}" type="pres">
      <dgm:prSet presAssocID="{11EA1F41-61A3-4AA7-A9CE-0EC9395556A6}" presName="horz1" presStyleCnt="0"/>
      <dgm:spPr/>
    </dgm:pt>
    <dgm:pt modelId="{94E8697C-47D5-4CA0-9F30-EBF2ECC1AAF1}" type="pres">
      <dgm:prSet presAssocID="{11EA1F41-61A3-4AA7-A9CE-0EC9395556A6}" presName="tx1" presStyleLbl="revTx" presStyleIdx="2" presStyleCnt="3"/>
      <dgm:spPr/>
    </dgm:pt>
    <dgm:pt modelId="{1FC6DAEA-EFB0-4293-985C-C9A0B78BEEAA}" type="pres">
      <dgm:prSet presAssocID="{11EA1F41-61A3-4AA7-A9CE-0EC9395556A6}" presName="vert1" presStyleCnt="0"/>
      <dgm:spPr/>
    </dgm:pt>
  </dgm:ptLst>
  <dgm:cxnLst>
    <dgm:cxn modelId="{F997B005-3859-4FD8-A20D-B9C28C3B1D4D}" srcId="{CD91A9E0-1023-44B7-A8F8-09AD8D2F8B2E}" destId="{11EA1F41-61A3-4AA7-A9CE-0EC9395556A6}" srcOrd="2" destOrd="0" parTransId="{F8FA2D9E-81B1-4DBD-A92F-5FA9F93C4771}" sibTransId="{1D74AEB5-7254-41E4-9F53-432F06D46394}"/>
    <dgm:cxn modelId="{BD572D1A-B8E7-45FB-9E6C-32CFC7A08A8A}" type="presOf" srcId="{11EA1F41-61A3-4AA7-A9CE-0EC9395556A6}" destId="{94E8697C-47D5-4CA0-9F30-EBF2ECC1AAF1}" srcOrd="0" destOrd="0" presId="urn:microsoft.com/office/officeart/2008/layout/LinedList"/>
    <dgm:cxn modelId="{8DA7CD5D-F60F-4354-9942-210E4E4942A5}" type="presOf" srcId="{85BC4BF0-7975-4A7D-95F7-89D9C1BE3D23}" destId="{C5FFFBAA-96AC-45BE-91E1-B6F9BDA22C1F}" srcOrd="0" destOrd="0" presId="urn:microsoft.com/office/officeart/2008/layout/LinedList"/>
    <dgm:cxn modelId="{9CE6D274-ACE8-47FA-BE35-CDBB84BDDA36}" srcId="{CD91A9E0-1023-44B7-A8F8-09AD8D2F8B2E}" destId="{CDB08B01-B39E-4372-8E00-35B18B498F2A}" srcOrd="1" destOrd="0" parTransId="{44C3A394-05E5-47DD-BF0F-8E89659E3109}" sibTransId="{6F8E07EC-021D-4AAB-A5A6-B657B43A419D}"/>
    <dgm:cxn modelId="{DD1A50B3-1880-4B49-BC40-1CBEF0D1C074}" type="presOf" srcId="{CDB08B01-B39E-4372-8E00-35B18B498F2A}" destId="{6506C543-8442-4477-B01E-E39D6954A55C}" srcOrd="0" destOrd="0" presId="urn:microsoft.com/office/officeart/2008/layout/LinedList"/>
    <dgm:cxn modelId="{0C0973BC-1BC1-4D63-8AF7-568A81AFE75C}" srcId="{CD91A9E0-1023-44B7-A8F8-09AD8D2F8B2E}" destId="{85BC4BF0-7975-4A7D-95F7-89D9C1BE3D23}" srcOrd="0" destOrd="0" parTransId="{6F17623C-9053-4FC2-B890-D7EF17A42E2F}" sibTransId="{F032983F-B6E3-47F2-A700-053691BEE756}"/>
    <dgm:cxn modelId="{7CE71FCA-7CA9-4E0B-BFF5-9E058412DC9E}" type="presOf" srcId="{CD91A9E0-1023-44B7-A8F8-09AD8D2F8B2E}" destId="{029D9131-72EF-46FF-9818-497950FAC3F1}" srcOrd="0" destOrd="0" presId="urn:microsoft.com/office/officeart/2008/layout/LinedList"/>
    <dgm:cxn modelId="{8463BFBB-DCB7-4680-BF6C-59E113D41D74}" type="presParOf" srcId="{029D9131-72EF-46FF-9818-497950FAC3F1}" destId="{E34E341B-B3C6-4A89-ADD2-83198D3E5F4F}" srcOrd="0" destOrd="0" presId="urn:microsoft.com/office/officeart/2008/layout/LinedList"/>
    <dgm:cxn modelId="{8DCE671C-795F-4AFB-A296-C59B8573AE0C}" type="presParOf" srcId="{029D9131-72EF-46FF-9818-497950FAC3F1}" destId="{2EBBA571-A7FF-4F4D-A3BC-3DD57BB5919E}" srcOrd="1" destOrd="0" presId="urn:microsoft.com/office/officeart/2008/layout/LinedList"/>
    <dgm:cxn modelId="{98589603-E813-4D5B-8246-1F37013FF8A7}" type="presParOf" srcId="{2EBBA571-A7FF-4F4D-A3BC-3DD57BB5919E}" destId="{C5FFFBAA-96AC-45BE-91E1-B6F9BDA22C1F}" srcOrd="0" destOrd="0" presId="urn:microsoft.com/office/officeart/2008/layout/LinedList"/>
    <dgm:cxn modelId="{B1598AD4-B7FE-4E5C-9C3A-3E9F8B3E35BB}" type="presParOf" srcId="{2EBBA571-A7FF-4F4D-A3BC-3DD57BB5919E}" destId="{F779E48A-EAAD-4C99-A3A6-832F906FF980}" srcOrd="1" destOrd="0" presId="urn:microsoft.com/office/officeart/2008/layout/LinedList"/>
    <dgm:cxn modelId="{F0433174-29DC-4B6F-9579-E4D3444CA660}" type="presParOf" srcId="{029D9131-72EF-46FF-9818-497950FAC3F1}" destId="{60385AC6-398B-486D-BFEC-D1EBB13A96F7}" srcOrd="2" destOrd="0" presId="urn:microsoft.com/office/officeart/2008/layout/LinedList"/>
    <dgm:cxn modelId="{7DC73CC8-5111-4EA4-88C7-8F364468B350}" type="presParOf" srcId="{029D9131-72EF-46FF-9818-497950FAC3F1}" destId="{9622B6B6-730E-46D5-B8B3-6ED7AB4C3660}" srcOrd="3" destOrd="0" presId="urn:microsoft.com/office/officeart/2008/layout/LinedList"/>
    <dgm:cxn modelId="{D0B0843E-A244-4702-85DB-281286B4E407}" type="presParOf" srcId="{9622B6B6-730E-46D5-B8B3-6ED7AB4C3660}" destId="{6506C543-8442-4477-B01E-E39D6954A55C}" srcOrd="0" destOrd="0" presId="urn:microsoft.com/office/officeart/2008/layout/LinedList"/>
    <dgm:cxn modelId="{0E7A6FFD-8BFA-436A-97B7-A5C7379045A8}" type="presParOf" srcId="{9622B6B6-730E-46D5-B8B3-6ED7AB4C3660}" destId="{5FC4547D-9378-4EDE-B453-F1580DAFFB95}" srcOrd="1" destOrd="0" presId="urn:microsoft.com/office/officeart/2008/layout/LinedList"/>
    <dgm:cxn modelId="{237B1573-6EC2-4D32-8F2F-52780A28F20C}" type="presParOf" srcId="{029D9131-72EF-46FF-9818-497950FAC3F1}" destId="{123A4045-5CFA-4305-B782-CE80EF39F594}" srcOrd="4" destOrd="0" presId="urn:microsoft.com/office/officeart/2008/layout/LinedList"/>
    <dgm:cxn modelId="{AC06C4F8-8FC7-4A78-A5A6-A40923E3AE17}" type="presParOf" srcId="{029D9131-72EF-46FF-9818-497950FAC3F1}" destId="{E60D1B65-0915-4491-8087-B643DA30F191}" srcOrd="5" destOrd="0" presId="urn:microsoft.com/office/officeart/2008/layout/LinedList"/>
    <dgm:cxn modelId="{00DB5869-BAA6-46CD-A2DF-EC55F416B4BE}" type="presParOf" srcId="{E60D1B65-0915-4491-8087-B643DA30F191}" destId="{94E8697C-47D5-4CA0-9F30-EBF2ECC1AAF1}" srcOrd="0" destOrd="0" presId="urn:microsoft.com/office/officeart/2008/layout/LinedList"/>
    <dgm:cxn modelId="{146B250E-86A7-44E4-8CFA-A54010032E81}" type="presParOf" srcId="{E60D1B65-0915-4491-8087-B643DA30F191}" destId="{1FC6DAEA-EFB0-4293-985C-C9A0B78BEEA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03B48-5EBE-4DF2-B13F-940D5CB26A26}">
      <dsp:nvSpPr>
        <dsp:cNvPr id="0" name=""/>
        <dsp:cNvSpPr/>
      </dsp:nvSpPr>
      <dsp:spPr>
        <a:xfrm>
          <a:off x="617624" y="661136"/>
          <a:ext cx="1921500" cy="19215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38D2C1-BF0C-4F04-A7FE-14D17F60C3E0}">
      <dsp:nvSpPr>
        <dsp:cNvPr id="0" name=""/>
        <dsp:cNvSpPr/>
      </dsp:nvSpPr>
      <dsp:spPr>
        <a:xfrm>
          <a:off x="1027125" y="1070636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74674-24B8-4C08-A5DB-29A743FD7B76}">
      <dsp:nvSpPr>
        <dsp:cNvPr id="0" name=""/>
        <dsp:cNvSpPr/>
      </dsp:nvSpPr>
      <dsp:spPr>
        <a:xfrm>
          <a:off x="3375" y="3181137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1" kern="1200"/>
            <a:t>Lack of Transparency</a:t>
          </a:r>
          <a:endParaRPr lang="en-US" sz="2500" kern="1200"/>
        </a:p>
      </dsp:txBody>
      <dsp:txXfrm>
        <a:off x="3375" y="3181137"/>
        <a:ext cx="3150000" cy="720000"/>
      </dsp:txXfrm>
    </dsp:sp>
    <dsp:sp modelId="{5657241D-72EE-416A-8D82-8967ACBD56F4}">
      <dsp:nvSpPr>
        <dsp:cNvPr id="0" name=""/>
        <dsp:cNvSpPr/>
      </dsp:nvSpPr>
      <dsp:spPr>
        <a:xfrm>
          <a:off x="4318875" y="661136"/>
          <a:ext cx="1921500" cy="19215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31CCBE-A3B8-4ACE-BE83-9A996BB755FC}">
      <dsp:nvSpPr>
        <dsp:cNvPr id="0" name=""/>
        <dsp:cNvSpPr/>
      </dsp:nvSpPr>
      <dsp:spPr>
        <a:xfrm>
          <a:off x="4728375" y="1070636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E14FFE-0D08-4574-B19A-4A94BCCB089C}">
      <dsp:nvSpPr>
        <dsp:cNvPr id="0" name=""/>
        <dsp:cNvSpPr/>
      </dsp:nvSpPr>
      <dsp:spPr>
        <a:xfrm>
          <a:off x="3704625" y="3181137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1" kern="1200"/>
            <a:t>Centralized Vulnerabilities</a:t>
          </a:r>
          <a:endParaRPr lang="en-US" sz="2500" kern="1200"/>
        </a:p>
      </dsp:txBody>
      <dsp:txXfrm>
        <a:off x="3704625" y="3181137"/>
        <a:ext cx="315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D7970-5CDF-459D-B19C-F102DE779727}">
      <dsp:nvSpPr>
        <dsp:cNvPr id="0" name=""/>
        <dsp:cNvSpPr/>
      </dsp:nvSpPr>
      <dsp:spPr>
        <a:xfrm>
          <a:off x="0" y="556"/>
          <a:ext cx="6858000" cy="13031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7F280F-7899-4ABA-A739-5CDB1182704D}">
      <dsp:nvSpPr>
        <dsp:cNvPr id="0" name=""/>
        <dsp:cNvSpPr/>
      </dsp:nvSpPr>
      <dsp:spPr>
        <a:xfrm>
          <a:off x="394214" y="293774"/>
          <a:ext cx="716753" cy="7167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7C67E4-17DB-464A-A1C1-1F6D77CBBC26}">
      <dsp:nvSpPr>
        <dsp:cNvPr id="0" name=""/>
        <dsp:cNvSpPr/>
      </dsp:nvSpPr>
      <dsp:spPr>
        <a:xfrm>
          <a:off x="1505182" y="556"/>
          <a:ext cx="5352817" cy="1303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921" tIns="137921" rIns="137921" bIns="13792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Decentralized Application can make this transparent fund distribution possible.</a:t>
          </a:r>
        </a:p>
      </dsp:txBody>
      <dsp:txXfrm>
        <a:off x="1505182" y="556"/>
        <a:ext cx="5352817" cy="1303188"/>
      </dsp:txXfrm>
    </dsp:sp>
    <dsp:sp modelId="{2F44AD35-D00A-46D7-B0CA-300AFE517F98}">
      <dsp:nvSpPr>
        <dsp:cNvPr id="0" name=""/>
        <dsp:cNvSpPr/>
      </dsp:nvSpPr>
      <dsp:spPr>
        <a:xfrm>
          <a:off x="0" y="1629542"/>
          <a:ext cx="6858000" cy="13031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59D79-BCD9-4D84-B5D6-417EBE7535CB}">
      <dsp:nvSpPr>
        <dsp:cNvPr id="0" name=""/>
        <dsp:cNvSpPr/>
      </dsp:nvSpPr>
      <dsp:spPr>
        <a:xfrm>
          <a:off x="394214" y="1922760"/>
          <a:ext cx="716753" cy="7167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D69EF2-00F3-4181-8A6C-7F0179C76408}">
      <dsp:nvSpPr>
        <dsp:cNvPr id="0" name=""/>
        <dsp:cNvSpPr/>
      </dsp:nvSpPr>
      <dsp:spPr>
        <a:xfrm>
          <a:off x="1505182" y="1629542"/>
          <a:ext cx="5352817" cy="1303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921" tIns="137921" rIns="137921" bIns="13792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Users can donate Ether to the fund.</a:t>
          </a:r>
        </a:p>
      </dsp:txBody>
      <dsp:txXfrm>
        <a:off x="1505182" y="1629542"/>
        <a:ext cx="5352817" cy="1303188"/>
      </dsp:txXfrm>
    </dsp:sp>
    <dsp:sp modelId="{3E5FDBD9-63A4-4548-BA82-1385E527C278}">
      <dsp:nvSpPr>
        <dsp:cNvPr id="0" name=""/>
        <dsp:cNvSpPr/>
      </dsp:nvSpPr>
      <dsp:spPr>
        <a:xfrm>
          <a:off x="0" y="3258528"/>
          <a:ext cx="6858000" cy="13031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EDE86-3944-45C9-976C-25653CAD626C}">
      <dsp:nvSpPr>
        <dsp:cNvPr id="0" name=""/>
        <dsp:cNvSpPr/>
      </dsp:nvSpPr>
      <dsp:spPr>
        <a:xfrm>
          <a:off x="394214" y="3551745"/>
          <a:ext cx="716753" cy="7167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4E4D9-A25C-4DEA-BC55-1B52014FEDA2}">
      <dsp:nvSpPr>
        <dsp:cNvPr id="0" name=""/>
        <dsp:cNvSpPr/>
      </dsp:nvSpPr>
      <dsp:spPr>
        <a:xfrm>
          <a:off x="1505182" y="3258528"/>
          <a:ext cx="5352817" cy="1303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921" tIns="137921" rIns="137921" bIns="13792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Utilizing blockchain technology like Ethereum, will avoid centralized vulnerabilities like single point of failure and centralization.</a:t>
          </a:r>
        </a:p>
      </dsp:txBody>
      <dsp:txXfrm>
        <a:off x="1505182" y="3258528"/>
        <a:ext cx="5352817" cy="13031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4E341B-B3C6-4A89-ADD2-83198D3E5F4F}">
      <dsp:nvSpPr>
        <dsp:cNvPr id="0" name=""/>
        <dsp:cNvSpPr/>
      </dsp:nvSpPr>
      <dsp:spPr>
        <a:xfrm>
          <a:off x="0" y="2227"/>
          <a:ext cx="6858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FFBAA-96AC-45BE-91E1-B6F9BDA22C1F}">
      <dsp:nvSpPr>
        <dsp:cNvPr id="0" name=""/>
        <dsp:cNvSpPr/>
      </dsp:nvSpPr>
      <dsp:spPr>
        <a:xfrm>
          <a:off x="0" y="2227"/>
          <a:ext cx="6858000" cy="1519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Cryptocurrency (Ether)</a:t>
          </a:r>
        </a:p>
      </dsp:txBody>
      <dsp:txXfrm>
        <a:off x="0" y="2227"/>
        <a:ext cx="6858000" cy="1519272"/>
      </dsp:txXfrm>
    </dsp:sp>
    <dsp:sp modelId="{60385AC6-398B-486D-BFEC-D1EBB13A96F7}">
      <dsp:nvSpPr>
        <dsp:cNvPr id="0" name=""/>
        <dsp:cNvSpPr/>
      </dsp:nvSpPr>
      <dsp:spPr>
        <a:xfrm>
          <a:off x="0" y="152150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06C543-8442-4477-B01E-E39D6954A55C}">
      <dsp:nvSpPr>
        <dsp:cNvPr id="0" name=""/>
        <dsp:cNvSpPr/>
      </dsp:nvSpPr>
      <dsp:spPr>
        <a:xfrm>
          <a:off x="0" y="1521500"/>
          <a:ext cx="6858000" cy="1519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Donors</a:t>
          </a:r>
        </a:p>
      </dsp:txBody>
      <dsp:txXfrm>
        <a:off x="0" y="1521500"/>
        <a:ext cx="6858000" cy="1519272"/>
      </dsp:txXfrm>
    </dsp:sp>
    <dsp:sp modelId="{123A4045-5CFA-4305-B782-CE80EF39F594}">
      <dsp:nvSpPr>
        <dsp:cNvPr id="0" name=""/>
        <dsp:cNvSpPr/>
      </dsp:nvSpPr>
      <dsp:spPr>
        <a:xfrm>
          <a:off x="0" y="3040773"/>
          <a:ext cx="6858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E8697C-47D5-4CA0-9F30-EBF2ECC1AAF1}">
      <dsp:nvSpPr>
        <dsp:cNvPr id="0" name=""/>
        <dsp:cNvSpPr/>
      </dsp:nvSpPr>
      <dsp:spPr>
        <a:xfrm>
          <a:off x="0" y="3040773"/>
          <a:ext cx="6858000" cy="1519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Relief Fund dApp admin</a:t>
          </a:r>
        </a:p>
      </dsp:txBody>
      <dsp:txXfrm>
        <a:off x="0" y="3040773"/>
        <a:ext cx="6858000" cy="1519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5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3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9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6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4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5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4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8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68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1524000"/>
            <a:ext cx="5334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ea typeface="+mj-lt"/>
                <a:cs typeface="+mj-lt"/>
              </a:rPr>
              <a:t>Relief Fund </a:t>
            </a:r>
            <a:r>
              <a:rPr lang="en-US" sz="4400">
                <a:ea typeface="+mj-lt"/>
                <a:cs typeface="+mj-lt"/>
              </a:rPr>
              <a:t>dApp</a:t>
            </a:r>
            <a:endParaRPr lang="en-US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4571999"/>
            <a:ext cx="5334000" cy="15240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/>
              <a:t>A Decentralized Solution for Secure Disaster Relief Funding</a:t>
            </a:r>
          </a:p>
          <a:p>
            <a:pPr algn="l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8463C939-7614-44F1-C786-0A1BE1643B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95" r="21601" b="1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F3A0F6C-EB8F-4A4C-8258-23F6D815E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2" cy="6438900"/>
          </a:xfrm>
          <a:custGeom>
            <a:avLst/>
            <a:gdLst>
              <a:gd name="connsiteX0" fmla="*/ 0 w 12198352"/>
              <a:gd name="connsiteY0" fmla="*/ 0 h 6438900"/>
              <a:gd name="connsiteX1" fmla="*/ 12198352 w 12198352"/>
              <a:gd name="connsiteY1" fmla="*/ 0 h 6438900"/>
              <a:gd name="connsiteX2" fmla="*/ 12198352 w 12198352"/>
              <a:gd name="connsiteY2" fmla="*/ 5644414 h 6438900"/>
              <a:gd name="connsiteX3" fmla="*/ 12042486 w 12198352"/>
              <a:gd name="connsiteY3" fmla="*/ 5750064 h 6438900"/>
              <a:gd name="connsiteX4" fmla="*/ 9483672 w 12198352"/>
              <a:gd name="connsiteY4" fmla="*/ 6432438 h 6438900"/>
              <a:gd name="connsiteX5" fmla="*/ 8500895 w 12198352"/>
              <a:gd name="connsiteY5" fmla="*/ 6437925 h 6438900"/>
              <a:gd name="connsiteX6" fmla="*/ 1629409 w 12198352"/>
              <a:gd name="connsiteY6" fmla="*/ 5170893 h 6438900"/>
              <a:gd name="connsiteX7" fmla="*/ 433424 w 12198352"/>
              <a:gd name="connsiteY7" fmla="*/ 4633819 h 6438900"/>
              <a:gd name="connsiteX8" fmla="*/ 0 w 12198352"/>
              <a:gd name="connsiteY8" fmla="*/ 4450771 h 643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8352" h="6438900">
                <a:moveTo>
                  <a:pt x="0" y="0"/>
                </a:moveTo>
                <a:lnTo>
                  <a:pt x="12198352" y="0"/>
                </a:lnTo>
                <a:lnTo>
                  <a:pt x="12198352" y="5644414"/>
                </a:lnTo>
                <a:lnTo>
                  <a:pt x="12042486" y="5750064"/>
                </a:lnTo>
                <a:cubicBezTo>
                  <a:pt x="11268689" y="6237466"/>
                  <a:pt x="10357585" y="6417714"/>
                  <a:pt x="9483672" y="6432438"/>
                </a:cubicBezTo>
                <a:cubicBezTo>
                  <a:pt x="9158751" y="6438062"/>
                  <a:pt x="8830819" y="6440385"/>
                  <a:pt x="8500895" y="6437925"/>
                </a:cubicBezTo>
                <a:cubicBezTo>
                  <a:pt x="6191416" y="6420695"/>
                  <a:pt x="3784289" y="6168856"/>
                  <a:pt x="1629409" y="5170893"/>
                </a:cubicBezTo>
                <a:cubicBezTo>
                  <a:pt x="1229906" y="4985892"/>
                  <a:pt x="831404" y="4807078"/>
                  <a:pt x="433424" y="4633819"/>
                </a:cubicBezTo>
                <a:lnTo>
                  <a:pt x="0" y="445077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A9C92F4-A4A4-42E0-9391-C666AAED1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817925">
            <a:off x="2322363" y="-118377"/>
            <a:ext cx="7900749" cy="9821966"/>
          </a:xfrm>
          <a:custGeom>
            <a:avLst/>
            <a:gdLst>
              <a:gd name="connsiteX0" fmla="*/ 589029 w 7858893"/>
              <a:gd name="connsiteY0" fmla="*/ 9827096 h 9827096"/>
              <a:gd name="connsiteX1" fmla="*/ 0 w 7858893"/>
              <a:gd name="connsiteY1" fmla="*/ 9338053 h 9827096"/>
              <a:gd name="connsiteX2" fmla="*/ 50440 w 7858893"/>
              <a:gd name="connsiteY2" fmla="*/ 9011561 h 9827096"/>
              <a:gd name="connsiteX3" fmla="*/ 398242 w 7858893"/>
              <a:gd name="connsiteY3" fmla="*/ 7620242 h 9827096"/>
              <a:gd name="connsiteX4" fmla="*/ 6756719 w 7858893"/>
              <a:gd name="connsiteY4" fmla="*/ 593416 h 9827096"/>
              <a:gd name="connsiteX5" fmla="*/ 7642630 w 7858893"/>
              <a:gd name="connsiteY5" fmla="*/ 111525 h 9827096"/>
              <a:gd name="connsiteX6" fmla="*/ 7858893 w 7858893"/>
              <a:gd name="connsiteY6" fmla="*/ 0 h 9827096"/>
              <a:gd name="connsiteX0" fmla="*/ 589029 w 8190490"/>
              <a:gd name="connsiteY0" fmla="*/ 9787128 h 9787128"/>
              <a:gd name="connsiteX1" fmla="*/ 0 w 8190490"/>
              <a:gd name="connsiteY1" fmla="*/ 9298085 h 9787128"/>
              <a:gd name="connsiteX2" fmla="*/ 50440 w 8190490"/>
              <a:gd name="connsiteY2" fmla="*/ 8971593 h 9787128"/>
              <a:gd name="connsiteX3" fmla="*/ 398242 w 8190490"/>
              <a:gd name="connsiteY3" fmla="*/ 7580274 h 9787128"/>
              <a:gd name="connsiteX4" fmla="*/ 6756719 w 8190490"/>
              <a:gd name="connsiteY4" fmla="*/ 553448 h 9787128"/>
              <a:gd name="connsiteX5" fmla="*/ 7642630 w 8190490"/>
              <a:gd name="connsiteY5" fmla="*/ 71557 h 9787128"/>
              <a:gd name="connsiteX6" fmla="*/ 8190490 w 8190490"/>
              <a:gd name="connsiteY6" fmla="*/ 0 h 9787128"/>
              <a:gd name="connsiteX7" fmla="*/ 589029 w 8190490"/>
              <a:gd name="connsiteY7" fmla="*/ 9787128 h 9787128"/>
              <a:gd name="connsiteX0" fmla="*/ 589029 w 8281930"/>
              <a:gd name="connsiteY0" fmla="*/ 9722690 h 9722690"/>
              <a:gd name="connsiteX1" fmla="*/ 0 w 8281930"/>
              <a:gd name="connsiteY1" fmla="*/ 9233647 h 9722690"/>
              <a:gd name="connsiteX2" fmla="*/ 50440 w 8281930"/>
              <a:gd name="connsiteY2" fmla="*/ 8907155 h 9722690"/>
              <a:gd name="connsiteX3" fmla="*/ 398242 w 8281930"/>
              <a:gd name="connsiteY3" fmla="*/ 7515836 h 9722690"/>
              <a:gd name="connsiteX4" fmla="*/ 6756719 w 8281930"/>
              <a:gd name="connsiteY4" fmla="*/ 489010 h 9722690"/>
              <a:gd name="connsiteX5" fmla="*/ 7642630 w 8281930"/>
              <a:gd name="connsiteY5" fmla="*/ 7119 h 9722690"/>
              <a:gd name="connsiteX6" fmla="*/ 8281930 w 8281930"/>
              <a:gd name="connsiteY6" fmla="*/ 27002 h 9722690"/>
              <a:gd name="connsiteX0" fmla="*/ 589029 w 7911958"/>
              <a:gd name="connsiteY0" fmla="*/ 9802819 h 9802819"/>
              <a:gd name="connsiteX1" fmla="*/ 0 w 7911958"/>
              <a:gd name="connsiteY1" fmla="*/ 9313776 h 9802819"/>
              <a:gd name="connsiteX2" fmla="*/ 50440 w 7911958"/>
              <a:gd name="connsiteY2" fmla="*/ 8987284 h 9802819"/>
              <a:gd name="connsiteX3" fmla="*/ 398242 w 7911958"/>
              <a:gd name="connsiteY3" fmla="*/ 7595965 h 9802819"/>
              <a:gd name="connsiteX4" fmla="*/ 6756719 w 7911958"/>
              <a:gd name="connsiteY4" fmla="*/ 569139 h 9802819"/>
              <a:gd name="connsiteX5" fmla="*/ 7642630 w 7911958"/>
              <a:gd name="connsiteY5" fmla="*/ 87248 h 9802819"/>
              <a:gd name="connsiteX6" fmla="*/ 7911958 w 7911958"/>
              <a:gd name="connsiteY6" fmla="*/ 0 h 9802819"/>
              <a:gd name="connsiteX0" fmla="*/ 589029 w 7642630"/>
              <a:gd name="connsiteY0" fmla="*/ 9715571 h 9715571"/>
              <a:gd name="connsiteX1" fmla="*/ 0 w 7642630"/>
              <a:gd name="connsiteY1" fmla="*/ 9226528 h 9715571"/>
              <a:gd name="connsiteX2" fmla="*/ 50440 w 7642630"/>
              <a:gd name="connsiteY2" fmla="*/ 8900036 h 9715571"/>
              <a:gd name="connsiteX3" fmla="*/ 398242 w 7642630"/>
              <a:gd name="connsiteY3" fmla="*/ 7508717 h 9715571"/>
              <a:gd name="connsiteX4" fmla="*/ 6756719 w 7642630"/>
              <a:gd name="connsiteY4" fmla="*/ 481891 h 9715571"/>
              <a:gd name="connsiteX5" fmla="*/ 7642630 w 7642630"/>
              <a:gd name="connsiteY5" fmla="*/ 0 h 9715571"/>
              <a:gd name="connsiteX0" fmla="*/ 589029 w 7900749"/>
              <a:gd name="connsiteY0" fmla="*/ 9821966 h 9821966"/>
              <a:gd name="connsiteX1" fmla="*/ 0 w 7900749"/>
              <a:gd name="connsiteY1" fmla="*/ 9332923 h 9821966"/>
              <a:gd name="connsiteX2" fmla="*/ 50440 w 7900749"/>
              <a:gd name="connsiteY2" fmla="*/ 9006431 h 9821966"/>
              <a:gd name="connsiteX3" fmla="*/ 398242 w 7900749"/>
              <a:gd name="connsiteY3" fmla="*/ 7615112 h 9821966"/>
              <a:gd name="connsiteX4" fmla="*/ 6756719 w 7900749"/>
              <a:gd name="connsiteY4" fmla="*/ 588286 h 9821966"/>
              <a:gd name="connsiteX5" fmla="*/ 7900749 w 7900749"/>
              <a:gd name="connsiteY5" fmla="*/ 0 h 982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00749" h="9821966">
                <a:moveTo>
                  <a:pt x="589029" y="9821966"/>
                </a:moveTo>
                <a:lnTo>
                  <a:pt x="0" y="9332923"/>
                </a:lnTo>
                <a:lnTo>
                  <a:pt x="50440" y="9006431"/>
                </a:lnTo>
                <a:cubicBezTo>
                  <a:pt x="119970" y="8604142"/>
                  <a:pt x="221982" y="8158814"/>
                  <a:pt x="398242" y="7615112"/>
                </a:cubicBezTo>
                <a:cubicBezTo>
                  <a:pt x="1372817" y="4608865"/>
                  <a:pt x="3887952" y="2237199"/>
                  <a:pt x="6756719" y="588286"/>
                </a:cubicBezTo>
                <a:cubicBezTo>
                  <a:pt x="6992735" y="452730"/>
                  <a:pt x="7549593" y="182994"/>
                  <a:pt x="7900749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BAB82-DA1C-C0C4-AB51-5E646A487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1" y="762000"/>
            <a:ext cx="3598808" cy="2286000"/>
          </a:xfrm>
        </p:spPr>
        <p:txBody>
          <a:bodyPr anchor="t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Problem Statement</a:t>
            </a:r>
          </a:p>
          <a:p>
            <a:endParaRPr lang="en-US" sz="32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A10935-E410-ACFC-251B-BBECCFA475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224244"/>
              </p:ext>
            </p:extLst>
          </p:nvPr>
        </p:nvGraphicFramePr>
        <p:xfrm>
          <a:off x="4572000" y="771726"/>
          <a:ext cx="6858000" cy="4562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0362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F3A0F6C-EB8F-4A4C-8258-23F6D815E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2" cy="6438900"/>
          </a:xfrm>
          <a:custGeom>
            <a:avLst/>
            <a:gdLst>
              <a:gd name="connsiteX0" fmla="*/ 0 w 12198352"/>
              <a:gd name="connsiteY0" fmla="*/ 0 h 6438900"/>
              <a:gd name="connsiteX1" fmla="*/ 12198352 w 12198352"/>
              <a:gd name="connsiteY1" fmla="*/ 0 h 6438900"/>
              <a:gd name="connsiteX2" fmla="*/ 12198352 w 12198352"/>
              <a:gd name="connsiteY2" fmla="*/ 5644414 h 6438900"/>
              <a:gd name="connsiteX3" fmla="*/ 12042486 w 12198352"/>
              <a:gd name="connsiteY3" fmla="*/ 5750064 h 6438900"/>
              <a:gd name="connsiteX4" fmla="*/ 9483672 w 12198352"/>
              <a:gd name="connsiteY4" fmla="*/ 6432438 h 6438900"/>
              <a:gd name="connsiteX5" fmla="*/ 8500895 w 12198352"/>
              <a:gd name="connsiteY5" fmla="*/ 6437925 h 6438900"/>
              <a:gd name="connsiteX6" fmla="*/ 1629409 w 12198352"/>
              <a:gd name="connsiteY6" fmla="*/ 5170893 h 6438900"/>
              <a:gd name="connsiteX7" fmla="*/ 433424 w 12198352"/>
              <a:gd name="connsiteY7" fmla="*/ 4633819 h 6438900"/>
              <a:gd name="connsiteX8" fmla="*/ 0 w 12198352"/>
              <a:gd name="connsiteY8" fmla="*/ 4450771 h 643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8352" h="6438900">
                <a:moveTo>
                  <a:pt x="0" y="0"/>
                </a:moveTo>
                <a:lnTo>
                  <a:pt x="12198352" y="0"/>
                </a:lnTo>
                <a:lnTo>
                  <a:pt x="12198352" y="5644414"/>
                </a:lnTo>
                <a:lnTo>
                  <a:pt x="12042486" y="5750064"/>
                </a:lnTo>
                <a:cubicBezTo>
                  <a:pt x="11268689" y="6237466"/>
                  <a:pt x="10357585" y="6417714"/>
                  <a:pt x="9483672" y="6432438"/>
                </a:cubicBezTo>
                <a:cubicBezTo>
                  <a:pt x="9158751" y="6438062"/>
                  <a:pt x="8830819" y="6440385"/>
                  <a:pt x="8500895" y="6437925"/>
                </a:cubicBezTo>
                <a:cubicBezTo>
                  <a:pt x="6191416" y="6420695"/>
                  <a:pt x="3784289" y="6168856"/>
                  <a:pt x="1629409" y="5170893"/>
                </a:cubicBezTo>
                <a:cubicBezTo>
                  <a:pt x="1229906" y="4985892"/>
                  <a:pt x="831404" y="4807078"/>
                  <a:pt x="433424" y="4633819"/>
                </a:cubicBezTo>
                <a:lnTo>
                  <a:pt x="0" y="445077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A9C92F4-A4A4-42E0-9391-C666AAED1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817925">
            <a:off x="2322363" y="-118377"/>
            <a:ext cx="7900749" cy="9821966"/>
          </a:xfrm>
          <a:custGeom>
            <a:avLst/>
            <a:gdLst>
              <a:gd name="connsiteX0" fmla="*/ 589029 w 7858893"/>
              <a:gd name="connsiteY0" fmla="*/ 9827096 h 9827096"/>
              <a:gd name="connsiteX1" fmla="*/ 0 w 7858893"/>
              <a:gd name="connsiteY1" fmla="*/ 9338053 h 9827096"/>
              <a:gd name="connsiteX2" fmla="*/ 50440 w 7858893"/>
              <a:gd name="connsiteY2" fmla="*/ 9011561 h 9827096"/>
              <a:gd name="connsiteX3" fmla="*/ 398242 w 7858893"/>
              <a:gd name="connsiteY3" fmla="*/ 7620242 h 9827096"/>
              <a:gd name="connsiteX4" fmla="*/ 6756719 w 7858893"/>
              <a:gd name="connsiteY4" fmla="*/ 593416 h 9827096"/>
              <a:gd name="connsiteX5" fmla="*/ 7642630 w 7858893"/>
              <a:gd name="connsiteY5" fmla="*/ 111525 h 9827096"/>
              <a:gd name="connsiteX6" fmla="*/ 7858893 w 7858893"/>
              <a:gd name="connsiteY6" fmla="*/ 0 h 9827096"/>
              <a:gd name="connsiteX0" fmla="*/ 589029 w 8190490"/>
              <a:gd name="connsiteY0" fmla="*/ 9787128 h 9787128"/>
              <a:gd name="connsiteX1" fmla="*/ 0 w 8190490"/>
              <a:gd name="connsiteY1" fmla="*/ 9298085 h 9787128"/>
              <a:gd name="connsiteX2" fmla="*/ 50440 w 8190490"/>
              <a:gd name="connsiteY2" fmla="*/ 8971593 h 9787128"/>
              <a:gd name="connsiteX3" fmla="*/ 398242 w 8190490"/>
              <a:gd name="connsiteY3" fmla="*/ 7580274 h 9787128"/>
              <a:gd name="connsiteX4" fmla="*/ 6756719 w 8190490"/>
              <a:gd name="connsiteY4" fmla="*/ 553448 h 9787128"/>
              <a:gd name="connsiteX5" fmla="*/ 7642630 w 8190490"/>
              <a:gd name="connsiteY5" fmla="*/ 71557 h 9787128"/>
              <a:gd name="connsiteX6" fmla="*/ 8190490 w 8190490"/>
              <a:gd name="connsiteY6" fmla="*/ 0 h 9787128"/>
              <a:gd name="connsiteX7" fmla="*/ 589029 w 8190490"/>
              <a:gd name="connsiteY7" fmla="*/ 9787128 h 9787128"/>
              <a:gd name="connsiteX0" fmla="*/ 589029 w 8281930"/>
              <a:gd name="connsiteY0" fmla="*/ 9722690 h 9722690"/>
              <a:gd name="connsiteX1" fmla="*/ 0 w 8281930"/>
              <a:gd name="connsiteY1" fmla="*/ 9233647 h 9722690"/>
              <a:gd name="connsiteX2" fmla="*/ 50440 w 8281930"/>
              <a:gd name="connsiteY2" fmla="*/ 8907155 h 9722690"/>
              <a:gd name="connsiteX3" fmla="*/ 398242 w 8281930"/>
              <a:gd name="connsiteY3" fmla="*/ 7515836 h 9722690"/>
              <a:gd name="connsiteX4" fmla="*/ 6756719 w 8281930"/>
              <a:gd name="connsiteY4" fmla="*/ 489010 h 9722690"/>
              <a:gd name="connsiteX5" fmla="*/ 7642630 w 8281930"/>
              <a:gd name="connsiteY5" fmla="*/ 7119 h 9722690"/>
              <a:gd name="connsiteX6" fmla="*/ 8281930 w 8281930"/>
              <a:gd name="connsiteY6" fmla="*/ 27002 h 9722690"/>
              <a:gd name="connsiteX0" fmla="*/ 589029 w 7911958"/>
              <a:gd name="connsiteY0" fmla="*/ 9802819 h 9802819"/>
              <a:gd name="connsiteX1" fmla="*/ 0 w 7911958"/>
              <a:gd name="connsiteY1" fmla="*/ 9313776 h 9802819"/>
              <a:gd name="connsiteX2" fmla="*/ 50440 w 7911958"/>
              <a:gd name="connsiteY2" fmla="*/ 8987284 h 9802819"/>
              <a:gd name="connsiteX3" fmla="*/ 398242 w 7911958"/>
              <a:gd name="connsiteY3" fmla="*/ 7595965 h 9802819"/>
              <a:gd name="connsiteX4" fmla="*/ 6756719 w 7911958"/>
              <a:gd name="connsiteY4" fmla="*/ 569139 h 9802819"/>
              <a:gd name="connsiteX5" fmla="*/ 7642630 w 7911958"/>
              <a:gd name="connsiteY5" fmla="*/ 87248 h 9802819"/>
              <a:gd name="connsiteX6" fmla="*/ 7911958 w 7911958"/>
              <a:gd name="connsiteY6" fmla="*/ 0 h 9802819"/>
              <a:gd name="connsiteX0" fmla="*/ 589029 w 7642630"/>
              <a:gd name="connsiteY0" fmla="*/ 9715571 h 9715571"/>
              <a:gd name="connsiteX1" fmla="*/ 0 w 7642630"/>
              <a:gd name="connsiteY1" fmla="*/ 9226528 h 9715571"/>
              <a:gd name="connsiteX2" fmla="*/ 50440 w 7642630"/>
              <a:gd name="connsiteY2" fmla="*/ 8900036 h 9715571"/>
              <a:gd name="connsiteX3" fmla="*/ 398242 w 7642630"/>
              <a:gd name="connsiteY3" fmla="*/ 7508717 h 9715571"/>
              <a:gd name="connsiteX4" fmla="*/ 6756719 w 7642630"/>
              <a:gd name="connsiteY4" fmla="*/ 481891 h 9715571"/>
              <a:gd name="connsiteX5" fmla="*/ 7642630 w 7642630"/>
              <a:gd name="connsiteY5" fmla="*/ 0 h 9715571"/>
              <a:gd name="connsiteX0" fmla="*/ 589029 w 7900749"/>
              <a:gd name="connsiteY0" fmla="*/ 9821966 h 9821966"/>
              <a:gd name="connsiteX1" fmla="*/ 0 w 7900749"/>
              <a:gd name="connsiteY1" fmla="*/ 9332923 h 9821966"/>
              <a:gd name="connsiteX2" fmla="*/ 50440 w 7900749"/>
              <a:gd name="connsiteY2" fmla="*/ 9006431 h 9821966"/>
              <a:gd name="connsiteX3" fmla="*/ 398242 w 7900749"/>
              <a:gd name="connsiteY3" fmla="*/ 7615112 h 9821966"/>
              <a:gd name="connsiteX4" fmla="*/ 6756719 w 7900749"/>
              <a:gd name="connsiteY4" fmla="*/ 588286 h 9821966"/>
              <a:gd name="connsiteX5" fmla="*/ 7900749 w 7900749"/>
              <a:gd name="connsiteY5" fmla="*/ 0 h 982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00749" h="9821966">
                <a:moveTo>
                  <a:pt x="589029" y="9821966"/>
                </a:moveTo>
                <a:lnTo>
                  <a:pt x="0" y="9332923"/>
                </a:lnTo>
                <a:lnTo>
                  <a:pt x="50440" y="9006431"/>
                </a:lnTo>
                <a:cubicBezTo>
                  <a:pt x="119970" y="8604142"/>
                  <a:pt x="221982" y="8158814"/>
                  <a:pt x="398242" y="7615112"/>
                </a:cubicBezTo>
                <a:cubicBezTo>
                  <a:pt x="1372817" y="4608865"/>
                  <a:pt x="3887952" y="2237199"/>
                  <a:pt x="6756719" y="588286"/>
                </a:cubicBezTo>
                <a:cubicBezTo>
                  <a:pt x="6992735" y="452730"/>
                  <a:pt x="7549593" y="182994"/>
                  <a:pt x="7900749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E5F91-F3F0-69D5-2BC8-1B82BC0E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1" y="762000"/>
            <a:ext cx="3598808" cy="2286000"/>
          </a:xfrm>
        </p:spPr>
        <p:txBody>
          <a:bodyPr anchor="t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Proposed Solution</a:t>
            </a:r>
          </a:p>
          <a:p>
            <a:endParaRPr lang="en-US" sz="32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591A32-703B-29FF-D62B-32B44A3D11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097917"/>
              </p:ext>
            </p:extLst>
          </p:nvPr>
        </p:nvGraphicFramePr>
        <p:xfrm>
          <a:off x="4572000" y="771726"/>
          <a:ext cx="6858000" cy="4562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5209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Web of wires connecting pins">
            <a:extLst>
              <a:ext uri="{FF2B5EF4-FFF2-40B4-BE49-F238E27FC236}">
                <a16:creationId xmlns:a16="http://schemas.microsoft.com/office/drawing/2014/main" id="{02573D3F-61DD-C215-DD62-84C8C48616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7" r="34403" b="4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5CF80-E244-51CE-8BCA-A8222E39C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/>
              <a:t>Run without centralized control</a:t>
            </a:r>
          </a:p>
          <a:p>
            <a:r>
              <a:rPr lang="en-US" sz="2400"/>
              <a:t>Cannot be taken down</a:t>
            </a:r>
          </a:p>
          <a:p>
            <a:r>
              <a:rPr lang="en-US" sz="2400"/>
              <a:t>Using smart contract there is no need of intermediaries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2587A9-1E6B-4CCB-7E52-1FE379246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Why Ethereum?</a:t>
            </a:r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738301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F3A0F6C-EB8F-4A4C-8258-23F6D815E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2" cy="6438900"/>
          </a:xfrm>
          <a:custGeom>
            <a:avLst/>
            <a:gdLst>
              <a:gd name="connsiteX0" fmla="*/ 0 w 12198352"/>
              <a:gd name="connsiteY0" fmla="*/ 0 h 6438900"/>
              <a:gd name="connsiteX1" fmla="*/ 12198352 w 12198352"/>
              <a:gd name="connsiteY1" fmla="*/ 0 h 6438900"/>
              <a:gd name="connsiteX2" fmla="*/ 12198352 w 12198352"/>
              <a:gd name="connsiteY2" fmla="*/ 5644414 h 6438900"/>
              <a:gd name="connsiteX3" fmla="*/ 12042486 w 12198352"/>
              <a:gd name="connsiteY3" fmla="*/ 5750064 h 6438900"/>
              <a:gd name="connsiteX4" fmla="*/ 9483672 w 12198352"/>
              <a:gd name="connsiteY4" fmla="*/ 6432438 h 6438900"/>
              <a:gd name="connsiteX5" fmla="*/ 8500895 w 12198352"/>
              <a:gd name="connsiteY5" fmla="*/ 6437925 h 6438900"/>
              <a:gd name="connsiteX6" fmla="*/ 1629409 w 12198352"/>
              <a:gd name="connsiteY6" fmla="*/ 5170893 h 6438900"/>
              <a:gd name="connsiteX7" fmla="*/ 433424 w 12198352"/>
              <a:gd name="connsiteY7" fmla="*/ 4633819 h 6438900"/>
              <a:gd name="connsiteX8" fmla="*/ 0 w 12198352"/>
              <a:gd name="connsiteY8" fmla="*/ 4450771 h 643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8352" h="6438900">
                <a:moveTo>
                  <a:pt x="0" y="0"/>
                </a:moveTo>
                <a:lnTo>
                  <a:pt x="12198352" y="0"/>
                </a:lnTo>
                <a:lnTo>
                  <a:pt x="12198352" y="5644414"/>
                </a:lnTo>
                <a:lnTo>
                  <a:pt x="12042486" y="5750064"/>
                </a:lnTo>
                <a:cubicBezTo>
                  <a:pt x="11268689" y="6237466"/>
                  <a:pt x="10357585" y="6417714"/>
                  <a:pt x="9483672" y="6432438"/>
                </a:cubicBezTo>
                <a:cubicBezTo>
                  <a:pt x="9158751" y="6438062"/>
                  <a:pt x="8830819" y="6440385"/>
                  <a:pt x="8500895" y="6437925"/>
                </a:cubicBezTo>
                <a:cubicBezTo>
                  <a:pt x="6191416" y="6420695"/>
                  <a:pt x="3784289" y="6168856"/>
                  <a:pt x="1629409" y="5170893"/>
                </a:cubicBezTo>
                <a:cubicBezTo>
                  <a:pt x="1229906" y="4985892"/>
                  <a:pt x="831404" y="4807078"/>
                  <a:pt x="433424" y="4633819"/>
                </a:cubicBezTo>
                <a:lnTo>
                  <a:pt x="0" y="445077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A9C92F4-A4A4-42E0-9391-C666AAED1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817925">
            <a:off x="2322363" y="-118377"/>
            <a:ext cx="7900749" cy="9821966"/>
          </a:xfrm>
          <a:custGeom>
            <a:avLst/>
            <a:gdLst>
              <a:gd name="connsiteX0" fmla="*/ 589029 w 7858893"/>
              <a:gd name="connsiteY0" fmla="*/ 9827096 h 9827096"/>
              <a:gd name="connsiteX1" fmla="*/ 0 w 7858893"/>
              <a:gd name="connsiteY1" fmla="*/ 9338053 h 9827096"/>
              <a:gd name="connsiteX2" fmla="*/ 50440 w 7858893"/>
              <a:gd name="connsiteY2" fmla="*/ 9011561 h 9827096"/>
              <a:gd name="connsiteX3" fmla="*/ 398242 w 7858893"/>
              <a:gd name="connsiteY3" fmla="*/ 7620242 h 9827096"/>
              <a:gd name="connsiteX4" fmla="*/ 6756719 w 7858893"/>
              <a:gd name="connsiteY4" fmla="*/ 593416 h 9827096"/>
              <a:gd name="connsiteX5" fmla="*/ 7642630 w 7858893"/>
              <a:gd name="connsiteY5" fmla="*/ 111525 h 9827096"/>
              <a:gd name="connsiteX6" fmla="*/ 7858893 w 7858893"/>
              <a:gd name="connsiteY6" fmla="*/ 0 h 9827096"/>
              <a:gd name="connsiteX0" fmla="*/ 589029 w 8190490"/>
              <a:gd name="connsiteY0" fmla="*/ 9787128 h 9787128"/>
              <a:gd name="connsiteX1" fmla="*/ 0 w 8190490"/>
              <a:gd name="connsiteY1" fmla="*/ 9298085 h 9787128"/>
              <a:gd name="connsiteX2" fmla="*/ 50440 w 8190490"/>
              <a:gd name="connsiteY2" fmla="*/ 8971593 h 9787128"/>
              <a:gd name="connsiteX3" fmla="*/ 398242 w 8190490"/>
              <a:gd name="connsiteY3" fmla="*/ 7580274 h 9787128"/>
              <a:gd name="connsiteX4" fmla="*/ 6756719 w 8190490"/>
              <a:gd name="connsiteY4" fmla="*/ 553448 h 9787128"/>
              <a:gd name="connsiteX5" fmla="*/ 7642630 w 8190490"/>
              <a:gd name="connsiteY5" fmla="*/ 71557 h 9787128"/>
              <a:gd name="connsiteX6" fmla="*/ 8190490 w 8190490"/>
              <a:gd name="connsiteY6" fmla="*/ 0 h 9787128"/>
              <a:gd name="connsiteX7" fmla="*/ 589029 w 8190490"/>
              <a:gd name="connsiteY7" fmla="*/ 9787128 h 9787128"/>
              <a:gd name="connsiteX0" fmla="*/ 589029 w 8281930"/>
              <a:gd name="connsiteY0" fmla="*/ 9722690 h 9722690"/>
              <a:gd name="connsiteX1" fmla="*/ 0 w 8281930"/>
              <a:gd name="connsiteY1" fmla="*/ 9233647 h 9722690"/>
              <a:gd name="connsiteX2" fmla="*/ 50440 w 8281930"/>
              <a:gd name="connsiteY2" fmla="*/ 8907155 h 9722690"/>
              <a:gd name="connsiteX3" fmla="*/ 398242 w 8281930"/>
              <a:gd name="connsiteY3" fmla="*/ 7515836 h 9722690"/>
              <a:gd name="connsiteX4" fmla="*/ 6756719 w 8281930"/>
              <a:gd name="connsiteY4" fmla="*/ 489010 h 9722690"/>
              <a:gd name="connsiteX5" fmla="*/ 7642630 w 8281930"/>
              <a:gd name="connsiteY5" fmla="*/ 7119 h 9722690"/>
              <a:gd name="connsiteX6" fmla="*/ 8281930 w 8281930"/>
              <a:gd name="connsiteY6" fmla="*/ 27002 h 9722690"/>
              <a:gd name="connsiteX0" fmla="*/ 589029 w 7911958"/>
              <a:gd name="connsiteY0" fmla="*/ 9802819 h 9802819"/>
              <a:gd name="connsiteX1" fmla="*/ 0 w 7911958"/>
              <a:gd name="connsiteY1" fmla="*/ 9313776 h 9802819"/>
              <a:gd name="connsiteX2" fmla="*/ 50440 w 7911958"/>
              <a:gd name="connsiteY2" fmla="*/ 8987284 h 9802819"/>
              <a:gd name="connsiteX3" fmla="*/ 398242 w 7911958"/>
              <a:gd name="connsiteY3" fmla="*/ 7595965 h 9802819"/>
              <a:gd name="connsiteX4" fmla="*/ 6756719 w 7911958"/>
              <a:gd name="connsiteY4" fmla="*/ 569139 h 9802819"/>
              <a:gd name="connsiteX5" fmla="*/ 7642630 w 7911958"/>
              <a:gd name="connsiteY5" fmla="*/ 87248 h 9802819"/>
              <a:gd name="connsiteX6" fmla="*/ 7911958 w 7911958"/>
              <a:gd name="connsiteY6" fmla="*/ 0 h 9802819"/>
              <a:gd name="connsiteX0" fmla="*/ 589029 w 7642630"/>
              <a:gd name="connsiteY0" fmla="*/ 9715571 h 9715571"/>
              <a:gd name="connsiteX1" fmla="*/ 0 w 7642630"/>
              <a:gd name="connsiteY1" fmla="*/ 9226528 h 9715571"/>
              <a:gd name="connsiteX2" fmla="*/ 50440 w 7642630"/>
              <a:gd name="connsiteY2" fmla="*/ 8900036 h 9715571"/>
              <a:gd name="connsiteX3" fmla="*/ 398242 w 7642630"/>
              <a:gd name="connsiteY3" fmla="*/ 7508717 h 9715571"/>
              <a:gd name="connsiteX4" fmla="*/ 6756719 w 7642630"/>
              <a:gd name="connsiteY4" fmla="*/ 481891 h 9715571"/>
              <a:gd name="connsiteX5" fmla="*/ 7642630 w 7642630"/>
              <a:gd name="connsiteY5" fmla="*/ 0 h 9715571"/>
              <a:gd name="connsiteX0" fmla="*/ 589029 w 7900749"/>
              <a:gd name="connsiteY0" fmla="*/ 9821966 h 9821966"/>
              <a:gd name="connsiteX1" fmla="*/ 0 w 7900749"/>
              <a:gd name="connsiteY1" fmla="*/ 9332923 h 9821966"/>
              <a:gd name="connsiteX2" fmla="*/ 50440 w 7900749"/>
              <a:gd name="connsiteY2" fmla="*/ 9006431 h 9821966"/>
              <a:gd name="connsiteX3" fmla="*/ 398242 w 7900749"/>
              <a:gd name="connsiteY3" fmla="*/ 7615112 h 9821966"/>
              <a:gd name="connsiteX4" fmla="*/ 6756719 w 7900749"/>
              <a:gd name="connsiteY4" fmla="*/ 588286 h 9821966"/>
              <a:gd name="connsiteX5" fmla="*/ 7900749 w 7900749"/>
              <a:gd name="connsiteY5" fmla="*/ 0 h 982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00749" h="9821966">
                <a:moveTo>
                  <a:pt x="589029" y="9821966"/>
                </a:moveTo>
                <a:lnTo>
                  <a:pt x="0" y="9332923"/>
                </a:lnTo>
                <a:lnTo>
                  <a:pt x="50440" y="9006431"/>
                </a:lnTo>
                <a:cubicBezTo>
                  <a:pt x="119970" y="8604142"/>
                  <a:pt x="221982" y="8158814"/>
                  <a:pt x="398242" y="7615112"/>
                </a:cubicBezTo>
                <a:cubicBezTo>
                  <a:pt x="1372817" y="4608865"/>
                  <a:pt x="3887952" y="2237199"/>
                  <a:pt x="6756719" y="588286"/>
                </a:cubicBezTo>
                <a:cubicBezTo>
                  <a:pt x="6992735" y="452730"/>
                  <a:pt x="7549593" y="182994"/>
                  <a:pt x="7900749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59394-7A1E-5809-7FB0-B0A5DDC81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1" y="762000"/>
            <a:ext cx="3598808" cy="2286000"/>
          </a:xfrm>
        </p:spPr>
        <p:txBody>
          <a:bodyPr anchor="t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Smart Assets and Participants</a:t>
            </a:r>
          </a:p>
          <a:p>
            <a:endParaRPr lang="en-US" sz="32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85797E-05D1-4D42-D3E5-82B7820287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780957"/>
              </p:ext>
            </p:extLst>
          </p:nvPr>
        </p:nvGraphicFramePr>
        <p:xfrm>
          <a:off x="4572000" y="771726"/>
          <a:ext cx="6858000" cy="4562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1474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Top view of cubes connected with black lines">
            <a:extLst>
              <a:ext uri="{FF2B5EF4-FFF2-40B4-BE49-F238E27FC236}">
                <a16:creationId xmlns:a16="http://schemas.microsoft.com/office/drawing/2014/main" id="{18577F1F-46DF-3103-6743-65AE7CFDD0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47" r="10150" b="9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4C25B-2932-8DA8-E46C-4D833D433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2400"/>
              <a:t>Convert the dApp to support multiple instances using Clone Factory pattern</a:t>
            </a:r>
          </a:p>
          <a:p>
            <a:pPr>
              <a:lnSpc>
                <a:spcPct val="115000"/>
              </a:lnSpc>
            </a:pPr>
            <a:r>
              <a:rPr lang="en-US" sz="2400"/>
              <a:t>Upgrade to Layer 2 solution like Polygon</a:t>
            </a:r>
          </a:p>
          <a:p>
            <a:pPr>
              <a:lnSpc>
                <a:spcPct val="115000"/>
              </a:lnSpc>
            </a:pPr>
            <a:r>
              <a:rPr lang="en-US" sz="2400"/>
              <a:t>Implement multiple cryptocurrencies</a:t>
            </a:r>
          </a:p>
          <a:p>
            <a:pPr>
              <a:lnSpc>
                <a:spcPct val="115000"/>
              </a:lnSpc>
            </a:pPr>
            <a:r>
              <a:rPr lang="en-US" sz="2400"/>
              <a:t>Mobile Application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7FE149-71BE-D5A1-2E95-B881A146B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Future Enhancements</a:t>
            </a:r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52392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E80D2C0C-E404-BF31-6EDF-779FB1AAA2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85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E902C-36CC-1C8B-E7C3-5C8A2BC6C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/>
              <a:t>By leveraging blockchain technology with this application, it delivers funds faster, secure and more transparent than existing system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8C71B-7603-96FF-5C62-3C9B5246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Conclusion</a:t>
            </a:r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6908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EDA24-0CF8-3C9C-1468-36603154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753765"/>
            <a:ext cx="4572000" cy="30562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4" name="Picture 3" descr="Target with various rings of accuracy">
            <a:extLst>
              <a:ext uri="{FF2B5EF4-FFF2-40B4-BE49-F238E27FC236}">
                <a16:creationId xmlns:a16="http://schemas.microsoft.com/office/drawing/2014/main" id="{E58EB1C5-F4D4-D41F-1E1E-705C2240F8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21" r="-7" b="-7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747835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8C3ED992-EB89-4C2F-8A9A-947E91BC6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2758239 w 6096000"/>
              <a:gd name="connsiteY1" fmla="*/ 0 h 6858000"/>
              <a:gd name="connsiteX2" fmla="*/ 2916747 w 6096000"/>
              <a:gd name="connsiteY2" fmla="*/ 218181 h 6858000"/>
              <a:gd name="connsiteX3" fmla="*/ 4839749 w 6096000"/>
              <a:gd name="connsiteY3" fmla="*/ 2631787 h 6858000"/>
              <a:gd name="connsiteX4" fmla="*/ 6095001 w 6096000"/>
              <a:gd name="connsiteY4" fmla="*/ 5672947 h 6858000"/>
              <a:gd name="connsiteX5" fmla="*/ 5792922 w 6096000"/>
              <a:gd name="connsiteY5" fmla="*/ 6612444 h 6858000"/>
              <a:gd name="connsiteX6" fmla="*/ 5671607 w 6096000"/>
              <a:gd name="connsiteY6" fmla="*/ 6771753 h 6858000"/>
              <a:gd name="connsiteX7" fmla="*/ 5591643 w 6096000"/>
              <a:gd name="connsiteY7" fmla="*/ 6858000 h 6858000"/>
              <a:gd name="connsiteX8" fmla="*/ 0 w 6096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71BFA-5090-9D96-01AE-CEE667864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99A6D37A-8379-1173-8C93-C4682F24A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999" y="762000"/>
            <a:ext cx="533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118192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PebbleVTI</vt:lpstr>
      <vt:lpstr>Relief Fund dApp</vt:lpstr>
      <vt:lpstr>Problem Statement </vt:lpstr>
      <vt:lpstr>Proposed Solution </vt:lpstr>
      <vt:lpstr>Why Ethereum? </vt:lpstr>
      <vt:lpstr>Smart Assets and Participants </vt:lpstr>
      <vt:lpstr>Future Enhancements </vt:lpstr>
      <vt:lpstr>Conclusion </vt:lpstr>
      <vt:lpstr>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147</cp:revision>
  <dcterms:created xsi:type="dcterms:W3CDTF">2024-05-17T06:42:42Z</dcterms:created>
  <dcterms:modified xsi:type="dcterms:W3CDTF">2024-05-17T07:41:17Z</dcterms:modified>
</cp:coreProperties>
</file>