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68" r:id="rId3"/>
    <p:sldId id="304" r:id="rId4"/>
    <p:sldId id="269" r:id="rId5"/>
    <p:sldId id="300" r:id="rId6"/>
    <p:sldId id="296" r:id="rId7"/>
    <p:sldId id="297" r:id="rId8"/>
    <p:sldId id="298" r:id="rId9"/>
    <p:sldId id="299" r:id="rId10"/>
    <p:sldId id="302" r:id="rId11"/>
    <p:sldId id="301" r:id="rId12"/>
    <p:sldId id="303"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908" autoAdjust="0"/>
  </p:normalViewPr>
  <p:slideViewPr>
    <p:cSldViewPr snapToGrid="0">
      <p:cViewPr varScale="1">
        <p:scale>
          <a:sx n="61" d="100"/>
          <a:sy n="61" d="100"/>
        </p:scale>
        <p:origin x="144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ACD53-60A6-4B18-A57B-DAC345296863}" type="datetimeFigureOut">
              <a:rPr lang="pl-PL" smtClean="0"/>
              <a:t>20.05.2023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49C16-8E63-4BF3-8097-20062FBE2FE0}" type="slidenum">
              <a:rPr lang="pl-PL" smtClean="0"/>
              <a:t>‹#›</a:t>
            </a:fld>
            <a:endParaRPr lang="pl-PL"/>
          </a:p>
        </p:txBody>
      </p:sp>
    </p:spTree>
    <p:extLst>
      <p:ext uri="{BB962C8B-B14F-4D97-AF65-F5344CB8AC3E}">
        <p14:creationId xmlns:p14="http://schemas.microsoft.com/office/powerpoint/2010/main" val="2413575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You</a:t>
            </a:r>
            <a:r>
              <a:rPr lang="pl-PL" dirty="0"/>
              <a:t> </a:t>
            </a:r>
            <a:r>
              <a:rPr lang="pl-PL" dirty="0" err="1"/>
              <a:t>are</a:t>
            </a:r>
            <a:r>
              <a:rPr lang="pl-PL" dirty="0"/>
              <a:t> </a:t>
            </a:r>
            <a:r>
              <a:rPr lang="pl-PL" dirty="0" err="1"/>
              <a:t>here</a:t>
            </a:r>
            <a:r>
              <a:rPr lang="pl-PL" dirty="0"/>
              <a:t> as </a:t>
            </a:r>
            <a:r>
              <a:rPr lang="pl-PL" dirty="0" err="1"/>
              <a:t>representatives</a:t>
            </a:r>
            <a:r>
              <a:rPr lang="pl-PL" dirty="0"/>
              <a:t> of GBIF </a:t>
            </a:r>
            <a:r>
              <a:rPr lang="pl-PL" dirty="0" err="1"/>
              <a:t>nodes</a:t>
            </a:r>
            <a:r>
              <a:rPr lang="pl-PL" dirty="0"/>
              <a:t>, </a:t>
            </a:r>
            <a:r>
              <a:rPr lang="pl-PL" dirty="0" err="1"/>
              <a:t>so</a:t>
            </a:r>
            <a:r>
              <a:rPr lang="pl-PL" dirty="0"/>
              <a:t> </a:t>
            </a:r>
            <a:r>
              <a:rPr lang="pl-PL" dirty="0" err="1"/>
              <a:t>well</a:t>
            </a:r>
            <a:r>
              <a:rPr lang="pl-PL" dirty="0"/>
              <a:t> </a:t>
            </a:r>
            <a:r>
              <a:rPr lang="pl-PL" dirty="0" err="1"/>
              <a:t>developed</a:t>
            </a:r>
            <a:r>
              <a:rPr lang="pl-PL" dirty="0"/>
              <a:t>, </a:t>
            </a:r>
            <a:r>
              <a:rPr lang="pl-PL" dirty="0" err="1"/>
              <a:t>existing</a:t>
            </a:r>
            <a:r>
              <a:rPr lang="pl-PL" dirty="0"/>
              <a:t> and </a:t>
            </a:r>
            <a:r>
              <a:rPr lang="pl-PL" dirty="0" err="1"/>
              <a:t>nicely</a:t>
            </a:r>
            <a:r>
              <a:rPr lang="pl-PL" dirty="0"/>
              <a:t> </a:t>
            </a:r>
            <a:r>
              <a:rPr lang="pl-PL" dirty="0" err="1"/>
              <a:t>collaborating</a:t>
            </a:r>
            <a:r>
              <a:rPr lang="pl-PL" dirty="0"/>
              <a:t> EU network of </a:t>
            </a:r>
            <a:r>
              <a:rPr lang="pl-PL" dirty="0" err="1"/>
              <a:t>research</a:t>
            </a:r>
            <a:r>
              <a:rPr lang="pl-PL" dirty="0"/>
              <a:t> </a:t>
            </a:r>
            <a:r>
              <a:rPr lang="pl-PL" dirty="0" err="1"/>
              <a:t>infrastructures</a:t>
            </a:r>
            <a:r>
              <a:rPr lang="pl-PL" dirty="0"/>
              <a:t>.</a:t>
            </a:r>
          </a:p>
          <a:p>
            <a:r>
              <a:rPr lang="pl-PL" dirty="0" err="1"/>
              <a:t>You</a:t>
            </a:r>
            <a:r>
              <a:rPr lang="pl-PL" dirty="0"/>
              <a:t> </a:t>
            </a:r>
            <a:r>
              <a:rPr lang="pl-PL" dirty="0" err="1"/>
              <a:t>speak</a:t>
            </a:r>
            <a:r>
              <a:rPr lang="pl-PL" dirty="0"/>
              <a:t> </a:t>
            </a:r>
            <a:r>
              <a:rPr lang="pl-PL" dirty="0" err="1"/>
              <a:t>today</a:t>
            </a:r>
            <a:r>
              <a:rPr lang="pl-PL" dirty="0"/>
              <a:t> a lot </a:t>
            </a:r>
            <a:r>
              <a:rPr lang="pl-PL" dirty="0" err="1"/>
              <a:t>about</a:t>
            </a:r>
            <a:r>
              <a:rPr lang="pl-PL" dirty="0"/>
              <a:t> </a:t>
            </a:r>
            <a:r>
              <a:rPr lang="pl-PL" dirty="0" err="1"/>
              <a:t>your</a:t>
            </a:r>
            <a:r>
              <a:rPr lang="pl-PL" dirty="0"/>
              <a:t> </a:t>
            </a:r>
            <a:r>
              <a:rPr lang="pl-PL" dirty="0" err="1"/>
              <a:t>strategy</a:t>
            </a:r>
            <a:r>
              <a:rPr lang="pl-PL" dirty="0"/>
              <a:t> and </a:t>
            </a:r>
            <a:r>
              <a:rPr lang="pl-PL" dirty="0" err="1"/>
              <a:t>how</a:t>
            </a:r>
            <a:r>
              <a:rPr lang="pl-PL" dirty="0"/>
              <a:t> to </a:t>
            </a:r>
            <a:r>
              <a:rPr lang="pl-PL" dirty="0" err="1"/>
              <a:t>develop</a:t>
            </a:r>
            <a:r>
              <a:rPr lang="pl-PL" dirty="0"/>
              <a:t> </a:t>
            </a:r>
            <a:r>
              <a:rPr lang="pl-PL" dirty="0" err="1"/>
              <a:t>this</a:t>
            </a:r>
            <a:r>
              <a:rPr lang="pl-PL" dirty="0"/>
              <a:t> </a:t>
            </a:r>
            <a:r>
              <a:rPr lang="pl-PL" dirty="0" err="1"/>
              <a:t>collaboration</a:t>
            </a:r>
            <a:r>
              <a:rPr lang="pl-PL" dirty="0"/>
              <a:t> </a:t>
            </a:r>
            <a:r>
              <a:rPr lang="pl-PL" dirty="0" err="1"/>
              <a:t>further</a:t>
            </a:r>
            <a:r>
              <a:rPr lang="pl-PL" dirty="0"/>
              <a:t>. </a:t>
            </a:r>
          </a:p>
          <a:p>
            <a:r>
              <a:rPr lang="pl-PL" dirty="0" err="1"/>
              <a:t>So</a:t>
            </a:r>
            <a:r>
              <a:rPr lang="pl-PL" dirty="0"/>
              <a:t> </a:t>
            </a:r>
            <a:r>
              <a:rPr lang="pl-PL" dirty="0" err="1"/>
              <a:t>try</a:t>
            </a:r>
            <a:r>
              <a:rPr lang="pl-PL" dirty="0"/>
              <a:t> to </a:t>
            </a:r>
            <a:r>
              <a:rPr lang="pl-PL" dirty="0" err="1"/>
              <a:t>imagine</a:t>
            </a:r>
            <a:r>
              <a:rPr lang="pl-PL" dirty="0"/>
              <a:t> </a:t>
            </a:r>
            <a:r>
              <a:rPr lang="pl-PL" dirty="0" err="1"/>
              <a:t>your</a:t>
            </a:r>
            <a:r>
              <a:rPr lang="pl-PL" dirty="0"/>
              <a:t> </a:t>
            </a:r>
            <a:r>
              <a:rPr lang="pl-PL" dirty="0" err="1"/>
              <a:t>node</a:t>
            </a:r>
            <a:r>
              <a:rPr lang="pl-PL" dirty="0"/>
              <a:t> in 20 </a:t>
            </a:r>
            <a:r>
              <a:rPr lang="pl-PL" dirty="0" err="1"/>
              <a:t>years</a:t>
            </a:r>
            <a:r>
              <a:rPr lang="pl-PL" dirty="0"/>
              <a:t>. </a:t>
            </a:r>
            <a:r>
              <a:rPr lang="pl-PL" dirty="0" err="1"/>
              <a:t>Even</a:t>
            </a:r>
            <a:r>
              <a:rPr lang="pl-PL" dirty="0"/>
              <a:t> </a:t>
            </a:r>
            <a:r>
              <a:rPr lang="pl-PL" dirty="0" err="1"/>
              <a:t>if</a:t>
            </a:r>
            <a:r>
              <a:rPr lang="pl-PL" dirty="0"/>
              <a:t> </a:t>
            </a:r>
            <a:r>
              <a:rPr lang="pl-PL" dirty="0" err="1"/>
              <a:t>some</a:t>
            </a:r>
            <a:r>
              <a:rPr lang="pl-PL" dirty="0"/>
              <a:t> of </a:t>
            </a:r>
            <a:r>
              <a:rPr lang="pl-PL" dirty="0" err="1"/>
              <a:t>will</a:t>
            </a:r>
            <a:r>
              <a:rPr lang="pl-PL" dirty="0"/>
              <a:t> no be </a:t>
            </a:r>
            <a:r>
              <a:rPr lang="pl-PL" dirty="0" err="1"/>
              <a:t>there</a:t>
            </a:r>
            <a:r>
              <a:rPr lang="pl-PL" dirty="0"/>
              <a:t> </a:t>
            </a:r>
            <a:r>
              <a:rPr lang="pl-PL" dirty="0" err="1"/>
              <a:t>anymore</a:t>
            </a:r>
            <a:r>
              <a:rPr lang="pl-PL" dirty="0"/>
              <a:t> </a:t>
            </a:r>
            <a:r>
              <a:rPr lang="pl-PL" dirty="0" err="1"/>
              <a:t>you</a:t>
            </a:r>
            <a:r>
              <a:rPr lang="pl-PL" dirty="0"/>
              <a:t> </a:t>
            </a:r>
            <a:r>
              <a:rPr lang="pl-PL" dirty="0" err="1"/>
              <a:t>are</a:t>
            </a:r>
            <a:r>
              <a:rPr lang="pl-PL" dirty="0"/>
              <a:t> </a:t>
            </a:r>
            <a:r>
              <a:rPr lang="pl-PL" dirty="0" err="1"/>
              <a:t>probably</a:t>
            </a:r>
            <a:r>
              <a:rPr lang="pl-PL" dirty="0"/>
              <a:t> </a:t>
            </a:r>
            <a:r>
              <a:rPr lang="pl-PL" dirty="0" err="1"/>
              <a:t>able</a:t>
            </a:r>
            <a:r>
              <a:rPr lang="pl-PL" dirty="0"/>
              <a:t> to </a:t>
            </a:r>
            <a:r>
              <a:rPr lang="pl-PL" dirty="0" err="1"/>
              <a:t>detrmine</a:t>
            </a:r>
            <a:r>
              <a:rPr lang="pl-PL" dirty="0"/>
              <a:t> </a:t>
            </a:r>
            <a:r>
              <a:rPr lang="pl-PL" dirty="0" err="1"/>
              <a:t>key</a:t>
            </a:r>
            <a:r>
              <a:rPr lang="pl-PL" dirty="0"/>
              <a:t> </a:t>
            </a:r>
            <a:r>
              <a:rPr lang="pl-PL" dirty="0" err="1"/>
              <a:t>skills</a:t>
            </a:r>
            <a:r>
              <a:rPr lang="pl-PL" dirty="0"/>
              <a:t> </a:t>
            </a:r>
            <a:r>
              <a:rPr lang="pl-PL" dirty="0" err="1"/>
              <a:t>that</a:t>
            </a:r>
            <a:r>
              <a:rPr lang="pl-PL" dirty="0"/>
              <a:t> </a:t>
            </a:r>
            <a:r>
              <a:rPr lang="pl-PL" dirty="0" err="1"/>
              <a:t>will</a:t>
            </a:r>
            <a:r>
              <a:rPr lang="pl-PL" dirty="0"/>
              <a:t> be </a:t>
            </a:r>
            <a:r>
              <a:rPr lang="pl-PL" dirty="0" err="1"/>
              <a:t>needed</a:t>
            </a:r>
            <a:r>
              <a:rPr lang="pl-PL" dirty="0"/>
              <a:t> for </a:t>
            </a:r>
            <a:r>
              <a:rPr lang="pl-PL" dirty="0" err="1"/>
              <a:t>further</a:t>
            </a:r>
            <a:r>
              <a:rPr lang="pl-PL" dirty="0"/>
              <a:t> GBIF </a:t>
            </a:r>
            <a:r>
              <a:rPr lang="pl-PL" dirty="0" err="1"/>
              <a:t>node</a:t>
            </a:r>
            <a:r>
              <a:rPr lang="pl-PL" dirty="0"/>
              <a:t> development.</a:t>
            </a:r>
          </a:p>
          <a:p>
            <a:r>
              <a:rPr lang="pl-PL" dirty="0" err="1"/>
              <a:t>Personaly</a:t>
            </a:r>
            <a:r>
              <a:rPr lang="pl-PL" dirty="0"/>
              <a:t>, I </a:t>
            </a:r>
            <a:r>
              <a:rPr lang="pl-PL" dirty="0" err="1"/>
              <a:t>also</a:t>
            </a:r>
            <a:r>
              <a:rPr lang="pl-PL" dirty="0"/>
              <a:t> </a:t>
            </a:r>
            <a:r>
              <a:rPr lang="pl-PL" dirty="0" err="1"/>
              <a:t>think</a:t>
            </a:r>
            <a:r>
              <a:rPr lang="pl-PL" dirty="0"/>
              <a:t> </a:t>
            </a:r>
            <a:r>
              <a:rPr lang="pl-PL" dirty="0" err="1"/>
              <a:t>that</a:t>
            </a:r>
            <a:r>
              <a:rPr lang="pl-PL" dirty="0"/>
              <a:t> </a:t>
            </a:r>
            <a:r>
              <a:rPr lang="pl-PL" dirty="0" err="1"/>
              <a:t>collaboration</a:t>
            </a:r>
            <a:r>
              <a:rPr lang="pl-PL" dirty="0"/>
              <a:t> </a:t>
            </a:r>
            <a:r>
              <a:rPr lang="pl-PL" dirty="0" err="1"/>
              <a:t>between</a:t>
            </a:r>
            <a:r>
              <a:rPr lang="pl-PL" dirty="0"/>
              <a:t> </a:t>
            </a:r>
            <a:r>
              <a:rPr lang="pl-PL" dirty="0" err="1"/>
              <a:t>nodes</a:t>
            </a:r>
            <a:r>
              <a:rPr lang="pl-PL" dirty="0"/>
              <a:t> </a:t>
            </a:r>
            <a:r>
              <a:rPr lang="pl-PL" dirty="0" err="1"/>
              <a:t>could</a:t>
            </a:r>
            <a:r>
              <a:rPr lang="pl-PL" dirty="0"/>
              <a:t> be much </a:t>
            </a:r>
            <a:r>
              <a:rPr lang="pl-PL" dirty="0" err="1"/>
              <a:t>more</a:t>
            </a:r>
            <a:r>
              <a:rPr lang="pl-PL" dirty="0"/>
              <a:t> </a:t>
            </a:r>
            <a:r>
              <a:rPr lang="pl-PL" dirty="0" err="1"/>
              <a:t>effective</a:t>
            </a:r>
            <a:r>
              <a:rPr lang="pl-PL" dirty="0"/>
              <a:t> </a:t>
            </a:r>
            <a:r>
              <a:rPr lang="pl-PL" dirty="0" err="1"/>
              <a:t>if</a:t>
            </a:r>
            <a:r>
              <a:rPr lang="pl-PL" dirty="0"/>
              <a:t> </a:t>
            </a:r>
            <a:r>
              <a:rPr lang="pl-PL" dirty="0" err="1"/>
              <a:t>you</a:t>
            </a:r>
            <a:r>
              <a:rPr lang="pl-PL" dirty="0"/>
              <a:t> </a:t>
            </a:r>
            <a:r>
              <a:rPr lang="pl-PL" dirty="0" err="1"/>
              <a:t>train</a:t>
            </a:r>
            <a:r>
              <a:rPr lang="pl-PL" dirty="0"/>
              <a:t> and </a:t>
            </a:r>
            <a:r>
              <a:rPr lang="pl-PL" dirty="0" err="1"/>
              <a:t>educate</a:t>
            </a:r>
            <a:r>
              <a:rPr lang="pl-PL" dirty="0"/>
              <a:t> </a:t>
            </a:r>
            <a:r>
              <a:rPr lang="pl-PL" dirty="0" err="1"/>
              <a:t>your</a:t>
            </a:r>
            <a:r>
              <a:rPr lang="pl-PL" dirty="0"/>
              <a:t> </a:t>
            </a:r>
            <a:r>
              <a:rPr lang="pl-PL" dirty="0" err="1"/>
              <a:t>future</a:t>
            </a:r>
            <a:r>
              <a:rPr lang="pl-PL" dirty="0"/>
              <a:t> </a:t>
            </a:r>
            <a:r>
              <a:rPr lang="pl-PL" dirty="0" err="1"/>
              <a:t>node</a:t>
            </a:r>
            <a:r>
              <a:rPr lang="pl-PL" dirty="0"/>
              <a:t> </a:t>
            </a:r>
            <a:r>
              <a:rPr lang="pl-PL" dirty="0" err="1"/>
              <a:t>community</a:t>
            </a:r>
            <a:r>
              <a:rPr lang="pl-PL" dirty="0"/>
              <a:t> </a:t>
            </a:r>
            <a:r>
              <a:rPr lang="pl-PL" dirty="0" err="1"/>
              <a:t>together</a:t>
            </a:r>
            <a:r>
              <a:rPr lang="pl-PL" dirty="0"/>
              <a:t> </a:t>
            </a:r>
            <a:r>
              <a:rPr lang="pl-PL" dirty="0" err="1"/>
              <a:t>already</a:t>
            </a:r>
            <a:r>
              <a:rPr lang="pl-PL" dirty="0"/>
              <a:t> </a:t>
            </a:r>
            <a:r>
              <a:rPr lang="pl-PL" dirty="0" err="1"/>
              <a:t>today</a:t>
            </a:r>
            <a:r>
              <a:rPr lang="pl-PL" dirty="0"/>
              <a:t>.</a:t>
            </a:r>
          </a:p>
          <a:p>
            <a:r>
              <a:rPr lang="pl-PL" dirty="0"/>
              <a:t>I was </a:t>
            </a:r>
            <a:r>
              <a:rPr lang="pl-PL" dirty="0" err="1"/>
              <a:t>asking</a:t>
            </a:r>
            <a:r>
              <a:rPr lang="pl-PL" dirty="0"/>
              <a:t> </a:t>
            </a:r>
            <a:r>
              <a:rPr lang="pl-PL" dirty="0" err="1"/>
              <a:t>some</a:t>
            </a:r>
            <a:r>
              <a:rPr lang="pl-PL" dirty="0"/>
              <a:t> of </a:t>
            </a:r>
            <a:r>
              <a:rPr lang="pl-PL" dirty="0" err="1"/>
              <a:t>you</a:t>
            </a:r>
            <a:r>
              <a:rPr lang="pl-PL" dirty="0"/>
              <a:t> </a:t>
            </a:r>
            <a:r>
              <a:rPr lang="pl-PL" dirty="0" err="1"/>
              <a:t>about</a:t>
            </a:r>
            <a:r>
              <a:rPr lang="pl-PL" dirty="0"/>
              <a:t> </a:t>
            </a:r>
            <a:r>
              <a:rPr lang="pl-PL" dirty="0" err="1"/>
              <a:t>your</a:t>
            </a:r>
            <a:r>
              <a:rPr lang="pl-PL" dirty="0"/>
              <a:t> </a:t>
            </a:r>
            <a:r>
              <a:rPr lang="pl-PL" dirty="0" err="1"/>
              <a:t>training</a:t>
            </a:r>
            <a:r>
              <a:rPr lang="pl-PL" dirty="0"/>
              <a:t> </a:t>
            </a:r>
            <a:r>
              <a:rPr lang="pl-PL" dirty="0" err="1"/>
              <a:t>activities</a:t>
            </a:r>
            <a:r>
              <a:rPr lang="pl-PL" dirty="0"/>
              <a:t> and </a:t>
            </a:r>
            <a:r>
              <a:rPr lang="pl-PL" dirty="0" err="1"/>
              <a:t>all</a:t>
            </a:r>
            <a:r>
              <a:rPr lang="pl-PL" dirty="0"/>
              <a:t> of </a:t>
            </a:r>
            <a:r>
              <a:rPr lang="pl-PL" dirty="0" err="1"/>
              <a:t>you</a:t>
            </a:r>
            <a:r>
              <a:rPr lang="pl-PL" dirty="0"/>
              <a:t> </a:t>
            </a:r>
            <a:r>
              <a:rPr lang="pl-PL" dirty="0" err="1"/>
              <a:t>are</a:t>
            </a:r>
            <a:r>
              <a:rPr lang="pl-PL" dirty="0"/>
              <a:t> </a:t>
            </a:r>
            <a:r>
              <a:rPr lang="pl-PL" dirty="0" err="1"/>
              <a:t>already</a:t>
            </a:r>
            <a:r>
              <a:rPr lang="pl-PL" dirty="0"/>
              <a:t> </a:t>
            </a:r>
            <a:r>
              <a:rPr lang="pl-PL" dirty="0" err="1"/>
              <a:t>involved</a:t>
            </a:r>
            <a:r>
              <a:rPr lang="pl-PL" dirty="0"/>
              <a:t> in </a:t>
            </a:r>
            <a:r>
              <a:rPr lang="pl-PL" dirty="0" err="1"/>
              <a:t>some</a:t>
            </a:r>
            <a:r>
              <a:rPr lang="pl-PL" dirty="0"/>
              <a:t> </a:t>
            </a:r>
            <a:r>
              <a:rPr lang="pl-PL" dirty="0" err="1"/>
              <a:t>training</a:t>
            </a:r>
            <a:r>
              <a:rPr lang="pl-PL" dirty="0"/>
              <a:t> </a:t>
            </a:r>
            <a:r>
              <a:rPr lang="pl-PL" dirty="0" err="1"/>
              <a:t>activity</a:t>
            </a:r>
            <a:r>
              <a:rPr lang="pl-PL" dirty="0"/>
              <a:t> </a:t>
            </a:r>
            <a:r>
              <a:rPr lang="pl-PL" dirty="0" err="1"/>
              <a:t>here</a:t>
            </a:r>
            <a:r>
              <a:rPr lang="pl-PL" dirty="0"/>
              <a:t> and </a:t>
            </a:r>
            <a:r>
              <a:rPr lang="pl-PL" dirty="0" err="1"/>
              <a:t>there</a:t>
            </a:r>
            <a:r>
              <a:rPr lang="pl-PL" dirty="0"/>
              <a:t>. </a:t>
            </a:r>
            <a:r>
              <a:rPr lang="pl-PL" dirty="0" err="1"/>
              <a:t>However</a:t>
            </a:r>
            <a:r>
              <a:rPr lang="pl-PL" dirty="0"/>
              <a:t>, </a:t>
            </a:r>
            <a:r>
              <a:rPr lang="pl-PL" dirty="0" err="1"/>
              <a:t>standarized</a:t>
            </a:r>
            <a:r>
              <a:rPr lang="pl-PL" dirty="0"/>
              <a:t>, high-</a:t>
            </a:r>
            <a:r>
              <a:rPr lang="pl-PL" dirty="0" err="1"/>
              <a:t>level</a:t>
            </a:r>
            <a:r>
              <a:rPr lang="pl-PL" dirty="0"/>
              <a:t>, </a:t>
            </a:r>
            <a:r>
              <a:rPr lang="pl-PL" dirty="0" err="1"/>
              <a:t>European</a:t>
            </a:r>
            <a:r>
              <a:rPr lang="pl-PL" dirty="0"/>
              <a:t> master </a:t>
            </a:r>
            <a:r>
              <a:rPr lang="pl-PL" dirty="0" err="1"/>
              <a:t>level</a:t>
            </a:r>
            <a:r>
              <a:rPr lang="pl-PL" dirty="0"/>
              <a:t> </a:t>
            </a:r>
            <a:r>
              <a:rPr lang="pl-PL" dirty="0" err="1"/>
              <a:t>curricum</a:t>
            </a:r>
            <a:r>
              <a:rPr lang="pl-PL" dirty="0"/>
              <a:t> on </a:t>
            </a:r>
            <a:r>
              <a:rPr lang="pl-PL" dirty="0" err="1"/>
              <a:t>biodiversity</a:t>
            </a:r>
            <a:r>
              <a:rPr lang="pl-PL" dirty="0"/>
              <a:t> </a:t>
            </a:r>
            <a:r>
              <a:rPr lang="pl-PL" dirty="0" err="1"/>
              <a:t>bioinformatics</a:t>
            </a:r>
            <a:r>
              <a:rPr lang="pl-PL" dirty="0"/>
              <a:t> </a:t>
            </a:r>
            <a:r>
              <a:rPr lang="pl-PL" dirty="0" err="1"/>
              <a:t>is</a:t>
            </a:r>
            <a:r>
              <a:rPr lang="pl-PL" dirty="0"/>
              <a:t> not </a:t>
            </a:r>
            <a:r>
              <a:rPr lang="pl-PL" dirty="0" err="1"/>
              <a:t>existing</a:t>
            </a:r>
            <a:r>
              <a:rPr lang="pl-PL" dirty="0"/>
              <a:t>.</a:t>
            </a:r>
          </a:p>
          <a:p>
            <a:endParaRPr lang="pl-PL" dirty="0"/>
          </a:p>
        </p:txBody>
      </p:sp>
      <p:sp>
        <p:nvSpPr>
          <p:cNvPr id="4" name="Symbol zastępczy numeru slajdu 3"/>
          <p:cNvSpPr>
            <a:spLocks noGrp="1"/>
          </p:cNvSpPr>
          <p:nvPr>
            <p:ph type="sldNum" sz="quarter" idx="5"/>
          </p:nvPr>
        </p:nvSpPr>
        <p:spPr/>
        <p:txBody>
          <a:bodyPr/>
          <a:lstStyle/>
          <a:p>
            <a:fld id="{09549C16-8E63-4BF3-8097-20062FBE2FE0}" type="slidenum">
              <a:rPr lang="pl-PL" smtClean="0"/>
              <a:t>1</a:t>
            </a:fld>
            <a:endParaRPr lang="pl-PL"/>
          </a:p>
        </p:txBody>
      </p:sp>
    </p:spTree>
    <p:extLst>
      <p:ext uri="{BB962C8B-B14F-4D97-AF65-F5344CB8AC3E}">
        <p14:creationId xmlns:p14="http://schemas.microsoft.com/office/powerpoint/2010/main" val="5050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And </a:t>
            </a:r>
            <a:r>
              <a:rPr lang="pl-PL" dirty="0" err="1"/>
              <a:t>this</a:t>
            </a:r>
            <a:r>
              <a:rPr lang="pl-PL" dirty="0"/>
              <a:t> </a:t>
            </a:r>
            <a:r>
              <a:rPr lang="pl-PL" dirty="0" err="1"/>
              <a:t>is</a:t>
            </a:r>
            <a:r>
              <a:rPr lang="pl-PL" dirty="0"/>
              <a:t> </a:t>
            </a:r>
            <a:r>
              <a:rPr lang="pl-PL" dirty="0" err="1"/>
              <a:t>surprising</a:t>
            </a:r>
            <a:r>
              <a:rPr lang="pl-PL" dirty="0"/>
              <a:t>! </a:t>
            </a:r>
            <a:r>
              <a:rPr lang="pl-PL" dirty="0" err="1"/>
              <a:t>Because</a:t>
            </a:r>
            <a:r>
              <a:rPr lang="pl-PL" dirty="0"/>
              <a:t> in EU we </a:t>
            </a:r>
            <a:r>
              <a:rPr lang="pl-PL" dirty="0" err="1"/>
              <a:t>are</a:t>
            </a:r>
            <a:r>
              <a:rPr lang="pl-PL" dirty="0"/>
              <a:t> </a:t>
            </a:r>
            <a:r>
              <a:rPr lang="pl-PL" dirty="0" err="1"/>
              <a:t>lucky</a:t>
            </a:r>
            <a:r>
              <a:rPr lang="pl-PL" dirty="0"/>
              <a:t> to </a:t>
            </a:r>
            <a:r>
              <a:rPr lang="pl-PL" dirty="0" err="1"/>
              <a:t>have</a:t>
            </a:r>
            <a:r>
              <a:rPr lang="pl-PL" dirty="0"/>
              <a:t> </a:t>
            </a:r>
            <a:r>
              <a:rPr lang="pl-PL" dirty="0" err="1"/>
              <a:t>better</a:t>
            </a:r>
            <a:r>
              <a:rPr lang="pl-PL" dirty="0"/>
              <a:t> </a:t>
            </a:r>
            <a:r>
              <a:rPr lang="pl-PL" dirty="0" err="1"/>
              <a:t>conditions</a:t>
            </a:r>
            <a:r>
              <a:rPr lang="pl-PL" dirty="0"/>
              <a:t> for </a:t>
            </a:r>
            <a:r>
              <a:rPr lang="pl-PL" dirty="0" err="1"/>
              <a:t>educational</a:t>
            </a:r>
            <a:r>
              <a:rPr lang="pl-PL" dirty="0"/>
              <a:t> </a:t>
            </a:r>
            <a:r>
              <a:rPr lang="pl-PL" dirty="0" err="1"/>
              <a:t>collaboration</a:t>
            </a:r>
            <a:r>
              <a:rPr lang="pl-PL" dirty="0"/>
              <a:t> </a:t>
            </a:r>
            <a:r>
              <a:rPr lang="pl-PL" dirty="0" err="1"/>
              <a:t>than</a:t>
            </a:r>
            <a:r>
              <a:rPr lang="pl-PL" dirty="0"/>
              <a:t> </a:t>
            </a:r>
            <a:r>
              <a:rPr lang="pl-PL" dirty="0" err="1"/>
              <a:t>else</a:t>
            </a:r>
            <a:r>
              <a:rPr lang="pl-PL" dirty="0"/>
              <a:t> </a:t>
            </a:r>
            <a:r>
              <a:rPr lang="pl-PL" dirty="0" err="1"/>
              <a:t>where</a:t>
            </a:r>
            <a:r>
              <a:rPr lang="pl-PL" dirty="0"/>
              <a:t> in the </a:t>
            </a:r>
            <a:r>
              <a:rPr lang="pl-PL" dirty="0" err="1"/>
              <a:t>world</a:t>
            </a:r>
            <a:r>
              <a:rPr lang="pl-PL" dirty="0"/>
              <a:t>. </a:t>
            </a:r>
          </a:p>
          <a:p>
            <a:r>
              <a:rPr lang="pl-PL" dirty="0"/>
              <a:t>We </a:t>
            </a:r>
            <a:r>
              <a:rPr lang="pl-PL" dirty="0" err="1"/>
              <a:t>already</a:t>
            </a:r>
            <a:r>
              <a:rPr lang="pl-PL" dirty="0"/>
              <a:t> </a:t>
            </a:r>
            <a:r>
              <a:rPr lang="pl-PL" dirty="0" err="1"/>
              <a:t>have</a:t>
            </a:r>
            <a:r>
              <a:rPr lang="pl-PL" dirty="0"/>
              <a:t> EU </a:t>
            </a:r>
            <a:r>
              <a:rPr lang="pl-PL" dirty="0" err="1"/>
              <a:t>funded</a:t>
            </a:r>
            <a:r>
              <a:rPr lang="pl-PL" dirty="0"/>
              <a:t> Erasmus </a:t>
            </a:r>
            <a:r>
              <a:rPr lang="pl-PL" dirty="0" err="1"/>
              <a:t>mechanisms</a:t>
            </a:r>
            <a:r>
              <a:rPr lang="pl-PL" dirty="0"/>
              <a:t> on place to suport joint </a:t>
            </a:r>
            <a:r>
              <a:rPr lang="pl-PL" dirty="0" err="1"/>
              <a:t>educational</a:t>
            </a:r>
            <a:r>
              <a:rPr lang="pl-PL" dirty="0"/>
              <a:t> </a:t>
            </a:r>
            <a:r>
              <a:rPr lang="pl-PL" dirty="0" err="1"/>
              <a:t>initiatives</a:t>
            </a:r>
            <a:r>
              <a:rPr lang="pl-PL" dirty="0"/>
              <a:t> and </a:t>
            </a:r>
            <a:r>
              <a:rPr lang="pl-PL" dirty="0" err="1"/>
              <a:t>especially</a:t>
            </a:r>
            <a:r>
              <a:rPr lang="pl-PL" dirty="0"/>
              <a:t> the </a:t>
            </a:r>
            <a:r>
              <a:rPr lang="pl-PL" dirty="0" err="1"/>
              <a:t>ones</a:t>
            </a:r>
            <a:r>
              <a:rPr lang="pl-PL" dirty="0"/>
              <a:t> of </a:t>
            </a:r>
            <a:r>
              <a:rPr lang="pl-PL" dirty="0" err="1"/>
              <a:t>importance</a:t>
            </a:r>
            <a:r>
              <a:rPr lang="pl-PL" dirty="0"/>
              <a:t> for </a:t>
            </a:r>
            <a:r>
              <a:rPr lang="pl-PL" dirty="0" err="1"/>
              <a:t>next</a:t>
            </a:r>
            <a:r>
              <a:rPr lang="pl-PL" dirty="0"/>
              <a:t> </a:t>
            </a:r>
            <a:r>
              <a:rPr lang="pl-PL" dirty="0" err="1"/>
              <a:t>generations</a:t>
            </a:r>
            <a:r>
              <a:rPr lang="pl-PL" dirty="0"/>
              <a:t> and he </a:t>
            </a:r>
            <a:r>
              <a:rPr lang="pl-PL" dirty="0" err="1"/>
              <a:t>ones</a:t>
            </a:r>
            <a:r>
              <a:rPr lang="pl-PL" dirty="0"/>
              <a:t> </a:t>
            </a:r>
            <a:r>
              <a:rPr lang="pl-PL" dirty="0" err="1"/>
              <a:t>supporting</a:t>
            </a:r>
            <a:r>
              <a:rPr lang="pl-PL" dirty="0"/>
              <a:t> </a:t>
            </a:r>
            <a:r>
              <a:rPr lang="pl-PL" dirty="0" err="1"/>
              <a:t>already</a:t>
            </a:r>
            <a:r>
              <a:rPr lang="pl-PL" dirty="0"/>
              <a:t> </a:t>
            </a:r>
            <a:r>
              <a:rPr lang="pl-PL" dirty="0" err="1"/>
              <a:t>existing</a:t>
            </a:r>
            <a:r>
              <a:rPr lang="pl-PL" dirty="0"/>
              <a:t> </a:t>
            </a:r>
            <a:r>
              <a:rPr lang="pl-PL" dirty="0" err="1"/>
              <a:t>research</a:t>
            </a:r>
            <a:r>
              <a:rPr lang="pl-PL" dirty="0"/>
              <a:t> </a:t>
            </a:r>
            <a:r>
              <a:rPr lang="pl-PL" dirty="0" err="1"/>
              <a:t>collaboration</a:t>
            </a:r>
            <a:r>
              <a:rPr lang="pl-PL" dirty="0"/>
              <a:t> </a:t>
            </a:r>
            <a:r>
              <a:rPr lang="pl-PL" dirty="0" err="1"/>
              <a:t>or</a:t>
            </a:r>
            <a:r>
              <a:rPr lang="pl-PL" dirty="0"/>
              <a:t> </a:t>
            </a:r>
            <a:r>
              <a:rPr lang="pl-PL" dirty="0" err="1"/>
              <a:t>infrastructures</a:t>
            </a:r>
            <a:r>
              <a:rPr lang="pl-PL" dirty="0"/>
              <a:t>.</a:t>
            </a:r>
          </a:p>
          <a:p>
            <a:r>
              <a:rPr lang="pl-PL" dirty="0" err="1"/>
              <a:t>This</a:t>
            </a:r>
            <a:r>
              <a:rPr lang="pl-PL" dirty="0"/>
              <a:t> </a:t>
            </a:r>
            <a:r>
              <a:rPr lang="pl-PL" dirty="0" err="1"/>
              <a:t>is</a:t>
            </a:r>
            <a:r>
              <a:rPr lang="pl-PL" dirty="0"/>
              <a:t> </a:t>
            </a:r>
            <a:r>
              <a:rPr lang="pl-PL" dirty="0" err="1"/>
              <a:t>also</a:t>
            </a:r>
            <a:r>
              <a:rPr lang="pl-PL" dirty="0"/>
              <a:t> the moment </a:t>
            </a:r>
            <a:r>
              <a:rPr lang="pl-PL" dirty="0" err="1"/>
              <a:t>when</a:t>
            </a:r>
            <a:r>
              <a:rPr lang="pl-PL" dirty="0"/>
              <a:t> </a:t>
            </a:r>
            <a:r>
              <a:rPr lang="pl-PL" dirty="0" err="1"/>
              <a:t>it</a:t>
            </a:r>
            <a:r>
              <a:rPr lang="pl-PL" dirty="0"/>
              <a:t> </a:t>
            </a:r>
            <a:r>
              <a:rPr lang="pl-PL" dirty="0" err="1"/>
              <a:t>is</a:t>
            </a:r>
            <a:r>
              <a:rPr lang="pl-PL" dirty="0"/>
              <a:t> </a:t>
            </a:r>
            <a:r>
              <a:rPr lang="pl-PL" dirty="0" err="1"/>
              <a:t>worth</a:t>
            </a:r>
            <a:r>
              <a:rPr lang="pl-PL" dirty="0"/>
              <a:t> to </a:t>
            </a:r>
            <a:r>
              <a:rPr lang="pl-PL" dirty="0" err="1"/>
              <a:t>mention</a:t>
            </a:r>
            <a:r>
              <a:rPr lang="pl-PL" dirty="0"/>
              <a:t> </a:t>
            </a:r>
            <a:r>
              <a:rPr lang="pl-PL" dirty="0" err="1"/>
              <a:t>that</a:t>
            </a:r>
            <a:r>
              <a:rPr lang="pl-PL" dirty="0"/>
              <a:t> Erasmus of </a:t>
            </a:r>
            <a:r>
              <a:rPr lang="pl-PL" dirty="0" err="1"/>
              <a:t>today</a:t>
            </a:r>
            <a:r>
              <a:rPr lang="pl-PL" dirty="0"/>
              <a:t> </a:t>
            </a:r>
            <a:r>
              <a:rPr lang="pl-PL" dirty="0" err="1"/>
              <a:t>is</a:t>
            </a:r>
            <a:r>
              <a:rPr lang="pl-PL" dirty="0"/>
              <a:t> much </a:t>
            </a:r>
            <a:r>
              <a:rPr lang="pl-PL" dirty="0" err="1"/>
              <a:t>more</a:t>
            </a:r>
            <a:r>
              <a:rPr lang="pl-PL" dirty="0"/>
              <a:t> </a:t>
            </a:r>
            <a:r>
              <a:rPr lang="pl-PL" dirty="0" err="1"/>
              <a:t>than</a:t>
            </a:r>
            <a:r>
              <a:rPr lang="pl-PL" dirty="0"/>
              <a:t> </a:t>
            </a:r>
            <a:r>
              <a:rPr lang="pl-PL" dirty="0" err="1"/>
              <a:t>what</a:t>
            </a:r>
            <a:r>
              <a:rPr lang="pl-PL" dirty="0"/>
              <a:t> </a:t>
            </a:r>
            <a:r>
              <a:rPr lang="pl-PL" dirty="0" err="1"/>
              <a:t>you</a:t>
            </a:r>
            <a:r>
              <a:rPr lang="pl-PL" dirty="0"/>
              <a:t> </a:t>
            </a:r>
            <a:r>
              <a:rPr lang="pl-PL" dirty="0" err="1"/>
              <a:t>remember</a:t>
            </a:r>
            <a:r>
              <a:rPr lang="pl-PL" dirty="0"/>
              <a:t> from </a:t>
            </a:r>
            <a:r>
              <a:rPr lang="pl-PL" dirty="0" err="1"/>
              <a:t>your</a:t>
            </a:r>
            <a:r>
              <a:rPr lang="pl-PL" dirty="0"/>
              <a:t> </a:t>
            </a:r>
            <a:r>
              <a:rPr lang="pl-PL" dirty="0" err="1"/>
              <a:t>studies</a:t>
            </a:r>
            <a:r>
              <a:rPr lang="pl-PL" dirty="0"/>
              <a:t>.</a:t>
            </a:r>
          </a:p>
          <a:p>
            <a:r>
              <a:rPr lang="pl-PL" dirty="0"/>
              <a:t>EU </a:t>
            </a:r>
            <a:r>
              <a:rPr lang="pl-PL" dirty="0" err="1"/>
              <a:t>is</a:t>
            </a:r>
            <a:r>
              <a:rPr lang="pl-PL" dirty="0"/>
              <a:t> </a:t>
            </a:r>
            <a:r>
              <a:rPr lang="pl-PL" dirty="0" err="1"/>
              <a:t>putting</a:t>
            </a:r>
            <a:r>
              <a:rPr lang="pl-PL" dirty="0"/>
              <a:t> </a:t>
            </a:r>
            <a:r>
              <a:rPr lang="pl-PL" dirty="0" err="1"/>
              <a:t>different</a:t>
            </a:r>
            <a:r>
              <a:rPr lang="pl-PL" dirty="0"/>
              <a:t> </a:t>
            </a:r>
            <a:r>
              <a:rPr lang="pl-PL" dirty="0" err="1"/>
              <a:t>new</a:t>
            </a:r>
            <a:r>
              <a:rPr lang="pl-PL" dirty="0"/>
              <a:t> </a:t>
            </a:r>
            <a:r>
              <a:rPr lang="pl-PL" dirty="0" err="1"/>
              <a:t>mechanisms</a:t>
            </a:r>
            <a:r>
              <a:rPr lang="pl-PL" dirty="0"/>
              <a:t> to </a:t>
            </a:r>
            <a:r>
              <a:rPr lang="pl-PL" dirty="0" err="1"/>
              <a:t>boost</a:t>
            </a:r>
            <a:r>
              <a:rPr lang="pl-PL" dirty="0"/>
              <a:t> </a:t>
            </a:r>
            <a:r>
              <a:rPr lang="pl-PL" dirty="0" err="1"/>
              <a:t>collaboration</a:t>
            </a:r>
            <a:r>
              <a:rPr lang="pl-PL" dirty="0"/>
              <a:t> </a:t>
            </a:r>
            <a:r>
              <a:rPr lang="pl-PL" dirty="0" err="1"/>
              <a:t>between</a:t>
            </a:r>
            <a:r>
              <a:rPr lang="pl-PL" dirty="0"/>
              <a:t> </a:t>
            </a:r>
            <a:r>
              <a:rPr lang="pl-PL" dirty="0" err="1"/>
              <a:t>Heiger</a:t>
            </a:r>
            <a:r>
              <a:rPr lang="pl-PL" dirty="0"/>
              <a:t> </a:t>
            </a:r>
            <a:r>
              <a:rPr lang="pl-PL" dirty="0" err="1"/>
              <a:t>Education</a:t>
            </a:r>
            <a:r>
              <a:rPr lang="pl-PL" dirty="0"/>
              <a:t> </a:t>
            </a:r>
            <a:r>
              <a:rPr lang="pl-PL" dirty="0" err="1"/>
              <a:t>Infrastructures</a:t>
            </a:r>
            <a:r>
              <a:rPr lang="pl-PL" dirty="0"/>
              <a:t>.</a:t>
            </a:r>
          </a:p>
          <a:p>
            <a:endParaRPr lang="pl-PL" dirty="0"/>
          </a:p>
        </p:txBody>
      </p:sp>
      <p:sp>
        <p:nvSpPr>
          <p:cNvPr id="4" name="Symbol zastępczy numeru slajdu 3"/>
          <p:cNvSpPr>
            <a:spLocks noGrp="1"/>
          </p:cNvSpPr>
          <p:nvPr>
            <p:ph type="sldNum" sz="quarter" idx="5"/>
          </p:nvPr>
        </p:nvSpPr>
        <p:spPr/>
        <p:txBody>
          <a:bodyPr/>
          <a:lstStyle/>
          <a:p>
            <a:fld id="{09549C16-8E63-4BF3-8097-20062FBE2FE0}" type="slidenum">
              <a:rPr lang="pl-PL" smtClean="0"/>
              <a:t>2</a:t>
            </a:fld>
            <a:endParaRPr lang="pl-PL"/>
          </a:p>
        </p:txBody>
      </p:sp>
    </p:spTree>
    <p:extLst>
      <p:ext uri="{BB962C8B-B14F-4D97-AF65-F5344CB8AC3E}">
        <p14:creationId xmlns:p14="http://schemas.microsoft.com/office/powerpoint/2010/main" val="298977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For </a:t>
            </a:r>
            <a:r>
              <a:rPr lang="pl-PL" dirty="0" err="1"/>
              <a:t>example</a:t>
            </a:r>
            <a:r>
              <a:rPr lang="pl-PL" dirty="0"/>
              <a:t> EU </a:t>
            </a:r>
            <a:r>
              <a:rPr lang="pl-PL" dirty="0" err="1"/>
              <a:t>decide</a:t>
            </a:r>
            <a:r>
              <a:rPr lang="pl-PL" dirty="0"/>
              <a:t> to </a:t>
            </a:r>
            <a:r>
              <a:rPr lang="pl-PL" dirty="0" err="1"/>
              <a:t>create</a:t>
            </a:r>
            <a:r>
              <a:rPr lang="pl-PL" dirty="0"/>
              <a:t> </a:t>
            </a:r>
            <a:r>
              <a:rPr lang="pl-PL" dirty="0" err="1"/>
              <a:t>so</a:t>
            </a:r>
            <a:r>
              <a:rPr lang="pl-PL" dirty="0"/>
              <a:t> </a:t>
            </a:r>
            <a:r>
              <a:rPr lang="pl-PL" dirty="0" err="1"/>
              <a:t>called</a:t>
            </a:r>
            <a:r>
              <a:rPr lang="pl-PL" dirty="0"/>
              <a:t> </a:t>
            </a:r>
            <a:r>
              <a:rPr lang="pl-PL" dirty="0" err="1"/>
              <a:t>european</a:t>
            </a:r>
            <a:r>
              <a:rPr lang="pl-PL" dirty="0"/>
              <a:t> </a:t>
            </a:r>
            <a:r>
              <a:rPr lang="pl-PL" dirty="0" err="1"/>
              <a:t>universities</a:t>
            </a:r>
            <a:r>
              <a:rPr lang="pl-PL" dirty="0"/>
              <a:t> </a:t>
            </a:r>
            <a:r>
              <a:rPr lang="pl-PL" dirty="0" err="1"/>
              <a:t>that</a:t>
            </a:r>
            <a:r>
              <a:rPr lang="pl-PL" dirty="0"/>
              <a:t> </a:t>
            </a:r>
            <a:r>
              <a:rPr lang="pl-PL" dirty="0" err="1"/>
              <a:t>are</a:t>
            </a:r>
            <a:r>
              <a:rPr lang="pl-PL" dirty="0"/>
              <a:t> </a:t>
            </a:r>
            <a:r>
              <a:rPr lang="pl-PL" dirty="0" err="1"/>
              <a:t>consortia</a:t>
            </a:r>
            <a:r>
              <a:rPr lang="pl-PL" dirty="0"/>
              <a:t> of </a:t>
            </a:r>
            <a:r>
              <a:rPr lang="pl-PL" dirty="0" err="1"/>
              <a:t>several</a:t>
            </a:r>
            <a:r>
              <a:rPr lang="pl-PL" dirty="0"/>
              <a:t> </a:t>
            </a:r>
            <a:r>
              <a:rPr lang="pl-PL" dirty="0" err="1"/>
              <a:t>european</a:t>
            </a:r>
            <a:r>
              <a:rPr lang="pl-PL" dirty="0"/>
              <a:t> </a:t>
            </a:r>
            <a:r>
              <a:rPr lang="pl-PL" dirty="0" err="1"/>
              <a:t>universities</a:t>
            </a:r>
            <a:endParaRPr lang="pl-PL" dirty="0"/>
          </a:p>
        </p:txBody>
      </p:sp>
      <p:sp>
        <p:nvSpPr>
          <p:cNvPr id="4" name="Symbol zastępczy numeru slajdu 3"/>
          <p:cNvSpPr>
            <a:spLocks noGrp="1"/>
          </p:cNvSpPr>
          <p:nvPr>
            <p:ph type="sldNum" sz="quarter" idx="5"/>
          </p:nvPr>
        </p:nvSpPr>
        <p:spPr/>
        <p:txBody>
          <a:bodyPr/>
          <a:lstStyle/>
          <a:p>
            <a:fld id="{09549C16-8E63-4BF3-8097-20062FBE2FE0}" type="slidenum">
              <a:rPr lang="pl-PL" smtClean="0"/>
              <a:t>3</a:t>
            </a:fld>
            <a:endParaRPr lang="pl-PL"/>
          </a:p>
        </p:txBody>
      </p:sp>
    </p:spTree>
    <p:extLst>
      <p:ext uri="{BB962C8B-B14F-4D97-AF65-F5344CB8AC3E}">
        <p14:creationId xmlns:p14="http://schemas.microsoft.com/office/powerpoint/2010/main" val="198785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 </a:t>
            </a:r>
            <a:r>
              <a:rPr lang="pl-PL" dirty="0" err="1"/>
              <a:t>aimed</a:t>
            </a:r>
            <a:r>
              <a:rPr lang="pl-PL" dirty="0"/>
              <a:t> to </a:t>
            </a:r>
            <a:r>
              <a:rPr lang="pl-PL" dirty="0" err="1"/>
              <a:t>have</a:t>
            </a:r>
            <a:r>
              <a:rPr lang="pl-PL" dirty="0"/>
              <a:t> </a:t>
            </a:r>
            <a:r>
              <a:rPr lang="pl-PL" dirty="0" err="1"/>
              <a:t>common</a:t>
            </a:r>
            <a:r>
              <a:rPr lang="pl-PL" dirty="0"/>
              <a:t> </a:t>
            </a:r>
            <a:r>
              <a:rPr lang="pl-PL" dirty="0" err="1"/>
              <a:t>reseach</a:t>
            </a:r>
            <a:r>
              <a:rPr lang="pl-PL" dirty="0"/>
              <a:t>, </a:t>
            </a:r>
            <a:r>
              <a:rPr lang="pl-PL" dirty="0" err="1"/>
              <a:t>infrastructure</a:t>
            </a:r>
            <a:r>
              <a:rPr lang="pl-PL" dirty="0"/>
              <a:t> and </a:t>
            </a:r>
            <a:r>
              <a:rPr lang="pl-PL" dirty="0" err="1"/>
              <a:t>education</a:t>
            </a:r>
            <a:r>
              <a:rPr lang="pl-PL" dirty="0"/>
              <a:t>, </a:t>
            </a:r>
            <a:r>
              <a:rPr lang="pl-PL" dirty="0" err="1"/>
              <a:t>including</a:t>
            </a:r>
            <a:r>
              <a:rPr lang="pl-PL" dirty="0"/>
              <a:t> </a:t>
            </a:r>
            <a:r>
              <a:rPr lang="pl-PL" dirty="0" err="1"/>
              <a:t>study</a:t>
            </a:r>
            <a:r>
              <a:rPr lang="pl-PL" dirty="0"/>
              <a:t> </a:t>
            </a:r>
            <a:r>
              <a:rPr lang="pl-PL" dirty="0" err="1"/>
              <a:t>programs</a:t>
            </a:r>
            <a:r>
              <a:rPr lang="pl-PL" dirty="0"/>
              <a:t>. I </a:t>
            </a:r>
            <a:r>
              <a:rPr lang="pl-PL" dirty="0" err="1"/>
              <a:t>know</a:t>
            </a:r>
            <a:r>
              <a:rPr lang="pl-PL" dirty="0"/>
              <a:t> </a:t>
            </a:r>
            <a:r>
              <a:rPr lang="pl-PL" dirty="0" err="1"/>
              <a:t>that</a:t>
            </a:r>
            <a:r>
              <a:rPr lang="pl-PL" dirty="0"/>
              <a:t> </a:t>
            </a:r>
            <a:r>
              <a:rPr lang="pl-PL" dirty="0" err="1"/>
              <a:t>at</a:t>
            </a:r>
            <a:r>
              <a:rPr lang="pl-PL" dirty="0"/>
              <a:t> </a:t>
            </a:r>
            <a:r>
              <a:rPr lang="pl-PL" dirty="0" err="1"/>
              <a:t>least</a:t>
            </a:r>
            <a:r>
              <a:rPr lang="pl-PL" dirty="0"/>
              <a:t> one of </a:t>
            </a:r>
            <a:r>
              <a:rPr lang="pl-PL" dirty="0" err="1"/>
              <a:t>these</a:t>
            </a:r>
            <a:r>
              <a:rPr lang="pl-PL" dirty="0"/>
              <a:t> </a:t>
            </a:r>
            <a:r>
              <a:rPr lang="pl-PL" dirty="0" err="1"/>
              <a:t>european</a:t>
            </a:r>
            <a:r>
              <a:rPr lang="pl-PL" dirty="0"/>
              <a:t> </a:t>
            </a:r>
            <a:r>
              <a:rPr lang="pl-PL" dirty="0" err="1"/>
              <a:t>universities</a:t>
            </a:r>
            <a:r>
              <a:rPr lang="pl-PL" dirty="0"/>
              <a:t>, i.e. 4EU+Alliance </a:t>
            </a:r>
            <a:r>
              <a:rPr lang="pl-PL" dirty="0" err="1"/>
              <a:t>is</a:t>
            </a:r>
            <a:r>
              <a:rPr lang="pl-PL" dirty="0"/>
              <a:t> </a:t>
            </a:r>
            <a:r>
              <a:rPr lang="pl-PL" dirty="0" err="1"/>
              <a:t>planning</a:t>
            </a:r>
            <a:r>
              <a:rPr lang="pl-PL" dirty="0"/>
              <a:t> to </a:t>
            </a:r>
            <a:r>
              <a:rPr lang="pl-PL" dirty="0" err="1"/>
              <a:t>create</a:t>
            </a:r>
            <a:r>
              <a:rPr lang="pl-PL" dirty="0"/>
              <a:t> </a:t>
            </a:r>
            <a:r>
              <a:rPr lang="pl-PL" dirty="0" err="1"/>
              <a:t>european</a:t>
            </a:r>
            <a:r>
              <a:rPr lang="pl-PL" dirty="0"/>
              <a:t> joint master on </a:t>
            </a:r>
            <a:r>
              <a:rPr lang="pl-PL" dirty="0" err="1"/>
              <a:t>biodiversity</a:t>
            </a:r>
            <a:r>
              <a:rPr lang="pl-PL" dirty="0"/>
              <a:t>. But… </a:t>
            </a:r>
            <a:r>
              <a:rPr lang="pl-PL" dirty="0" err="1"/>
              <a:t>even</a:t>
            </a:r>
            <a:r>
              <a:rPr lang="pl-PL" dirty="0"/>
              <a:t> </a:t>
            </a:r>
            <a:r>
              <a:rPr lang="pl-PL" dirty="0" err="1"/>
              <a:t>independently</a:t>
            </a:r>
            <a:r>
              <a:rPr lang="pl-PL" dirty="0"/>
              <a:t> from </a:t>
            </a:r>
            <a:r>
              <a:rPr lang="pl-PL" dirty="0" err="1"/>
              <a:t>such</a:t>
            </a:r>
            <a:r>
              <a:rPr lang="pl-PL" dirty="0"/>
              <a:t> a </a:t>
            </a:r>
            <a:r>
              <a:rPr lang="pl-PL" dirty="0" err="1"/>
              <a:t>large</a:t>
            </a:r>
            <a:r>
              <a:rPr lang="pl-PL" dirty="0"/>
              <a:t> </a:t>
            </a:r>
            <a:r>
              <a:rPr lang="pl-PL" dirty="0" err="1"/>
              <a:t>initiatives</a:t>
            </a:r>
            <a:r>
              <a:rPr lang="pl-PL" dirty="0"/>
              <a:t> as </a:t>
            </a:r>
            <a:r>
              <a:rPr lang="pl-PL" dirty="0" err="1"/>
              <a:t>european</a:t>
            </a:r>
            <a:r>
              <a:rPr lang="pl-PL" dirty="0"/>
              <a:t> </a:t>
            </a:r>
            <a:r>
              <a:rPr lang="pl-PL" dirty="0" err="1"/>
              <a:t>universities</a:t>
            </a:r>
            <a:r>
              <a:rPr lang="pl-PL" dirty="0"/>
              <a:t>, Erasmus </a:t>
            </a:r>
            <a:r>
              <a:rPr lang="pl-PL" dirty="0" err="1"/>
              <a:t>landscape</a:t>
            </a:r>
            <a:r>
              <a:rPr lang="pl-PL" dirty="0"/>
              <a:t> </a:t>
            </a:r>
            <a:r>
              <a:rPr lang="pl-PL" dirty="0" err="1"/>
              <a:t>is</a:t>
            </a:r>
            <a:r>
              <a:rPr lang="pl-PL" dirty="0"/>
              <a:t> much </a:t>
            </a:r>
            <a:r>
              <a:rPr lang="pl-PL" dirty="0" err="1"/>
              <a:t>more</a:t>
            </a:r>
            <a:r>
              <a:rPr lang="pl-PL" dirty="0"/>
              <a:t> </a:t>
            </a:r>
            <a:r>
              <a:rPr lang="pl-PL" dirty="0" err="1"/>
              <a:t>complex</a:t>
            </a:r>
            <a:r>
              <a:rPr lang="pl-PL" dirty="0"/>
              <a:t>.</a:t>
            </a:r>
          </a:p>
          <a:p>
            <a:endParaRPr lang="pl-PL" dirty="0"/>
          </a:p>
        </p:txBody>
      </p:sp>
      <p:sp>
        <p:nvSpPr>
          <p:cNvPr id="4" name="Symbol zastępczy numeru slajdu 3"/>
          <p:cNvSpPr>
            <a:spLocks noGrp="1"/>
          </p:cNvSpPr>
          <p:nvPr>
            <p:ph type="sldNum" sz="quarter" idx="5"/>
          </p:nvPr>
        </p:nvSpPr>
        <p:spPr/>
        <p:txBody>
          <a:bodyPr/>
          <a:lstStyle/>
          <a:p>
            <a:fld id="{09549C16-8E63-4BF3-8097-20062FBE2FE0}" type="slidenum">
              <a:rPr lang="pl-PL" smtClean="0"/>
              <a:t>4</a:t>
            </a:fld>
            <a:endParaRPr lang="pl-PL"/>
          </a:p>
        </p:txBody>
      </p:sp>
    </p:spTree>
    <p:extLst>
      <p:ext uri="{BB962C8B-B14F-4D97-AF65-F5344CB8AC3E}">
        <p14:creationId xmlns:p14="http://schemas.microsoft.com/office/powerpoint/2010/main" val="170062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rabicParenR"/>
            </a:pPr>
            <a:r>
              <a:rPr lang="pl-PL" dirty="0" err="1"/>
              <a:t>Plethora</a:t>
            </a:r>
            <a:r>
              <a:rPr lang="pl-PL" dirty="0"/>
              <a:t> of </a:t>
            </a:r>
            <a:r>
              <a:rPr lang="pl-PL" dirty="0" err="1"/>
              <a:t>long</a:t>
            </a:r>
            <a:r>
              <a:rPr lang="pl-PL" dirty="0"/>
              <a:t> and </a:t>
            </a:r>
            <a:r>
              <a:rPr lang="pl-PL" dirty="0" err="1"/>
              <a:t>short</a:t>
            </a:r>
            <a:r>
              <a:rPr lang="pl-PL" dirty="0"/>
              <a:t>-term </a:t>
            </a:r>
            <a:r>
              <a:rPr lang="pl-PL" dirty="0" err="1"/>
              <a:t>internships</a:t>
            </a:r>
            <a:r>
              <a:rPr lang="pl-PL" dirty="0"/>
              <a:t> </a:t>
            </a:r>
            <a:r>
              <a:rPr lang="pl-PL" dirty="0" err="1"/>
              <a:t>possibilities</a:t>
            </a:r>
            <a:r>
              <a:rPr lang="pl-PL" dirty="0"/>
              <a:t> for </a:t>
            </a:r>
            <a:r>
              <a:rPr lang="pl-PL" dirty="0" err="1"/>
              <a:t>students</a:t>
            </a:r>
            <a:r>
              <a:rPr lang="pl-PL" dirty="0"/>
              <a:t>, </a:t>
            </a:r>
            <a:r>
              <a:rPr lang="pl-PL" dirty="0" err="1"/>
              <a:t>researchers</a:t>
            </a:r>
            <a:r>
              <a:rPr lang="pl-PL" dirty="0"/>
              <a:t> and </a:t>
            </a:r>
            <a:r>
              <a:rPr lang="pl-PL" dirty="0" err="1"/>
              <a:t>technicians</a:t>
            </a:r>
            <a:r>
              <a:rPr lang="pl-PL" dirty="0"/>
              <a:t>. </a:t>
            </a:r>
            <a:r>
              <a:rPr lang="pl-PL" dirty="0" err="1"/>
              <a:t>These</a:t>
            </a:r>
            <a:r>
              <a:rPr lang="pl-PL" dirty="0"/>
              <a:t> </a:t>
            </a:r>
            <a:r>
              <a:rPr lang="pl-PL" dirty="0" err="1"/>
              <a:t>are</a:t>
            </a:r>
            <a:r>
              <a:rPr lang="pl-PL" dirty="0"/>
              <a:t> not </a:t>
            </a:r>
            <a:r>
              <a:rPr lang="pl-PL" dirty="0" err="1"/>
              <a:t>only</a:t>
            </a:r>
            <a:r>
              <a:rPr lang="pl-PL" dirty="0"/>
              <a:t> for </a:t>
            </a:r>
            <a:r>
              <a:rPr lang="pl-PL" dirty="0" err="1"/>
              <a:t>universities</a:t>
            </a:r>
            <a:r>
              <a:rPr lang="pl-PL" dirty="0"/>
              <a:t> but </a:t>
            </a:r>
            <a:r>
              <a:rPr lang="pl-PL" dirty="0" err="1"/>
              <a:t>can</a:t>
            </a:r>
            <a:r>
              <a:rPr lang="pl-PL" dirty="0"/>
              <a:t> be </a:t>
            </a:r>
            <a:r>
              <a:rPr lang="pl-PL" dirty="0" err="1"/>
              <a:t>also</a:t>
            </a:r>
            <a:r>
              <a:rPr lang="pl-PL" dirty="0"/>
              <a:t> </a:t>
            </a:r>
            <a:r>
              <a:rPr lang="pl-PL" dirty="0" err="1"/>
              <a:t>used</a:t>
            </a:r>
            <a:r>
              <a:rPr lang="pl-PL" dirty="0"/>
              <a:t> for </a:t>
            </a:r>
            <a:r>
              <a:rPr lang="pl-PL" dirty="0" err="1"/>
              <a:t>internship</a:t>
            </a:r>
            <a:r>
              <a:rPr lang="pl-PL" dirty="0"/>
              <a:t> in </a:t>
            </a:r>
            <a:r>
              <a:rPr lang="pl-PL" dirty="0" err="1"/>
              <a:t>company</a:t>
            </a:r>
            <a:r>
              <a:rPr lang="pl-PL" dirty="0"/>
              <a:t>, </a:t>
            </a:r>
            <a:r>
              <a:rPr lang="pl-PL" dirty="0" err="1"/>
              <a:t>NGOs</a:t>
            </a:r>
            <a:r>
              <a:rPr lang="pl-PL" dirty="0"/>
              <a:t> </a:t>
            </a:r>
            <a:r>
              <a:rPr lang="pl-PL" dirty="0" err="1"/>
              <a:t>or</a:t>
            </a:r>
            <a:r>
              <a:rPr lang="pl-PL" dirty="0"/>
              <a:t> public </a:t>
            </a:r>
            <a:r>
              <a:rPr lang="pl-PL" dirty="0" err="1"/>
              <a:t>institution</a:t>
            </a:r>
            <a:r>
              <a:rPr lang="pl-PL" dirty="0"/>
              <a:t>. No </a:t>
            </a:r>
            <a:r>
              <a:rPr lang="pl-PL" dirty="0" err="1"/>
              <a:t>agreement</a:t>
            </a:r>
            <a:r>
              <a:rPr lang="pl-PL" dirty="0"/>
              <a:t> </a:t>
            </a:r>
            <a:r>
              <a:rPr lang="pl-PL" dirty="0" err="1"/>
              <a:t>is</a:t>
            </a:r>
            <a:r>
              <a:rPr lang="pl-PL" dirty="0"/>
              <a:t> </a:t>
            </a:r>
            <a:r>
              <a:rPr lang="pl-PL" dirty="0" err="1"/>
              <a:t>needed</a:t>
            </a:r>
            <a:r>
              <a:rPr lang="pl-PL" dirty="0"/>
              <a:t> </a:t>
            </a:r>
            <a:r>
              <a:rPr lang="pl-PL" dirty="0" err="1"/>
              <a:t>between</a:t>
            </a:r>
            <a:r>
              <a:rPr lang="pl-PL" dirty="0"/>
              <a:t> </a:t>
            </a:r>
            <a:r>
              <a:rPr lang="pl-PL" dirty="0" err="1"/>
              <a:t>institution</a:t>
            </a:r>
            <a:r>
              <a:rPr lang="pl-PL" dirty="0"/>
              <a:t>. </a:t>
            </a:r>
            <a:r>
              <a:rPr lang="pl-PL" dirty="0" err="1"/>
              <a:t>Only</a:t>
            </a:r>
            <a:r>
              <a:rPr lang="pl-PL" dirty="0"/>
              <a:t> </a:t>
            </a:r>
            <a:r>
              <a:rPr lang="pl-PL" dirty="0" err="1"/>
              <a:t>treaining</a:t>
            </a:r>
            <a:r>
              <a:rPr lang="pl-PL" dirty="0"/>
              <a:t>/learning </a:t>
            </a:r>
            <a:r>
              <a:rPr lang="pl-PL" dirty="0" err="1"/>
              <a:t>agreements</a:t>
            </a:r>
            <a:r>
              <a:rPr lang="pl-PL" dirty="0"/>
              <a:t>.</a:t>
            </a:r>
          </a:p>
          <a:p>
            <a:pPr marL="228600" indent="-228600">
              <a:buAutoNum type="arabicParenR"/>
            </a:pPr>
            <a:r>
              <a:rPr lang="pl-PL" dirty="0"/>
              <a:t>For </a:t>
            </a:r>
            <a:r>
              <a:rPr lang="pl-PL" dirty="0" err="1"/>
              <a:t>students</a:t>
            </a:r>
            <a:r>
              <a:rPr lang="pl-PL" dirty="0"/>
              <a:t>, from </a:t>
            </a:r>
            <a:r>
              <a:rPr lang="pl-PL" dirty="0" err="1"/>
              <a:t>HEIs</a:t>
            </a:r>
            <a:r>
              <a:rPr lang="pl-PL" dirty="0"/>
              <a:t> with </a:t>
            </a:r>
            <a:r>
              <a:rPr lang="pl-PL" dirty="0" err="1"/>
              <a:t>signed</a:t>
            </a:r>
            <a:r>
              <a:rPr lang="pl-PL" dirty="0"/>
              <a:t> </a:t>
            </a:r>
            <a:r>
              <a:rPr lang="pl-PL" dirty="0" err="1"/>
              <a:t>agreements</a:t>
            </a:r>
            <a:r>
              <a:rPr lang="pl-PL" dirty="0"/>
              <a:t> </a:t>
            </a:r>
            <a:r>
              <a:rPr lang="pl-PL" dirty="0" err="1"/>
              <a:t>also</a:t>
            </a:r>
            <a:r>
              <a:rPr lang="pl-PL" dirty="0"/>
              <a:t> </a:t>
            </a:r>
            <a:r>
              <a:rPr lang="pl-PL" dirty="0" err="1"/>
              <a:t>blended</a:t>
            </a:r>
            <a:r>
              <a:rPr lang="pl-PL" dirty="0"/>
              <a:t> </a:t>
            </a:r>
            <a:r>
              <a:rPr lang="pl-PL" dirty="0" err="1"/>
              <a:t>intensive</a:t>
            </a:r>
            <a:r>
              <a:rPr lang="pl-PL" dirty="0"/>
              <a:t> </a:t>
            </a:r>
            <a:r>
              <a:rPr lang="pl-PL" dirty="0" err="1"/>
              <a:t>programs</a:t>
            </a:r>
            <a:r>
              <a:rPr lang="pl-PL" dirty="0"/>
              <a:t> </a:t>
            </a:r>
            <a:r>
              <a:rPr lang="pl-PL" dirty="0" err="1"/>
              <a:t>or</a:t>
            </a:r>
            <a:r>
              <a:rPr lang="pl-PL" dirty="0"/>
              <a:t> </a:t>
            </a:r>
            <a:r>
              <a:rPr lang="pl-PL" dirty="0" err="1"/>
              <a:t>short</a:t>
            </a:r>
            <a:r>
              <a:rPr lang="pl-PL" dirty="0"/>
              <a:t> term (i.e. ca. 7d </a:t>
            </a:r>
            <a:r>
              <a:rPr lang="pl-PL" dirty="0" err="1"/>
              <a:t>long</a:t>
            </a:r>
            <a:r>
              <a:rPr lang="pl-PL" dirty="0"/>
              <a:t> </a:t>
            </a:r>
            <a:r>
              <a:rPr lang="pl-PL" dirty="0" err="1"/>
              <a:t>workshops</a:t>
            </a:r>
            <a:r>
              <a:rPr lang="pl-PL" dirty="0"/>
              <a:t>) </a:t>
            </a:r>
            <a:r>
              <a:rPr lang="pl-PL" dirty="0" err="1"/>
              <a:t>activities</a:t>
            </a:r>
            <a:r>
              <a:rPr lang="pl-PL" dirty="0"/>
              <a:t> </a:t>
            </a:r>
            <a:r>
              <a:rPr lang="pl-PL" dirty="0" err="1"/>
              <a:t>may</a:t>
            </a:r>
            <a:r>
              <a:rPr lang="pl-PL" dirty="0"/>
              <a:t> be </a:t>
            </a:r>
            <a:r>
              <a:rPr lang="pl-PL" dirty="0" err="1"/>
              <a:t>developped</a:t>
            </a:r>
            <a:r>
              <a:rPr lang="pl-PL" dirty="0"/>
              <a:t> and </a:t>
            </a:r>
            <a:r>
              <a:rPr lang="pl-PL" dirty="0" err="1"/>
              <a:t>funded</a:t>
            </a:r>
            <a:r>
              <a:rPr lang="pl-PL" dirty="0"/>
              <a:t> by Erasmus. </a:t>
            </a:r>
            <a:r>
              <a:rPr lang="pl-PL" dirty="0" err="1"/>
              <a:t>These</a:t>
            </a:r>
            <a:r>
              <a:rPr lang="pl-PL" dirty="0"/>
              <a:t> </a:t>
            </a:r>
            <a:r>
              <a:rPr lang="pl-PL" dirty="0" err="1"/>
              <a:t>money</a:t>
            </a:r>
            <a:r>
              <a:rPr lang="pl-PL" dirty="0"/>
              <a:t> </a:t>
            </a:r>
            <a:r>
              <a:rPr lang="pl-PL" dirty="0" err="1"/>
              <a:t>are</a:t>
            </a:r>
            <a:r>
              <a:rPr lang="pl-PL" dirty="0"/>
              <a:t> </a:t>
            </a:r>
            <a:r>
              <a:rPr lang="pl-PL" dirty="0" err="1"/>
              <a:t>easier</a:t>
            </a:r>
            <a:r>
              <a:rPr lang="pl-PL" dirty="0"/>
              <a:t> to </a:t>
            </a:r>
            <a:r>
              <a:rPr lang="pl-PL" dirty="0" err="1"/>
              <a:t>get</a:t>
            </a:r>
            <a:r>
              <a:rPr lang="pl-PL" dirty="0"/>
              <a:t> </a:t>
            </a:r>
            <a:r>
              <a:rPr lang="pl-PL" dirty="0" err="1"/>
              <a:t>than</a:t>
            </a:r>
            <a:r>
              <a:rPr lang="pl-PL" dirty="0"/>
              <a:t> </a:t>
            </a:r>
            <a:r>
              <a:rPr lang="pl-PL" dirty="0" err="1"/>
              <a:t>eg</a:t>
            </a:r>
            <a:r>
              <a:rPr lang="pl-PL" dirty="0"/>
              <a:t>. </a:t>
            </a:r>
            <a:r>
              <a:rPr lang="pl-PL" dirty="0" err="1"/>
              <a:t>Cost</a:t>
            </a:r>
            <a:r>
              <a:rPr lang="pl-PL" dirty="0"/>
              <a:t> </a:t>
            </a:r>
            <a:r>
              <a:rPr lang="pl-PL" dirty="0" err="1"/>
              <a:t>actions</a:t>
            </a:r>
            <a:r>
              <a:rPr lang="pl-PL" dirty="0"/>
              <a:t>.</a:t>
            </a:r>
          </a:p>
          <a:p>
            <a:pPr marL="228600" indent="-228600">
              <a:buAutoNum type="arabicParenR"/>
            </a:pPr>
            <a:r>
              <a:rPr lang="pl-PL" dirty="0" err="1"/>
              <a:t>Finally</a:t>
            </a:r>
            <a:r>
              <a:rPr lang="pl-PL" dirty="0"/>
              <a:t>, </a:t>
            </a:r>
            <a:r>
              <a:rPr lang="pl-PL" dirty="0" err="1"/>
              <a:t>some</a:t>
            </a:r>
            <a:r>
              <a:rPr lang="pl-PL" dirty="0"/>
              <a:t> </a:t>
            </a:r>
            <a:r>
              <a:rPr lang="pl-PL" dirty="0" err="1"/>
              <a:t>fullu</a:t>
            </a:r>
            <a:r>
              <a:rPr lang="pl-PL" dirty="0"/>
              <a:t> </a:t>
            </a:r>
            <a:r>
              <a:rPr lang="pl-PL" dirty="0" err="1"/>
              <a:t>double</a:t>
            </a:r>
            <a:r>
              <a:rPr lang="pl-PL" dirty="0"/>
              <a:t> </a:t>
            </a:r>
            <a:r>
              <a:rPr lang="pl-PL" dirty="0" err="1"/>
              <a:t>degrees</a:t>
            </a:r>
            <a:r>
              <a:rPr lang="pl-PL" dirty="0"/>
              <a:t> </a:t>
            </a:r>
            <a:r>
              <a:rPr lang="pl-PL" dirty="0" err="1"/>
              <a:t>or</a:t>
            </a:r>
            <a:r>
              <a:rPr lang="pl-PL" dirty="0"/>
              <a:t> joint curricula </a:t>
            </a:r>
            <a:r>
              <a:rPr lang="pl-PL" dirty="0" err="1"/>
              <a:t>may</a:t>
            </a:r>
            <a:r>
              <a:rPr lang="pl-PL" dirty="0"/>
              <a:t> be </a:t>
            </a:r>
            <a:r>
              <a:rPr lang="pl-PL" dirty="0" err="1"/>
              <a:t>developed</a:t>
            </a:r>
            <a:r>
              <a:rPr lang="pl-PL" dirty="0"/>
              <a:t> by </a:t>
            </a:r>
            <a:r>
              <a:rPr lang="pl-PL" dirty="0" err="1"/>
              <a:t>HEIs</a:t>
            </a:r>
            <a:r>
              <a:rPr lang="pl-PL" dirty="0"/>
              <a:t> </a:t>
            </a:r>
            <a:r>
              <a:rPr lang="pl-PL" dirty="0" err="1"/>
              <a:t>that</a:t>
            </a:r>
            <a:r>
              <a:rPr lang="pl-PL" dirty="0"/>
              <a:t> </a:t>
            </a:r>
            <a:r>
              <a:rPr lang="pl-PL" dirty="0" err="1"/>
              <a:t>decide</a:t>
            </a:r>
            <a:r>
              <a:rPr lang="pl-PL" dirty="0"/>
              <a:t> to </a:t>
            </a:r>
            <a:r>
              <a:rPr lang="pl-PL" dirty="0" err="1"/>
              <a:t>collaborate</a:t>
            </a:r>
            <a:r>
              <a:rPr lang="pl-PL" dirty="0"/>
              <a:t> on </a:t>
            </a:r>
            <a:r>
              <a:rPr lang="pl-PL" dirty="0" err="1"/>
              <a:t>creation</a:t>
            </a:r>
            <a:r>
              <a:rPr lang="pl-PL" dirty="0"/>
              <a:t>.</a:t>
            </a:r>
          </a:p>
          <a:p>
            <a:pPr marL="0" indent="0">
              <a:buNone/>
            </a:pPr>
            <a:r>
              <a:rPr lang="pl-PL" dirty="0" err="1"/>
              <a:t>These</a:t>
            </a:r>
            <a:r>
              <a:rPr lang="pl-PL" dirty="0"/>
              <a:t> </a:t>
            </a:r>
            <a:r>
              <a:rPr lang="pl-PL" dirty="0" err="1"/>
              <a:t>possibilities</a:t>
            </a:r>
            <a:r>
              <a:rPr lang="pl-PL" dirty="0"/>
              <a:t> </a:t>
            </a:r>
            <a:r>
              <a:rPr lang="pl-PL" dirty="0" err="1"/>
              <a:t>may</a:t>
            </a:r>
            <a:r>
              <a:rPr lang="pl-PL" dirty="0"/>
              <a:t> be </a:t>
            </a:r>
            <a:r>
              <a:rPr lang="pl-PL" dirty="0" err="1"/>
              <a:t>combined</a:t>
            </a:r>
            <a:r>
              <a:rPr lang="pl-PL" dirty="0"/>
              <a:t> </a:t>
            </a:r>
            <a:r>
              <a:rPr lang="pl-PL" dirty="0" err="1"/>
              <a:t>or</a:t>
            </a:r>
            <a:r>
              <a:rPr lang="pl-PL" dirty="0"/>
              <a:t> one </a:t>
            </a:r>
            <a:r>
              <a:rPr lang="pl-PL" dirty="0" err="1"/>
              <a:t>can</a:t>
            </a:r>
            <a:r>
              <a:rPr lang="pl-PL" dirty="0"/>
              <a:t> </a:t>
            </a:r>
            <a:r>
              <a:rPr lang="pl-PL" dirty="0" err="1"/>
              <a:t>use</a:t>
            </a:r>
            <a:r>
              <a:rPr lang="pl-PL" dirty="0"/>
              <a:t> </a:t>
            </a:r>
            <a:r>
              <a:rPr lang="pl-PL" dirty="0" err="1"/>
              <a:t>them</a:t>
            </a:r>
            <a:r>
              <a:rPr lang="pl-PL" dirty="0"/>
              <a:t> step by step to </a:t>
            </a:r>
            <a:r>
              <a:rPr lang="pl-PL" dirty="0" err="1"/>
              <a:t>grow</a:t>
            </a:r>
            <a:r>
              <a:rPr lang="pl-PL" dirty="0"/>
              <a:t> from </a:t>
            </a:r>
            <a:r>
              <a:rPr lang="pl-PL" dirty="0" err="1"/>
              <a:t>individual</a:t>
            </a:r>
            <a:r>
              <a:rPr lang="pl-PL" dirty="0"/>
              <a:t> </a:t>
            </a:r>
            <a:r>
              <a:rPr lang="pl-PL" dirty="0" err="1"/>
              <a:t>ingternship</a:t>
            </a:r>
            <a:r>
              <a:rPr lang="pl-PL" dirty="0"/>
              <a:t>, </a:t>
            </a:r>
            <a:r>
              <a:rPr lang="pl-PL" dirty="0" err="1"/>
              <a:t>through</a:t>
            </a:r>
            <a:r>
              <a:rPr lang="pl-PL" dirty="0"/>
              <a:t> joint </a:t>
            </a:r>
            <a:r>
              <a:rPr lang="pl-PL" dirty="0" err="1"/>
              <a:t>workshops</a:t>
            </a:r>
            <a:r>
              <a:rPr lang="pl-PL" dirty="0"/>
              <a:t> </a:t>
            </a:r>
            <a:r>
              <a:rPr lang="pl-PL" dirty="0" err="1"/>
              <a:t>or</a:t>
            </a:r>
            <a:r>
              <a:rPr lang="pl-PL" dirty="0"/>
              <a:t> </a:t>
            </a:r>
            <a:r>
              <a:rPr lang="pl-PL" dirty="0" err="1"/>
              <a:t>summer</a:t>
            </a:r>
            <a:r>
              <a:rPr lang="pl-PL" dirty="0"/>
              <a:t> </a:t>
            </a:r>
            <a:r>
              <a:rPr lang="pl-PL" dirty="0" err="1"/>
              <a:t>schools</a:t>
            </a:r>
            <a:r>
              <a:rPr lang="pl-PL" dirty="0"/>
              <a:t> to </a:t>
            </a:r>
            <a:r>
              <a:rPr lang="pl-PL" dirty="0" err="1"/>
              <a:t>fully</a:t>
            </a:r>
            <a:r>
              <a:rPr lang="pl-PL" dirty="0"/>
              <a:t> </a:t>
            </a:r>
            <a:r>
              <a:rPr lang="pl-PL" dirty="0" err="1"/>
              <a:t>developed</a:t>
            </a:r>
            <a:r>
              <a:rPr lang="pl-PL" dirty="0"/>
              <a:t> joint curricula.</a:t>
            </a:r>
          </a:p>
        </p:txBody>
      </p:sp>
      <p:sp>
        <p:nvSpPr>
          <p:cNvPr id="4" name="Symbol zastępczy numeru slajdu 3"/>
          <p:cNvSpPr>
            <a:spLocks noGrp="1"/>
          </p:cNvSpPr>
          <p:nvPr>
            <p:ph type="sldNum" sz="quarter" idx="5"/>
          </p:nvPr>
        </p:nvSpPr>
        <p:spPr/>
        <p:txBody>
          <a:bodyPr/>
          <a:lstStyle/>
          <a:p>
            <a:fld id="{09549C16-8E63-4BF3-8097-20062FBE2FE0}" type="slidenum">
              <a:rPr lang="pl-PL" smtClean="0"/>
              <a:t>5</a:t>
            </a:fld>
            <a:endParaRPr lang="pl-PL"/>
          </a:p>
        </p:txBody>
      </p:sp>
    </p:spTree>
    <p:extLst>
      <p:ext uri="{BB962C8B-B14F-4D97-AF65-F5344CB8AC3E}">
        <p14:creationId xmlns:p14="http://schemas.microsoft.com/office/powerpoint/2010/main" val="135867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09549C16-8E63-4BF3-8097-20062FBE2FE0}" type="slidenum">
              <a:rPr lang="pl-PL" smtClean="0"/>
              <a:t>11</a:t>
            </a:fld>
            <a:endParaRPr lang="pl-PL"/>
          </a:p>
        </p:txBody>
      </p:sp>
    </p:spTree>
    <p:extLst>
      <p:ext uri="{BB962C8B-B14F-4D97-AF65-F5344CB8AC3E}">
        <p14:creationId xmlns:p14="http://schemas.microsoft.com/office/powerpoint/2010/main" val="78192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So</a:t>
            </a:r>
            <a:r>
              <a:rPr lang="pl-PL" dirty="0"/>
              <a:t>, </a:t>
            </a:r>
            <a:r>
              <a:rPr lang="pl-PL" dirty="0" err="1"/>
              <a:t>what</a:t>
            </a:r>
            <a:r>
              <a:rPr lang="pl-PL" dirty="0"/>
              <a:t> do </a:t>
            </a:r>
            <a:r>
              <a:rPr lang="pl-PL" dirty="0" err="1"/>
              <a:t>you</a:t>
            </a:r>
            <a:r>
              <a:rPr lang="pl-PL" dirty="0"/>
              <a:t> </a:t>
            </a:r>
            <a:r>
              <a:rPr lang="pl-PL" dirty="0" err="1"/>
              <a:t>think</a:t>
            </a:r>
            <a:r>
              <a:rPr lang="pl-PL" dirty="0"/>
              <a:t> </a:t>
            </a:r>
            <a:r>
              <a:rPr lang="pl-PL" dirty="0" err="1"/>
              <a:t>about</a:t>
            </a:r>
            <a:r>
              <a:rPr lang="pl-PL" dirty="0"/>
              <a:t> </a:t>
            </a:r>
            <a:r>
              <a:rPr lang="pl-PL" dirty="0" err="1"/>
              <a:t>such</a:t>
            </a:r>
            <a:r>
              <a:rPr lang="pl-PL" dirty="0"/>
              <a:t> </a:t>
            </a:r>
            <a:r>
              <a:rPr lang="pl-PL" dirty="0" err="1"/>
              <a:t>an</a:t>
            </a:r>
            <a:r>
              <a:rPr lang="pl-PL" dirty="0"/>
              <a:t> idea? </a:t>
            </a:r>
            <a:r>
              <a:rPr lang="pl-PL" dirty="0" err="1"/>
              <a:t>Are</a:t>
            </a:r>
            <a:r>
              <a:rPr lang="pl-PL" dirty="0"/>
              <a:t> </a:t>
            </a:r>
            <a:r>
              <a:rPr lang="pl-PL" dirty="0" err="1"/>
              <a:t>your</a:t>
            </a:r>
            <a:r>
              <a:rPr lang="pl-PL" dirty="0"/>
              <a:t> </a:t>
            </a:r>
            <a:r>
              <a:rPr lang="pl-PL" dirty="0" err="1"/>
              <a:t>nodes</a:t>
            </a:r>
            <a:r>
              <a:rPr lang="pl-PL" dirty="0"/>
              <a:t> </a:t>
            </a:r>
            <a:r>
              <a:rPr lang="pl-PL" dirty="0" err="1"/>
              <a:t>willing</a:t>
            </a:r>
            <a:r>
              <a:rPr lang="pl-PL" dirty="0"/>
              <a:t> and </a:t>
            </a:r>
            <a:r>
              <a:rPr lang="pl-PL" dirty="0" err="1"/>
              <a:t>ready</a:t>
            </a:r>
            <a:r>
              <a:rPr lang="pl-PL" dirty="0"/>
              <a:t> to be </a:t>
            </a:r>
            <a:r>
              <a:rPr lang="pl-PL" dirty="0" err="1"/>
              <a:t>involved</a:t>
            </a:r>
            <a:r>
              <a:rPr lang="pl-PL" dirty="0"/>
              <a:t> in development of joint </a:t>
            </a:r>
            <a:r>
              <a:rPr lang="pl-PL" dirty="0" err="1"/>
              <a:t>biodiversity</a:t>
            </a:r>
            <a:r>
              <a:rPr lang="pl-PL" dirty="0"/>
              <a:t> </a:t>
            </a:r>
            <a:r>
              <a:rPr lang="pl-PL" dirty="0" err="1"/>
              <a:t>related</a:t>
            </a:r>
            <a:r>
              <a:rPr lang="pl-PL" dirty="0"/>
              <a:t> curriculum in EU? </a:t>
            </a:r>
            <a:r>
              <a:rPr lang="pl-PL" dirty="0" err="1"/>
              <a:t>Any</a:t>
            </a:r>
            <a:r>
              <a:rPr lang="pl-PL" dirty="0"/>
              <a:t> </a:t>
            </a:r>
            <a:r>
              <a:rPr lang="pl-PL" dirty="0" err="1"/>
              <a:t>ideas</a:t>
            </a:r>
            <a:r>
              <a:rPr lang="pl-PL" dirty="0"/>
              <a:t>?</a:t>
            </a:r>
          </a:p>
        </p:txBody>
      </p:sp>
      <p:sp>
        <p:nvSpPr>
          <p:cNvPr id="4" name="Symbol zastępczy numeru slajdu 3"/>
          <p:cNvSpPr>
            <a:spLocks noGrp="1"/>
          </p:cNvSpPr>
          <p:nvPr>
            <p:ph type="sldNum" sz="quarter" idx="5"/>
          </p:nvPr>
        </p:nvSpPr>
        <p:spPr/>
        <p:txBody>
          <a:bodyPr/>
          <a:lstStyle/>
          <a:p>
            <a:fld id="{09549C16-8E63-4BF3-8097-20062FBE2FE0}" type="slidenum">
              <a:rPr lang="pl-PL" smtClean="0"/>
              <a:t>12</a:t>
            </a:fld>
            <a:endParaRPr lang="pl-PL"/>
          </a:p>
        </p:txBody>
      </p:sp>
    </p:spTree>
    <p:extLst>
      <p:ext uri="{BB962C8B-B14F-4D97-AF65-F5344CB8AC3E}">
        <p14:creationId xmlns:p14="http://schemas.microsoft.com/office/powerpoint/2010/main" val="357148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6DB24F-8300-0951-8B77-20F5015AA992}"/>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835E46D5-F759-1D75-3E21-46E51EA3C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06D6003-2FD7-7BFC-FF37-978CF90F8585}"/>
              </a:ext>
            </a:extLst>
          </p:cNvPr>
          <p:cNvSpPr>
            <a:spLocks noGrp="1"/>
          </p:cNvSpPr>
          <p:nvPr>
            <p:ph type="dt" sz="half" idx="10"/>
          </p:nvPr>
        </p:nvSpPr>
        <p:spPr/>
        <p:txBody>
          <a:bodyPr/>
          <a:lstStyle/>
          <a:p>
            <a:fld id="{9AA044E6-2CBC-4F3D-B62C-42B178AAAD5E}" type="datetime1">
              <a:rPr lang="pl-PL" smtClean="0"/>
              <a:t>20.05.2023</a:t>
            </a:fld>
            <a:endParaRPr lang="pl-PL"/>
          </a:p>
        </p:txBody>
      </p:sp>
      <p:sp>
        <p:nvSpPr>
          <p:cNvPr id="5" name="Symbol zastępczy stopki 4">
            <a:extLst>
              <a:ext uri="{FF2B5EF4-FFF2-40B4-BE49-F238E27FC236}">
                <a16:creationId xmlns:a16="http://schemas.microsoft.com/office/drawing/2014/main" id="{0F3279E8-612B-E717-CFC4-64DF6A5D3EB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CBED80E-39E3-1D76-2F12-6FDED9A5464C}"/>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1498319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EC28A4-FE95-5CD3-A7C3-A180DF601F1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5A1702B5-56BE-493D-3C2E-1EB01182AB0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F650F93-061C-A002-23C2-B2434C2FC312}"/>
              </a:ext>
            </a:extLst>
          </p:cNvPr>
          <p:cNvSpPr>
            <a:spLocks noGrp="1"/>
          </p:cNvSpPr>
          <p:nvPr>
            <p:ph type="dt" sz="half" idx="10"/>
          </p:nvPr>
        </p:nvSpPr>
        <p:spPr/>
        <p:txBody>
          <a:bodyPr/>
          <a:lstStyle/>
          <a:p>
            <a:fld id="{5464E209-61FB-476A-A91D-1D9E904F5AF0}" type="datetime1">
              <a:rPr lang="pl-PL" smtClean="0"/>
              <a:t>20.05.2023</a:t>
            </a:fld>
            <a:endParaRPr lang="pl-PL"/>
          </a:p>
        </p:txBody>
      </p:sp>
      <p:sp>
        <p:nvSpPr>
          <p:cNvPr id="5" name="Symbol zastępczy stopki 4">
            <a:extLst>
              <a:ext uri="{FF2B5EF4-FFF2-40B4-BE49-F238E27FC236}">
                <a16:creationId xmlns:a16="http://schemas.microsoft.com/office/drawing/2014/main" id="{B1EC0687-03F0-1A3C-8F90-C8AA99E5C98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D3FF2EC-7BF3-DE13-AEA4-1E440D28FB53}"/>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128855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D8C2B6C3-4E29-0A20-6D46-9942FAE63A9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AFDBF216-B5B0-ED89-66E5-BA43FD81789F}"/>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AC911B0-F8D1-65CB-3C1A-9A77D8EB3253}"/>
              </a:ext>
            </a:extLst>
          </p:cNvPr>
          <p:cNvSpPr>
            <a:spLocks noGrp="1"/>
          </p:cNvSpPr>
          <p:nvPr>
            <p:ph type="dt" sz="half" idx="10"/>
          </p:nvPr>
        </p:nvSpPr>
        <p:spPr/>
        <p:txBody>
          <a:bodyPr/>
          <a:lstStyle/>
          <a:p>
            <a:fld id="{98E36823-80A4-430F-A6BC-95472090E016}" type="datetime1">
              <a:rPr lang="pl-PL" smtClean="0"/>
              <a:t>20.05.2023</a:t>
            </a:fld>
            <a:endParaRPr lang="pl-PL"/>
          </a:p>
        </p:txBody>
      </p:sp>
      <p:sp>
        <p:nvSpPr>
          <p:cNvPr id="5" name="Symbol zastępczy stopki 4">
            <a:extLst>
              <a:ext uri="{FF2B5EF4-FFF2-40B4-BE49-F238E27FC236}">
                <a16:creationId xmlns:a16="http://schemas.microsoft.com/office/drawing/2014/main" id="{937D0859-F99C-8AC8-2AF2-EDBEA5902B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C8FF1EF-50F7-8D19-0996-C601B49A1A56}"/>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319329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3F679A-DF10-107F-CA4A-5BE6E3EC7015}"/>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18D0DD96-5EB4-19AC-B69C-5F8342F693EF}"/>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DEFF1AD-F246-41D4-1442-A93BC17E243C}"/>
              </a:ext>
            </a:extLst>
          </p:cNvPr>
          <p:cNvSpPr>
            <a:spLocks noGrp="1"/>
          </p:cNvSpPr>
          <p:nvPr>
            <p:ph type="dt" sz="half" idx="10"/>
          </p:nvPr>
        </p:nvSpPr>
        <p:spPr/>
        <p:txBody>
          <a:bodyPr/>
          <a:lstStyle/>
          <a:p>
            <a:fld id="{7A951C23-5B7F-42EB-855C-318E00A4B1F1}" type="datetime1">
              <a:rPr lang="pl-PL" smtClean="0"/>
              <a:t>20.05.2023</a:t>
            </a:fld>
            <a:endParaRPr lang="pl-PL"/>
          </a:p>
        </p:txBody>
      </p:sp>
      <p:sp>
        <p:nvSpPr>
          <p:cNvPr id="5" name="Symbol zastępczy stopki 4">
            <a:extLst>
              <a:ext uri="{FF2B5EF4-FFF2-40B4-BE49-F238E27FC236}">
                <a16:creationId xmlns:a16="http://schemas.microsoft.com/office/drawing/2014/main" id="{A327FA38-7133-9034-20F2-BE1DEF4411A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813ACBF-6C8F-1518-E5C8-456E0264E566}"/>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92847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EB9E1E-980C-D757-D348-313FD38F7DE8}"/>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D06DC4F9-33F0-E516-0034-D2A4275A5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0CF0EC07-306C-8BC1-71AB-CC2E4A7FBBC9}"/>
              </a:ext>
            </a:extLst>
          </p:cNvPr>
          <p:cNvSpPr>
            <a:spLocks noGrp="1"/>
          </p:cNvSpPr>
          <p:nvPr>
            <p:ph type="dt" sz="half" idx="10"/>
          </p:nvPr>
        </p:nvSpPr>
        <p:spPr/>
        <p:txBody>
          <a:bodyPr/>
          <a:lstStyle/>
          <a:p>
            <a:fld id="{1903B11C-0224-49B2-8740-3D412983377E}" type="datetime1">
              <a:rPr lang="pl-PL" smtClean="0"/>
              <a:t>20.05.2023</a:t>
            </a:fld>
            <a:endParaRPr lang="pl-PL"/>
          </a:p>
        </p:txBody>
      </p:sp>
      <p:sp>
        <p:nvSpPr>
          <p:cNvPr id="5" name="Symbol zastępczy stopki 4">
            <a:extLst>
              <a:ext uri="{FF2B5EF4-FFF2-40B4-BE49-F238E27FC236}">
                <a16:creationId xmlns:a16="http://schemas.microsoft.com/office/drawing/2014/main" id="{FF104DDA-B387-CF2F-0BDB-AF289C7A0888}"/>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DE1630F-C536-3DC9-E482-8597B479777B}"/>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180244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D3576B-92B0-830B-3CE0-DE76012894A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F511959-BF3E-D4D7-5B0C-A7D1EB9E8E8E}"/>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B97BA7F6-C526-E3B9-53A4-C543EF43F27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57FBB7BF-962D-DCF4-A9E1-71F790B677D7}"/>
              </a:ext>
            </a:extLst>
          </p:cNvPr>
          <p:cNvSpPr>
            <a:spLocks noGrp="1"/>
          </p:cNvSpPr>
          <p:nvPr>
            <p:ph type="dt" sz="half" idx="10"/>
          </p:nvPr>
        </p:nvSpPr>
        <p:spPr/>
        <p:txBody>
          <a:bodyPr/>
          <a:lstStyle/>
          <a:p>
            <a:fld id="{F9D0F17B-E1F4-4B01-8449-6020D4F31B26}" type="datetime1">
              <a:rPr lang="pl-PL" smtClean="0"/>
              <a:t>20.05.2023</a:t>
            </a:fld>
            <a:endParaRPr lang="pl-PL"/>
          </a:p>
        </p:txBody>
      </p:sp>
      <p:sp>
        <p:nvSpPr>
          <p:cNvPr id="6" name="Symbol zastępczy stopki 5">
            <a:extLst>
              <a:ext uri="{FF2B5EF4-FFF2-40B4-BE49-F238E27FC236}">
                <a16:creationId xmlns:a16="http://schemas.microsoft.com/office/drawing/2014/main" id="{B6FBB054-759C-A5E2-FD25-333902825DA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6085BEB-8C3C-B07F-5423-CE84CF26BAF8}"/>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93853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64382A8-7F74-F8D7-21C8-DBBE43AFCEAB}"/>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68A5BF2F-AF4F-275E-69C0-92D3FC5411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44A7225-5D2E-1041-02E7-83FEC66C878C}"/>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CB9C9F7-6F1A-C47B-8DF9-08C16BC40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7BB3645-FF8C-A71A-D60D-67A71794B735}"/>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24FC24DB-8B30-8BB9-C6B0-5820C8AE9BFB}"/>
              </a:ext>
            </a:extLst>
          </p:cNvPr>
          <p:cNvSpPr>
            <a:spLocks noGrp="1"/>
          </p:cNvSpPr>
          <p:nvPr>
            <p:ph type="dt" sz="half" idx="10"/>
          </p:nvPr>
        </p:nvSpPr>
        <p:spPr/>
        <p:txBody>
          <a:bodyPr/>
          <a:lstStyle/>
          <a:p>
            <a:fld id="{F52B9390-4151-4BB4-A8A1-1C1C1EC8D1AB}" type="datetime1">
              <a:rPr lang="pl-PL" smtClean="0"/>
              <a:t>20.05.2023</a:t>
            </a:fld>
            <a:endParaRPr lang="pl-PL"/>
          </a:p>
        </p:txBody>
      </p:sp>
      <p:sp>
        <p:nvSpPr>
          <p:cNvPr id="8" name="Symbol zastępczy stopki 7">
            <a:extLst>
              <a:ext uri="{FF2B5EF4-FFF2-40B4-BE49-F238E27FC236}">
                <a16:creationId xmlns:a16="http://schemas.microsoft.com/office/drawing/2014/main" id="{8648F7FE-36E5-2DCB-10FB-0D98775255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BD146D53-BC40-BC1E-9299-759B8DD4EFDF}"/>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19384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EC8B92-818A-E5DA-FEB4-A319A4EBA57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40E55F0-DD6F-3416-FBD3-182BBCB3F21B}"/>
              </a:ext>
            </a:extLst>
          </p:cNvPr>
          <p:cNvSpPr>
            <a:spLocks noGrp="1"/>
          </p:cNvSpPr>
          <p:nvPr>
            <p:ph type="dt" sz="half" idx="10"/>
          </p:nvPr>
        </p:nvSpPr>
        <p:spPr/>
        <p:txBody>
          <a:bodyPr/>
          <a:lstStyle/>
          <a:p>
            <a:fld id="{52E065DD-C26A-4733-82EC-E5DC0642C56A}" type="datetime1">
              <a:rPr lang="pl-PL" smtClean="0"/>
              <a:t>20.05.2023</a:t>
            </a:fld>
            <a:endParaRPr lang="pl-PL"/>
          </a:p>
        </p:txBody>
      </p:sp>
      <p:sp>
        <p:nvSpPr>
          <p:cNvPr id="4" name="Symbol zastępczy stopki 3">
            <a:extLst>
              <a:ext uri="{FF2B5EF4-FFF2-40B4-BE49-F238E27FC236}">
                <a16:creationId xmlns:a16="http://schemas.microsoft.com/office/drawing/2014/main" id="{1C74C025-52A1-D017-02C9-E7213C91AA2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DE46BF67-759C-D060-4A13-DD80848C8AA8}"/>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177412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3081983C-491A-129C-5FC9-091159162BF7}"/>
              </a:ext>
            </a:extLst>
          </p:cNvPr>
          <p:cNvSpPr>
            <a:spLocks noGrp="1"/>
          </p:cNvSpPr>
          <p:nvPr>
            <p:ph type="dt" sz="half" idx="10"/>
          </p:nvPr>
        </p:nvSpPr>
        <p:spPr/>
        <p:txBody>
          <a:bodyPr/>
          <a:lstStyle/>
          <a:p>
            <a:fld id="{CB59820E-A9EC-45D2-B793-3CAF9612CE3C}" type="datetime1">
              <a:rPr lang="pl-PL" smtClean="0"/>
              <a:t>20.05.2023</a:t>
            </a:fld>
            <a:endParaRPr lang="pl-PL"/>
          </a:p>
        </p:txBody>
      </p:sp>
      <p:sp>
        <p:nvSpPr>
          <p:cNvPr id="3" name="Symbol zastępczy stopki 2">
            <a:extLst>
              <a:ext uri="{FF2B5EF4-FFF2-40B4-BE49-F238E27FC236}">
                <a16:creationId xmlns:a16="http://schemas.microsoft.com/office/drawing/2014/main" id="{4DB92E48-917E-EB3D-E2A5-4F17A0242D4B}"/>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2E15CBB-67FB-307F-746C-22B739F5E91D}"/>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23556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7F41E4-89A2-E7F3-C2E9-E26B21EC81E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76C27F7-235D-6786-900C-652ED013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A7F7CAD-995D-7AE4-EC6C-3A667A325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9F3CF3B-0F4C-CBC9-C35B-69E27B234CDB}"/>
              </a:ext>
            </a:extLst>
          </p:cNvPr>
          <p:cNvSpPr>
            <a:spLocks noGrp="1"/>
          </p:cNvSpPr>
          <p:nvPr>
            <p:ph type="dt" sz="half" idx="10"/>
          </p:nvPr>
        </p:nvSpPr>
        <p:spPr/>
        <p:txBody>
          <a:bodyPr/>
          <a:lstStyle/>
          <a:p>
            <a:fld id="{C6F70556-51F6-40BC-AECF-8593821F071C}" type="datetime1">
              <a:rPr lang="pl-PL" smtClean="0"/>
              <a:t>20.05.2023</a:t>
            </a:fld>
            <a:endParaRPr lang="pl-PL"/>
          </a:p>
        </p:txBody>
      </p:sp>
      <p:sp>
        <p:nvSpPr>
          <p:cNvPr id="6" name="Symbol zastępczy stopki 5">
            <a:extLst>
              <a:ext uri="{FF2B5EF4-FFF2-40B4-BE49-F238E27FC236}">
                <a16:creationId xmlns:a16="http://schemas.microsoft.com/office/drawing/2014/main" id="{E7BCD3FB-D8CE-2CB4-9F4D-510EC332120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880B784-BAF2-00A2-301F-9CF25991DB54}"/>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353836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6C13CC-A979-1D64-0EFB-23EA18264B2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A30A04-79D9-45DA-4C80-367DBE093D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4685BEE7-EEC1-771D-639F-7E3C053A8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45D9F74-7161-3E71-5FCE-8A30349A2C27}"/>
              </a:ext>
            </a:extLst>
          </p:cNvPr>
          <p:cNvSpPr>
            <a:spLocks noGrp="1"/>
          </p:cNvSpPr>
          <p:nvPr>
            <p:ph type="dt" sz="half" idx="10"/>
          </p:nvPr>
        </p:nvSpPr>
        <p:spPr/>
        <p:txBody>
          <a:bodyPr/>
          <a:lstStyle/>
          <a:p>
            <a:fld id="{C334558A-C685-4803-9602-2E24897EFC0F}" type="datetime1">
              <a:rPr lang="pl-PL" smtClean="0"/>
              <a:t>20.05.2023</a:t>
            </a:fld>
            <a:endParaRPr lang="pl-PL"/>
          </a:p>
        </p:txBody>
      </p:sp>
      <p:sp>
        <p:nvSpPr>
          <p:cNvPr id="6" name="Symbol zastępczy stopki 5">
            <a:extLst>
              <a:ext uri="{FF2B5EF4-FFF2-40B4-BE49-F238E27FC236}">
                <a16:creationId xmlns:a16="http://schemas.microsoft.com/office/drawing/2014/main" id="{A8656D8F-C9DC-22D7-CE8A-3713E69718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51B5054D-B6C0-F0D7-426F-7D1A10E92AC2}"/>
              </a:ext>
            </a:extLst>
          </p:cNvPr>
          <p:cNvSpPr>
            <a:spLocks noGrp="1"/>
          </p:cNvSpPr>
          <p:nvPr>
            <p:ph type="sldNum" sz="quarter" idx="12"/>
          </p:nvPr>
        </p:nvSpPr>
        <p:spPr/>
        <p:txBody>
          <a:bodyPr/>
          <a:lstStyle/>
          <a:p>
            <a:fld id="{41F58DA2-330B-4DEA-90A1-A93B45149B32}" type="slidenum">
              <a:rPr lang="pl-PL" smtClean="0"/>
              <a:t>‹#›</a:t>
            </a:fld>
            <a:endParaRPr lang="pl-PL"/>
          </a:p>
        </p:txBody>
      </p:sp>
    </p:spTree>
    <p:extLst>
      <p:ext uri="{BB962C8B-B14F-4D97-AF65-F5344CB8AC3E}">
        <p14:creationId xmlns:p14="http://schemas.microsoft.com/office/powerpoint/2010/main" val="91492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3D12ABD-9765-F0DE-B33E-FD70EC375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3722CB10-C092-E40F-7EFF-E644CC8FF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CE013CBF-DB69-8751-8D05-137755A1F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F1CCA-5DF8-48FF-ABD3-8555CA9186F5}" type="datetime1">
              <a:rPr lang="pl-PL" smtClean="0"/>
              <a:t>20.05.2023</a:t>
            </a:fld>
            <a:endParaRPr lang="pl-PL"/>
          </a:p>
        </p:txBody>
      </p:sp>
      <p:sp>
        <p:nvSpPr>
          <p:cNvPr id="5" name="Symbol zastępczy stopki 4">
            <a:extLst>
              <a:ext uri="{FF2B5EF4-FFF2-40B4-BE49-F238E27FC236}">
                <a16:creationId xmlns:a16="http://schemas.microsoft.com/office/drawing/2014/main" id="{0FF48B51-1CAF-0D2D-7479-46A373358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4D1FC0EA-FB50-D60E-AA39-732D2B9C4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58DA2-330B-4DEA-90A1-A93B45149B32}" type="slidenum">
              <a:rPr lang="pl-PL" smtClean="0"/>
              <a:t>‹#›</a:t>
            </a:fld>
            <a:endParaRPr lang="pl-PL"/>
          </a:p>
        </p:txBody>
      </p:sp>
    </p:spTree>
    <p:extLst>
      <p:ext uri="{BB962C8B-B14F-4D97-AF65-F5344CB8AC3E}">
        <p14:creationId xmlns:p14="http://schemas.microsoft.com/office/powerpoint/2010/main" val="17809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EU+ Alliance">
            <a:extLst>
              <a:ext uri="{FF2B5EF4-FFF2-40B4-BE49-F238E27FC236}">
                <a16:creationId xmlns:a16="http://schemas.microsoft.com/office/drawing/2014/main" id="{4EB9E72D-DA23-FF3A-9688-3204A54E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2743438-DB7E-975D-EF10-ED6019AF35A2}"/>
              </a:ext>
            </a:extLst>
          </p:cNvPr>
          <p:cNvSpPr txBox="1"/>
          <p:nvPr/>
        </p:nvSpPr>
        <p:spPr>
          <a:xfrm>
            <a:off x="0" y="291830"/>
            <a:ext cx="12110936" cy="584775"/>
          </a:xfrm>
          <a:prstGeom prst="rect">
            <a:avLst/>
          </a:prstGeom>
          <a:noFill/>
        </p:spPr>
        <p:txBody>
          <a:bodyPr wrap="square" rtlCol="0">
            <a:spAutoFit/>
          </a:bodyPr>
          <a:lstStyle/>
          <a:p>
            <a:pPr algn="ctr"/>
            <a:r>
              <a:rPr lang="pl-PL" sz="3200" b="1" dirty="0">
                <a:latin typeface="Lato" panose="020F0502020204030203" pitchFamily="34" charset="-18"/>
              </a:rPr>
              <a:t>GBIF ECA </a:t>
            </a:r>
            <a:r>
              <a:rPr lang="pl-PL" sz="3200" b="1" dirty="0" err="1">
                <a:latin typeface="Lato" panose="020F0502020204030203" pitchFamily="34" charset="-18"/>
              </a:rPr>
              <a:t>nodes</a:t>
            </a:r>
            <a:r>
              <a:rPr lang="pl-PL" sz="3200" b="1" dirty="0">
                <a:latin typeface="Lato" panose="020F0502020204030203" pitchFamily="34" charset="-18"/>
              </a:rPr>
              <a:t> and </a:t>
            </a:r>
            <a:r>
              <a:rPr lang="pl-PL" sz="3200" b="1" dirty="0" err="1">
                <a:latin typeface="Lato" panose="020F0502020204030203" pitchFamily="34" charset="-18"/>
              </a:rPr>
              <a:t>European</a:t>
            </a:r>
            <a:r>
              <a:rPr lang="pl-PL" sz="3200" b="1" dirty="0">
                <a:latin typeface="Lato" panose="020F0502020204030203" pitchFamily="34" charset="-18"/>
              </a:rPr>
              <a:t> joint </a:t>
            </a:r>
            <a:r>
              <a:rPr lang="pl-PL" sz="3200" b="1" dirty="0" err="1">
                <a:latin typeface="Lato" panose="020F0502020204030203" pitchFamily="34" charset="-18"/>
              </a:rPr>
              <a:t>educational</a:t>
            </a:r>
            <a:r>
              <a:rPr lang="pl-PL" sz="3200" b="1" dirty="0">
                <a:latin typeface="Lato" panose="020F0502020204030203" pitchFamily="34" charset="-18"/>
              </a:rPr>
              <a:t> </a:t>
            </a:r>
            <a:r>
              <a:rPr lang="pl-PL" sz="3200" b="1" dirty="0" err="1">
                <a:latin typeface="Lato" panose="020F0502020204030203" pitchFamily="34" charset="-18"/>
              </a:rPr>
              <a:t>activity</a:t>
            </a:r>
            <a:endParaRPr lang="pl-PL" sz="3200" b="1" dirty="0">
              <a:latin typeface="Lato" panose="020F0502020204030203" pitchFamily="34" charset="-18"/>
            </a:endParaRPr>
          </a:p>
        </p:txBody>
      </p:sp>
      <p:pic>
        <p:nvPicPr>
          <p:cNvPr id="5" name="Picture 4">
            <a:extLst>
              <a:ext uri="{FF2B5EF4-FFF2-40B4-BE49-F238E27FC236}">
                <a16:creationId xmlns:a16="http://schemas.microsoft.com/office/drawing/2014/main" id="{AB0D7702-52CA-54F0-4364-929FF3A4A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AFFEA55C-7DDB-9176-5FD8-47B8618D4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E03B5046-4EE3-1049-031F-8D287F7C06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7DC22CD2-CB33-F2E6-F341-91C5521418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895" y="975795"/>
            <a:ext cx="11370365" cy="481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62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Zástupný symbol pro obsah 6">
            <a:extLst>
              <a:ext uri="{FF2B5EF4-FFF2-40B4-BE49-F238E27FC236}">
                <a16:creationId xmlns:a16="http://schemas.microsoft.com/office/drawing/2014/main" id="{BC797902-6A2A-13A6-0FE8-62E8C27F7180}"/>
              </a:ext>
            </a:extLst>
          </p:cNvPr>
          <p:cNvSpPr>
            <a:spLocks noGrp="1"/>
          </p:cNvSpPr>
          <p:nvPr>
            <p:ph sz="half" idx="1"/>
          </p:nvPr>
        </p:nvSpPr>
        <p:spPr>
          <a:xfrm>
            <a:off x="701567" y="1108544"/>
            <a:ext cx="11150905" cy="4814585"/>
          </a:xfrm>
        </p:spPr>
        <p:txBody>
          <a:bodyPr>
            <a:noAutofit/>
          </a:bodyPr>
          <a:lstStyle/>
          <a:p>
            <a:pPr marL="0" indent="0">
              <a:spcBef>
                <a:spcPts val="0"/>
              </a:spcBef>
              <a:buNone/>
            </a:pPr>
            <a:r>
              <a:rPr lang="cs-CZ" sz="1867" b="1" dirty="0">
                <a:solidFill>
                  <a:schemeClr val="tx2"/>
                </a:solidFill>
              </a:rPr>
              <a:t>Motivation</a:t>
            </a:r>
          </a:p>
          <a:p>
            <a:pPr marL="0" indent="0" algn="just">
              <a:spcBef>
                <a:spcPts val="0"/>
              </a:spcBef>
              <a:buNone/>
            </a:pPr>
            <a:r>
              <a:rPr lang="en-US" sz="1867" dirty="0"/>
              <a:t>Although there is a growing international interest in biodiversity changes, already reflected in several strategic documents, </a:t>
            </a:r>
            <a:r>
              <a:rPr lang="en-US" sz="1867" b="1" dirty="0"/>
              <a:t>the skills needed for biodiversity data analysis are frequently not included in the biological academic curricula</a:t>
            </a:r>
            <a:r>
              <a:rPr lang="en-US" sz="1867" dirty="0"/>
              <a:t>. </a:t>
            </a:r>
            <a:r>
              <a:rPr lang="pl-PL" sz="1867" dirty="0"/>
              <a:t>To </a:t>
            </a:r>
            <a:r>
              <a:rPr lang="en-US" sz="1867" dirty="0"/>
              <a:t>mitigate </a:t>
            </a:r>
            <a:r>
              <a:rPr lang="pl-PL" sz="1867" dirty="0" err="1"/>
              <a:t>these</a:t>
            </a:r>
            <a:r>
              <a:rPr lang="pl-PL" sz="1867" dirty="0"/>
              <a:t> </a:t>
            </a:r>
            <a:r>
              <a:rPr lang="en-US" sz="1867" dirty="0"/>
              <a:t>limitations</a:t>
            </a:r>
            <a:r>
              <a:rPr lang="pl-PL" sz="1867" dirty="0"/>
              <a:t>, w</a:t>
            </a:r>
            <a:r>
              <a:rPr lang="en-US" sz="1867" dirty="0"/>
              <a:t>e want to educate biodiversity researchers and policymakers of the future</a:t>
            </a:r>
            <a:r>
              <a:rPr lang="pl-PL" sz="1867" dirty="0"/>
              <a:t>.</a:t>
            </a:r>
          </a:p>
          <a:p>
            <a:pPr marL="0" indent="0">
              <a:spcBef>
                <a:spcPts val="0"/>
              </a:spcBef>
              <a:buNone/>
            </a:pPr>
            <a:endParaRPr lang="cs-CZ" sz="1867" b="1" dirty="0">
              <a:solidFill>
                <a:schemeClr val="tx2"/>
              </a:solidFill>
            </a:endParaRPr>
          </a:p>
          <a:p>
            <a:pPr marL="0" indent="0">
              <a:spcBef>
                <a:spcPts val="0"/>
              </a:spcBef>
              <a:buNone/>
            </a:pPr>
            <a:r>
              <a:rPr lang="cs-CZ" sz="1867" b="1" dirty="0">
                <a:solidFill>
                  <a:schemeClr val="tx2"/>
                </a:solidFill>
              </a:rPr>
              <a:t>Goal</a:t>
            </a:r>
          </a:p>
          <a:p>
            <a:pPr>
              <a:spcBef>
                <a:spcPts val="0"/>
              </a:spcBef>
            </a:pPr>
            <a:r>
              <a:rPr lang="pl-PL" sz="1867" dirty="0"/>
              <a:t>to </a:t>
            </a:r>
            <a:r>
              <a:rPr lang="pl-PL" sz="1867" dirty="0" err="1"/>
              <a:t>create</a:t>
            </a:r>
            <a:r>
              <a:rPr lang="pl-PL" sz="1867" dirty="0"/>
              <a:t> top-</a:t>
            </a:r>
            <a:r>
              <a:rPr lang="pl-PL" sz="1867" dirty="0" err="1"/>
              <a:t>level</a:t>
            </a:r>
            <a:r>
              <a:rPr lang="pl-PL" sz="1867" dirty="0"/>
              <a:t> </a:t>
            </a:r>
            <a:r>
              <a:rPr lang="pl-PL" sz="1867" b="1" dirty="0"/>
              <a:t>„</a:t>
            </a:r>
            <a:r>
              <a:rPr lang="en-US" sz="1867" b="1" dirty="0"/>
              <a:t>biodiversity, ecology, and evolution</a:t>
            </a:r>
            <a:r>
              <a:rPr lang="pl-PL" sz="1867" b="1" dirty="0"/>
              <a:t>” Master </a:t>
            </a:r>
            <a:r>
              <a:rPr lang="pl-PL" sz="1867" b="1" dirty="0" err="1"/>
              <a:t>level</a:t>
            </a:r>
            <a:r>
              <a:rPr lang="pl-PL" sz="1867" b="1" dirty="0"/>
              <a:t> program</a:t>
            </a:r>
            <a:r>
              <a:rPr lang="pl-PL" sz="1867" dirty="0"/>
              <a:t>, </a:t>
            </a:r>
            <a:r>
              <a:rPr lang="pl-PL" sz="1867" dirty="0" err="1"/>
              <a:t>including</a:t>
            </a:r>
            <a:r>
              <a:rPr lang="pl-PL" sz="1867" dirty="0"/>
              <a:t>:</a:t>
            </a:r>
          </a:p>
          <a:p>
            <a:pPr marL="952476" indent="-118530"/>
            <a:r>
              <a:rPr lang="pl-PL" sz="1600" dirty="0" err="1"/>
              <a:t>education</a:t>
            </a:r>
            <a:r>
              <a:rPr lang="pl-PL" sz="1600" dirty="0"/>
              <a:t> on </a:t>
            </a:r>
            <a:r>
              <a:rPr lang="en-US" sz="1600" dirty="0"/>
              <a:t>common biodiversity monitoring standards </a:t>
            </a:r>
            <a:r>
              <a:rPr lang="pl-PL" sz="1600" dirty="0"/>
              <a:t>and </a:t>
            </a:r>
            <a:r>
              <a:rPr lang="pl-PL" sz="1600" dirty="0" err="1"/>
              <a:t>methods</a:t>
            </a:r>
            <a:r>
              <a:rPr lang="pl-PL" sz="1600" dirty="0"/>
              <a:t> </a:t>
            </a:r>
            <a:r>
              <a:rPr lang="en-US" sz="1600" dirty="0"/>
              <a:t>beyond the national borders, </a:t>
            </a:r>
          </a:p>
          <a:p>
            <a:pPr marL="952476" indent="-118530"/>
            <a:r>
              <a:rPr lang="en-US" sz="1600" dirty="0"/>
              <a:t>profiting from a wide range of experts from different universities,</a:t>
            </a:r>
          </a:p>
          <a:p>
            <a:pPr marL="952476" indent="-118530"/>
            <a:r>
              <a:rPr lang="en-US" sz="1600" dirty="0"/>
              <a:t>using modern analytical tools, often needing an interdisciplinary approach,</a:t>
            </a:r>
          </a:p>
          <a:p>
            <a:pPr marL="952476" indent="-118530"/>
            <a:r>
              <a:rPr lang="en-US" sz="1600" dirty="0"/>
              <a:t>in an international environment. </a:t>
            </a:r>
          </a:p>
          <a:p>
            <a:pPr marL="0" indent="0">
              <a:spcBef>
                <a:spcPts val="0"/>
              </a:spcBef>
              <a:buNone/>
            </a:pPr>
            <a:endParaRPr lang="cs-CZ" sz="1600" b="1" dirty="0">
              <a:solidFill>
                <a:schemeClr val="tx2"/>
              </a:solidFill>
            </a:endParaRPr>
          </a:p>
          <a:p>
            <a:pPr marL="241294" indent="0">
              <a:buNone/>
            </a:pPr>
            <a:endParaRPr lang="pl-PL" sz="1600" b="1" dirty="0"/>
          </a:p>
          <a:p>
            <a:pPr marL="0" indent="0">
              <a:buNone/>
            </a:pPr>
            <a:endParaRPr lang="cs-CZ" sz="1200" dirty="0"/>
          </a:p>
        </p:txBody>
      </p:sp>
      <p:pic>
        <p:nvPicPr>
          <p:cNvPr id="4" name="Picture 2" descr="4EU+ Alliance">
            <a:extLst>
              <a:ext uri="{FF2B5EF4-FFF2-40B4-BE49-F238E27FC236}">
                <a16:creationId xmlns:a16="http://schemas.microsoft.com/office/drawing/2014/main" id="{02744D61-F62D-65C5-5C8D-56FC3C93D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C2CD24-D209-322C-BD90-60E588921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C23815F8-6C91-20BC-A0E1-EDB67C4B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8" name="Picture 7">
            <a:extLst>
              <a:ext uri="{FF2B5EF4-FFF2-40B4-BE49-F238E27FC236}">
                <a16:creationId xmlns:a16="http://schemas.microsoft.com/office/drawing/2014/main" id="{93590130-85D2-0851-9106-27ADB0A27B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sp>
        <p:nvSpPr>
          <p:cNvPr id="9" name="pole tekstowe 8">
            <a:extLst>
              <a:ext uri="{FF2B5EF4-FFF2-40B4-BE49-F238E27FC236}">
                <a16:creationId xmlns:a16="http://schemas.microsoft.com/office/drawing/2014/main" id="{BE48B010-3C3A-4120-AE86-650D33D9AD28}"/>
              </a:ext>
            </a:extLst>
          </p:cNvPr>
          <p:cNvSpPr txBox="1"/>
          <p:nvPr/>
        </p:nvSpPr>
        <p:spPr>
          <a:xfrm>
            <a:off x="0" y="251875"/>
            <a:ext cx="12110936" cy="584775"/>
          </a:xfrm>
          <a:prstGeom prst="rect">
            <a:avLst/>
          </a:prstGeom>
          <a:noFill/>
        </p:spPr>
        <p:txBody>
          <a:bodyPr wrap="square" rtlCol="0">
            <a:spAutoFit/>
          </a:bodyPr>
          <a:lstStyle/>
          <a:p>
            <a:pPr algn="ctr"/>
            <a:r>
              <a:rPr lang="pl-PL" sz="3200" b="1" dirty="0" err="1">
                <a:latin typeface="Lato" panose="020F0502020204030203" pitchFamily="34" charset="-18"/>
              </a:rPr>
              <a:t>Biodiversity</a:t>
            </a:r>
            <a:r>
              <a:rPr lang="pl-PL" sz="3200" b="1" dirty="0">
                <a:latin typeface="Lato" panose="020F0502020204030203" pitchFamily="34" charset="-18"/>
              </a:rPr>
              <a:t>, </a:t>
            </a:r>
            <a:r>
              <a:rPr lang="pl-PL" sz="3200" b="1" dirty="0" err="1">
                <a:latin typeface="Lato" panose="020F0502020204030203" pitchFamily="34" charset="-18"/>
              </a:rPr>
              <a:t>ecology</a:t>
            </a:r>
            <a:r>
              <a:rPr lang="pl-PL" sz="3200" b="1" dirty="0">
                <a:latin typeface="Lato" panose="020F0502020204030203" pitchFamily="34" charset="-18"/>
              </a:rPr>
              <a:t> </a:t>
            </a:r>
            <a:r>
              <a:rPr lang="pl-PL" sz="3200" b="1" dirty="0" err="1">
                <a:latin typeface="Lato" panose="020F0502020204030203" pitchFamily="34" charset="-18"/>
              </a:rPr>
              <a:t>evolution</a:t>
            </a:r>
            <a:r>
              <a:rPr lang="pl-PL" sz="3200" b="1" dirty="0">
                <a:latin typeface="Lato" panose="020F0502020204030203" pitchFamily="34" charset="-18"/>
              </a:rPr>
              <a:t> Joint Master idea </a:t>
            </a:r>
          </a:p>
        </p:txBody>
      </p:sp>
    </p:spTree>
    <p:extLst>
      <p:ext uri="{BB962C8B-B14F-4D97-AF65-F5344CB8AC3E}">
        <p14:creationId xmlns:p14="http://schemas.microsoft.com/office/powerpoint/2010/main" val="271645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EU+ Alliance">
            <a:extLst>
              <a:ext uri="{FF2B5EF4-FFF2-40B4-BE49-F238E27FC236}">
                <a16:creationId xmlns:a16="http://schemas.microsoft.com/office/drawing/2014/main" id="{4EB9E72D-DA23-FF3A-9688-3204A54E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2743438-DB7E-975D-EF10-ED6019AF35A2}"/>
              </a:ext>
            </a:extLst>
          </p:cNvPr>
          <p:cNvSpPr txBox="1"/>
          <p:nvPr/>
        </p:nvSpPr>
        <p:spPr>
          <a:xfrm>
            <a:off x="526914" y="228194"/>
            <a:ext cx="11138171" cy="1077218"/>
          </a:xfrm>
          <a:prstGeom prst="rect">
            <a:avLst/>
          </a:prstGeom>
          <a:noFill/>
        </p:spPr>
        <p:txBody>
          <a:bodyPr wrap="square" rtlCol="0">
            <a:spAutoFit/>
          </a:bodyPr>
          <a:lstStyle/>
          <a:p>
            <a:pPr algn="ctr"/>
            <a:r>
              <a:rPr lang="pl-PL" sz="3200" b="1" dirty="0" err="1">
                <a:latin typeface="Lato" panose="020F0502020204030203" pitchFamily="34" charset="-18"/>
              </a:rPr>
              <a:t>Let’s</a:t>
            </a:r>
            <a:r>
              <a:rPr lang="pl-PL" sz="3200" b="1" dirty="0">
                <a:latin typeface="Lato" panose="020F0502020204030203" pitchFamily="34" charset="-18"/>
              </a:rPr>
              <a:t> </a:t>
            </a:r>
            <a:r>
              <a:rPr lang="pl-PL" sz="3200" b="1" dirty="0" err="1">
                <a:latin typeface="Lato" panose="020F0502020204030203" pitchFamily="34" charset="-18"/>
              </a:rPr>
              <a:t>imagine</a:t>
            </a:r>
            <a:r>
              <a:rPr lang="pl-PL" sz="3200" b="1" dirty="0">
                <a:latin typeface="Lato" panose="020F0502020204030203" pitchFamily="34" charset="-18"/>
              </a:rPr>
              <a:t> </a:t>
            </a:r>
          </a:p>
          <a:p>
            <a:pPr algn="ctr"/>
            <a:r>
              <a:rPr lang="pl-PL" sz="3200" b="1" dirty="0" err="1">
                <a:latin typeface="Lato" panose="020F0502020204030203" pitchFamily="34" charset="-18"/>
              </a:rPr>
              <a:t>European</a:t>
            </a:r>
            <a:r>
              <a:rPr lang="pl-PL" sz="3200" b="1" dirty="0">
                <a:latin typeface="Lato" panose="020F0502020204030203" pitchFamily="34" charset="-18"/>
              </a:rPr>
              <a:t> </a:t>
            </a:r>
            <a:r>
              <a:rPr lang="pl-PL" sz="3200" b="1" dirty="0" err="1">
                <a:latin typeface="Lato" panose="020F0502020204030203" pitchFamily="34" charset="-18"/>
              </a:rPr>
              <a:t>Biodiversity</a:t>
            </a:r>
            <a:r>
              <a:rPr lang="pl-PL" sz="3200" b="1" dirty="0">
                <a:latin typeface="Lato" panose="020F0502020204030203" pitchFamily="34" charset="-18"/>
              </a:rPr>
              <a:t> Erasmus </a:t>
            </a:r>
            <a:r>
              <a:rPr lang="pl-PL" sz="3200" b="1" dirty="0" err="1">
                <a:latin typeface="Lato" panose="020F0502020204030203" pitchFamily="34" charset="-18"/>
              </a:rPr>
              <a:t>Mundus</a:t>
            </a:r>
            <a:r>
              <a:rPr lang="pl-PL" sz="3200" b="1" dirty="0">
                <a:latin typeface="Lato" panose="020F0502020204030203" pitchFamily="34" charset="-18"/>
              </a:rPr>
              <a:t> Joint Master</a:t>
            </a:r>
          </a:p>
        </p:txBody>
      </p:sp>
      <p:pic>
        <p:nvPicPr>
          <p:cNvPr id="5" name="Picture 4">
            <a:extLst>
              <a:ext uri="{FF2B5EF4-FFF2-40B4-BE49-F238E27FC236}">
                <a16:creationId xmlns:a16="http://schemas.microsoft.com/office/drawing/2014/main" id="{AB0D7702-52CA-54F0-4364-929FF3A4A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AFFEA55C-7DDB-9176-5FD8-47B8618D4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E03B5046-4EE3-1049-031F-8D287F7C06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sp>
        <p:nvSpPr>
          <p:cNvPr id="8" name="Zástupný symbol pro obsah 6">
            <a:extLst>
              <a:ext uri="{FF2B5EF4-FFF2-40B4-BE49-F238E27FC236}">
                <a16:creationId xmlns:a16="http://schemas.microsoft.com/office/drawing/2014/main" id="{E25552CB-3405-FB6F-BFA8-7B5EBA727AE1}"/>
              </a:ext>
            </a:extLst>
          </p:cNvPr>
          <p:cNvSpPr>
            <a:spLocks noGrp="1"/>
          </p:cNvSpPr>
          <p:nvPr>
            <p:ph sz="half" idx="1"/>
          </p:nvPr>
        </p:nvSpPr>
        <p:spPr>
          <a:xfrm>
            <a:off x="281967" y="1303398"/>
            <a:ext cx="9241412" cy="4391254"/>
          </a:xfrm>
        </p:spPr>
        <p:txBody>
          <a:bodyPr>
            <a:noAutofit/>
          </a:bodyPr>
          <a:lstStyle/>
          <a:p>
            <a:pPr marL="0" indent="0">
              <a:spcBef>
                <a:spcPts val="0"/>
              </a:spcBef>
              <a:buNone/>
            </a:pPr>
            <a:endParaRPr lang="cs-CZ" sz="1800" b="1" dirty="0">
              <a:solidFill>
                <a:schemeClr val="tx2"/>
              </a:solidFill>
            </a:endParaRPr>
          </a:p>
          <a:p>
            <a:pPr marL="0" indent="0">
              <a:spcBef>
                <a:spcPts val="0"/>
              </a:spcBef>
              <a:buNone/>
            </a:pPr>
            <a:r>
              <a:rPr lang="cs-CZ" sz="1800" b="1" dirty="0">
                <a:solidFill>
                  <a:schemeClr val="tx2"/>
                </a:solidFill>
              </a:rPr>
              <a:t>General framework</a:t>
            </a:r>
          </a:p>
          <a:p>
            <a:pPr marL="352425" indent="-171450" algn="just"/>
            <a:r>
              <a:rPr lang="en-US" sz="1800" dirty="0"/>
              <a:t>2 years long </a:t>
            </a:r>
            <a:endParaRPr lang="pl-PL" sz="1800" dirty="0"/>
          </a:p>
          <a:p>
            <a:pPr marL="352425" indent="-171450" algn="just"/>
            <a:r>
              <a:rPr lang="en-US" sz="1800" dirty="0"/>
              <a:t>120 ECTS credits </a:t>
            </a:r>
            <a:endParaRPr lang="pl-PL" sz="1800" dirty="0"/>
          </a:p>
          <a:p>
            <a:pPr marL="352425" indent="-171450" algn="just"/>
            <a:r>
              <a:rPr lang="en-US" sz="1800" dirty="0"/>
              <a:t>English-taught Master of Science program </a:t>
            </a:r>
            <a:endParaRPr lang="pl-PL" sz="1800" dirty="0"/>
          </a:p>
          <a:p>
            <a:pPr marL="352425" indent="-171450" algn="just"/>
            <a:r>
              <a:rPr lang="en-US" sz="1800" dirty="0"/>
              <a:t>including a mandatory mobility for students</a:t>
            </a:r>
            <a:endParaRPr lang="pl-PL" sz="1800" dirty="0"/>
          </a:p>
          <a:p>
            <a:pPr marL="352425" indent="-171450" algn="just"/>
            <a:r>
              <a:rPr lang="en-US" sz="1800" dirty="0"/>
              <a:t>open to students from all over the world</a:t>
            </a:r>
            <a:endParaRPr lang="pl-PL" sz="1800" dirty="0"/>
          </a:p>
          <a:p>
            <a:pPr marL="0" indent="0">
              <a:spcBef>
                <a:spcPts val="0"/>
              </a:spcBef>
              <a:buNone/>
            </a:pPr>
            <a:endParaRPr lang="cs-CZ" sz="1800" b="1" dirty="0">
              <a:solidFill>
                <a:schemeClr val="tx2"/>
              </a:solidFill>
            </a:endParaRPr>
          </a:p>
          <a:p>
            <a:pPr marL="180975" indent="0">
              <a:buNone/>
            </a:pPr>
            <a:endParaRPr lang="pl-PL" sz="1800" b="1" dirty="0"/>
          </a:p>
          <a:p>
            <a:pPr marL="357188" indent="-176213"/>
            <a:endParaRPr lang="pl-PL" sz="1800" b="1" dirty="0"/>
          </a:p>
          <a:p>
            <a:pPr marL="0" indent="0">
              <a:buNone/>
            </a:pPr>
            <a:endParaRPr lang="cs-CZ" sz="1800" dirty="0"/>
          </a:p>
          <a:p>
            <a:pPr marL="0" indent="0">
              <a:buNone/>
            </a:pPr>
            <a:endParaRPr lang="cs-CZ" sz="1800" dirty="0"/>
          </a:p>
          <a:p>
            <a:pPr marL="0" indent="0">
              <a:buNone/>
            </a:pPr>
            <a:endParaRPr lang="cs-CZ" sz="1800" dirty="0"/>
          </a:p>
          <a:p>
            <a:pPr marL="0" indent="0">
              <a:buNone/>
            </a:pPr>
            <a:endParaRPr lang="cs-CZ" sz="1800" dirty="0"/>
          </a:p>
          <a:p>
            <a:pPr marL="0" indent="0">
              <a:buNone/>
            </a:pPr>
            <a:endParaRPr lang="cs-CZ" sz="1800" dirty="0"/>
          </a:p>
          <a:p>
            <a:pPr marL="0" indent="0">
              <a:buNone/>
            </a:pPr>
            <a:endParaRPr lang="cs-CZ" sz="1800" dirty="0"/>
          </a:p>
        </p:txBody>
      </p:sp>
      <p:pic>
        <p:nvPicPr>
          <p:cNvPr id="10" name="Obraz 9">
            <a:extLst>
              <a:ext uri="{FF2B5EF4-FFF2-40B4-BE49-F238E27FC236}">
                <a16:creationId xmlns:a16="http://schemas.microsoft.com/office/drawing/2014/main" id="{5A31E6B5-9F16-9AC6-FD48-FE181A7FCE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7966" y="3216703"/>
            <a:ext cx="1628860" cy="1628860"/>
          </a:xfrm>
          <a:prstGeom prst="rect">
            <a:avLst/>
          </a:prstGeom>
        </p:spPr>
      </p:pic>
      <p:sp>
        <p:nvSpPr>
          <p:cNvPr id="11" name="Dymek myśli: chmurka 10">
            <a:extLst>
              <a:ext uri="{FF2B5EF4-FFF2-40B4-BE49-F238E27FC236}">
                <a16:creationId xmlns:a16="http://schemas.microsoft.com/office/drawing/2014/main" id="{58D556AA-2C43-F1DF-4654-F8007A8EB279}"/>
              </a:ext>
            </a:extLst>
          </p:cNvPr>
          <p:cNvSpPr/>
          <p:nvPr/>
        </p:nvSpPr>
        <p:spPr>
          <a:xfrm>
            <a:off x="8773015" y="1292096"/>
            <a:ext cx="3279555" cy="1347537"/>
          </a:xfrm>
          <a:prstGeom prst="cloudCallout">
            <a:avLst>
              <a:gd name="adj1" fmla="val -43638"/>
              <a:gd name="adj2" fmla="val 9340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11797598-CCA4-05AE-9E85-5F1B5591D28C}"/>
              </a:ext>
            </a:extLst>
          </p:cNvPr>
          <p:cNvSpPr txBox="1"/>
          <p:nvPr/>
        </p:nvSpPr>
        <p:spPr>
          <a:xfrm>
            <a:off x="9049423" y="1652559"/>
            <a:ext cx="2726737" cy="609600"/>
          </a:xfrm>
          <a:prstGeom prst="rect">
            <a:avLst/>
          </a:prstGeom>
        </p:spPr>
        <p:txBody>
          <a:bodyPr vert="horz" wrap="square" lIns="91440" tIns="45720" rIns="91440" bIns="45720" rtlCol="0" anchor="t" anchorCtr="0">
            <a:noAutofit/>
          </a:bodyPr>
          <a:lstStyle/>
          <a:p>
            <a:pPr algn="ctr"/>
            <a:r>
              <a:rPr lang="pl-PL" b="1" dirty="0" err="1">
                <a:solidFill>
                  <a:schemeClr val="tx2"/>
                </a:solidFill>
              </a:rPr>
              <a:t>More</a:t>
            </a:r>
            <a:r>
              <a:rPr lang="pl-PL" b="1" dirty="0">
                <a:solidFill>
                  <a:schemeClr val="tx2"/>
                </a:solidFill>
              </a:rPr>
              <a:t> on Erasmus </a:t>
            </a:r>
            <a:r>
              <a:rPr lang="pl-PL" b="1" dirty="0" err="1">
                <a:solidFill>
                  <a:schemeClr val="tx2"/>
                </a:solidFill>
              </a:rPr>
              <a:t>Mundus</a:t>
            </a:r>
            <a:r>
              <a:rPr lang="pl-PL" b="1" dirty="0">
                <a:solidFill>
                  <a:schemeClr val="tx2"/>
                </a:solidFill>
              </a:rPr>
              <a:t> Joint Master </a:t>
            </a:r>
            <a:r>
              <a:rPr lang="pl-PL" b="1" dirty="0" err="1">
                <a:solidFill>
                  <a:schemeClr val="tx2"/>
                </a:solidFill>
              </a:rPr>
              <a:t>call</a:t>
            </a:r>
            <a:endParaRPr lang="pl-PL" b="1" dirty="0">
              <a:solidFill>
                <a:schemeClr val="tx2"/>
              </a:solidFill>
            </a:endParaRPr>
          </a:p>
        </p:txBody>
      </p:sp>
    </p:spTree>
    <p:extLst>
      <p:ext uri="{BB962C8B-B14F-4D97-AF65-F5344CB8AC3E}">
        <p14:creationId xmlns:p14="http://schemas.microsoft.com/office/powerpoint/2010/main" val="396054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EU+ Alliance">
            <a:extLst>
              <a:ext uri="{FF2B5EF4-FFF2-40B4-BE49-F238E27FC236}">
                <a16:creationId xmlns:a16="http://schemas.microsoft.com/office/drawing/2014/main" id="{4EB9E72D-DA23-FF3A-9688-3204A54E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2743438-DB7E-975D-EF10-ED6019AF35A2}"/>
              </a:ext>
            </a:extLst>
          </p:cNvPr>
          <p:cNvSpPr txBox="1"/>
          <p:nvPr/>
        </p:nvSpPr>
        <p:spPr>
          <a:xfrm>
            <a:off x="526914" y="228194"/>
            <a:ext cx="11138171" cy="1077218"/>
          </a:xfrm>
          <a:prstGeom prst="rect">
            <a:avLst/>
          </a:prstGeom>
          <a:noFill/>
        </p:spPr>
        <p:txBody>
          <a:bodyPr wrap="square" rtlCol="0">
            <a:spAutoFit/>
          </a:bodyPr>
          <a:lstStyle/>
          <a:p>
            <a:pPr algn="ctr"/>
            <a:r>
              <a:rPr lang="pl-PL" sz="3200" b="1" dirty="0" err="1">
                <a:latin typeface="Lato" panose="020F0502020204030203" pitchFamily="34" charset="-18"/>
              </a:rPr>
              <a:t>Let’s</a:t>
            </a:r>
            <a:r>
              <a:rPr lang="pl-PL" sz="3200" b="1" dirty="0">
                <a:latin typeface="Lato" panose="020F0502020204030203" pitchFamily="34" charset="-18"/>
              </a:rPr>
              <a:t> </a:t>
            </a:r>
            <a:r>
              <a:rPr lang="pl-PL" sz="3200" b="1" dirty="0" err="1">
                <a:latin typeface="Lato" panose="020F0502020204030203" pitchFamily="34" charset="-18"/>
              </a:rPr>
              <a:t>imagine</a:t>
            </a:r>
            <a:r>
              <a:rPr lang="pl-PL" sz="3200" b="1" dirty="0">
                <a:latin typeface="Lato" panose="020F0502020204030203" pitchFamily="34" charset="-18"/>
              </a:rPr>
              <a:t> </a:t>
            </a:r>
          </a:p>
          <a:p>
            <a:pPr algn="ctr"/>
            <a:r>
              <a:rPr lang="pl-PL" sz="3200" b="1" dirty="0" err="1">
                <a:latin typeface="Lato" panose="020F0502020204030203" pitchFamily="34" charset="-18"/>
              </a:rPr>
              <a:t>European</a:t>
            </a:r>
            <a:r>
              <a:rPr lang="pl-PL" sz="3200" b="1" dirty="0">
                <a:latin typeface="Lato" panose="020F0502020204030203" pitchFamily="34" charset="-18"/>
              </a:rPr>
              <a:t> </a:t>
            </a:r>
            <a:r>
              <a:rPr lang="pl-PL" sz="3200" b="1" dirty="0" err="1">
                <a:latin typeface="Lato" panose="020F0502020204030203" pitchFamily="34" charset="-18"/>
              </a:rPr>
              <a:t>Biodiversity</a:t>
            </a:r>
            <a:r>
              <a:rPr lang="pl-PL" sz="3200" b="1" dirty="0">
                <a:latin typeface="Lato" panose="020F0502020204030203" pitchFamily="34" charset="-18"/>
              </a:rPr>
              <a:t> Erasmus </a:t>
            </a:r>
            <a:r>
              <a:rPr lang="pl-PL" sz="3200" b="1" dirty="0" err="1">
                <a:latin typeface="Lato" panose="020F0502020204030203" pitchFamily="34" charset="-18"/>
              </a:rPr>
              <a:t>Mundus</a:t>
            </a:r>
            <a:r>
              <a:rPr lang="pl-PL" sz="3200" b="1" dirty="0">
                <a:latin typeface="Lato" panose="020F0502020204030203" pitchFamily="34" charset="-18"/>
              </a:rPr>
              <a:t> Joint Master</a:t>
            </a:r>
          </a:p>
        </p:txBody>
      </p:sp>
      <p:pic>
        <p:nvPicPr>
          <p:cNvPr id="5" name="Picture 4">
            <a:extLst>
              <a:ext uri="{FF2B5EF4-FFF2-40B4-BE49-F238E27FC236}">
                <a16:creationId xmlns:a16="http://schemas.microsoft.com/office/drawing/2014/main" id="{AB0D7702-52CA-54F0-4364-929FF3A4A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AFFEA55C-7DDB-9176-5FD8-47B8618D4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E03B5046-4EE3-1049-031F-8D287F7C06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sp>
        <p:nvSpPr>
          <p:cNvPr id="8" name="Zástupný symbol pro obsah 6">
            <a:extLst>
              <a:ext uri="{FF2B5EF4-FFF2-40B4-BE49-F238E27FC236}">
                <a16:creationId xmlns:a16="http://schemas.microsoft.com/office/drawing/2014/main" id="{E25552CB-3405-FB6F-BFA8-7B5EBA727AE1}"/>
              </a:ext>
            </a:extLst>
          </p:cNvPr>
          <p:cNvSpPr>
            <a:spLocks noGrp="1"/>
          </p:cNvSpPr>
          <p:nvPr>
            <p:ph sz="half" idx="1"/>
          </p:nvPr>
        </p:nvSpPr>
        <p:spPr>
          <a:xfrm>
            <a:off x="281967" y="1303398"/>
            <a:ext cx="9241412" cy="4391254"/>
          </a:xfrm>
        </p:spPr>
        <p:txBody>
          <a:bodyPr>
            <a:noAutofit/>
          </a:bodyPr>
          <a:lstStyle/>
          <a:p>
            <a:pPr marL="0" indent="0">
              <a:spcBef>
                <a:spcPts val="0"/>
              </a:spcBef>
              <a:buNone/>
            </a:pPr>
            <a:endParaRPr lang="cs-CZ" sz="1800" b="1" dirty="0">
              <a:solidFill>
                <a:schemeClr val="tx2"/>
              </a:solidFill>
            </a:endParaRPr>
          </a:p>
          <a:p>
            <a:pPr marL="0" indent="0">
              <a:spcBef>
                <a:spcPts val="0"/>
              </a:spcBef>
              <a:buNone/>
            </a:pPr>
            <a:r>
              <a:rPr lang="cs-CZ" sz="1800" b="1" dirty="0">
                <a:solidFill>
                  <a:schemeClr val="tx2"/>
                </a:solidFill>
              </a:rPr>
              <a:t>General framework</a:t>
            </a:r>
          </a:p>
          <a:p>
            <a:pPr marL="352425" indent="-171450" algn="just"/>
            <a:r>
              <a:rPr lang="en-US" sz="1800" dirty="0"/>
              <a:t>2 years long </a:t>
            </a:r>
            <a:endParaRPr lang="pl-PL" sz="1800" dirty="0"/>
          </a:p>
          <a:p>
            <a:pPr marL="352425" indent="-171450" algn="just"/>
            <a:r>
              <a:rPr lang="en-US" sz="1800" dirty="0"/>
              <a:t>120 ECTS credits </a:t>
            </a:r>
            <a:endParaRPr lang="pl-PL" sz="1800" dirty="0"/>
          </a:p>
          <a:p>
            <a:pPr marL="352425" indent="-171450" algn="just"/>
            <a:r>
              <a:rPr lang="en-US" sz="1800" dirty="0"/>
              <a:t>English-taught Master of Science program </a:t>
            </a:r>
            <a:endParaRPr lang="pl-PL" sz="1800" dirty="0"/>
          </a:p>
          <a:p>
            <a:pPr marL="352425" indent="-171450" algn="just"/>
            <a:r>
              <a:rPr lang="en-US" sz="1800" dirty="0"/>
              <a:t>including a mandatory mobility for students</a:t>
            </a:r>
            <a:endParaRPr lang="pl-PL" sz="1800" dirty="0"/>
          </a:p>
          <a:p>
            <a:pPr marL="352425" indent="-171450" algn="just"/>
            <a:r>
              <a:rPr lang="en-US" sz="1800" dirty="0"/>
              <a:t>open to students from all over the world</a:t>
            </a:r>
            <a:endParaRPr lang="pl-PL" sz="1800" dirty="0"/>
          </a:p>
          <a:p>
            <a:pPr marL="352425" indent="-171450" algn="just"/>
            <a:endParaRPr lang="pl-PL" sz="1800" dirty="0"/>
          </a:p>
          <a:p>
            <a:pPr marL="0" indent="0">
              <a:spcBef>
                <a:spcPts val="0"/>
              </a:spcBef>
              <a:buNone/>
            </a:pPr>
            <a:r>
              <a:rPr lang="cs-CZ" sz="1800" b="1" dirty="0">
                <a:solidFill>
                  <a:schemeClr val="tx2"/>
                </a:solidFill>
              </a:rPr>
              <a:t>Can we have GBIF related module as an element of such a program?</a:t>
            </a:r>
          </a:p>
          <a:p>
            <a:pPr marL="466725" indent="-285750"/>
            <a:r>
              <a:rPr lang="en-US" sz="1800" dirty="0"/>
              <a:t>setting standards in biodiversity research and education</a:t>
            </a:r>
            <a:endParaRPr lang="pl-PL" sz="1800" dirty="0"/>
          </a:p>
          <a:p>
            <a:pPr marL="466725" indent="-285750"/>
            <a:r>
              <a:rPr lang="pl-PL" sz="1800" dirty="0" err="1"/>
              <a:t>community</a:t>
            </a:r>
            <a:r>
              <a:rPr lang="pl-PL" sz="1800" dirty="0"/>
              <a:t> </a:t>
            </a:r>
            <a:r>
              <a:rPr lang="pl-PL" sz="1800" dirty="0" err="1"/>
              <a:t>integration</a:t>
            </a:r>
            <a:endParaRPr lang="pl-PL" sz="1800" dirty="0"/>
          </a:p>
          <a:p>
            <a:pPr marL="466725" indent="-285750"/>
            <a:r>
              <a:rPr lang="pl-PL" sz="1800" dirty="0"/>
              <a:t>…</a:t>
            </a:r>
            <a:endParaRPr lang="en-US" sz="1800" dirty="0"/>
          </a:p>
          <a:p>
            <a:pPr marL="180975" indent="0">
              <a:buNone/>
            </a:pPr>
            <a:endParaRPr lang="pl-PL" sz="1800" b="1" dirty="0"/>
          </a:p>
          <a:p>
            <a:pPr marL="357188" indent="-176213"/>
            <a:endParaRPr lang="pl-PL" sz="1800" b="1" dirty="0"/>
          </a:p>
          <a:p>
            <a:pPr marL="0" indent="0">
              <a:buNone/>
            </a:pPr>
            <a:endParaRPr lang="cs-CZ" sz="1800" dirty="0"/>
          </a:p>
          <a:p>
            <a:pPr marL="0" indent="0">
              <a:buNone/>
            </a:pPr>
            <a:endParaRPr lang="cs-CZ" sz="1800" dirty="0"/>
          </a:p>
          <a:p>
            <a:pPr marL="0" indent="0">
              <a:buNone/>
            </a:pPr>
            <a:endParaRPr lang="cs-CZ" sz="1800" dirty="0"/>
          </a:p>
          <a:p>
            <a:pPr marL="0" indent="0">
              <a:buNone/>
            </a:pPr>
            <a:endParaRPr lang="cs-CZ" sz="1800" dirty="0"/>
          </a:p>
          <a:p>
            <a:pPr marL="0" indent="0">
              <a:buNone/>
            </a:pPr>
            <a:endParaRPr lang="cs-CZ" sz="1800" dirty="0"/>
          </a:p>
          <a:p>
            <a:pPr marL="0" indent="0">
              <a:buNone/>
            </a:pPr>
            <a:endParaRPr lang="cs-CZ" sz="1800" dirty="0"/>
          </a:p>
        </p:txBody>
      </p:sp>
      <p:pic>
        <p:nvPicPr>
          <p:cNvPr id="10" name="Obraz 9">
            <a:extLst>
              <a:ext uri="{FF2B5EF4-FFF2-40B4-BE49-F238E27FC236}">
                <a16:creationId xmlns:a16="http://schemas.microsoft.com/office/drawing/2014/main" id="{5A31E6B5-9F16-9AC6-FD48-FE181A7FCE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7966" y="3216703"/>
            <a:ext cx="1628860" cy="1628860"/>
          </a:xfrm>
          <a:prstGeom prst="rect">
            <a:avLst/>
          </a:prstGeom>
        </p:spPr>
      </p:pic>
      <p:sp>
        <p:nvSpPr>
          <p:cNvPr id="11" name="Dymek myśli: chmurka 10">
            <a:extLst>
              <a:ext uri="{FF2B5EF4-FFF2-40B4-BE49-F238E27FC236}">
                <a16:creationId xmlns:a16="http://schemas.microsoft.com/office/drawing/2014/main" id="{58D556AA-2C43-F1DF-4654-F8007A8EB279}"/>
              </a:ext>
            </a:extLst>
          </p:cNvPr>
          <p:cNvSpPr/>
          <p:nvPr/>
        </p:nvSpPr>
        <p:spPr>
          <a:xfrm>
            <a:off x="8773015" y="1292096"/>
            <a:ext cx="3279555" cy="1347537"/>
          </a:xfrm>
          <a:prstGeom prst="cloudCallout">
            <a:avLst>
              <a:gd name="adj1" fmla="val -43638"/>
              <a:gd name="adj2" fmla="val 93401"/>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ole tekstowe 11">
            <a:extLst>
              <a:ext uri="{FF2B5EF4-FFF2-40B4-BE49-F238E27FC236}">
                <a16:creationId xmlns:a16="http://schemas.microsoft.com/office/drawing/2014/main" id="{11797598-CCA4-05AE-9E85-5F1B5591D28C}"/>
              </a:ext>
            </a:extLst>
          </p:cNvPr>
          <p:cNvSpPr txBox="1"/>
          <p:nvPr/>
        </p:nvSpPr>
        <p:spPr>
          <a:xfrm>
            <a:off x="9049423" y="1652559"/>
            <a:ext cx="2726737" cy="609600"/>
          </a:xfrm>
          <a:prstGeom prst="rect">
            <a:avLst/>
          </a:prstGeom>
        </p:spPr>
        <p:txBody>
          <a:bodyPr vert="horz" wrap="square" lIns="91440" tIns="45720" rIns="91440" bIns="45720" rtlCol="0" anchor="t" anchorCtr="0">
            <a:noAutofit/>
          </a:bodyPr>
          <a:lstStyle/>
          <a:p>
            <a:pPr algn="ctr"/>
            <a:r>
              <a:rPr lang="pl-PL" b="1" dirty="0" err="1">
                <a:solidFill>
                  <a:schemeClr val="tx2"/>
                </a:solidFill>
              </a:rPr>
              <a:t>More</a:t>
            </a:r>
            <a:r>
              <a:rPr lang="pl-PL" b="1" dirty="0">
                <a:solidFill>
                  <a:schemeClr val="tx2"/>
                </a:solidFill>
              </a:rPr>
              <a:t> on Erasmus </a:t>
            </a:r>
            <a:r>
              <a:rPr lang="pl-PL" b="1" dirty="0" err="1">
                <a:solidFill>
                  <a:schemeClr val="tx2"/>
                </a:solidFill>
              </a:rPr>
              <a:t>Mundus</a:t>
            </a:r>
            <a:r>
              <a:rPr lang="pl-PL" b="1" dirty="0">
                <a:solidFill>
                  <a:schemeClr val="tx2"/>
                </a:solidFill>
              </a:rPr>
              <a:t> Joint Master </a:t>
            </a:r>
            <a:r>
              <a:rPr lang="pl-PL" b="1" dirty="0" err="1">
                <a:solidFill>
                  <a:schemeClr val="tx2"/>
                </a:solidFill>
              </a:rPr>
              <a:t>call</a:t>
            </a:r>
            <a:endParaRPr lang="pl-PL" b="1" dirty="0">
              <a:solidFill>
                <a:schemeClr val="tx2"/>
              </a:solidFill>
            </a:endParaRPr>
          </a:p>
        </p:txBody>
      </p:sp>
    </p:spTree>
    <p:extLst>
      <p:ext uri="{BB962C8B-B14F-4D97-AF65-F5344CB8AC3E}">
        <p14:creationId xmlns:p14="http://schemas.microsoft.com/office/powerpoint/2010/main" val="293836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EU+ Alliance">
            <a:extLst>
              <a:ext uri="{FF2B5EF4-FFF2-40B4-BE49-F238E27FC236}">
                <a16:creationId xmlns:a16="http://schemas.microsoft.com/office/drawing/2014/main" id="{4EB9E72D-DA23-FF3A-9688-3204A54E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2743438-DB7E-975D-EF10-ED6019AF35A2}"/>
              </a:ext>
            </a:extLst>
          </p:cNvPr>
          <p:cNvSpPr txBox="1"/>
          <p:nvPr/>
        </p:nvSpPr>
        <p:spPr>
          <a:xfrm>
            <a:off x="0" y="291830"/>
            <a:ext cx="12110936" cy="584775"/>
          </a:xfrm>
          <a:prstGeom prst="rect">
            <a:avLst/>
          </a:prstGeom>
          <a:noFill/>
        </p:spPr>
        <p:txBody>
          <a:bodyPr wrap="square" rtlCol="0">
            <a:spAutoFit/>
          </a:bodyPr>
          <a:lstStyle/>
          <a:p>
            <a:pPr algn="ctr"/>
            <a:r>
              <a:rPr lang="pl-PL" sz="3200" b="1" dirty="0">
                <a:latin typeface="Lato" panose="020F0502020204030203" pitchFamily="34" charset="-18"/>
              </a:rPr>
              <a:t>Erasmus + </a:t>
            </a:r>
            <a:r>
              <a:rPr lang="pl-PL" sz="3200" b="1" dirty="0" err="1">
                <a:latin typeface="Lato" panose="020F0502020204030203" pitchFamily="34" charset="-18"/>
              </a:rPr>
              <a:t>goals</a:t>
            </a:r>
            <a:endParaRPr lang="pl-PL" sz="3200" b="1" dirty="0">
              <a:latin typeface="Lato" panose="020F0502020204030203" pitchFamily="34" charset="-18"/>
            </a:endParaRPr>
          </a:p>
        </p:txBody>
      </p:sp>
      <p:pic>
        <p:nvPicPr>
          <p:cNvPr id="5" name="Picture 4">
            <a:extLst>
              <a:ext uri="{FF2B5EF4-FFF2-40B4-BE49-F238E27FC236}">
                <a16:creationId xmlns:a16="http://schemas.microsoft.com/office/drawing/2014/main" id="{AB0D7702-52CA-54F0-4364-929FF3A4A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AFFEA55C-7DDB-9176-5FD8-47B8618D4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E03B5046-4EE3-1049-031F-8D287F7C06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a:extLst>
              <a:ext uri="{FF2B5EF4-FFF2-40B4-BE49-F238E27FC236}">
                <a16:creationId xmlns:a16="http://schemas.microsoft.com/office/drawing/2014/main" id="{1AAABCE1-1F93-FD18-B57C-173601D5AA92}"/>
              </a:ext>
            </a:extLst>
          </p:cNvPr>
          <p:cNvSpPr txBox="1"/>
          <p:nvPr/>
        </p:nvSpPr>
        <p:spPr>
          <a:xfrm>
            <a:off x="349045" y="1442468"/>
            <a:ext cx="11493909" cy="3477875"/>
          </a:xfrm>
          <a:prstGeom prst="rect">
            <a:avLst/>
          </a:prstGeom>
          <a:noFill/>
        </p:spPr>
        <p:txBody>
          <a:bodyPr wrap="square" rtlCol="0">
            <a:spAutoFit/>
          </a:bodyPr>
          <a:lstStyle/>
          <a:p>
            <a:pPr marL="342900" indent="-342900">
              <a:buFont typeface="Wingdings" panose="05000000000000000000" pitchFamily="2" charset="2"/>
              <a:buChar char="q"/>
            </a:pPr>
            <a:r>
              <a:rPr lang="pl-PL" sz="2000" dirty="0"/>
              <a:t>„… </a:t>
            </a:r>
            <a:r>
              <a:rPr lang="en-US" sz="2000" dirty="0"/>
              <a:t>to support, through lifelong learning, the educational, professional and personal development of people in education, training, youth and sport, in Europe and beyond, thereby contributing to sustainable growth, quality jobs and social cohesion, to driving innovation, and to strengthening European identity and active citizenship” </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current funding period 2021-2027</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key actions:</a:t>
            </a:r>
          </a:p>
          <a:p>
            <a:r>
              <a:rPr lang="pl-PL" sz="2000" dirty="0"/>
              <a:t>	</a:t>
            </a:r>
            <a:r>
              <a:rPr lang="en-US" sz="2000" dirty="0"/>
              <a:t>Key Action 1: Learning Mobility of Individuals</a:t>
            </a:r>
          </a:p>
          <a:p>
            <a:r>
              <a:rPr lang="pl-PL" sz="2000" dirty="0"/>
              <a:t>	</a:t>
            </a:r>
            <a:r>
              <a:rPr lang="en-US" sz="2000" dirty="0"/>
              <a:t>Key Action 2: Cooperation among </a:t>
            </a:r>
            <a:r>
              <a:rPr lang="en-US" sz="2000" dirty="0" err="1"/>
              <a:t>organisations</a:t>
            </a:r>
            <a:r>
              <a:rPr lang="en-US" sz="2000" dirty="0"/>
              <a:t> and institutions, e.g. European Universities</a:t>
            </a:r>
          </a:p>
          <a:p>
            <a:r>
              <a:rPr lang="pl-PL" sz="2000" dirty="0"/>
              <a:t>	…</a:t>
            </a:r>
          </a:p>
        </p:txBody>
      </p:sp>
      <p:sp>
        <p:nvSpPr>
          <p:cNvPr id="3" name="Dymek myśli: chmurka 2">
            <a:extLst>
              <a:ext uri="{FF2B5EF4-FFF2-40B4-BE49-F238E27FC236}">
                <a16:creationId xmlns:a16="http://schemas.microsoft.com/office/drawing/2014/main" id="{5AE8EC48-7CF9-1943-DC44-366C75E0AC10}"/>
              </a:ext>
            </a:extLst>
          </p:cNvPr>
          <p:cNvSpPr/>
          <p:nvPr/>
        </p:nvSpPr>
        <p:spPr>
          <a:xfrm>
            <a:off x="5037456" y="2634053"/>
            <a:ext cx="3464528" cy="1039618"/>
          </a:xfrm>
          <a:prstGeom prst="cloudCallout">
            <a:avLst>
              <a:gd name="adj1" fmla="val -70459"/>
              <a:gd name="adj2" fmla="val 1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ole tekstowe 5">
            <a:extLst>
              <a:ext uri="{FF2B5EF4-FFF2-40B4-BE49-F238E27FC236}">
                <a16:creationId xmlns:a16="http://schemas.microsoft.com/office/drawing/2014/main" id="{11975CB7-727A-38BA-E901-ACDAD78DB686}"/>
              </a:ext>
            </a:extLst>
          </p:cNvPr>
          <p:cNvSpPr txBox="1"/>
          <p:nvPr/>
        </p:nvSpPr>
        <p:spPr>
          <a:xfrm rot="21265054">
            <a:off x="5265333" y="2783887"/>
            <a:ext cx="3106034" cy="523220"/>
          </a:xfrm>
          <a:prstGeom prst="rect">
            <a:avLst/>
          </a:prstGeom>
          <a:noFill/>
        </p:spPr>
        <p:txBody>
          <a:bodyPr wrap="square" rtlCol="0">
            <a:spAutoFit/>
          </a:bodyPr>
          <a:lstStyle/>
          <a:p>
            <a:pPr algn="ctr"/>
            <a:r>
              <a:rPr lang="pl-PL" sz="1400" dirty="0" err="1">
                <a:solidFill>
                  <a:schemeClr val="bg1"/>
                </a:solidFill>
              </a:rPr>
              <a:t>up</a:t>
            </a:r>
            <a:r>
              <a:rPr lang="pl-PL" sz="1400" dirty="0">
                <a:solidFill>
                  <a:schemeClr val="bg1"/>
                </a:solidFill>
              </a:rPr>
              <a:t> to 2027 50% of </a:t>
            </a:r>
            <a:r>
              <a:rPr lang="pl-PL" sz="1400" dirty="0" err="1">
                <a:solidFill>
                  <a:schemeClr val="bg1"/>
                </a:solidFill>
              </a:rPr>
              <a:t>European</a:t>
            </a:r>
            <a:r>
              <a:rPr lang="pl-PL" sz="1400" dirty="0">
                <a:solidFill>
                  <a:schemeClr val="bg1"/>
                </a:solidFill>
              </a:rPr>
              <a:t> HEI </a:t>
            </a:r>
            <a:r>
              <a:rPr lang="pl-PL" sz="1400" dirty="0" err="1">
                <a:solidFill>
                  <a:schemeClr val="bg1"/>
                </a:solidFill>
              </a:rPr>
              <a:t>graduates</a:t>
            </a:r>
            <a:r>
              <a:rPr lang="pl-PL" sz="1400" dirty="0">
                <a:solidFill>
                  <a:schemeClr val="bg1"/>
                </a:solidFill>
              </a:rPr>
              <a:t> </a:t>
            </a:r>
            <a:r>
              <a:rPr lang="pl-PL" sz="1400" dirty="0" err="1">
                <a:solidFill>
                  <a:schemeClr val="bg1"/>
                </a:solidFill>
              </a:rPr>
              <a:t>will</a:t>
            </a:r>
            <a:r>
              <a:rPr lang="pl-PL" sz="1400" dirty="0">
                <a:solidFill>
                  <a:schemeClr val="bg1"/>
                </a:solidFill>
              </a:rPr>
              <a:t> </a:t>
            </a:r>
            <a:r>
              <a:rPr lang="pl-PL" sz="1400" dirty="0" err="1">
                <a:solidFill>
                  <a:schemeClr val="bg1"/>
                </a:solidFill>
              </a:rPr>
              <a:t>have</a:t>
            </a:r>
            <a:r>
              <a:rPr lang="pl-PL" sz="1400" dirty="0">
                <a:solidFill>
                  <a:schemeClr val="bg1"/>
                </a:solidFill>
              </a:rPr>
              <a:t> </a:t>
            </a:r>
            <a:r>
              <a:rPr lang="pl-PL" sz="1400" dirty="0" err="1">
                <a:solidFill>
                  <a:schemeClr val="bg1"/>
                </a:solidFill>
              </a:rPr>
              <a:t>mobility</a:t>
            </a:r>
            <a:r>
              <a:rPr lang="pl-PL" sz="1400" dirty="0">
                <a:solidFill>
                  <a:schemeClr val="bg1"/>
                </a:solidFill>
              </a:rPr>
              <a:t> </a:t>
            </a:r>
            <a:r>
              <a:rPr lang="pl-PL" sz="1400" dirty="0" err="1">
                <a:solidFill>
                  <a:schemeClr val="bg1"/>
                </a:solidFill>
              </a:rPr>
              <a:t>experience</a:t>
            </a:r>
            <a:endParaRPr lang="pl-PL" sz="1400" dirty="0">
              <a:solidFill>
                <a:schemeClr val="bg1"/>
              </a:solidFill>
            </a:endParaRPr>
          </a:p>
        </p:txBody>
      </p:sp>
    </p:spTree>
    <p:extLst>
      <p:ext uri="{BB962C8B-B14F-4D97-AF65-F5344CB8AC3E}">
        <p14:creationId xmlns:p14="http://schemas.microsoft.com/office/powerpoint/2010/main" val="29814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EU+ Alliance">
            <a:extLst>
              <a:ext uri="{FF2B5EF4-FFF2-40B4-BE49-F238E27FC236}">
                <a16:creationId xmlns:a16="http://schemas.microsoft.com/office/drawing/2014/main" id="{4EB9E72D-DA23-FF3A-9688-3204A54E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2743438-DB7E-975D-EF10-ED6019AF35A2}"/>
              </a:ext>
            </a:extLst>
          </p:cNvPr>
          <p:cNvSpPr txBox="1"/>
          <p:nvPr/>
        </p:nvSpPr>
        <p:spPr>
          <a:xfrm>
            <a:off x="0" y="291830"/>
            <a:ext cx="12110936" cy="584775"/>
          </a:xfrm>
          <a:prstGeom prst="rect">
            <a:avLst/>
          </a:prstGeom>
          <a:noFill/>
        </p:spPr>
        <p:txBody>
          <a:bodyPr wrap="square" rtlCol="0">
            <a:spAutoFit/>
          </a:bodyPr>
          <a:lstStyle/>
          <a:p>
            <a:pPr algn="ctr"/>
            <a:r>
              <a:rPr lang="pl-PL" sz="3200" b="1" dirty="0">
                <a:latin typeface="Lato" panose="020F0502020204030203" pitchFamily="34" charset="-18"/>
              </a:rPr>
              <a:t>Erasmus + </a:t>
            </a:r>
            <a:r>
              <a:rPr lang="pl-PL" sz="3200" b="1" dirty="0" err="1">
                <a:latin typeface="Lato" panose="020F0502020204030203" pitchFamily="34" charset="-18"/>
              </a:rPr>
              <a:t>goals</a:t>
            </a:r>
            <a:endParaRPr lang="pl-PL" sz="3200" b="1" dirty="0">
              <a:latin typeface="Lato" panose="020F0502020204030203" pitchFamily="34" charset="-18"/>
            </a:endParaRPr>
          </a:p>
        </p:txBody>
      </p:sp>
      <p:pic>
        <p:nvPicPr>
          <p:cNvPr id="5" name="Picture 4">
            <a:extLst>
              <a:ext uri="{FF2B5EF4-FFF2-40B4-BE49-F238E27FC236}">
                <a16:creationId xmlns:a16="http://schemas.microsoft.com/office/drawing/2014/main" id="{AB0D7702-52CA-54F0-4364-929FF3A4A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AFFEA55C-7DDB-9176-5FD8-47B8618D4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E03B5046-4EE3-1049-031F-8D287F7C06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a:extLst>
              <a:ext uri="{FF2B5EF4-FFF2-40B4-BE49-F238E27FC236}">
                <a16:creationId xmlns:a16="http://schemas.microsoft.com/office/drawing/2014/main" id="{1AAABCE1-1F93-FD18-B57C-173601D5AA92}"/>
              </a:ext>
            </a:extLst>
          </p:cNvPr>
          <p:cNvSpPr txBox="1"/>
          <p:nvPr/>
        </p:nvSpPr>
        <p:spPr>
          <a:xfrm>
            <a:off x="349045" y="1442468"/>
            <a:ext cx="11493909" cy="3477875"/>
          </a:xfrm>
          <a:prstGeom prst="rect">
            <a:avLst/>
          </a:prstGeom>
          <a:noFill/>
        </p:spPr>
        <p:txBody>
          <a:bodyPr wrap="square" rtlCol="0">
            <a:spAutoFit/>
          </a:bodyPr>
          <a:lstStyle/>
          <a:p>
            <a:pPr marL="342900" indent="-342900">
              <a:buFont typeface="Wingdings" panose="05000000000000000000" pitchFamily="2" charset="2"/>
              <a:buChar char="q"/>
            </a:pPr>
            <a:r>
              <a:rPr lang="pl-PL" sz="2000" dirty="0"/>
              <a:t>„… </a:t>
            </a:r>
            <a:r>
              <a:rPr lang="en-US" sz="2000" dirty="0"/>
              <a:t>to support, through lifelong learning, the educational, professional and personal development of people in education, training, youth and sport, in Europe and beyond, thereby contributing to sustainable growth, quality jobs and social cohesion, to driving innovation, and to strengthening European identity and active citizenship” </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current funding period 2021-2027</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key actions:</a:t>
            </a:r>
          </a:p>
          <a:p>
            <a:r>
              <a:rPr lang="pl-PL" sz="2000" dirty="0"/>
              <a:t>	</a:t>
            </a:r>
            <a:r>
              <a:rPr lang="en-US" sz="2000" dirty="0"/>
              <a:t>Key Action 1: Learning Mobility of Individuals</a:t>
            </a:r>
          </a:p>
          <a:p>
            <a:r>
              <a:rPr lang="pl-PL" sz="2000" dirty="0"/>
              <a:t>	</a:t>
            </a:r>
            <a:r>
              <a:rPr lang="en-US" sz="2000" dirty="0"/>
              <a:t>Key Action 2: Cooperation among </a:t>
            </a:r>
            <a:r>
              <a:rPr lang="en-US" sz="2000" dirty="0" err="1"/>
              <a:t>organisations</a:t>
            </a:r>
            <a:r>
              <a:rPr lang="en-US" sz="2000" dirty="0"/>
              <a:t> and institutions, e.g. </a:t>
            </a:r>
            <a:r>
              <a:rPr lang="en-US" sz="2000" b="1" dirty="0"/>
              <a:t>European Universities</a:t>
            </a:r>
          </a:p>
          <a:p>
            <a:r>
              <a:rPr lang="pl-PL" sz="2000" dirty="0"/>
              <a:t>	…</a:t>
            </a:r>
          </a:p>
        </p:txBody>
      </p:sp>
      <p:sp>
        <p:nvSpPr>
          <p:cNvPr id="3" name="Dymek myśli: chmurka 2">
            <a:extLst>
              <a:ext uri="{FF2B5EF4-FFF2-40B4-BE49-F238E27FC236}">
                <a16:creationId xmlns:a16="http://schemas.microsoft.com/office/drawing/2014/main" id="{5AE8EC48-7CF9-1943-DC44-366C75E0AC10}"/>
              </a:ext>
            </a:extLst>
          </p:cNvPr>
          <p:cNvSpPr/>
          <p:nvPr/>
        </p:nvSpPr>
        <p:spPr>
          <a:xfrm>
            <a:off x="5037456" y="2634053"/>
            <a:ext cx="3464528" cy="1039618"/>
          </a:xfrm>
          <a:prstGeom prst="cloudCallout">
            <a:avLst>
              <a:gd name="adj1" fmla="val -70459"/>
              <a:gd name="adj2" fmla="val 1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pole tekstowe 5">
            <a:extLst>
              <a:ext uri="{FF2B5EF4-FFF2-40B4-BE49-F238E27FC236}">
                <a16:creationId xmlns:a16="http://schemas.microsoft.com/office/drawing/2014/main" id="{11975CB7-727A-38BA-E901-ACDAD78DB686}"/>
              </a:ext>
            </a:extLst>
          </p:cNvPr>
          <p:cNvSpPr txBox="1"/>
          <p:nvPr/>
        </p:nvSpPr>
        <p:spPr>
          <a:xfrm rot="21265054">
            <a:off x="5265333" y="2783887"/>
            <a:ext cx="3106034" cy="523220"/>
          </a:xfrm>
          <a:prstGeom prst="rect">
            <a:avLst/>
          </a:prstGeom>
          <a:noFill/>
        </p:spPr>
        <p:txBody>
          <a:bodyPr wrap="square" rtlCol="0">
            <a:spAutoFit/>
          </a:bodyPr>
          <a:lstStyle/>
          <a:p>
            <a:pPr algn="ctr"/>
            <a:r>
              <a:rPr lang="pl-PL" sz="1400" dirty="0" err="1">
                <a:solidFill>
                  <a:schemeClr val="bg1"/>
                </a:solidFill>
              </a:rPr>
              <a:t>up</a:t>
            </a:r>
            <a:r>
              <a:rPr lang="pl-PL" sz="1400" dirty="0">
                <a:solidFill>
                  <a:schemeClr val="bg1"/>
                </a:solidFill>
              </a:rPr>
              <a:t> to 2027 50% of </a:t>
            </a:r>
            <a:r>
              <a:rPr lang="pl-PL" sz="1400" dirty="0" err="1">
                <a:solidFill>
                  <a:schemeClr val="bg1"/>
                </a:solidFill>
              </a:rPr>
              <a:t>European</a:t>
            </a:r>
            <a:r>
              <a:rPr lang="pl-PL" sz="1400" dirty="0">
                <a:solidFill>
                  <a:schemeClr val="bg1"/>
                </a:solidFill>
              </a:rPr>
              <a:t> HEI </a:t>
            </a:r>
            <a:r>
              <a:rPr lang="pl-PL" sz="1400" dirty="0" err="1">
                <a:solidFill>
                  <a:schemeClr val="bg1"/>
                </a:solidFill>
              </a:rPr>
              <a:t>graduates</a:t>
            </a:r>
            <a:r>
              <a:rPr lang="pl-PL" sz="1400" dirty="0">
                <a:solidFill>
                  <a:schemeClr val="bg1"/>
                </a:solidFill>
              </a:rPr>
              <a:t> </a:t>
            </a:r>
            <a:r>
              <a:rPr lang="pl-PL" sz="1400" dirty="0" err="1">
                <a:solidFill>
                  <a:schemeClr val="bg1"/>
                </a:solidFill>
              </a:rPr>
              <a:t>will</a:t>
            </a:r>
            <a:r>
              <a:rPr lang="pl-PL" sz="1400" dirty="0">
                <a:solidFill>
                  <a:schemeClr val="bg1"/>
                </a:solidFill>
              </a:rPr>
              <a:t> </a:t>
            </a:r>
            <a:r>
              <a:rPr lang="pl-PL" sz="1400" dirty="0" err="1">
                <a:solidFill>
                  <a:schemeClr val="bg1"/>
                </a:solidFill>
              </a:rPr>
              <a:t>have</a:t>
            </a:r>
            <a:r>
              <a:rPr lang="pl-PL" sz="1400" dirty="0">
                <a:solidFill>
                  <a:schemeClr val="bg1"/>
                </a:solidFill>
              </a:rPr>
              <a:t> </a:t>
            </a:r>
            <a:r>
              <a:rPr lang="pl-PL" sz="1400" dirty="0" err="1">
                <a:solidFill>
                  <a:schemeClr val="bg1"/>
                </a:solidFill>
              </a:rPr>
              <a:t>mobility</a:t>
            </a:r>
            <a:r>
              <a:rPr lang="pl-PL" sz="1400" dirty="0">
                <a:solidFill>
                  <a:schemeClr val="bg1"/>
                </a:solidFill>
              </a:rPr>
              <a:t> </a:t>
            </a:r>
            <a:r>
              <a:rPr lang="pl-PL" sz="1400" dirty="0" err="1">
                <a:solidFill>
                  <a:schemeClr val="bg1"/>
                </a:solidFill>
              </a:rPr>
              <a:t>experience</a:t>
            </a:r>
            <a:endParaRPr lang="pl-PL" sz="1400" dirty="0">
              <a:solidFill>
                <a:schemeClr val="bg1"/>
              </a:solidFill>
            </a:endParaRPr>
          </a:p>
        </p:txBody>
      </p:sp>
    </p:spTree>
    <p:extLst>
      <p:ext uri="{BB962C8B-B14F-4D97-AF65-F5344CB8AC3E}">
        <p14:creationId xmlns:p14="http://schemas.microsoft.com/office/powerpoint/2010/main" val="2133053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EU+ Alliance">
            <a:extLst>
              <a:ext uri="{FF2B5EF4-FFF2-40B4-BE49-F238E27FC236}">
                <a16:creationId xmlns:a16="http://schemas.microsoft.com/office/drawing/2014/main" id="{4EB9E72D-DA23-FF3A-9688-3204A54E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A2743438-DB7E-975D-EF10-ED6019AF35A2}"/>
              </a:ext>
            </a:extLst>
          </p:cNvPr>
          <p:cNvSpPr txBox="1"/>
          <p:nvPr/>
        </p:nvSpPr>
        <p:spPr>
          <a:xfrm>
            <a:off x="0" y="193508"/>
            <a:ext cx="12110936" cy="584775"/>
          </a:xfrm>
          <a:prstGeom prst="rect">
            <a:avLst/>
          </a:prstGeom>
          <a:noFill/>
        </p:spPr>
        <p:txBody>
          <a:bodyPr wrap="square" rtlCol="0">
            <a:spAutoFit/>
          </a:bodyPr>
          <a:lstStyle/>
          <a:p>
            <a:pPr algn="ctr"/>
            <a:r>
              <a:rPr lang="pl-PL" sz="3200" b="1" dirty="0" err="1">
                <a:latin typeface="Lato" panose="020F0502020204030203" pitchFamily="34" charset="-18"/>
              </a:rPr>
              <a:t>European</a:t>
            </a:r>
            <a:r>
              <a:rPr lang="pl-PL" sz="3200" b="1" dirty="0">
                <a:latin typeface="Lato" panose="020F0502020204030203" pitchFamily="34" charset="-18"/>
              </a:rPr>
              <a:t> </a:t>
            </a:r>
            <a:r>
              <a:rPr lang="pl-PL" sz="3200" b="1" dirty="0" err="1">
                <a:latin typeface="Lato" panose="020F0502020204030203" pitchFamily="34" charset="-18"/>
              </a:rPr>
              <a:t>Universities</a:t>
            </a:r>
            <a:endParaRPr lang="pl-PL" sz="3200" b="1" dirty="0">
              <a:latin typeface="Lato" panose="020F0502020204030203" pitchFamily="34" charset="-18"/>
            </a:endParaRPr>
          </a:p>
        </p:txBody>
      </p:sp>
      <p:pic>
        <p:nvPicPr>
          <p:cNvPr id="5" name="Picture 4">
            <a:extLst>
              <a:ext uri="{FF2B5EF4-FFF2-40B4-BE49-F238E27FC236}">
                <a16:creationId xmlns:a16="http://schemas.microsoft.com/office/drawing/2014/main" id="{AB0D7702-52CA-54F0-4364-929FF3A4A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7" name="Obraz 6" descr="Obraz zawierający tekst, Grafika, Czcionka, design&#10;&#10;Opis wygenerowany automatycznie">
            <a:extLst>
              <a:ext uri="{FF2B5EF4-FFF2-40B4-BE49-F238E27FC236}">
                <a16:creationId xmlns:a16="http://schemas.microsoft.com/office/drawing/2014/main" id="{AFFEA55C-7DDB-9176-5FD8-47B8618D4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E03B5046-4EE3-1049-031F-8D287F7C06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News - 4EU+ Alliance">
            <a:extLst>
              <a:ext uri="{FF2B5EF4-FFF2-40B4-BE49-F238E27FC236}">
                <a16:creationId xmlns:a16="http://schemas.microsoft.com/office/drawing/2014/main" id="{B0B67870-0BCB-D0EB-5435-9311FE2EB8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907" y="876605"/>
            <a:ext cx="6298483" cy="5038786"/>
          </a:xfrm>
          <a:prstGeom prst="rect">
            <a:avLst/>
          </a:prstGeom>
          <a:noFill/>
          <a:extLst>
            <a:ext uri="{909E8E84-426E-40DD-AFC4-6F175D3DCCD1}">
              <a14:hiddenFill xmlns:a14="http://schemas.microsoft.com/office/drawing/2010/main">
                <a:solidFill>
                  <a:srgbClr val="FFFFFF"/>
                </a:solidFill>
              </a14:hiddenFill>
            </a:ext>
          </a:extLst>
        </p:spPr>
      </p:pic>
      <p:sp>
        <p:nvSpPr>
          <p:cNvPr id="6" name="Zástupný symbol pro obsah 6">
            <a:extLst>
              <a:ext uri="{FF2B5EF4-FFF2-40B4-BE49-F238E27FC236}">
                <a16:creationId xmlns:a16="http://schemas.microsoft.com/office/drawing/2014/main" id="{A7D38B10-FB1B-0DDC-C85E-97377B442D48}"/>
              </a:ext>
            </a:extLst>
          </p:cNvPr>
          <p:cNvSpPr>
            <a:spLocks noGrp="1"/>
          </p:cNvSpPr>
          <p:nvPr>
            <p:ph sz="half" idx="1"/>
          </p:nvPr>
        </p:nvSpPr>
        <p:spPr>
          <a:xfrm>
            <a:off x="8032956" y="1354835"/>
            <a:ext cx="3478346" cy="3907227"/>
          </a:xfrm>
        </p:spPr>
        <p:txBody>
          <a:bodyPr>
            <a:noAutofit/>
          </a:bodyPr>
          <a:lstStyle/>
          <a:p>
            <a:pPr marL="357188" indent="-176213"/>
            <a:endParaRPr lang="pl-PL" sz="2000" b="1" dirty="0">
              <a:solidFill>
                <a:schemeClr val="tx2"/>
              </a:solidFill>
            </a:endParaRPr>
          </a:p>
          <a:p>
            <a:pPr marL="180975" indent="0">
              <a:buNone/>
            </a:pPr>
            <a:r>
              <a:rPr lang="cs-CZ" sz="2000" b="1" dirty="0">
                <a:solidFill>
                  <a:schemeClr val="tx2"/>
                </a:solidFill>
              </a:rPr>
              <a:t>INTEGRATION</a:t>
            </a:r>
          </a:p>
          <a:p>
            <a:pPr marL="180975" indent="0">
              <a:buNone/>
            </a:pPr>
            <a:endParaRPr lang="en-US" sz="2000" b="1" dirty="0"/>
          </a:p>
          <a:p>
            <a:pPr marL="357188" indent="-176213" algn="just"/>
            <a:r>
              <a:rPr lang="pl-PL" sz="2000" dirty="0" err="1"/>
              <a:t>common</a:t>
            </a:r>
            <a:r>
              <a:rPr lang="pl-PL" sz="2000" dirty="0"/>
              <a:t> </a:t>
            </a:r>
            <a:r>
              <a:rPr lang="pl-PL" sz="2000" dirty="0" err="1"/>
              <a:t>infrastructure</a:t>
            </a:r>
            <a:endParaRPr lang="pl-PL" sz="2000" dirty="0"/>
          </a:p>
          <a:p>
            <a:pPr marL="357188" indent="-176213" algn="just"/>
            <a:endParaRPr lang="pl-PL" sz="2000" dirty="0"/>
          </a:p>
          <a:p>
            <a:pPr marL="357188" indent="-176213" algn="just"/>
            <a:r>
              <a:rPr lang="pl-PL" sz="2000" dirty="0" err="1"/>
              <a:t>common</a:t>
            </a:r>
            <a:r>
              <a:rPr lang="pl-PL" sz="2000" dirty="0"/>
              <a:t> </a:t>
            </a:r>
            <a:r>
              <a:rPr lang="pl-PL" sz="2000" dirty="0" err="1"/>
              <a:t>research</a:t>
            </a:r>
            <a:endParaRPr lang="pl-PL" sz="2000" dirty="0"/>
          </a:p>
          <a:p>
            <a:pPr marL="357188" indent="-176213" algn="just"/>
            <a:endParaRPr lang="pl-PL" sz="2000" b="1" dirty="0"/>
          </a:p>
          <a:p>
            <a:pPr marL="357188" indent="-176213" algn="just"/>
            <a:r>
              <a:rPr lang="pl-PL" sz="2000" b="1" dirty="0" err="1"/>
              <a:t>common</a:t>
            </a:r>
            <a:r>
              <a:rPr lang="pl-PL" sz="2000" b="1" dirty="0"/>
              <a:t> </a:t>
            </a:r>
            <a:r>
              <a:rPr lang="pl-PL" sz="2000" b="1" dirty="0" err="1"/>
              <a:t>education</a:t>
            </a:r>
            <a:endParaRPr lang="pl-PL" sz="2000" b="1" dirty="0"/>
          </a:p>
          <a:p>
            <a:pPr marL="357188" indent="-176213" algn="just"/>
            <a:endParaRPr lang="pl-PL" sz="2000" dirty="0"/>
          </a:p>
          <a:p>
            <a:pPr marL="357188" indent="-176213" algn="just"/>
            <a:r>
              <a:rPr lang="pl-PL" sz="2000" dirty="0" err="1"/>
              <a:t>community</a:t>
            </a:r>
            <a:endParaRPr lang="pl-PL" sz="2000" dirty="0"/>
          </a:p>
          <a:p>
            <a:pPr marL="357188" indent="-176213" algn="just"/>
            <a:endParaRPr lang="en-US" sz="2000" dirty="0"/>
          </a:p>
          <a:p>
            <a:pPr marL="0" indent="0">
              <a:buNone/>
            </a:pPr>
            <a:endParaRPr lang="cs-CZ" sz="2000" dirty="0"/>
          </a:p>
          <a:p>
            <a:pPr marL="0" indent="0">
              <a:buNone/>
            </a:pPr>
            <a:endParaRPr lang="cs-CZ" sz="2000" dirty="0"/>
          </a:p>
          <a:p>
            <a:pPr marL="0" indent="0">
              <a:buNone/>
            </a:pPr>
            <a:endParaRPr lang="cs-CZ" sz="2000" dirty="0"/>
          </a:p>
          <a:p>
            <a:pPr marL="0" indent="0">
              <a:buNone/>
            </a:pPr>
            <a:endParaRPr lang="cs-CZ" sz="2000" dirty="0"/>
          </a:p>
          <a:p>
            <a:pPr marL="0" indent="0">
              <a:buNone/>
            </a:pPr>
            <a:endParaRPr lang="cs-CZ" sz="2000" dirty="0"/>
          </a:p>
        </p:txBody>
      </p:sp>
    </p:spTree>
    <p:extLst>
      <p:ext uri="{BB962C8B-B14F-4D97-AF65-F5344CB8AC3E}">
        <p14:creationId xmlns:p14="http://schemas.microsoft.com/office/powerpoint/2010/main" val="388789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Pszczoła z filmów rysunkowych z okazji ukończenia szkoły">
            <a:extLst>
              <a:ext uri="{FF2B5EF4-FFF2-40B4-BE49-F238E27FC236}">
                <a16:creationId xmlns:a16="http://schemas.microsoft.com/office/drawing/2014/main" id="{7F18C1CC-328A-DE02-24D6-C5D2634C0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91421">
            <a:off x="754912" y="882972"/>
            <a:ext cx="1167233" cy="1345998"/>
          </a:xfrm>
          <a:prstGeom prst="rect">
            <a:avLst/>
          </a:prstGeom>
        </p:spPr>
      </p:pic>
      <p:pic>
        <p:nvPicPr>
          <p:cNvPr id="3" name="Obraz 2" descr="Pszczoła z rysunku ze wskaźnikiem">
            <a:extLst>
              <a:ext uri="{FF2B5EF4-FFF2-40B4-BE49-F238E27FC236}">
                <a16:creationId xmlns:a16="http://schemas.microsoft.com/office/drawing/2014/main" id="{57DA29B6-26AD-3FB1-913D-6002F42447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09447">
            <a:off x="1508464" y="1631831"/>
            <a:ext cx="1241590" cy="1400207"/>
          </a:xfrm>
          <a:prstGeom prst="rect">
            <a:avLst/>
          </a:prstGeom>
        </p:spPr>
      </p:pic>
      <p:pic>
        <p:nvPicPr>
          <p:cNvPr id="16" name="Obraz 15" descr="Czytanie pszczoły rysunku">
            <a:extLst>
              <a:ext uri="{FF2B5EF4-FFF2-40B4-BE49-F238E27FC236}">
                <a16:creationId xmlns:a16="http://schemas.microsoft.com/office/drawing/2014/main" id="{504E9E9E-0E39-26C1-4925-CA55C6DCAE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66836">
            <a:off x="825743" y="1722552"/>
            <a:ext cx="865148" cy="1150534"/>
          </a:xfrm>
          <a:prstGeom prst="rect">
            <a:avLst/>
          </a:prstGeom>
        </p:spPr>
      </p:pic>
      <p:pic>
        <p:nvPicPr>
          <p:cNvPr id="19" name="Obraz 18" descr="Pszczoła z rysunku z ołówkiem">
            <a:extLst>
              <a:ext uri="{FF2B5EF4-FFF2-40B4-BE49-F238E27FC236}">
                <a16:creationId xmlns:a16="http://schemas.microsoft.com/office/drawing/2014/main" id="{6CF7077D-6F1B-1543-DA28-F1AD41EBB6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279" y="946248"/>
            <a:ext cx="925985" cy="993929"/>
          </a:xfrm>
          <a:prstGeom prst="rect">
            <a:avLst/>
          </a:prstGeom>
        </p:spPr>
      </p:pic>
      <p:sp>
        <p:nvSpPr>
          <p:cNvPr id="20" name="pole tekstowe 19">
            <a:extLst>
              <a:ext uri="{FF2B5EF4-FFF2-40B4-BE49-F238E27FC236}">
                <a16:creationId xmlns:a16="http://schemas.microsoft.com/office/drawing/2014/main" id="{34B61D90-08F5-BA8D-C09E-F1C821357CBF}"/>
              </a:ext>
            </a:extLst>
          </p:cNvPr>
          <p:cNvSpPr txBox="1"/>
          <p:nvPr/>
        </p:nvSpPr>
        <p:spPr>
          <a:xfrm>
            <a:off x="238279" y="3062198"/>
            <a:ext cx="3669174" cy="369332"/>
          </a:xfrm>
          <a:prstGeom prst="rect">
            <a:avLst/>
          </a:prstGeom>
          <a:noFill/>
        </p:spPr>
        <p:txBody>
          <a:bodyPr wrap="square" rtlCol="0">
            <a:spAutoFit/>
          </a:bodyPr>
          <a:lstStyle/>
          <a:p>
            <a:r>
              <a:rPr lang="pl-PL" dirty="0"/>
              <a:t>student, </a:t>
            </a:r>
            <a:r>
              <a:rPr lang="pl-PL" dirty="0" err="1"/>
              <a:t>researchers</a:t>
            </a:r>
            <a:r>
              <a:rPr lang="pl-PL" dirty="0"/>
              <a:t>, </a:t>
            </a:r>
            <a:r>
              <a:rPr lang="pl-PL" dirty="0" err="1"/>
              <a:t>technicians</a:t>
            </a:r>
            <a:endParaRPr lang="pl-PL" dirty="0"/>
          </a:p>
        </p:txBody>
      </p:sp>
      <p:sp>
        <p:nvSpPr>
          <p:cNvPr id="21" name="pole tekstowe 20">
            <a:extLst>
              <a:ext uri="{FF2B5EF4-FFF2-40B4-BE49-F238E27FC236}">
                <a16:creationId xmlns:a16="http://schemas.microsoft.com/office/drawing/2014/main" id="{588871D2-52DB-7834-4E32-E136138336CD}"/>
              </a:ext>
            </a:extLst>
          </p:cNvPr>
          <p:cNvSpPr txBox="1"/>
          <p:nvPr/>
        </p:nvSpPr>
        <p:spPr>
          <a:xfrm>
            <a:off x="238279" y="3710174"/>
            <a:ext cx="3235478" cy="923330"/>
          </a:xfrm>
          <a:prstGeom prst="rect">
            <a:avLst/>
          </a:prstGeom>
          <a:solidFill>
            <a:schemeClr val="accent6"/>
          </a:solidFill>
        </p:spPr>
        <p:txBody>
          <a:bodyPr wrap="square" rtlCol="0">
            <a:spAutoFit/>
          </a:bodyPr>
          <a:lstStyle/>
          <a:p>
            <a:r>
              <a:rPr lang="pl-PL" dirty="0" err="1"/>
              <a:t>Long</a:t>
            </a:r>
            <a:r>
              <a:rPr lang="pl-PL" dirty="0"/>
              <a:t>-term </a:t>
            </a:r>
            <a:r>
              <a:rPr lang="pl-PL" dirty="0" err="1"/>
              <a:t>internship</a:t>
            </a:r>
            <a:r>
              <a:rPr lang="pl-PL" dirty="0"/>
              <a:t> (SMT)</a:t>
            </a:r>
          </a:p>
          <a:p>
            <a:r>
              <a:rPr lang="pl-PL" dirty="0"/>
              <a:t>Staff </a:t>
            </a:r>
            <a:r>
              <a:rPr lang="pl-PL" dirty="0" err="1"/>
              <a:t>Mobility</a:t>
            </a:r>
            <a:r>
              <a:rPr lang="pl-PL" dirty="0"/>
              <a:t> for </a:t>
            </a:r>
            <a:r>
              <a:rPr lang="pl-PL" dirty="0" err="1"/>
              <a:t>Teaching</a:t>
            </a:r>
            <a:r>
              <a:rPr lang="pl-PL" dirty="0"/>
              <a:t> (STA)</a:t>
            </a:r>
          </a:p>
          <a:p>
            <a:r>
              <a:rPr lang="pl-PL" dirty="0"/>
              <a:t>Staff </a:t>
            </a:r>
            <a:r>
              <a:rPr lang="pl-PL" dirty="0" err="1"/>
              <a:t>Mobility</a:t>
            </a:r>
            <a:r>
              <a:rPr lang="pl-PL" dirty="0"/>
              <a:t> for Training (STT)</a:t>
            </a:r>
          </a:p>
        </p:txBody>
      </p:sp>
      <p:sp>
        <p:nvSpPr>
          <p:cNvPr id="22" name="pole tekstowe 21">
            <a:extLst>
              <a:ext uri="{FF2B5EF4-FFF2-40B4-BE49-F238E27FC236}">
                <a16:creationId xmlns:a16="http://schemas.microsoft.com/office/drawing/2014/main" id="{93C14022-2B5D-B89E-1271-32086044D1B2}"/>
              </a:ext>
            </a:extLst>
          </p:cNvPr>
          <p:cNvSpPr txBox="1"/>
          <p:nvPr/>
        </p:nvSpPr>
        <p:spPr>
          <a:xfrm>
            <a:off x="251337" y="4912148"/>
            <a:ext cx="3235478" cy="369332"/>
          </a:xfrm>
          <a:prstGeom prst="rect">
            <a:avLst/>
          </a:prstGeom>
          <a:solidFill>
            <a:schemeClr val="accent6"/>
          </a:solidFill>
        </p:spPr>
        <p:txBody>
          <a:bodyPr wrap="square" rtlCol="0">
            <a:spAutoFit/>
          </a:bodyPr>
          <a:lstStyle/>
          <a:p>
            <a:r>
              <a:rPr lang="pl-PL" dirty="0" err="1"/>
              <a:t>You</a:t>
            </a:r>
            <a:r>
              <a:rPr lang="pl-PL" dirty="0"/>
              <a:t> </a:t>
            </a:r>
            <a:r>
              <a:rPr lang="pl-PL" dirty="0" err="1"/>
              <a:t>can</a:t>
            </a:r>
            <a:r>
              <a:rPr lang="pl-PL" dirty="0"/>
              <a:t> start </a:t>
            </a:r>
            <a:r>
              <a:rPr lang="pl-PL" dirty="0" err="1"/>
              <a:t>tomorrow</a:t>
            </a:r>
            <a:r>
              <a:rPr lang="pl-PL" dirty="0"/>
              <a:t> </a:t>
            </a:r>
            <a:r>
              <a:rPr lang="pl-PL" dirty="0">
                <a:sym typeface="Wingdings" panose="05000000000000000000" pitchFamily="2" charset="2"/>
              </a:rPr>
              <a:t></a:t>
            </a:r>
            <a:endParaRPr lang="pl-PL" dirty="0"/>
          </a:p>
        </p:txBody>
      </p:sp>
      <p:pic>
        <p:nvPicPr>
          <p:cNvPr id="23" name="Obraz 22" descr="Pszczoła z filmów rysunkowych z okazji ukończenia szkoły">
            <a:extLst>
              <a:ext uri="{FF2B5EF4-FFF2-40B4-BE49-F238E27FC236}">
                <a16:creationId xmlns:a16="http://schemas.microsoft.com/office/drawing/2014/main" id="{A5912F9D-28DC-206B-A6A9-76F8505C6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91421">
            <a:off x="4007017" y="1025811"/>
            <a:ext cx="1167233" cy="1345998"/>
          </a:xfrm>
          <a:prstGeom prst="rect">
            <a:avLst/>
          </a:prstGeom>
        </p:spPr>
      </p:pic>
      <p:pic>
        <p:nvPicPr>
          <p:cNvPr id="24" name="Obraz 23" descr="Pszczoła z rysunku ze wskaźnikiem">
            <a:extLst>
              <a:ext uri="{FF2B5EF4-FFF2-40B4-BE49-F238E27FC236}">
                <a16:creationId xmlns:a16="http://schemas.microsoft.com/office/drawing/2014/main" id="{15667CB9-A9D8-0730-CA35-7CEE741AE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09447">
            <a:off x="4923341" y="1443511"/>
            <a:ext cx="1241590" cy="1400207"/>
          </a:xfrm>
          <a:prstGeom prst="rect">
            <a:avLst/>
          </a:prstGeom>
        </p:spPr>
      </p:pic>
      <p:sp>
        <p:nvSpPr>
          <p:cNvPr id="25" name="pole tekstowe 24">
            <a:extLst>
              <a:ext uri="{FF2B5EF4-FFF2-40B4-BE49-F238E27FC236}">
                <a16:creationId xmlns:a16="http://schemas.microsoft.com/office/drawing/2014/main" id="{30E35356-EC55-21D9-1019-21AD66FFE5FE}"/>
              </a:ext>
            </a:extLst>
          </p:cNvPr>
          <p:cNvSpPr txBox="1"/>
          <p:nvPr/>
        </p:nvSpPr>
        <p:spPr>
          <a:xfrm>
            <a:off x="4758983" y="3055575"/>
            <a:ext cx="3669174" cy="369332"/>
          </a:xfrm>
          <a:prstGeom prst="rect">
            <a:avLst/>
          </a:prstGeom>
          <a:noFill/>
        </p:spPr>
        <p:txBody>
          <a:bodyPr wrap="square" rtlCol="0">
            <a:spAutoFit/>
          </a:bodyPr>
          <a:lstStyle/>
          <a:p>
            <a:r>
              <a:rPr lang="pl-PL" dirty="0"/>
              <a:t>student</a:t>
            </a:r>
          </a:p>
        </p:txBody>
      </p:sp>
      <p:sp>
        <p:nvSpPr>
          <p:cNvPr id="26" name="pole tekstowe 25">
            <a:extLst>
              <a:ext uri="{FF2B5EF4-FFF2-40B4-BE49-F238E27FC236}">
                <a16:creationId xmlns:a16="http://schemas.microsoft.com/office/drawing/2014/main" id="{71DDD226-59CC-A1E3-B3CC-5364C41AD162}"/>
              </a:ext>
            </a:extLst>
          </p:cNvPr>
          <p:cNvSpPr txBox="1"/>
          <p:nvPr/>
        </p:nvSpPr>
        <p:spPr>
          <a:xfrm>
            <a:off x="3670424" y="3710174"/>
            <a:ext cx="3235478" cy="646331"/>
          </a:xfrm>
          <a:prstGeom prst="rect">
            <a:avLst/>
          </a:prstGeom>
          <a:solidFill>
            <a:schemeClr val="accent4"/>
          </a:solidFill>
        </p:spPr>
        <p:txBody>
          <a:bodyPr wrap="square" rtlCol="0">
            <a:spAutoFit/>
          </a:bodyPr>
          <a:lstStyle/>
          <a:p>
            <a:r>
              <a:rPr lang="pl-PL" dirty="0" err="1"/>
              <a:t>Study</a:t>
            </a:r>
            <a:r>
              <a:rPr lang="pl-PL" dirty="0"/>
              <a:t> </a:t>
            </a:r>
            <a:r>
              <a:rPr lang="pl-PL" dirty="0" err="1"/>
              <a:t>aborad</a:t>
            </a:r>
            <a:endParaRPr lang="pl-PL" dirty="0"/>
          </a:p>
          <a:p>
            <a:r>
              <a:rPr lang="pl-PL" dirty="0" err="1"/>
              <a:t>Short</a:t>
            </a:r>
            <a:r>
              <a:rPr lang="pl-PL" dirty="0"/>
              <a:t>-term </a:t>
            </a:r>
            <a:r>
              <a:rPr lang="pl-PL" dirty="0" err="1"/>
              <a:t>internship</a:t>
            </a:r>
            <a:endParaRPr lang="pl-PL" dirty="0"/>
          </a:p>
        </p:txBody>
      </p:sp>
      <p:sp>
        <p:nvSpPr>
          <p:cNvPr id="27" name="pole tekstowe 26">
            <a:extLst>
              <a:ext uri="{FF2B5EF4-FFF2-40B4-BE49-F238E27FC236}">
                <a16:creationId xmlns:a16="http://schemas.microsoft.com/office/drawing/2014/main" id="{42C37218-9D06-F023-E27D-AF32D347C39A}"/>
              </a:ext>
            </a:extLst>
          </p:cNvPr>
          <p:cNvSpPr txBox="1"/>
          <p:nvPr/>
        </p:nvSpPr>
        <p:spPr>
          <a:xfrm>
            <a:off x="3670424" y="4816540"/>
            <a:ext cx="3235478" cy="646331"/>
          </a:xfrm>
          <a:prstGeom prst="rect">
            <a:avLst/>
          </a:prstGeom>
          <a:solidFill>
            <a:schemeClr val="accent4"/>
          </a:solidFill>
        </p:spPr>
        <p:txBody>
          <a:bodyPr wrap="square" rtlCol="0">
            <a:spAutoFit/>
          </a:bodyPr>
          <a:lstStyle/>
          <a:p>
            <a:pPr algn="ctr"/>
            <a:r>
              <a:rPr lang="pl-PL" dirty="0"/>
              <a:t>SIGNED BILATERAL AGREEMENT NEEDED</a:t>
            </a:r>
          </a:p>
        </p:txBody>
      </p:sp>
      <p:pic>
        <p:nvPicPr>
          <p:cNvPr id="28" name="Obraz 27" descr="Pszczoła z filmów rysunkowych z okazji ukończenia szkoły">
            <a:extLst>
              <a:ext uri="{FF2B5EF4-FFF2-40B4-BE49-F238E27FC236}">
                <a16:creationId xmlns:a16="http://schemas.microsoft.com/office/drawing/2014/main" id="{206D4540-CB0B-8E06-9082-B90B11B82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91421">
            <a:off x="7378630" y="1264192"/>
            <a:ext cx="1167233" cy="1345998"/>
          </a:xfrm>
          <a:prstGeom prst="rect">
            <a:avLst/>
          </a:prstGeom>
        </p:spPr>
      </p:pic>
      <p:pic>
        <p:nvPicPr>
          <p:cNvPr id="29" name="Obraz 28" descr="Pszczoła z rysunku ze wskaźnikiem">
            <a:extLst>
              <a:ext uri="{FF2B5EF4-FFF2-40B4-BE49-F238E27FC236}">
                <a16:creationId xmlns:a16="http://schemas.microsoft.com/office/drawing/2014/main" id="{E126B25D-A0DD-3B7F-3D48-E3CB068BC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09447">
            <a:off x="8381013" y="1696057"/>
            <a:ext cx="1241590" cy="1400207"/>
          </a:xfrm>
          <a:prstGeom prst="rect">
            <a:avLst/>
          </a:prstGeom>
        </p:spPr>
      </p:pic>
      <p:sp>
        <p:nvSpPr>
          <p:cNvPr id="30" name="pole tekstowe 29">
            <a:extLst>
              <a:ext uri="{FF2B5EF4-FFF2-40B4-BE49-F238E27FC236}">
                <a16:creationId xmlns:a16="http://schemas.microsoft.com/office/drawing/2014/main" id="{35C23510-F1B5-B8C9-F763-6E05F5BD4112}"/>
              </a:ext>
            </a:extLst>
          </p:cNvPr>
          <p:cNvSpPr txBox="1"/>
          <p:nvPr/>
        </p:nvSpPr>
        <p:spPr>
          <a:xfrm>
            <a:off x="8085851" y="3083296"/>
            <a:ext cx="3669174" cy="369332"/>
          </a:xfrm>
          <a:prstGeom prst="rect">
            <a:avLst/>
          </a:prstGeom>
          <a:noFill/>
        </p:spPr>
        <p:txBody>
          <a:bodyPr wrap="square" rtlCol="0">
            <a:spAutoFit/>
          </a:bodyPr>
          <a:lstStyle/>
          <a:p>
            <a:r>
              <a:rPr lang="pl-PL" dirty="0"/>
              <a:t>student</a:t>
            </a:r>
          </a:p>
        </p:txBody>
      </p:sp>
      <p:sp>
        <p:nvSpPr>
          <p:cNvPr id="31" name="pole tekstowe 30">
            <a:extLst>
              <a:ext uri="{FF2B5EF4-FFF2-40B4-BE49-F238E27FC236}">
                <a16:creationId xmlns:a16="http://schemas.microsoft.com/office/drawing/2014/main" id="{57C98414-EE3D-590F-7ABD-D72F0F9BBE1A}"/>
              </a:ext>
            </a:extLst>
          </p:cNvPr>
          <p:cNvSpPr txBox="1"/>
          <p:nvPr/>
        </p:nvSpPr>
        <p:spPr>
          <a:xfrm>
            <a:off x="7102569" y="3710174"/>
            <a:ext cx="3235478" cy="369332"/>
          </a:xfrm>
          <a:prstGeom prst="rect">
            <a:avLst/>
          </a:prstGeom>
          <a:solidFill>
            <a:schemeClr val="accent1"/>
          </a:solidFill>
        </p:spPr>
        <p:txBody>
          <a:bodyPr wrap="square" rtlCol="0">
            <a:spAutoFit/>
          </a:bodyPr>
          <a:lstStyle/>
          <a:p>
            <a:r>
              <a:rPr lang="pl-PL" dirty="0" err="1"/>
              <a:t>Blended</a:t>
            </a:r>
            <a:r>
              <a:rPr lang="pl-PL" dirty="0"/>
              <a:t> </a:t>
            </a:r>
            <a:r>
              <a:rPr lang="pl-PL" dirty="0" err="1"/>
              <a:t>Intensive</a:t>
            </a:r>
            <a:r>
              <a:rPr lang="pl-PL" dirty="0"/>
              <a:t> Program</a:t>
            </a:r>
          </a:p>
        </p:txBody>
      </p:sp>
      <p:sp>
        <p:nvSpPr>
          <p:cNvPr id="32" name="pole tekstowe 31">
            <a:extLst>
              <a:ext uri="{FF2B5EF4-FFF2-40B4-BE49-F238E27FC236}">
                <a16:creationId xmlns:a16="http://schemas.microsoft.com/office/drawing/2014/main" id="{EA156656-9FAE-0644-0AD2-E4896AB32C0C}"/>
              </a:ext>
            </a:extLst>
          </p:cNvPr>
          <p:cNvSpPr txBox="1"/>
          <p:nvPr/>
        </p:nvSpPr>
        <p:spPr>
          <a:xfrm>
            <a:off x="7102569" y="4816540"/>
            <a:ext cx="3235478" cy="646331"/>
          </a:xfrm>
          <a:prstGeom prst="rect">
            <a:avLst/>
          </a:prstGeom>
          <a:solidFill>
            <a:schemeClr val="accent1"/>
          </a:solidFill>
        </p:spPr>
        <p:txBody>
          <a:bodyPr wrap="square" rtlCol="0">
            <a:spAutoFit/>
          </a:bodyPr>
          <a:lstStyle/>
          <a:p>
            <a:pPr algn="ctr"/>
            <a:r>
              <a:rPr lang="pl-PL" dirty="0"/>
              <a:t>SIGNED AGREEMENT NEEDED</a:t>
            </a:r>
          </a:p>
          <a:p>
            <a:pPr algn="ctr"/>
            <a:r>
              <a:rPr lang="pl-PL" dirty="0"/>
              <a:t>MIN. 3 PARTNERS</a:t>
            </a:r>
          </a:p>
        </p:txBody>
      </p:sp>
      <p:pic>
        <p:nvPicPr>
          <p:cNvPr id="33" name="Obraz 32" descr="Pszczoła z rysunku z ołówkiem">
            <a:extLst>
              <a:ext uri="{FF2B5EF4-FFF2-40B4-BE49-F238E27FC236}">
                <a16:creationId xmlns:a16="http://schemas.microsoft.com/office/drawing/2014/main" id="{44625194-1811-2473-B176-A5FA939288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900" y="2005105"/>
            <a:ext cx="925985" cy="993929"/>
          </a:xfrm>
          <a:prstGeom prst="rect">
            <a:avLst/>
          </a:prstGeom>
        </p:spPr>
      </p:pic>
      <p:sp>
        <p:nvSpPr>
          <p:cNvPr id="36" name="pole tekstowe 35">
            <a:extLst>
              <a:ext uri="{FF2B5EF4-FFF2-40B4-BE49-F238E27FC236}">
                <a16:creationId xmlns:a16="http://schemas.microsoft.com/office/drawing/2014/main" id="{A7B58595-4759-02E6-EB6A-2F011CAC665D}"/>
              </a:ext>
            </a:extLst>
          </p:cNvPr>
          <p:cNvSpPr txBox="1"/>
          <p:nvPr/>
        </p:nvSpPr>
        <p:spPr>
          <a:xfrm>
            <a:off x="10509992" y="3717749"/>
            <a:ext cx="1478380" cy="1754326"/>
          </a:xfrm>
          <a:prstGeom prst="rect">
            <a:avLst/>
          </a:prstGeom>
          <a:solidFill>
            <a:srgbClr val="C00000"/>
          </a:solidFill>
        </p:spPr>
        <p:txBody>
          <a:bodyPr wrap="square" rtlCol="0">
            <a:spAutoFit/>
          </a:bodyPr>
          <a:lstStyle/>
          <a:p>
            <a:r>
              <a:rPr lang="pl-PL" dirty="0">
                <a:solidFill>
                  <a:schemeClr val="bg1"/>
                </a:solidFill>
              </a:rPr>
              <a:t>Joint Master</a:t>
            </a:r>
          </a:p>
          <a:p>
            <a:endParaRPr lang="pl-PL" dirty="0">
              <a:solidFill>
                <a:schemeClr val="bg1"/>
              </a:solidFill>
            </a:endParaRPr>
          </a:p>
          <a:p>
            <a:r>
              <a:rPr lang="pl-PL" dirty="0">
                <a:solidFill>
                  <a:schemeClr val="bg1"/>
                </a:solidFill>
              </a:rPr>
              <a:t>paralel </a:t>
            </a:r>
            <a:r>
              <a:rPr lang="pl-PL" dirty="0" err="1">
                <a:solidFill>
                  <a:schemeClr val="bg1"/>
                </a:solidFill>
              </a:rPr>
              <a:t>national</a:t>
            </a:r>
            <a:r>
              <a:rPr lang="pl-PL" dirty="0">
                <a:solidFill>
                  <a:schemeClr val="bg1"/>
                </a:solidFill>
              </a:rPr>
              <a:t> </a:t>
            </a:r>
            <a:r>
              <a:rPr lang="pl-PL" dirty="0" err="1">
                <a:solidFill>
                  <a:schemeClr val="bg1"/>
                </a:solidFill>
              </a:rPr>
              <a:t>registration</a:t>
            </a:r>
            <a:r>
              <a:rPr lang="pl-PL" dirty="0">
                <a:solidFill>
                  <a:schemeClr val="bg1"/>
                </a:solidFill>
              </a:rPr>
              <a:t> etc.</a:t>
            </a:r>
          </a:p>
        </p:txBody>
      </p:sp>
      <p:sp>
        <p:nvSpPr>
          <p:cNvPr id="4" name="pole tekstowe 3">
            <a:extLst>
              <a:ext uri="{FF2B5EF4-FFF2-40B4-BE49-F238E27FC236}">
                <a16:creationId xmlns:a16="http://schemas.microsoft.com/office/drawing/2014/main" id="{C82EC564-CB95-C8EB-1000-E7635B40819F}"/>
              </a:ext>
            </a:extLst>
          </p:cNvPr>
          <p:cNvSpPr txBox="1"/>
          <p:nvPr/>
        </p:nvSpPr>
        <p:spPr>
          <a:xfrm>
            <a:off x="0" y="252918"/>
            <a:ext cx="12110936" cy="584775"/>
          </a:xfrm>
          <a:prstGeom prst="rect">
            <a:avLst/>
          </a:prstGeom>
          <a:noFill/>
        </p:spPr>
        <p:txBody>
          <a:bodyPr wrap="square" rtlCol="0">
            <a:spAutoFit/>
          </a:bodyPr>
          <a:lstStyle/>
          <a:p>
            <a:pPr algn="ctr"/>
            <a:r>
              <a:rPr lang="pl-PL" sz="3200" b="1" dirty="0">
                <a:latin typeface="Lato" panose="020F0502020204030203" pitchFamily="34" charset="-18"/>
              </a:rPr>
              <a:t>Erasmus + </a:t>
            </a:r>
            <a:r>
              <a:rPr lang="pl-PL" sz="3200" b="1" dirty="0" err="1">
                <a:latin typeface="Lato" panose="020F0502020204030203" pitchFamily="34" charset="-18"/>
              </a:rPr>
              <a:t>opportunities</a:t>
            </a:r>
            <a:endParaRPr lang="pl-PL" sz="3200" b="1" dirty="0">
              <a:latin typeface="Lato" panose="020F0502020204030203" pitchFamily="34" charset="-18"/>
            </a:endParaRPr>
          </a:p>
        </p:txBody>
      </p:sp>
      <p:pic>
        <p:nvPicPr>
          <p:cNvPr id="5" name="Picture 2" descr="4EU+ Alliance">
            <a:extLst>
              <a:ext uri="{FF2B5EF4-FFF2-40B4-BE49-F238E27FC236}">
                <a16:creationId xmlns:a16="http://schemas.microsoft.com/office/drawing/2014/main" id="{6563C6A0-3904-49CB-36A9-B67C225877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0439" y="6179784"/>
            <a:ext cx="2358512" cy="4877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3F15BA0-9D4B-498C-808A-E65A288171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0528" y="6128933"/>
            <a:ext cx="1878385" cy="538567"/>
          </a:xfrm>
          <a:prstGeom prst="rect">
            <a:avLst/>
          </a:prstGeom>
          <a:noFill/>
          <a:extLst>
            <a:ext uri="{909E8E84-426E-40DD-AFC4-6F175D3DCCD1}">
              <a14:hiddenFill xmlns:a14="http://schemas.microsoft.com/office/drawing/2010/main">
                <a:solidFill>
                  <a:srgbClr val="FFFFFF"/>
                </a:solidFill>
              </a14:hiddenFill>
            </a:ext>
          </a:extLst>
        </p:spPr>
      </p:pic>
      <p:pic>
        <p:nvPicPr>
          <p:cNvPr id="8" name="Obraz 7" descr="Obraz zawierający tekst, Grafika, Czcionka, design&#10;&#10;Opis wygenerowany automatycznie">
            <a:extLst>
              <a:ext uri="{FF2B5EF4-FFF2-40B4-BE49-F238E27FC236}">
                <a16:creationId xmlns:a16="http://schemas.microsoft.com/office/drawing/2014/main" id="{34E85D75-AE74-B594-41F6-5A33E922C0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312" y="6052943"/>
            <a:ext cx="1333191" cy="664381"/>
          </a:xfrm>
          <a:prstGeom prst="rect">
            <a:avLst/>
          </a:prstGeom>
        </p:spPr>
      </p:pic>
      <p:pic>
        <p:nvPicPr>
          <p:cNvPr id="9" name="Picture 7">
            <a:extLst>
              <a:ext uri="{FF2B5EF4-FFF2-40B4-BE49-F238E27FC236}">
                <a16:creationId xmlns:a16="http://schemas.microsoft.com/office/drawing/2014/main" id="{1B9629E4-DA1D-5F47-170C-A3B2798C0B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16840" y="6037276"/>
            <a:ext cx="1333191" cy="592530"/>
          </a:xfrm>
          <a:prstGeom prst="rect">
            <a:avLst/>
          </a:prstGeom>
          <a:noFill/>
          <a:extLst>
            <a:ext uri="{909E8E84-426E-40DD-AFC4-6F175D3DCCD1}">
              <a14:hiddenFill xmlns:a14="http://schemas.microsoft.com/office/drawing/2010/main">
                <a:solidFill>
                  <a:srgbClr val="FFFFFF"/>
                </a:solidFill>
              </a14:hiddenFill>
            </a:ext>
          </a:extLst>
        </p:spPr>
      </p:pic>
      <p:sp>
        <p:nvSpPr>
          <p:cNvPr id="11" name="pole tekstowe 10">
            <a:extLst>
              <a:ext uri="{FF2B5EF4-FFF2-40B4-BE49-F238E27FC236}">
                <a16:creationId xmlns:a16="http://schemas.microsoft.com/office/drawing/2014/main" id="{BBA5B22F-8B32-5D19-18C7-B342C880B59B}"/>
              </a:ext>
            </a:extLst>
          </p:cNvPr>
          <p:cNvSpPr txBox="1"/>
          <p:nvPr/>
        </p:nvSpPr>
        <p:spPr>
          <a:xfrm>
            <a:off x="7090208" y="4124857"/>
            <a:ext cx="3235478" cy="646331"/>
          </a:xfrm>
          <a:prstGeom prst="rect">
            <a:avLst/>
          </a:prstGeom>
          <a:solidFill>
            <a:schemeClr val="accent1"/>
          </a:solidFill>
        </p:spPr>
        <p:txBody>
          <a:bodyPr wrap="square" rtlCol="0">
            <a:spAutoFit/>
          </a:bodyPr>
          <a:lstStyle/>
          <a:p>
            <a:r>
              <a:rPr lang="pl-PL" dirty="0"/>
              <a:t>6000 </a:t>
            </a:r>
            <a:r>
              <a:rPr lang="pl-PL" dirty="0" err="1"/>
              <a:t>euros</a:t>
            </a:r>
            <a:r>
              <a:rPr lang="pl-PL" dirty="0"/>
              <a:t> </a:t>
            </a:r>
            <a:r>
              <a:rPr lang="pl-PL" dirty="0" err="1"/>
              <a:t>overheads</a:t>
            </a:r>
            <a:r>
              <a:rPr lang="pl-PL" dirty="0"/>
              <a:t> for </a:t>
            </a:r>
            <a:r>
              <a:rPr lang="pl-PL" dirty="0" err="1"/>
              <a:t>organising</a:t>
            </a:r>
            <a:r>
              <a:rPr lang="pl-PL" dirty="0"/>
              <a:t> </a:t>
            </a:r>
            <a:r>
              <a:rPr lang="pl-PL" dirty="0" err="1"/>
              <a:t>institution</a:t>
            </a:r>
            <a:endParaRPr lang="pl-PL" dirty="0"/>
          </a:p>
        </p:txBody>
      </p:sp>
      <p:pic>
        <p:nvPicPr>
          <p:cNvPr id="7" name="Obraz 6" descr="Pszczoła z filmów rysunkowych z okazji ukończenia szkoły">
            <a:extLst>
              <a:ext uri="{FF2B5EF4-FFF2-40B4-BE49-F238E27FC236}">
                <a16:creationId xmlns:a16="http://schemas.microsoft.com/office/drawing/2014/main" id="{08F6A05C-706B-32FB-B02E-0AAB1CB59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291421">
            <a:off x="10818552" y="1422881"/>
            <a:ext cx="1167233" cy="1345998"/>
          </a:xfrm>
          <a:prstGeom prst="rect">
            <a:avLst/>
          </a:prstGeom>
        </p:spPr>
      </p:pic>
    </p:spTree>
    <p:extLst>
      <p:ext uri="{BB962C8B-B14F-4D97-AF65-F5344CB8AC3E}">
        <p14:creationId xmlns:p14="http://schemas.microsoft.com/office/powerpoint/2010/main" val="274776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9450C-9AEB-3AB8-E791-93C13B718B06}"/>
              </a:ext>
            </a:extLst>
          </p:cNvPr>
          <p:cNvSpPr txBox="1">
            <a:spLocks/>
          </p:cNvSpPr>
          <p:nvPr/>
        </p:nvSpPr>
        <p:spPr>
          <a:xfrm>
            <a:off x="280324" y="189709"/>
            <a:ext cx="11772317" cy="8265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a:t>Erasmus + „</a:t>
            </a:r>
            <a:r>
              <a:rPr lang="pl-PL" dirty="0" err="1"/>
              <a:t>individual</a:t>
            </a:r>
            <a:r>
              <a:rPr lang="pl-PL" dirty="0"/>
              <a:t> exchange </a:t>
            </a:r>
            <a:r>
              <a:rPr lang="pl-PL" dirty="0" err="1"/>
              <a:t>box</a:t>
            </a:r>
            <a:r>
              <a:rPr lang="pl-PL" dirty="0"/>
              <a:t>”</a:t>
            </a:r>
            <a:endParaRPr lang="en-US" dirty="0"/>
          </a:p>
        </p:txBody>
      </p:sp>
      <p:pic>
        <p:nvPicPr>
          <p:cNvPr id="6" name="Grafika 5" descr="Prezentować z wypełnieniem pełnym">
            <a:extLst>
              <a:ext uri="{FF2B5EF4-FFF2-40B4-BE49-F238E27FC236}">
                <a16:creationId xmlns:a16="http://schemas.microsoft.com/office/drawing/2014/main" id="{F62032E7-4876-FA24-4BE3-5912E1B5C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9300" y="460695"/>
            <a:ext cx="6121079" cy="6121079"/>
          </a:xfrm>
          <a:prstGeom prst="rect">
            <a:avLst/>
          </a:prstGeom>
        </p:spPr>
      </p:pic>
      <p:pic>
        <p:nvPicPr>
          <p:cNvPr id="7" name="Picture 4">
            <a:extLst>
              <a:ext uri="{FF2B5EF4-FFF2-40B4-BE49-F238E27FC236}">
                <a16:creationId xmlns:a16="http://schemas.microsoft.com/office/drawing/2014/main" id="{2830CA4B-33D6-035D-9D44-CF07FD8BA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8089" y="6270464"/>
            <a:ext cx="1551422" cy="444822"/>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81182B0C-ED47-4C57-BC92-F9D77923EA40}"/>
              </a:ext>
            </a:extLst>
          </p:cNvPr>
          <p:cNvSpPr txBox="1"/>
          <p:nvPr/>
        </p:nvSpPr>
        <p:spPr>
          <a:xfrm>
            <a:off x="4016417" y="2777924"/>
            <a:ext cx="1678329" cy="369332"/>
          </a:xfrm>
          <a:prstGeom prst="rect">
            <a:avLst/>
          </a:prstGeom>
          <a:noFill/>
        </p:spPr>
        <p:txBody>
          <a:bodyPr wrap="square" rtlCol="0">
            <a:spAutoFit/>
          </a:bodyPr>
          <a:lstStyle/>
          <a:p>
            <a:r>
              <a:rPr lang="pl-PL" b="1" dirty="0" err="1">
                <a:solidFill>
                  <a:schemeClr val="accent6">
                    <a:lumMod val="75000"/>
                  </a:schemeClr>
                </a:solidFill>
              </a:rPr>
              <a:t>study</a:t>
            </a:r>
            <a:r>
              <a:rPr lang="pl-PL" b="1" dirty="0">
                <a:solidFill>
                  <a:schemeClr val="accent6">
                    <a:lumMod val="75000"/>
                  </a:schemeClr>
                </a:solidFill>
              </a:rPr>
              <a:t> </a:t>
            </a:r>
            <a:r>
              <a:rPr lang="pl-PL" b="1" dirty="0" err="1">
                <a:solidFill>
                  <a:schemeClr val="accent6">
                    <a:lumMod val="75000"/>
                  </a:schemeClr>
                </a:solidFill>
              </a:rPr>
              <a:t>abroad</a:t>
            </a:r>
            <a:endParaRPr lang="pl-PL" b="1" dirty="0">
              <a:solidFill>
                <a:schemeClr val="accent6">
                  <a:lumMod val="75000"/>
                </a:schemeClr>
              </a:solidFill>
            </a:endParaRPr>
          </a:p>
        </p:txBody>
      </p:sp>
      <p:sp>
        <p:nvSpPr>
          <p:cNvPr id="9" name="pole tekstowe 8">
            <a:extLst>
              <a:ext uri="{FF2B5EF4-FFF2-40B4-BE49-F238E27FC236}">
                <a16:creationId xmlns:a16="http://schemas.microsoft.com/office/drawing/2014/main" id="{75011FBC-C9CF-1AB4-9605-E59012467134}"/>
              </a:ext>
            </a:extLst>
          </p:cNvPr>
          <p:cNvSpPr txBox="1"/>
          <p:nvPr/>
        </p:nvSpPr>
        <p:spPr>
          <a:xfrm>
            <a:off x="3823735" y="4261413"/>
            <a:ext cx="1871011" cy="1754326"/>
          </a:xfrm>
          <a:prstGeom prst="rect">
            <a:avLst/>
          </a:prstGeom>
          <a:noFill/>
        </p:spPr>
        <p:txBody>
          <a:bodyPr wrap="square" rtlCol="0">
            <a:spAutoFit/>
          </a:bodyPr>
          <a:lstStyle/>
          <a:p>
            <a:pPr algn="ctr"/>
            <a:r>
              <a:rPr lang="pl-PL" dirty="0" err="1"/>
              <a:t>long</a:t>
            </a:r>
            <a:r>
              <a:rPr lang="pl-PL" dirty="0"/>
              <a:t>-term </a:t>
            </a:r>
            <a:r>
              <a:rPr lang="pl-PL" dirty="0" err="1"/>
              <a:t>Internship</a:t>
            </a:r>
            <a:r>
              <a:rPr lang="pl-PL" dirty="0"/>
              <a:t> (SMT)</a:t>
            </a:r>
          </a:p>
          <a:p>
            <a:pPr algn="ctr"/>
            <a:endParaRPr lang="pl-PL" dirty="0"/>
          </a:p>
          <a:p>
            <a:pPr algn="ctr"/>
            <a:r>
              <a:rPr lang="pl-PL" b="1" dirty="0" err="1">
                <a:solidFill>
                  <a:schemeClr val="accent6">
                    <a:lumMod val="75000"/>
                  </a:schemeClr>
                </a:solidFill>
              </a:rPr>
              <a:t>short</a:t>
            </a:r>
            <a:r>
              <a:rPr lang="pl-PL" b="1" dirty="0">
                <a:solidFill>
                  <a:schemeClr val="accent6">
                    <a:lumMod val="75000"/>
                  </a:schemeClr>
                </a:solidFill>
              </a:rPr>
              <a:t>-term </a:t>
            </a:r>
            <a:r>
              <a:rPr lang="pl-PL" b="1" dirty="0" err="1">
                <a:solidFill>
                  <a:schemeClr val="accent6">
                    <a:lumMod val="75000"/>
                  </a:schemeClr>
                </a:solidFill>
              </a:rPr>
              <a:t>internship</a:t>
            </a:r>
            <a:r>
              <a:rPr lang="pl-PL" b="1" dirty="0">
                <a:solidFill>
                  <a:schemeClr val="accent6">
                    <a:lumMod val="75000"/>
                  </a:schemeClr>
                </a:solidFill>
              </a:rPr>
              <a:t> (</a:t>
            </a:r>
            <a:r>
              <a:rPr lang="pl-PL" b="1" dirty="0" err="1">
                <a:solidFill>
                  <a:schemeClr val="accent6">
                    <a:lumMod val="75000"/>
                  </a:schemeClr>
                </a:solidFill>
              </a:rPr>
              <a:t>SMTs</a:t>
            </a:r>
            <a:r>
              <a:rPr lang="pl-PL" b="1" dirty="0">
                <a:solidFill>
                  <a:schemeClr val="accent6">
                    <a:lumMod val="75000"/>
                  </a:schemeClr>
                </a:solidFill>
              </a:rPr>
              <a:t>)</a:t>
            </a:r>
          </a:p>
          <a:p>
            <a:pPr algn="ctr"/>
            <a:endParaRPr lang="pl-PL" dirty="0"/>
          </a:p>
        </p:txBody>
      </p:sp>
      <p:sp>
        <p:nvSpPr>
          <p:cNvPr id="12" name="pole tekstowe 11">
            <a:extLst>
              <a:ext uri="{FF2B5EF4-FFF2-40B4-BE49-F238E27FC236}">
                <a16:creationId xmlns:a16="http://schemas.microsoft.com/office/drawing/2014/main" id="{3515FDDE-0192-C16F-7B73-64188B25C721}"/>
              </a:ext>
            </a:extLst>
          </p:cNvPr>
          <p:cNvSpPr txBox="1"/>
          <p:nvPr/>
        </p:nvSpPr>
        <p:spPr>
          <a:xfrm>
            <a:off x="6166482" y="2673875"/>
            <a:ext cx="1871011" cy="646331"/>
          </a:xfrm>
          <a:prstGeom prst="rect">
            <a:avLst/>
          </a:prstGeom>
          <a:noFill/>
        </p:spPr>
        <p:txBody>
          <a:bodyPr wrap="square" rtlCol="0">
            <a:spAutoFit/>
          </a:bodyPr>
          <a:lstStyle/>
          <a:p>
            <a:pPr algn="ctr"/>
            <a:r>
              <a:rPr lang="pl-PL" dirty="0" err="1"/>
              <a:t>staff</a:t>
            </a:r>
            <a:r>
              <a:rPr lang="pl-PL" dirty="0"/>
              <a:t> </a:t>
            </a:r>
            <a:r>
              <a:rPr lang="pl-PL" dirty="0" err="1"/>
              <a:t>mobility</a:t>
            </a:r>
            <a:r>
              <a:rPr lang="pl-PL" dirty="0"/>
              <a:t> for </a:t>
            </a:r>
            <a:r>
              <a:rPr lang="pl-PL" dirty="0" err="1"/>
              <a:t>teaching</a:t>
            </a:r>
            <a:r>
              <a:rPr lang="pl-PL" dirty="0"/>
              <a:t> (STA)</a:t>
            </a:r>
          </a:p>
        </p:txBody>
      </p:sp>
      <p:sp>
        <p:nvSpPr>
          <p:cNvPr id="13" name="pole tekstowe 12">
            <a:extLst>
              <a:ext uri="{FF2B5EF4-FFF2-40B4-BE49-F238E27FC236}">
                <a16:creationId xmlns:a16="http://schemas.microsoft.com/office/drawing/2014/main" id="{1A90CD55-E1CA-B865-F3A2-5372D26BE28F}"/>
              </a:ext>
            </a:extLst>
          </p:cNvPr>
          <p:cNvSpPr txBox="1"/>
          <p:nvPr/>
        </p:nvSpPr>
        <p:spPr>
          <a:xfrm>
            <a:off x="6096000" y="4627824"/>
            <a:ext cx="1871011" cy="646331"/>
          </a:xfrm>
          <a:prstGeom prst="rect">
            <a:avLst/>
          </a:prstGeom>
          <a:noFill/>
        </p:spPr>
        <p:txBody>
          <a:bodyPr wrap="square" rtlCol="0">
            <a:spAutoFit/>
          </a:bodyPr>
          <a:lstStyle/>
          <a:p>
            <a:pPr algn="ctr"/>
            <a:r>
              <a:rPr lang="pl-PL" dirty="0" err="1"/>
              <a:t>staff</a:t>
            </a:r>
            <a:r>
              <a:rPr lang="pl-PL" dirty="0"/>
              <a:t> </a:t>
            </a:r>
            <a:r>
              <a:rPr lang="pl-PL" dirty="0" err="1"/>
              <a:t>mobility</a:t>
            </a:r>
            <a:r>
              <a:rPr lang="pl-PL" dirty="0"/>
              <a:t> for </a:t>
            </a:r>
            <a:r>
              <a:rPr lang="pl-PL" dirty="0" err="1"/>
              <a:t>training</a:t>
            </a:r>
            <a:r>
              <a:rPr lang="pl-PL" dirty="0"/>
              <a:t> (STT)</a:t>
            </a:r>
          </a:p>
        </p:txBody>
      </p:sp>
      <p:sp>
        <p:nvSpPr>
          <p:cNvPr id="2" name="pole tekstowe 1">
            <a:extLst>
              <a:ext uri="{FF2B5EF4-FFF2-40B4-BE49-F238E27FC236}">
                <a16:creationId xmlns:a16="http://schemas.microsoft.com/office/drawing/2014/main" id="{CBE12755-79B6-1D55-CA37-2D6A4DCDB679}"/>
              </a:ext>
            </a:extLst>
          </p:cNvPr>
          <p:cNvSpPr txBox="1"/>
          <p:nvPr/>
        </p:nvSpPr>
        <p:spPr>
          <a:xfrm>
            <a:off x="8220255" y="2333851"/>
            <a:ext cx="3909256" cy="1477328"/>
          </a:xfrm>
          <a:prstGeom prst="rect">
            <a:avLst/>
          </a:prstGeom>
          <a:noFill/>
          <a:ln>
            <a:solidFill>
              <a:schemeClr val="accent6"/>
            </a:solidFill>
          </a:ln>
        </p:spPr>
        <p:txBody>
          <a:bodyPr wrap="square" rtlCol="0">
            <a:spAutoFit/>
          </a:bodyPr>
          <a:lstStyle/>
          <a:p>
            <a:pPr marL="285750" indent="-285750">
              <a:buFont typeface="Arial" panose="020B0604020202020204" pitchFamily="34" charset="0"/>
              <a:buChar char="•"/>
            </a:pPr>
            <a:r>
              <a:rPr lang="en-US" dirty="0"/>
              <a:t>up to 5 days</a:t>
            </a:r>
          </a:p>
          <a:p>
            <a:pPr marL="285750" indent="-285750">
              <a:buFont typeface="Arial" panose="020B0604020202020204" pitchFamily="34" charset="0"/>
              <a:buChar char="•"/>
            </a:pPr>
            <a:r>
              <a:rPr lang="en-US" dirty="0"/>
              <a:t>max. 2 per year</a:t>
            </a:r>
          </a:p>
          <a:p>
            <a:pPr marL="285750" indent="-285750">
              <a:buFont typeface="Arial" panose="020B0604020202020204" pitchFamily="34" charset="0"/>
              <a:buChar char="•"/>
            </a:pPr>
            <a:r>
              <a:rPr lang="en-US" dirty="0"/>
              <a:t>min. 8 teaching hours per week</a:t>
            </a:r>
            <a:endParaRPr lang="pl-PL" dirty="0"/>
          </a:p>
          <a:p>
            <a:pPr marL="285750" indent="-285750">
              <a:buFont typeface="Arial" panose="020B0604020202020204" pitchFamily="34" charset="0"/>
              <a:buChar char="•"/>
            </a:pPr>
            <a:r>
              <a:rPr lang="pl-PL" dirty="0" err="1"/>
              <a:t>based</a:t>
            </a:r>
            <a:r>
              <a:rPr lang="pl-PL" dirty="0"/>
              <a:t> on </a:t>
            </a:r>
            <a:r>
              <a:rPr lang="pl-PL" dirty="0" err="1"/>
              <a:t>acceptance</a:t>
            </a:r>
            <a:r>
              <a:rPr lang="pl-PL" dirty="0"/>
              <a:t> from </a:t>
            </a:r>
            <a:r>
              <a:rPr lang="pl-PL" dirty="0" err="1"/>
              <a:t>receiving</a:t>
            </a:r>
            <a:r>
              <a:rPr lang="pl-PL" dirty="0"/>
              <a:t> </a:t>
            </a:r>
            <a:r>
              <a:rPr lang="pl-PL" dirty="0" err="1"/>
              <a:t>institution</a:t>
            </a:r>
            <a:endParaRPr lang="pl-PL" dirty="0"/>
          </a:p>
        </p:txBody>
      </p:sp>
      <p:sp>
        <p:nvSpPr>
          <p:cNvPr id="3" name="pole tekstowe 2">
            <a:extLst>
              <a:ext uri="{FF2B5EF4-FFF2-40B4-BE49-F238E27FC236}">
                <a16:creationId xmlns:a16="http://schemas.microsoft.com/office/drawing/2014/main" id="{961455E3-C04A-BD1E-5CC8-21020364C679}"/>
              </a:ext>
            </a:extLst>
          </p:cNvPr>
          <p:cNvSpPr txBox="1"/>
          <p:nvPr/>
        </p:nvSpPr>
        <p:spPr>
          <a:xfrm>
            <a:off x="8226801" y="4538411"/>
            <a:ext cx="3909256" cy="1200329"/>
          </a:xfrm>
          <a:prstGeom prst="rect">
            <a:avLst/>
          </a:prstGeom>
          <a:noFill/>
          <a:ln>
            <a:solidFill>
              <a:schemeClr val="accent6"/>
            </a:solidFill>
          </a:ln>
        </p:spPr>
        <p:txBody>
          <a:bodyPr wrap="square" rtlCol="0">
            <a:spAutoFit/>
          </a:bodyPr>
          <a:lstStyle/>
          <a:p>
            <a:pPr marL="285750" indent="-285750">
              <a:buFont typeface="Arial" panose="020B0604020202020204" pitchFamily="34" charset="0"/>
              <a:buChar char="•"/>
            </a:pPr>
            <a:r>
              <a:rPr lang="en-US" dirty="0"/>
              <a:t>up to 5 days</a:t>
            </a:r>
          </a:p>
          <a:p>
            <a:pPr marL="285750" indent="-285750">
              <a:buFont typeface="Arial" panose="020B0604020202020204" pitchFamily="34" charset="0"/>
              <a:buChar char="•"/>
            </a:pPr>
            <a:r>
              <a:rPr lang="en-US" dirty="0"/>
              <a:t>also for technic</a:t>
            </a:r>
            <a:r>
              <a:rPr lang="pl-PL" dirty="0"/>
              <a:t>al </a:t>
            </a:r>
            <a:r>
              <a:rPr lang="pl-PL" dirty="0" err="1"/>
              <a:t>staff</a:t>
            </a:r>
            <a:endParaRPr lang="en-US" dirty="0"/>
          </a:p>
          <a:p>
            <a:pPr marL="285750" indent="-285750">
              <a:buFont typeface="Arial" panose="020B0604020202020204" pitchFamily="34" charset="0"/>
              <a:buChar char="•"/>
            </a:pPr>
            <a:r>
              <a:rPr lang="en-US" dirty="0"/>
              <a:t>max. once a year</a:t>
            </a:r>
          </a:p>
          <a:p>
            <a:endParaRPr lang="pl-PL" dirty="0"/>
          </a:p>
        </p:txBody>
      </p:sp>
      <p:sp>
        <p:nvSpPr>
          <p:cNvPr id="5" name="pole tekstowe 4">
            <a:extLst>
              <a:ext uri="{FF2B5EF4-FFF2-40B4-BE49-F238E27FC236}">
                <a16:creationId xmlns:a16="http://schemas.microsoft.com/office/drawing/2014/main" id="{19BDC5B4-EF2D-039C-D404-264DB2A235A0}"/>
              </a:ext>
            </a:extLst>
          </p:cNvPr>
          <p:cNvSpPr txBox="1"/>
          <p:nvPr/>
        </p:nvSpPr>
        <p:spPr>
          <a:xfrm>
            <a:off x="354699" y="3811179"/>
            <a:ext cx="3178946" cy="2585323"/>
          </a:xfrm>
          <a:prstGeom prst="rect">
            <a:avLst/>
          </a:prstGeom>
          <a:noFill/>
          <a:ln>
            <a:solidFill>
              <a:schemeClr val="accent6"/>
            </a:solidFill>
          </a:ln>
        </p:spPr>
        <p:txBody>
          <a:bodyPr wrap="square" rtlCol="0">
            <a:spAutoFit/>
          </a:bodyPr>
          <a:lstStyle/>
          <a:p>
            <a:pPr marL="285750" indent="-285750">
              <a:buFont typeface="Arial" panose="020B0604020202020204" pitchFamily="34" charset="0"/>
              <a:buChar char="•"/>
            </a:pPr>
            <a:r>
              <a:rPr lang="en-US" dirty="0"/>
              <a:t>60-180 days</a:t>
            </a:r>
          </a:p>
          <a:p>
            <a:pPr marL="285750" indent="-285750">
              <a:buFont typeface="Arial" panose="020B0604020202020204" pitchFamily="34" charset="0"/>
              <a:buChar char="•"/>
            </a:pPr>
            <a:r>
              <a:rPr lang="en-US" dirty="0"/>
              <a:t>no interinstitutional agreement needed; individual</a:t>
            </a:r>
          </a:p>
          <a:p>
            <a:pPr marL="285750" indent="-285750">
              <a:buFont typeface="Arial" panose="020B0604020202020204" pitchFamily="34" charset="0"/>
              <a:buChar char="•"/>
            </a:pPr>
            <a:r>
              <a:rPr lang="en-US" dirty="0"/>
              <a:t>in any HEI, also outside of EU</a:t>
            </a:r>
          </a:p>
          <a:p>
            <a:pPr marL="285750" indent="-285750">
              <a:buFont typeface="Arial" panose="020B0604020202020204" pitchFamily="34" charset="0"/>
              <a:buChar char="•"/>
            </a:pPr>
            <a:r>
              <a:rPr lang="en-US" dirty="0"/>
              <a:t>Learning Agreement and transcript of records</a:t>
            </a:r>
          </a:p>
          <a:p>
            <a:pPr marL="285750" indent="-285750">
              <a:buFont typeface="Arial" panose="020B0604020202020204" pitchFamily="34" charset="0"/>
              <a:buChar char="•"/>
            </a:pPr>
            <a:r>
              <a:rPr lang="en-US" dirty="0"/>
              <a:t>continuous recruitment</a:t>
            </a:r>
          </a:p>
          <a:p>
            <a:endParaRPr lang="pl-PL" dirty="0"/>
          </a:p>
        </p:txBody>
      </p:sp>
      <p:sp>
        <p:nvSpPr>
          <p:cNvPr id="14" name="Strzałka: w lewo 13">
            <a:extLst>
              <a:ext uri="{FF2B5EF4-FFF2-40B4-BE49-F238E27FC236}">
                <a16:creationId xmlns:a16="http://schemas.microsoft.com/office/drawing/2014/main" id="{B9C7D3B4-AD51-A4E8-970C-D4F6BCD73533}"/>
              </a:ext>
            </a:extLst>
          </p:cNvPr>
          <p:cNvSpPr/>
          <p:nvPr/>
        </p:nvSpPr>
        <p:spPr>
          <a:xfrm>
            <a:off x="3321934" y="4363656"/>
            <a:ext cx="601884" cy="264168"/>
          </a:xfrm>
          <a:prstGeom prst="lef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6" name="Obraz 15" descr="Pszczoła z filmów rysunkowych z okazji ukończenia szkoły">
            <a:extLst>
              <a:ext uri="{FF2B5EF4-FFF2-40B4-BE49-F238E27FC236}">
                <a16:creationId xmlns:a16="http://schemas.microsoft.com/office/drawing/2014/main" id="{DBF1C881-8BA4-EB65-FAF1-F1916BAF1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91421">
            <a:off x="2908829" y="1551853"/>
            <a:ext cx="1167233" cy="1345998"/>
          </a:xfrm>
          <a:prstGeom prst="rect">
            <a:avLst/>
          </a:prstGeom>
        </p:spPr>
      </p:pic>
      <p:pic>
        <p:nvPicPr>
          <p:cNvPr id="18" name="Obraz 17" descr="Pszczoła z rysunku ze wskaźnikiem">
            <a:extLst>
              <a:ext uri="{FF2B5EF4-FFF2-40B4-BE49-F238E27FC236}">
                <a16:creationId xmlns:a16="http://schemas.microsoft.com/office/drawing/2014/main" id="{2B6F86FF-0296-8841-3F18-E448D97BDB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444310">
            <a:off x="7671962" y="1433763"/>
            <a:ext cx="1241590" cy="1400207"/>
          </a:xfrm>
          <a:prstGeom prst="rect">
            <a:avLst/>
          </a:prstGeom>
        </p:spPr>
      </p:pic>
    </p:spTree>
    <p:extLst>
      <p:ext uri="{BB962C8B-B14F-4D97-AF65-F5344CB8AC3E}">
        <p14:creationId xmlns:p14="http://schemas.microsoft.com/office/powerpoint/2010/main" val="202287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9450C-9AEB-3AB8-E791-93C13B718B06}"/>
              </a:ext>
            </a:extLst>
          </p:cNvPr>
          <p:cNvSpPr txBox="1">
            <a:spLocks/>
          </p:cNvSpPr>
          <p:nvPr/>
        </p:nvSpPr>
        <p:spPr>
          <a:xfrm>
            <a:off x="280324" y="189709"/>
            <a:ext cx="11772317" cy="8265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err="1"/>
              <a:t>Individual</a:t>
            </a:r>
            <a:r>
              <a:rPr lang="pl-PL" dirty="0"/>
              <a:t> exchange with </a:t>
            </a:r>
            <a:r>
              <a:rPr lang="pl-PL" dirty="0" err="1"/>
              <a:t>institutional</a:t>
            </a:r>
            <a:r>
              <a:rPr lang="pl-PL" dirty="0"/>
              <a:t> </a:t>
            </a:r>
            <a:r>
              <a:rPr lang="pl-PL" dirty="0" err="1"/>
              <a:t>agreements</a:t>
            </a:r>
            <a:r>
              <a:rPr lang="pl-PL" dirty="0"/>
              <a:t> </a:t>
            </a:r>
            <a:endParaRPr lang="en-US" dirty="0"/>
          </a:p>
        </p:txBody>
      </p:sp>
      <p:pic>
        <p:nvPicPr>
          <p:cNvPr id="6" name="Grafika 5" descr="Prezentować z wypełnieniem pełnym">
            <a:extLst>
              <a:ext uri="{FF2B5EF4-FFF2-40B4-BE49-F238E27FC236}">
                <a16:creationId xmlns:a16="http://schemas.microsoft.com/office/drawing/2014/main" id="{F62032E7-4876-FA24-4BE3-5912E1B5C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9300" y="368460"/>
            <a:ext cx="6121079" cy="6121079"/>
          </a:xfrm>
          <a:prstGeom prst="rect">
            <a:avLst/>
          </a:prstGeom>
        </p:spPr>
      </p:pic>
      <p:pic>
        <p:nvPicPr>
          <p:cNvPr id="7" name="Picture 4">
            <a:extLst>
              <a:ext uri="{FF2B5EF4-FFF2-40B4-BE49-F238E27FC236}">
                <a16:creationId xmlns:a16="http://schemas.microsoft.com/office/drawing/2014/main" id="{2830CA4B-33D6-035D-9D44-CF07FD8BA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8089" y="6270464"/>
            <a:ext cx="1551422" cy="444822"/>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81182B0C-ED47-4C57-BC92-F9D77923EA40}"/>
              </a:ext>
            </a:extLst>
          </p:cNvPr>
          <p:cNvSpPr txBox="1"/>
          <p:nvPr/>
        </p:nvSpPr>
        <p:spPr>
          <a:xfrm>
            <a:off x="4016417" y="2777924"/>
            <a:ext cx="1678329" cy="369332"/>
          </a:xfrm>
          <a:prstGeom prst="rect">
            <a:avLst/>
          </a:prstGeom>
          <a:noFill/>
        </p:spPr>
        <p:txBody>
          <a:bodyPr wrap="square" rtlCol="0">
            <a:spAutoFit/>
          </a:bodyPr>
          <a:lstStyle/>
          <a:p>
            <a:r>
              <a:rPr lang="pl-PL" dirty="0" err="1"/>
              <a:t>study</a:t>
            </a:r>
            <a:r>
              <a:rPr lang="pl-PL" dirty="0"/>
              <a:t> </a:t>
            </a:r>
            <a:r>
              <a:rPr lang="pl-PL" dirty="0" err="1"/>
              <a:t>abroad</a:t>
            </a:r>
            <a:endParaRPr lang="pl-PL" dirty="0"/>
          </a:p>
        </p:txBody>
      </p:sp>
      <p:sp>
        <p:nvSpPr>
          <p:cNvPr id="9" name="pole tekstowe 8">
            <a:extLst>
              <a:ext uri="{FF2B5EF4-FFF2-40B4-BE49-F238E27FC236}">
                <a16:creationId xmlns:a16="http://schemas.microsoft.com/office/drawing/2014/main" id="{75011FBC-C9CF-1AB4-9605-E59012467134}"/>
              </a:ext>
            </a:extLst>
          </p:cNvPr>
          <p:cNvSpPr txBox="1"/>
          <p:nvPr/>
        </p:nvSpPr>
        <p:spPr>
          <a:xfrm>
            <a:off x="3823735" y="4261413"/>
            <a:ext cx="1871011" cy="1754326"/>
          </a:xfrm>
          <a:prstGeom prst="rect">
            <a:avLst/>
          </a:prstGeom>
          <a:noFill/>
        </p:spPr>
        <p:txBody>
          <a:bodyPr wrap="square" rtlCol="0">
            <a:spAutoFit/>
          </a:bodyPr>
          <a:lstStyle/>
          <a:p>
            <a:pPr algn="ctr"/>
            <a:r>
              <a:rPr lang="pl-PL" dirty="0" err="1">
                <a:solidFill>
                  <a:schemeClr val="accent4">
                    <a:lumMod val="75000"/>
                  </a:schemeClr>
                </a:solidFill>
              </a:rPr>
              <a:t>long</a:t>
            </a:r>
            <a:r>
              <a:rPr lang="pl-PL" dirty="0">
                <a:solidFill>
                  <a:schemeClr val="accent4">
                    <a:lumMod val="75000"/>
                  </a:schemeClr>
                </a:solidFill>
              </a:rPr>
              <a:t>-term </a:t>
            </a:r>
            <a:r>
              <a:rPr lang="pl-PL" dirty="0" err="1">
                <a:solidFill>
                  <a:schemeClr val="accent4">
                    <a:lumMod val="75000"/>
                  </a:schemeClr>
                </a:solidFill>
              </a:rPr>
              <a:t>Internship</a:t>
            </a:r>
            <a:r>
              <a:rPr lang="pl-PL" dirty="0">
                <a:solidFill>
                  <a:schemeClr val="accent4">
                    <a:lumMod val="75000"/>
                  </a:schemeClr>
                </a:solidFill>
              </a:rPr>
              <a:t> (SMT)</a:t>
            </a:r>
          </a:p>
          <a:p>
            <a:pPr algn="ctr"/>
            <a:endParaRPr lang="pl-PL" dirty="0"/>
          </a:p>
          <a:p>
            <a:pPr algn="ctr"/>
            <a:r>
              <a:rPr lang="pl-PL" dirty="0" err="1"/>
              <a:t>short</a:t>
            </a:r>
            <a:r>
              <a:rPr lang="pl-PL" dirty="0"/>
              <a:t>-term </a:t>
            </a:r>
            <a:r>
              <a:rPr lang="pl-PL" dirty="0" err="1"/>
              <a:t>internship</a:t>
            </a:r>
            <a:r>
              <a:rPr lang="pl-PL" dirty="0"/>
              <a:t> (</a:t>
            </a:r>
            <a:r>
              <a:rPr lang="pl-PL" dirty="0" err="1"/>
              <a:t>SMTs</a:t>
            </a:r>
            <a:r>
              <a:rPr lang="pl-PL" dirty="0"/>
              <a:t>)</a:t>
            </a:r>
          </a:p>
          <a:p>
            <a:pPr algn="ctr"/>
            <a:endParaRPr lang="pl-PL" dirty="0"/>
          </a:p>
        </p:txBody>
      </p:sp>
      <p:sp>
        <p:nvSpPr>
          <p:cNvPr id="12" name="pole tekstowe 11">
            <a:extLst>
              <a:ext uri="{FF2B5EF4-FFF2-40B4-BE49-F238E27FC236}">
                <a16:creationId xmlns:a16="http://schemas.microsoft.com/office/drawing/2014/main" id="{3515FDDE-0192-C16F-7B73-64188B25C721}"/>
              </a:ext>
            </a:extLst>
          </p:cNvPr>
          <p:cNvSpPr txBox="1"/>
          <p:nvPr/>
        </p:nvSpPr>
        <p:spPr>
          <a:xfrm>
            <a:off x="6166482" y="2673875"/>
            <a:ext cx="1871011" cy="646331"/>
          </a:xfrm>
          <a:prstGeom prst="rect">
            <a:avLst/>
          </a:prstGeom>
          <a:noFill/>
        </p:spPr>
        <p:txBody>
          <a:bodyPr wrap="square" rtlCol="0">
            <a:spAutoFit/>
          </a:bodyPr>
          <a:lstStyle/>
          <a:p>
            <a:pPr algn="ctr"/>
            <a:r>
              <a:rPr lang="pl-PL" dirty="0" err="1">
                <a:solidFill>
                  <a:schemeClr val="accent4">
                    <a:lumMod val="75000"/>
                  </a:schemeClr>
                </a:solidFill>
              </a:rPr>
              <a:t>staff</a:t>
            </a:r>
            <a:r>
              <a:rPr lang="pl-PL" dirty="0">
                <a:solidFill>
                  <a:schemeClr val="accent4">
                    <a:lumMod val="75000"/>
                  </a:schemeClr>
                </a:solidFill>
              </a:rPr>
              <a:t> </a:t>
            </a:r>
            <a:r>
              <a:rPr lang="pl-PL" dirty="0" err="1">
                <a:solidFill>
                  <a:schemeClr val="accent4">
                    <a:lumMod val="75000"/>
                  </a:schemeClr>
                </a:solidFill>
              </a:rPr>
              <a:t>mobility</a:t>
            </a:r>
            <a:r>
              <a:rPr lang="pl-PL" dirty="0">
                <a:solidFill>
                  <a:schemeClr val="accent4">
                    <a:lumMod val="75000"/>
                  </a:schemeClr>
                </a:solidFill>
              </a:rPr>
              <a:t> for </a:t>
            </a:r>
            <a:r>
              <a:rPr lang="pl-PL" dirty="0" err="1">
                <a:solidFill>
                  <a:schemeClr val="accent4">
                    <a:lumMod val="75000"/>
                  </a:schemeClr>
                </a:solidFill>
              </a:rPr>
              <a:t>teaching</a:t>
            </a:r>
            <a:r>
              <a:rPr lang="pl-PL" dirty="0">
                <a:solidFill>
                  <a:schemeClr val="accent4">
                    <a:lumMod val="75000"/>
                  </a:schemeClr>
                </a:solidFill>
              </a:rPr>
              <a:t> (STA)</a:t>
            </a:r>
          </a:p>
        </p:txBody>
      </p:sp>
      <p:sp>
        <p:nvSpPr>
          <p:cNvPr id="13" name="pole tekstowe 12">
            <a:extLst>
              <a:ext uri="{FF2B5EF4-FFF2-40B4-BE49-F238E27FC236}">
                <a16:creationId xmlns:a16="http://schemas.microsoft.com/office/drawing/2014/main" id="{1A90CD55-E1CA-B865-F3A2-5372D26BE28F}"/>
              </a:ext>
            </a:extLst>
          </p:cNvPr>
          <p:cNvSpPr txBox="1"/>
          <p:nvPr/>
        </p:nvSpPr>
        <p:spPr>
          <a:xfrm>
            <a:off x="6096000" y="4627824"/>
            <a:ext cx="1871011" cy="646331"/>
          </a:xfrm>
          <a:prstGeom prst="rect">
            <a:avLst/>
          </a:prstGeom>
          <a:noFill/>
        </p:spPr>
        <p:txBody>
          <a:bodyPr wrap="square" rtlCol="0">
            <a:spAutoFit/>
          </a:bodyPr>
          <a:lstStyle/>
          <a:p>
            <a:pPr algn="ctr"/>
            <a:r>
              <a:rPr lang="pl-PL" dirty="0" err="1">
                <a:solidFill>
                  <a:schemeClr val="accent4">
                    <a:lumMod val="75000"/>
                  </a:schemeClr>
                </a:solidFill>
              </a:rPr>
              <a:t>staff</a:t>
            </a:r>
            <a:r>
              <a:rPr lang="pl-PL" dirty="0">
                <a:solidFill>
                  <a:schemeClr val="accent4">
                    <a:lumMod val="75000"/>
                  </a:schemeClr>
                </a:solidFill>
              </a:rPr>
              <a:t> </a:t>
            </a:r>
            <a:r>
              <a:rPr lang="pl-PL" dirty="0" err="1">
                <a:solidFill>
                  <a:schemeClr val="accent4">
                    <a:lumMod val="75000"/>
                  </a:schemeClr>
                </a:solidFill>
              </a:rPr>
              <a:t>mobility</a:t>
            </a:r>
            <a:r>
              <a:rPr lang="pl-PL" dirty="0">
                <a:solidFill>
                  <a:schemeClr val="accent4">
                    <a:lumMod val="75000"/>
                  </a:schemeClr>
                </a:solidFill>
              </a:rPr>
              <a:t> for </a:t>
            </a:r>
            <a:r>
              <a:rPr lang="pl-PL" dirty="0" err="1">
                <a:solidFill>
                  <a:schemeClr val="accent4">
                    <a:lumMod val="75000"/>
                  </a:schemeClr>
                </a:solidFill>
              </a:rPr>
              <a:t>training</a:t>
            </a:r>
            <a:r>
              <a:rPr lang="pl-PL" dirty="0">
                <a:solidFill>
                  <a:schemeClr val="accent4">
                    <a:lumMod val="75000"/>
                  </a:schemeClr>
                </a:solidFill>
              </a:rPr>
              <a:t> (STT)</a:t>
            </a:r>
          </a:p>
        </p:txBody>
      </p:sp>
      <p:sp>
        <p:nvSpPr>
          <p:cNvPr id="5" name="pole tekstowe 4">
            <a:extLst>
              <a:ext uri="{FF2B5EF4-FFF2-40B4-BE49-F238E27FC236}">
                <a16:creationId xmlns:a16="http://schemas.microsoft.com/office/drawing/2014/main" id="{19BDC5B4-EF2D-039C-D404-264DB2A235A0}"/>
              </a:ext>
            </a:extLst>
          </p:cNvPr>
          <p:cNvSpPr txBox="1"/>
          <p:nvPr/>
        </p:nvSpPr>
        <p:spPr>
          <a:xfrm>
            <a:off x="280324" y="2329620"/>
            <a:ext cx="3178946" cy="369331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b="1" dirty="0"/>
              <a:t>only at partner universities with signed </a:t>
            </a:r>
            <a:r>
              <a:rPr lang="pl-PL" b="1" dirty="0"/>
              <a:t>BILATERAL </a:t>
            </a:r>
            <a:r>
              <a:rPr lang="en-US" b="1" dirty="0"/>
              <a:t>agreements</a:t>
            </a:r>
            <a:endParaRPr lang="pl-PL"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student participates in regular courses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30 ECTS per semester must be provided</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recruitment once a year February/March</a:t>
            </a:r>
          </a:p>
          <a:p>
            <a:endParaRPr lang="pl-PL" dirty="0"/>
          </a:p>
        </p:txBody>
      </p:sp>
      <p:sp>
        <p:nvSpPr>
          <p:cNvPr id="14" name="Strzałka: w lewo 13">
            <a:extLst>
              <a:ext uri="{FF2B5EF4-FFF2-40B4-BE49-F238E27FC236}">
                <a16:creationId xmlns:a16="http://schemas.microsoft.com/office/drawing/2014/main" id="{B9C7D3B4-AD51-A4E8-970C-D4F6BCD73533}"/>
              </a:ext>
            </a:extLst>
          </p:cNvPr>
          <p:cNvSpPr/>
          <p:nvPr/>
        </p:nvSpPr>
        <p:spPr>
          <a:xfrm>
            <a:off x="3083531" y="2842081"/>
            <a:ext cx="847475" cy="316750"/>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0BF3CC84-9C64-FE54-3D93-6FED1140E2C4}"/>
              </a:ext>
            </a:extLst>
          </p:cNvPr>
          <p:cNvSpPr txBox="1"/>
          <p:nvPr/>
        </p:nvSpPr>
        <p:spPr>
          <a:xfrm>
            <a:off x="8498645" y="1775622"/>
            <a:ext cx="3178946" cy="4247317"/>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dirty="0"/>
              <a:t>7 days</a:t>
            </a:r>
            <a:endParaRPr lang="pl-PL"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only at partner universities with signed agreements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mandatory virtual component (not for PhD level)</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min. 3 ECTS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must be coordinated by supervisor/teacher</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err="1"/>
              <a:t>great</a:t>
            </a:r>
            <a:r>
              <a:rPr lang="pl-PL" dirty="0"/>
              <a:t> for </a:t>
            </a:r>
            <a:r>
              <a:rPr lang="pl-PL" dirty="0" err="1"/>
              <a:t>summer</a:t>
            </a:r>
            <a:r>
              <a:rPr lang="pl-PL" dirty="0"/>
              <a:t> </a:t>
            </a:r>
            <a:r>
              <a:rPr lang="pl-PL" dirty="0" err="1"/>
              <a:t>schools</a:t>
            </a:r>
            <a:endParaRPr lang="pl-PL" dirty="0"/>
          </a:p>
        </p:txBody>
      </p:sp>
      <p:sp>
        <p:nvSpPr>
          <p:cNvPr id="11" name="Strzałka: w lewo 10">
            <a:extLst>
              <a:ext uri="{FF2B5EF4-FFF2-40B4-BE49-F238E27FC236}">
                <a16:creationId xmlns:a16="http://schemas.microsoft.com/office/drawing/2014/main" id="{FBC88AD6-73AE-821A-FC90-92F54671C3D9}"/>
              </a:ext>
            </a:extLst>
          </p:cNvPr>
          <p:cNvSpPr/>
          <p:nvPr/>
        </p:nvSpPr>
        <p:spPr>
          <a:xfrm rot="10800000">
            <a:off x="5621959" y="5393010"/>
            <a:ext cx="2876685" cy="369332"/>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64484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A9450C-9AEB-3AB8-E791-93C13B718B06}"/>
              </a:ext>
            </a:extLst>
          </p:cNvPr>
          <p:cNvSpPr txBox="1">
            <a:spLocks/>
          </p:cNvSpPr>
          <p:nvPr/>
        </p:nvSpPr>
        <p:spPr>
          <a:xfrm>
            <a:off x="280324" y="189709"/>
            <a:ext cx="11772317" cy="8265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err="1"/>
              <a:t>Individual</a:t>
            </a:r>
            <a:r>
              <a:rPr lang="pl-PL" dirty="0"/>
              <a:t> exchange with </a:t>
            </a:r>
            <a:r>
              <a:rPr lang="pl-PL" dirty="0" err="1"/>
              <a:t>institutional</a:t>
            </a:r>
            <a:r>
              <a:rPr lang="pl-PL" dirty="0"/>
              <a:t> </a:t>
            </a:r>
            <a:r>
              <a:rPr lang="pl-PL" dirty="0" err="1"/>
              <a:t>agreements</a:t>
            </a:r>
            <a:r>
              <a:rPr lang="pl-PL" dirty="0"/>
              <a:t> </a:t>
            </a:r>
            <a:endParaRPr lang="en-US" dirty="0"/>
          </a:p>
        </p:txBody>
      </p:sp>
      <p:pic>
        <p:nvPicPr>
          <p:cNvPr id="6" name="Grafika 5" descr="Prezentować z wypełnieniem pełnym">
            <a:extLst>
              <a:ext uri="{FF2B5EF4-FFF2-40B4-BE49-F238E27FC236}">
                <a16:creationId xmlns:a16="http://schemas.microsoft.com/office/drawing/2014/main" id="{F62032E7-4876-FA24-4BE3-5912E1B5C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9300" y="368460"/>
            <a:ext cx="6121079" cy="6121079"/>
          </a:xfrm>
          <a:prstGeom prst="rect">
            <a:avLst/>
          </a:prstGeom>
        </p:spPr>
      </p:pic>
      <p:pic>
        <p:nvPicPr>
          <p:cNvPr id="7" name="Picture 4">
            <a:extLst>
              <a:ext uri="{FF2B5EF4-FFF2-40B4-BE49-F238E27FC236}">
                <a16:creationId xmlns:a16="http://schemas.microsoft.com/office/drawing/2014/main" id="{2830CA4B-33D6-035D-9D44-CF07FD8BA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8089" y="6270464"/>
            <a:ext cx="1551422" cy="444822"/>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81182B0C-ED47-4C57-BC92-F9D77923EA40}"/>
              </a:ext>
            </a:extLst>
          </p:cNvPr>
          <p:cNvSpPr txBox="1"/>
          <p:nvPr/>
        </p:nvSpPr>
        <p:spPr>
          <a:xfrm>
            <a:off x="4016417" y="2777924"/>
            <a:ext cx="1678329" cy="369332"/>
          </a:xfrm>
          <a:prstGeom prst="rect">
            <a:avLst/>
          </a:prstGeom>
          <a:noFill/>
        </p:spPr>
        <p:txBody>
          <a:bodyPr wrap="square" rtlCol="0">
            <a:spAutoFit/>
          </a:bodyPr>
          <a:lstStyle/>
          <a:p>
            <a:r>
              <a:rPr lang="pl-PL" dirty="0" err="1"/>
              <a:t>study</a:t>
            </a:r>
            <a:r>
              <a:rPr lang="pl-PL" dirty="0"/>
              <a:t> </a:t>
            </a:r>
            <a:r>
              <a:rPr lang="pl-PL" dirty="0" err="1"/>
              <a:t>abroad</a:t>
            </a:r>
            <a:endParaRPr lang="pl-PL" dirty="0"/>
          </a:p>
        </p:txBody>
      </p:sp>
      <p:sp>
        <p:nvSpPr>
          <p:cNvPr id="9" name="pole tekstowe 8">
            <a:extLst>
              <a:ext uri="{FF2B5EF4-FFF2-40B4-BE49-F238E27FC236}">
                <a16:creationId xmlns:a16="http://schemas.microsoft.com/office/drawing/2014/main" id="{75011FBC-C9CF-1AB4-9605-E59012467134}"/>
              </a:ext>
            </a:extLst>
          </p:cNvPr>
          <p:cNvSpPr txBox="1"/>
          <p:nvPr/>
        </p:nvSpPr>
        <p:spPr>
          <a:xfrm>
            <a:off x="3823735" y="4261413"/>
            <a:ext cx="1871011" cy="1754326"/>
          </a:xfrm>
          <a:prstGeom prst="rect">
            <a:avLst/>
          </a:prstGeom>
          <a:noFill/>
        </p:spPr>
        <p:txBody>
          <a:bodyPr wrap="square" rtlCol="0">
            <a:spAutoFit/>
          </a:bodyPr>
          <a:lstStyle/>
          <a:p>
            <a:pPr algn="ctr"/>
            <a:r>
              <a:rPr lang="pl-PL" dirty="0" err="1">
                <a:solidFill>
                  <a:schemeClr val="accent4">
                    <a:lumMod val="75000"/>
                  </a:schemeClr>
                </a:solidFill>
              </a:rPr>
              <a:t>long</a:t>
            </a:r>
            <a:r>
              <a:rPr lang="pl-PL" dirty="0">
                <a:solidFill>
                  <a:schemeClr val="accent4">
                    <a:lumMod val="75000"/>
                  </a:schemeClr>
                </a:solidFill>
              </a:rPr>
              <a:t>-term </a:t>
            </a:r>
            <a:r>
              <a:rPr lang="pl-PL" dirty="0" err="1">
                <a:solidFill>
                  <a:schemeClr val="accent4">
                    <a:lumMod val="75000"/>
                  </a:schemeClr>
                </a:solidFill>
              </a:rPr>
              <a:t>Internship</a:t>
            </a:r>
            <a:r>
              <a:rPr lang="pl-PL" dirty="0">
                <a:solidFill>
                  <a:schemeClr val="accent4">
                    <a:lumMod val="75000"/>
                  </a:schemeClr>
                </a:solidFill>
              </a:rPr>
              <a:t> (SMT)</a:t>
            </a:r>
          </a:p>
          <a:p>
            <a:pPr algn="ctr"/>
            <a:endParaRPr lang="pl-PL" dirty="0"/>
          </a:p>
          <a:p>
            <a:pPr algn="ctr"/>
            <a:r>
              <a:rPr lang="pl-PL" dirty="0" err="1"/>
              <a:t>short</a:t>
            </a:r>
            <a:r>
              <a:rPr lang="pl-PL" dirty="0"/>
              <a:t>-term </a:t>
            </a:r>
            <a:r>
              <a:rPr lang="pl-PL" dirty="0" err="1"/>
              <a:t>internship</a:t>
            </a:r>
            <a:r>
              <a:rPr lang="pl-PL" dirty="0"/>
              <a:t> (</a:t>
            </a:r>
            <a:r>
              <a:rPr lang="pl-PL" dirty="0" err="1"/>
              <a:t>SMTs</a:t>
            </a:r>
            <a:r>
              <a:rPr lang="pl-PL" dirty="0"/>
              <a:t>)</a:t>
            </a:r>
          </a:p>
          <a:p>
            <a:pPr algn="ctr"/>
            <a:endParaRPr lang="pl-PL" dirty="0"/>
          </a:p>
        </p:txBody>
      </p:sp>
      <p:sp>
        <p:nvSpPr>
          <p:cNvPr id="12" name="pole tekstowe 11">
            <a:extLst>
              <a:ext uri="{FF2B5EF4-FFF2-40B4-BE49-F238E27FC236}">
                <a16:creationId xmlns:a16="http://schemas.microsoft.com/office/drawing/2014/main" id="{3515FDDE-0192-C16F-7B73-64188B25C721}"/>
              </a:ext>
            </a:extLst>
          </p:cNvPr>
          <p:cNvSpPr txBox="1"/>
          <p:nvPr/>
        </p:nvSpPr>
        <p:spPr>
          <a:xfrm>
            <a:off x="6166482" y="2673875"/>
            <a:ext cx="1871011" cy="646331"/>
          </a:xfrm>
          <a:prstGeom prst="rect">
            <a:avLst/>
          </a:prstGeom>
          <a:noFill/>
        </p:spPr>
        <p:txBody>
          <a:bodyPr wrap="square" rtlCol="0">
            <a:spAutoFit/>
          </a:bodyPr>
          <a:lstStyle/>
          <a:p>
            <a:pPr algn="ctr"/>
            <a:r>
              <a:rPr lang="pl-PL" dirty="0" err="1">
                <a:solidFill>
                  <a:schemeClr val="accent4">
                    <a:lumMod val="75000"/>
                  </a:schemeClr>
                </a:solidFill>
              </a:rPr>
              <a:t>staff</a:t>
            </a:r>
            <a:r>
              <a:rPr lang="pl-PL" dirty="0">
                <a:solidFill>
                  <a:schemeClr val="accent4">
                    <a:lumMod val="75000"/>
                  </a:schemeClr>
                </a:solidFill>
              </a:rPr>
              <a:t> </a:t>
            </a:r>
            <a:r>
              <a:rPr lang="pl-PL" dirty="0" err="1">
                <a:solidFill>
                  <a:schemeClr val="accent4">
                    <a:lumMod val="75000"/>
                  </a:schemeClr>
                </a:solidFill>
              </a:rPr>
              <a:t>mobility</a:t>
            </a:r>
            <a:r>
              <a:rPr lang="pl-PL" dirty="0">
                <a:solidFill>
                  <a:schemeClr val="accent4">
                    <a:lumMod val="75000"/>
                  </a:schemeClr>
                </a:solidFill>
              </a:rPr>
              <a:t> for </a:t>
            </a:r>
            <a:r>
              <a:rPr lang="pl-PL" dirty="0" err="1">
                <a:solidFill>
                  <a:schemeClr val="accent4">
                    <a:lumMod val="75000"/>
                  </a:schemeClr>
                </a:solidFill>
              </a:rPr>
              <a:t>teaching</a:t>
            </a:r>
            <a:r>
              <a:rPr lang="pl-PL" dirty="0">
                <a:solidFill>
                  <a:schemeClr val="accent4">
                    <a:lumMod val="75000"/>
                  </a:schemeClr>
                </a:solidFill>
              </a:rPr>
              <a:t> (STA)</a:t>
            </a:r>
          </a:p>
        </p:txBody>
      </p:sp>
      <p:sp>
        <p:nvSpPr>
          <p:cNvPr id="13" name="pole tekstowe 12">
            <a:extLst>
              <a:ext uri="{FF2B5EF4-FFF2-40B4-BE49-F238E27FC236}">
                <a16:creationId xmlns:a16="http://schemas.microsoft.com/office/drawing/2014/main" id="{1A90CD55-E1CA-B865-F3A2-5372D26BE28F}"/>
              </a:ext>
            </a:extLst>
          </p:cNvPr>
          <p:cNvSpPr txBox="1"/>
          <p:nvPr/>
        </p:nvSpPr>
        <p:spPr>
          <a:xfrm>
            <a:off x="6096000" y="4627824"/>
            <a:ext cx="1871011" cy="646331"/>
          </a:xfrm>
          <a:prstGeom prst="rect">
            <a:avLst/>
          </a:prstGeom>
          <a:noFill/>
        </p:spPr>
        <p:txBody>
          <a:bodyPr wrap="square" rtlCol="0">
            <a:spAutoFit/>
          </a:bodyPr>
          <a:lstStyle/>
          <a:p>
            <a:pPr algn="ctr"/>
            <a:r>
              <a:rPr lang="pl-PL" dirty="0" err="1">
                <a:solidFill>
                  <a:schemeClr val="accent4">
                    <a:lumMod val="75000"/>
                  </a:schemeClr>
                </a:solidFill>
              </a:rPr>
              <a:t>staff</a:t>
            </a:r>
            <a:r>
              <a:rPr lang="pl-PL" dirty="0">
                <a:solidFill>
                  <a:schemeClr val="accent4">
                    <a:lumMod val="75000"/>
                  </a:schemeClr>
                </a:solidFill>
              </a:rPr>
              <a:t> </a:t>
            </a:r>
            <a:r>
              <a:rPr lang="pl-PL" dirty="0" err="1">
                <a:solidFill>
                  <a:schemeClr val="accent4">
                    <a:lumMod val="75000"/>
                  </a:schemeClr>
                </a:solidFill>
              </a:rPr>
              <a:t>mobility</a:t>
            </a:r>
            <a:r>
              <a:rPr lang="pl-PL" dirty="0">
                <a:solidFill>
                  <a:schemeClr val="accent4">
                    <a:lumMod val="75000"/>
                  </a:schemeClr>
                </a:solidFill>
              </a:rPr>
              <a:t> for </a:t>
            </a:r>
            <a:r>
              <a:rPr lang="pl-PL" dirty="0" err="1">
                <a:solidFill>
                  <a:schemeClr val="accent4">
                    <a:lumMod val="75000"/>
                  </a:schemeClr>
                </a:solidFill>
              </a:rPr>
              <a:t>training</a:t>
            </a:r>
            <a:r>
              <a:rPr lang="pl-PL" dirty="0">
                <a:solidFill>
                  <a:schemeClr val="accent4">
                    <a:lumMod val="75000"/>
                  </a:schemeClr>
                </a:solidFill>
              </a:rPr>
              <a:t> (STT)</a:t>
            </a:r>
          </a:p>
        </p:txBody>
      </p:sp>
      <p:sp>
        <p:nvSpPr>
          <p:cNvPr id="5" name="pole tekstowe 4">
            <a:extLst>
              <a:ext uri="{FF2B5EF4-FFF2-40B4-BE49-F238E27FC236}">
                <a16:creationId xmlns:a16="http://schemas.microsoft.com/office/drawing/2014/main" id="{19BDC5B4-EF2D-039C-D404-264DB2A235A0}"/>
              </a:ext>
            </a:extLst>
          </p:cNvPr>
          <p:cNvSpPr txBox="1"/>
          <p:nvPr/>
        </p:nvSpPr>
        <p:spPr>
          <a:xfrm>
            <a:off x="280324" y="2329620"/>
            <a:ext cx="3178946" cy="3693319"/>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b="1" dirty="0"/>
              <a:t>only at partner universities with signed </a:t>
            </a:r>
            <a:r>
              <a:rPr lang="pl-PL" b="1" dirty="0"/>
              <a:t>BILATERAL </a:t>
            </a:r>
            <a:r>
              <a:rPr lang="en-US" b="1" dirty="0"/>
              <a:t>agreements</a:t>
            </a:r>
            <a:endParaRPr lang="pl-PL"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student participates in regular courses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30 ECTS per semester must be provided</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recruitment once a year February/March</a:t>
            </a:r>
          </a:p>
          <a:p>
            <a:endParaRPr lang="pl-PL" dirty="0"/>
          </a:p>
        </p:txBody>
      </p:sp>
      <p:sp>
        <p:nvSpPr>
          <p:cNvPr id="14" name="Strzałka: w lewo 13">
            <a:extLst>
              <a:ext uri="{FF2B5EF4-FFF2-40B4-BE49-F238E27FC236}">
                <a16:creationId xmlns:a16="http://schemas.microsoft.com/office/drawing/2014/main" id="{B9C7D3B4-AD51-A4E8-970C-D4F6BCD73533}"/>
              </a:ext>
            </a:extLst>
          </p:cNvPr>
          <p:cNvSpPr/>
          <p:nvPr/>
        </p:nvSpPr>
        <p:spPr>
          <a:xfrm>
            <a:off x="3083531" y="2842081"/>
            <a:ext cx="847475" cy="316750"/>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0BF3CC84-9C64-FE54-3D93-6FED1140E2C4}"/>
              </a:ext>
            </a:extLst>
          </p:cNvPr>
          <p:cNvSpPr txBox="1"/>
          <p:nvPr/>
        </p:nvSpPr>
        <p:spPr>
          <a:xfrm>
            <a:off x="8498645" y="1775622"/>
            <a:ext cx="3178946" cy="4247317"/>
          </a:xfrm>
          <a:prstGeom prst="rect">
            <a:avLst/>
          </a:prstGeom>
          <a:noFill/>
          <a:ln>
            <a:solidFill>
              <a:schemeClr val="accent4"/>
            </a:solidFill>
          </a:ln>
        </p:spPr>
        <p:txBody>
          <a:bodyPr wrap="square" rtlCol="0">
            <a:spAutoFit/>
          </a:bodyPr>
          <a:lstStyle/>
          <a:p>
            <a:pPr marL="285750" indent="-285750">
              <a:buFont typeface="Arial" panose="020B0604020202020204" pitchFamily="34" charset="0"/>
              <a:buChar char="•"/>
            </a:pPr>
            <a:r>
              <a:rPr lang="en-US" dirty="0"/>
              <a:t>7 days</a:t>
            </a:r>
            <a:endParaRPr lang="pl-PL"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only at partner universities with signed agreements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mandatory virtual component (not for PhD level)</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min. 3 ECTS</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t>must be coordinated by supervisor/teacher</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err="1"/>
              <a:t>great</a:t>
            </a:r>
            <a:r>
              <a:rPr lang="pl-PL" dirty="0"/>
              <a:t> for </a:t>
            </a:r>
            <a:r>
              <a:rPr lang="pl-PL" dirty="0" err="1"/>
              <a:t>summer</a:t>
            </a:r>
            <a:r>
              <a:rPr lang="pl-PL" dirty="0"/>
              <a:t> </a:t>
            </a:r>
            <a:r>
              <a:rPr lang="pl-PL" dirty="0" err="1"/>
              <a:t>schools</a:t>
            </a:r>
            <a:endParaRPr lang="pl-PL" dirty="0"/>
          </a:p>
        </p:txBody>
      </p:sp>
      <p:sp>
        <p:nvSpPr>
          <p:cNvPr id="11" name="Strzałka: w lewo 10">
            <a:extLst>
              <a:ext uri="{FF2B5EF4-FFF2-40B4-BE49-F238E27FC236}">
                <a16:creationId xmlns:a16="http://schemas.microsoft.com/office/drawing/2014/main" id="{FBC88AD6-73AE-821A-FC90-92F54671C3D9}"/>
              </a:ext>
            </a:extLst>
          </p:cNvPr>
          <p:cNvSpPr/>
          <p:nvPr/>
        </p:nvSpPr>
        <p:spPr>
          <a:xfrm rot="10800000">
            <a:off x="5621959" y="5393010"/>
            <a:ext cx="2876685" cy="369332"/>
          </a:xfrm>
          <a:prstGeom prst="lef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6" name="Obraz 15" descr="Pszczoła rysunkowa z lupą">
            <a:extLst>
              <a:ext uri="{FF2B5EF4-FFF2-40B4-BE49-F238E27FC236}">
                <a16:creationId xmlns:a16="http://schemas.microsoft.com/office/drawing/2014/main" id="{363D77C4-4AE1-5FA2-7BAA-9DC581A0D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06484" y="1238854"/>
            <a:ext cx="946157" cy="1074129"/>
          </a:xfrm>
          <a:prstGeom prst="rect">
            <a:avLst/>
          </a:prstGeom>
        </p:spPr>
      </p:pic>
      <p:pic>
        <p:nvPicPr>
          <p:cNvPr id="17" name="Picture 2" descr="Fotoomnia.com - Nowość, ikona, wektor">
            <a:extLst>
              <a:ext uri="{FF2B5EF4-FFF2-40B4-BE49-F238E27FC236}">
                <a16:creationId xmlns:a16="http://schemas.microsoft.com/office/drawing/2014/main" id="{5DB37FA9-DDFE-10E8-F0F3-0DB09CFB3E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1024" y="1093268"/>
            <a:ext cx="1074129" cy="107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79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2" descr="Fotoomnia.com - Nowość, ikona, wektor">
            <a:extLst>
              <a:ext uri="{FF2B5EF4-FFF2-40B4-BE49-F238E27FC236}">
                <a16:creationId xmlns:a16="http://schemas.microsoft.com/office/drawing/2014/main" id="{ED566BA4-B9AE-D3F9-ED7C-EA041F741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318" y="979264"/>
            <a:ext cx="1074129" cy="1074129"/>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Prezentować z wypełnieniem pełnym">
            <a:extLst>
              <a:ext uri="{FF2B5EF4-FFF2-40B4-BE49-F238E27FC236}">
                <a16:creationId xmlns:a16="http://schemas.microsoft.com/office/drawing/2014/main" id="{F62032E7-4876-FA24-4BE3-5912E1B5CD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78405" y="455460"/>
            <a:ext cx="6121079" cy="6121079"/>
          </a:xfrm>
          <a:prstGeom prst="rect">
            <a:avLst/>
          </a:prstGeom>
        </p:spPr>
      </p:pic>
      <p:pic>
        <p:nvPicPr>
          <p:cNvPr id="7" name="Picture 4">
            <a:extLst>
              <a:ext uri="{FF2B5EF4-FFF2-40B4-BE49-F238E27FC236}">
                <a16:creationId xmlns:a16="http://schemas.microsoft.com/office/drawing/2014/main" id="{2830CA4B-33D6-035D-9D44-CF07FD8BAA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8089" y="6270464"/>
            <a:ext cx="1551422" cy="444822"/>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81182B0C-ED47-4C57-BC92-F9D77923EA40}"/>
              </a:ext>
            </a:extLst>
          </p:cNvPr>
          <p:cNvSpPr txBox="1"/>
          <p:nvPr/>
        </p:nvSpPr>
        <p:spPr>
          <a:xfrm>
            <a:off x="4016417" y="2777924"/>
            <a:ext cx="1678329" cy="369332"/>
          </a:xfrm>
          <a:prstGeom prst="rect">
            <a:avLst/>
          </a:prstGeom>
          <a:noFill/>
        </p:spPr>
        <p:txBody>
          <a:bodyPr wrap="square" rtlCol="0">
            <a:spAutoFit/>
          </a:bodyPr>
          <a:lstStyle/>
          <a:p>
            <a:r>
              <a:rPr lang="pl-PL" b="1" dirty="0" err="1">
                <a:solidFill>
                  <a:schemeClr val="accent1">
                    <a:lumMod val="60000"/>
                    <a:lumOff val="40000"/>
                  </a:schemeClr>
                </a:solidFill>
              </a:rPr>
              <a:t>study</a:t>
            </a:r>
            <a:r>
              <a:rPr lang="pl-PL" b="1" dirty="0">
                <a:solidFill>
                  <a:schemeClr val="accent1">
                    <a:lumMod val="60000"/>
                    <a:lumOff val="40000"/>
                  </a:schemeClr>
                </a:solidFill>
              </a:rPr>
              <a:t> </a:t>
            </a:r>
            <a:r>
              <a:rPr lang="pl-PL" b="1" dirty="0" err="1">
                <a:solidFill>
                  <a:schemeClr val="accent1">
                    <a:lumMod val="60000"/>
                    <a:lumOff val="40000"/>
                  </a:schemeClr>
                </a:solidFill>
              </a:rPr>
              <a:t>abroad</a:t>
            </a:r>
            <a:endParaRPr lang="pl-PL" b="1" dirty="0">
              <a:solidFill>
                <a:schemeClr val="accent1">
                  <a:lumMod val="60000"/>
                  <a:lumOff val="40000"/>
                </a:schemeClr>
              </a:solidFill>
            </a:endParaRPr>
          </a:p>
        </p:txBody>
      </p:sp>
      <p:sp>
        <p:nvSpPr>
          <p:cNvPr id="9" name="pole tekstowe 8">
            <a:extLst>
              <a:ext uri="{FF2B5EF4-FFF2-40B4-BE49-F238E27FC236}">
                <a16:creationId xmlns:a16="http://schemas.microsoft.com/office/drawing/2014/main" id="{75011FBC-C9CF-1AB4-9605-E59012467134}"/>
              </a:ext>
            </a:extLst>
          </p:cNvPr>
          <p:cNvSpPr txBox="1"/>
          <p:nvPr/>
        </p:nvSpPr>
        <p:spPr>
          <a:xfrm>
            <a:off x="3823735" y="4261413"/>
            <a:ext cx="1871011" cy="1754326"/>
          </a:xfrm>
          <a:prstGeom prst="rect">
            <a:avLst/>
          </a:prstGeom>
          <a:noFill/>
        </p:spPr>
        <p:txBody>
          <a:bodyPr wrap="square" rtlCol="0">
            <a:spAutoFit/>
          </a:bodyPr>
          <a:lstStyle/>
          <a:p>
            <a:pPr algn="ctr"/>
            <a:r>
              <a:rPr lang="pl-PL" dirty="0" err="1">
                <a:solidFill>
                  <a:schemeClr val="accent1">
                    <a:lumMod val="60000"/>
                    <a:lumOff val="40000"/>
                  </a:schemeClr>
                </a:solidFill>
              </a:rPr>
              <a:t>long</a:t>
            </a:r>
            <a:r>
              <a:rPr lang="pl-PL" dirty="0">
                <a:solidFill>
                  <a:schemeClr val="accent1">
                    <a:lumMod val="60000"/>
                    <a:lumOff val="40000"/>
                  </a:schemeClr>
                </a:solidFill>
              </a:rPr>
              <a:t>-term </a:t>
            </a:r>
            <a:r>
              <a:rPr lang="pl-PL" dirty="0" err="1">
                <a:solidFill>
                  <a:schemeClr val="accent1">
                    <a:lumMod val="60000"/>
                    <a:lumOff val="40000"/>
                  </a:schemeClr>
                </a:solidFill>
              </a:rPr>
              <a:t>Internship</a:t>
            </a:r>
            <a:r>
              <a:rPr lang="pl-PL" dirty="0">
                <a:solidFill>
                  <a:schemeClr val="accent1">
                    <a:lumMod val="60000"/>
                    <a:lumOff val="40000"/>
                  </a:schemeClr>
                </a:solidFill>
              </a:rPr>
              <a:t> (SMT)</a:t>
            </a:r>
          </a:p>
          <a:p>
            <a:pPr algn="ctr"/>
            <a:endParaRPr lang="pl-PL" dirty="0">
              <a:solidFill>
                <a:schemeClr val="accent1">
                  <a:lumMod val="60000"/>
                  <a:lumOff val="40000"/>
                </a:schemeClr>
              </a:solidFill>
            </a:endParaRPr>
          </a:p>
          <a:p>
            <a:pPr algn="ctr"/>
            <a:r>
              <a:rPr lang="pl-PL" b="1" dirty="0" err="1">
                <a:solidFill>
                  <a:schemeClr val="accent1">
                    <a:lumMod val="60000"/>
                    <a:lumOff val="40000"/>
                  </a:schemeClr>
                </a:solidFill>
              </a:rPr>
              <a:t>short</a:t>
            </a:r>
            <a:r>
              <a:rPr lang="pl-PL" b="1" dirty="0">
                <a:solidFill>
                  <a:schemeClr val="accent1">
                    <a:lumMod val="60000"/>
                    <a:lumOff val="40000"/>
                  </a:schemeClr>
                </a:solidFill>
              </a:rPr>
              <a:t>-term </a:t>
            </a:r>
            <a:r>
              <a:rPr lang="pl-PL" b="1" dirty="0" err="1">
                <a:solidFill>
                  <a:schemeClr val="accent1">
                    <a:lumMod val="60000"/>
                    <a:lumOff val="40000"/>
                  </a:schemeClr>
                </a:solidFill>
              </a:rPr>
              <a:t>internship</a:t>
            </a:r>
            <a:r>
              <a:rPr lang="pl-PL" b="1" dirty="0">
                <a:solidFill>
                  <a:schemeClr val="accent1">
                    <a:lumMod val="60000"/>
                    <a:lumOff val="40000"/>
                  </a:schemeClr>
                </a:solidFill>
              </a:rPr>
              <a:t> (</a:t>
            </a:r>
            <a:r>
              <a:rPr lang="pl-PL" b="1" dirty="0" err="1">
                <a:solidFill>
                  <a:schemeClr val="accent1">
                    <a:lumMod val="60000"/>
                    <a:lumOff val="40000"/>
                  </a:schemeClr>
                </a:solidFill>
              </a:rPr>
              <a:t>SMTs</a:t>
            </a:r>
            <a:r>
              <a:rPr lang="pl-PL" b="1" dirty="0">
                <a:solidFill>
                  <a:schemeClr val="accent1">
                    <a:lumMod val="60000"/>
                    <a:lumOff val="40000"/>
                  </a:schemeClr>
                </a:solidFill>
              </a:rPr>
              <a:t>)</a:t>
            </a:r>
          </a:p>
          <a:p>
            <a:pPr algn="ctr"/>
            <a:endParaRPr lang="pl-PL" dirty="0">
              <a:solidFill>
                <a:schemeClr val="accent1">
                  <a:lumMod val="60000"/>
                  <a:lumOff val="40000"/>
                </a:schemeClr>
              </a:solidFill>
            </a:endParaRPr>
          </a:p>
        </p:txBody>
      </p:sp>
      <p:sp>
        <p:nvSpPr>
          <p:cNvPr id="12" name="pole tekstowe 11">
            <a:extLst>
              <a:ext uri="{FF2B5EF4-FFF2-40B4-BE49-F238E27FC236}">
                <a16:creationId xmlns:a16="http://schemas.microsoft.com/office/drawing/2014/main" id="{3515FDDE-0192-C16F-7B73-64188B25C721}"/>
              </a:ext>
            </a:extLst>
          </p:cNvPr>
          <p:cNvSpPr txBox="1"/>
          <p:nvPr/>
        </p:nvSpPr>
        <p:spPr>
          <a:xfrm>
            <a:off x="6166482" y="2673875"/>
            <a:ext cx="1871011" cy="646331"/>
          </a:xfrm>
          <a:prstGeom prst="rect">
            <a:avLst/>
          </a:prstGeom>
          <a:noFill/>
        </p:spPr>
        <p:txBody>
          <a:bodyPr wrap="square" rtlCol="0">
            <a:spAutoFit/>
          </a:bodyPr>
          <a:lstStyle/>
          <a:p>
            <a:pPr algn="ctr"/>
            <a:r>
              <a:rPr lang="pl-PL" dirty="0" err="1">
                <a:solidFill>
                  <a:schemeClr val="accent1">
                    <a:lumMod val="60000"/>
                    <a:lumOff val="40000"/>
                  </a:schemeClr>
                </a:solidFill>
              </a:rPr>
              <a:t>staff</a:t>
            </a:r>
            <a:r>
              <a:rPr lang="pl-PL" dirty="0">
                <a:solidFill>
                  <a:schemeClr val="accent1">
                    <a:lumMod val="60000"/>
                    <a:lumOff val="40000"/>
                  </a:schemeClr>
                </a:solidFill>
              </a:rPr>
              <a:t> </a:t>
            </a:r>
            <a:r>
              <a:rPr lang="pl-PL" dirty="0" err="1">
                <a:solidFill>
                  <a:schemeClr val="accent1">
                    <a:lumMod val="60000"/>
                    <a:lumOff val="40000"/>
                  </a:schemeClr>
                </a:solidFill>
              </a:rPr>
              <a:t>mobility</a:t>
            </a:r>
            <a:r>
              <a:rPr lang="pl-PL" dirty="0">
                <a:solidFill>
                  <a:schemeClr val="accent1">
                    <a:lumMod val="60000"/>
                    <a:lumOff val="40000"/>
                  </a:schemeClr>
                </a:solidFill>
              </a:rPr>
              <a:t> for </a:t>
            </a:r>
            <a:r>
              <a:rPr lang="pl-PL" dirty="0" err="1">
                <a:solidFill>
                  <a:schemeClr val="accent1">
                    <a:lumMod val="60000"/>
                    <a:lumOff val="40000"/>
                  </a:schemeClr>
                </a:solidFill>
              </a:rPr>
              <a:t>teaching</a:t>
            </a:r>
            <a:r>
              <a:rPr lang="pl-PL" dirty="0">
                <a:solidFill>
                  <a:schemeClr val="accent1">
                    <a:lumMod val="60000"/>
                    <a:lumOff val="40000"/>
                  </a:schemeClr>
                </a:solidFill>
              </a:rPr>
              <a:t> (STA)</a:t>
            </a:r>
          </a:p>
        </p:txBody>
      </p:sp>
      <p:sp>
        <p:nvSpPr>
          <p:cNvPr id="13" name="pole tekstowe 12">
            <a:extLst>
              <a:ext uri="{FF2B5EF4-FFF2-40B4-BE49-F238E27FC236}">
                <a16:creationId xmlns:a16="http://schemas.microsoft.com/office/drawing/2014/main" id="{1A90CD55-E1CA-B865-F3A2-5372D26BE28F}"/>
              </a:ext>
            </a:extLst>
          </p:cNvPr>
          <p:cNvSpPr txBox="1"/>
          <p:nvPr/>
        </p:nvSpPr>
        <p:spPr>
          <a:xfrm>
            <a:off x="6096000" y="4627824"/>
            <a:ext cx="1871011" cy="646331"/>
          </a:xfrm>
          <a:prstGeom prst="rect">
            <a:avLst/>
          </a:prstGeom>
          <a:noFill/>
        </p:spPr>
        <p:txBody>
          <a:bodyPr wrap="square" rtlCol="0">
            <a:spAutoFit/>
          </a:bodyPr>
          <a:lstStyle/>
          <a:p>
            <a:pPr algn="ctr"/>
            <a:r>
              <a:rPr lang="pl-PL" dirty="0" err="1">
                <a:solidFill>
                  <a:schemeClr val="accent1">
                    <a:lumMod val="60000"/>
                    <a:lumOff val="40000"/>
                  </a:schemeClr>
                </a:solidFill>
              </a:rPr>
              <a:t>staff</a:t>
            </a:r>
            <a:r>
              <a:rPr lang="pl-PL" dirty="0">
                <a:solidFill>
                  <a:schemeClr val="accent1">
                    <a:lumMod val="60000"/>
                    <a:lumOff val="40000"/>
                  </a:schemeClr>
                </a:solidFill>
              </a:rPr>
              <a:t> </a:t>
            </a:r>
            <a:r>
              <a:rPr lang="pl-PL" dirty="0" err="1">
                <a:solidFill>
                  <a:schemeClr val="accent1">
                    <a:lumMod val="60000"/>
                    <a:lumOff val="40000"/>
                  </a:schemeClr>
                </a:solidFill>
              </a:rPr>
              <a:t>mobility</a:t>
            </a:r>
            <a:r>
              <a:rPr lang="pl-PL" dirty="0">
                <a:solidFill>
                  <a:schemeClr val="accent1">
                    <a:lumMod val="60000"/>
                    <a:lumOff val="40000"/>
                  </a:schemeClr>
                </a:solidFill>
              </a:rPr>
              <a:t> for </a:t>
            </a:r>
            <a:r>
              <a:rPr lang="pl-PL" dirty="0" err="1">
                <a:solidFill>
                  <a:schemeClr val="accent1">
                    <a:lumMod val="60000"/>
                    <a:lumOff val="40000"/>
                  </a:schemeClr>
                </a:solidFill>
              </a:rPr>
              <a:t>training</a:t>
            </a:r>
            <a:r>
              <a:rPr lang="pl-PL" dirty="0">
                <a:solidFill>
                  <a:schemeClr val="accent1">
                    <a:lumMod val="60000"/>
                    <a:lumOff val="40000"/>
                  </a:schemeClr>
                </a:solidFill>
              </a:rPr>
              <a:t> (STT)</a:t>
            </a:r>
          </a:p>
        </p:txBody>
      </p:sp>
      <p:sp>
        <p:nvSpPr>
          <p:cNvPr id="5" name="pole tekstowe 4">
            <a:extLst>
              <a:ext uri="{FF2B5EF4-FFF2-40B4-BE49-F238E27FC236}">
                <a16:creationId xmlns:a16="http://schemas.microsoft.com/office/drawing/2014/main" id="{19BDC5B4-EF2D-039C-D404-264DB2A235A0}"/>
              </a:ext>
            </a:extLst>
          </p:cNvPr>
          <p:cNvSpPr txBox="1"/>
          <p:nvPr/>
        </p:nvSpPr>
        <p:spPr>
          <a:xfrm>
            <a:off x="365735" y="1568300"/>
            <a:ext cx="3178946" cy="4524315"/>
          </a:xfrm>
          <a:prstGeom prst="rect">
            <a:avLst/>
          </a:prstGeom>
          <a:noFill/>
          <a:ln>
            <a:solidFill>
              <a:schemeClr val="accent5">
                <a:lumMod val="75000"/>
              </a:schemeClr>
            </a:solidFill>
          </a:ln>
        </p:spPr>
        <p:txBody>
          <a:bodyPr wrap="square" rtlCol="0">
            <a:spAutoFit/>
          </a:bodyPr>
          <a:lstStyle/>
          <a:p>
            <a:pPr marL="285750" indent="-285750">
              <a:buFont typeface="Arial" panose="020B0604020202020204" pitchFamily="34" charset="0"/>
              <a:buChar char="•"/>
            </a:pPr>
            <a:r>
              <a:rPr lang="en-US" dirty="0"/>
              <a:t>15-</a:t>
            </a:r>
            <a:r>
              <a:rPr lang="pl-PL" dirty="0"/>
              <a:t>40</a:t>
            </a:r>
            <a:r>
              <a:rPr lang="en-US" dirty="0"/>
              <a:t> participants</a:t>
            </a:r>
          </a:p>
          <a:p>
            <a:pPr marL="285750" indent="-285750">
              <a:buFont typeface="Arial" panose="020B0604020202020204" pitchFamily="34" charset="0"/>
              <a:buChar char="•"/>
            </a:pPr>
            <a:r>
              <a:rPr lang="en-US" dirty="0"/>
              <a:t>5 days + mandatory virtual component</a:t>
            </a:r>
          </a:p>
          <a:p>
            <a:pPr marL="285750" indent="-285750">
              <a:buFont typeface="Arial" panose="020B0604020202020204" pitchFamily="34" charset="0"/>
              <a:buChar char="•"/>
            </a:pPr>
            <a:r>
              <a:rPr lang="en-US" b="1" dirty="0"/>
              <a:t>only at partner universities with signed agreements</a:t>
            </a:r>
          </a:p>
          <a:p>
            <a:pPr marL="285750" indent="-285750">
              <a:buFont typeface="Arial" panose="020B0604020202020204" pitchFamily="34" charset="0"/>
              <a:buChar char="•"/>
            </a:pPr>
            <a:r>
              <a:rPr lang="en-US" dirty="0"/>
              <a:t>min. </a:t>
            </a:r>
            <a:r>
              <a:rPr lang="pl-PL" dirty="0"/>
              <a:t>3</a:t>
            </a:r>
            <a:r>
              <a:rPr lang="en-US" dirty="0"/>
              <a:t> partner</a:t>
            </a:r>
            <a:r>
              <a:rPr lang="pl-PL" dirty="0"/>
              <a:t>s</a:t>
            </a:r>
            <a:endParaRPr lang="en-US" dirty="0"/>
          </a:p>
          <a:p>
            <a:pPr marL="285750" indent="-285750">
              <a:buFont typeface="Arial" panose="020B0604020202020204" pitchFamily="34" charset="0"/>
              <a:buChar char="•"/>
            </a:pPr>
            <a:r>
              <a:rPr lang="en-US" dirty="0"/>
              <a:t>min. 3 ECTS</a:t>
            </a:r>
          </a:p>
          <a:p>
            <a:pPr marL="285750" indent="-285750">
              <a:buFont typeface="Arial" panose="020B0604020202020204" pitchFamily="34" charset="0"/>
              <a:buChar char="•"/>
            </a:pPr>
            <a:r>
              <a:rPr lang="en-US" dirty="0"/>
              <a:t>organized activity, e.g. summer school</a:t>
            </a:r>
          </a:p>
          <a:p>
            <a:pPr marL="285750" indent="-285750">
              <a:buFont typeface="Arial" panose="020B0604020202020204" pitchFamily="34" charset="0"/>
              <a:buChar char="•"/>
            </a:pPr>
            <a:r>
              <a:rPr lang="en-US" dirty="0"/>
              <a:t>UW as partner</a:t>
            </a:r>
          </a:p>
          <a:p>
            <a:pPr marL="742950" lvl="1" indent="-285750">
              <a:buFont typeface="Arial" panose="020B0604020202020204" pitchFamily="34" charset="0"/>
              <a:buChar char="•"/>
            </a:pPr>
            <a:r>
              <a:rPr lang="en-US" dirty="0"/>
              <a:t>unlimited</a:t>
            </a:r>
          </a:p>
          <a:p>
            <a:pPr marL="285750" indent="-285750">
              <a:buFont typeface="Arial" panose="020B0604020202020204" pitchFamily="34" charset="0"/>
              <a:buChar char="•"/>
            </a:pPr>
            <a:r>
              <a:rPr lang="en-US" dirty="0"/>
              <a:t>UW as organizer</a:t>
            </a:r>
          </a:p>
          <a:p>
            <a:pPr marL="742950" lvl="1" indent="-285750">
              <a:buFont typeface="Arial" panose="020B0604020202020204" pitchFamily="34" charset="0"/>
              <a:buChar char="•"/>
            </a:pPr>
            <a:r>
              <a:rPr lang="en-US" dirty="0"/>
              <a:t>4 per year at UW</a:t>
            </a:r>
          </a:p>
          <a:p>
            <a:pPr marL="742950" lvl="1" indent="-285750">
              <a:buFont typeface="Arial" panose="020B0604020202020204" pitchFamily="34" charset="0"/>
              <a:buChar char="•"/>
            </a:pPr>
            <a:r>
              <a:rPr lang="en-US" dirty="0"/>
              <a:t>6000 </a:t>
            </a:r>
            <a:r>
              <a:rPr lang="pl-PL" dirty="0" err="1"/>
              <a:t>eur</a:t>
            </a:r>
            <a:r>
              <a:rPr lang="en-US" dirty="0"/>
              <a:t> overheads for organizer</a:t>
            </a:r>
          </a:p>
          <a:p>
            <a:endParaRPr lang="pl-PL" dirty="0"/>
          </a:p>
        </p:txBody>
      </p:sp>
      <p:sp>
        <p:nvSpPr>
          <p:cNvPr id="14" name="Strzałka: w lewo 13">
            <a:extLst>
              <a:ext uri="{FF2B5EF4-FFF2-40B4-BE49-F238E27FC236}">
                <a16:creationId xmlns:a16="http://schemas.microsoft.com/office/drawing/2014/main" id="{B9C7D3B4-AD51-A4E8-970C-D4F6BCD73533}"/>
              </a:ext>
            </a:extLst>
          </p:cNvPr>
          <p:cNvSpPr/>
          <p:nvPr/>
        </p:nvSpPr>
        <p:spPr>
          <a:xfrm>
            <a:off x="3310359" y="1568300"/>
            <a:ext cx="1394391" cy="723487"/>
          </a:xfrm>
          <a:prstGeom prst="lef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itle 1">
            <a:extLst>
              <a:ext uri="{FF2B5EF4-FFF2-40B4-BE49-F238E27FC236}">
                <a16:creationId xmlns:a16="http://schemas.microsoft.com/office/drawing/2014/main" id="{ABCFEACC-3F9D-2EA2-63BF-F2CAFE899DBA}"/>
              </a:ext>
            </a:extLst>
          </p:cNvPr>
          <p:cNvSpPr txBox="1">
            <a:spLocks/>
          </p:cNvSpPr>
          <p:nvPr/>
        </p:nvSpPr>
        <p:spPr>
          <a:xfrm>
            <a:off x="280324" y="189709"/>
            <a:ext cx="11772317" cy="82657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dirty="0" err="1"/>
              <a:t>Organised</a:t>
            </a:r>
            <a:r>
              <a:rPr lang="pl-PL" dirty="0"/>
              <a:t> </a:t>
            </a:r>
            <a:r>
              <a:rPr lang="pl-PL" dirty="0" err="1"/>
              <a:t>short</a:t>
            </a:r>
            <a:r>
              <a:rPr lang="pl-PL" dirty="0"/>
              <a:t> term exchange with </a:t>
            </a:r>
            <a:r>
              <a:rPr lang="pl-PL" dirty="0" err="1"/>
              <a:t>institutional</a:t>
            </a:r>
            <a:r>
              <a:rPr lang="pl-PL" dirty="0"/>
              <a:t> </a:t>
            </a:r>
            <a:r>
              <a:rPr lang="pl-PL" dirty="0" err="1"/>
              <a:t>agreements</a:t>
            </a:r>
            <a:r>
              <a:rPr lang="pl-PL" dirty="0"/>
              <a:t> </a:t>
            </a:r>
            <a:endParaRPr lang="en-US" dirty="0"/>
          </a:p>
        </p:txBody>
      </p:sp>
      <p:pic>
        <p:nvPicPr>
          <p:cNvPr id="11" name="Obraz 10" descr="Pszczoła rysunkowa z lupą">
            <a:extLst>
              <a:ext uri="{FF2B5EF4-FFF2-40B4-BE49-F238E27FC236}">
                <a16:creationId xmlns:a16="http://schemas.microsoft.com/office/drawing/2014/main" id="{74F58DE7-BF96-0B3C-0297-8E63363E79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29" y="809602"/>
            <a:ext cx="946157" cy="1074129"/>
          </a:xfrm>
          <a:prstGeom prst="rect">
            <a:avLst/>
          </a:prstGeom>
        </p:spPr>
      </p:pic>
      <p:sp>
        <p:nvSpPr>
          <p:cNvPr id="17" name="pole tekstowe 16">
            <a:extLst>
              <a:ext uri="{FF2B5EF4-FFF2-40B4-BE49-F238E27FC236}">
                <a16:creationId xmlns:a16="http://schemas.microsoft.com/office/drawing/2014/main" id="{B249B232-4591-D22D-3CE5-0EA7DA539C88}"/>
              </a:ext>
            </a:extLst>
          </p:cNvPr>
          <p:cNvSpPr txBox="1"/>
          <p:nvPr/>
        </p:nvSpPr>
        <p:spPr>
          <a:xfrm>
            <a:off x="3626177" y="1735586"/>
            <a:ext cx="3780832" cy="369332"/>
          </a:xfrm>
          <a:prstGeom prst="rect">
            <a:avLst/>
          </a:prstGeom>
          <a:noFill/>
        </p:spPr>
        <p:txBody>
          <a:bodyPr wrap="square" rtlCol="0">
            <a:spAutoFit/>
          </a:bodyPr>
          <a:lstStyle/>
          <a:p>
            <a:r>
              <a:rPr lang="pl-PL" b="1" dirty="0" err="1">
                <a:solidFill>
                  <a:srgbClr val="C00000"/>
                </a:solidFill>
              </a:rPr>
              <a:t>Blended</a:t>
            </a:r>
            <a:r>
              <a:rPr lang="pl-PL" b="1" dirty="0">
                <a:solidFill>
                  <a:srgbClr val="C00000"/>
                </a:solidFill>
              </a:rPr>
              <a:t> </a:t>
            </a:r>
            <a:r>
              <a:rPr lang="pl-PL" b="1" dirty="0" err="1">
                <a:solidFill>
                  <a:srgbClr val="C00000"/>
                </a:solidFill>
              </a:rPr>
              <a:t>Intensive</a:t>
            </a:r>
            <a:r>
              <a:rPr lang="pl-PL" b="1" dirty="0">
                <a:solidFill>
                  <a:srgbClr val="C00000"/>
                </a:solidFill>
              </a:rPr>
              <a:t> </a:t>
            </a:r>
            <a:r>
              <a:rPr lang="pl-PL" b="1" dirty="0" err="1">
                <a:solidFill>
                  <a:srgbClr val="C00000"/>
                </a:solidFill>
              </a:rPr>
              <a:t>Programme</a:t>
            </a:r>
            <a:r>
              <a:rPr lang="pl-PL" b="1" dirty="0">
                <a:solidFill>
                  <a:srgbClr val="C00000"/>
                </a:solidFill>
              </a:rPr>
              <a:t> (BIP)</a:t>
            </a:r>
          </a:p>
        </p:txBody>
      </p:sp>
    </p:spTree>
    <p:extLst>
      <p:ext uri="{BB962C8B-B14F-4D97-AF65-F5344CB8AC3E}">
        <p14:creationId xmlns:p14="http://schemas.microsoft.com/office/powerpoint/2010/main" val="205311331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1400</Words>
  <Application>Microsoft Office PowerPoint</Application>
  <PresentationFormat>Panoramiczny</PresentationFormat>
  <Paragraphs>214</Paragraphs>
  <Slides>12</Slides>
  <Notes>7</Notes>
  <HiddenSlides>5</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12</vt:i4>
      </vt:variant>
    </vt:vector>
  </HeadingPairs>
  <TitlesOfParts>
    <vt:vector size="18" baseType="lpstr">
      <vt:lpstr>Arial</vt:lpstr>
      <vt:lpstr>Calibri</vt:lpstr>
      <vt:lpstr>Calibri Light</vt:lpstr>
      <vt:lpstr>Lato</vt:lpstr>
      <vt:lpstr>Wingdings</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rev</dc:creator>
  <cp:lastModifiedBy>rev</cp:lastModifiedBy>
  <cp:revision>7</cp:revision>
  <dcterms:created xsi:type="dcterms:W3CDTF">2023-05-16T10:28:46Z</dcterms:created>
  <dcterms:modified xsi:type="dcterms:W3CDTF">2023-05-20T09:21:27Z</dcterms:modified>
</cp:coreProperties>
</file>