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1"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3FAF28-9EFA-BE87-AE21-DFDB9F180408}" v="1056" dt="2020-06-11T14:09:38.735"/>
    <p1510:client id="{1852D070-F142-D34E-C39D-D6216B6CC773}" v="29" dt="2020-06-11T13:44:01.813"/>
    <p1510:client id="{5C052120-4AF4-D382-8CE5-93B9DFF504E3}" v="6" dt="2020-06-11T13:03:40.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6/11/2020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62889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695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25940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0853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741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19519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80073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2080723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2978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6180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711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6695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5800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9118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9803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5985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4379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6/11/2020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8366548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GITHUB PROJECT 2 - </a:t>
            </a:r>
            <a:r>
              <a:rPr lang="en-US" err="1">
                <a:cs typeface="Calibri Light"/>
              </a:rPr>
              <a:t>sTRING</a:t>
            </a:r>
            <a:endParaRPr lang="en-US">
              <a:cs typeface="Calibri Light"/>
            </a:endParaRPr>
          </a:p>
        </p:txBody>
      </p:sp>
      <p:sp>
        <p:nvSpPr>
          <p:cNvPr id="3" name="Subtitle 2"/>
          <p:cNvSpPr>
            <a:spLocks noGrp="1"/>
          </p:cNvSpPr>
          <p:nvPr>
            <p:ph type="subTitle" idx="1"/>
          </p:nvPr>
        </p:nvSpPr>
        <p:spPr/>
        <p:txBody>
          <a:bodyPr/>
          <a:lstStyle/>
          <a:p>
            <a:r>
              <a:rPr lang="en-US">
                <a:cs typeface="Calibri"/>
              </a:rPr>
              <a:t>MADE BY TEAM </a:t>
            </a:r>
            <a:r>
              <a:rPr lang="en-US" err="1">
                <a:cs typeface="Calibri"/>
              </a:rPr>
              <a:t>hEXARIA</a:t>
            </a:r>
            <a:endParaRPr lang="en-US" err="1"/>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D1D2-2EDF-4644-8DA9-68579FAEC4A5}"/>
              </a:ext>
            </a:extLst>
          </p:cNvPr>
          <p:cNvSpPr>
            <a:spLocks noGrp="1"/>
          </p:cNvSpPr>
          <p:nvPr>
            <p:ph type="title"/>
          </p:nvPr>
        </p:nvSpPr>
        <p:spPr/>
        <p:txBody>
          <a:bodyPr/>
          <a:lstStyle/>
          <a:p>
            <a:r>
              <a:rPr lang="en-US">
                <a:cs typeface="Calibri Light"/>
              </a:rPr>
              <a:t>Who are we?</a:t>
            </a:r>
            <a:endParaRPr lang="en-US"/>
          </a:p>
        </p:txBody>
      </p:sp>
      <p:graphicFrame>
        <p:nvGraphicFramePr>
          <p:cNvPr id="8" name="Content Placeholder 7">
            <a:extLst>
              <a:ext uri="{FF2B5EF4-FFF2-40B4-BE49-F238E27FC236}">
                <a16:creationId xmlns:a16="http://schemas.microsoft.com/office/drawing/2014/main" id="{4CABB84D-FAD2-41D4-A638-3FD8BBF13832}"/>
              </a:ext>
            </a:extLst>
          </p:cNvPr>
          <p:cNvGraphicFramePr>
            <a:graphicFrameLocks noGrp="1"/>
          </p:cNvGraphicFramePr>
          <p:nvPr>
            <p:ph idx="1"/>
            <p:extLst>
              <p:ext uri="{D42A27DB-BD31-4B8C-83A1-F6EECF244321}">
                <p14:modId xmlns:p14="http://schemas.microsoft.com/office/powerpoint/2010/main" val="1857073480"/>
              </p:ext>
            </p:extLst>
          </p:nvPr>
        </p:nvGraphicFramePr>
        <p:xfrm>
          <a:off x="688258" y="2359741"/>
          <a:ext cx="10131424" cy="2911593"/>
        </p:xfrm>
        <a:graphic>
          <a:graphicData uri="http://schemas.openxmlformats.org/drawingml/2006/table">
            <a:tbl>
              <a:tblPr firstRow="1" bandRow="1">
                <a:tableStyleId>{5C22544A-7EE6-4342-B048-85BDC9FD1C3A}</a:tableStyleId>
              </a:tblPr>
              <a:tblGrid>
                <a:gridCol w="5129192">
                  <a:extLst>
                    <a:ext uri="{9D8B030D-6E8A-4147-A177-3AD203B41FA5}">
                      <a16:colId xmlns:a16="http://schemas.microsoft.com/office/drawing/2014/main" val="1350207147"/>
                    </a:ext>
                  </a:extLst>
                </a:gridCol>
                <a:gridCol w="5002232">
                  <a:extLst>
                    <a:ext uri="{9D8B030D-6E8A-4147-A177-3AD203B41FA5}">
                      <a16:colId xmlns:a16="http://schemas.microsoft.com/office/drawing/2014/main" val="4017007980"/>
                    </a:ext>
                  </a:extLst>
                </a:gridCol>
              </a:tblGrid>
              <a:tr h="602225">
                <a:tc>
                  <a:txBody>
                    <a:bodyPr/>
                    <a:lstStyle/>
                    <a:p>
                      <a:pPr marL="0" algn="ctr" rtl="0" eaLnBrk="1" latinLnBrk="0" hangingPunct="1">
                        <a:spcBef>
                          <a:spcPts val="0"/>
                        </a:spcBef>
                        <a:spcAft>
                          <a:spcPts val="0"/>
                        </a:spcAft>
                      </a:pPr>
                      <a:r>
                        <a:rPr lang="en-US" sz="1800" kern="1200">
                          <a:effectLst/>
                        </a:rPr>
                        <a:t>Name</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Role</a:t>
                      </a:r>
                      <a:endParaRPr lang="en-US">
                        <a:effectLst/>
                      </a:endParaRPr>
                    </a:p>
                  </a:txBody>
                  <a:tcPr marL="0" marR="0" marT="0" marB="0" anchor="ctr"/>
                </a:tc>
                <a:extLst>
                  <a:ext uri="{0D108BD9-81ED-4DB2-BD59-A6C34878D82A}">
                    <a16:rowId xmlns:a16="http://schemas.microsoft.com/office/drawing/2014/main" val="2416359189"/>
                  </a:ext>
                </a:extLst>
              </a:tr>
              <a:tr h="577342">
                <a:tc>
                  <a:txBody>
                    <a:bodyPr/>
                    <a:lstStyle/>
                    <a:p>
                      <a:pPr marL="0" lvl="0" algn="l">
                        <a:spcBef>
                          <a:spcPts val="0"/>
                        </a:spcBef>
                        <a:spcAft>
                          <a:spcPts val="0"/>
                        </a:spcAft>
                        <a:buNone/>
                      </a:pPr>
                      <a:r>
                        <a:rPr lang="en-US" sz="1800" b="0" i="0" u="none" strike="noStrike" kern="1200" noProof="0">
                          <a:effectLst/>
                          <a:latin typeface="Calibri"/>
                        </a:rPr>
                        <a:t>Ivan Stankov </a:t>
                      </a:r>
                      <a:r>
                        <a:rPr lang="en-US" sz="1800" b="0" i="0" u="none" strike="noStrike" kern="1200" noProof="0" err="1">
                          <a:effectLst/>
                          <a:latin typeface="Calibri"/>
                        </a:rPr>
                        <a:t>Parashkevov</a:t>
                      </a:r>
                      <a:r>
                        <a:rPr lang="en-US" sz="1800" b="0" i="0" u="none" strike="noStrike" kern="1200" noProof="0">
                          <a:effectLst/>
                          <a:latin typeface="Calibri"/>
                        </a:rPr>
                        <a:t> - IX A</a:t>
                      </a:r>
                    </a:p>
                    <a:p>
                      <a:pPr marL="0" lvl="0" algn="l">
                        <a:spcBef>
                          <a:spcPts val="0"/>
                        </a:spcBef>
                        <a:spcAft>
                          <a:spcPts val="0"/>
                        </a:spcAft>
                        <a:buNone/>
                      </a:pPr>
                      <a:r>
                        <a:rPr lang="en-US" sz="1800" b="0" i="0" u="none" strike="noStrike" kern="1200" noProof="0">
                          <a:effectLst/>
                          <a:latin typeface="Calibri"/>
                        </a:rPr>
                        <a:t>ISParashkevov18@codingburgas.bg</a:t>
                      </a:r>
                      <a:endParaRPr lang="en-US"/>
                    </a:p>
                  </a:txBody>
                  <a:tcPr marL="0" marR="0" marT="0" marB="0" anchor="ctr"/>
                </a:tc>
                <a:tc>
                  <a:txBody>
                    <a:bodyPr/>
                    <a:lstStyle/>
                    <a:p>
                      <a:pPr marL="0" algn="ctr" rtl="0" eaLnBrk="1" latinLnBrk="0" hangingPunct="1">
                        <a:spcBef>
                          <a:spcPts val="0"/>
                        </a:spcBef>
                        <a:spcAft>
                          <a:spcPts val="0"/>
                        </a:spcAft>
                      </a:pPr>
                      <a:r>
                        <a:rPr lang="en-US" sz="1800" kern="1200">
                          <a:effectLst/>
                        </a:rPr>
                        <a:t>Manager</a:t>
                      </a:r>
                      <a:endParaRPr lang="en-US">
                        <a:effectLst/>
                      </a:endParaRPr>
                    </a:p>
                  </a:txBody>
                  <a:tcPr marL="0" marR="0" marT="0" marB="0" anchor="ctr"/>
                </a:tc>
                <a:extLst>
                  <a:ext uri="{0D108BD9-81ED-4DB2-BD59-A6C34878D82A}">
                    <a16:rowId xmlns:a16="http://schemas.microsoft.com/office/drawing/2014/main" val="3135976174"/>
                  </a:ext>
                </a:extLst>
              </a:tr>
              <a:tr h="577342">
                <a:tc>
                  <a:txBody>
                    <a:bodyPr/>
                    <a:lstStyle/>
                    <a:p>
                      <a:pPr marL="0" lvl="0" algn="l">
                        <a:spcBef>
                          <a:spcPts val="0"/>
                        </a:spcBef>
                        <a:spcAft>
                          <a:spcPts val="0"/>
                        </a:spcAft>
                        <a:buNone/>
                      </a:pPr>
                      <a:r>
                        <a:rPr lang="en-US" sz="1800" b="0" i="0" u="none" strike="noStrike" kern="1200" noProof="0">
                          <a:effectLst/>
                          <a:latin typeface="Calibri"/>
                        </a:rPr>
                        <a:t>Viktor </a:t>
                      </a:r>
                      <a:r>
                        <a:rPr lang="en-US" sz="1800" b="0" i="0" u="none" strike="noStrike" kern="1200" noProof="0" err="1">
                          <a:effectLst/>
                          <a:latin typeface="Calibri"/>
                        </a:rPr>
                        <a:t>Velizarov</a:t>
                      </a:r>
                      <a:r>
                        <a:rPr lang="en-US" sz="1800" b="0" i="0" u="none" strike="noStrike" kern="1200" noProof="0">
                          <a:effectLst/>
                          <a:latin typeface="Calibri"/>
                        </a:rPr>
                        <a:t> </a:t>
                      </a:r>
                      <a:r>
                        <a:rPr lang="en-US" sz="1800" b="0" i="0" u="none" strike="noStrike" kern="1200" noProof="0" err="1">
                          <a:effectLst/>
                          <a:latin typeface="Calibri"/>
                        </a:rPr>
                        <a:t>Velizarov</a:t>
                      </a:r>
                      <a:r>
                        <a:rPr lang="en-US" sz="1800" b="0" i="0" u="none" strike="noStrike" kern="1200" noProof="0">
                          <a:effectLst/>
                          <a:latin typeface="Calibri"/>
                        </a:rPr>
                        <a:t> - IX V </a:t>
                      </a:r>
                    </a:p>
                    <a:p>
                      <a:pPr marL="0" lvl="0" algn="l">
                        <a:spcBef>
                          <a:spcPts val="0"/>
                        </a:spcBef>
                        <a:spcAft>
                          <a:spcPts val="0"/>
                        </a:spcAft>
                        <a:buNone/>
                      </a:pPr>
                      <a:r>
                        <a:rPr lang="en-US" sz="1800" b="0" i="0" u="none" strike="noStrike" kern="1200" noProof="0">
                          <a:effectLst/>
                          <a:latin typeface="Calibri"/>
                        </a:rPr>
                        <a:t>VVVelizarov18@codingburgas.bg</a:t>
                      </a:r>
                    </a:p>
                  </a:txBody>
                  <a:tcPr marL="0" marR="0" marT="0" marB="0" anchor="ctr"/>
                </a:tc>
                <a:tc>
                  <a:txBody>
                    <a:bodyPr/>
                    <a:lstStyle/>
                    <a:p>
                      <a:pPr marL="0" algn="ctr" rtl="0" eaLnBrk="1" latinLnBrk="0" hangingPunct="1">
                        <a:spcBef>
                          <a:spcPts val="0"/>
                        </a:spcBef>
                        <a:spcAft>
                          <a:spcPts val="0"/>
                        </a:spcAft>
                      </a:pPr>
                      <a:r>
                        <a:rPr lang="en-US" sz="1800" kern="1200">
                          <a:effectLst/>
                        </a:rPr>
                        <a:t>Developer</a:t>
                      </a:r>
                      <a:endParaRPr lang="en-US">
                        <a:effectLst/>
                      </a:endParaRPr>
                    </a:p>
                  </a:txBody>
                  <a:tcPr marL="0" marR="0" marT="0" marB="0" anchor="ctr"/>
                </a:tc>
                <a:extLst>
                  <a:ext uri="{0D108BD9-81ED-4DB2-BD59-A6C34878D82A}">
                    <a16:rowId xmlns:a16="http://schemas.microsoft.com/office/drawing/2014/main" val="2395881463"/>
                  </a:ext>
                </a:extLst>
              </a:tr>
              <a:tr h="577342">
                <a:tc>
                  <a:txBody>
                    <a:bodyPr/>
                    <a:lstStyle/>
                    <a:p>
                      <a:pPr marL="0" algn="l" rtl="0" eaLnBrk="1" latinLnBrk="0" hangingPunct="1">
                        <a:spcBef>
                          <a:spcPts val="0"/>
                        </a:spcBef>
                        <a:spcAft>
                          <a:spcPts val="0"/>
                        </a:spcAft>
                      </a:pPr>
                      <a:r>
                        <a:rPr lang="en-US" sz="1800" kern="1200" err="1">
                          <a:effectLst/>
                        </a:rPr>
                        <a:t>Dimitur</a:t>
                      </a:r>
                      <a:r>
                        <a:rPr lang="en-US" sz="1800" kern="1200">
                          <a:effectLst/>
                        </a:rPr>
                        <a:t> </a:t>
                      </a:r>
                      <a:r>
                        <a:rPr lang="en-US" sz="1800" kern="1200" err="1">
                          <a:effectLst/>
                        </a:rPr>
                        <a:t>Emilianov</a:t>
                      </a:r>
                      <a:r>
                        <a:rPr lang="en-US" sz="1800" kern="1200">
                          <a:effectLst/>
                        </a:rPr>
                        <a:t> </a:t>
                      </a:r>
                      <a:r>
                        <a:rPr lang="en-US" sz="1800" kern="1200" err="1">
                          <a:effectLst/>
                        </a:rPr>
                        <a:t>Kaloyanov</a:t>
                      </a:r>
                      <a:r>
                        <a:rPr lang="en-US" sz="1800" kern="1200">
                          <a:effectLst/>
                        </a:rPr>
                        <a:t> – IX G</a:t>
                      </a:r>
                    </a:p>
                    <a:p>
                      <a:pPr marL="0" lvl="0" algn="l">
                        <a:spcBef>
                          <a:spcPts val="0"/>
                        </a:spcBef>
                        <a:spcAft>
                          <a:spcPts val="0"/>
                        </a:spcAft>
                        <a:buNone/>
                      </a:pPr>
                      <a:r>
                        <a:rPr lang="en-US" sz="1800" kern="1200">
                          <a:effectLst/>
                        </a:rPr>
                        <a:t>DEKaloyanov18@codingburgas.bg</a:t>
                      </a:r>
                    </a:p>
                  </a:txBody>
                  <a:tcPr marL="0" marR="0" marT="0" marB="0" anchor="ctr"/>
                </a:tc>
                <a:tc>
                  <a:txBody>
                    <a:bodyPr/>
                    <a:lstStyle/>
                    <a:p>
                      <a:pPr marL="0" algn="ctr" rtl="0" eaLnBrk="1" latinLnBrk="0" hangingPunct="1">
                        <a:spcBef>
                          <a:spcPts val="0"/>
                        </a:spcBef>
                        <a:spcAft>
                          <a:spcPts val="0"/>
                        </a:spcAft>
                      </a:pPr>
                      <a:r>
                        <a:rPr lang="en-US" sz="1800" kern="1200">
                          <a:effectLst/>
                        </a:rPr>
                        <a:t>Developer</a:t>
                      </a:r>
                      <a:endParaRPr lang="en-US">
                        <a:effectLst/>
                      </a:endParaRPr>
                    </a:p>
                  </a:txBody>
                  <a:tcPr marL="0" marR="0" marT="0" marB="0" anchor="ctr"/>
                </a:tc>
                <a:extLst>
                  <a:ext uri="{0D108BD9-81ED-4DB2-BD59-A6C34878D82A}">
                    <a16:rowId xmlns:a16="http://schemas.microsoft.com/office/drawing/2014/main" val="239117645"/>
                  </a:ext>
                </a:extLst>
              </a:tr>
              <a:tr h="577342">
                <a:tc>
                  <a:txBody>
                    <a:bodyPr/>
                    <a:lstStyle/>
                    <a:p>
                      <a:pPr marL="0" algn="l" rtl="0" eaLnBrk="1" latinLnBrk="0" hangingPunct="1">
                        <a:spcBef>
                          <a:spcPts val="0"/>
                        </a:spcBef>
                        <a:spcAft>
                          <a:spcPts val="0"/>
                        </a:spcAft>
                      </a:pPr>
                      <a:r>
                        <a:rPr lang="en-US" sz="1800" kern="1200">
                          <a:effectLst/>
                        </a:rPr>
                        <a:t>Georgi </a:t>
                      </a:r>
                      <a:r>
                        <a:rPr lang="en-US" sz="1800" kern="1200" err="1">
                          <a:effectLst/>
                        </a:rPr>
                        <a:t>Borislavov</a:t>
                      </a:r>
                      <a:r>
                        <a:rPr lang="en-US" sz="1800" kern="1200">
                          <a:effectLst/>
                        </a:rPr>
                        <a:t> </a:t>
                      </a:r>
                      <a:r>
                        <a:rPr lang="en-US" sz="1800" kern="1200" err="1">
                          <a:effectLst/>
                        </a:rPr>
                        <a:t>Kunev</a:t>
                      </a:r>
                      <a:r>
                        <a:rPr lang="en-US" sz="1800" kern="1200">
                          <a:effectLst/>
                        </a:rPr>
                        <a:t> - IX B</a:t>
                      </a:r>
                      <a:endParaRPr lang="en-US">
                        <a:effectLst/>
                      </a:endParaRPr>
                    </a:p>
                    <a:p>
                      <a:pPr marL="0" algn="l" rtl="0" eaLnBrk="1" latinLnBrk="0" hangingPunct="1">
                        <a:spcBef>
                          <a:spcPts val="0"/>
                        </a:spcBef>
                        <a:spcAft>
                          <a:spcPts val="0"/>
                        </a:spcAft>
                      </a:pPr>
                      <a:r>
                        <a:rPr lang="en-US" sz="1800" kern="1200">
                          <a:effectLst/>
                        </a:rPr>
                        <a:t>GBKunev18@codingburgas.bg</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Developer</a:t>
                      </a:r>
                      <a:endParaRPr lang="en-US">
                        <a:effectLst/>
                      </a:endParaRPr>
                    </a:p>
                  </a:txBody>
                  <a:tcPr marL="0" marR="0" marT="0" marB="0" anchor="ctr"/>
                </a:tc>
                <a:extLst>
                  <a:ext uri="{0D108BD9-81ED-4DB2-BD59-A6C34878D82A}">
                    <a16:rowId xmlns:a16="http://schemas.microsoft.com/office/drawing/2014/main" val="3956264103"/>
                  </a:ext>
                </a:extLst>
              </a:tr>
            </a:tbl>
          </a:graphicData>
        </a:graphic>
      </p:graphicFrame>
      <p:sp>
        <p:nvSpPr>
          <p:cNvPr id="9" name="TextBox 8">
            <a:extLst>
              <a:ext uri="{FF2B5EF4-FFF2-40B4-BE49-F238E27FC236}">
                <a16:creationId xmlns:a16="http://schemas.microsoft.com/office/drawing/2014/main" id="{249DF701-B686-4AE0-AEB7-6F971EB4954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710733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1459-5927-44A8-9A8A-A78230FB02DF}"/>
              </a:ext>
            </a:extLst>
          </p:cNvPr>
          <p:cNvSpPr>
            <a:spLocks noGrp="1"/>
          </p:cNvSpPr>
          <p:nvPr>
            <p:ph type="title"/>
          </p:nvPr>
        </p:nvSpPr>
        <p:spPr>
          <a:xfrm>
            <a:off x="828983" y="885825"/>
            <a:ext cx="10131425" cy="1456267"/>
          </a:xfrm>
        </p:spPr>
        <p:txBody>
          <a:bodyPr/>
          <a:lstStyle/>
          <a:p>
            <a:pPr algn="ctr"/>
            <a:r>
              <a:rPr lang="en-US" b="1" u="sng">
                <a:cs typeface="Calibri Light"/>
              </a:rPr>
              <a:t>About the  project</a:t>
            </a:r>
          </a:p>
        </p:txBody>
      </p:sp>
      <p:sp>
        <p:nvSpPr>
          <p:cNvPr id="3" name="Content Placeholder 2">
            <a:extLst>
              <a:ext uri="{FF2B5EF4-FFF2-40B4-BE49-F238E27FC236}">
                <a16:creationId xmlns:a16="http://schemas.microsoft.com/office/drawing/2014/main" id="{504C5016-6091-40F5-95E1-4EA2E45C5105}"/>
              </a:ext>
            </a:extLst>
          </p:cNvPr>
          <p:cNvSpPr>
            <a:spLocks noGrp="1"/>
          </p:cNvSpPr>
          <p:nvPr>
            <p:ph idx="1"/>
          </p:nvPr>
        </p:nvSpPr>
        <p:spPr>
          <a:xfrm>
            <a:off x="828676" y="988179"/>
            <a:ext cx="10131425" cy="3649133"/>
          </a:xfrm>
        </p:spPr>
        <p:txBody>
          <a:bodyPr vert="horz" lIns="91440" tIns="45720" rIns="91440" bIns="45720" rtlCol="0" anchor="ctr">
            <a:normAutofit/>
          </a:bodyPr>
          <a:lstStyle/>
          <a:p>
            <a:pPr algn="ctr">
              <a:buNone/>
            </a:pPr>
            <a:r>
              <a:rPr lang="en-US">
                <a:ea typeface="+mn-lt"/>
                <a:cs typeface="+mn-lt"/>
              </a:rPr>
              <a:t>•</a:t>
            </a:r>
            <a:r>
              <a:rPr lang="en-US" i="1">
                <a:ea typeface="+mn-lt"/>
                <a:cs typeface="+mn-lt"/>
              </a:rPr>
              <a:t>The idea of our project is to create a program which will be used to sort, find and edit strings.  The strings are saved in an array and you can add there is no limit to how much strings can be saved. When the program is started, the user is greeted with a main menu, from which he can go to other sub-menus. </a:t>
            </a:r>
            <a:endParaRPr lang="bg-BG"/>
          </a:p>
          <a:p>
            <a:pPr marL="0" indent="0" algn="ctr">
              <a:buNone/>
            </a:pPr>
            <a:endParaRPr lang="en-US">
              <a:cs typeface="Calibri" panose="020F0502020204030204"/>
            </a:endParaRPr>
          </a:p>
        </p:txBody>
      </p:sp>
    </p:spTree>
    <p:extLst>
      <p:ext uri="{BB962C8B-B14F-4D97-AF65-F5344CB8AC3E}">
        <p14:creationId xmlns:p14="http://schemas.microsoft.com/office/powerpoint/2010/main" val="388350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52C8-8838-4C5B-8737-A80D752EE892}"/>
              </a:ext>
            </a:extLst>
          </p:cNvPr>
          <p:cNvSpPr>
            <a:spLocks noGrp="1"/>
          </p:cNvSpPr>
          <p:nvPr>
            <p:ph type="title"/>
          </p:nvPr>
        </p:nvSpPr>
        <p:spPr>
          <a:xfrm>
            <a:off x="825909" y="808055"/>
            <a:ext cx="3979205" cy="1453363"/>
          </a:xfrm>
        </p:spPr>
        <p:txBody>
          <a:bodyPr>
            <a:normAutofit/>
          </a:bodyPr>
          <a:lstStyle/>
          <a:p>
            <a:r>
              <a:rPr lang="en-US">
                <a:cs typeface="Calibri Light"/>
              </a:rPr>
              <a:t>Logical Scheme of our program</a:t>
            </a:r>
            <a:endParaRPr lang="en-US"/>
          </a:p>
        </p:txBody>
      </p:sp>
      <p:sp>
        <p:nvSpPr>
          <p:cNvPr id="8" name="Content Placeholder 7">
            <a:extLst>
              <a:ext uri="{FF2B5EF4-FFF2-40B4-BE49-F238E27FC236}">
                <a16:creationId xmlns:a16="http://schemas.microsoft.com/office/drawing/2014/main" id="{28F9D251-DB0F-4651-91F8-16EFC0AD652D}"/>
              </a:ext>
            </a:extLst>
          </p:cNvPr>
          <p:cNvSpPr>
            <a:spLocks noGrp="1"/>
          </p:cNvSpPr>
          <p:nvPr>
            <p:ph idx="1"/>
          </p:nvPr>
        </p:nvSpPr>
        <p:spPr>
          <a:xfrm>
            <a:off x="802178" y="2261420"/>
            <a:ext cx="4002936" cy="3637935"/>
          </a:xfrm>
        </p:spPr>
        <p:txBody>
          <a:bodyPr>
            <a:normAutofit/>
          </a:bodyPr>
          <a:lstStyle/>
          <a:p>
            <a:endParaRPr lang="en-US"/>
          </a:p>
        </p:txBody>
      </p:sp>
      <p:pic>
        <p:nvPicPr>
          <p:cNvPr id="4" name="Picture 4" descr="A close up of a device&#10;&#10;Description generated with very high confidence">
            <a:extLst>
              <a:ext uri="{FF2B5EF4-FFF2-40B4-BE49-F238E27FC236}">
                <a16:creationId xmlns:a16="http://schemas.microsoft.com/office/drawing/2014/main" id="{671650F7-E13A-4024-A96A-1629F6CE0932}"/>
              </a:ext>
            </a:extLst>
          </p:cNvPr>
          <p:cNvPicPr>
            <a:picLocks noChangeAspect="1"/>
          </p:cNvPicPr>
          <p:nvPr/>
        </p:nvPicPr>
        <p:blipFill>
          <a:blip r:embed="rId3"/>
          <a:stretch>
            <a:fillRect/>
          </a:stretch>
        </p:blipFill>
        <p:spPr>
          <a:xfrm>
            <a:off x="5559886" y="58994"/>
            <a:ext cx="5383259" cy="679900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7555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D56B-B5C4-499D-B082-4C7EA3938116}"/>
              </a:ext>
            </a:extLst>
          </p:cNvPr>
          <p:cNvSpPr>
            <a:spLocks noGrp="1"/>
          </p:cNvSpPr>
          <p:nvPr>
            <p:ph type="title"/>
          </p:nvPr>
        </p:nvSpPr>
        <p:spPr>
          <a:xfrm>
            <a:off x="1361187" y="1030288"/>
            <a:ext cx="4099947" cy="1035579"/>
          </a:xfrm>
        </p:spPr>
        <p:txBody>
          <a:bodyPr>
            <a:normAutofit/>
          </a:bodyPr>
          <a:lstStyle/>
          <a:p>
            <a:r>
              <a:rPr lang="en-US" sz="3300">
                <a:ea typeface="+mj-lt"/>
                <a:cs typeface="+mj-lt"/>
              </a:rPr>
              <a:t>Used technologies</a:t>
            </a:r>
            <a:endParaRPr lang="en-US" sz="3300"/>
          </a:p>
        </p:txBody>
      </p:sp>
      <p:sp>
        <p:nvSpPr>
          <p:cNvPr id="10" name="Content Placeholder 9">
            <a:extLst>
              <a:ext uri="{FF2B5EF4-FFF2-40B4-BE49-F238E27FC236}">
                <a16:creationId xmlns:a16="http://schemas.microsoft.com/office/drawing/2014/main" id="{8C205D3E-3344-46BA-B5A8-D8F2A6BC9597}"/>
              </a:ext>
            </a:extLst>
          </p:cNvPr>
          <p:cNvSpPr>
            <a:spLocks noGrp="1"/>
          </p:cNvSpPr>
          <p:nvPr>
            <p:ph idx="1"/>
          </p:nvPr>
        </p:nvSpPr>
        <p:spPr>
          <a:xfrm>
            <a:off x="1361187" y="2142067"/>
            <a:ext cx="4099947" cy="3649133"/>
          </a:xfrm>
        </p:spPr>
        <p:txBody>
          <a:bodyPr>
            <a:normAutofit/>
          </a:bodyPr>
          <a:lstStyle/>
          <a:p>
            <a:endParaRPr lang="en-US"/>
          </a:p>
        </p:txBody>
      </p:sp>
      <p:sp>
        <p:nvSpPr>
          <p:cNvPr id="15" name="Rounded Rectangle 32">
            <a:extLst>
              <a:ext uri="{FF2B5EF4-FFF2-40B4-BE49-F238E27FC236}">
                <a16:creationId xmlns:a16="http://schemas.microsoft.com/office/drawing/2014/main" id="{C6B73218-2E98-4B38-9429-97B39CA7A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23013"/>
            <a:ext cx="5433751" cy="5611842"/>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Картина 5">
            <a:extLst>
              <a:ext uri="{FF2B5EF4-FFF2-40B4-BE49-F238E27FC236}">
                <a16:creationId xmlns:a16="http://schemas.microsoft.com/office/drawing/2014/main" id="{CDA47C43-A058-4D20-B30F-0CB1D23DE136}"/>
              </a:ext>
            </a:extLst>
          </p:cNvPr>
          <p:cNvPicPr>
            <a:picLocks noChangeAspect="1"/>
          </p:cNvPicPr>
          <p:nvPr/>
        </p:nvPicPr>
        <p:blipFill rotWithShape="1">
          <a:blip r:embed="rId3"/>
          <a:srcRect t="5583" r="-2" b="5415"/>
          <a:stretch/>
        </p:blipFill>
        <p:spPr>
          <a:xfrm>
            <a:off x="6436900" y="733077"/>
            <a:ext cx="2058875" cy="2058881"/>
          </a:xfrm>
          <a:prstGeom prst="roundRect">
            <a:avLst>
              <a:gd name="adj" fmla="val 4207"/>
            </a:avLst>
          </a:prstGeom>
          <a:ln w="50800" cap="sq" cmpd="dbl">
            <a:noFill/>
            <a:miter lim="800000"/>
          </a:ln>
          <a:effectLst/>
        </p:spPr>
      </p:pic>
      <p:pic>
        <p:nvPicPr>
          <p:cNvPr id="6" name="Картина 6" descr="Картина, която съдържа часовник&#10;&#10;Описание, генерирано с много висока достоверност">
            <a:extLst>
              <a:ext uri="{FF2B5EF4-FFF2-40B4-BE49-F238E27FC236}">
                <a16:creationId xmlns:a16="http://schemas.microsoft.com/office/drawing/2014/main" id="{CB5BAEBC-39A8-43B7-AD58-DA10AB6B077E}"/>
              </a:ext>
            </a:extLst>
          </p:cNvPr>
          <p:cNvPicPr>
            <a:picLocks noChangeAspect="1"/>
          </p:cNvPicPr>
          <p:nvPr/>
        </p:nvPicPr>
        <p:blipFill rotWithShape="1">
          <a:blip r:embed="rId4"/>
          <a:srcRect l="8526" r="3955" b="-1"/>
          <a:stretch/>
        </p:blipFill>
        <p:spPr>
          <a:xfrm>
            <a:off x="8875383" y="733077"/>
            <a:ext cx="2502631" cy="2058881"/>
          </a:xfrm>
          <a:prstGeom prst="roundRect">
            <a:avLst>
              <a:gd name="adj" fmla="val 4207"/>
            </a:avLst>
          </a:prstGeom>
          <a:ln w="50800" cap="sq" cmpd="dbl">
            <a:noFill/>
            <a:miter lim="800000"/>
          </a:ln>
          <a:effectLst/>
        </p:spPr>
      </p:pic>
      <p:pic>
        <p:nvPicPr>
          <p:cNvPr id="4" name="Картина 4" descr="Картина, която съдържа рисунка&#10;&#10;Описание, генерирано с много висока достоверност">
            <a:extLst>
              <a:ext uri="{FF2B5EF4-FFF2-40B4-BE49-F238E27FC236}">
                <a16:creationId xmlns:a16="http://schemas.microsoft.com/office/drawing/2014/main" id="{3144A87F-953C-4684-B2BD-8563589CE3E2}"/>
              </a:ext>
            </a:extLst>
          </p:cNvPr>
          <p:cNvPicPr>
            <a:picLocks noChangeAspect="1"/>
          </p:cNvPicPr>
          <p:nvPr/>
        </p:nvPicPr>
        <p:blipFill rotWithShape="1">
          <a:blip r:embed="rId5"/>
          <a:srcRect l="17910" r="15830" b="3"/>
          <a:stretch/>
        </p:blipFill>
        <p:spPr>
          <a:xfrm>
            <a:off x="6869362" y="2906257"/>
            <a:ext cx="3854947" cy="3214299"/>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91690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7CCE-1F60-416E-ACB8-AA76383A041B}"/>
              </a:ext>
            </a:extLst>
          </p:cNvPr>
          <p:cNvSpPr>
            <a:spLocks noGrp="1"/>
          </p:cNvSpPr>
          <p:nvPr>
            <p:ph type="title"/>
          </p:nvPr>
        </p:nvSpPr>
        <p:spPr/>
        <p:txBody>
          <a:bodyPr/>
          <a:lstStyle/>
          <a:p>
            <a:pPr algn="ctr"/>
            <a:r>
              <a:rPr lang="en-US">
                <a:cs typeface="Calibri Light"/>
              </a:rPr>
              <a:t>Future improvements</a:t>
            </a:r>
          </a:p>
        </p:txBody>
      </p:sp>
      <p:sp>
        <p:nvSpPr>
          <p:cNvPr id="3" name="Content Placeholder 2">
            <a:extLst>
              <a:ext uri="{FF2B5EF4-FFF2-40B4-BE49-F238E27FC236}">
                <a16:creationId xmlns:a16="http://schemas.microsoft.com/office/drawing/2014/main" id="{B5D07055-8D05-4CDD-BF5D-0D62E0959580}"/>
              </a:ext>
            </a:extLst>
          </p:cNvPr>
          <p:cNvSpPr>
            <a:spLocks noGrp="1"/>
          </p:cNvSpPr>
          <p:nvPr>
            <p:ph idx="1"/>
          </p:nvPr>
        </p:nvSpPr>
        <p:spPr/>
        <p:txBody>
          <a:bodyPr/>
          <a:lstStyle/>
          <a:p>
            <a:pPr marL="0" indent="0" algn="ctr">
              <a:buNone/>
            </a:pPr>
            <a:r>
              <a:rPr lang="en-US">
                <a:ea typeface="+mn-lt"/>
                <a:cs typeface="+mn-lt"/>
              </a:rPr>
              <a:t>•</a:t>
            </a:r>
            <a:r>
              <a:rPr lang="en-US" i="1">
                <a:ea typeface="+mn-lt"/>
                <a:cs typeface="+mn-lt"/>
              </a:rPr>
              <a:t>Add more reports to the reports menu</a:t>
            </a:r>
            <a:endParaRPr lang="en-US">
              <a:cs typeface="Calibri" panose="020F0502020204030204"/>
            </a:endParaRPr>
          </a:p>
          <a:p>
            <a:pPr marL="0" indent="0" algn="ctr">
              <a:buNone/>
            </a:pPr>
            <a:r>
              <a:rPr lang="en-US">
                <a:ea typeface="+mn-lt"/>
                <a:cs typeface="+mn-lt"/>
              </a:rPr>
              <a:t>•</a:t>
            </a:r>
            <a:r>
              <a:rPr lang="en-US" i="1">
                <a:ea typeface="+mn-lt"/>
                <a:cs typeface="+mn-lt"/>
              </a:rPr>
              <a:t>Translate the menus in different languages</a:t>
            </a:r>
            <a:endParaRPr lang="en-US">
              <a:cs typeface="Calibri" panose="020F0502020204030204"/>
            </a:endParaRPr>
          </a:p>
          <a:p>
            <a:pPr marL="0" indent="0" algn="ctr">
              <a:buNone/>
            </a:pPr>
            <a:r>
              <a:rPr lang="en-US">
                <a:ea typeface="+mn-lt"/>
                <a:cs typeface="+mn-lt"/>
              </a:rPr>
              <a:t>•</a:t>
            </a:r>
            <a:r>
              <a:rPr lang="en-US" i="1">
                <a:ea typeface="+mn-lt"/>
                <a:cs typeface="+mn-lt"/>
              </a:rPr>
              <a:t>Optimize the code so it loads fastera</a:t>
            </a:r>
            <a:endParaRPr lang="en-US">
              <a:cs typeface="Calibri" panose="020F0502020204030204"/>
            </a:endParaRPr>
          </a:p>
        </p:txBody>
      </p:sp>
    </p:spTree>
    <p:extLst>
      <p:ext uri="{BB962C8B-B14F-4D97-AF65-F5344CB8AC3E}">
        <p14:creationId xmlns:p14="http://schemas.microsoft.com/office/powerpoint/2010/main" val="1221423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Celestial</vt:lpstr>
      <vt:lpstr>GITHUB PROJECT 2 - sTRING</vt:lpstr>
      <vt:lpstr>Who are we?</vt:lpstr>
      <vt:lpstr>About the  project</vt:lpstr>
      <vt:lpstr>Logical Scheme of our program</vt:lpstr>
      <vt:lpstr>Used technologies</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cp:revision>
  <dcterms:created xsi:type="dcterms:W3CDTF">2020-06-11T12:33:59Z</dcterms:created>
  <dcterms:modified xsi:type="dcterms:W3CDTF">2020-06-11T14:09:53Z</dcterms:modified>
</cp:coreProperties>
</file>