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64" r:id="rId6"/>
    <p:sldId id="265" r:id="rId7"/>
    <p:sldId id="266" r:id="rId8"/>
    <p:sldId id="268" r:id="rId9"/>
    <p:sldId id="269" r:id="rId10"/>
    <p:sldId id="270" r:id="rId11"/>
    <p:sldId id="271" r:id="rId12"/>
    <p:sldId id="273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s.gov/service-details/check-tafdc-eligibility-and-how-to-appl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ss.gov/service-details/check-tafdc-eligibility-and-how-to-app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GBLS/docassemble-inc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Money with the GBLS Income Class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Quinten Steenhuis</a:t>
            </a:r>
          </a:p>
          <a:p>
            <a:r>
              <a:rPr lang="en-US" dirty="0" smtClean="0"/>
              <a:t>Greater Boston Legal Services</a:t>
            </a:r>
          </a:p>
          <a:p>
            <a:r>
              <a:rPr lang="en-US" dirty="0" smtClean="0"/>
              <a:t>@QSteenhuis</a:t>
            </a:r>
            <a:endParaRPr lang="en-US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Objects in </a:t>
            </a:r>
            <a:r>
              <a:rPr lang="en-US" dirty="0" err="1" smtClean="0"/>
              <a:t>financial_Statement.yml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client: Individual (and client.jobs, </a:t>
            </a:r>
            <a:r>
              <a:rPr lang="en-US" dirty="0" err="1" smtClean="0"/>
              <a:t>client.incomes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spouse: Individual</a:t>
            </a:r>
          </a:p>
          <a:p>
            <a:r>
              <a:rPr lang="en-US" dirty="0" smtClean="0"/>
              <a:t>household: </a:t>
            </a:r>
            <a:r>
              <a:rPr lang="en-US" dirty="0" err="1" smtClean="0"/>
              <a:t>DAList</a:t>
            </a:r>
            <a:r>
              <a:rPr lang="en-US" dirty="0" smtClean="0"/>
              <a:t> of Individuals</a:t>
            </a:r>
          </a:p>
          <a:p>
            <a:r>
              <a:rPr lang="en-US" dirty="0" smtClean="0"/>
              <a:t>assets: </a:t>
            </a:r>
            <a:r>
              <a:rPr lang="en-US" dirty="0" err="1" smtClean="0"/>
              <a:t>IncomeList</a:t>
            </a:r>
            <a:endParaRPr lang="en-US" dirty="0"/>
          </a:p>
          <a:p>
            <a:r>
              <a:rPr lang="en-US" dirty="0" smtClean="0"/>
              <a:t>vehicles: </a:t>
            </a:r>
            <a:r>
              <a:rPr lang="en-US" dirty="0" err="1" smtClean="0"/>
              <a:t>VehicleList</a:t>
            </a:r>
            <a:endParaRPr lang="en-US" dirty="0" smtClean="0"/>
          </a:p>
          <a:p>
            <a:r>
              <a:rPr lang="en-US" dirty="0" err="1" smtClean="0"/>
              <a:t>real_estate</a:t>
            </a:r>
            <a:r>
              <a:rPr lang="en-US" dirty="0" smtClean="0"/>
              <a:t>: </a:t>
            </a:r>
            <a:r>
              <a:rPr lang="en-US" dirty="0" err="1" smtClean="0"/>
              <a:t>IncomeList</a:t>
            </a:r>
            <a:endParaRPr lang="en-US" dirty="0" smtClean="0"/>
          </a:p>
          <a:p>
            <a:r>
              <a:rPr lang="en-US" dirty="0" smtClean="0"/>
              <a:t>expenses: </a:t>
            </a:r>
            <a:r>
              <a:rPr lang="en-US" dirty="0" err="1" smtClean="0"/>
              <a:t>IncomeList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81057" y="2601883"/>
            <a:ext cx="3391593" cy="339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1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you may want to Override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Job question (collects information you may not </a:t>
            </a:r>
            <a:r>
              <a:rPr lang="en-US" dirty="0" smtClean="0"/>
              <a:t>need)</a:t>
            </a:r>
            <a:endParaRPr lang="en-US" dirty="0" smtClean="0"/>
          </a:p>
          <a:p>
            <a:r>
              <a:rPr lang="en-US" dirty="0" smtClean="0"/>
              <a:t>Remember: Docassemble follows question-order precedence. You can override any question by including a more specific version after you include the general version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80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it to TAFDC Eligibility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511888"/>
            <a:ext cx="1018142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code: |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grand_total</a:t>
            </a:r>
            <a:r>
              <a:rPr lang="en-US" dirty="0" smtClean="0"/>
              <a:t> </a:t>
            </a:r>
            <a:r>
              <a:rPr lang="en-US" dirty="0"/>
              <a:t>= (</a:t>
            </a:r>
            <a:r>
              <a:rPr lang="en-US" dirty="0" err="1"/>
              <a:t>client.incomes.total</a:t>
            </a:r>
            <a:r>
              <a:rPr lang="en-US" dirty="0"/>
              <a:t>(</a:t>
            </a:r>
            <a:r>
              <a:rPr lang="en-US" dirty="0" err="1"/>
              <a:t>period_to_use</a:t>
            </a:r>
            <a:r>
              <a:rPr lang="en-US" dirty="0"/>
              <a:t>=12) </a:t>
            </a:r>
            <a:r>
              <a:rPr lang="en-US" dirty="0" smtClean="0"/>
              <a:t>+ </a:t>
            </a:r>
            <a:r>
              <a:rPr lang="en-US" dirty="0" err="1" smtClean="0"/>
              <a:t>spouse.incomes.total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+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household.incomes.total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</a:t>
            </a:r>
            <a:r>
              <a:rPr lang="en-US" dirty="0" smtClean="0"/>
              <a:t>+ </a:t>
            </a:r>
            <a:r>
              <a:rPr lang="en-US" dirty="0" err="1" smtClean="0"/>
              <a:t>client.jobs.net_total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</a:t>
            </a:r>
            <a:r>
              <a:rPr lang="en-US" dirty="0" smtClean="0"/>
              <a:t>+	</a:t>
            </a:r>
            <a:r>
              <a:rPr lang="en-US" dirty="0" err="1" smtClean="0"/>
              <a:t>spouse.jobs.net_total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</a:t>
            </a:r>
            <a:r>
              <a:rPr lang="en-US" dirty="0" smtClean="0"/>
              <a:t>+ </a:t>
            </a:r>
            <a:r>
              <a:rPr lang="en-US" dirty="0" err="1" smtClean="0"/>
              <a:t>household.jobs.net_total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+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assets.total</a:t>
            </a:r>
            <a:r>
              <a:rPr lang="en-US" dirty="0" smtClean="0"/>
              <a:t>(</a:t>
            </a:r>
            <a:r>
              <a:rPr lang="en-US" dirty="0" err="1" smtClean="0"/>
              <a:t>period_to_use</a:t>
            </a:r>
            <a:r>
              <a:rPr lang="en-US" dirty="0" smtClean="0"/>
              <a:t>=12</a:t>
            </a:r>
            <a:r>
              <a:rPr lang="en-US" dirty="0"/>
              <a:t>) </a:t>
            </a:r>
            <a:r>
              <a:rPr lang="en-US" dirty="0" smtClean="0"/>
              <a:t>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assets_total</a:t>
            </a:r>
            <a:r>
              <a:rPr lang="en-US" dirty="0"/>
              <a:t> </a:t>
            </a:r>
            <a:r>
              <a:rPr lang="en-US" dirty="0" smtClean="0"/>
              <a:t>= </a:t>
            </a:r>
            <a:r>
              <a:rPr lang="en-US" dirty="0" err="1" smtClean="0"/>
              <a:t>real_estate.market_value_total</a:t>
            </a:r>
            <a:r>
              <a:rPr lang="en-US" dirty="0" smtClean="0"/>
              <a:t>() + </a:t>
            </a:r>
            <a:r>
              <a:rPr lang="en-US" dirty="0" err="1" smtClean="0"/>
              <a:t>assets.total</a:t>
            </a:r>
            <a:r>
              <a:rPr lang="en-US" dirty="0" smtClean="0"/>
              <a:t>() + </a:t>
            </a:r>
            <a:r>
              <a:rPr lang="en-US" dirty="0" err="1" smtClean="0"/>
              <a:t>vehicles.total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 err="1" smtClean="0"/>
              <a:t>monthly_expenses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expenses.total</a:t>
            </a:r>
            <a:r>
              <a:rPr lang="en-US" dirty="0"/>
              <a:t>()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6842" y="1761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https://www.mass.gov/service-details/check-tafdc-eligibility-and-how-to-apply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it to TAFDC Eligibility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511888"/>
            <a:ext cx="10181428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/>
              <a:t>code: |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income_limits</a:t>
            </a:r>
            <a:r>
              <a:rPr lang="en-US" dirty="0" smtClean="0"/>
              <a:t> = {1: 388, 2: 491, 3, 593, 4: 691, 5:792, 6:896, 7:997, 8: 1097, 9: 1192}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asset_limit</a:t>
            </a:r>
            <a:r>
              <a:rPr lang="en-US" dirty="0" smtClean="0"/>
              <a:t> = 5000</a:t>
            </a:r>
          </a:p>
          <a:p>
            <a:endParaRPr lang="en-US" dirty="0"/>
          </a:p>
          <a:p>
            <a:r>
              <a:rPr lang="en-US" dirty="0" smtClean="0"/>
              <a:t>	</a:t>
            </a:r>
            <a:r>
              <a:rPr lang="en-US" dirty="0" err="1" smtClean="0"/>
              <a:t>household_size_tmp</a:t>
            </a:r>
            <a:r>
              <a:rPr lang="en-US" dirty="0" smtClean="0"/>
              <a:t> = 1</a:t>
            </a: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has_spouse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household_size_tmp</a:t>
            </a:r>
            <a:r>
              <a:rPr lang="en-US" dirty="0" smtClean="0"/>
              <a:t> += 1</a:t>
            </a:r>
          </a:p>
          <a:p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err="1" smtClean="0"/>
              <a:t>household.there_are_any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 </a:t>
            </a:r>
            <a:r>
              <a:rPr lang="en-US" dirty="0" err="1"/>
              <a:t>household_size_tmp</a:t>
            </a:r>
            <a:r>
              <a:rPr lang="en-US" dirty="0" smtClean="0"/>
              <a:t> += </a:t>
            </a:r>
            <a:r>
              <a:rPr lang="en-US" dirty="0" err="1" smtClean="0"/>
              <a:t>household.number</a:t>
            </a:r>
            <a:r>
              <a:rPr lang="en-US" dirty="0" smtClean="0"/>
              <a:t>()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household_size</a:t>
            </a:r>
            <a:r>
              <a:rPr lang="en-US" dirty="0" smtClean="0"/>
              <a:t> = </a:t>
            </a:r>
            <a:r>
              <a:rPr lang="en-US" dirty="0" err="1" smtClean="0"/>
              <a:t>household_size_tmp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it to TAFDC Eligibility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4128" y="2511888"/>
            <a:ext cx="10181428" cy="34163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---</a:t>
            </a:r>
          </a:p>
          <a:p>
            <a:r>
              <a:rPr lang="en-US" dirty="0" smtClean="0"/>
              <a:t>question: |</a:t>
            </a:r>
          </a:p>
          <a:p>
            <a:r>
              <a:rPr lang="en-US" dirty="0"/>
              <a:t>	</a:t>
            </a:r>
            <a:r>
              <a:rPr lang="en-US" dirty="0" smtClean="0"/>
              <a:t>Your total family income is ${currency(</a:t>
            </a:r>
            <a:r>
              <a:rPr lang="en-US" dirty="0" err="1" smtClean="0"/>
              <a:t>grand_total</a:t>
            </a:r>
            <a:r>
              <a:rPr lang="en-US" dirty="0" smtClean="0"/>
              <a:t>)}.</a:t>
            </a:r>
          </a:p>
          <a:p>
            <a:r>
              <a:rPr lang="en-US" dirty="0" smtClean="0"/>
              <a:t>	</a:t>
            </a:r>
          </a:p>
          <a:p>
            <a:r>
              <a:rPr lang="en-US" dirty="0"/>
              <a:t>	</a:t>
            </a:r>
            <a:r>
              <a:rPr lang="en-US" dirty="0" smtClean="0"/>
              <a:t>% if </a:t>
            </a:r>
            <a:r>
              <a:rPr lang="en-US" dirty="0" err="1" smtClean="0"/>
              <a:t>grand_total</a:t>
            </a:r>
            <a:r>
              <a:rPr lang="en-US" dirty="0" smtClean="0"/>
              <a:t> &lt; </a:t>
            </a:r>
            <a:r>
              <a:rPr lang="en-US" dirty="0" err="1" smtClean="0"/>
              <a:t>income_limits</a:t>
            </a:r>
            <a:r>
              <a:rPr lang="en-US" dirty="0" smtClean="0"/>
              <a:t>[</a:t>
            </a:r>
            <a:r>
              <a:rPr lang="en-US" dirty="0" err="1" smtClean="0"/>
              <a:t>household_size</a:t>
            </a:r>
            <a:r>
              <a:rPr lang="en-US" dirty="0" smtClean="0"/>
              <a:t>]:</a:t>
            </a:r>
          </a:p>
          <a:p>
            <a:r>
              <a:rPr lang="en-US" dirty="0"/>
              <a:t>	</a:t>
            </a:r>
            <a:r>
              <a:rPr lang="en-US" dirty="0" smtClean="0"/>
              <a:t>Your income qualifies.</a:t>
            </a:r>
          </a:p>
          <a:p>
            <a:r>
              <a:rPr lang="en-US" dirty="0"/>
              <a:t>	</a:t>
            </a:r>
            <a:r>
              <a:rPr lang="en-US" dirty="0" smtClean="0"/>
              <a:t>% </a:t>
            </a:r>
            <a:r>
              <a:rPr lang="en-US" dirty="0" err="1" smtClean="0"/>
              <a:t>endif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%if </a:t>
            </a:r>
            <a:r>
              <a:rPr lang="en-US" dirty="0" err="1" smtClean="0"/>
              <a:t>assets_total</a:t>
            </a:r>
            <a:r>
              <a:rPr lang="en-US" dirty="0" smtClean="0"/>
              <a:t> &lt; </a:t>
            </a:r>
            <a:r>
              <a:rPr lang="en-US" dirty="0" err="1" smtClean="0"/>
              <a:t>asset_limit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dirty="0" smtClean="0"/>
              <a:t>Your assets qualify you.</a:t>
            </a:r>
          </a:p>
          <a:p>
            <a:r>
              <a:rPr lang="en-US" dirty="0"/>
              <a:t>	</a:t>
            </a:r>
            <a:r>
              <a:rPr lang="en-US" dirty="0" smtClean="0"/>
              <a:t>% </a:t>
            </a:r>
            <a:r>
              <a:rPr lang="en-US" dirty="0" err="1" smtClean="0"/>
              <a:t>endif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66842" y="17616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https://www.mass.gov/service-details/check-tafdc-eligibility-and-how-to-apply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8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Docassemble.income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github.com/GBLS/docassemble-income</a:t>
            </a:r>
            <a:endParaRPr lang="en-US" dirty="0" smtClean="0"/>
          </a:p>
          <a:p>
            <a:r>
              <a:rPr lang="en-US" dirty="0" smtClean="0"/>
              <a:t>Designed to help collect financial statements</a:t>
            </a:r>
          </a:p>
          <a:p>
            <a:r>
              <a:rPr lang="en-US" dirty="0" smtClean="0"/>
              <a:t>Covers Income, Jobs (including hourly), Vehicles, Assets, Expenses</a:t>
            </a:r>
          </a:p>
          <a:p>
            <a:r>
              <a:rPr lang="en-US" dirty="0" smtClean="0"/>
              <a:t>Assists in calculating total income over arbitrary time periods</a:t>
            </a:r>
          </a:p>
          <a:p>
            <a:r>
              <a:rPr lang="en-US" dirty="0" smtClean="0"/>
              <a:t>Includes helpful pre-defined lists of income/asset types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1880" y="3493008"/>
            <a:ext cx="30175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1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may want to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r>
              <a:rPr lang="en-US" dirty="0" smtClean="0"/>
              <a:t>Docassemble Groups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generic object</a:t>
            </a:r>
            <a:r>
              <a:rPr lang="en-US" dirty="0" smtClean="0"/>
              <a:t> modifier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3119" y="4450216"/>
            <a:ext cx="22288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Income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Install the Income module on the </a:t>
            </a:r>
            <a:r>
              <a:rPr lang="en-US" b="1" dirty="0" smtClean="0"/>
              <a:t>Package Management</a:t>
            </a:r>
            <a:r>
              <a:rPr lang="en-US" dirty="0" smtClean="0"/>
              <a:t> page using the GitHub URL</a:t>
            </a:r>
          </a:p>
          <a:p>
            <a:r>
              <a:rPr lang="en-US" dirty="0" smtClean="0"/>
              <a:t>Include it in your interview in a </a:t>
            </a:r>
            <a:r>
              <a:rPr lang="en-US" b="1" dirty="0" smtClean="0"/>
              <a:t>modules:</a:t>
            </a:r>
            <a:r>
              <a:rPr lang="en-US" dirty="0" smtClean="0"/>
              <a:t> block</a:t>
            </a:r>
          </a:p>
          <a:p>
            <a:r>
              <a:rPr lang="en-US" dirty="0" smtClean="0"/>
              <a:t>Create the objects that make use of the </a:t>
            </a:r>
            <a:r>
              <a:rPr lang="en-US" b="1" dirty="0" smtClean="0"/>
              <a:t>income</a:t>
            </a:r>
            <a:r>
              <a:rPr lang="en-US" dirty="0" smtClean="0"/>
              <a:t> block (usually the lists)</a:t>
            </a:r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916084" y="3601128"/>
            <a:ext cx="10029305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modules: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</a:t>
            </a:r>
            <a:r>
              <a:rPr lang="en-US" sz="3200" b="1" dirty="0" err="1" smtClean="0">
                <a:latin typeface="Consolas" panose="020B0609020204030204" pitchFamily="49" charset="0"/>
              </a:rPr>
              <a:t>docassemble.income.income</a:t>
            </a:r>
            <a:endParaRPr lang="en-US" sz="3200" b="1" dirty="0" smtClean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---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objects: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jobs: </a:t>
            </a:r>
            <a:r>
              <a:rPr lang="en-US" sz="3200" b="1" dirty="0" err="1" smtClean="0">
                <a:latin typeface="Consolas" panose="020B0609020204030204" pitchFamily="49" charset="0"/>
              </a:rPr>
              <a:t>JobList.using</a:t>
            </a:r>
            <a:r>
              <a:rPr lang="en-US" sz="3200" b="1" dirty="0" smtClean="0">
                <a:latin typeface="Consolas" panose="020B0609020204030204" pitchFamily="49" charset="0"/>
              </a:rPr>
              <a:t>(</a:t>
            </a:r>
            <a:r>
              <a:rPr lang="en-US" sz="3200" b="1" dirty="0" err="1" smtClean="0">
                <a:latin typeface="Consolas" panose="020B0609020204030204" pitchFamily="49" charset="0"/>
              </a:rPr>
              <a:t>complete_attribute</a:t>
            </a:r>
            <a:r>
              <a:rPr lang="en-US" sz="3200" b="1" dirty="0" smtClean="0">
                <a:latin typeface="Consolas" panose="020B0609020204030204" pitchFamily="49" charset="0"/>
              </a:rPr>
              <a:t>='period')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2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Decide how you want to gather your list of jobs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6084" y="3601128"/>
            <a:ext cx="1002930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question: |</a:t>
            </a:r>
            <a:br>
              <a:rPr lang="en-US" sz="3200" b="1" dirty="0" smtClean="0">
                <a:latin typeface="Consolas" panose="020B0609020204030204" pitchFamily="49" charset="0"/>
              </a:rPr>
            </a:br>
            <a:r>
              <a:rPr lang="en-US" sz="3200" b="1" dirty="0" smtClean="0">
                <a:latin typeface="Consolas" panose="020B0609020204030204" pitchFamily="49" charset="0"/>
              </a:rPr>
              <a:t>  Do you have a job?</a:t>
            </a: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yesno</a:t>
            </a:r>
            <a:r>
              <a:rPr lang="en-US" sz="3200" b="1" dirty="0" smtClean="0">
                <a:latin typeface="Consolas" panose="020B0609020204030204" pitchFamily="49" charset="0"/>
              </a:rPr>
              <a:t>: </a:t>
            </a:r>
            <a:r>
              <a:rPr lang="en-US" sz="3200" b="1" dirty="0" err="1" smtClean="0">
                <a:latin typeface="Consolas" panose="020B0609020204030204" pitchFamily="49" charset="0"/>
              </a:rPr>
              <a:t>jobs.there_are_any</a:t>
            </a:r>
            <a:endParaRPr lang="en-US" sz="32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98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Get the job’s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146" y="2520202"/>
            <a:ext cx="10029305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question: |</a:t>
            </a:r>
            <a:br>
              <a:rPr lang="en-US" sz="3200" b="1" dirty="0" smtClean="0">
                <a:latin typeface="Consolas" panose="020B0609020204030204" pitchFamily="49" charset="0"/>
              </a:rPr>
            </a:br>
            <a:r>
              <a:rPr lang="en-US" sz="3200" b="1" dirty="0" smtClean="0">
                <a:latin typeface="Consolas" panose="020B0609020204030204" pitchFamily="49" charset="0"/>
              </a:rPr>
              <a:t>  Tell us about your ${ordinal(</a:t>
            </a:r>
            <a:r>
              <a:rPr lang="en-US" sz="3200" b="1" dirty="0" err="1" smtClean="0"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latin typeface="Consolas" panose="020B0609020204030204" pitchFamily="49" charset="0"/>
              </a:rPr>
              <a:t>)} job</a:t>
            </a:r>
          </a:p>
          <a:p>
            <a:r>
              <a:rPr lang="en-US" sz="3200" b="1" dirty="0" smtClean="0">
                <a:latin typeface="Consolas" panose="020B0609020204030204" pitchFamily="49" charset="0"/>
              </a:rPr>
              <a:t>fields: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I earn: jobs[</a:t>
            </a:r>
            <a:r>
              <a:rPr lang="en-US" sz="3200" b="1" dirty="0" err="1" smtClean="0"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latin typeface="Consolas" panose="020B0609020204030204" pitchFamily="49" charset="0"/>
              </a:rPr>
              <a:t>].value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	datatype: currency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 </a:t>
            </a:r>
            <a:r>
              <a:rPr lang="en-US" sz="3200" b="1" dirty="0" smtClean="0">
                <a:latin typeface="Consolas" panose="020B0609020204030204" pitchFamily="49" charset="0"/>
              </a:rPr>
              <a:t> - Every: jobs[</a:t>
            </a:r>
            <a:r>
              <a:rPr lang="en-US" sz="3200" b="1" dirty="0" err="1" smtClean="0">
                <a:latin typeface="Consolas" panose="020B0609020204030204" pitchFamily="49" charset="0"/>
              </a:rPr>
              <a:t>i</a:t>
            </a:r>
            <a:r>
              <a:rPr lang="en-US" sz="3200" b="1" dirty="0" smtClean="0">
                <a:latin typeface="Consolas" panose="020B0609020204030204" pitchFamily="49" charset="0"/>
              </a:rPr>
              <a:t>].period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	datatype: integer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	code: </a:t>
            </a:r>
            <a:r>
              <a:rPr lang="en-US" sz="3200" b="1" dirty="0" err="1" smtClean="0">
                <a:latin typeface="Consolas" panose="020B0609020204030204" pitchFamily="49" charset="0"/>
              </a:rPr>
              <a:t>period_list</a:t>
            </a:r>
            <a:r>
              <a:rPr lang="en-US" sz="3200" b="1" dirty="0" smtClean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84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Gathering a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Finish gathering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146" y="2520202"/>
            <a:ext cx="10029305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question: |</a:t>
            </a:r>
            <a:br>
              <a:rPr lang="en-US" sz="3200" b="1" dirty="0" smtClean="0">
                <a:latin typeface="Consolas" panose="020B0609020204030204" pitchFamily="49" charset="0"/>
              </a:rPr>
            </a:br>
            <a:r>
              <a:rPr lang="en-US" sz="3200" b="1" dirty="0" smtClean="0">
                <a:latin typeface="Consolas" panose="020B0609020204030204" pitchFamily="49" charset="0"/>
              </a:rPr>
              <a:t>  Do you have any more jobs?</a:t>
            </a: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yesno</a:t>
            </a:r>
            <a:r>
              <a:rPr lang="en-US" sz="3200" b="1" dirty="0" smtClean="0">
                <a:latin typeface="Consolas" panose="020B0609020204030204" pitchFamily="49" charset="0"/>
              </a:rPr>
              <a:t>: </a:t>
            </a:r>
            <a:r>
              <a:rPr lang="en-US" sz="3200" b="1" dirty="0" err="1" smtClean="0">
                <a:latin typeface="Consolas" panose="020B0609020204030204" pitchFamily="49" charset="0"/>
              </a:rPr>
              <a:t>jobs.there_is_another</a:t>
            </a:r>
            <a:endParaRPr lang="en-US" sz="3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023360"/>
          </a:xfrm>
        </p:spPr>
        <p:txBody>
          <a:bodyPr/>
          <a:lstStyle/>
          <a:p>
            <a:r>
              <a:rPr lang="en-US" dirty="0" smtClean="0"/>
              <a:t>Use the </a:t>
            </a:r>
            <a:r>
              <a:rPr lang="en-US" b="1" dirty="0" smtClean="0"/>
              <a:t>total</a:t>
            </a:r>
            <a:r>
              <a:rPr lang="en-US" dirty="0" smtClean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91146" y="2520202"/>
            <a:ext cx="10029305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question: |</a:t>
            </a:r>
            <a:br>
              <a:rPr lang="en-US" sz="3200" b="1" dirty="0" smtClean="0">
                <a:latin typeface="Consolas" panose="020B0609020204030204" pitchFamily="49" charset="0"/>
              </a:rPr>
            </a:br>
            <a:r>
              <a:rPr lang="en-US" sz="3200" b="1" dirty="0" smtClean="0">
                <a:latin typeface="Consolas" panose="020B0609020204030204" pitchFamily="49" charset="0"/>
              </a:rPr>
              <a:t>  Jobs Summary</a:t>
            </a:r>
          </a:p>
          <a:p>
            <a:r>
              <a:rPr lang="en-US" sz="3200" b="1" dirty="0" err="1" smtClean="0">
                <a:latin typeface="Consolas" panose="020B0609020204030204" pitchFamily="49" charset="0"/>
              </a:rPr>
              <a:t>subquestion</a:t>
            </a:r>
            <a:r>
              <a:rPr lang="en-US" sz="3200" b="1" dirty="0" smtClean="0">
                <a:latin typeface="Consolas" panose="020B0609020204030204" pitchFamily="49" charset="0"/>
              </a:rPr>
              <a:t>: |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You said you have ${</a:t>
            </a:r>
            <a:r>
              <a:rPr lang="en-US" sz="3200" b="1" dirty="0" err="1" smtClean="0">
                <a:latin typeface="Consolas" panose="020B0609020204030204" pitchFamily="49" charset="0"/>
              </a:rPr>
              <a:t>jobs.number</a:t>
            </a:r>
            <a:r>
              <a:rPr lang="en-US" sz="3200" b="1" dirty="0" smtClean="0">
                <a:latin typeface="Consolas" panose="020B0609020204030204" pitchFamily="49" charset="0"/>
              </a:rPr>
              <a:t>()} jobs.</a:t>
            </a:r>
          </a:p>
          <a:p>
            <a:endParaRPr lang="en-US" sz="3200" b="1" dirty="0">
              <a:latin typeface="Consolas" panose="020B0609020204030204" pitchFamily="49" charset="0"/>
            </a:endParaRPr>
          </a:p>
          <a:p>
            <a:r>
              <a:rPr lang="en-US" sz="3200" b="1" dirty="0" smtClean="0">
                <a:latin typeface="Consolas" panose="020B0609020204030204" pitchFamily="49" charset="0"/>
              </a:rPr>
              <a:t>	Your total monthly income is ${currency(</a:t>
            </a:r>
            <a:r>
              <a:rPr lang="en-US" sz="3200" b="1" dirty="0" err="1" smtClean="0">
                <a:latin typeface="Consolas" panose="020B0609020204030204" pitchFamily="49" charset="0"/>
              </a:rPr>
              <a:t>jobs.total</a:t>
            </a:r>
            <a:r>
              <a:rPr lang="en-US" sz="3200" b="1" dirty="0" smtClean="0">
                <a:latin typeface="Consolas" panose="020B0609020204030204" pitchFamily="49" charset="0"/>
              </a:rPr>
              <a:t>(</a:t>
            </a:r>
            <a:r>
              <a:rPr lang="en-US" sz="3200" b="1" dirty="0" err="1" smtClean="0">
                <a:latin typeface="Consolas" panose="020B0609020204030204" pitchFamily="49" charset="0"/>
              </a:rPr>
              <a:t>period_to_use</a:t>
            </a:r>
            <a:r>
              <a:rPr lang="en-US" sz="3200" b="1" dirty="0" smtClean="0">
                <a:latin typeface="Consolas" panose="020B0609020204030204" pitchFamily="49" charset="0"/>
              </a:rPr>
              <a:t>=12))}</a:t>
            </a:r>
          </a:p>
        </p:txBody>
      </p:sp>
    </p:spTree>
    <p:extLst>
      <p:ext uri="{BB962C8B-B14F-4D97-AF65-F5344CB8AC3E}">
        <p14:creationId xmlns:p14="http://schemas.microsoft.com/office/powerpoint/2010/main" val="9961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or Use the canned Financial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detailed financial statement in </a:t>
            </a:r>
            <a:r>
              <a:rPr lang="en-US" b="1" dirty="0" err="1" smtClean="0"/>
              <a:t>docassemble.income</a:t>
            </a:r>
            <a:endParaRPr lang="en-US" dirty="0" smtClean="0"/>
          </a:p>
          <a:p>
            <a:r>
              <a:rPr lang="en-US" dirty="0" smtClean="0"/>
              <a:t>Include </a:t>
            </a:r>
            <a:r>
              <a:rPr lang="en-US" dirty="0" smtClean="0"/>
              <a:t>in your interview </a:t>
            </a:r>
            <a:r>
              <a:rPr lang="en-US" dirty="0" smtClean="0"/>
              <a:t>file: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3905" y="3800362"/>
            <a:ext cx="10798233" cy="10772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onsolas" panose="020B0609020204030204" pitchFamily="49" charset="0"/>
              </a:rPr>
              <a:t>include:</a:t>
            </a:r>
          </a:p>
          <a:p>
            <a:r>
              <a:rPr lang="en-US" sz="3200" b="1" dirty="0">
                <a:latin typeface="Consolas" panose="020B0609020204030204" pitchFamily="49" charset="0"/>
              </a:rPr>
              <a:t>	</a:t>
            </a:r>
            <a:r>
              <a:rPr lang="en-US" sz="3200" b="1" dirty="0" smtClean="0">
                <a:latin typeface="Consolas" panose="020B0609020204030204" pitchFamily="49" charset="0"/>
              </a:rPr>
              <a:t>- </a:t>
            </a:r>
            <a:r>
              <a:rPr lang="en-US" sz="3200" b="1" dirty="0" err="1" smtClean="0">
                <a:latin typeface="Consolas" panose="020B0609020204030204" pitchFamily="49" charset="0"/>
              </a:rPr>
              <a:t>docassemble.income:financial_statement.yml</a:t>
            </a:r>
            <a:endParaRPr lang="en-US" sz="3200" b="1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96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633</TotalTime>
  <Words>299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Consolas</vt:lpstr>
      <vt:lpstr>Tw Cen MT</vt:lpstr>
      <vt:lpstr>Tw Cen MT Condensed</vt:lpstr>
      <vt:lpstr>Wingdings 3</vt:lpstr>
      <vt:lpstr>Integral</vt:lpstr>
      <vt:lpstr>Counting Money with the GBLS Income Class</vt:lpstr>
      <vt:lpstr>The Docassemble.income Module</vt:lpstr>
      <vt:lpstr>You may want to Review</vt:lpstr>
      <vt:lpstr>Using the Income Class</vt:lpstr>
      <vt:lpstr>Gathering a Job</vt:lpstr>
      <vt:lpstr>Gathering a Job</vt:lpstr>
      <vt:lpstr>Gathering a Job</vt:lpstr>
      <vt:lpstr>Displaying the Results</vt:lpstr>
      <vt:lpstr>… or Use the canned Financial Statement</vt:lpstr>
      <vt:lpstr>Predefined Objects in financial_Statement.yml</vt:lpstr>
      <vt:lpstr>Questions you may want to Override</vt:lpstr>
      <vt:lpstr>Apply it to TAFDC Eligibility</vt:lpstr>
      <vt:lpstr>Apply it to TAFDC Eligibility</vt:lpstr>
      <vt:lpstr>Apply it to TAFDC Eligibility</vt:lpstr>
    </vt:vector>
  </TitlesOfParts>
  <Company>Greater Boston Legal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to External Data in Docassemble</dc:title>
  <dc:creator>Steenhuis, Quinten</dc:creator>
  <cp:lastModifiedBy>Steenhuis, Quinten</cp:lastModifiedBy>
  <cp:revision>64</cp:revision>
  <dcterms:created xsi:type="dcterms:W3CDTF">2019-01-16T00:26:31Z</dcterms:created>
  <dcterms:modified xsi:type="dcterms:W3CDTF">2019-03-27T17:31:25Z</dcterms:modified>
</cp:coreProperties>
</file>