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5" r:id="rId2"/>
  </p:sldMasterIdLst>
  <p:notesMasterIdLst>
    <p:notesMasterId r:id="rId31"/>
  </p:notesMasterIdLst>
  <p:handoutMasterIdLst>
    <p:handoutMasterId r:id="rId32"/>
  </p:handoutMasterIdLst>
  <p:sldIdLst>
    <p:sldId id="320" r:id="rId3"/>
    <p:sldId id="326" r:id="rId4"/>
    <p:sldId id="324" r:id="rId5"/>
    <p:sldId id="331" r:id="rId6"/>
    <p:sldId id="333" r:id="rId7"/>
    <p:sldId id="1507" r:id="rId8"/>
    <p:sldId id="1511" r:id="rId9"/>
    <p:sldId id="1512" r:id="rId10"/>
    <p:sldId id="1510" r:id="rId11"/>
    <p:sldId id="1508" r:id="rId12"/>
    <p:sldId id="1504" r:id="rId13"/>
    <p:sldId id="1502" r:id="rId14"/>
    <p:sldId id="1503" r:id="rId15"/>
    <p:sldId id="334" r:id="rId16"/>
    <p:sldId id="1514" r:id="rId17"/>
    <p:sldId id="1513" r:id="rId18"/>
    <p:sldId id="1501" r:id="rId19"/>
    <p:sldId id="1500" r:id="rId20"/>
    <p:sldId id="1505" r:id="rId21"/>
    <p:sldId id="335" r:id="rId22"/>
    <p:sldId id="1516" r:id="rId23"/>
    <p:sldId id="1515" r:id="rId24"/>
    <p:sldId id="1509" r:id="rId25"/>
    <p:sldId id="327" r:id="rId26"/>
    <p:sldId id="328" r:id="rId27"/>
    <p:sldId id="329" r:id="rId28"/>
    <p:sldId id="311" r:id="rId29"/>
    <p:sldId id="33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D7D05DF-643F-47C7-9C19-3473E0F6B488}">
          <p14:sldIdLst>
            <p14:sldId id="320"/>
            <p14:sldId id="326"/>
          </p14:sldIdLst>
        </p14:section>
        <p14:section name="Definitions" id="{B4CA9A3C-B663-44B7-AB34-FC8E7E374098}">
          <p14:sldIdLst>
            <p14:sldId id="324"/>
            <p14:sldId id="331"/>
            <p14:sldId id="333"/>
          </p14:sldIdLst>
        </p14:section>
        <p14:section name="ESS" id="{98BA1989-3C44-437A-88FA-9F77AF67A833}">
          <p14:sldIdLst>
            <p14:sldId id="1507"/>
            <p14:sldId id="1511"/>
            <p14:sldId id="1512"/>
            <p14:sldId id="1510"/>
            <p14:sldId id="1508"/>
            <p14:sldId id="1504"/>
            <p14:sldId id="1502"/>
            <p14:sldId id="1503"/>
          </p14:sldIdLst>
        </p14:section>
        <p14:section name="Q&amp;C Campaign" id="{5DE811CA-C4CC-489B-8ACD-103A89783243}">
          <p14:sldIdLst>
            <p14:sldId id="334"/>
            <p14:sldId id="1514"/>
            <p14:sldId id="1513"/>
            <p14:sldId id="1501"/>
            <p14:sldId id="1500"/>
            <p14:sldId id="1505"/>
            <p14:sldId id="335"/>
            <p14:sldId id="1516"/>
            <p14:sldId id="1515"/>
            <p14:sldId id="1509"/>
          </p14:sldIdLst>
        </p14:section>
        <p14:section name="SUT" id="{6656A783-23A5-4164-B88C-45D7BD575426}">
          <p14:sldIdLst>
            <p14:sldId id="327"/>
            <p14:sldId id="328"/>
            <p14:sldId id="329"/>
          </p14:sldIdLst>
        </p14:section>
        <p14:section name="End" id="{6F74AD6C-87C8-4294-AD48-B9D84D59F98D}">
          <p14:sldIdLst>
            <p14:sldId id="311"/>
            <p14:sldId id="33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kempeneer Erik" initials="DE" lastIdx="1" clrIdx="0">
    <p:extLst>
      <p:ext uri="{19B8F6BF-5375-455C-9EA6-DF929625EA0E}">
        <p15:presenceInfo xmlns:p15="http://schemas.microsoft.com/office/powerpoint/2012/main" userId="S-1-5-21-2143564435-1125984783-857296014-42025" providerId="AD"/>
      </p:ext>
    </p:extLst>
  </p:cmAuthor>
  <p:cmAuthor id="2" name="Ulrich Dorda" initials="UD" lastIdx="6" clrIdx="1">
    <p:extLst>
      <p:ext uri="{19B8F6BF-5375-455C-9EA6-DF929625EA0E}">
        <p15:presenceInfo xmlns:p15="http://schemas.microsoft.com/office/powerpoint/2012/main" userId="S-1-5-21-2143564435-1125984783-857296014-4137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99FF99"/>
    <a:srgbClr val="FF0000"/>
    <a:srgbClr val="FFFFCC"/>
    <a:srgbClr val="FFCC66"/>
    <a:srgbClr val="F2F2F2"/>
    <a:srgbClr val="92D05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82" autoAdjust="0"/>
    <p:restoredTop sz="94717" autoAdjust="0"/>
  </p:normalViewPr>
  <p:slideViewPr>
    <p:cSldViewPr snapToGrid="0">
      <p:cViewPr varScale="1">
        <p:scale>
          <a:sx n="149" d="100"/>
          <a:sy n="149" d="100"/>
        </p:scale>
        <p:origin x="892" y="76"/>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showGuides="1">
      <p:cViewPr varScale="1">
        <p:scale>
          <a:sx n="66" d="100"/>
          <a:sy n="66" d="100"/>
        </p:scale>
        <p:origin x="313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36" name="Group 35"/>
          <p:cNvGrpSpPr/>
          <p:nvPr/>
        </p:nvGrpSpPr>
        <p:grpSpPr>
          <a:xfrm>
            <a:off x="271675" y="8741157"/>
            <a:ext cx="798584" cy="402843"/>
            <a:chOff x="222512" y="4397202"/>
            <a:chExt cx="798584" cy="402843"/>
          </a:xfrm>
        </p:grpSpPr>
        <p:cxnSp>
          <p:nvCxnSpPr>
            <p:cNvPr id="32" name="Rechte verbindingslijn 15">
              <a:extLst>
                <a:ext uri="{FF2B5EF4-FFF2-40B4-BE49-F238E27FC236}">
                  <a16:creationId xmlns:a16="http://schemas.microsoft.com/office/drawing/2014/main" id="{37B50A3E-DDAF-4A5F-ADED-8187508C78E1}"/>
                </a:ext>
              </a:extLst>
            </p:cNvPr>
            <p:cNvCxnSpPr>
              <a:cxnSpLocks/>
            </p:cNvCxnSpPr>
            <p:nvPr/>
          </p:nvCxnSpPr>
          <p:spPr>
            <a:xfrm>
              <a:off x="1021096" y="4397202"/>
              <a:ext cx="0" cy="40284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33" name="Afbeelding 13">
              <a:extLst>
                <a:ext uri="{FF2B5EF4-FFF2-40B4-BE49-F238E27FC236}">
                  <a16:creationId xmlns:a16="http://schemas.microsoft.com/office/drawing/2014/main" id="{522606A1-5983-4956-9002-1FC101450F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2512" y="4481976"/>
              <a:ext cx="720000" cy="164148"/>
            </a:xfrm>
            <a:prstGeom prst="rect">
              <a:avLst/>
            </a:prstGeom>
          </p:spPr>
        </p:pic>
      </p:grpSp>
      <p:sp>
        <p:nvSpPr>
          <p:cNvPr id="37" name="Footer Placeholder 36"/>
          <p:cNvSpPr>
            <a:spLocks noGrp="1"/>
          </p:cNvSpPr>
          <p:nvPr>
            <p:ph type="ftr" sz="quarter" idx="2"/>
          </p:nvPr>
        </p:nvSpPr>
        <p:spPr>
          <a:xfrm>
            <a:off x="1178414" y="8026453"/>
            <a:ext cx="5428864" cy="458787"/>
          </a:xfrm>
          <a:prstGeom prst="rect">
            <a:avLst/>
          </a:prstGeom>
        </p:spPr>
        <p:txBody>
          <a:bodyPr vert="horz" lIns="91440" tIns="45720" rIns="91440" bIns="45720" rtlCol="0" anchor="b"/>
          <a:lstStyle>
            <a:lvl1pPr algn="l">
              <a:defRPr sz="1200"/>
            </a:lvl1pPr>
          </a:lstStyle>
          <a:p>
            <a:pPr>
              <a:defRPr/>
            </a:pPr>
            <a:r>
              <a:rPr lang="en-GB" sz="800">
                <a:solidFill>
                  <a:schemeClr val="tx1">
                    <a:lumMod val="50000"/>
                    <a:lumOff val="50000"/>
                  </a:schemeClr>
                </a:solidFill>
                <a:ea typeface="Times New Roman" pitchFamily="18" charset="0"/>
                <a:cs typeface="Arial" charset="0"/>
              </a:rPr>
              <a:t>Copyright © SCK CEN - </a:t>
            </a:r>
            <a:r>
              <a:rPr lang="en-US" sz="800">
                <a:solidFill>
                  <a:schemeClr val="tx1">
                    <a:lumMod val="50000"/>
                    <a:lumOff val="50000"/>
                  </a:schemeClr>
                </a:solidFill>
                <a:ea typeface="Times New Roman" pitchFamily="18" charset="0"/>
                <a:cs typeface="Arial" charset="0"/>
              </a:rPr>
              <a:t>This presentation contains data, information and formats for dedicated use only and may not be communicated, copied, reproduced, distributed or cited without the explicit written permission of SCK CEN.</a:t>
            </a:r>
            <a:endParaRPr lang="en-US" sz="800" dirty="0">
              <a:solidFill>
                <a:schemeClr val="tx1">
                  <a:lumMod val="50000"/>
                  <a:lumOff val="50000"/>
                </a:schemeClr>
              </a:solidFill>
              <a:ea typeface="Times New Roman" pitchFamily="18" charset="0"/>
              <a:cs typeface="Arial" charset="0"/>
            </a:endParaRPr>
          </a:p>
        </p:txBody>
      </p:sp>
    </p:spTree>
    <p:extLst>
      <p:ext uri="{BB962C8B-B14F-4D97-AF65-F5344CB8AC3E}">
        <p14:creationId xmlns:p14="http://schemas.microsoft.com/office/powerpoint/2010/main" val="157572824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TextBox 14" title="AlexandriaReference"/>
          <p:cNvSpPr txBox="1"/>
          <p:nvPr/>
        </p:nvSpPr>
        <p:spPr>
          <a:xfrm>
            <a:off x="1002044" y="8723215"/>
            <a:ext cx="1440000" cy="215444"/>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tab pos="3780000" algn="r"/>
              </a:tabLst>
              <a:defRPr/>
            </a:pPr>
            <a:r>
              <a:rPr kumimoji="0" lang="en-US" sz="800" b="0" u="none" strike="noStrike" kern="1200" cap="none" spc="0" normalizeH="0" baseline="0" noProof="0">
                <a:ln>
                  <a:noFill/>
                </a:ln>
                <a:solidFill>
                  <a:prstClr val="white">
                    <a:lumMod val="50000"/>
                  </a:prstClr>
                </a:solidFill>
                <a:effectLst/>
                <a:uLnTx/>
                <a:uFillTx/>
                <a:latin typeface="Segoe UI" pitchFamily="34" charset="0"/>
                <a:ea typeface="Segoe UI" pitchFamily="34" charset="0"/>
                <a:cs typeface="Segoe UI" pitchFamily="34" charset="0"/>
              </a:rPr>
              <a:t>&lt;generated automatically&gt;</a:t>
            </a:r>
            <a:endParaRPr kumimoji="0" lang="nl-BE" sz="800" b="0" u="none" strike="noStrike" kern="1200" cap="none" spc="0" normalizeH="0" baseline="0" noProof="0" dirty="0">
              <a:ln>
                <a:noFill/>
              </a:ln>
              <a:solidFill>
                <a:prstClr val="white">
                  <a:lumMod val="50000"/>
                </a:prstClr>
              </a:solidFill>
              <a:effectLst/>
              <a:uLnTx/>
              <a:uFillTx/>
              <a:latin typeface="Segoe UI" pitchFamily="34" charset="0"/>
              <a:ea typeface="Segoe UI" pitchFamily="34" charset="0"/>
              <a:cs typeface="Segoe UI" pitchFamily="34" charset="0"/>
            </a:endParaRPr>
          </a:p>
        </p:txBody>
      </p:sp>
      <p:sp>
        <p:nvSpPr>
          <p:cNvPr id="16" name="TextBox 15" title="AlexandriaDistributionLimitations"/>
          <p:cNvSpPr txBox="1"/>
          <p:nvPr/>
        </p:nvSpPr>
        <p:spPr>
          <a:xfrm>
            <a:off x="4924931" y="8892424"/>
            <a:ext cx="1660707" cy="215444"/>
          </a:xfrm>
          <a:prstGeom prst="rect">
            <a:avLst/>
          </a:prstGeom>
          <a:noFill/>
          <a:ln>
            <a:noFill/>
          </a:ln>
        </p:spPr>
        <p:txBody>
          <a:bodyPr wrap="square" rtlCol="0">
            <a:sp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tab pos="3780000" algn="r"/>
              </a:tabLst>
              <a:defRPr/>
            </a:pPr>
            <a:r>
              <a:rPr kumimoji="0" lang="fr-FR" sz="800" b="0" u="none" strike="noStrike" kern="1200" cap="none" spc="0" normalizeH="0" baseline="0" noProof="0">
                <a:ln>
                  <a:noFill/>
                </a:ln>
                <a:solidFill>
                  <a:prstClr val="white">
                    <a:lumMod val="50000"/>
                  </a:prstClr>
                </a:solidFill>
                <a:effectLst/>
                <a:uLnTx/>
                <a:uFillTx/>
                <a:latin typeface="Segoe UI" pitchFamily="34" charset="0"/>
                <a:ea typeface="Segoe UI" pitchFamily="34" charset="0"/>
                <a:cs typeface="Segoe UI" pitchFamily="34" charset="0"/>
              </a:rPr>
              <a:t>ISC: Restricted</a:t>
            </a:r>
            <a:endParaRPr kumimoji="0" lang="fr-FR" sz="800" b="0" u="none" strike="noStrike" kern="1200" cap="none" spc="0" normalizeH="0" baseline="0" noProof="0" dirty="0">
              <a:ln>
                <a:noFill/>
              </a:ln>
              <a:solidFill>
                <a:prstClr val="white">
                  <a:lumMod val="50000"/>
                </a:prstClr>
              </a:solidFill>
              <a:effectLst/>
              <a:uLnTx/>
              <a:uFillTx/>
              <a:latin typeface="Segoe UI" pitchFamily="34" charset="0"/>
              <a:ea typeface="Segoe UI" pitchFamily="34" charset="0"/>
              <a:cs typeface="Segoe UI" pitchFamily="34" charset="0"/>
            </a:endParaRPr>
          </a:p>
        </p:txBody>
      </p:sp>
      <p:sp>
        <p:nvSpPr>
          <p:cNvPr id="17" name="TextBox 16" title="AlexandriaAlternativeReference"/>
          <p:cNvSpPr txBox="1"/>
          <p:nvPr/>
        </p:nvSpPr>
        <p:spPr>
          <a:xfrm>
            <a:off x="1002044" y="8866923"/>
            <a:ext cx="1440000" cy="215444"/>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tab pos="3780000" algn="r"/>
              </a:tabLst>
              <a:defRPr/>
            </a:pPr>
            <a:r>
              <a:rPr kumimoji="0" lang="en-US" sz="800" b="0" u="none" strike="noStrike" kern="1200" cap="none" spc="0" normalizeH="0" baseline="0" noProof="0">
                <a:ln>
                  <a:noFill/>
                </a:ln>
                <a:solidFill>
                  <a:prstClr val="white">
                    <a:lumMod val="50000"/>
                  </a:prstClr>
                </a:solidFill>
                <a:effectLst/>
                <a:uLnTx/>
                <a:uFillTx/>
                <a:latin typeface="Segoe UI" pitchFamily="34" charset="0"/>
                <a:ea typeface="Segoe UI" pitchFamily="34" charset="0"/>
                <a:cs typeface="Segoe UI" pitchFamily="34" charset="0"/>
              </a:rPr>
              <a:t>altenative reference</a:t>
            </a:r>
            <a:endParaRPr kumimoji="0" lang="nl-BE" sz="800" b="0" u="none" strike="noStrike" kern="1200" cap="none" spc="0" normalizeH="0" baseline="0" noProof="0" dirty="0">
              <a:ln>
                <a:noFill/>
              </a:ln>
              <a:solidFill>
                <a:prstClr val="white">
                  <a:lumMod val="50000"/>
                </a:prstClr>
              </a:solidFill>
              <a:effectLst/>
              <a:uLnTx/>
              <a:uFillTx/>
              <a:latin typeface="Segoe UI" pitchFamily="34" charset="0"/>
              <a:ea typeface="Segoe UI" pitchFamily="34" charset="0"/>
              <a:cs typeface="Segoe UI" pitchFamily="34" charset="0"/>
            </a:endParaRPr>
          </a:p>
        </p:txBody>
      </p:sp>
      <p:sp>
        <p:nvSpPr>
          <p:cNvPr id="18" name="Tijdelijke aanduiding voor dianummer 5">
            <a:extLst>
              <a:ext uri="{FF2B5EF4-FFF2-40B4-BE49-F238E27FC236}">
                <a16:creationId xmlns:a16="http://schemas.microsoft.com/office/drawing/2014/main" id="{85ACB9A7-77F2-41DA-BDAD-3E1B26CA8CAF}"/>
              </a:ext>
            </a:extLst>
          </p:cNvPr>
          <p:cNvSpPr txBox="1">
            <a:spLocks/>
          </p:cNvSpPr>
          <p:nvPr/>
        </p:nvSpPr>
        <p:spPr>
          <a:xfrm>
            <a:off x="3749673" y="8784848"/>
            <a:ext cx="2743200" cy="143176"/>
          </a:xfrm>
          <a:prstGeom prst="rect">
            <a:avLst/>
          </a:prstGeom>
        </p:spPr>
        <p:txBody>
          <a:bodyPr vert="horz" lIns="0" tIns="0" rIns="0" bIns="0" rtlCol="0" anchor="t" anchorCtr="0"/>
          <a:lstStyle>
            <a:defPPr>
              <a:defRPr lang="en-US"/>
            </a:defPPr>
            <a:lvl1pPr marL="0" algn="r" defTabSz="914400" rtl="0" eaLnBrk="1" latinLnBrk="0" hangingPunct="1">
              <a:defRPr sz="1000" b="1" kern="1200">
                <a:solidFill>
                  <a:schemeClr val="tx1"/>
                </a:solidFill>
                <a:latin typeface="+mj-lt"/>
                <a:ea typeface="Segoe UI Black" panose="020B0A02040204020203" pitchFamily="34" charset="0"/>
                <a:cs typeface="Segoe UI Semibold" panose="020B07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814E660-BF25-4843-B2A0-93C6E2B6253B}" type="slidenum">
              <a:rPr lang="en-BE" sz="900" smtClean="0">
                <a:solidFill>
                  <a:schemeClr val="tx1">
                    <a:lumMod val="50000"/>
                    <a:lumOff val="50000"/>
                  </a:schemeClr>
                </a:solidFill>
              </a:rPr>
              <a:pPr/>
              <a:t>‹#›</a:t>
            </a:fld>
            <a:endParaRPr lang="en-BE" sz="900" dirty="0">
              <a:solidFill>
                <a:schemeClr val="tx1">
                  <a:lumMod val="50000"/>
                  <a:lumOff val="50000"/>
                </a:schemeClr>
              </a:solidFill>
            </a:endParaRPr>
          </a:p>
        </p:txBody>
      </p:sp>
      <p:cxnSp>
        <p:nvCxnSpPr>
          <p:cNvPr id="19" name="Rechte verbindingslijn 15">
            <a:extLst>
              <a:ext uri="{FF2B5EF4-FFF2-40B4-BE49-F238E27FC236}">
                <a16:creationId xmlns:a16="http://schemas.microsoft.com/office/drawing/2014/main" id="{37B50A3E-DDAF-4A5F-ADED-8187508C78E1}"/>
              </a:ext>
            </a:extLst>
          </p:cNvPr>
          <p:cNvCxnSpPr>
            <a:cxnSpLocks/>
          </p:cNvCxnSpPr>
          <p:nvPr/>
        </p:nvCxnSpPr>
        <p:spPr>
          <a:xfrm>
            <a:off x="6585638" y="8784848"/>
            <a:ext cx="0" cy="40284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Rechte verbindingslijn 15">
            <a:extLst>
              <a:ext uri="{FF2B5EF4-FFF2-40B4-BE49-F238E27FC236}">
                <a16:creationId xmlns:a16="http://schemas.microsoft.com/office/drawing/2014/main" id="{37B50A3E-DDAF-4A5F-ADED-8187508C78E1}"/>
              </a:ext>
            </a:extLst>
          </p:cNvPr>
          <p:cNvCxnSpPr>
            <a:cxnSpLocks/>
          </p:cNvCxnSpPr>
          <p:nvPr/>
        </p:nvCxnSpPr>
        <p:spPr>
          <a:xfrm>
            <a:off x="1021096" y="8759345"/>
            <a:ext cx="0" cy="40284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Afbeelding 13">
            <a:extLst>
              <a:ext uri="{FF2B5EF4-FFF2-40B4-BE49-F238E27FC236}">
                <a16:creationId xmlns:a16="http://schemas.microsoft.com/office/drawing/2014/main" id="{522606A1-5983-4956-9002-1FC101450F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2512" y="8765797"/>
            <a:ext cx="720000" cy="164148"/>
          </a:xfrm>
          <a:prstGeom prst="rect">
            <a:avLst/>
          </a:prstGeom>
        </p:spPr>
      </p:pic>
      <p:sp>
        <p:nvSpPr>
          <p:cNvPr id="37" name="Text Box 11"/>
          <p:cNvSpPr txBox="1">
            <a:spLocks noChangeArrowheads="1"/>
          </p:cNvSpPr>
          <p:nvPr/>
        </p:nvSpPr>
        <p:spPr bwMode="auto">
          <a:xfrm>
            <a:off x="703643" y="310337"/>
            <a:ext cx="5450714" cy="461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95" tIns="45747" rIns="91495" bIns="45747">
            <a:spAutoFit/>
          </a:bodyPr>
          <a:lstStyle>
            <a:lvl1pPr>
              <a:tabLst>
                <a:tab pos="9331325" algn="r"/>
              </a:tabLst>
              <a:defRPr sz="2400">
                <a:solidFill>
                  <a:schemeClr val="tx1"/>
                </a:solidFill>
                <a:latin typeface="Times New Roman" pitchFamily="18" charset="0"/>
              </a:defRPr>
            </a:lvl1pPr>
            <a:lvl2pPr>
              <a:tabLst>
                <a:tab pos="9331325" algn="r"/>
              </a:tabLst>
              <a:defRPr sz="2400">
                <a:solidFill>
                  <a:schemeClr val="tx1"/>
                </a:solidFill>
                <a:latin typeface="Times New Roman" pitchFamily="18" charset="0"/>
              </a:defRPr>
            </a:lvl2pPr>
            <a:lvl3pPr>
              <a:tabLst>
                <a:tab pos="9331325" algn="r"/>
              </a:tabLst>
              <a:defRPr sz="2400">
                <a:solidFill>
                  <a:schemeClr val="tx1"/>
                </a:solidFill>
                <a:latin typeface="Times New Roman" pitchFamily="18" charset="0"/>
              </a:defRPr>
            </a:lvl3pPr>
            <a:lvl4pPr marL="1373188">
              <a:tabLst>
                <a:tab pos="9331325" algn="r"/>
              </a:tabLst>
              <a:defRPr sz="2400">
                <a:solidFill>
                  <a:schemeClr val="tx1"/>
                </a:solidFill>
                <a:latin typeface="Times New Roman" pitchFamily="18" charset="0"/>
              </a:defRPr>
            </a:lvl4pPr>
            <a:lvl5pPr marL="1830388">
              <a:tabLst>
                <a:tab pos="9331325" algn="r"/>
              </a:tabLst>
              <a:defRPr sz="2400">
                <a:solidFill>
                  <a:schemeClr val="tx1"/>
                </a:solidFill>
                <a:latin typeface="Times New Roman" pitchFamily="18" charset="0"/>
              </a:defRPr>
            </a:lvl5pPr>
            <a:lvl6pPr marL="2287588" eaLnBrk="0" fontAlgn="base" hangingPunct="0">
              <a:spcBef>
                <a:spcPct val="0"/>
              </a:spcBef>
              <a:spcAft>
                <a:spcPct val="0"/>
              </a:spcAft>
              <a:tabLst>
                <a:tab pos="9331325" algn="r"/>
              </a:tabLst>
              <a:defRPr sz="2400">
                <a:solidFill>
                  <a:schemeClr val="tx1"/>
                </a:solidFill>
                <a:latin typeface="Times New Roman" pitchFamily="18" charset="0"/>
              </a:defRPr>
            </a:lvl6pPr>
            <a:lvl7pPr marL="2744788" eaLnBrk="0" fontAlgn="base" hangingPunct="0">
              <a:spcBef>
                <a:spcPct val="0"/>
              </a:spcBef>
              <a:spcAft>
                <a:spcPct val="0"/>
              </a:spcAft>
              <a:tabLst>
                <a:tab pos="9331325" algn="r"/>
              </a:tabLst>
              <a:defRPr sz="2400">
                <a:solidFill>
                  <a:schemeClr val="tx1"/>
                </a:solidFill>
                <a:latin typeface="Times New Roman" pitchFamily="18" charset="0"/>
              </a:defRPr>
            </a:lvl7pPr>
            <a:lvl8pPr marL="3201988" eaLnBrk="0" fontAlgn="base" hangingPunct="0">
              <a:spcBef>
                <a:spcPct val="0"/>
              </a:spcBef>
              <a:spcAft>
                <a:spcPct val="0"/>
              </a:spcAft>
              <a:tabLst>
                <a:tab pos="9331325" algn="r"/>
              </a:tabLst>
              <a:defRPr sz="2400">
                <a:solidFill>
                  <a:schemeClr val="tx1"/>
                </a:solidFill>
                <a:latin typeface="Times New Roman" pitchFamily="18" charset="0"/>
              </a:defRPr>
            </a:lvl8pPr>
            <a:lvl9pPr marL="3659188" eaLnBrk="0" fontAlgn="base" hangingPunct="0">
              <a:spcBef>
                <a:spcPct val="0"/>
              </a:spcBef>
              <a:spcAft>
                <a:spcPct val="0"/>
              </a:spcAft>
              <a:tabLst>
                <a:tab pos="9331325" algn="r"/>
              </a:tabLst>
              <a:defRPr sz="2400">
                <a:solidFill>
                  <a:schemeClr val="tx1"/>
                </a:solidFill>
                <a:latin typeface="Times New Roman" pitchFamily="18" charset="0"/>
              </a:defRPr>
            </a:lvl9pPr>
          </a:lstStyle>
          <a:p>
            <a:pPr>
              <a:defRPr/>
            </a:pPr>
            <a:r>
              <a:rPr lang="en-GB" sz="800">
                <a:solidFill>
                  <a:schemeClr val="tx1">
                    <a:lumMod val="50000"/>
                    <a:lumOff val="50000"/>
                  </a:schemeClr>
                </a:solidFill>
                <a:latin typeface="+mj-lt"/>
                <a:ea typeface="Times New Roman" pitchFamily="18" charset="0"/>
                <a:cs typeface="Arial" charset="0"/>
              </a:rPr>
              <a:t>Copyright © SCK CEN - 2020 - </a:t>
            </a:r>
            <a:r>
              <a:rPr lang="en-US" sz="800">
                <a:solidFill>
                  <a:schemeClr val="tx1">
                    <a:lumMod val="50000"/>
                    <a:lumOff val="50000"/>
                  </a:schemeClr>
                </a:solidFill>
                <a:latin typeface="+mj-lt"/>
                <a:ea typeface="Times New Roman" pitchFamily="18" charset="0"/>
                <a:cs typeface="Arial" charset="0"/>
              </a:rPr>
              <a:t>This presentation contains data, information and formats for dedicated use only and may not be communicated, copied, reproduced, distributed or cited without the explicit written permission of SCK CEN.</a:t>
            </a:r>
            <a:endParaRPr lang="en-US" sz="800" dirty="0">
              <a:solidFill>
                <a:schemeClr val="tx1">
                  <a:lumMod val="50000"/>
                  <a:lumOff val="50000"/>
                </a:schemeClr>
              </a:solidFill>
              <a:latin typeface="+mj-lt"/>
              <a:ea typeface="Times New Roman" pitchFamily="18" charset="0"/>
              <a:cs typeface="Arial" charset="0"/>
            </a:endParaRPr>
          </a:p>
        </p:txBody>
      </p:sp>
      <p:sp>
        <p:nvSpPr>
          <p:cNvPr id="41" name="Notes Placeholder 40"/>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4389876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900" kern="1200">
        <a:solidFill>
          <a:schemeClr val="tx1"/>
        </a:solidFill>
        <a:latin typeface="+mn-lt"/>
        <a:ea typeface="+mn-ea"/>
        <a:cs typeface="+mn-cs"/>
      </a:defRPr>
    </a:lvl2pPr>
    <a:lvl3pPr marL="914400" algn="l" defTabSz="914400" rtl="0" eaLnBrk="1" latinLnBrk="0" hangingPunct="1">
      <a:defRPr sz="900" kern="1200">
        <a:solidFill>
          <a:schemeClr val="tx1"/>
        </a:solidFill>
        <a:latin typeface="+mn-lt"/>
        <a:ea typeface="+mn-ea"/>
        <a:cs typeface="+mn-cs"/>
      </a:defRPr>
    </a:lvl3pPr>
    <a:lvl4pPr marL="1371600" algn="l" defTabSz="914400" rtl="0" eaLnBrk="1" latinLnBrk="0" hangingPunct="1">
      <a:defRPr sz="900" kern="1200">
        <a:solidFill>
          <a:schemeClr val="tx1"/>
        </a:solidFill>
        <a:latin typeface="+mn-lt"/>
        <a:ea typeface="+mn-ea"/>
        <a:cs typeface="+mn-cs"/>
      </a:defRPr>
    </a:lvl4pPr>
    <a:lvl5pPr marL="1828800" algn="l" defTabSz="914400" rtl="0" eaLnBrk="1" latinLnBrk="0" hangingPunct="1">
      <a:defRPr sz="9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49"/>
            <a:ext cx="5486400" cy="3600451"/>
          </a:xfrm>
          <a:prstGeom prst="rect">
            <a:avLst/>
          </a:prstGeom>
        </p:spPr>
        <p:txBody>
          <a:bodyPr/>
          <a:lstStyle/>
          <a:p>
            <a:endParaRPr lang="en-US"/>
          </a:p>
        </p:txBody>
      </p:sp>
      <p:sp>
        <p:nvSpPr>
          <p:cNvPr id="4" name="Slide Number Placeholder 3"/>
          <p:cNvSpPr>
            <a:spLocks noGrp="1"/>
          </p:cNvSpPr>
          <p:nvPr>
            <p:ph type="sldNum" sz="quarter" idx="10"/>
          </p:nvPr>
        </p:nvSpPr>
        <p:spPr>
          <a:xfrm>
            <a:off x="3886200" y="9482479"/>
            <a:ext cx="2971800" cy="458787"/>
          </a:xfrm>
          <a:prstGeom prst="rect">
            <a:avLst/>
          </a:prstGeom>
        </p:spPr>
        <p:txBody>
          <a:bodyPr/>
          <a:lstStyle/>
          <a:p>
            <a:fld id="{08D528F1-0B43-4D94-A9A2-5B899A16B97D}" type="slidenum">
              <a:rPr lang="en-US" smtClean="0"/>
              <a:t>27</a:t>
            </a:fld>
            <a:endParaRPr lang="en-US"/>
          </a:p>
        </p:txBody>
      </p:sp>
    </p:spTree>
    <p:extLst>
      <p:ext uri="{BB962C8B-B14F-4D97-AF65-F5344CB8AC3E}">
        <p14:creationId xmlns:p14="http://schemas.microsoft.com/office/powerpoint/2010/main" val="1976594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 Slide 6">
    <p:spTree>
      <p:nvGrpSpPr>
        <p:cNvPr id="1" name=""/>
        <p:cNvGrpSpPr/>
        <p:nvPr/>
      </p:nvGrpSpPr>
      <p:grpSpPr>
        <a:xfrm>
          <a:off x="0" y="0"/>
          <a:ext cx="0" cy="0"/>
          <a:chOff x="0" y="0"/>
          <a:chExt cx="0" cy="0"/>
        </a:xfrm>
      </p:grpSpPr>
      <p:pic>
        <p:nvPicPr>
          <p:cNvPr id="11" name="Afbeelding 3">
            <a:extLst>
              <a:ext uri="{FF2B5EF4-FFF2-40B4-BE49-F238E27FC236}">
                <a16:creationId xmlns:a16="http://schemas.microsoft.com/office/drawing/2014/main" id="{AA5B3CA4-7383-4A08-AD3F-748BE844E02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7011" t="29944" r="50129" b="9678"/>
          <a:stretch/>
        </p:blipFill>
        <p:spPr>
          <a:xfrm>
            <a:off x="754744" y="756557"/>
            <a:ext cx="5331731" cy="5355772"/>
          </a:xfrm>
          <a:prstGeom prst="rect">
            <a:avLst/>
          </a:prstGeom>
        </p:spPr>
      </p:pic>
      <p:sp>
        <p:nvSpPr>
          <p:cNvPr id="12" name="Rectangle 11"/>
          <p:cNvSpPr/>
          <p:nvPr userDrawn="1"/>
        </p:nvSpPr>
        <p:spPr>
          <a:xfrm>
            <a:off x="1341619" y="2819399"/>
            <a:ext cx="3278005" cy="1476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10230" y="3129533"/>
            <a:ext cx="2331259" cy="844082"/>
          </a:xfrm>
          <a:prstGeom prst="rect">
            <a:avLst/>
          </a:prstGeom>
        </p:spPr>
      </p:pic>
      <p:sp>
        <p:nvSpPr>
          <p:cNvPr id="17" name="Title Placeholder 1"/>
          <p:cNvSpPr>
            <a:spLocks noGrp="1"/>
          </p:cNvSpPr>
          <p:nvPr>
            <p:ph type="title" hasCustomPrompt="1"/>
          </p:nvPr>
        </p:nvSpPr>
        <p:spPr>
          <a:xfrm>
            <a:off x="6624749" y="3051504"/>
            <a:ext cx="4896685" cy="498598"/>
          </a:xfrm>
          <a:prstGeom prst="rect">
            <a:avLst/>
          </a:prstGeom>
        </p:spPr>
        <p:txBody>
          <a:bodyPr vert="horz" lIns="0" tIns="0" rIns="0" bIns="0" rtlCol="0" anchor="ctr" anchorCtr="0">
            <a:spAutoFit/>
          </a:bodyPr>
          <a:lstStyle>
            <a:lvl1pPr algn="l">
              <a:defRPr baseline="0">
                <a:solidFill>
                  <a:schemeClr val="accent2"/>
                </a:solidFill>
              </a:defRPr>
            </a:lvl1pPr>
          </a:lstStyle>
          <a:p>
            <a:r>
              <a:rPr lang="en-US" dirty="0"/>
              <a:t>Click to add title</a:t>
            </a:r>
          </a:p>
        </p:txBody>
      </p:sp>
      <p:sp>
        <p:nvSpPr>
          <p:cNvPr id="8" name="Text Placeholder 13"/>
          <p:cNvSpPr>
            <a:spLocks noGrp="1"/>
          </p:cNvSpPr>
          <p:nvPr>
            <p:ph type="body" sz="quarter" idx="13" hasCustomPrompt="1"/>
          </p:nvPr>
        </p:nvSpPr>
        <p:spPr>
          <a:xfrm>
            <a:off x="6624749" y="5013990"/>
            <a:ext cx="4896685" cy="369332"/>
          </a:xfrm>
        </p:spPr>
        <p:txBody>
          <a:bodyPr anchor="ctr" anchorCtr="0">
            <a:normAutofit/>
          </a:bodyPr>
          <a:lstStyle>
            <a:lvl1pPr marL="88900" indent="0" algn="l" defTabSz="914400" rtl="0" eaLnBrk="1" latinLnBrk="0" hangingPunct="1">
              <a:lnSpc>
                <a:spcPct val="90000"/>
              </a:lnSpc>
              <a:spcBef>
                <a:spcPct val="0"/>
              </a:spcBef>
              <a:buNone/>
              <a:defRPr lang="en-US" sz="2000" b="0" kern="1200" baseline="0" dirty="0" smtClean="0">
                <a:solidFill>
                  <a:schemeClr val="tx1"/>
                </a:solidFill>
                <a:latin typeface="+mj-lt"/>
                <a:ea typeface="+mj-ea"/>
                <a:cs typeface="+mj-cs"/>
              </a:defRPr>
            </a:lvl1pPr>
          </a:lstStyle>
          <a:p>
            <a:pPr lvl="0"/>
            <a:r>
              <a:rPr lang="en-US" dirty="0"/>
              <a:t>Click to add name</a:t>
            </a:r>
          </a:p>
        </p:txBody>
      </p:sp>
      <p:sp>
        <p:nvSpPr>
          <p:cNvPr id="14" name="Text Placeholder 13"/>
          <p:cNvSpPr>
            <a:spLocks noGrp="1"/>
          </p:cNvSpPr>
          <p:nvPr>
            <p:ph type="body" sz="quarter" idx="14" hasCustomPrompt="1"/>
          </p:nvPr>
        </p:nvSpPr>
        <p:spPr>
          <a:xfrm>
            <a:off x="6624749" y="5620203"/>
            <a:ext cx="4896685" cy="369332"/>
          </a:xfrm>
        </p:spPr>
        <p:txBody>
          <a:bodyPr anchor="ctr" anchorCtr="0">
            <a:normAutofit/>
          </a:bodyPr>
          <a:lstStyle>
            <a:lvl1pPr marL="88900" indent="0" algn="l" defTabSz="914400" rtl="0" eaLnBrk="1" latinLnBrk="0" hangingPunct="1">
              <a:lnSpc>
                <a:spcPct val="90000"/>
              </a:lnSpc>
              <a:spcBef>
                <a:spcPct val="0"/>
              </a:spcBef>
              <a:buNone/>
              <a:defRPr lang="en-US" sz="2000" b="0" kern="1200" baseline="0" dirty="0" smtClean="0">
                <a:solidFill>
                  <a:schemeClr val="tx1"/>
                </a:solidFill>
                <a:latin typeface="+mj-lt"/>
                <a:ea typeface="+mj-ea"/>
                <a:cs typeface="+mj-cs"/>
              </a:defRPr>
            </a:lvl1pPr>
          </a:lstStyle>
          <a:p>
            <a:pPr lvl="0"/>
            <a:r>
              <a:rPr lang="en-US" dirty="0"/>
              <a:t>Click to add date</a:t>
            </a:r>
          </a:p>
        </p:txBody>
      </p:sp>
      <p:pic>
        <p:nvPicPr>
          <p:cNvPr id="3" name="Picture 2" descr="A logo with circles and dots&#10;&#10;Description automatically generated with medium confidence">
            <a:extLst>
              <a:ext uri="{FF2B5EF4-FFF2-40B4-BE49-F238E27FC236}">
                <a16:creationId xmlns:a16="http://schemas.microsoft.com/office/drawing/2014/main" id="{36D43E34-0F4D-73C5-4168-9880BA80B97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667035" y="517216"/>
            <a:ext cx="2854399" cy="2140799"/>
          </a:xfrm>
          <a:prstGeom prst="rect">
            <a:avLst/>
          </a:prstGeom>
        </p:spPr>
      </p:pic>
    </p:spTree>
    <p:extLst>
      <p:ext uri="{BB962C8B-B14F-4D97-AF65-F5344CB8AC3E}">
        <p14:creationId xmlns:p14="http://schemas.microsoft.com/office/powerpoint/2010/main" val="27331082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74054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Titel Slide 5">
    <p:spTree>
      <p:nvGrpSpPr>
        <p:cNvPr id="1" name=""/>
        <p:cNvGrpSpPr/>
        <p:nvPr/>
      </p:nvGrpSpPr>
      <p:grpSpPr>
        <a:xfrm>
          <a:off x="0" y="0"/>
          <a:ext cx="0" cy="0"/>
          <a:chOff x="0" y="0"/>
          <a:chExt cx="0" cy="0"/>
        </a:xfrm>
      </p:grpSpPr>
      <p:pic>
        <p:nvPicPr>
          <p:cNvPr id="18" name="Picture 17"/>
          <p:cNvPicPr>
            <a:picLocks noChangeAspect="1"/>
          </p:cNvPicPr>
          <p:nvPr userDrawn="1"/>
        </p:nvPicPr>
        <p:blipFill rotWithShape="1">
          <a:blip r:embed="rId2" cstate="print">
            <a:extLst>
              <a:ext uri="{28A0092B-C50C-407E-A947-70E740481C1C}">
                <a14:useLocalDpi xmlns:a14="http://schemas.microsoft.com/office/drawing/2010/main" val="0"/>
              </a:ext>
            </a:extLst>
          </a:blip>
          <a:srcRect l="30870" t="19781" r="-17013" b="19721"/>
          <a:stretch/>
        </p:blipFill>
        <p:spPr>
          <a:xfrm>
            <a:off x="742950" y="771525"/>
            <a:ext cx="10658475" cy="5334000"/>
          </a:xfrm>
          <a:prstGeom prst="rect">
            <a:avLst/>
          </a:prstGeom>
        </p:spPr>
      </p:pic>
      <p:sp>
        <p:nvSpPr>
          <p:cNvPr id="19" name="Rectangle 18"/>
          <p:cNvSpPr/>
          <p:nvPr userDrawn="1"/>
        </p:nvSpPr>
        <p:spPr>
          <a:xfrm>
            <a:off x="6391276" y="2057401"/>
            <a:ext cx="5060496" cy="42195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1322569" y="2845254"/>
            <a:ext cx="3278005" cy="1476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jdelijke aanduiding voor tekst 16">
            <a:extLst>
              <a:ext uri="{FF2B5EF4-FFF2-40B4-BE49-F238E27FC236}">
                <a16:creationId xmlns:a16="http://schemas.microsoft.com/office/drawing/2014/main" id="{84146CB0-6BC6-4934-BF0B-44A468D39617}"/>
              </a:ext>
            </a:extLst>
          </p:cNvPr>
          <p:cNvSpPr>
            <a:spLocks noGrp="1"/>
          </p:cNvSpPr>
          <p:nvPr>
            <p:ph type="body" sz="quarter" idx="12"/>
          </p:nvPr>
        </p:nvSpPr>
        <p:spPr>
          <a:xfrm>
            <a:off x="6555086" y="4514850"/>
            <a:ext cx="4896685" cy="1543050"/>
          </a:xfrm>
          <a:prstGeom prst="rect">
            <a:avLst/>
          </a:prstGeom>
        </p:spPr>
        <p:txBody>
          <a:bodyPr lIns="0" tIns="0" rIns="0" bIns="0" anchor="t" anchorCtr="0"/>
          <a:lstStyle>
            <a:lvl1pPr marL="0" indent="0" algn="l">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17" name="Title Placeholder 1"/>
          <p:cNvSpPr>
            <a:spLocks noGrp="1"/>
          </p:cNvSpPr>
          <p:nvPr>
            <p:ph type="title"/>
          </p:nvPr>
        </p:nvSpPr>
        <p:spPr>
          <a:xfrm>
            <a:off x="6555086" y="2143125"/>
            <a:ext cx="4896685" cy="2254704"/>
          </a:xfrm>
          <a:prstGeom prst="rect">
            <a:avLst/>
          </a:prstGeom>
        </p:spPr>
        <p:txBody>
          <a:bodyPr vert="horz" lIns="0" tIns="0" rIns="0" bIns="0" rtlCol="0" anchor="b">
            <a:normAutofit/>
          </a:bodyPr>
          <a:lstStyle>
            <a:lvl1pPr algn="l">
              <a:defRPr>
                <a:solidFill>
                  <a:schemeClr val="accent2"/>
                </a:solidFill>
              </a:defRPr>
            </a:lvl1pPr>
          </a:lstStyle>
          <a:p>
            <a:r>
              <a:rPr lang="en-US"/>
              <a:t>Click to edit Master title style</a:t>
            </a:r>
          </a:p>
        </p:txBody>
      </p:sp>
      <p:grpSp>
        <p:nvGrpSpPr>
          <p:cNvPr id="2" name="Group 4"/>
          <p:cNvGrpSpPr>
            <a:grpSpLocks noChangeAspect="1"/>
          </p:cNvGrpSpPr>
          <p:nvPr userDrawn="1"/>
        </p:nvGrpSpPr>
        <p:grpSpPr bwMode="auto">
          <a:xfrm>
            <a:off x="1809750" y="3128963"/>
            <a:ext cx="2332038" cy="844550"/>
            <a:chOff x="1140" y="1971"/>
            <a:chExt cx="1469" cy="532"/>
          </a:xfrm>
        </p:grpSpPr>
        <p:sp>
          <p:nvSpPr>
            <p:cNvPr id="3" name="AutoShape 3"/>
            <p:cNvSpPr>
              <a:spLocks noChangeAspect="1" noChangeArrowheads="1" noTextEdit="1"/>
            </p:cNvSpPr>
            <p:nvPr userDrawn="1"/>
          </p:nvSpPr>
          <p:spPr bwMode="auto">
            <a:xfrm>
              <a:off x="1140" y="1971"/>
              <a:ext cx="1469" cy="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Freeform 5"/>
            <p:cNvSpPr>
              <a:spLocks/>
            </p:cNvSpPr>
            <p:nvPr userDrawn="1"/>
          </p:nvSpPr>
          <p:spPr bwMode="auto">
            <a:xfrm>
              <a:off x="1140" y="2055"/>
              <a:ext cx="178" cy="251"/>
            </a:xfrm>
            <a:custGeom>
              <a:avLst/>
              <a:gdLst>
                <a:gd name="T0" fmla="*/ 123 w 533"/>
                <a:gd name="T1" fmla="*/ 517 h 755"/>
                <a:gd name="T2" fmla="*/ 166 w 533"/>
                <a:gd name="T3" fmla="*/ 573 h 755"/>
                <a:gd name="T4" fmla="*/ 192 w 533"/>
                <a:gd name="T5" fmla="*/ 593 h 755"/>
                <a:gd name="T6" fmla="*/ 223 w 533"/>
                <a:gd name="T7" fmla="*/ 605 h 755"/>
                <a:gd name="T8" fmla="*/ 258 w 533"/>
                <a:gd name="T9" fmla="*/ 611 h 755"/>
                <a:gd name="T10" fmla="*/ 292 w 533"/>
                <a:gd name="T11" fmla="*/ 610 h 755"/>
                <a:gd name="T12" fmla="*/ 332 w 533"/>
                <a:gd name="T13" fmla="*/ 596 h 755"/>
                <a:gd name="T14" fmla="*/ 351 w 533"/>
                <a:gd name="T15" fmla="*/ 583 h 755"/>
                <a:gd name="T16" fmla="*/ 362 w 533"/>
                <a:gd name="T17" fmla="*/ 565 h 755"/>
                <a:gd name="T18" fmla="*/ 365 w 533"/>
                <a:gd name="T19" fmla="*/ 544 h 755"/>
                <a:gd name="T20" fmla="*/ 364 w 533"/>
                <a:gd name="T21" fmla="*/ 529 h 755"/>
                <a:gd name="T22" fmla="*/ 356 w 533"/>
                <a:gd name="T23" fmla="*/ 509 h 755"/>
                <a:gd name="T24" fmla="*/ 341 w 533"/>
                <a:gd name="T25" fmla="*/ 492 h 755"/>
                <a:gd name="T26" fmla="*/ 291 w 533"/>
                <a:gd name="T27" fmla="*/ 461 h 755"/>
                <a:gd name="T28" fmla="*/ 217 w 533"/>
                <a:gd name="T29" fmla="*/ 432 h 755"/>
                <a:gd name="T30" fmla="*/ 153 w 533"/>
                <a:gd name="T31" fmla="*/ 401 h 755"/>
                <a:gd name="T32" fmla="*/ 105 w 533"/>
                <a:gd name="T33" fmla="*/ 365 h 755"/>
                <a:gd name="T34" fmla="*/ 71 w 533"/>
                <a:gd name="T35" fmla="*/ 323 h 755"/>
                <a:gd name="T36" fmla="*/ 49 w 533"/>
                <a:gd name="T37" fmla="*/ 277 h 755"/>
                <a:gd name="T38" fmla="*/ 39 w 533"/>
                <a:gd name="T39" fmla="*/ 225 h 755"/>
                <a:gd name="T40" fmla="*/ 39 w 533"/>
                <a:gd name="T41" fmla="*/ 184 h 755"/>
                <a:gd name="T42" fmla="*/ 56 w 533"/>
                <a:gd name="T43" fmla="*/ 125 h 755"/>
                <a:gd name="T44" fmla="*/ 90 w 533"/>
                <a:gd name="T45" fmla="*/ 73 h 755"/>
                <a:gd name="T46" fmla="*/ 139 w 533"/>
                <a:gd name="T47" fmla="*/ 34 h 755"/>
                <a:gd name="T48" fmla="*/ 201 w 533"/>
                <a:gd name="T49" fmla="*/ 9 h 755"/>
                <a:gd name="T50" fmla="*/ 273 w 533"/>
                <a:gd name="T51" fmla="*/ 0 h 755"/>
                <a:gd name="T52" fmla="*/ 308 w 533"/>
                <a:gd name="T53" fmla="*/ 1 h 755"/>
                <a:gd name="T54" fmla="*/ 357 w 533"/>
                <a:gd name="T55" fmla="*/ 11 h 755"/>
                <a:gd name="T56" fmla="*/ 402 w 533"/>
                <a:gd name="T57" fmla="*/ 29 h 755"/>
                <a:gd name="T58" fmla="*/ 443 w 533"/>
                <a:gd name="T59" fmla="*/ 57 h 755"/>
                <a:gd name="T60" fmla="*/ 480 w 533"/>
                <a:gd name="T61" fmla="*/ 95 h 755"/>
                <a:gd name="T62" fmla="*/ 382 w 533"/>
                <a:gd name="T63" fmla="*/ 209 h 755"/>
                <a:gd name="T64" fmla="*/ 362 w 533"/>
                <a:gd name="T65" fmla="*/ 179 h 755"/>
                <a:gd name="T66" fmla="*/ 324 w 533"/>
                <a:gd name="T67" fmla="*/ 153 h 755"/>
                <a:gd name="T68" fmla="*/ 276 w 533"/>
                <a:gd name="T69" fmla="*/ 143 h 755"/>
                <a:gd name="T70" fmla="*/ 246 w 533"/>
                <a:gd name="T71" fmla="*/ 148 h 755"/>
                <a:gd name="T72" fmla="*/ 209 w 533"/>
                <a:gd name="T73" fmla="*/ 167 h 755"/>
                <a:gd name="T74" fmla="*/ 200 w 533"/>
                <a:gd name="T75" fmla="*/ 183 h 755"/>
                <a:gd name="T76" fmla="*/ 196 w 533"/>
                <a:gd name="T77" fmla="*/ 201 h 755"/>
                <a:gd name="T78" fmla="*/ 201 w 533"/>
                <a:gd name="T79" fmla="*/ 228 h 755"/>
                <a:gd name="T80" fmla="*/ 217 w 533"/>
                <a:gd name="T81" fmla="*/ 250 h 755"/>
                <a:gd name="T82" fmla="*/ 265 w 533"/>
                <a:gd name="T83" fmla="*/ 281 h 755"/>
                <a:gd name="T84" fmla="*/ 342 w 533"/>
                <a:gd name="T85" fmla="*/ 310 h 755"/>
                <a:gd name="T86" fmla="*/ 406 w 533"/>
                <a:gd name="T87" fmla="*/ 339 h 755"/>
                <a:gd name="T88" fmla="*/ 457 w 533"/>
                <a:gd name="T89" fmla="*/ 373 h 755"/>
                <a:gd name="T90" fmla="*/ 494 w 533"/>
                <a:gd name="T91" fmla="*/ 412 h 755"/>
                <a:gd name="T92" fmla="*/ 520 w 533"/>
                <a:gd name="T93" fmla="*/ 460 h 755"/>
                <a:gd name="T94" fmla="*/ 532 w 533"/>
                <a:gd name="T95" fmla="*/ 516 h 755"/>
                <a:gd name="T96" fmla="*/ 532 w 533"/>
                <a:gd name="T97" fmla="*/ 560 h 755"/>
                <a:gd name="T98" fmla="*/ 514 w 533"/>
                <a:gd name="T99" fmla="*/ 624 h 755"/>
                <a:gd name="T100" fmla="*/ 477 w 533"/>
                <a:gd name="T101" fmla="*/ 679 h 755"/>
                <a:gd name="T102" fmla="*/ 423 w 533"/>
                <a:gd name="T103" fmla="*/ 720 h 755"/>
                <a:gd name="T104" fmla="*/ 353 w 533"/>
                <a:gd name="T105" fmla="*/ 745 h 755"/>
                <a:gd name="T106" fmla="*/ 272 w 533"/>
                <a:gd name="T107" fmla="*/ 755 h 755"/>
                <a:gd name="T108" fmla="*/ 229 w 533"/>
                <a:gd name="T109" fmla="*/ 752 h 755"/>
                <a:gd name="T110" fmla="*/ 169 w 533"/>
                <a:gd name="T111" fmla="*/ 740 h 755"/>
                <a:gd name="T112" fmla="*/ 114 w 533"/>
                <a:gd name="T113" fmla="*/ 718 h 755"/>
                <a:gd name="T114" fmla="*/ 66 w 533"/>
                <a:gd name="T115" fmla="*/ 685 h 755"/>
                <a:gd name="T116" fmla="*/ 24 w 533"/>
                <a:gd name="T117" fmla="*/ 641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3" h="755">
                  <a:moveTo>
                    <a:pt x="0" y="605"/>
                  </a:moveTo>
                  <a:lnTo>
                    <a:pt x="123" y="517"/>
                  </a:lnTo>
                  <a:lnTo>
                    <a:pt x="123" y="517"/>
                  </a:lnTo>
                  <a:lnTo>
                    <a:pt x="136" y="539"/>
                  </a:lnTo>
                  <a:lnTo>
                    <a:pt x="151" y="557"/>
                  </a:lnTo>
                  <a:lnTo>
                    <a:pt x="166" y="573"/>
                  </a:lnTo>
                  <a:lnTo>
                    <a:pt x="174" y="581"/>
                  </a:lnTo>
                  <a:lnTo>
                    <a:pt x="183" y="587"/>
                  </a:lnTo>
                  <a:lnTo>
                    <a:pt x="192" y="593"/>
                  </a:lnTo>
                  <a:lnTo>
                    <a:pt x="202" y="598"/>
                  </a:lnTo>
                  <a:lnTo>
                    <a:pt x="212" y="601"/>
                  </a:lnTo>
                  <a:lnTo>
                    <a:pt x="223" y="605"/>
                  </a:lnTo>
                  <a:lnTo>
                    <a:pt x="234" y="607"/>
                  </a:lnTo>
                  <a:lnTo>
                    <a:pt x="246" y="610"/>
                  </a:lnTo>
                  <a:lnTo>
                    <a:pt x="258" y="611"/>
                  </a:lnTo>
                  <a:lnTo>
                    <a:pt x="272" y="611"/>
                  </a:lnTo>
                  <a:lnTo>
                    <a:pt x="272" y="611"/>
                  </a:lnTo>
                  <a:lnTo>
                    <a:pt x="292" y="610"/>
                  </a:lnTo>
                  <a:lnTo>
                    <a:pt x="309" y="606"/>
                  </a:lnTo>
                  <a:lnTo>
                    <a:pt x="325" y="600"/>
                  </a:lnTo>
                  <a:lnTo>
                    <a:pt x="332" y="596"/>
                  </a:lnTo>
                  <a:lnTo>
                    <a:pt x="340" y="593"/>
                  </a:lnTo>
                  <a:lnTo>
                    <a:pt x="345" y="588"/>
                  </a:lnTo>
                  <a:lnTo>
                    <a:pt x="351" y="583"/>
                  </a:lnTo>
                  <a:lnTo>
                    <a:pt x="354" y="577"/>
                  </a:lnTo>
                  <a:lnTo>
                    <a:pt x="358" y="571"/>
                  </a:lnTo>
                  <a:lnTo>
                    <a:pt x="362" y="565"/>
                  </a:lnTo>
                  <a:lnTo>
                    <a:pt x="363" y="559"/>
                  </a:lnTo>
                  <a:lnTo>
                    <a:pt x="365" y="551"/>
                  </a:lnTo>
                  <a:lnTo>
                    <a:pt x="365" y="544"/>
                  </a:lnTo>
                  <a:lnTo>
                    <a:pt x="365" y="544"/>
                  </a:lnTo>
                  <a:lnTo>
                    <a:pt x="365" y="537"/>
                  </a:lnTo>
                  <a:lnTo>
                    <a:pt x="364" y="529"/>
                  </a:lnTo>
                  <a:lnTo>
                    <a:pt x="362" y="522"/>
                  </a:lnTo>
                  <a:lnTo>
                    <a:pt x="359" y="515"/>
                  </a:lnTo>
                  <a:lnTo>
                    <a:pt x="356" y="509"/>
                  </a:lnTo>
                  <a:lnTo>
                    <a:pt x="352" y="502"/>
                  </a:lnTo>
                  <a:lnTo>
                    <a:pt x="347" y="496"/>
                  </a:lnTo>
                  <a:lnTo>
                    <a:pt x="341" y="492"/>
                  </a:lnTo>
                  <a:lnTo>
                    <a:pt x="328" y="481"/>
                  </a:lnTo>
                  <a:lnTo>
                    <a:pt x="311" y="471"/>
                  </a:lnTo>
                  <a:lnTo>
                    <a:pt x="291" y="461"/>
                  </a:lnTo>
                  <a:lnTo>
                    <a:pt x="268" y="451"/>
                  </a:lnTo>
                  <a:lnTo>
                    <a:pt x="217" y="432"/>
                  </a:lnTo>
                  <a:lnTo>
                    <a:pt x="217" y="432"/>
                  </a:lnTo>
                  <a:lnTo>
                    <a:pt x="194" y="422"/>
                  </a:lnTo>
                  <a:lnTo>
                    <a:pt x="173" y="412"/>
                  </a:lnTo>
                  <a:lnTo>
                    <a:pt x="153" y="401"/>
                  </a:lnTo>
                  <a:lnTo>
                    <a:pt x="136" y="390"/>
                  </a:lnTo>
                  <a:lnTo>
                    <a:pt x="119" y="378"/>
                  </a:lnTo>
                  <a:lnTo>
                    <a:pt x="105" y="365"/>
                  </a:lnTo>
                  <a:lnTo>
                    <a:pt x="93" y="351"/>
                  </a:lnTo>
                  <a:lnTo>
                    <a:pt x="80" y="338"/>
                  </a:lnTo>
                  <a:lnTo>
                    <a:pt x="71" y="323"/>
                  </a:lnTo>
                  <a:lnTo>
                    <a:pt x="62" y="309"/>
                  </a:lnTo>
                  <a:lnTo>
                    <a:pt x="55" y="293"/>
                  </a:lnTo>
                  <a:lnTo>
                    <a:pt x="49" y="277"/>
                  </a:lnTo>
                  <a:lnTo>
                    <a:pt x="44" y="260"/>
                  </a:lnTo>
                  <a:lnTo>
                    <a:pt x="40" y="243"/>
                  </a:lnTo>
                  <a:lnTo>
                    <a:pt x="39" y="225"/>
                  </a:lnTo>
                  <a:lnTo>
                    <a:pt x="38" y="206"/>
                  </a:lnTo>
                  <a:lnTo>
                    <a:pt x="38" y="206"/>
                  </a:lnTo>
                  <a:lnTo>
                    <a:pt x="39" y="184"/>
                  </a:lnTo>
                  <a:lnTo>
                    <a:pt x="43" y="164"/>
                  </a:lnTo>
                  <a:lnTo>
                    <a:pt x="47" y="143"/>
                  </a:lnTo>
                  <a:lnTo>
                    <a:pt x="56" y="125"/>
                  </a:lnTo>
                  <a:lnTo>
                    <a:pt x="66" y="106"/>
                  </a:lnTo>
                  <a:lnTo>
                    <a:pt x="77" y="89"/>
                  </a:lnTo>
                  <a:lnTo>
                    <a:pt x="90" y="73"/>
                  </a:lnTo>
                  <a:lnTo>
                    <a:pt x="105" y="59"/>
                  </a:lnTo>
                  <a:lnTo>
                    <a:pt x="121" y="45"/>
                  </a:lnTo>
                  <a:lnTo>
                    <a:pt x="139" y="34"/>
                  </a:lnTo>
                  <a:lnTo>
                    <a:pt x="158" y="23"/>
                  </a:lnTo>
                  <a:lnTo>
                    <a:pt x="179" y="16"/>
                  </a:lnTo>
                  <a:lnTo>
                    <a:pt x="201" y="9"/>
                  </a:lnTo>
                  <a:lnTo>
                    <a:pt x="224" y="4"/>
                  </a:lnTo>
                  <a:lnTo>
                    <a:pt x="248" y="1"/>
                  </a:lnTo>
                  <a:lnTo>
                    <a:pt x="273" y="0"/>
                  </a:lnTo>
                  <a:lnTo>
                    <a:pt x="273" y="0"/>
                  </a:lnTo>
                  <a:lnTo>
                    <a:pt x="291" y="0"/>
                  </a:lnTo>
                  <a:lnTo>
                    <a:pt x="308" y="1"/>
                  </a:lnTo>
                  <a:lnTo>
                    <a:pt x="324" y="4"/>
                  </a:lnTo>
                  <a:lnTo>
                    <a:pt x="341" y="7"/>
                  </a:lnTo>
                  <a:lnTo>
                    <a:pt x="357" y="11"/>
                  </a:lnTo>
                  <a:lnTo>
                    <a:pt x="373" y="16"/>
                  </a:lnTo>
                  <a:lnTo>
                    <a:pt x="387" y="22"/>
                  </a:lnTo>
                  <a:lnTo>
                    <a:pt x="402" y="29"/>
                  </a:lnTo>
                  <a:lnTo>
                    <a:pt x="416" y="38"/>
                  </a:lnTo>
                  <a:lnTo>
                    <a:pt x="430" y="46"/>
                  </a:lnTo>
                  <a:lnTo>
                    <a:pt x="443" y="57"/>
                  </a:lnTo>
                  <a:lnTo>
                    <a:pt x="455" y="70"/>
                  </a:lnTo>
                  <a:lnTo>
                    <a:pt x="468" y="82"/>
                  </a:lnTo>
                  <a:lnTo>
                    <a:pt x="480" y="95"/>
                  </a:lnTo>
                  <a:lnTo>
                    <a:pt x="491" y="111"/>
                  </a:lnTo>
                  <a:lnTo>
                    <a:pt x="500" y="127"/>
                  </a:lnTo>
                  <a:lnTo>
                    <a:pt x="382" y="209"/>
                  </a:lnTo>
                  <a:lnTo>
                    <a:pt x="382" y="209"/>
                  </a:lnTo>
                  <a:lnTo>
                    <a:pt x="373" y="193"/>
                  </a:lnTo>
                  <a:lnTo>
                    <a:pt x="362" y="179"/>
                  </a:lnTo>
                  <a:lnTo>
                    <a:pt x="351" y="168"/>
                  </a:lnTo>
                  <a:lnTo>
                    <a:pt x="337" y="159"/>
                  </a:lnTo>
                  <a:lnTo>
                    <a:pt x="324" y="153"/>
                  </a:lnTo>
                  <a:lnTo>
                    <a:pt x="309" y="148"/>
                  </a:lnTo>
                  <a:lnTo>
                    <a:pt x="293" y="144"/>
                  </a:lnTo>
                  <a:lnTo>
                    <a:pt x="276" y="143"/>
                  </a:lnTo>
                  <a:lnTo>
                    <a:pt x="276" y="143"/>
                  </a:lnTo>
                  <a:lnTo>
                    <a:pt x="261" y="144"/>
                  </a:lnTo>
                  <a:lnTo>
                    <a:pt x="246" y="148"/>
                  </a:lnTo>
                  <a:lnTo>
                    <a:pt x="233" y="153"/>
                  </a:lnTo>
                  <a:lnTo>
                    <a:pt x="220" y="159"/>
                  </a:lnTo>
                  <a:lnTo>
                    <a:pt x="209" y="167"/>
                  </a:lnTo>
                  <a:lnTo>
                    <a:pt x="206" y="172"/>
                  </a:lnTo>
                  <a:lnTo>
                    <a:pt x="202" y="177"/>
                  </a:lnTo>
                  <a:lnTo>
                    <a:pt x="200" y="183"/>
                  </a:lnTo>
                  <a:lnTo>
                    <a:pt x="197" y="189"/>
                  </a:lnTo>
                  <a:lnTo>
                    <a:pt x="196" y="195"/>
                  </a:lnTo>
                  <a:lnTo>
                    <a:pt x="196" y="201"/>
                  </a:lnTo>
                  <a:lnTo>
                    <a:pt x="196" y="201"/>
                  </a:lnTo>
                  <a:lnTo>
                    <a:pt x="197" y="216"/>
                  </a:lnTo>
                  <a:lnTo>
                    <a:pt x="201" y="228"/>
                  </a:lnTo>
                  <a:lnTo>
                    <a:pt x="203" y="234"/>
                  </a:lnTo>
                  <a:lnTo>
                    <a:pt x="207" y="239"/>
                  </a:lnTo>
                  <a:lnTo>
                    <a:pt x="217" y="250"/>
                  </a:lnTo>
                  <a:lnTo>
                    <a:pt x="229" y="261"/>
                  </a:lnTo>
                  <a:lnTo>
                    <a:pt x="246" y="271"/>
                  </a:lnTo>
                  <a:lnTo>
                    <a:pt x="265" y="281"/>
                  </a:lnTo>
                  <a:lnTo>
                    <a:pt x="290" y="292"/>
                  </a:lnTo>
                  <a:lnTo>
                    <a:pt x="342" y="310"/>
                  </a:lnTo>
                  <a:lnTo>
                    <a:pt x="342" y="310"/>
                  </a:lnTo>
                  <a:lnTo>
                    <a:pt x="364" y="320"/>
                  </a:lnTo>
                  <a:lnTo>
                    <a:pt x="385" y="329"/>
                  </a:lnTo>
                  <a:lnTo>
                    <a:pt x="406" y="339"/>
                  </a:lnTo>
                  <a:lnTo>
                    <a:pt x="424" y="350"/>
                  </a:lnTo>
                  <a:lnTo>
                    <a:pt x="441" y="361"/>
                  </a:lnTo>
                  <a:lnTo>
                    <a:pt x="457" y="373"/>
                  </a:lnTo>
                  <a:lnTo>
                    <a:pt x="470" y="385"/>
                  </a:lnTo>
                  <a:lnTo>
                    <a:pt x="483" y="399"/>
                  </a:lnTo>
                  <a:lnTo>
                    <a:pt x="494" y="412"/>
                  </a:lnTo>
                  <a:lnTo>
                    <a:pt x="505" y="428"/>
                  </a:lnTo>
                  <a:lnTo>
                    <a:pt x="514" y="443"/>
                  </a:lnTo>
                  <a:lnTo>
                    <a:pt x="520" y="460"/>
                  </a:lnTo>
                  <a:lnTo>
                    <a:pt x="526" y="478"/>
                  </a:lnTo>
                  <a:lnTo>
                    <a:pt x="530" y="496"/>
                  </a:lnTo>
                  <a:lnTo>
                    <a:pt x="532" y="516"/>
                  </a:lnTo>
                  <a:lnTo>
                    <a:pt x="533" y="537"/>
                  </a:lnTo>
                  <a:lnTo>
                    <a:pt x="533" y="537"/>
                  </a:lnTo>
                  <a:lnTo>
                    <a:pt x="532" y="560"/>
                  </a:lnTo>
                  <a:lnTo>
                    <a:pt x="528" y="583"/>
                  </a:lnTo>
                  <a:lnTo>
                    <a:pt x="522" y="605"/>
                  </a:lnTo>
                  <a:lnTo>
                    <a:pt x="514" y="624"/>
                  </a:lnTo>
                  <a:lnTo>
                    <a:pt x="504" y="644"/>
                  </a:lnTo>
                  <a:lnTo>
                    <a:pt x="491" y="662"/>
                  </a:lnTo>
                  <a:lnTo>
                    <a:pt x="477" y="679"/>
                  </a:lnTo>
                  <a:lnTo>
                    <a:pt x="460" y="694"/>
                  </a:lnTo>
                  <a:lnTo>
                    <a:pt x="442" y="707"/>
                  </a:lnTo>
                  <a:lnTo>
                    <a:pt x="423" y="720"/>
                  </a:lnTo>
                  <a:lnTo>
                    <a:pt x="401" y="730"/>
                  </a:lnTo>
                  <a:lnTo>
                    <a:pt x="377" y="739"/>
                  </a:lnTo>
                  <a:lnTo>
                    <a:pt x="353" y="745"/>
                  </a:lnTo>
                  <a:lnTo>
                    <a:pt x="328" y="750"/>
                  </a:lnTo>
                  <a:lnTo>
                    <a:pt x="300" y="754"/>
                  </a:lnTo>
                  <a:lnTo>
                    <a:pt x="272" y="755"/>
                  </a:lnTo>
                  <a:lnTo>
                    <a:pt x="272" y="755"/>
                  </a:lnTo>
                  <a:lnTo>
                    <a:pt x="251" y="754"/>
                  </a:lnTo>
                  <a:lnTo>
                    <a:pt x="229" y="752"/>
                  </a:lnTo>
                  <a:lnTo>
                    <a:pt x="209" y="750"/>
                  </a:lnTo>
                  <a:lnTo>
                    <a:pt x="189" y="745"/>
                  </a:lnTo>
                  <a:lnTo>
                    <a:pt x="169" y="740"/>
                  </a:lnTo>
                  <a:lnTo>
                    <a:pt x="151" y="734"/>
                  </a:lnTo>
                  <a:lnTo>
                    <a:pt x="133" y="727"/>
                  </a:lnTo>
                  <a:lnTo>
                    <a:pt x="114" y="718"/>
                  </a:lnTo>
                  <a:lnTo>
                    <a:pt x="99" y="709"/>
                  </a:lnTo>
                  <a:lnTo>
                    <a:pt x="82" y="698"/>
                  </a:lnTo>
                  <a:lnTo>
                    <a:pt x="66" y="685"/>
                  </a:lnTo>
                  <a:lnTo>
                    <a:pt x="51" y="672"/>
                  </a:lnTo>
                  <a:lnTo>
                    <a:pt x="38" y="657"/>
                  </a:lnTo>
                  <a:lnTo>
                    <a:pt x="24" y="641"/>
                  </a:lnTo>
                  <a:lnTo>
                    <a:pt x="12" y="624"/>
                  </a:lnTo>
                  <a:lnTo>
                    <a:pt x="0" y="605"/>
                  </a:lnTo>
                  <a:close/>
                </a:path>
              </a:pathLst>
            </a:custGeom>
            <a:solidFill>
              <a:srgbClr val="201D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6"/>
            <p:cNvSpPr>
              <a:spLocks/>
            </p:cNvSpPr>
            <p:nvPr userDrawn="1"/>
          </p:nvSpPr>
          <p:spPr bwMode="auto">
            <a:xfrm>
              <a:off x="1140" y="2055"/>
              <a:ext cx="178" cy="251"/>
            </a:xfrm>
            <a:custGeom>
              <a:avLst/>
              <a:gdLst>
                <a:gd name="T0" fmla="*/ 123 w 533"/>
                <a:gd name="T1" fmla="*/ 517 h 755"/>
                <a:gd name="T2" fmla="*/ 166 w 533"/>
                <a:gd name="T3" fmla="*/ 573 h 755"/>
                <a:gd name="T4" fmla="*/ 192 w 533"/>
                <a:gd name="T5" fmla="*/ 593 h 755"/>
                <a:gd name="T6" fmla="*/ 223 w 533"/>
                <a:gd name="T7" fmla="*/ 605 h 755"/>
                <a:gd name="T8" fmla="*/ 258 w 533"/>
                <a:gd name="T9" fmla="*/ 611 h 755"/>
                <a:gd name="T10" fmla="*/ 292 w 533"/>
                <a:gd name="T11" fmla="*/ 610 h 755"/>
                <a:gd name="T12" fmla="*/ 332 w 533"/>
                <a:gd name="T13" fmla="*/ 596 h 755"/>
                <a:gd name="T14" fmla="*/ 351 w 533"/>
                <a:gd name="T15" fmla="*/ 583 h 755"/>
                <a:gd name="T16" fmla="*/ 362 w 533"/>
                <a:gd name="T17" fmla="*/ 565 h 755"/>
                <a:gd name="T18" fmla="*/ 365 w 533"/>
                <a:gd name="T19" fmla="*/ 544 h 755"/>
                <a:gd name="T20" fmla="*/ 364 w 533"/>
                <a:gd name="T21" fmla="*/ 529 h 755"/>
                <a:gd name="T22" fmla="*/ 356 w 533"/>
                <a:gd name="T23" fmla="*/ 509 h 755"/>
                <a:gd name="T24" fmla="*/ 341 w 533"/>
                <a:gd name="T25" fmla="*/ 492 h 755"/>
                <a:gd name="T26" fmla="*/ 291 w 533"/>
                <a:gd name="T27" fmla="*/ 461 h 755"/>
                <a:gd name="T28" fmla="*/ 217 w 533"/>
                <a:gd name="T29" fmla="*/ 432 h 755"/>
                <a:gd name="T30" fmla="*/ 153 w 533"/>
                <a:gd name="T31" fmla="*/ 401 h 755"/>
                <a:gd name="T32" fmla="*/ 105 w 533"/>
                <a:gd name="T33" fmla="*/ 365 h 755"/>
                <a:gd name="T34" fmla="*/ 71 w 533"/>
                <a:gd name="T35" fmla="*/ 323 h 755"/>
                <a:gd name="T36" fmla="*/ 49 w 533"/>
                <a:gd name="T37" fmla="*/ 277 h 755"/>
                <a:gd name="T38" fmla="*/ 39 w 533"/>
                <a:gd name="T39" fmla="*/ 225 h 755"/>
                <a:gd name="T40" fmla="*/ 39 w 533"/>
                <a:gd name="T41" fmla="*/ 184 h 755"/>
                <a:gd name="T42" fmla="*/ 56 w 533"/>
                <a:gd name="T43" fmla="*/ 125 h 755"/>
                <a:gd name="T44" fmla="*/ 90 w 533"/>
                <a:gd name="T45" fmla="*/ 73 h 755"/>
                <a:gd name="T46" fmla="*/ 139 w 533"/>
                <a:gd name="T47" fmla="*/ 34 h 755"/>
                <a:gd name="T48" fmla="*/ 201 w 533"/>
                <a:gd name="T49" fmla="*/ 9 h 755"/>
                <a:gd name="T50" fmla="*/ 273 w 533"/>
                <a:gd name="T51" fmla="*/ 0 h 755"/>
                <a:gd name="T52" fmla="*/ 308 w 533"/>
                <a:gd name="T53" fmla="*/ 1 h 755"/>
                <a:gd name="T54" fmla="*/ 357 w 533"/>
                <a:gd name="T55" fmla="*/ 11 h 755"/>
                <a:gd name="T56" fmla="*/ 402 w 533"/>
                <a:gd name="T57" fmla="*/ 29 h 755"/>
                <a:gd name="T58" fmla="*/ 443 w 533"/>
                <a:gd name="T59" fmla="*/ 57 h 755"/>
                <a:gd name="T60" fmla="*/ 480 w 533"/>
                <a:gd name="T61" fmla="*/ 95 h 755"/>
                <a:gd name="T62" fmla="*/ 382 w 533"/>
                <a:gd name="T63" fmla="*/ 209 h 755"/>
                <a:gd name="T64" fmla="*/ 362 w 533"/>
                <a:gd name="T65" fmla="*/ 179 h 755"/>
                <a:gd name="T66" fmla="*/ 324 w 533"/>
                <a:gd name="T67" fmla="*/ 153 h 755"/>
                <a:gd name="T68" fmla="*/ 276 w 533"/>
                <a:gd name="T69" fmla="*/ 143 h 755"/>
                <a:gd name="T70" fmla="*/ 246 w 533"/>
                <a:gd name="T71" fmla="*/ 148 h 755"/>
                <a:gd name="T72" fmla="*/ 209 w 533"/>
                <a:gd name="T73" fmla="*/ 167 h 755"/>
                <a:gd name="T74" fmla="*/ 200 w 533"/>
                <a:gd name="T75" fmla="*/ 183 h 755"/>
                <a:gd name="T76" fmla="*/ 196 w 533"/>
                <a:gd name="T77" fmla="*/ 201 h 755"/>
                <a:gd name="T78" fmla="*/ 201 w 533"/>
                <a:gd name="T79" fmla="*/ 228 h 755"/>
                <a:gd name="T80" fmla="*/ 217 w 533"/>
                <a:gd name="T81" fmla="*/ 250 h 755"/>
                <a:gd name="T82" fmla="*/ 265 w 533"/>
                <a:gd name="T83" fmla="*/ 281 h 755"/>
                <a:gd name="T84" fmla="*/ 342 w 533"/>
                <a:gd name="T85" fmla="*/ 310 h 755"/>
                <a:gd name="T86" fmla="*/ 406 w 533"/>
                <a:gd name="T87" fmla="*/ 339 h 755"/>
                <a:gd name="T88" fmla="*/ 457 w 533"/>
                <a:gd name="T89" fmla="*/ 373 h 755"/>
                <a:gd name="T90" fmla="*/ 494 w 533"/>
                <a:gd name="T91" fmla="*/ 412 h 755"/>
                <a:gd name="T92" fmla="*/ 520 w 533"/>
                <a:gd name="T93" fmla="*/ 460 h 755"/>
                <a:gd name="T94" fmla="*/ 532 w 533"/>
                <a:gd name="T95" fmla="*/ 516 h 755"/>
                <a:gd name="T96" fmla="*/ 532 w 533"/>
                <a:gd name="T97" fmla="*/ 560 h 755"/>
                <a:gd name="T98" fmla="*/ 514 w 533"/>
                <a:gd name="T99" fmla="*/ 624 h 755"/>
                <a:gd name="T100" fmla="*/ 477 w 533"/>
                <a:gd name="T101" fmla="*/ 679 h 755"/>
                <a:gd name="T102" fmla="*/ 423 w 533"/>
                <a:gd name="T103" fmla="*/ 720 h 755"/>
                <a:gd name="T104" fmla="*/ 353 w 533"/>
                <a:gd name="T105" fmla="*/ 745 h 755"/>
                <a:gd name="T106" fmla="*/ 272 w 533"/>
                <a:gd name="T107" fmla="*/ 755 h 755"/>
                <a:gd name="T108" fmla="*/ 229 w 533"/>
                <a:gd name="T109" fmla="*/ 752 h 755"/>
                <a:gd name="T110" fmla="*/ 169 w 533"/>
                <a:gd name="T111" fmla="*/ 740 h 755"/>
                <a:gd name="T112" fmla="*/ 114 w 533"/>
                <a:gd name="T113" fmla="*/ 718 h 755"/>
                <a:gd name="T114" fmla="*/ 66 w 533"/>
                <a:gd name="T115" fmla="*/ 685 h 755"/>
                <a:gd name="T116" fmla="*/ 24 w 533"/>
                <a:gd name="T117" fmla="*/ 641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3" h="755">
                  <a:moveTo>
                    <a:pt x="0" y="605"/>
                  </a:moveTo>
                  <a:lnTo>
                    <a:pt x="123" y="517"/>
                  </a:lnTo>
                  <a:lnTo>
                    <a:pt x="123" y="517"/>
                  </a:lnTo>
                  <a:lnTo>
                    <a:pt x="136" y="539"/>
                  </a:lnTo>
                  <a:lnTo>
                    <a:pt x="151" y="557"/>
                  </a:lnTo>
                  <a:lnTo>
                    <a:pt x="166" y="573"/>
                  </a:lnTo>
                  <a:lnTo>
                    <a:pt x="174" y="581"/>
                  </a:lnTo>
                  <a:lnTo>
                    <a:pt x="183" y="587"/>
                  </a:lnTo>
                  <a:lnTo>
                    <a:pt x="192" y="593"/>
                  </a:lnTo>
                  <a:lnTo>
                    <a:pt x="202" y="598"/>
                  </a:lnTo>
                  <a:lnTo>
                    <a:pt x="212" y="601"/>
                  </a:lnTo>
                  <a:lnTo>
                    <a:pt x="223" y="605"/>
                  </a:lnTo>
                  <a:lnTo>
                    <a:pt x="234" y="607"/>
                  </a:lnTo>
                  <a:lnTo>
                    <a:pt x="246" y="610"/>
                  </a:lnTo>
                  <a:lnTo>
                    <a:pt x="258" y="611"/>
                  </a:lnTo>
                  <a:lnTo>
                    <a:pt x="272" y="611"/>
                  </a:lnTo>
                  <a:lnTo>
                    <a:pt x="272" y="611"/>
                  </a:lnTo>
                  <a:lnTo>
                    <a:pt x="292" y="610"/>
                  </a:lnTo>
                  <a:lnTo>
                    <a:pt x="309" y="606"/>
                  </a:lnTo>
                  <a:lnTo>
                    <a:pt x="325" y="600"/>
                  </a:lnTo>
                  <a:lnTo>
                    <a:pt x="332" y="596"/>
                  </a:lnTo>
                  <a:lnTo>
                    <a:pt x="340" y="593"/>
                  </a:lnTo>
                  <a:lnTo>
                    <a:pt x="345" y="588"/>
                  </a:lnTo>
                  <a:lnTo>
                    <a:pt x="351" y="583"/>
                  </a:lnTo>
                  <a:lnTo>
                    <a:pt x="354" y="577"/>
                  </a:lnTo>
                  <a:lnTo>
                    <a:pt x="358" y="571"/>
                  </a:lnTo>
                  <a:lnTo>
                    <a:pt x="362" y="565"/>
                  </a:lnTo>
                  <a:lnTo>
                    <a:pt x="363" y="559"/>
                  </a:lnTo>
                  <a:lnTo>
                    <a:pt x="365" y="551"/>
                  </a:lnTo>
                  <a:lnTo>
                    <a:pt x="365" y="544"/>
                  </a:lnTo>
                  <a:lnTo>
                    <a:pt x="365" y="544"/>
                  </a:lnTo>
                  <a:lnTo>
                    <a:pt x="365" y="537"/>
                  </a:lnTo>
                  <a:lnTo>
                    <a:pt x="364" y="529"/>
                  </a:lnTo>
                  <a:lnTo>
                    <a:pt x="362" y="522"/>
                  </a:lnTo>
                  <a:lnTo>
                    <a:pt x="359" y="515"/>
                  </a:lnTo>
                  <a:lnTo>
                    <a:pt x="356" y="509"/>
                  </a:lnTo>
                  <a:lnTo>
                    <a:pt x="352" y="502"/>
                  </a:lnTo>
                  <a:lnTo>
                    <a:pt x="347" y="496"/>
                  </a:lnTo>
                  <a:lnTo>
                    <a:pt x="341" y="492"/>
                  </a:lnTo>
                  <a:lnTo>
                    <a:pt x="328" y="481"/>
                  </a:lnTo>
                  <a:lnTo>
                    <a:pt x="311" y="471"/>
                  </a:lnTo>
                  <a:lnTo>
                    <a:pt x="291" y="461"/>
                  </a:lnTo>
                  <a:lnTo>
                    <a:pt x="268" y="451"/>
                  </a:lnTo>
                  <a:lnTo>
                    <a:pt x="217" y="432"/>
                  </a:lnTo>
                  <a:lnTo>
                    <a:pt x="217" y="432"/>
                  </a:lnTo>
                  <a:lnTo>
                    <a:pt x="194" y="422"/>
                  </a:lnTo>
                  <a:lnTo>
                    <a:pt x="173" y="412"/>
                  </a:lnTo>
                  <a:lnTo>
                    <a:pt x="153" y="401"/>
                  </a:lnTo>
                  <a:lnTo>
                    <a:pt x="136" y="390"/>
                  </a:lnTo>
                  <a:lnTo>
                    <a:pt x="119" y="378"/>
                  </a:lnTo>
                  <a:lnTo>
                    <a:pt x="105" y="365"/>
                  </a:lnTo>
                  <a:lnTo>
                    <a:pt x="93" y="351"/>
                  </a:lnTo>
                  <a:lnTo>
                    <a:pt x="80" y="338"/>
                  </a:lnTo>
                  <a:lnTo>
                    <a:pt x="71" y="323"/>
                  </a:lnTo>
                  <a:lnTo>
                    <a:pt x="62" y="309"/>
                  </a:lnTo>
                  <a:lnTo>
                    <a:pt x="55" y="293"/>
                  </a:lnTo>
                  <a:lnTo>
                    <a:pt x="49" y="277"/>
                  </a:lnTo>
                  <a:lnTo>
                    <a:pt x="44" y="260"/>
                  </a:lnTo>
                  <a:lnTo>
                    <a:pt x="40" y="243"/>
                  </a:lnTo>
                  <a:lnTo>
                    <a:pt x="39" y="225"/>
                  </a:lnTo>
                  <a:lnTo>
                    <a:pt x="38" y="206"/>
                  </a:lnTo>
                  <a:lnTo>
                    <a:pt x="38" y="206"/>
                  </a:lnTo>
                  <a:lnTo>
                    <a:pt x="39" y="184"/>
                  </a:lnTo>
                  <a:lnTo>
                    <a:pt x="43" y="164"/>
                  </a:lnTo>
                  <a:lnTo>
                    <a:pt x="47" y="143"/>
                  </a:lnTo>
                  <a:lnTo>
                    <a:pt x="56" y="125"/>
                  </a:lnTo>
                  <a:lnTo>
                    <a:pt x="66" y="106"/>
                  </a:lnTo>
                  <a:lnTo>
                    <a:pt x="77" y="89"/>
                  </a:lnTo>
                  <a:lnTo>
                    <a:pt x="90" y="73"/>
                  </a:lnTo>
                  <a:lnTo>
                    <a:pt x="105" y="59"/>
                  </a:lnTo>
                  <a:lnTo>
                    <a:pt x="121" y="45"/>
                  </a:lnTo>
                  <a:lnTo>
                    <a:pt x="139" y="34"/>
                  </a:lnTo>
                  <a:lnTo>
                    <a:pt x="158" y="23"/>
                  </a:lnTo>
                  <a:lnTo>
                    <a:pt x="179" y="16"/>
                  </a:lnTo>
                  <a:lnTo>
                    <a:pt x="201" y="9"/>
                  </a:lnTo>
                  <a:lnTo>
                    <a:pt x="224" y="4"/>
                  </a:lnTo>
                  <a:lnTo>
                    <a:pt x="248" y="1"/>
                  </a:lnTo>
                  <a:lnTo>
                    <a:pt x="273" y="0"/>
                  </a:lnTo>
                  <a:lnTo>
                    <a:pt x="273" y="0"/>
                  </a:lnTo>
                  <a:lnTo>
                    <a:pt x="291" y="0"/>
                  </a:lnTo>
                  <a:lnTo>
                    <a:pt x="308" y="1"/>
                  </a:lnTo>
                  <a:lnTo>
                    <a:pt x="324" y="4"/>
                  </a:lnTo>
                  <a:lnTo>
                    <a:pt x="341" y="7"/>
                  </a:lnTo>
                  <a:lnTo>
                    <a:pt x="357" y="11"/>
                  </a:lnTo>
                  <a:lnTo>
                    <a:pt x="373" y="16"/>
                  </a:lnTo>
                  <a:lnTo>
                    <a:pt x="387" y="22"/>
                  </a:lnTo>
                  <a:lnTo>
                    <a:pt x="402" y="29"/>
                  </a:lnTo>
                  <a:lnTo>
                    <a:pt x="416" y="38"/>
                  </a:lnTo>
                  <a:lnTo>
                    <a:pt x="430" y="46"/>
                  </a:lnTo>
                  <a:lnTo>
                    <a:pt x="443" y="57"/>
                  </a:lnTo>
                  <a:lnTo>
                    <a:pt x="455" y="70"/>
                  </a:lnTo>
                  <a:lnTo>
                    <a:pt x="468" y="82"/>
                  </a:lnTo>
                  <a:lnTo>
                    <a:pt x="480" y="95"/>
                  </a:lnTo>
                  <a:lnTo>
                    <a:pt x="491" y="111"/>
                  </a:lnTo>
                  <a:lnTo>
                    <a:pt x="500" y="127"/>
                  </a:lnTo>
                  <a:lnTo>
                    <a:pt x="382" y="209"/>
                  </a:lnTo>
                  <a:lnTo>
                    <a:pt x="382" y="209"/>
                  </a:lnTo>
                  <a:lnTo>
                    <a:pt x="373" y="193"/>
                  </a:lnTo>
                  <a:lnTo>
                    <a:pt x="362" y="179"/>
                  </a:lnTo>
                  <a:lnTo>
                    <a:pt x="351" y="168"/>
                  </a:lnTo>
                  <a:lnTo>
                    <a:pt x="337" y="159"/>
                  </a:lnTo>
                  <a:lnTo>
                    <a:pt x="324" y="153"/>
                  </a:lnTo>
                  <a:lnTo>
                    <a:pt x="309" y="148"/>
                  </a:lnTo>
                  <a:lnTo>
                    <a:pt x="293" y="144"/>
                  </a:lnTo>
                  <a:lnTo>
                    <a:pt x="276" y="143"/>
                  </a:lnTo>
                  <a:lnTo>
                    <a:pt x="276" y="143"/>
                  </a:lnTo>
                  <a:lnTo>
                    <a:pt x="261" y="144"/>
                  </a:lnTo>
                  <a:lnTo>
                    <a:pt x="246" y="148"/>
                  </a:lnTo>
                  <a:lnTo>
                    <a:pt x="233" y="153"/>
                  </a:lnTo>
                  <a:lnTo>
                    <a:pt x="220" y="159"/>
                  </a:lnTo>
                  <a:lnTo>
                    <a:pt x="209" y="167"/>
                  </a:lnTo>
                  <a:lnTo>
                    <a:pt x="206" y="172"/>
                  </a:lnTo>
                  <a:lnTo>
                    <a:pt x="202" y="177"/>
                  </a:lnTo>
                  <a:lnTo>
                    <a:pt x="200" y="183"/>
                  </a:lnTo>
                  <a:lnTo>
                    <a:pt x="197" y="189"/>
                  </a:lnTo>
                  <a:lnTo>
                    <a:pt x="196" y="195"/>
                  </a:lnTo>
                  <a:lnTo>
                    <a:pt x="196" y="201"/>
                  </a:lnTo>
                  <a:lnTo>
                    <a:pt x="196" y="201"/>
                  </a:lnTo>
                  <a:lnTo>
                    <a:pt x="197" y="216"/>
                  </a:lnTo>
                  <a:lnTo>
                    <a:pt x="201" y="228"/>
                  </a:lnTo>
                  <a:lnTo>
                    <a:pt x="203" y="234"/>
                  </a:lnTo>
                  <a:lnTo>
                    <a:pt x="207" y="239"/>
                  </a:lnTo>
                  <a:lnTo>
                    <a:pt x="217" y="250"/>
                  </a:lnTo>
                  <a:lnTo>
                    <a:pt x="229" y="261"/>
                  </a:lnTo>
                  <a:lnTo>
                    <a:pt x="246" y="271"/>
                  </a:lnTo>
                  <a:lnTo>
                    <a:pt x="265" y="281"/>
                  </a:lnTo>
                  <a:lnTo>
                    <a:pt x="290" y="292"/>
                  </a:lnTo>
                  <a:lnTo>
                    <a:pt x="342" y="310"/>
                  </a:lnTo>
                  <a:lnTo>
                    <a:pt x="342" y="310"/>
                  </a:lnTo>
                  <a:lnTo>
                    <a:pt x="364" y="320"/>
                  </a:lnTo>
                  <a:lnTo>
                    <a:pt x="385" y="329"/>
                  </a:lnTo>
                  <a:lnTo>
                    <a:pt x="406" y="339"/>
                  </a:lnTo>
                  <a:lnTo>
                    <a:pt x="424" y="350"/>
                  </a:lnTo>
                  <a:lnTo>
                    <a:pt x="441" y="361"/>
                  </a:lnTo>
                  <a:lnTo>
                    <a:pt x="457" y="373"/>
                  </a:lnTo>
                  <a:lnTo>
                    <a:pt x="470" y="385"/>
                  </a:lnTo>
                  <a:lnTo>
                    <a:pt x="483" y="399"/>
                  </a:lnTo>
                  <a:lnTo>
                    <a:pt x="494" y="412"/>
                  </a:lnTo>
                  <a:lnTo>
                    <a:pt x="505" y="428"/>
                  </a:lnTo>
                  <a:lnTo>
                    <a:pt x="514" y="443"/>
                  </a:lnTo>
                  <a:lnTo>
                    <a:pt x="520" y="460"/>
                  </a:lnTo>
                  <a:lnTo>
                    <a:pt x="526" y="478"/>
                  </a:lnTo>
                  <a:lnTo>
                    <a:pt x="530" y="496"/>
                  </a:lnTo>
                  <a:lnTo>
                    <a:pt x="532" y="516"/>
                  </a:lnTo>
                  <a:lnTo>
                    <a:pt x="533" y="537"/>
                  </a:lnTo>
                  <a:lnTo>
                    <a:pt x="533" y="537"/>
                  </a:lnTo>
                  <a:lnTo>
                    <a:pt x="532" y="560"/>
                  </a:lnTo>
                  <a:lnTo>
                    <a:pt x="528" y="583"/>
                  </a:lnTo>
                  <a:lnTo>
                    <a:pt x="522" y="605"/>
                  </a:lnTo>
                  <a:lnTo>
                    <a:pt x="514" y="624"/>
                  </a:lnTo>
                  <a:lnTo>
                    <a:pt x="504" y="644"/>
                  </a:lnTo>
                  <a:lnTo>
                    <a:pt x="491" y="662"/>
                  </a:lnTo>
                  <a:lnTo>
                    <a:pt x="477" y="679"/>
                  </a:lnTo>
                  <a:lnTo>
                    <a:pt x="460" y="694"/>
                  </a:lnTo>
                  <a:lnTo>
                    <a:pt x="442" y="707"/>
                  </a:lnTo>
                  <a:lnTo>
                    <a:pt x="423" y="720"/>
                  </a:lnTo>
                  <a:lnTo>
                    <a:pt x="401" y="730"/>
                  </a:lnTo>
                  <a:lnTo>
                    <a:pt x="377" y="739"/>
                  </a:lnTo>
                  <a:lnTo>
                    <a:pt x="353" y="745"/>
                  </a:lnTo>
                  <a:lnTo>
                    <a:pt x="328" y="750"/>
                  </a:lnTo>
                  <a:lnTo>
                    <a:pt x="300" y="754"/>
                  </a:lnTo>
                  <a:lnTo>
                    <a:pt x="272" y="755"/>
                  </a:lnTo>
                  <a:lnTo>
                    <a:pt x="272" y="755"/>
                  </a:lnTo>
                  <a:lnTo>
                    <a:pt x="251" y="754"/>
                  </a:lnTo>
                  <a:lnTo>
                    <a:pt x="229" y="752"/>
                  </a:lnTo>
                  <a:lnTo>
                    <a:pt x="209" y="750"/>
                  </a:lnTo>
                  <a:lnTo>
                    <a:pt x="189" y="745"/>
                  </a:lnTo>
                  <a:lnTo>
                    <a:pt x="169" y="740"/>
                  </a:lnTo>
                  <a:lnTo>
                    <a:pt x="151" y="734"/>
                  </a:lnTo>
                  <a:lnTo>
                    <a:pt x="133" y="727"/>
                  </a:lnTo>
                  <a:lnTo>
                    <a:pt x="114" y="718"/>
                  </a:lnTo>
                  <a:lnTo>
                    <a:pt x="99" y="709"/>
                  </a:lnTo>
                  <a:lnTo>
                    <a:pt x="82" y="698"/>
                  </a:lnTo>
                  <a:lnTo>
                    <a:pt x="66" y="685"/>
                  </a:lnTo>
                  <a:lnTo>
                    <a:pt x="51" y="672"/>
                  </a:lnTo>
                  <a:lnTo>
                    <a:pt x="38" y="657"/>
                  </a:lnTo>
                  <a:lnTo>
                    <a:pt x="24" y="641"/>
                  </a:lnTo>
                  <a:lnTo>
                    <a:pt x="12" y="624"/>
                  </a:lnTo>
                  <a:lnTo>
                    <a:pt x="0" y="60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7"/>
            <p:cNvSpPr>
              <a:spLocks/>
            </p:cNvSpPr>
            <p:nvPr userDrawn="1"/>
          </p:nvSpPr>
          <p:spPr bwMode="auto">
            <a:xfrm>
              <a:off x="1333" y="2055"/>
              <a:ext cx="219" cy="251"/>
            </a:xfrm>
            <a:custGeom>
              <a:avLst/>
              <a:gdLst>
                <a:gd name="T0" fmla="*/ 1 w 656"/>
                <a:gd name="T1" fmla="*/ 357 h 755"/>
                <a:gd name="T2" fmla="*/ 7 w 656"/>
                <a:gd name="T3" fmla="*/ 300 h 755"/>
                <a:gd name="T4" fmla="*/ 22 w 656"/>
                <a:gd name="T5" fmla="*/ 245 h 755"/>
                <a:gd name="T6" fmla="*/ 43 w 656"/>
                <a:gd name="T7" fmla="*/ 195 h 755"/>
                <a:gd name="T8" fmla="*/ 73 w 656"/>
                <a:gd name="T9" fmla="*/ 149 h 755"/>
                <a:gd name="T10" fmla="*/ 107 w 656"/>
                <a:gd name="T11" fmla="*/ 109 h 755"/>
                <a:gd name="T12" fmla="*/ 148 w 656"/>
                <a:gd name="T13" fmla="*/ 73 h 755"/>
                <a:gd name="T14" fmla="*/ 193 w 656"/>
                <a:gd name="T15" fmla="*/ 44 h 755"/>
                <a:gd name="T16" fmla="*/ 244 w 656"/>
                <a:gd name="T17" fmla="*/ 22 h 755"/>
                <a:gd name="T18" fmla="*/ 299 w 656"/>
                <a:gd name="T19" fmla="*/ 7 h 755"/>
                <a:gd name="T20" fmla="*/ 356 w 656"/>
                <a:gd name="T21" fmla="*/ 0 h 755"/>
                <a:gd name="T22" fmla="*/ 399 w 656"/>
                <a:gd name="T23" fmla="*/ 0 h 755"/>
                <a:gd name="T24" fmla="*/ 460 w 656"/>
                <a:gd name="T25" fmla="*/ 9 h 755"/>
                <a:gd name="T26" fmla="*/ 517 w 656"/>
                <a:gd name="T27" fmla="*/ 26 h 755"/>
                <a:gd name="T28" fmla="*/ 568 w 656"/>
                <a:gd name="T29" fmla="*/ 51 h 755"/>
                <a:gd name="T30" fmla="*/ 615 w 656"/>
                <a:gd name="T31" fmla="*/ 83 h 755"/>
                <a:gd name="T32" fmla="*/ 656 w 656"/>
                <a:gd name="T33" fmla="*/ 121 h 755"/>
                <a:gd name="T34" fmla="*/ 532 w 656"/>
                <a:gd name="T35" fmla="*/ 218 h 755"/>
                <a:gd name="T36" fmla="*/ 476 w 656"/>
                <a:gd name="T37" fmla="*/ 178 h 755"/>
                <a:gd name="T38" fmla="*/ 430 w 656"/>
                <a:gd name="T39" fmla="*/ 162 h 755"/>
                <a:gd name="T40" fmla="*/ 391 w 656"/>
                <a:gd name="T41" fmla="*/ 156 h 755"/>
                <a:gd name="T42" fmla="*/ 354 w 656"/>
                <a:gd name="T43" fmla="*/ 157 h 755"/>
                <a:gd name="T44" fmla="*/ 292 w 656"/>
                <a:gd name="T45" fmla="*/ 173 h 755"/>
                <a:gd name="T46" fmla="*/ 240 w 656"/>
                <a:gd name="T47" fmla="*/ 205 h 755"/>
                <a:gd name="T48" fmla="*/ 199 w 656"/>
                <a:gd name="T49" fmla="*/ 251 h 755"/>
                <a:gd name="T50" fmla="*/ 174 w 656"/>
                <a:gd name="T51" fmla="*/ 310 h 755"/>
                <a:gd name="T52" fmla="*/ 165 w 656"/>
                <a:gd name="T53" fmla="*/ 377 h 755"/>
                <a:gd name="T54" fmla="*/ 169 w 656"/>
                <a:gd name="T55" fmla="*/ 423 h 755"/>
                <a:gd name="T56" fmla="*/ 190 w 656"/>
                <a:gd name="T57" fmla="*/ 485 h 755"/>
                <a:gd name="T58" fmla="*/ 225 w 656"/>
                <a:gd name="T59" fmla="*/ 535 h 755"/>
                <a:gd name="T60" fmla="*/ 272 w 656"/>
                <a:gd name="T61" fmla="*/ 572 h 755"/>
                <a:gd name="T62" fmla="*/ 332 w 656"/>
                <a:gd name="T63" fmla="*/ 594 h 755"/>
                <a:gd name="T64" fmla="*/ 377 w 656"/>
                <a:gd name="T65" fmla="*/ 598 h 755"/>
                <a:gd name="T66" fmla="*/ 417 w 656"/>
                <a:gd name="T67" fmla="*/ 595 h 755"/>
                <a:gd name="T68" fmla="*/ 454 w 656"/>
                <a:gd name="T69" fmla="*/ 585 h 755"/>
                <a:gd name="T70" fmla="*/ 515 w 656"/>
                <a:gd name="T71" fmla="*/ 551 h 755"/>
                <a:gd name="T72" fmla="*/ 656 w 656"/>
                <a:gd name="T73" fmla="*/ 633 h 755"/>
                <a:gd name="T74" fmla="*/ 629 w 656"/>
                <a:gd name="T75" fmla="*/ 660 h 755"/>
                <a:gd name="T76" fmla="*/ 585 w 656"/>
                <a:gd name="T77" fmla="*/ 694 h 755"/>
                <a:gd name="T78" fmla="*/ 535 w 656"/>
                <a:gd name="T79" fmla="*/ 721 h 755"/>
                <a:gd name="T80" fmla="*/ 479 w 656"/>
                <a:gd name="T81" fmla="*/ 741 h 755"/>
                <a:gd name="T82" fmla="*/ 420 w 656"/>
                <a:gd name="T83" fmla="*/ 752 h 755"/>
                <a:gd name="T84" fmla="*/ 377 w 656"/>
                <a:gd name="T85" fmla="*/ 755 h 755"/>
                <a:gd name="T86" fmla="*/ 317 w 656"/>
                <a:gd name="T87" fmla="*/ 750 h 755"/>
                <a:gd name="T88" fmla="*/ 261 w 656"/>
                <a:gd name="T89" fmla="*/ 738 h 755"/>
                <a:gd name="T90" fmla="*/ 210 w 656"/>
                <a:gd name="T91" fmla="*/ 718 h 755"/>
                <a:gd name="T92" fmla="*/ 163 w 656"/>
                <a:gd name="T93" fmla="*/ 691 h 755"/>
                <a:gd name="T94" fmla="*/ 120 w 656"/>
                <a:gd name="T95" fmla="*/ 659 h 755"/>
                <a:gd name="T96" fmla="*/ 84 w 656"/>
                <a:gd name="T97" fmla="*/ 620 h 755"/>
                <a:gd name="T98" fmla="*/ 53 w 656"/>
                <a:gd name="T99" fmla="*/ 576 h 755"/>
                <a:gd name="T100" fmla="*/ 29 w 656"/>
                <a:gd name="T101" fmla="*/ 527 h 755"/>
                <a:gd name="T102" fmla="*/ 12 w 656"/>
                <a:gd name="T103" fmla="*/ 473 h 755"/>
                <a:gd name="T104" fmla="*/ 2 w 656"/>
                <a:gd name="T105" fmla="*/ 417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56" h="755">
                  <a:moveTo>
                    <a:pt x="0" y="377"/>
                  </a:moveTo>
                  <a:lnTo>
                    <a:pt x="0" y="377"/>
                  </a:lnTo>
                  <a:lnTo>
                    <a:pt x="1" y="357"/>
                  </a:lnTo>
                  <a:lnTo>
                    <a:pt x="2" y="338"/>
                  </a:lnTo>
                  <a:lnTo>
                    <a:pt x="5" y="318"/>
                  </a:lnTo>
                  <a:lnTo>
                    <a:pt x="7" y="300"/>
                  </a:lnTo>
                  <a:lnTo>
                    <a:pt x="12" y="282"/>
                  </a:lnTo>
                  <a:lnTo>
                    <a:pt x="17" y="264"/>
                  </a:lnTo>
                  <a:lnTo>
                    <a:pt x="22" y="245"/>
                  </a:lnTo>
                  <a:lnTo>
                    <a:pt x="29" y="228"/>
                  </a:lnTo>
                  <a:lnTo>
                    <a:pt x="36" y="211"/>
                  </a:lnTo>
                  <a:lnTo>
                    <a:pt x="43" y="195"/>
                  </a:lnTo>
                  <a:lnTo>
                    <a:pt x="53" y="179"/>
                  </a:lnTo>
                  <a:lnTo>
                    <a:pt x="62" y="164"/>
                  </a:lnTo>
                  <a:lnTo>
                    <a:pt x="73" y="149"/>
                  </a:lnTo>
                  <a:lnTo>
                    <a:pt x="84" y="136"/>
                  </a:lnTo>
                  <a:lnTo>
                    <a:pt x="95" y="122"/>
                  </a:lnTo>
                  <a:lnTo>
                    <a:pt x="107" y="109"/>
                  </a:lnTo>
                  <a:lnTo>
                    <a:pt x="120" y="96"/>
                  </a:lnTo>
                  <a:lnTo>
                    <a:pt x="134" y="84"/>
                  </a:lnTo>
                  <a:lnTo>
                    <a:pt x="148" y="73"/>
                  </a:lnTo>
                  <a:lnTo>
                    <a:pt x="163" y="64"/>
                  </a:lnTo>
                  <a:lnTo>
                    <a:pt x="177" y="54"/>
                  </a:lnTo>
                  <a:lnTo>
                    <a:pt x="193" y="44"/>
                  </a:lnTo>
                  <a:lnTo>
                    <a:pt x="210" y="37"/>
                  </a:lnTo>
                  <a:lnTo>
                    <a:pt x="227" y="29"/>
                  </a:lnTo>
                  <a:lnTo>
                    <a:pt x="244" y="22"/>
                  </a:lnTo>
                  <a:lnTo>
                    <a:pt x="261" y="16"/>
                  </a:lnTo>
                  <a:lnTo>
                    <a:pt x="280" y="11"/>
                  </a:lnTo>
                  <a:lnTo>
                    <a:pt x="299" y="7"/>
                  </a:lnTo>
                  <a:lnTo>
                    <a:pt x="317" y="4"/>
                  </a:lnTo>
                  <a:lnTo>
                    <a:pt x="337" y="1"/>
                  </a:lnTo>
                  <a:lnTo>
                    <a:pt x="356" y="0"/>
                  </a:lnTo>
                  <a:lnTo>
                    <a:pt x="377" y="0"/>
                  </a:lnTo>
                  <a:lnTo>
                    <a:pt x="377" y="0"/>
                  </a:lnTo>
                  <a:lnTo>
                    <a:pt x="399" y="0"/>
                  </a:lnTo>
                  <a:lnTo>
                    <a:pt x="420" y="3"/>
                  </a:lnTo>
                  <a:lnTo>
                    <a:pt x="440" y="5"/>
                  </a:lnTo>
                  <a:lnTo>
                    <a:pt x="460" y="9"/>
                  </a:lnTo>
                  <a:lnTo>
                    <a:pt x="479" y="14"/>
                  </a:lnTo>
                  <a:lnTo>
                    <a:pt x="499" y="20"/>
                  </a:lnTo>
                  <a:lnTo>
                    <a:pt x="517" y="26"/>
                  </a:lnTo>
                  <a:lnTo>
                    <a:pt x="535" y="33"/>
                  </a:lnTo>
                  <a:lnTo>
                    <a:pt x="552" y="42"/>
                  </a:lnTo>
                  <a:lnTo>
                    <a:pt x="568" y="51"/>
                  </a:lnTo>
                  <a:lnTo>
                    <a:pt x="585" y="61"/>
                  </a:lnTo>
                  <a:lnTo>
                    <a:pt x="600" y="72"/>
                  </a:lnTo>
                  <a:lnTo>
                    <a:pt x="615" y="83"/>
                  </a:lnTo>
                  <a:lnTo>
                    <a:pt x="629" y="95"/>
                  </a:lnTo>
                  <a:lnTo>
                    <a:pt x="643" y="107"/>
                  </a:lnTo>
                  <a:lnTo>
                    <a:pt x="656" y="121"/>
                  </a:lnTo>
                  <a:lnTo>
                    <a:pt x="546" y="234"/>
                  </a:lnTo>
                  <a:lnTo>
                    <a:pt x="546" y="234"/>
                  </a:lnTo>
                  <a:lnTo>
                    <a:pt x="532" y="218"/>
                  </a:lnTo>
                  <a:lnTo>
                    <a:pt x="515" y="204"/>
                  </a:lnTo>
                  <a:lnTo>
                    <a:pt x="496" y="190"/>
                  </a:lnTo>
                  <a:lnTo>
                    <a:pt x="476" y="178"/>
                  </a:lnTo>
                  <a:lnTo>
                    <a:pt x="454" y="170"/>
                  </a:lnTo>
                  <a:lnTo>
                    <a:pt x="442" y="166"/>
                  </a:lnTo>
                  <a:lnTo>
                    <a:pt x="430" y="162"/>
                  </a:lnTo>
                  <a:lnTo>
                    <a:pt x="417" y="160"/>
                  </a:lnTo>
                  <a:lnTo>
                    <a:pt x="404" y="157"/>
                  </a:lnTo>
                  <a:lnTo>
                    <a:pt x="391" y="156"/>
                  </a:lnTo>
                  <a:lnTo>
                    <a:pt x="377" y="156"/>
                  </a:lnTo>
                  <a:lnTo>
                    <a:pt x="377" y="156"/>
                  </a:lnTo>
                  <a:lnTo>
                    <a:pt x="354" y="157"/>
                  </a:lnTo>
                  <a:lnTo>
                    <a:pt x="332" y="161"/>
                  </a:lnTo>
                  <a:lnTo>
                    <a:pt x="311" y="166"/>
                  </a:lnTo>
                  <a:lnTo>
                    <a:pt x="292" y="173"/>
                  </a:lnTo>
                  <a:lnTo>
                    <a:pt x="272" y="182"/>
                  </a:lnTo>
                  <a:lnTo>
                    <a:pt x="255" y="193"/>
                  </a:lnTo>
                  <a:lnTo>
                    <a:pt x="240" y="205"/>
                  </a:lnTo>
                  <a:lnTo>
                    <a:pt x="225" y="220"/>
                  </a:lnTo>
                  <a:lnTo>
                    <a:pt x="212" y="234"/>
                  </a:lnTo>
                  <a:lnTo>
                    <a:pt x="199" y="251"/>
                  </a:lnTo>
                  <a:lnTo>
                    <a:pt x="190" y="270"/>
                  </a:lnTo>
                  <a:lnTo>
                    <a:pt x="181" y="289"/>
                  </a:lnTo>
                  <a:lnTo>
                    <a:pt x="174" y="310"/>
                  </a:lnTo>
                  <a:lnTo>
                    <a:pt x="169" y="332"/>
                  </a:lnTo>
                  <a:lnTo>
                    <a:pt x="166" y="354"/>
                  </a:lnTo>
                  <a:lnTo>
                    <a:pt x="165" y="377"/>
                  </a:lnTo>
                  <a:lnTo>
                    <a:pt x="165" y="377"/>
                  </a:lnTo>
                  <a:lnTo>
                    <a:pt x="166" y="401"/>
                  </a:lnTo>
                  <a:lnTo>
                    <a:pt x="169" y="423"/>
                  </a:lnTo>
                  <a:lnTo>
                    <a:pt x="174" y="445"/>
                  </a:lnTo>
                  <a:lnTo>
                    <a:pt x="181" y="466"/>
                  </a:lnTo>
                  <a:lnTo>
                    <a:pt x="190" y="485"/>
                  </a:lnTo>
                  <a:lnTo>
                    <a:pt x="199" y="502"/>
                  </a:lnTo>
                  <a:lnTo>
                    <a:pt x="212" y="520"/>
                  </a:lnTo>
                  <a:lnTo>
                    <a:pt x="225" y="535"/>
                  </a:lnTo>
                  <a:lnTo>
                    <a:pt x="240" y="549"/>
                  </a:lnTo>
                  <a:lnTo>
                    <a:pt x="255" y="562"/>
                  </a:lnTo>
                  <a:lnTo>
                    <a:pt x="272" y="572"/>
                  </a:lnTo>
                  <a:lnTo>
                    <a:pt x="292" y="582"/>
                  </a:lnTo>
                  <a:lnTo>
                    <a:pt x="311" y="589"/>
                  </a:lnTo>
                  <a:lnTo>
                    <a:pt x="332" y="594"/>
                  </a:lnTo>
                  <a:lnTo>
                    <a:pt x="354" y="598"/>
                  </a:lnTo>
                  <a:lnTo>
                    <a:pt x="377" y="598"/>
                  </a:lnTo>
                  <a:lnTo>
                    <a:pt x="377" y="598"/>
                  </a:lnTo>
                  <a:lnTo>
                    <a:pt x="391" y="598"/>
                  </a:lnTo>
                  <a:lnTo>
                    <a:pt x="404" y="596"/>
                  </a:lnTo>
                  <a:lnTo>
                    <a:pt x="417" y="595"/>
                  </a:lnTo>
                  <a:lnTo>
                    <a:pt x="430" y="593"/>
                  </a:lnTo>
                  <a:lnTo>
                    <a:pt x="442" y="589"/>
                  </a:lnTo>
                  <a:lnTo>
                    <a:pt x="454" y="585"/>
                  </a:lnTo>
                  <a:lnTo>
                    <a:pt x="476" y="576"/>
                  </a:lnTo>
                  <a:lnTo>
                    <a:pt x="496" y="565"/>
                  </a:lnTo>
                  <a:lnTo>
                    <a:pt x="515" y="551"/>
                  </a:lnTo>
                  <a:lnTo>
                    <a:pt x="532" y="537"/>
                  </a:lnTo>
                  <a:lnTo>
                    <a:pt x="546" y="521"/>
                  </a:lnTo>
                  <a:lnTo>
                    <a:pt x="656" y="633"/>
                  </a:lnTo>
                  <a:lnTo>
                    <a:pt x="656" y="633"/>
                  </a:lnTo>
                  <a:lnTo>
                    <a:pt x="643" y="646"/>
                  </a:lnTo>
                  <a:lnTo>
                    <a:pt x="629" y="660"/>
                  </a:lnTo>
                  <a:lnTo>
                    <a:pt x="615" y="672"/>
                  </a:lnTo>
                  <a:lnTo>
                    <a:pt x="600" y="683"/>
                  </a:lnTo>
                  <a:lnTo>
                    <a:pt x="585" y="694"/>
                  </a:lnTo>
                  <a:lnTo>
                    <a:pt x="568" y="704"/>
                  </a:lnTo>
                  <a:lnTo>
                    <a:pt x="552" y="713"/>
                  </a:lnTo>
                  <a:lnTo>
                    <a:pt x="535" y="721"/>
                  </a:lnTo>
                  <a:lnTo>
                    <a:pt x="517" y="729"/>
                  </a:lnTo>
                  <a:lnTo>
                    <a:pt x="499" y="735"/>
                  </a:lnTo>
                  <a:lnTo>
                    <a:pt x="479" y="741"/>
                  </a:lnTo>
                  <a:lnTo>
                    <a:pt x="460" y="746"/>
                  </a:lnTo>
                  <a:lnTo>
                    <a:pt x="440" y="750"/>
                  </a:lnTo>
                  <a:lnTo>
                    <a:pt x="420" y="752"/>
                  </a:lnTo>
                  <a:lnTo>
                    <a:pt x="399" y="754"/>
                  </a:lnTo>
                  <a:lnTo>
                    <a:pt x="377" y="755"/>
                  </a:lnTo>
                  <a:lnTo>
                    <a:pt x="377" y="755"/>
                  </a:lnTo>
                  <a:lnTo>
                    <a:pt x="356" y="754"/>
                  </a:lnTo>
                  <a:lnTo>
                    <a:pt x="337" y="752"/>
                  </a:lnTo>
                  <a:lnTo>
                    <a:pt x="317" y="750"/>
                  </a:lnTo>
                  <a:lnTo>
                    <a:pt x="299" y="748"/>
                  </a:lnTo>
                  <a:lnTo>
                    <a:pt x="280" y="743"/>
                  </a:lnTo>
                  <a:lnTo>
                    <a:pt x="261" y="738"/>
                  </a:lnTo>
                  <a:lnTo>
                    <a:pt x="244" y="732"/>
                  </a:lnTo>
                  <a:lnTo>
                    <a:pt x="227" y="726"/>
                  </a:lnTo>
                  <a:lnTo>
                    <a:pt x="210" y="718"/>
                  </a:lnTo>
                  <a:lnTo>
                    <a:pt x="193" y="710"/>
                  </a:lnTo>
                  <a:lnTo>
                    <a:pt x="177" y="701"/>
                  </a:lnTo>
                  <a:lnTo>
                    <a:pt x="163" y="691"/>
                  </a:lnTo>
                  <a:lnTo>
                    <a:pt x="148" y="682"/>
                  </a:lnTo>
                  <a:lnTo>
                    <a:pt x="134" y="670"/>
                  </a:lnTo>
                  <a:lnTo>
                    <a:pt x="120" y="659"/>
                  </a:lnTo>
                  <a:lnTo>
                    <a:pt x="107" y="646"/>
                  </a:lnTo>
                  <a:lnTo>
                    <a:pt x="95" y="633"/>
                  </a:lnTo>
                  <a:lnTo>
                    <a:pt x="84" y="620"/>
                  </a:lnTo>
                  <a:lnTo>
                    <a:pt x="73" y="605"/>
                  </a:lnTo>
                  <a:lnTo>
                    <a:pt x="62" y="590"/>
                  </a:lnTo>
                  <a:lnTo>
                    <a:pt x="53" y="576"/>
                  </a:lnTo>
                  <a:lnTo>
                    <a:pt x="43" y="560"/>
                  </a:lnTo>
                  <a:lnTo>
                    <a:pt x="36" y="543"/>
                  </a:lnTo>
                  <a:lnTo>
                    <a:pt x="29" y="527"/>
                  </a:lnTo>
                  <a:lnTo>
                    <a:pt x="22" y="509"/>
                  </a:lnTo>
                  <a:lnTo>
                    <a:pt x="17" y="492"/>
                  </a:lnTo>
                  <a:lnTo>
                    <a:pt x="12" y="473"/>
                  </a:lnTo>
                  <a:lnTo>
                    <a:pt x="7" y="455"/>
                  </a:lnTo>
                  <a:lnTo>
                    <a:pt x="5" y="435"/>
                  </a:lnTo>
                  <a:lnTo>
                    <a:pt x="2" y="417"/>
                  </a:lnTo>
                  <a:lnTo>
                    <a:pt x="1" y="398"/>
                  </a:lnTo>
                  <a:lnTo>
                    <a:pt x="0" y="377"/>
                  </a:lnTo>
                  <a:close/>
                </a:path>
              </a:pathLst>
            </a:custGeom>
            <a:solidFill>
              <a:srgbClr val="201D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8"/>
            <p:cNvSpPr>
              <a:spLocks/>
            </p:cNvSpPr>
            <p:nvPr userDrawn="1"/>
          </p:nvSpPr>
          <p:spPr bwMode="auto">
            <a:xfrm>
              <a:off x="1333" y="2055"/>
              <a:ext cx="219" cy="251"/>
            </a:xfrm>
            <a:custGeom>
              <a:avLst/>
              <a:gdLst>
                <a:gd name="T0" fmla="*/ 1 w 656"/>
                <a:gd name="T1" fmla="*/ 357 h 755"/>
                <a:gd name="T2" fmla="*/ 7 w 656"/>
                <a:gd name="T3" fmla="*/ 300 h 755"/>
                <a:gd name="T4" fmla="*/ 22 w 656"/>
                <a:gd name="T5" fmla="*/ 245 h 755"/>
                <a:gd name="T6" fmla="*/ 43 w 656"/>
                <a:gd name="T7" fmla="*/ 195 h 755"/>
                <a:gd name="T8" fmla="*/ 73 w 656"/>
                <a:gd name="T9" fmla="*/ 149 h 755"/>
                <a:gd name="T10" fmla="*/ 107 w 656"/>
                <a:gd name="T11" fmla="*/ 109 h 755"/>
                <a:gd name="T12" fmla="*/ 148 w 656"/>
                <a:gd name="T13" fmla="*/ 73 h 755"/>
                <a:gd name="T14" fmla="*/ 193 w 656"/>
                <a:gd name="T15" fmla="*/ 44 h 755"/>
                <a:gd name="T16" fmla="*/ 244 w 656"/>
                <a:gd name="T17" fmla="*/ 22 h 755"/>
                <a:gd name="T18" fmla="*/ 299 w 656"/>
                <a:gd name="T19" fmla="*/ 7 h 755"/>
                <a:gd name="T20" fmla="*/ 356 w 656"/>
                <a:gd name="T21" fmla="*/ 0 h 755"/>
                <a:gd name="T22" fmla="*/ 399 w 656"/>
                <a:gd name="T23" fmla="*/ 0 h 755"/>
                <a:gd name="T24" fmla="*/ 460 w 656"/>
                <a:gd name="T25" fmla="*/ 9 h 755"/>
                <a:gd name="T26" fmla="*/ 517 w 656"/>
                <a:gd name="T27" fmla="*/ 26 h 755"/>
                <a:gd name="T28" fmla="*/ 568 w 656"/>
                <a:gd name="T29" fmla="*/ 51 h 755"/>
                <a:gd name="T30" fmla="*/ 615 w 656"/>
                <a:gd name="T31" fmla="*/ 83 h 755"/>
                <a:gd name="T32" fmla="*/ 656 w 656"/>
                <a:gd name="T33" fmla="*/ 121 h 755"/>
                <a:gd name="T34" fmla="*/ 532 w 656"/>
                <a:gd name="T35" fmla="*/ 218 h 755"/>
                <a:gd name="T36" fmla="*/ 476 w 656"/>
                <a:gd name="T37" fmla="*/ 178 h 755"/>
                <a:gd name="T38" fmla="*/ 430 w 656"/>
                <a:gd name="T39" fmla="*/ 162 h 755"/>
                <a:gd name="T40" fmla="*/ 391 w 656"/>
                <a:gd name="T41" fmla="*/ 156 h 755"/>
                <a:gd name="T42" fmla="*/ 354 w 656"/>
                <a:gd name="T43" fmla="*/ 157 h 755"/>
                <a:gd name="T44" fmla="*/ 292 w 656"/>
                <a:gd name="T45" fmla="*/ 173 h 755"/>
                <a:gd name="T46" fmla="*/ 240 w 656"/>
                <a:gd name="T47" fmla="*/ 205 h 755"/>
                <a:gd name="T48" fmla="*/ 199 w 656"/>
                <a:gd name="T49" fmla="*/ 251 h 755"/>
                <a:gd name="T50" fmla="*/ 174 w 656"/>
                <a:gd name="T51" fmla="*/ 310 h 755"/>
                <a:gd name="T52" fmla="*/ 165 w 656"/>
                <a:gd name="T53" fmla="*/ 377 h 755"/>
                <a:gd name="T54" fmla="*/ 169 w 656"/>
                <a:gd name="T55" fmla="*/ 423 h 755"/>
                <a:gd name="T56" fmla="*/ 190 w 656"/>
                <a:gd name="T57" fmla="*/ 485 h 755"/>
                <a:gd name="T58" fmla="*/ 225 w 656"/>
                <a:gd name="T59" fmla="*/ 535 h 755"/>
                <a:gd name="T60" fmla="*/ 272 w 656"/>
                <a:gd name="T61" fmla="*/ 572 h 755"/>
                <a:gd name="T62" fmla="*/ 332 w 656"/>
                <a:gd name="T63" fmla="*/ 594 h 755"/>
                <a:gd name="T64" fmla="*/ 377 w 656"/>
                <a:gd name="T65" fmla="*/ 598 h 755"/>
                <a:gd name="T66" fmla="*/ 417 w 656"/>
                <a:gd name="T67" fmla="*/ 595 h 755"/>
                <a:gd name="T68" fmla="*/ 454 w 656"/>
                <a:gd name="T69" fmla="*/ 585 h 755"/>
                <a:gd name="T70" fmla="*/ 515 w 656"/>
                <a:gd name="T71" fmla="*/ 551 h 755"/>
                <a:gd name="T72" fmla="*/ 656 w 656"/>
                <a:gd name="T73" fmla="*/ 633 h 755"/>
                <a:gd name="T74" fmla="*/ 629 w 656"/>
                <a:gd name="T75" fmla="*/ 660 h 755"/>
                <a:gd name="T76" fmla="*/ 585 w 656"/>
                <a:gd name="T77" fmla="*/ 694 h 755"/>
                <a:gd name="T78" fmla="*/ 535 w 656"/>
                <a:gd name="T79" fmla="*/ 721 h 755"/>
                <a:gd name="T80" fmla="*/ 479 w 656"/>
                <a:gd name="T81" fmla="*/ 741 h 755"/>
                <a:gd name="T82" fmla="*/ 420 w 656"/>
                <a:gd name="T83" fmla="*/ 752 h 755"/>
                <a:gd name="T84" fmla="*/ 377 w 656"/>
                <a:gd name="T85" fmla="*/ 755 h 755"/>
                <a:gd name="T86" fmla="*/ 317 w 656"/>
                <a:gd name="T87" fmla="*/ 750 h 755"/>
                <a:gd name="T88" fmla="*/ 261 w 656"/>
                <a:gd name="T89" fmla="*/ 738 h 755"/>
                <a:gd name="T90" fmla="*/ 210 w 656"/>
                <a:gd name="T91" fmla="*/ 718 h 755"/>
                <a:gd name="T92" fmla="*/ 163 w 656"/>
                <a:gd name="T93" fmla="*/ 691 h 755"/>
                <a:gd name="T94" fmla="*/ 120 w 656"/>
                <a:gd name="T95" fmla="*/ 659 h 755"/>
                <a:gd name="T96" fmla="*/ 84 w 656"/>
                <a:gd name="T97" fmla="*/ 620 h 755"/>
                <a:gd name="T98" fmla="*/ 53 w 656"/>
                <a:gd name="T99" fmla="*/ 576 h 755"/>
                <a:gd name="T100" fmla="*/ 29 w 656"/>
                <a:gd name="T101" fmla="*/ 527 h 755"/>
                <a:gd name="T102" fmla="*/ 12 w 656"/>
                <a:gd name="T103" fmla="*/ 473 h 755"/>
                <a:gd name="T104" fmla="*/ 2 w 656"/>
                <a:gd name="T105" fmla="*/ 417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56" h="755">
                  <a:moveTo>
                    <a:pt x="0" y="377"/>
                  </a:moveTo>
                  <a:lnTo>
                    <a:pt x="0" y="377"/>
                  </a:lnTo>
                  <a:lnTo>
                    <a:pt x="1" y="357"/>
                  </a:lnTo>
                  <a:lnTo>
                    <a:pt x="2" y="338"/>
                  </a:lnTo>
                  <a:lnTo>
                    <a:pt x="5" y="318"/>
                  </a:lnTo>
                  <a:lnTo>
                    <a:pt x="7" y="300"/>
                  </a:lnTo>
                  <a:lnTo>
                    <a:pt x="12" y="282"/>
                  </a:lnTo>
                  <a:lnTo>
                    <a:pt x="17" y="264"/>
                  </a:lnTo>
                  <a:lnTo>
                    <a:pt x="22" y="245"/>
                  </a:lnTo>
                  <a:lnTo>
                    <a:pt x="29" y="228"/>
                  </a:lnTo>
                  <a:lnTo>
                    <a:pt x="36" y="211"/>
                  </a:lnTo>
                  <a:lnTo>
                    <a:pt x="43" y="195"/>
                  </a:lnTo>
                  <a:lnTo>
                    <a:pt x="53" y="179"/>
                  </a:lnTo>
                  <a:lnTo>
                    <a:pt x="62" y="164"/>
                  </a:lnTo>
                  <a:lnTo>
                    <a:pt x="73" y="149"/>
                  </a:lnTo>
                  <a:lnTo>
                    <a:pt x="84" y="136"/>
                  </a:lnTo>
                  <a:lnTo>
                    <a:pt x="95" y="122"/>
                  </a:lnTo>
                  <a:lnTo>
                    <a:pt x="107" y="109"/>
                  </a:lnTo>
                  <a:lnTo>
                    <a:pt x="120" y="96"/>
                  </a:lnTo>
                  <a:lnTo>
                    <a:pt x="134" y="84"/>
                  </a:lnTo>
                  <a:lnTo>
                    <a:pt x="148" y="73"/>
                  </a:lnTo>
                  <a:lnTo>
                    <a:pt x="163" y="64"/>
                  </a:lnTo>
                  <a:lnTo>
                    <a:pt x="177" y="54"/>
                  </a:lnTo>
                  <a:lnTo>
                    <a:pt x="193" y="44"/>
                  </a:lnTo>
                  <a:lnTo>
                    <a:pt x="210" y="37"/>
                  </a:lnTo>
                  <a:lnTo>
                    <a:pt x="227" y="29"/>
                  </a:lnTo>
                  <a:lnTo>
                    <a:pt x="244" y="22"/>
                  </a:lnTo>
                  <a:lnTo>
                    <a:pt x="261" y="16"/>
                  </a:lnTo>
                  <a:lnTo>
                    <a:pt x="280" y="11"/>
                  </a:lnTo>
                  <a:lnTo>
                    <a:pt x="299" y="7"/>
                  </a:lnTo>
                  <a:lnTo>
                    <a:pt x="317" y="4"/>
                  </a:lnTo>
                  <a:lnTo>
                    <a:pt x="337" y="1"/>
                  </a:lnTo>
                  <a:lnTo>
                    <a:pt x="356" y="0"/>
                  </a:lnTo>
                  <a:lnTo>
                    <a:pt x="377" y="0"/>
                  </a:lnTo>
                  <a:lnTo>
                    <a:pt x="377" y="0"/>
                  </a:lnTo>
                  <a:lnTo>
                    <a:pt x="399" y="0"/>
                  </a:lnTo>
                  <a:lnTo>
                    <a:pt x="420" y="3"/>
                  </a:lnTo>
                  <a:lnTo>
                    <a:pt x="440" y="5"/>
                  </a:lnTo>
                  <a:lnTo>
                    <a:pt x="460" y="9"/>
                  </a:lnTo>
                  <a:lnTo>
                    <a:pt x="479" y="14"/>
                  </a:lnTo>
                  <a:lnTo>
                    <a:pt x="499" y="20"/>
                  </a:lnTo>
                  <a:lnTo>
                    <a:pt x="517" y="26"/>
                  </a:lnTo>
                  <a:lnTo>
                    <a:pt x="535" y="33"/>
                  </a:lnTo>
                  <a:lnTo>
                    <a:pt x="552" y="42"/>
                  </a:lnTo>
                  <a:lnTo>
                    <a:pt x="568" y="51"/>
                  </a:lnTo>
                  <a:lnTo>
                    <a:pt x="585" y="61"/>
                  </a:lnTo>
                  <a:lnTo>
                    <a:pt x="600" y="72"/>
                  </a:lnTo>
                  <a:lnTo>
                    <a:pt x="615" y="83"/>
                  </a:lnTo>
                  <a:lnTo>
                    <a:pt x="629" y="95"/>
                  </a:lnTo>
                  <a:lnTo>
                    <a:pt x="643" y="107"/>
                  </a:lnTo>
                  <a:lnTo>
                    <a:pt x="656" y="121"/>
                  </a:lnTo>
                  <a:lnTo>
                    <a:pt x="546" y="234"/>
                  </a:lnTo>
                  <a:lnTo>
                    <a:pt x="546" y="234"/>
                  </a:lnTo>
                  <a:lnTo>
                    <a:pt x="532" y="218"/>
                  </a:lnTo>
                  <a:lnTo>
                    <a:pt x="515" y="204"/>
                  </a:lnTo>
                  <a:lnTo>
                    <a:pt x="496" y="190"/>
                  </a:lnTo>
                  <a:lnTo>
                    <a:pt x="476" y="178"/>
                  </a:lnTo>
                  <a:lnTo>
                    <a:pt x="454" y="170"/>
                  </a:lnTo>
                  <a:lnTo>
                    <a:pt x="442" y="166"/>
                  </a:lnTo>
                  <a:lnTo>
                    <a:pt x="430" y="162"/>
                  </a:lnTo>
                  <a:lnTo>
                    <a:pt x="417" y="160"/>
                  </a:lnTo>
                  <a:lnTo>
                    <a:pt x="404" y="157"/>
                  </a:lnTo>
                  <a:lnTo>
                    <a:pt x="391" y="156"/>
                  </a:lnTo>
                  <a:lnTo>
                    <a:pt x="377" y="156"/>
                  </a:lnTo>
                  <a:lnTo>
                    <a:pt x="377" y="156"/>
                  </a:lnTo>
                  <a:lnTo>
                    <a:pt x="354" y="157"/>
                  </a:lnTo>
                  <a:lnTo>
                    <a:pt x="332" y="161"/>
                  </a:lnTo>
                  <a:lnTo>
                    <a:pt x="311" y="166"/>
                  </a:lnTo>
                  <a:lnTo>
                    <a:pt x="292" y="173"/>
                  </a:lnTo>
                  <a:lnTo>
                    <a:pt x="272" y="182"/>
                  </a:lnTo>
                  <a:lnTo>
                    <a:pt x="255" y="193"/>
                  </a:lnTo>
                  <a:lnTo>
                    <a:pt x="240" y="205"/>
                  </a:lnTo>
                  <a:lnTo>
                    <a:pt x="225" y="220"/>
                  </a:lnTo>
                  <a:lnTo>
                    <a:pt x="212" y="234"/>
                  </a:lnTo>
                  <a:lnTo>
                    <a:pt x="199" y="251"/>
                  </a:lnTo>
                  <a:lnTo>
                    <a:pt x="190" y="270"/>
                  </a:lnTo>
                  <a:lnTo>
                    <a:pt x="181" y="289"/>
                  </a:lnTo>
                  <a:lnTo>
                    <a:pt x="174" y="310"/>
                  </a:lnTo>
                  <a:lnTo>
                    <a:pt x="169" y="332"/>
                  </a:lnTo>
                  <a:lnTo>
                    <a:pt x="166" y="354"/>
                  </a:lnTo>
                  <a:lnTo>
                    <a:pt x="165" y="377"/>
                  </a:lnTo>
                  <a:lnTo>
                    <a:pt x="165" y="377"/>
                  </a:lnTo>
                  <a:lnTo>
                    <a:pt x="166" y="401"/>
                  </a:lnTo>
                  <a:lnTo>
                    <a:pt x="169" y="423"/>
                  </a:lnTo>
                  <a:lnTo>
                    <a:pt x="174" y="445"/>
                  </a:lnTo>
                  <a:lnTo>
                    <a:pt x="181" y="466"/>
                  </a:lnTo>
                  <a:lnTo>
                    <a:pt x="190" y="485"/>
                  </a:lnTo>
                  <a:lnTo>
                    <a:pt x="199" y="502"/>
                  </a:lnTo>
                  <a:lnTo>
                    <a:pt x="212" y="520"/>
                  </a:lnTo>
                  <a:lnTo>
                    <a:pt x="225" y="535"/>
                  </a:lnTo>
                  <a:lnTo>
                    <a:pt x="240" y="549"/>
                  </a:lnTo>
                  <a:lnTo>
                    <a:pt x="255" y="562"/>
                  </a:lnTo>
                  <a:lnTo>
                    <a:pt x="272" y="572"/>
                  </a:lnTo>
                  <a:lnTo>
                    <a:pt x="292" y="582"/>
                  </a:lnTo>
                  <a:lnTo>
                    <a:pt x="311" y="589"/>
                  </a:lnTo>
                  <a:lnTo>
                    <a:pt x="332" y="594"/>
                  </a:lnTo>
                  <a:lnTo>
                    <a:pt x="354" y="598"/>
                  </a:lnTo>
                  <a:lnTo>
                    <a:pt x="377" y="598"/>
                  </a:lnTo>
                  <a:lnTo>
                    <a:pt x="377" y="598"/>
                  </a:lnTo>
                  <a:lnTo>
                    <a:pt x="391" y="598"/>
                  </a:lnTo>
                  <a:lnTo>
                    <a:pt x="404" y="596"/>
                  </a:lnTo>
                  <a:lnTo>
                    <a:pt x="417" y="595"/>
                  </a:lnTo>
                  <a:lnTo>
                    <a:pt x="430" y="593"/>
                  </a:lnTo>
                  <a:lnTo>
                    <a:pt x="442" y="589"/>
                  </a:lnTo>
                  <a:lnTo>
                    <a:pt x="454" y="585"/>
                  </a:lnTo>
                  <a:lnTo>
                    <a:pt x="476" y="576"/>
                  </a:lnTo>
                  <a:lnTo>
                    <a:pt x="496" y="565"/>
                  </a:lnTo>
                  <a:lnTo>
                    <a:pt x="515" y="551"/>
                  </a:lnTo>
                  <a:lnTo>
                    <a:pt x="532" y="537"/>
                  </a:lnTo>
                  <a:lnTo>
                    <a:pt x="546" y="521"/>
                  </a:lnTo>
                  <a:lnTo>
                    <a:pt x="656" y="633"/>
                  </a:lnTo>
                  <a:lnTo>
                    <a:pt x="656" y="633"/>
                  </a:lnTo>
                  <a:lnTo>
                    <a:pt x="643" y="646"/>
                  </a:lnTo>
                  <a:lnTo>
                    <a:pt x="629" y="660"/>
                  </a:lnTo>
                  <a:lnTo>
                    <a:pt x="615" y="672"/>
                  </a:lnTo>
                  <a:lnTo>
                    <a:pt x="600" y="683"/>
                  </a:lnTo>
                  <a:lnTo>
                    <a:pt x="585" y="694"/>
                  </a:lnTo>
                  <a:lnTo>
                    <a:pt x="568" y="704"/>
                  </a:lnTo>
                  <a:lnTo>
                    <a:pt x="552" y="713"/>
                  </a:lnTo>
                  <a:lnTo>
                    <a:pt x="535" y="721"/>
                  </a:lnTo>
                  <a:lnTo>
                    <a:pt x="517" y="729"/>
                  </a:lnTo>
                  <a:lnTo>
                    <a:pt x="499" y="735"/>
                  </a:lnTo>
                  <a:lnTo>
                    <a:pt x="479" y="741"/>
                  </a:lnTo>
                  <a:lnTo>
                    <a:pt x="460" y="746"/>
                  </a:lnTo>
                  <a:lnTo>
                    <a:pt x="440" y="750"/>
                  </a:lnTo>
                  <a:lnTo>
                    <a:pt x="420" y="752"/>
                  </a:lnTo>
                  <a:lnTo>
                    <a:pt x="399" y="754"/>
                  </a:lnTo>
                  <a:lnTo>
                    <a:pt x="377" y="755"/>
                  </a:lnTo>
                  <a:lnTo>
                    <a:pt x="377" y="755"/>
                  </a:lnTo>
                  <a:lnTo>
                    <a:pt x="356" y="754"/>
                  </a:lnTo>
                  <a:lnTo>
                    <a:pt x="337" y="752"/>
                  </a:lnTo>
                  <a:lnTo>
                    <a:pt x="317" y="750"/>
                  </a:lnTo>
                  <a:lnTo>
                    <a:pt x="299" y="748"/>
                  </a:lnTo>
                  <a:lnTo>
                    <a:pt x="280" y="743"/>
                  </a:lnTo>
                  <a:lnTo>
                    <a:pt x="261" y="738"/>
                  </a:lnTo>
                  <a:lnTo>
                    <a:pt x="244" y="732"/>
                  </a:lnTo>
                  <a:lnTo>
                    <a:pt x="227" y="726"/>
                  </a:lnTo>
                  <a:lnTo>
                    <a:pt x="210" y="718"/>
                  </a:lnTo>
                  <a:lnTo>
                    <a:pt x="193" y="710"/>
                  </a:lnTo>
                  <a:lnTo>
                    <a:pt x="177" y="701"/>
                  </a:lnTo>
                  <a:lnTo>
                    <a:pt x="163" y="691"/>
                  </a:lnTo>
                  <a:lnTo>
                    <a:pt x="148" y="682"/>
                  </a:lnTo>
                  <a:lnTo>
                    <a:pt x="134" y="670"/>
                  </a:lnTo>
                  <a:lnTo>
                    <a:pt x="120" y="659"/>
                  </a:lnTo>
                  <a:lnTo>
                    <a:pt x="107" y="646"/>
                  </a:lnTo>
                  <a:lnTo>
                    <a:pt x="95" y="633"/>
                  </a:lnTo>
                  <a:lnTo>
                    <a:pt x="84" y="620"/>
                  </a:lnTo>
                  <a:lnTo>
                    <a:pt x="73" y="605"/>
                  </a:lnTo>
                  <a:lnTo>
                    <a:pt x="62" y="590"/>
                  </a:lnTo>
                  <a:lnTo>
                    <a:pt x="53" y="576"/>
                  </a:lnTo>
                  <a:lnTo>
                    <a:pt x="43" y="560"/>
                  </a:lnTo>
                  <a:lnTo>
                    <a:pt x="36" y="543"/>
                  </a:lnTo>
                  <a:lnTo>
                    <a:pt x="29" y="527"/>
                  </a:lnTo>
                  <a:lnTo>
                    <a:pt x="22" y="509"/>
                  </a:lnTo>
                  <a:lnTo>
                    <a:pt x="17" y="492"/>
                  </a:lnTo>
                  <a:lnTo>
                    <a:pt x="12" y="473"/>
                  </a:lnTo>
                  <a:lnTo>
                    <a:pt x="7" y="455"/>
                  </a:lnTo>
                  <a:lnTo>
                    <a:pt x="5" y="435"/>
                  </a:lnTo>
                  <a:lnTo>
                    <a:pt x="2" y="417"/>
                  </a:lnTo>
                  <a:lnTo>
                    <a:pt x="1" y="398"/>
                  </a:lnTo>
                  <a:lnTo>
                    <a:pt x="0" y="37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9"/>
            <p:cNvSpPr>
              <a:spLocks/>
            </p:cNvSpPr>
            <p:nvPr userDrawn="1"/>
          </p:nvSpPr>
          <p:spPr bwMode="auto">
            <a:xfrm>
              <a:off x="1646" y="2174"/>
              <a:ext cx="187" cy="131"/>
            </a:xfrm>
            <a:custGeom>
              <a:avLst/>
              <a:gdLst>
                <a:gd name="T0" fmla="*/ 562 w 562"/>
                <a:gd name="T1" fmla="*/ 393 h 393"/>
                <a:gd name="T2" fmla="*/ 216 w 562"/>
                <a:gd name="T3" fmla="*/ 0 h 393"/>
                <a:gd name="T4" fmla="*/ 0 w 562"/>
                <a:gd name="T5" fmla="*/ 0 h 393"/>
                <a:gd name="T6" fmla="*/ 342 w 562"/>
                <a:gd name="T7" fmla="*/ 393 h 393"/>
                <a:gd name="T8" fmla="*/ 562 w 562"/>
                <a:gd name="T9" fmla="*/ 393 h 393"/>
              </a:gdLst>
              <a:ahLst/>
              <a:cxnLst>
                <a:cxn ang="0">
                  <a:pos x="T0" y="T1"/>
                </a:cxn>
                <a:cxn ang="0">
                  <a:pos x="T2" y="T3"/>
                </a:cxn>
                <a:cxn ang="0">
                  <a:pos x="T4" y="T5"/>
                </a:cxn>
                <a:cxn ang="0">
                  <a:pos x="T6" y="T7"/>
                </a:cxn>
                <a:cxn ang="0">
                  <a:pos x="T8" y="T9"/>
                </a:cxn>
              </a:cxnLst>
              <a:rect l="0" t="0" r="r" b="b"/>
              <a:pathLst>
                <a:path w="562" h="393">
                  <a:moveTo>
                    <a:pt x="562" y="393"/>
                  </a:moveTo>
                  <a:lnTo>
                    <a:pt x="216" y="0"/>
                  </a:lnTo>
                  <a:lnTo>
                    <a:pt x="0" y="0"/>
                  </a:lnTo>
                  <a:lnTo>
                    <a:pt x="342" y="393"/>
                  </a:lnTo>
                  <a:lnTo>
                    <a:pt x="562" y="393"/>
                  </a:lnTo>
                  <a:close/>
                </a:path>
              </a:pathLst>
            </a:custGeom>
            <a:solidFill>
              <a:srgbClr val="201D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0"/>
            <p:cNvSpPr>
              <a:spLocks/>
            </p:cNvSpPr>
            <p:nvPr userDrawn="1"/>
          </p:nvSpPr>
          <p:spPr bwMode="auto">
            <a:xfrm>
              <a:off x="1579" y="1971"/>
              <a:ext cx="53" cy="334"/>
            </a:xfrm>
            <a:custGeom>
              <a:avLst/>
              <a:gdLst>
                <a:gd name="T0" fmla="*/ 0 w 161"/>
                <a:gd name="T1" fmla="*/ 0 h 1003"/>
                <a:gd name="T2" fmla="*/ 0 w 161"/>
                <a:gd name="T3" fmla="*/ 1003 h 1003"/>
                <a:gd name="T4" fmla="*/ 161 w 161"/>
                <a:gd name="T5" fmla="*/ 1003 h 1003"/>
                <a:gd name="T6" fmla="*/ 161 w 161"/>
                <a:gd name="T7" fmla="*/ 638 h 1003"/>
                <a:gd name="T8" fmla="*/ 161 w 161"/>
                <a:gd name="T9" fmla="*/ 639 h 1003"/>
                <a:gd name="T10" fmla="*/ 161 w 161"/>
                <a:gd name="T11" fmla="*/ 601 h 1003"/>
                <a:gd name="T12" fmla="*/ 161 w 161"/>
                <a:gd name="T13" fmla="*/ 601 h 1003"/>
                <a:gd name="T14" fmla="*/ 161 w 161"/>
                <a:gd name="T15" fmla="*/ 0 h 1003"/>
                <a:gd name="T16" fmla="*/ 0 w 161"/>
                <a:gd name="T17" fmla="*/ 0 h 10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 h="1003">
                  <a:moveTo>
                    <a:pt x="0" y="0"/>
                  </a:moveTo>
                  <a:lnTo>
                    <a:pt x="0" y="1003"/>
                  </a:lnTo>
                  <a:lnTo>
                    <a:pt x="161" y="1003"/>
                  </a:lnTo>
                  <a:lnTo>
                    <a:pt x="161" y="638"/>
                  </a:lnTo>
                  <a:lnTo>
                    <a:pt x="161" y="639"/>
                  </a:lnTo>
                  <a:lnTo>
                    <a:pt x="161" y="601"/>
                  </a:lnTo>
                  <a:lnTo>
                    <a:pt x="161" y="601"/>
                  </a:lnTo>
                  <a:lnTo>
                    <a:pt x="161" y="0"/>
                  </a:lnTo>
                  <a:lnTo>
                    <a:pt x="0" y="0"/>
                  </a:lnTo>
                  <a:close/>
                </a:path>
              </a:pathLst>
            </a:custGeom>
            <a:solidFill>
              <a:srgbClr val="201D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1"/>
            <p:cNvSpPr>
              <a:spLocks/>
            </p:cNvSpPr>
            <p:nvPr userDrawn="1"/>
          </p:nvSpPr>
          <p:spPr bwMode="auto">
            <a:xfrm>
              <a:off x="1908" y="2055"/>
              <a:ext cx="218" cy="251"/>
            </a:xfrm>
            <a:custGeom>
              <a:avLst/>
              <a:gdLst>
                <a:gd name="T0" fmla="*/ 0 w 655"/>
                <a:gd name="T1" fmla="*/ 357 h 755"/>
                <a:gd name="T2" fmla="*/ 7 w 655"/>
                <a:gd name="T3" fmla="*/ 300 h 755"/>
                <a:gd name="T4" fmla="*/ 22 w 655"/>
                <a:gd name="T5" fmla="*/ 245 h 755"/>
                <a:gd name="T6" fmla="*/ 44 w 655"/>
                <a:gd name="T7" fmla="*/ 195 h 755"/>
                <a:gd name="T8" fmla="*/ 72 w 655"/>
                <a:gd name="T9" fmla="*/ 149 h 755"/>
                <a:gd name="T10" fmla="*/ 107 w 655"/>
                <a:gd name="T11" fmla="*/ 109 h 755"/>
                <a:gd name="T12" fmla="*/ 147 w 655"/>
                <a:gd name="T13" fmla="*/ 73 h 755"/>
                <a:gd name="T14" fmla="*/ 193 w 655"/>
                <a:gd name="T15" fmla="*/ 44 h 755"/>
                <a:gd name="T16" fmla="*/ 243 w 655"/>
                <a:gd name="T17" fmla="*/ 22 h 755"/>
                <a:gd name="T18" fmla="*/ 298 w 655"/>
                <a:gd name="T19" fmla="*/ 7 h 755"/>
                <a:gd name="T20" fmla="*/ 357 w 655"/>
                <a:gd name="T21" fmla="*/ 0 h 755"/>
                <a:gd name="T22" fmla="*/ 398 w 655"/>
                <a:gd name="T23" fmla="*/ 0 h 755"/>
                <a:gd name="T24" fmla="*/ 460 w 655"/>
                <a:gd name="T25" fmla="*/ 9 h 755"/>
                <a:gd name="T26" fmla="*/ 516 w 655"/>
                <a:gd name="T27" fmla="*/ 26 h 755"/>
                <a:gd name="T28" fmla="*/ 568 w 655"/>
                <a:gd name="T29" fmla="*/ 51 h 755"/>
                <a:gd name="T30" fmla="*/ 615 w 655"/>
                <a:gd name="T31" fmla="*/ 83 h 755"/>
                <a:gd name="T32" fmla="*/ 655 w 655"/>
                <a:gd name="T33" fmla="*/ 121 h 755"/>
                <a:gd name="T34" fmla="*/ 531 w 655"/>
                <a:gd name="T35" fmla="*/ 218 h 755"/>
                <a:gd name="T36" fmla="*/ 476 w 655"/>
                <a:gd name="T37" fmla="*/ 178 h 755"/>
                <a:gd name="T38" fmla="*/ 430 w 655"/>
                <a:gd name="T39" fmla="*/ 162 h 755"/>
                <a:gd name="T40" fmla="*/ 391 w 655"/>
                <a:gd name="T41" fmla="*/ 156 h 755"/>
                <a:gd name="T42" fmla="*/ 354 w 655"/>
                <a:gd name="T43" fmla="*/ 157 h 755"/>
                <a:gd name="T44" fmla="*/ 291 w 655"/>
                <a:gd name="T45" fmla="*/ 173 h 755"/>
                <a:gd name="T46" fmla="*/ 238 w 655"/>
                <a:gd name="T47" fmla="*/ 205 h 755"/>
                <a:gd name="T48" fmla="*/ 198 w 655"/>
                <a:gd name="T49" fmla="*/ 251 h 755"/>
                <a:gd name="T50" fmla="*/ 174 w 655"/>
                <a:gd name="T51" fmla="*/ 310 h 755"/>
                <a:gd name="T52" fmla="*/ 164 w 655"/>
                <a:gd name="T53" fmla="*/ 377 h 755"/>
                <a:gd name="T54" fmla="*/ 169 w 655"/>
                <a:gd name="T55" fmla="*/ 423 h 755"/>
                <a:gd name="T56" fmla="*/ 188 w 655"/>
                <a:gd name="T57" fmla="*/ 485 h 755"/>
                <a:gd name="T58" fmla="*/ 224 w 655"/>
                <a:gd name="T59" fmla="*/ 535 h 755"/>
                <a:gd name="T60" fmla="*/ 273 w 655"/>
                <a:gd name="T61" fmla="*/ 572 h 755"/>
                <a:gd name="T62" fmla="*/ 332 w 655"/>
                <a:gd name="T63" fmla="*/ 594 h 755"/>
                <a:gd name="T64" fmla="*/ 376 w 655"/>
                <a:gd name="T65" fmla="*/ 598 h 755"/>
                <a:gd name="T66" fmla="*/ 417 w 655"/>
                <a:gd name="T67" fmla="*/ 595 h 755"/>
                <a:gd name="T68" fmla="*/ 453 w 655"/>
                <a:gd name="T69" fmla="*/ 585 h 755"/>
                <a:gd name="T70" fmla="*/ 514 w 655"/>
                <a:gd name="T71" fmla="*/ 551 h 755"/>
                <a:gd name="T72" fmla="*/ 655 w 655"/>
                <a:gd name="T73" fmla="*/ 633 h 755"/>
                <a:gd name="T74" fmla="*/ 629 w 655"/>
                <a:gd name="T75" fmla="*/ 660 h 755"/>
                <a:gd name="T76" fmla="*/ 584 w 655"/>
                <a:gd name="T77" fmla="*/ 694 h 755"/>
                <a:gd name="T78" fmla="*/ 534 w 655"/>
                <a:gd name="T79" fmla="*/ 721 h 755"/>
                <a:gd name="T80" fmla="*/ 480 w 655"/>
                <a:gd name="T81" fmla="*/ 741 h 755"/>
                <a:gd name="T82" fmla="*/ 419 w 655"/>
                <a:gd name="T83" fmla="*/ 752 h 755"/>
                <a:gd name="T84" fmla="*/ 376 w 655"/>
                <a:gd name="T85" fmla="*/ 755 h 755"/>
                <a:gd name="T86" fmla="*/ 318 w 655"/>
                <a:gd name="T87" fmla="*/ 750 h 755"/>
                <a:gd name="T88" fmla="*/ 262 w 655"/>
                <a:gd name="T89" fmla="*/ 738 h 755"/>
                <a:gd name="T90" fmla="*/ 209 w 655"/>
                <a:gd name="T91" fmla="*/ 718 h 755"/>
                <a:gd name="T92" fmla="*/ 162 w 655"/>
                <a:gd name="T93" fmla="*/ 691 h 755"/>
                <a:gd name="T94" fmla="*/ 120 w 655"/>
                <a:gd name="T95" fmla="*/ 659 h 755"/>
                <a:gd name="T96" fmla="*/ 83 w 655"/>
                <a:gd name="T97" fmla="*/ 620 h 755"/>
                <a:gd name="T98" fmla="*/ 52 w 655"/>
                <a:gd name="T99" fmla="*/ 576 h 755"/>
                <a:gd name="T100" fmla="*/ 28 w 655"/>
                <a:gd name="T101" fmla="*/ 527 h 755"/>
                <a:gd name="T102" fmla="*/ 11 w 655"/>
                <a:gd name="T103" fmla="*/ 473 h 755"/>
                <a:gd name="T104" fmla="*/ 1 w 655"/>
                <a:gd name="T105" fmla="*/ 417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55" h="755">
                  <a:moveTo>
                    <a:pt x="0" y="377"/>
                  </a:moveTo>
                  <a:lnTo>
                    <a:pt x="0" y="377"/>
                  </a:lnTo>
                  <a:lnTo>
                    <a:pt x="0" y="357"/>
                  </a:lnTo>
                  <a:lnTo>
                    <a:pt x="1" y="338"/>
                  </a:lnTo>
                  <a:lnTo>
                    <a:pt x="3" y="318"/>
                  </a:lnTo>
                  <a:lnTo>
                    <a:pt x="7" y="300"/>
                  </a:lnTo>
                  <a:lnTo>
                    <a:pt x="11" y="282"/>
                  </a:lnTo>
                  <a:lnTo>
                    <a:pt x="16" y="264"/>
                  </a:lnTo>
                  <a:lnTo>
                    <a:pt x="22" y="245"/>
                  </a:lnTo>
                  <a:lnTo>
                    <a:pt x="28" y="228"/>
                  </a:lnTo>
                  <a:lnTo>
                    <a:pt x="35" y="211"/>
                  </a:lnTo>
                  <a:lnTo>
                    <a:pt x="44" y="195"/>
                  </a:lnTo>
                  <a:lnTo>
                    <a:pt x="52" y="179"/>
                  </a:lnTo>
                  <a:lnTo>
                    <a:pt x="62" y="164"/>
                  </a:lnTo>
                  <a:lnTo>
                    <a:pt x="72" y="149"/>
                  </a:lnTo>
                  <a:lnTo>
                    <a:pt x="83" y="136"/>
                  </a:lnTo>
                  <a:lnTo>
                    <a:pt x="95" y="122"/>
                  </a:lnTo>
                  <a:lnTo>
                    <a:pt x="107" y="109"/>
                  </a:lnTo>
                  <a:lnTo>
                    <a:pt x="120" y="96"/>
                  </a:lnTo>
                  <a:lnTo>
                    <a:pt x="134" y="84"/>
                  </a:lnTo>
                  <a:lnTo>
                    <a:pt x="147" y="73"/>
                  </a:lnTo>
                  <a:lnTo>
                    <a:pt x="162" y="64"/>
                  </a:lnTo>
                  <a:lnTo>
                    <a:pt x="178" y="54"/>
                  </a:lnTo>
                  <a:lnTo>
                    <a:pt x="193" y="44"/>
                  </a:lnTo>
                  <a:lnTo>
                    <a:pt x="209" y="37"/>
                  </a:lnTo>
                  <a:lnTo>
                    <a:pt x="226" y="29"/>
                  </a:lnTo>
                  <a:lnTo>
                    <a:pt x="243" y="22"/>
                  </a:lnTo>
                  <a:lnTo>
                    <a:pt x="262" y="16"/>
                  </a:lnTo>
                  <a:lnTo>
                    <a:pt x="280" y="11"/>
                  </a:lnTo>
                  <a:lnTo>
                    <a:pt x="298" y="7"/>
                  </a:lnTo>
                  <a:lnTo>
                    <a:pt x="318" y="4"/>
                  </a:lnTo>
                  <a:lnTo>
                    <a:pt x="337" y="1"/>
                  </a:lnTo>
                  <a:lnTo>
                    <a:pt x="357" y="0"/>
                  </a:lnTo>
                  <a:lnTo>
                    <a:pt x="376" y="0"/>
                  </a:lnTo>
                  <a:lnTo>
                    <a:pt x="376" y="0"/>
                  </a:lnTo>
                  <a:lnTo>
                    <a:pt x="398" y="0"/>
                  </a:lnTo>
                  <a:lnTo>
                    <a:pt x="419" y="3"/>
                  </a:lnTo>
                  <a:lnTo>
                    <a:pt x="439" y="5"/>
                  </a:lnTo>
                  <a:lnTo>
                    <a:pt x="460" y="9"/>
                  </a:lnTo>
                  <a:lnTo>
                    <a:pt x="480" y="14"/>
                  </a:lnTo>
                  <a:lnTo>
                    <a:pt x="498" y="20"/>
                  </a:lnTo>
                  <a:lnTo>
                    <a:pt x="516" y="26"/>
                  </a:lnTo>
                  <a:lnTo>
                    <a:pt x="534" y="33"/>
                  </a:lnTo>
                  <a:lnTo>
                    <a:pt x="551" y="42"/>
                  </a:lnTo>
                  <a:lnTo>
                    <a:pt x="568" y="51"/>
                  </a:lnTo>
                  <a:lnTo>
                    <a:pt x="584" y="61"/>
                  </a:lnTo>
                  <a:lnTo>
                    <a:pt x="600" y="72"/>
                  </a:lnTo>
                  <a:lnTo>
                    <a:pt x="615" y="83"/>
                  </a:lnTo>
                  <a:lnTo>
                    <a:pt x="629" y="95"/>
                  </a:lnTo>
                  <a:lnTo>
                    <a:pt x="643" y="107"/>
                  </a:lnTo>
                  <a:lnTo>
                    <a:pt x="655" y="121"/>
                  </a:lnTo>
                  <a:lnTo>
                    <a:pt x="545" y="234"/>
                  </a:lnTo>
                  <a:lnTo>
                    <a:pt x="545" y="234"/>
                  </a:lnTo>
                  <a:lnTo>
                    <a:pt x="531" y="218"/>
                  </a:lnTo>
                  <a:lnTo>
                    <a:pt x="514" y="204"/>
                  </a:lnTo>
                  <a:lnTo>
                    <a:pt x="495" y="190"/>
                  </a:lnTo>
                  <a:lnTo>
                    <a:pt x="476" y="178"/>
                  </a:lnTo>
                  <a:lnTo>
                    <a:pt x="453" y="170"/>
                  </a:lnTo>
                  <a:lnTo>
                    <a:pt x="442" y="166"/>
                  </a:lnTo>
                  <a:lnTo>
                    <a:pt x="430" y="162"/>
                  </a:lnTo>
                  <a:lnTo>
                    <a:pt x="417" y="160"/>
                  </a:lnTo>
                  <a:lnTo>
                    <a:pt x="404" y="157"/>
                  </a:lnTo>
                  <a:lnTo>
                    <a:pt x="391" y="156"/>
                  </a:lnTo>
                  <a:lnTo>
                    <a:pt x="376" y="156"/>
                  </a:lnTo>
                  <a:lnTo>
                    <a:pt x="376" y="156"/>
                  </a:lnTo>
                  <a:lnTo>
                    <a:pt x="354" y="157"/>
                  </a:lnTo>
                  <a:lnTo>
                    <a:pt x="332" y="161"/>
                  </a:lnTo>
                  <a:lnTo>
                    <a:pt x="310" y="166"/>
                  </a:lnTo>
                  <a:lnTo>
                    <a:pt x="291" y="173"/>
                  </a:lnTo>
                  <a:lnTo>
                    <a:pt x="273" y="182"/>
                  </a:lnTo>
                  <a:lnTo>
                    <a:pt x="254" y="193"/>
                  </a:lnTo>
                  <a:lnTo>
                    <a:pt x="238" y="205"/>
                  </a:lnTo>
                  <a:lnTo>
                    <a:pt x="224" y="220"/>
                  </a:lnTo>
                  <a:lnTo>
                    <a:pt x="210" y="234"/>
                  </a:lnTo>
                  <a:lnTo>
                    <a:pt x="198" y="251"/>
                  </a:lnTo>
                  <a:lnTo>
                    <a:pt x="188" y="270"/>
                  </a:lnTo>
                  <a:lnTo>
                    <a:pt x="180" y="289"/>
                  </a:lnTo>
                  <a:lnTo>
                    <a:pt x="174" y="310"/>
                  </a:lnTo>
                  <a:lnTo>
                    <a:pt x="169" y="332"/>
                  </a:lnTo>
                  <a:lnTo>
                    <a:pt x="165" y="354"/>
                  </a:lnTo>
                  <a:lnTo>
                    <a:pt x="164" y="377"/>
                  </a:lnTo>
                  <a:lnTo>
                    <a:pt x="164" y="377"/>
                  </a:lnTo>
                  <a:lnTo>
                    <a:pt x="165" y="401"/>
                  </a:lnTo>
                  <a:lnTo>
                    <a:pt x="169" y="423"/>
                  </a:lnTo>
                  <a:lnTo>
                    <a:pt x="174" y="445"/>
                  </a:lnTo>
                  <a:lnTo>
                    <a:pt x="180" y="466"/>
                  </a:lnTo>
                  <a:lnTo>
                    <a:pt x="188" y="485"/>
                  </a:lnTo>
                  <a:lnTo>
                    <a:pt x="198" y="502"/>
                  </a:lnTo>
                  <a:lnTo>
                    <a:pt x="210" y="520"/>
                  </a:lnTo>
                  <a:lnTo>
                    <a:pt x="224" y="535"/>
                  </a:lnTo>
                  <a:lnTo>
                    <a:pt x="238" y="549"/>
                  </a:lnTo>
                  <a:lnTo>
                    <a:pt x="254" y="562"/>
                  </a:lnTo>
                  <a:lnTo>
                    <a:pt x="273" y="572"/>
                  </a:lnTo>
                  <a:lnTo>
                    <a:pt x="291" y="582"/>
                  </a:lnTo>
                  <a:lnTo>
                    <a:pt x="310" y="589"/>
                  </a:lnTo>
                  <a:lnTo>
                    <a:pt x="332" y="594"/>
                  </a:lnTo>
                  <a:lnTo>
                    <a:pt x="354" y="598"/>
                  </a:lnTo>
                  <a:lnTo>
                    <a:pt x="376" y="598"/>
                  </a:lnTo>
                  <a:lnTo>
                    <a:pt x="376" y="598"/>
                  </a:lnTo>
                  <a:lnTo>
                    <a:pt x="391" y="598"/>
                  </a:lnTo>
                  <a:lnTo>
                    <a:pt x="404" y="596"/>
                  </a:lnTo>
                  <a:lnTo>
                    <a:pt x="417" y="595"/>
                  </a:lnTo>
                  <a:lnTo>
                    <a:pt x="430" y="593"/>
                  </a:lnTo>
                  <a:lnTo>
                    <a:pt x="442" y="589"/>
                  </a:lnTo>
                  <a:lnTo>
                    <a:pt x="453" y="585"/>
                  </a:lnTo>
                  <a:lnTo>
                    <a:pt x="476" y="576"/>
                  </a:lnTo>
                  <a:lnTo>
                    <a:pt x="495" y="565"/>
                  </a:lnTo>
                  <a:lnTo>
                    <a:pt x="514" y="551"/>
                  </a:lnTo>
                  <a:lnTo>
                    <a:pt x="531" y="537"/>
                  </a:lnTo>
                  <a:lnTo>
                    <a:pt x="545" y="521"/>
                  </a:lnTo>
                  <a:lnTo>
                    <a:pt x="655" y="633"/>
                  </a:lnTo>
                  <a:lnTo>
                    <a:pt x="655" y="633"/>
                  </a:lnTo>
                  <a:lnTo>
                    <a:pt x="643" y="646"/>
                  </a:lnTo>
                  <a:lnTo>
                    <a:pt x="629" y="660"/>
                  </a:lnTo>
                  <a:lnTo>
                    <a:pt x="615" y="672"/>
                  </a:lnTo>
                  <a:lnTo>
                    <a:pt x="600" y="683"/>
                  </a:lnTo>
                  <a:lnTo>
                    <a:pt x="584" y="694"/>
                  </a:lnTo>
                  <a:lnTo>
                    <a:pt x="568" y="704"/>
                  </a:lnTo>
                  <a:lnTo>
                    <a:pt x="551" y="713"/>
                  </a:lnTo>
                  <a:lnTo>
                    <a:pt x="534" y="721"/>
                  </a:lnTo>
                  <a:lnTo>
                    <a:pt x="516" y="729"/>
                  </a:lnTo>
                  <a:lnTo>
                    <a:pt x="498" y="735"/>
                  </a:lnTo>
                  <a:lnTo>
                    <a:pt x="480" y="741"/>
                  </a:lnTo>
                  <a:lnTo>
                    <a:pt x="460" y="746"/>
                  </a:lnTo>
                  <a:lnTo>
                    <a:pt x="439" y="750"/>
                  </a:lnTo>
                  <a:lnTo>
                    <a:pt x="419" y="752"/>
                  </a:lnTo>
                  <a:lnTo>
                    <a:pt x="398" y="754"/>
                  </a:lnTo>
                  <a:lnTo>
                    <a:pt x="376" y="755"/>
                  </a:lnTo>
                  <a:lnTo>
                    <a:pt x="376" y="755"/>
                  </a:lnTo>
                  <a:lnTo>
                    <a:pt x="357" y="754"/>
                  </a:lnTo>
                  <a:lnTo>
                    <a:pt x="337" y="752"/>
                  </a:lnTo>
                  <a:lnTo>
                    <a:pt x="318" y="750"/>
                  </a:lnTo>
                  <a:lnTo>
                    <a:pt x="298" y="748"/>
                  </a:lnTo>
                  <a:lnTo>
                    <a:pt x="280" y="743"/>
                  </a:lnTo>
                  <a:lnTo>
                    <a:pt x="262" y="738"/>
                  </a:lnTo>
                  <a:lnTo>
                    <a:pt x="243" y="732"/>
                  </a:lnTo>
                  <a:lnTo>
                    <a:pt x="226" y="726"/>
                  </a:lnTo>
                  <a:lnTo>
                    <a:pt x="209" y="718"/>
                  </a:lnTo>
                  <a:lnTo>
                    <a:pt x="193" y="710"/>
                  </a:lnTo>
                  <a:lnTo>
                    <a:pt x="178" y="701"/>
                  </a:lnTo>
                  <a:lnTo>
                    <a:pt x="162" y="691"/>
                  </a:lnTo>
                  <a:lnTo>
                    <a:pt x="147" y="682"/>
                  </a:lnTo>
                  <a:lnTo>
                    <a:pt x="134" y="670"/>
                  </a:lnTo>
                  <a:lnTo>
                    <a:pt x="120" y="659"/>
                  </a:lnTo>
                  <a:lnTo>
                    <a:pt x="107" y="646"/>
                  </a:lnTo>
                  <a:lnTo>
                    <a:pt x="95" y="633"/>
                  </a:lnTo>
                  <a:lnTo>
                    <a:pt x="83" y="620"/>
                  </a:lnTo>
                  <a:lnTo>
                    <a:pt x="72" y="605"/>
                  </a:lnTo>
                  <a:lnTo>
                    <a:pt x="62" y="590"/>
                  </a:lnTo>
                  <a:lnTo>
                    <a:pt x="52" y="576"/>
                  </a:lnTo>
                  <a:lnTo>
                    <a:pt x="44" y="560"/>
                  </a:lnTo>
                  <a:lnTo>
                    <a:pt x="35" y="543"/>
                  </a:lnTo>
                  <a:lnTo>
                    <a:pt x="28" y="527"/>
                  </a:lnTo>
                  <a:lnTo>
                    <a:pt x="22" y="509"/>
                  </a:lnTo>
                  <a:lnTo>
                    <a:pt x="16" y="492"/>
                  </a:lnTo>
                  <a:lnTo>
                    <a:pt x="11" y="473"/>
                  </a:lnTo>
                  <a:lnTo>
                    <a:pt x="7" y="455"/>
                  </a:lnTo>
                  <a:lnTo>
                    <a:pt x="3" y="435"/>
                  </a:lnTo>
                  <a:lnTo>
                    <a:pt x="1" y="417"/>
                  </a:lnTo>
                  <a:lnTo>
                    <a:pt x="0" y="398"/>
                  </a:lnTo>
                  <a:lnTo>
                    <a:pt x="0" y="377"/>
                  </a:lnTo>
                  <a:close/>
                </a:path>
              </a:pathLst>
            </a:custGeom>
            <a:solidFill>
              <a:srgbClr val="201D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2"/>
            <p:cNvSpPr>
              <a:spLocks/>
            </p:cNvSpPr>
            <p:nvPr userDrawn="1"/>
          </p:nvSpPr>
          <p:spPr bwMode="auto">
            <a:xfrm>
              <a:off x="1908" y="2055"/>
              <a:ext cx="218" cy="251"/>
            </a:xfrm>
            <a:custGeom>
              <a:avLst/>
              <a:gdLst>
                <a:gd name="T0" fmla="*/ 0 w 655"/>
                <a:gd name="T1" fmla="*/ 357 h 755"/>
                <a:gd name="T2" fmla="*/ 7 w 655"/>
                <a:gd name="T3" fmla="*/ 300 h 755"/>
                <a:gd name="T4" fmla="*/ 22 w 655"/>
                <a:gd name="T5" fmla="*/ 245 h 755"/>
                <a:gd name="T6" fmla="*/ 44 w 655"/>
                <a:gd name="T7" fmla="*/ 195 h 755"/>
                <a:gd name="T8" fmla="*/ 72 w 655"/>
                <a:gd name="T9" fmla="*/ 149 h 755"/>
                <a:gd name="T10" fmla="*/ 107 w 655"/>
                <a:gd name="T11" fmla="*/ 109 h 755"/>
                <a:gd name="T12" fmla="*/ 147 w 655"/>
                <a:gd name="T13" fmla="*/ 73 h 755"/>
                <a:gd name="T14" fmla="*/ 193 w 655"/>
                <a:gd name="T15" fmla="*/ 44 h 755"/>
                <a:gd name="T16" fmla="*/ 243 w 655"/>
                <a:gd name="T17" fmla="*/ 22 h 755"/>
                <a:gd name="T18" fmla="*/ 298 w 655"/>
                <a:gd name="T19" fmla="*/ 7 h 755"/>
                <a:gd name="T20" fmla="*/ 357 w 655"/>
                <a:gd name="T21" fmla="*/ 0 h 755"/>
                <a:gd name="T22" fmla="*/ 398 w 655"/>
                <a:gd name="T23" fmla="*/ 0 h 755"/>
                <a:gd name="T24" fmla="*/ 460 w 655"/>
                <a:gd name="T25" fmla="*/ 9 h 755"/>
                <a:gd name="T26" fmla="*/ 516 w 655"/>
                <a:gd name="T27" fmla="*/ 26 h 755"/>
                <a:gd name="T28" fmla="*/ 568 w 655"/>
                <a:gd name="T29" fmla="*/ 51 h 755"/>
                <a:gd name="T30" fmla="*/ 615 w 655"/>
                <a:gd name="T31" fmla="*/ 83 h 755"/>
                <a:gd name="T32" fmla="*/ 655 w 655"/>
                <a:gd name="T33" fmla="*/ 121 h 755"/>
                <a:gd name="T34" fmla="*/ 531 w 655"/>
                <a:gd name="T35" fmla="*/ 218 h 755"/>
                <a:gd name="T36" fmla="*/ 476 w 655"/>
                <a:gd name="T37" fmla="*/ 178 h 755"/>
                <a:gd name="T38" fmla="*/ 430 w 655"/>
                <a:gd name="T39" fmla="*/ 162 h 755"/>
                <a:gd name="T40" fmla="*/ 391 w 655"/>
                <a:gd name="T41" fmla="*/ 156 h 755"/>
                <a:gd name="T42" fmla="*/ 354 w 655"/>
                <a:gd name="T43" fmla="*/ 157 h 755"/>
                <a:gd name="T44" fmla="*/ 291 w 655"/>
                <a:gd name="T45" fmla="*/ 173 h 755"/>
                <a:gd name="T46" fmla="*/ 238 w 655"/>
                <a:gd name="T47" fmla="*/ 205 h 755"/>
                <a:gd name="T48" fmla="*/ 198 w 655"/>
                <a:gd name="T49" fmla="*/ 251 h 755"/>
                <a:gd name="T50" fmla="*/ 174 w 655"/>
                <a:gd name="T51" fmla="*/ 310 h 755"/>
                <a:gd name="T52" fmla="*/ 164 w 655"/>
                <a:gd name="T53" fmla="*/ 377 h 755"/>
                <a:gd name="T54" fmla="*/ 169 w 655"/>
                <a:gd name="T55" fmla="*/ 423 h 755"/>
                <a:gd name="T56" fmla="*/ 188 w 655"/>
                <a:gd name="T57" fmla="*/ 485 h 755"/>
                <a:gd name="T58" fmla="*/ 224 w 655"/>
                <a:gd name="T59" fmla="*/ 535 h 755"/>
                <a:gd name="T60" fmla="*/ 273 w 655"/>
                <a:gd name="T61" fmla="*/ 572 h 755"/>
                <a:gd name="T62" fmla="*/ 332 w 655"/>
                <a:gd name="T63" fmla="*/ 594 h 755"/>
                <a:gd name="T64" fmla="*/ 376 w 655"/>
                <a:gd name="T65" fmla="*/ 598 h 755"/>
                <a:gd name="T66" fmla="*/ 417 w 655"/>
                <a:gd name="T67" fmla="*/ 595 h 755"/>
                <a:gd name="T68" fmla="*/ 453 w 655"/>
                <a:gd name="T69" fmla="*/ 585 h 755"/>
                <a:gd name="T70" fmla="*/ 514 w 655"/>
                <a:gd name="T71" fmla="*/ 551 h 755"/>
                <a:gd name="T72" fmla="*/ 655 w 655"/>
                <a:gd name="T73" fmla="*/ 633 h 755"/>
                <a:gd name="T74" fmla="*/ 629 w 655"/>
                <a:gd name="T75" fmla="*/ 660 h 755"/>
                <a:gd name="T76" fmla="*/ 584 w 655"/>
                <a:gd name="T77" fmla="*/ 694 h 755"/>
                <a:gd name="T78" fmla="*/ 534 w 655"/>
                <a:gd name="T79" fmla="*/ 721 h 755"/>
                <a:gd name="T80" fmla="*/ 480 w 655"/>
                <a:gd name="T81" fmla="*/ 741 h 755"/>
                <a:gd name="T82" fmla="*/ 419 w 655"/>
                <a:gd name="T83" fmla="*/ 752 h 755"/>
                <a:gd name="T84" fmla="*/ 376 w 655"/>
                <a:gd name="T85" fmla="*/ 755 h 755"/>
                <a:gd name="T86" fmla="*/ 318 w 655"/>
                <a:gd name="T87" fmla="*/ 750 h 755"/>
                <a:gd name="T88" fmla="*/ 262 w 655"/>
                <a:gd name="T89" fmla="*/ 738 h 755"/>
                <a:gd name="T90" fmla="*/ 209 w 655"/>
                <a:gd name="T91" fmla="*/ 718 h 755"/>
                <a:gd name="T92" fmla="*/ 162 w 655"/>
                <a:gd name="T93" fmla="*/ 691 h 755"/>
                <a:gd name="T94" fmla="*/ 120 w 655"/>
                <a:gd name="T95" fmla="*/ 659 h 755"/>
                <a:gd name="T96" fmla="*/ 83 w 655"/>
                <a:gd name="T97" fmla="*/ 620 h 755"/>
                <a:gd name="T98" fmla="*/ 52 w 655"/>
                <a:gd name="T99" fmla="*/ 576 h 755"/>
                <a:gd name="T100" fmla="*/ 28 w 655"/>
                <a:gd name="T101" fmla="*/ 527 h 755"/>
                <a:gd name="T102" fmla="*/ 11 w 655"/>
                <a:gd name="T103" fmla="*/ 473 h 755"/>
                <a:gd name="T104" fmla="*/ 1 w 655"/>
                <a:gd name="T105" fmla="*/ 417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55" h="755">
                  <a:moveTo>
                    <a:pt x="0" y="377"/>
                  </a:moveTo>
                  <a:lnTo>
                    <a:pt x="0" y="377"/>
                  </a:lnTo>
                  <a:lnTo>
                    <a:pt x="0" y="357"/>
                  </a:lnTo>
                  <a:lnTo>
                    <a:pt x="1" y="338"/>
                  </a:lnTo>
                  <a:lnTo>
                    <a:pt x="3" y="318"/>
                  </a:lnTo>
                  <a:lnTo>
                    <a:pt x="7" y="300"/>
                  </a:lnTo>
                  <a:lnTo>
                    <a:pt x="11" y="282"/>
                  </a:lnTo>
                  <a:lnTo>
                    <a:pt x="16" y="264"/>
                  </a:lnTo>
                  <a:lnTo>
                    <a:pt x="22" y="245"/>
                  </a:lnTo>
                  <a:lnTo>
                    <a:pt x="28" y="228"/>
                  </a:lnTo>
                  <a:lnTo>
                    <a:pt x="35" y="211"/>
                  </a:lnTo>
                  <a:lnTo>
                    <a:pt x="44" y="195"/>
                  </a:lnTo>
                  <a:lnTo>
                    <a:pt x="52" y="179"/>
                  </a:lnTo>
                  <a:lnTo>
                    <a:pt x="62" y="164"/>
                  </a:lnTo>
                  <a:lnTo>
                    <a:pt x="72" y="149"/>
                  </a:lnTo>
                  <a:lnTo>
                    <a:pt x="83" y="136"/>
                  </a:lnTo>
                  <a:lnTo>
                    <a:pt x="95" y="122"/>
                  </a:lnTo>
                  <a:lnTo>
                    <a:pt x="107" y="109"/>
                  </a:lnTo>
                  <a:lnTo>
                    <a:pt x="120" y="96"/>
                  </a:lnTo>
                  <a:lnTo>
                    <a:pt x="134" y="84"/>
                  </a:lnTo>
                  <a:lnTo>
                    <a:pt x="147" y="73"/>
                  </a:lnTo>
                  <a:lnTo>
                    <a:pt x="162" y="64"/>
                  </a:lnTo>
                  <a:lnTo>
                    <a:pt x="178" y="54"/>
                  </a:lnTo>
                  <a:lnTo>
                    <a:pt x="193" y="44"/>
                  </a:lnTo>
                  <a:lnTo>
                    <a:pt x="209" y="37"/>
                  </a:lnTo>
                  <a:lnTo>
                    <a:pt x="226" y="29"/>
                  </a:lnTo>
                  <a:lnTo>
                    <a:pt x="243" y="22"/>
                  </a:lnTo>
                  <a:lnTo>
                    <a:pt x="262" y="16"/>
                  </a:lnTo>
                  <a:lnTo>
                    <a:pt x="280" y="11"/>
                  </a:lnTo>
                  <a:lnTo>
                    <a:pt x="298" y="7"/>
                  </a:lnTo>
                  <a:lnTo>
                    <a:pt x="318" y="4"/>
                  </a:lnTo>
                  <a:lnTo>
                    <a:pt x="337" y="1"/>
                  </a:lnTo>
                  <a:lnTo>
                    <a:pt x="357" y="0"/>
                  </a:lnTo>
                  <a:lnTo>
                    <a:pt x="376" y="0"/>
                  </a:lnTo>
                  <a:lnTo>
                    <a:pt x="376" y="0"/>
                  </a:lnTo>
                  <a:lnTo>
                    <a:pt x="398" y="0"/>
                  </a:lnTo>
                  <a:lnTo>
                    <a:pt x="419" y="3"/>
                  </a:lnTo>
                  <a:lnTo>
                    <a:pt x="439" y="5"/>
                  </a:lnTo>
                  <a:lnTo>
                    <a:pt x="460" y="9"/>
                  </a:lnTo>
                  <a:lnTo>
                    <a:pt x="480" y="14"/>
                  </a:lnTo>
                  <a:lnTo>
                    <a:pt x="498" y="20"/>
                  </a:lnTo>
                  <a:lnTo>
                    <a:pt x="516" y="26"/>
                  </a:lnTo>
                  <a:lnTo>
                    <a:pt x="534" y="33"/>
                  </a:lnTo>
                  <a:lnTo>
                    <a:pt x="551" y="42"/>
                  </a:lnTo>
                  <a:lnTo>
                    <a:pt x="568" y="51"/>
                  </a:lnTo>
                  <a:lnTo>
                    <a:pt x="584" y="61"/>
                  </a:lnTo>
                  <a:lnTo>
                    <a:pt x="600" y="72"/>
                  </a:lnTo>
                  <a:lnTo>
                    <a:pt x="615" y="83"/>
                  </a:lnTo>
                  <a:lnTo>
                    <a:pt x="629" y="95"/>
                  </a:lnTo>
                  <a:lnTo>
                    <a:pt x="643" y="107"/>
                  </a:lnTo>
                  <a:lnTo>
                    <a:pt x="655" y="121"/>
                  </a:lnTo>
                  <a:lnTo>
                    <a:pt x="545" y="234"/>
                  </a:lnTo>
                  <a:lnTo>
                    <a:pt x="545" y="234"/>
                  </a:lnTo>
                  <a:lnTo>
                    <a:pt x="531" y="218"/>
                  </a:lnTo>
                  <a:lnTo>
                    <a:pt x="514" y="204"/>
                  </a:lnTo>
                  <a:lnTo>
                    <a:pt x="495" y="190"/>
                  </a:lnTo>
                  <a:lnTo>
                    <a:pt x="476" y="178"/>
                  </a:lnTo>
                  <a:lnTo>
                    <a:pt x="453" y="170"/>
                  </a:lnTo>
                  <a:lnTo>
                    <a:pt x="442" y="166"/>
                  </a:lnTo>
                  <a:lnTo>
                    <a:pt x="430" y="162"/>
                  </a:lnTo>
                  <a:lnTo>
                    <a:pt x="417" y="160"/>
                  </a:lnTo>
                  <a:lnTo>
                    <a:pt x="404" y="157"/>
                  </a:lnTo>
                  <a:lnTo>
                    <a:pt x="391" y="156"/>
                  </a:lnTo>
                  <a:lnTo>
                    <a:pt x="376" y="156"/>
                  </a:lnTo>
                  <a:lnTo>
                    <a:pt x="376" y="156"/>
                  </a:lnTo>
                  <a:lnTo>
                    <a:pt x="354" y="157"/>
                  </a:lnTo>
                  <a:lnTo>
                    <a:pt x="332" y="161"/>
                  </a:lnTo>
                  <a:lnTo>
                    <a:pt x="310" y="166"/>
                  </a:lnTo>
                  <a:lnTo>
                    <a:pt x="291" y="173"/>
                  </a:lnTo>
                  <a:lnTo>
                    <a:pt x="273" y="182"/>
                  </a:lnTo>
                  <a:lnTo>
                    <a:pt x="254" y="193"/>
                  </a:lnTo>
                  <a:lnTo>
                    <a:pt x="238" y="205"/>
                  </a:lnTo>
                  <a:lnTo>
                    <a:pt x="224" y="220"/>
                  </a:lnTo>
                  <a:lnTo>
                    <a:pt x="210" y="234"/>
                  </a:lnTo>
                  <a:lnTo>
                    <a:pt x="198" y="251"/>
                  </a:lnTo>
                  <a:lnTo>
                    <a:pt x="188" y="270"/>
                  </a:lnTo>
                  <a:lnTo>
                    <a:pt x="180" y="289"/>
                  </a:lnTo>
                  <a:lnTo>
                    <a:pt x="174" y="310"/>
                  </a:lnTo>
                  <a:lnTo>
                    <a:pt x="169" y="332"/>
                  </a:lnTo>
                  <a:lnTo>
                    <a:pt x="165" y="354"/>
                  </a:lnTo>
                  <a:lnTo>
                    <a:pt x="164" y="377"/>
                  </a:lnTo>
                  <a:lnTo>
                    <a:pt x="164" y="377"/>
                  </a:lnTo>
                  <a:lnTo>
                    <a:pt x="165" y="401"/>
                  </a:lnTo>
                  <a:lnTo>
                    <a:pt x="169" y="423"/>
                  </a:lnTo>
                  <a:lnTo>
                    <a:pt x="174" y="445"/>
                  </a:lnTo>
                  <a:lnTo>
                    <a:pt x="180" y="466"/>
                  </a:lnTo>
                  <a:lnTo>
                    <a:pt x="188" y="485"/>
                  </a:lnTo>
                  <a:lnTo>
                    <a:pt x="198" y="502"/>
                  </a:lnTo>
                  <a:lnTo>
                    <a:pt x="210" y="520"/>
                  </a:lnTo>
                  <a:lnTo>
                    <a:pt x="224" y="535"/>
                  </a:lnTo>
                  <a:lnTo>
                    <a:pt x="238" y="549"/>
                  </a:lnTo>
                  <a:lnTo>
                    <a:pt x="254" y="562"/>
                  </a:lnTo>
                  <a:lnTo>
                    <a:pt x="273" y="572"/>
                  </a:lnTo>
                  <a:lnTo>
                    <a:pt x="291" y="582"/>
                  </a:lnTo>
                  <a:lnTo>
                    <a:pt x="310" y="589"/>
                  </a:lnTo>
                  <a:lnTo>
                    <a:pt x="332" y="594"/>
                  </a:lnTo>
                  <a:lnTo>
                    <a:pt x="354" y="598"/>
                  </a:lnTo>
                  <a:lnTo>
                    <a:pt x="376" y="598"/>
                  </a:lnTo>
                  <a:lnTo>
                    <a:pt x="376" y="598"/>
                  </a:lnTo>
                  <a:lnTo>
                    <a:pt x="391" y="598"/>
                  </a:lnTo>
                  <a:lnTo>
                    <a:pt x="404" y="596"/>
                  </a:lnTo>
                  <a:lnTo>
                    <a:pt x="417" y="595"/>
                  </a:lnTo>
                  <a:lnTo>
                    <a:pt x="430" y="593"/>
                  </a:lnTo>
                  <a:lnTo>
                    <a:pt x="442" y="589"/>
                  </a:lnTo>
                  <a:lnTo>
                    <a:pt x="453" y="585"/>
                  </a:lnTo>
                  <a:lnTo>
                    <a:pt x="476" y="576"/>
                  </a:lnTo>
                  <a:lnTo>
                    <a:pt x="495" y="565"/>
                  </a:lnTo>
                  <a:lnTo>
                    <a:pt x="514" y="551"/>
                  </a:lnTo>
                  <a:lnTo>
                    <a:pt x="531" y="537"/>
                  </a:lnTo>
                  <a:lnTo>
                    <a:pt x="545" y="521"/>
                  </a:lnTo>
                  <a:lnTo>
                    <a:pt x="655" y="633"/>
                  </a:lnTo>
                  <a:lnTo>
                    <a:pt x="655" y="633"/>
                  </a:lnTo>
                  <a:lnTo>
                    <a:pt x="643" y="646"/>
                  </a:lnTo>
                  <a:lnTo>
                    <a:pt x="629" y="660"/>
                  </a:lnTo>
                  <a:lnTo>
                    <a:pt x="615" y="672"/>
                  </a:lnTo>
                  <a:lnTo>
                    <a:pt x="600" y="683"/>
                  </a:lnTo>
                  <a:lnTo>
                    <a:pt x="584" y="694"/>
                  </a:lnTo>
                  <a:lnTo>
                    <a:pt x="568" y="704"/>
                  </a:lnTo>
                  <a:lnTo>
                    <a:pt x="551" y="713"/>
                  </a:lnTo>
                  <a:lnTo>
                    <a:pt x="534" y="721"/>
                  </a:lnTo>
                  <a:lnTo>
                    <a:pt x="516" y="729"/>
                  </a:lnTo>
                  <a:lnTo>
                    <a:pt x="498" y="735"/>
                  </a:lnTo>
                  <a:lnTo>
                    <a:pt x="480" y="741"/>
                  </a:lnTo>
                  <a:lnTo>
                    <a:pt x="460" y="746"/>
                  </a:lnTo>
                  <a:lnTo>
                    <a:pt x="439" y="750"/>
                  </a:lnTo>
                  <a:lnTo>
                    <a:pt x="419" y="752"/>
                  </a:lnTo>
                  <a:lnTo>
                    <a:pt x="398" y="754"/>
                  </a:lnTo>
                  <a:lnTo>
                    <a:pt x="376" y="755"/>
                  </a:lnTo>
                  <a:lnTo>
                    <a:pt x="376" y="755"/>
                  </a:lnTo>
                  <a:lnTo>
                    <a:pt x="357" y="754"/>
                  </a:lnTo>
                  <a:lnTo>
                    <a:pt x="337" y="752"/>
                  </a:lnTo>
                  <a:lnTo>
                    <a:pt x="318" y="750"/>
                  </a:lnTo>
                  <a:lnTo>
                    <a:pt x="298" y="748"/>
                  </a:lnTo>
                  <a:lnTo>
                    <a:pt x="280" y="743"/>
                  </a:lnTo>
                  <a:lnTo>
                    <a:pt x="262" y="738"/>
                  </a:lnTo>
                  <a:lnTo>
                    <a:pt x="243" y="732"/>
                  </a:lnTo>
                  <a:lnTo>
                    <a:pt x="226" y="726"/>
                  </a:lnTo>
                  <a:lnTo>
                    <a:pt x="209" y="718"/>
                  </a:lnTo>
                  <a:lnTo>
                    <a:pt x="193" y="710"/>
                  </a:lnTo>
                  <a:lnTo>
                    <a:pt x="178" y="701"/>
                  </a:lnTo>
                  <a:lnTo>
                    <a:pt x="162" y="691"/>
                  </a:lnTo>
                  <a:lnTo>
                    <a:pt x="147" y="682"/>
                  </a:lnTo>
                  <a:lnTo>
                    <a:pt x="134" y="670"/>
                  </a:lnTo>
                  <a:lnTo>
                    <a:pt x="120" y="659"/>
                  </a:lnTo>
                  <a:lnTo>
                    <a:pt x="107" y="646"/>
                  </a:lnTo>
                  <a:lnTo>
                    <a:pt x="95" y="633"/>
                  </a:lnTo>
                  <a:lnTo>
                    <a:pt x="83" y="620"/>
                  </a:lnTo>
                  <a:lnTo>
                    <a:pt x="72" y="605"/>
                  </a:lnTo>
                  <a:lnTo>
                    <a:pt x="62" y="590"/>
                  </a:lnTo>
                  <a:lnTo>
                    <a:pt x="52" y="576"/>
                  </a:lnTo>
                  <a:lnTo>
                    <a:pt x="44" y="560"/>
                  </a:lnTo>
                  <a:lnTo>
                    <a:pt x="35" y="543"/>
                  </a:lnTo>
                  <a:lnTo>
                    <a:pt x="28" y="527"/>
                  </a:lnTo>
                  <a:lnTo>
                    <a:pt x="22" y="509"/>
                  </a:lnTo>
                  <a:lnTo>
                    <a:pt x="16" y="492"/>
                  </a:lnTo>
                  <a:lnTo>
                    <a:pt x="11" y="473"/>
                  </a:lnTo>
                  <a:lnTo>
                    <a:pt x="7" y="455"/>
                  </a:lnTo>
                  <a:lnTo>
                    <a:pt x="3" y="435"/>
                  </a:lnTo>
                  <a:lnTo>
                    <a:pt x="1" y="417"/>
                  </a:lnTo>
                  <a:lnTo>
                    <a:pt x="0" y="398"/>
                  </a:lnTo>
                  <a:lnTo>
                    <a:pt x="0" y="37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3"/>
            <p:cNvSpPr>
              <a:spLocks noEditPoints="1"/>
            </p:cNvSpPr>
            <p:nvPr userDrawn="1"/>
          </p:nvSpPr>
          <p:spPr bwMode="auto">
            <a:xfrm>
              <a:off x="2130" y="2055"/>
              <a:ext cx="241" cy="251"/>
            </a:xfrm>
            <a:custGeom>
              <a:avLst/>
              <a:gdLst>
                <a:gd name="T0" fmla="*/ 545 w 723"/>
                <a:gd name="T1" fmla="*/ 296 h 755"/>
                <a:gd name="T2" fmla="*/ 531 w 723"/>
                <a:gd name="T3" fmla="*/ 246 h 755"/>
                <a:gd name="T4" fmla="*/ 505 w 723"/>
                <a:gd name="T5" fmla="*/ 206 h 755"/>
                <a:gd name="T6" fmla="*/ 471 w 723"/>
                <a:gd name="T7" fmla="*/ 176 h 755"/>
                <a:gd name="T8" fmla="*/ 428 w 723"/>
                <a:gd name="T9" fmla="*/ 157 h 755"/>
                <a:gd name="T10" fmla="*/ 380 w 723"/>
                <a:gd name="T11" fmla="*/ 148 h 755"/>
                <a:gd name="T12" fmla="*/ 346 w 723"/>
                <a:gd name="T13" fmla="*/ 149 h 755"/>
                <a:gd name="T14" fmla="*/ 299 w 723"/>
                <a:gd name="T15" fmla="*/ 157 h 755"/>
                <a:gd name="T16" fmla="*/ 257 w 723"/>
                <a:gd name="T17" fmla="*/ 178 h 755"/>
                <a:gd name="T18" fmla="*/ 220 w 723"/>
                <a:gd name="T19" fmla="*/ 209 h 755"/>
                <a:gd name="T20" fmla="*/ 191 w 723"/>
                <a:gd name="T21" fmla="*/ 249 h 755"/>
                <a:gd name="T22" fmla="*/ 170 w 723"/>
                <a:gd name="T23" fmla="*/ 296 h 755"/>
                <a:gd name="T24" fmla="*/ 0 w 723"/>
                <a:gd name="T25" fmla="*/ 357 h 755"/>
                <a:gd name="T26" fmla="*/ 7 w 723"/>
                <a:gd name="T27" fmla="*/ 300 h 755"/>
                <a:gd name="T28" fmla="*/ 22 w 723"/>
                <a:gd name="T29" fmla="*/ 245 h 755"/>
                <a:gd name="T30" fmla="*/ 44 w 723"/>
                <a:gd name="T31" fmla="*/ 195 h 755"/>
                <a:gd name="T32" fmla="*/ 72 w 723"/>
                <a:gd name="T33" fmla="*/ 149 h 755"/>
                <a:gd name="T34" fmla="*/ 107 w 723"/>
                <a:gd name="T35" fmla="*/ 109 h 755"/>
                <a:gd name="T36" fmla="*/ 147 w 723"/>
                <a:gd name="T37" fmla="*/ 73 h 755"/>
                <a:gd name="T38" fmla="*/ 192 w 723"/>
                <a:gd name="T39" fmla="*/ 44 h 755"/>
                <a:gd name="T40" fmla="*/ 242 w 723"/>
                <a:gd name="T41" fmla="*/ 22 h 755"/>
                <a:gd name="T42" fmla="*/ 296 w 723"/>
                <a:gd name="T43" fmla="*/ 7 h 755"/>
                <a:gd name="T44" fmla="*/ 354 w 723"/>
                <a:gd name="T45" fmla="*/ 0 h 755"/>
                <a:gd name="T46" fmla="*/ 392 w 723"/>
                <a:gd name="T47" fmla="*/ 0 h 755"/>
                <a:gd name="T48" fmla="*/ 447 w 723"/>
                <a:gd name="T49" fmla="*/ 6 h 755"/>
                <a:gd name="T50" fmla="*/ 497 w 723"/>
                <a:gd name="T51" fmla="*/ 20 h 755"/>
                <a:gd name="T52" fmla="*/ 543 w 723"/>
                <a:gd name="T53" fmla="*/ 40 h 755"/>
                <a:gd name="T54" fmla="*/ 584 w 723"/>
                <a:gd name="T55" fmla="*/ 67 h 755"/>
                <a:gd name="T56" fmla="*/ 621 w 723"/>
                <a:gd name="T57" fmla="*/ 101 h 755"/>
                <a:gd name="T58" fmla="*/ 653 w 723"/>
                <a:gd name="T59" fmla="*/ 140 h 755"/>
                <a:gd name="T60" fmla="*/ 678 w 723"/>
                <a:gd name="T61" fmla="*/ 185 h 755"/>
                <a:gd name="T62" fmla="*/ 699 w 723"/>
                <a:gd name="T63" fmla="*/ 237 h 755"/>
                <a:gd name="T64" fmla="*/ 713 w 723"/>
                <a:gd name="T65" fmla="*/ 294 h 755"/>
                <a:gd name="T66" fmla="*/ 722 w 723"/>
                <a:gd name="T67" fmla="*/ 356 h 755"/>
                <a:gd name="T68" fmla="*/ 167 w 723"/>
                <a:gd name="T69" fmla="*/ 421 h 755"/>
                <a:gd name="T70" fmla="*/ 175 w 723"/>
                <a:gd name="T71" fmla="*/ 459 h 755"/>
                <a:gd name="T72" fmla="*/ 200 w 723"/>
                <a:gd name="T73" fmla="*/ 507 h 755"/>
                <a:gd name="T74" fmla="*/ 236 w 723"/>
                <a:gd name="T75" fmla="*/ 548 h 755"/>
                <a:gd name="T76" fmla="*/ 282 w 723"/>
                <a:gd name="T77" fmla="*/ 576 h 755"/>
                <a:gd name="T78" fmla="*/ 337 w 723"/>
                <a:gd name="T79" fmla="*/ 592 h 755"/>
                <a:gd name="T80" fmla="*/ 376 w 723"/>
                <a:gd name="T81" fmla="*/ 595 h 755"/>
                <a:gd name="T82" fmla="*/ 424 w 723"/>
                <a:gd name="T83" fmla="*/ 592 h 755"/>
                <a:gd name="T84" fmla="*/ 465 w 723"/>
                <a:gd name="T85" fmla="*/ 581 h 755"/>
                <a:gd name="T86" fmla="*/ 513 w 723"/>
                <a:gd name="T87" fmla="*/ 557 h 755"/>
                <a:gd name="T88" fmla="*/ 566 w 723"/>
                <a:gd name="T89" fmla="*/ 512 h 755"/>
                <a:gd name="T90" fmla="*/ 662 w 723"/>
                <a:gd name="T91" fmla="*/ 640 h 755"/>
                <a:gd name="T92" fmla="*/ 620 w 723"/>
                <a:gd name="T93" fmla="*/ 678 h 755"/>
                <a:gd name="T94" fmla="*/ 569 w 723"/>
                <a:gd name="T95" fmla="*/ 710 h 755"/>
                <a:gd name="T96" fmla="*/ 511 w 723"/>
                <a:gd name="T97" fmla="*/ 734 h 755"/>
                <a:gd name="T98" fmla="*/ 447 w 723"/>
                <a:gd name="T99" fmla="*/ 749 h 755"/>
                <a:gd name="T100" fmla="*/ 376 w 723"/>
                <a:gd name="T101" fmla="*/ 755 h 755"/>
                <a:gd name="T102" fmla="*/ 337 w 723"/>
                <a:gd name="T103" fmla="*/ 752 h 755"/>
                <a:gd name="T104" fmla="*/ 280 w 723"/>
                <a:gd name="T105" fmla="*/ 743 h 755"/>
                <a:gd name="T106" fmla="*/ 226 w 723"/>
                <a:gd name="T107" fmla="*/ 726 h 755"/>
                <a:gd name="T108" fmla="*/ 178 w 723"/>
                <a:gd name="T109" fmla="*/ 701 h 755"/>
                <a:gd name="T110" fmla="*/ 134 w 723"/>
                <a:gd name="T111" fmla="*/ 670 h 755"/>
                <a:gd name="T112" fmla="*/ 95 w 723"/>
                <a:gd name="T113" fmla="*/ 633 h 755"/>
                <a:gd name="T114" fmla="*/ 62 w 723"/>
                <a:gd name="T115" fmla="*/ 590 h 755"/>
                <a:gd name="T116" fmla="*/ 35 w 723"/>
                <a:gd name="T117" fmla="*/ 543 h 755"/>
                <a:gd name="T118" fmla="*/ 16 w 723"/>
                <a:gd name="T119" fmla="*/ 492 h 755"/>
                <a:gd name="T120" fmla="*/ 4 w 723"/>
                <a:gd name="T121" fmla="*/ 435 h 755"/>
                <a:gd name="T122" fmla="*/ 0 w 723"/>
                <a:gd name="T123" fmla="*/ 377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23" h="755">
                  <a:moveTo>
                    <a:pt x="170" y="296"/>
                  </a:moveTo>
                  <a:lnTo>
                    <a:pt x="545" y="296"/>
                  </a:lnTo>
                  <a:lnTo>
                    <a:pt x="545" y="296"/>
                  </a:lnTo>
                  <a:lnTo>
                    <a:pt x="542" y="279"/>
                  </a:lnTo>
                  <a:lnTo>
                    <a:pt x="537" y="262"/>
                  </a:lnTo>
                  <a:lnTo>
                    <a:pt x="531" y="246"/>
                  </a:lnTo>
                  <a:lnTo>
                    <a:pt x="522" y="232"/>
                  </a:lnTo>
                  <a:lnTo>
                    <a:pt x="514" y="218"/>
                  </a:lnTo>
                  <a:lnTo>
                    <a:pt x="505" y="206"/>
                  </a:lnTo>
                  <a:lnTo>
                    <a:pt x="494" y="195"/>
                  </a:lnTo>
                  <a:lnTo>
                    <a:pt x="483" y="185"/>
                  </a:lnTo>
                  <a:lnTo>
                    <a:pt x="471" y="176"/>
                  </a:lnTo>
                  <a:lnTo>
                    <a:pt x="458" y="168"/>
                  </a:lnTo>
                  <a:lnTo>
                    <a:pt x="443" y="162"/>
                  </a:lnTo>
                  <a:lnTo>
                    <a:pt x="428" y="157"/>
                  </a:lnTo>
                  <a:lnTo>
                    <a:pt x="413" y="153"/>
                  </a:lnTo>
                  <a:lnTo>
                    <a:pt x="397" y="150"/>
                  </a:lnTo>
                  <a:lnTo>
                    <a:pt x="380" y="148"/>
                  </a:lnTo>
                  <a:lnTo>
                    <a:pt x="362" y="148"/>
                  </a:lnTo>
                  <a:lnTo>
                    <a:pt x="362" y="148"/>
                  </a:lnTo>
                  <a:lnTo>
                    <a:pt x="346" y="149"/>
                  </a:lnTo>
                  <a:lnTo>
                    <a:pt x="330" y="150"/>
                  </a:lnTo>
                  <a:lnTo>
                    <a:pt x="314" y="154"/>
                  </a:lnTo>
                  <a:lnTo>
                    <a:pt x="299" y="157"/>
                  </a:lnTo>
                  <a:lnTo>
                    <a:pt x="285" y="164"/>
                  </a:lnTo>
                  <a:lnTo>
                    <a:pt x="270" y="171"/>
                  </a:lnTo>
                  <a:lnTo>
                    <a:pt x="257" y="178"/>
                  </a:lnTo>
                  <a:lnTo>
                    <a:pt x="243" y="188"/>
                  </a:lnTo>
                  <a:lnTo>
                    <a:pt x="231" y="198"/>
                  </a:lnTo>
                  <a:lnTo>
                    <a:pt x="220" y="209"/>
                  </a:lnTo>
                  <a:lnTo>
                    <a:pt x="209" y="221"/>
                  </a:lnTo>
                  <a:lnTo>
                    <a:pt x="200" y="234"/>
                  </a:lnTo>
                  <a:lnTo>
                    <a:pt x="191" y="249"/>
                  </a:lnTo>
                  <a:lnTo>
                    <a:pt x="183" y="264"/>
                  </a:lnTo>
                  <a:lnTo>
                    <a:pt x="176" y="281"/>
                  </a:lnTo>
                  <a:lnTo>
                    <a:pt x="170" y="296"/>
                  </a:lnTo>
                  <a:close/>
                  <a:moveTo>
                    <a:pt x="0" y="377"/>
                  </a:moveTo>
                  <a:lnTo>
                    <a:pt x="0" y="377"/>
                  </a:lnTo>
                  <a:lnTo>
                    <a:pt x="0" y="357"/>
                  </a:lnTo>
                  <a:lnTo>
                    <a:pt x="1" y="338"/>
                  </a:lnTo>
                  <a:lnTo>
                    <a:pt x="4" y="318"/>
                  </a:lnTo>
                  <a:lnTo>
                    <a:pt x="7" y="300"/>
                  </a:lnTo>
                  <a:lnTo>
                    <a:pt x="11" y="282"/>
                  </a:lnTo>
                  <a:lnTo>
                    <a:pt x="16" y="264"/>
                  </a:lnTo>
                  <a:lnTo>
                    <a:pt x="22" y="245"/>
                  </a:lnTo>
                  <a:lnTo>
                    <a:pt x="28" y="228"/>
                  </a:lnTo>
                  <a:lnTo>
                    <a:pt x="35" y="211"/>
                  </a:lnTo>
                  <a:lnTo>
                    <a:pt x="44" y="195"/>
                  </a:lnTo>
                  <a:lnTo>
                    <a:pt x="52" y="179"/>
                  </a:lnTo>
                  <a:lnTo>
                    <a:pt x="62" y="164"/>
                  </a:lnTo>
                  <a:lnTo>
                    <a:pt x="72" y="149"/>
                  </a:lnTo>
                  <a:lnTo>
                    <a:pt x="83" y="136"/>
                  </a:lnTo>
                  <a:lnTo>
                    <a:pt x="95" y="122"/>
                  </a:lnTo>
                  <a:lnTo>
                    <a:pt x="107" y="109"/>
                  </a:lnTo>
                  <a:lnTo>
                    <a:pt x="119" y="96"/>
                  </a:lnTo>
                  <a:lnTo>
                    <a:pt x="133" y="84"/>
                  </a:lnTo>
                  <a:lnTo>
                    <a:pt x="147" y="73"/>
                  </a:lnTo>
                  <a:lnTo>
                    <a:pt x="162" y="64"/>
                  </a:lnTo>
                  <a:lnTo>
                    <a:pt x="176" y="54"/>
                  </a:lnTo>
                  <a:lnTo>
                    <a:pt x="192" y="44"/>
                  </a:lnTo>
                  <a:lnTo>
                    <a:pt x="208" y="37"/>
                  </a:lnTo>
                  <a:lnTo>
                    <a:pt x="225" y="29"/>
                  </a:lnTo>
                  <a:lnTo>
                    <a:pt x="242" y="22"/>
                  </a:lnTo>
                  <a:lnTo>
                    <a:pt x="260" y="16"/>
                  </a:lnTo>
                  <a:lnTo>
                    <a:pt x="277" y="11"/>
                  </a:lnTo>
                  <a:lnTo>
                    <a:pt x="296" y="7"/>
                  </a:lnTo>
                  <a:lnTo>
                    <a:pt x="315" y="4"/>
                  </a:lnTo>
                  <a:lnTo>
                    <a:pt x="335" y="1"/>
                  </a:lnTo>
                  <a:lnTo>
                    <a:pt x="354" y="0"/>
                  </a:lnTo>
                  <a:lnTo>
                    <a:pt x="374" y="0"/>
                  </a:lnTo>
                  <a:lnTo>
                    <a:pt x="374" y="0"/>
                  </a:lnTo>
                  <a:lnTo>
                    <a:pt x="392" y="0"/>
                  </a:lnTo>
                  <a:lnTo>
                    <a:pt x="411" y="1"/>
                  </a:lnTo>
                  <a:lnTo>
                    <a:pt x="428" y="4"/>
                  </a:lnTo>
                  <a:lnTo>
                    <a:pt x="447" y="6"/>
                  </a:lnTo>
                  <a:lnTo>
                    <a:pt x="464" y="10"/>
                  </a:lnTo>
                  <a:lnTo>
                    <a:pt x="481" y="15"/>
                  </a:lnTo>
                  <a:lnTo>
                    <a:pt x="497" y="20"/>
                  </a:lnTo>
                  <a:lnTo>
                    <a:pt x="513" y="26"/>
                  </a:lnTo>
                  <a:lnTo>
                    <a:pt x="527" y="33"/>
                  </a:lnTo>
                  <a:lnTo>
                    <a:pt x="543" y="40"/>
                  </a:lnTo>
                  <a:lnTo>
                    <a:pt x="556" y="49"/>
                  </a:lnTo>
                  <a:lnTo>
                    <a:pt x="571" y="57"/>
                  </a:lnTo>
                  <a:lnTo>
                    <a:pt x="584" y="67"/>
                  </a:lnTo>
                  <a:lnTo>
                    <a:pt x="597" y="78"/>
                  </a:lnTo>
                  <a:lnTo>
                    <a:pt x="609" y="89"/>
                  </a:lnTo>
                  <a:lnTo>
                    <a:pt x="621" y="101"/>
                  </a:lnTo>
                  <a:lnTo>
                    <a:pt x="632" y="114"/>
                  </a:lnTo>
                  <a:lnTo>
                    <a:pt x="642" y="127"/>
                  </a:lnTo>
                  <a:lnTo>
                    <a:pt x="653" y="140"/>
                  </a:lnTo>
                  <a:lnTo>
                    <a:pt x="661" y="155"/>
                  </a:lnTo>
                  <a:lnTo>
                    <a:pt x="670" y="171"/>
                  </a:lnTo>
                  <a:lnTo>
                    <a:pt x="678" y="185"/>
                  </a:lnTo>
                  <a:lnTo>
                    <a:pt x="685" y="203"/>
                  </a:lnTo>
                  <a:lnTo>
                    <a:pt x="693" y="220"/>
                  </a:lnTo>
                  <a:lnTo>
                    <a:pt x="699" y="237"/>
                  </a:lnTo>
                  <a:lnTo>
                    <a:pt x="704" y="255"/>
                  </a:lnTo>
                  <a:lnTo>
                    <a:pt x="709" y="274"/>
                  </a:lnTo>
                  <a:lnTo>
                    <a:pt x="713" y="294"/>
                  </a:lnTo>
                  <a:lnTo>
                    <a:pt x="717" y="314"/>
                  </a:lnTo>
                  <a:lnTo>
                    <a:pt x="720" y="334"/>
                  </a:lnTo>
                  <a:lnTo>
                    <a:pt x="722" y="356"/>
                  </a:lnTo>
                  <a:lnTo>
                    <a:pt x="723" y="377"/>
                  </a:lnTo>
                  <a:lnTo>
                    <a:pt x="723" y="421"/>
                  </a:lnTo>
                  <a:lnTo>
                    <a:pt x="167" y="421"/>
                  </a:lnTo>
                  <a:lnTo>
                    <a:pt x="167" y="421"/>
                  </a:lnTo>
                  <a:lnTo>
                    <a:pt x="170" y="440"/>
                  </a:lnTo>
                  <a:lnTo>
                    <a:pt x="175" y="459"/>
                  </a:lnTo>
                  <a:lnTo>
                    <a:pt x="183" y="476"/>
                  </a:lnTo>
                  <a:lnTo>
                    <a:pt x="191" y="493"/>
                  </a:lnTo>
                  <a:lnTo>
                    <a:pt x="200" y="507"/>
                  </a:lnTo>
                  <a:lnTo>
                    <a:pt x="211" y="522"/>
                  </a:lnTo>
                  <a:lnTo>
                    <a:pt x="223" y="535"/>
                  </a:lnTo>
                  <a:lnTo>
                    <a:pt x="236" y="548"/>
                  </a:lnTo>
                  <a:lnTo>
                    <a:pt x="251" y="557"/>
                  </a:lnTo>
                  <a:lnTo>
                    <a:pt x="267" y="567"/>
                  </a:lnTo>
                  <a:lnTo>
                    <a:pt x="282" y="576"/>
                  </a:lnTo>
                  <a:lnTo>
                    <a:pt x="299" y="583"/>
                  </a:lnTo>
                  <a:lnTo>
                    <a:pt x="318" y="588"/>
                  </a:lnTo>
                  <a:lnTo>
                    <a:pt x="337" y="592"/>
                  </a:lnTo>
                  <a:lnTo>
                    <a:pt x="357" y="594"/>
                  </a:lnTo>
                  <a:lnTo>
                    <a:pt x="376" y="595"/>
                  </a:lnTo>
                  <a:lnTo>
                    <a:pt x="376" y="595"/>
                  </a:lnTo>
                  <a:lnTo>
                    <a:pt x="393" y="595"/>
                  </a:lnTo>
                  <a:lnTo>
                    <a:pt x="408" y="594"/>
                  </a:lnTo>
                  <a:lnTo>
                    <a:pt x="424" y="592"/>
                  </a:lnTo>
                  <a:lnTo>
                    <a:pt x="438" y="588"/>
                  </a:lnTo>
                  <a:lnTo>
                    <a:pt x="452" y="584"/>
                  </a:lnTo>
                  <a:lnTo>
                    <a:pt x="465" y="581"/>
                  </a:lnTo>
                  <a:lnTo>
                    <a:pt x="478" y="574"/>
                  </a:lnTo>
                  <a:lnTo>
                    <a:pt x="491" y="570"/>
                  </a:lnTo>
                  <a:lnTo>
                    <a:pt x="513" y="557"/>
                  </a:lnTo>
                  <a:lnTo>
                    <a:pt x="533" y="543"/>
                  </a:lnTo>
                  <a:lnTo>
                    <a:pt x="551" y="528"/>
                  </a:lnTo>
                  <a:lnTo>
                    <a:pt x="566" y="512"/>
                  </a:lnTo>
                  <a:lnTo>
                    <a:pt x="674" y="627"/>
                  </a:lnTo>
                  <a:lnTo>
                    <a:pt x="674" y="627"/>
                  </a:lnTo>
                  <a:lnTo>
                    <a:pt x="662" y="640"/>
                  </a:lnTo>
                  <a:lnTo>
                    <a:pt x="649" y="654"/>
                  </a:lnTo>
                  <a:lnTo>
                    <a:pt x="634" y="666"/>
                  </a:lnTo>
                  <a:lnTo>
                    <a:pt x="620" y="678"/>
                  </a:lnTo>
                  <a:lnTo>
                    <a:pt x="604" y="689"/>
                  </a:lnTo>
                  <a:lnTo>
                    <a:pt x="587" y="700"/>
                  </a:lnTo>
                  <a:lnTo>
                    <a:pt x="569" y="710"/>
                  </a:lnTo>
                  <a:lnTo>
                    <a:pt x="550" y="718"/>
                  </a:lnTo>
                  <a:lnTo>
                    <a:pt x="531" y="727"/>
                  </a:lnTo>
                  <a:lnTo>
                    <a:pt x="511" y="734"/>
                  </a:lnTo>
                  <a:lnTo>
                    <a:pt x="489" y="740"/>
                  </a:lnTo>
                  <a:lnTo>
                    <a:pt x="469" y="745"/>
                  </a:lnTo>
                  <a:lnTo>
                    <a:pt x="447" y="749"/>
                  </a:lnTo>
                  <a:lnTo>
                    <a:pt x="424" y="752"/>
                  </a:lnTo>
                  <a:lnTo>
                    <a:pt x="400" y="754"/>
                  </a:lnTo>
                  <a:lnTo>
                    <a:pt x="376" y="755"/>
                  </a:lnTo>
                  <a:lnTo>
                    <a:pt x="376" y="755"/>
                  </a:lnTo>
                  <a:lnTo>
                    <a:pt x="357" y="754"/>
                  </a:lnTo>
                  <a:lnTo>
                    <a:pt x="337" y="752"/>
                  </a:lnTo>
                  <a:lnTo>
                    <a:pt x="318" y="750"/>
                  </a:lnTo>
                  <a:lnTo>
                    <a:pt x="298" y="748"/>
                  </a:lnTo>
                  <a:lnTo>
                    <a:pt x="280" y="743"/>
                  </a:lnTo>
                  <a:lnTo>
                    <a:pt x="262" y="738"/>
                  </a:lnTo>
                  <a:lnTo>
                    <a:pt x="243" y="732"/>
                  </a:lnTo>
                  <a:lnTo>
                    <a:pt x="226" y="726"/>
                  </a:lnTo>
                  <a:lnTo>
                    <a:pt x="209" y="718"/>
                  </a:lnTo>
                  <a:lnTo>
                    <a:pt x="193" y="710"/>
                  </a:lnTo>
                  <a:lnTo>
                    <a:pt x="178" y="701"/>
                  </a:lnTo>
                  <a:lnTo>
                    <a:pt x="162" y="691"/>
                  </a:lnTo>
                  <a:lnTo>
                    <a:pt x="147" y="682"/>
                  </a:lnTo>
                  <a:lnTo>
                    <a:pt x="134" y="670"/>
                  </a:lnTo>
                  <a:lnTo>
                    <a:pt x="120" y="659"/>
                  </a:lnTo>
                  <a:lnTo>
                    <a:pt x="107" y="646"/>
                  </a:lnTo>
                  <a:lnTo>
                    <a:pt x="95" y="633"/>
                  </a:lnTo>
                  <a:lnTo>
                    <a:pt x="83" y="620"/>
                  </a:lnTo>
                  <a:lnTo>
                    <a:pt x="72" y="605"/>
                  </a:lnTo>
                  <a:lnTo>
                    <a:pt x="62" y="590"/>
                  </a:lnTo>
                  <a:lnTo>
                    <a:pt x="52" y="576"/>
                  </a:lnTo>
                  <a:lnTo>
                    <a:pt x="44" y="560"/>
                  </a:lnTo>
                  <a:lnTo>
                    <a:pt x="35" y="543"/>
                  </a:lnTo>
                  <a:lnTo>
                    <a:pt x="28" y="527"/>
                  </a:lnTo>
                  <a:lnTo>
                    <a:pt x="22" y="509"/>
                  </a:lnTo>
                  <a:lnTo>
                    <a:pt x="16" y="492"/>
                  </a:lnTo>
                  <a:lnTo>
                    <a:pt x="11" y="473"/>
                  </a:lnTo>
                  <a:lnTo>
                    <a:pt x="7" y="455"/>
                  </a:lnTo>
                  <a:lnTo>
                    <a:pt x="4" y="435"/>
                  </a:lnTo>
                  <a:lnTo>
                    <a:pt x="1" y="417"/>
                  </a:lnTo>
                  <a:lnTo>
                    <a:pt x="0" y="398"/>
                  </a:lnTo>
                  <a:lnTo>
                    <a:pt x="0" y="377"/>
                  </a:lnTo>
                  <a:close/>
                </a:path>
              </a:pathLst>
            </a:custGeom>
            <a:solidFill>
              <a:srgbClr val="201D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4"/>
            <p:cNvSpPr>
              <a:spLocks/>
            </p:cNvSpPr>
            <p:nvPr userDrawn="1"/>
          </p:nvSpPr>
          <p:spPr bwMode="auto">
            <a:xfrm>
              <a:off x="2186" y="2104"/>
              <a:ext cx="125" cy="49"/>
            </a:xfrm>
            <a:custGeom>
              <a:avLst/>
              <a:gdLst>
                <a:gd name="T0" fmla="*/ 0 w 375"/>
                <a:gd name="T1" fmla="*/ 148 h 148"/>
                <a:gd name="T2" fmla="*/ 375 w 375"/>
                <a:gd name="T3" fmla="*/ 148 h 148"/>
                <a:gd name="T4" fmla="*/ 375 w 375"/>
                <a:gd name="T5" fmla="*/ 148 h 148"/>
                <a:gd name="T6" fmla="*/ 372 w 375"/>
                <a:gd name="T7" fmla="*/ 131 h 148"/>
                <a:gd name="T8" fmla="*/ 367 w 375"/>
                <a:gd name="T9" fmla="*/ 114 h 148"/>
                <a:gd name="T10" fmla="*/ 361 w 375"/>
                <a:gd name="T11" fmla="*/ 98 h 148"/>
                <a:gd name="T12" fmla="*/ 352 w 375"/>
                <a:gd name="T13" fmla="*/ 84 h 148"/>
                <a:gd name="T14" fmla="*/ 344 w 375"/>
                <a:gd name="T15" fmla="*/ 70 h 148"/>
                <a:gd name="T16" fmla="*/ 335 w 375"/>
                <a:gd name="T17" fmla="*/ 58 h 148"/>
                <a:gd name="T18" fmla="*/ 324 w 375"/>
                <a:gd name="T19" fmla="*/ 47 h 148"/>
                <a:gd name="T20" fmla="*/ 313 w 375"/>
                <a:gd name="T21" fmla="*/ 37 h 148"/>
                <a:gd name="T22" fmla="*/ 301 w 375"/>
                <a:gd name="T23" fmla="*/ 28 h 148"/>
                <a:gd name="T24" fmla="*/ 288 w 375"/>
                <a:gd name="T25" fmla="*/ 20 h 148"/>
                <a:gd name="T26" fmla="*/ 273 w 375"/>
                <a:gd name="T27" fmla="*/ 14 h 148"/>
                <a:gd name="T28" fmla="*/ 258 w 375"/>
                <a:gd name="T29" fmla="*/ 9 h 148"/>
                <a:gd name="T30" fmla="*/ 243 w 375"/>
                <a:gd name="T31" fmla="*/ 5 h 148"/>
                <a:gd name="T32" fmla="*/ 227 w 375"/>
                <a:gd name="T33" fmla="*/ 2 h 148"/>
                <a:gd name="T34" fmla="*/ 210 w 375"/>
                <a:gd name="T35" fmla="*/ 0 h 148"/>
                <a:gd name="T36" fmla="*/ 192 w 375"/>
                <a:gd name="T37" fmla="*/ 0 h 148"/>
                <a:gd name="T38" fmla="*/ 192 w 375"/>
                <a:gd name="T39" fmla="*/ 0 h 148"/>
                <a:gd name="T40" fmla="*/ 176 w 375"/>
                <a:gd name="T41" fmla="*/ 1 h 148"/>
                <a:gd name="T42" fmla="*/ 160 w 375"/>
                <a:gd name="T43" fmla="*/ 2 h 148"/>
                <a:gd name="T44" fmla="*/ 144 w 375"/>
                <a:gd name="T45" fmla="*/ 6 h 148"/>
                <a:gd name="T46" fmla="*/ 129 w 375"/>
                <a:gd name="T47" fmla="*/ 9 h 148"/>
                <a:gd name="T48" fmla="*/ 115 w 375"/>
                <a:gd name="T49" fmla="*/ 16 h 148"/>
                <a:gd name="T50" fmla="*/ 100 w 375"/>
                <a:gd name="T51" fmla="*/ 23 h 148"/>
                <a:gd name="T52" fmla="*/ 87 w 375"/>
                <a:gd name="T53" fmla="*/ 30 h 148"/>
                <a:gd name="T54" fmla="*/ 73 w 375"/>
                <a:gd name="T55" fmla="*/ 40 h 148"/>
                <a:gd name="T56" fmla="*/ 61 w 375"/>
                <a:gd name="T57" fmla="*/ 50 h 148"/>
                <a:gd name="T58" fmla="*/ 50 w 375"/>
                <a:gd name="T59" fmla="*/ 61 h 148"/>
                <a:gd name="T60" fmla="*/ 39 w 375"/>
                <a:gd name="T61" fmla="*/ 73 h 148"/>
                <a:gd name="T62" fmla="*/ 30 w 375"/>
                <a:gd name="T63" fmla="*/ 86 h 148"/>
                <a:gd name="T64" fmla="*/ 21 w 375"/>
                <a:gd name="T65" fmla="*/ 101 h 148"/>
                <a:gd name="T66" fmla="*/ 13 w 375"/>
                <a:gd name="T67" fmla="*/ 116 h 148"/>
                <a:gd name="T68" fmla="*/ 6 w 375"/>
                <a:gd name="T69" fmla="*/ 133 h 148"/>
                <a:gd name="T70" fmla="*/ 0 w 375"/>
                <a:gd name="T71" fmla="*/ 14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5" h="148">
                  <a:moveTo>
                    <a:pt x="0" y="148"/>
                  </a:moveTo>
                  <a:lnTo>
                    <a:pt x="375" y="148"/>
                  </a:lnTo>
                  <a:lnTo>
                    <a:pt x="375" y="148"/>
                  </a:lnTo>
                  <a:lnTo>
                    <a:pt x="372" y="131"/>
                  </a:lnTo>
                  <a:lnTo>
                    <a:pt x="367" y="114"/>
                  </a:lnTo>
                  <a:lnTo>
                    <a:pt x="361" y="98"/>
                  </a:lnTo>
                  <a:lnTo>
                    <a:pt x="352" y="84"/>
                  </a:lnTo>
                  <a:lnTo>
                    <a:pt x="344" y="70"/>
                  </a:lnTo>
                  <a:lnTo>
                    <a:pt x="335" y="58"/>
                  </a:lnTo>
                  <a:lnTo>
                    <a:pt x="324" y="47"/>
                  </a:lnTo>
                  <a:lnTo>
                    <a:pt x="313" y="37"/>
                  </a:lnTo>
                  <a:lnTo>
                    <a:pt x="301" y="28"/>
                  </a:lnTo>
                  <a:lnTo>
                    <a:pt x="288" y="20"/>
                  </a:lnTo>
                  <a:lnTo>
                    <a:pt x="273" y="14"/>
                  </a:lnTo>
                  <a:lnTo>
                    <a:pt x="258" y="9"/>
                  </a:lnTo>
                  <a:lnTo>
                    <a:pt x="243" y="5"/>
                  </a:lnTo>
                  <a:lnTo>
                    <a:pt x="227" y="2"/>
                  </a:lnTo>
                  <a:lnTo>
                    <a:pt x="210" y="0"/>
                  </a:lnTo>
                  <a:lnTo>
                    <a:pt x="192" y="0"/>
                  </a:lnTo>
                  <a:lnTo>
                    <a:pt x="192" y="0"/>
                  </a:lnTo>
                  <a:lnTo>
                    <a:pt x="176" y="1"/>
                  </a:lnTo>
                  <a:lnTo>
                    <a:pt x="160" y="2"/>
                  </a:lnTo>
                  <a:lnTo>
                    <a:pt x="144" y="6"/>
                  </a:lnTo>
                  <a:lnTo>
                    <a:pt x="129" y="9"/>
                  </a:lnTo>
                  <a:lnTo>
                    <a:pt x="115" y="16"/>
                  </a:lnTo>
                  <a:lnTo>
                    <a:pt x="100" y="23"/>
                  </a:lnTo>
                  <a:lnTo>
                    <a:pt x="87" y="30"/>
                  </a:lnTo>
                  <a:lnTo>
                    <a:pt x="73" y="40"/>
                  </a:lnTo>
                  <a:lnTo>
                    <a:pt x="61" y="50"/>
                  </a:lnTo>
                  <a:lnTo>
                    <a:pt x="50" y="61"/>
                  </a:lnTo>
                  <a:lnTo>
                    <a:pt x="39" y="73"/>
                  </a:lnTo>
                  <a:lnTo>
                    <a:pt x="30" y="86"/>
                  </a:lnTo>
                  <a:lnTo>
                    <a:pt x="21" y="101"/>
                  </a:lnTo>
                  <a:lnTo>
                    <a:pt x="13" y="116"/>
                  </a:lnTo>
                  <a:lnTo>
                    <a:pt x="6" y="133"/>
                  </a:lnTo>
                  <a:lnTo>
                    <a:pt x="0" y="14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5"/>
            <p:cNvSpPr>
              <a:spLocks/>
            </p:cNvSpPr>
            <p:nvPr userDrawn="1"/>
          </p:nvSpPr>
          <p:spPr bwMode="auto">
            <a:xfrm>
              <a:off x="2130" y="2055"/>
              <a:ext cx="241" cy="251"/>
            </a:xfrm>
            <a:custGeom>
              <a:avLst/>
              <a:gdLst>
                <a:gd name="T0" fmla="*/ 0 w 723"/>
                <a:gd name="T1" fmla="*/ 357 h 755"/>
                <a:gd name="T2" fmla="*/ 7 w 723"/>
                <a:gd name="T3" fmla="*/ 300 h 755"/>
                <a:gd name="T4" fmla="*/ 22 w 723"/>
                <a:gd name="T5" fmla="*/ 245 h 755"/>
                <a:gd name="T6" fmla="*/ 44 w 723"/>
                <a:gd name="T7" fmla="*/ 195 h 755"/>
                <a:gd name="T8" fmla="*/ 72 w 723"/>
                <a:gd name="T9" fmla="*/ 149 h 755"/>
                <a:gd name="T10" fmla="*/ 107 w 723"/>
                <a:gd name="T11" fmla="*/ 109 h 755"/>
                <a:gd name="T12" fmla="*/ 147 w 723"/>
                <a:gd name="T13" fmla="*/ 73 h 755"/>
                <a:gd name="T14" fmla="*/ 192 w 723"/>
                <a:gd name="T15" fmla="*/ 44 h 755"/>
                <a:gd name="T16" fmla="*/ 242 w 723"/>
                <a:gd name="T17" fmla="*/ 22 h 755"/>
                <a:gd name="T18" fmla="*/ 296 w 723"/>
                <a:gd name="T19" fmla="*/ 7 h 755"/>
                <a:gd name="T20" fmla="*/ 354 w 723"/>
                <a:gd name="T21" fmla="*/ 0 h 755"/>
                <a:gd name="T22" fmla="*/ 392 w 723"/>
                <a:gd name="T23" fmla="*/ 0 h 755"/>
                <a:gd name="T24" fmla="*/ 447 w 723"/>
                <a:gd name="T25" fmla="*/ 6 h 755"/>
                <a:gd name="T26" fmla="*/ 497 w 723"/>
                <a:gd name="T27" fmla="*/ 20 h 755"/>
                <a:gd name="T28" fmla="*/ 543 w 723"/>
                <a:gd name="T29" fmla="*/ 40 h 755"/>
                <a:gd name="T30" fmla="*/ 584 w 723"/>
                <a:gd name="T31" fmla="*/ 67 h 755"/>
                <a:gd name="T32" fmla="*/ 621 w 723"/>
                <a:gd name="T33" fmla="*/ 101 h 755"/>
                <a:gd name="T34" fmla="*/ 653 w 723"/>
                <a:gd name="T35" fmla="*/ 140 h 755"/>
                <a:gd name="T36" fmla="*/ 678 w 723"/>
                <a:gd name="T37" fmla="*/ 185 h 755"/>
                <a:gd name="T38" fmla="*/ 699 w 723"/>
                <a:gd name="T39" fmla="*/ 237 h 755"/>
                <a:gd name="T40" fmla="*/ 713 w 723"/>
                <a:gd name="T41" fmla="*/ 294 h 755"/>
                <a:gd name="T42" fmla="*/ 722 w 723"/>
                <a:gd name="T43" fmla="*/ 356 h 755"/>
                <a:gd name="T44" fmla="*/ 167 w 723"/>
                <a:gd name="T45" fmla="*/ 421 h 755"/>
                <a:gd name="T46" fmla="*/ 175 w 723"/>
                <a:gd name="T47" fmla="*/ 459 h 755"/>
                <a:gd name="T48" fmla="*/ 200 w 723"/>
                <a:gd name="T49" fmla="*/ 507 h 755"/>
                <a:gd name="T50" fmla="*/ 236 w 723"/>
                <a:gd name="T51" fmla="*/ 548 h 755"/>
                <a:gd name="T52" fmla="*/ 282 w 723"/>
                <a:gd name="T53" fmla="*/ 576 h 755"/>
                <a:gd name="T54" fmla="*/ 337 w 723"/>
                <a:gd name="T55" fmla="*/ 592 h 755"/>
                <a:gd name="T56" fmla="*/ 376 w 723"/>
                <a:gd name="T57" fmla="*/ 595 h 755"/>
                <a:gd name="T58" fmla="*/ 424 w 723"/>
                <a:gd name="T59" fmla="*/ 592 h 755"/>
                <a:gd name="T60" fmla="*/ 465 w 723"/>
                <a:gd name="T61" fmla="*/ 581 h 755"/>
                <a:gd name="T62" fmla="*/ 513 w 723"/>
                <a:gd name="T63" fmla="*/ 557 h 755"/>
                <a:gd name="T64" fmla="*/ 566 w 723"/>
                <a:gd name="T65" fmla="*/ 512 h 755"/>
                <a:gd name="T66" fmla="*/ 662 w 723"/>
                <a:gd name="T67" fmla="*/ 640 h 755"/>
                <a:gd name="T68" fmla="*/ 620 w 723"/>
                <a:gd name="T69" fmla="*/ 678 h 755"/>
                <a:gd name="T70" fmla="*/ 569 w 723"/>
                <a:gd name="T71" fmla="*/ 710 h 755"/>
                <a:gd name="T72" fmla="*/ 511 w 723"/>
                <a:gd name="T73" fmla="*/ 734 h 755"/>
                <a:gd name="T74" fmla="*/ 447 w 723"/>
                <a:gd name="T75" fmla="*/ 749 h 755"/>
                <a:gd name="T76" fmla="*/ 376 w 723"/>
                <a:gd name="T77" fmla="*/ 755 h 755"/>
                <a:gd name="T78" fmla="*/ 337 w 723"/>
                <a:gd name="T79" fmla="*/ 752 h 755"/>
                <a:gd name="T80" fmla="*/ 280 w 723"/>
                <a:gd name="T81" fmla="*/ 743 h 755"/>
                <a:gd name="T82" fmla="*/ 226 w 723"/>
                <a:gd name="T83" fmla="*/ 726 h 755"/>
                <a:gd name="T84" fmla="*/ 178 w 723"/>
                <a:gd name="T85" fmla="*/ 701 h 755"/>
                <a:gd name="T86" fmla="*/ 134 w 723"/>
                <a:gd name="T87" fmla="*/ 670 h 755"/>
                <a:gd name="T88" fmla="*/ 95 w 723"/>
                <a:gd name="T89" fmla="*/ 633 h 755"/>
                <a:gd name="T90" fmla="*/ 62 w 723"/>
                <a:gd name="T91" fmla="*/ 590 h 755"/>
                <a:gd name="T92" fmla="*/ 35 w 723"/>
                <a:gd name="T93" fmla="*/ 543 h 755"/>
                <a:gd name="T94" fmla="*/ 16 w 723"/>
                <a:gd name="T95" fmla="*/ 492 h 755"/>
                <a:gd name="T96" fmla="*/ 4 w 723"/>
                <a:gd name="T97" fmla="*/ 435 h 755"/>
                <a:gd name="T98" fmla="*/ 0 w 723"/>
                <a:gd name="T99" fmla="*/ 377 h 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23" h="755">
                  <a:moveTo>
                    <a:pt x="0" y="377"/>
                  </a:moveTo>
                  <a:lnTo>
                    <a:pt x="0" y="377"/>
                  </a:lnTo>
                  <a:lnTo>
                    <a:pt x="0" y="357"/>
                  </a:lnTo>
                  <a:lnTo>
                    <a:pt x="1" y="338"/>
                  </a:lnTo>
                  <a:lnTo>
                    <a:pt x="4" y="318"/>
                  </a:lnTo>
                  <a:lnTo>
                    <a:pt x="7" y="300"/>
                  </a:lnTo>
                  <a:lnTo>
                    <a:pt x="11" y="282"/>
                  </a:lnTo>
                  <a:lnTo>
                    <a:pt x="16" y="264"/>
                  </a:lnTo>
                  <a:lnTo>
                    <a:pt x="22" y="245"/>
                  </a:lnTo>
                  <a:lnTo>
                    <a:pt x="28" y="228"/>
                  </a:lnTo>
                  <a:lnTo>
                    <a:pt x="35" y="211"/>
                  </a:lnTo>
                  <a:lnTo>
                    <a:pt x="44" y="195"/>
                  </a:lnTo>
                  <a:lnTo>
                    <a:pt x="52" y="179"/>
                  </a:lnTo>
                  <a:lnTo>
                    <a:pt x="62" y="164"/>
                  </a:lnTo>
                  <a:lnTo>
                    <a:pt x="72" y="149"/>
                  </a:lnTo>
                  <a:lnTo>
                    <a:pt x="83" y="136"/>
                  </a:lnTo>
                  <a:lnTo>
                    <a:pt x="95" y="122"/>
                  </a:lnTo>
                  <a:lnTo>
                    <a:pt x="107" y="109"/>
                  </a:lnTo>
                  <a:lnTo>
                    <a:pt x="119" y="96"/>
                  </a:lnTo>
                  <a:lnTo>
                    <a:pt x="133" y="84"/>
                  </a:lnTo>
                  <a:lnTo>
                    <a:pt x="147" y="73"/>
                  </a:lnTo>
                  <a:lnTo>
                    <a:pt x="162" y="64"/>
                  </a:lnTo>
                  <a:lnTo>
                    <a:pt x="176" y="54"/>
                  </a:lnTo>
                  <a:lnTo>
                    <a:pt x="192" y="44"/>
                  </a:lnTo>
                  <a:lnTo>
                    <a:pt x="208" y="37"/>
                  </a:lnTo>
                  <a:lnTo>
                    <a:pt x="225" y="29"/>
                  </a:lnTo>
                  <a:lnTo>
                    <a:pt x="242" y="22"/>
                  </a:lnTo>
                  <a:lnTo>
                    <a:pt x="260" y="16"/>
                  </a:lnTo>
                  <a:lnTo>
                    <a:pt x="277" y="11"/>
                  </a:lnTo>
                  <a:lnTo>
                    <a:pt x="296" y="7"/>
                  </a:lnTo>
                  <a:lnTo>
                    <a:pt x="315" y="4"/>
                  </a:lnTo>
                  <a:lnTo>
                    <a:pt x="335" y="1"/>
                  </a:lnTo>
                  <a:lnTo>
                    <a:pt x="354" y="0"/>
                  </a:lnTo>
                  <a:lnTo>
                    <a:pt x="374" y="0"/>
                  </a:lnTo>
                  <a:lnTo>
                    <a:pt x="374" y="0"/>
                  </a:lnTo>
                  <a:lnTo>
                    <a:pt x="392" y="0"/>
                  </a:lnTo>
                  <a:lnTo>
                    <a:pt x="411" y="1"/>
                  </a:lnTo>
                  <a:lnTo>
                    <a:pt x="428" y="4"/>
                  </a:lnTo>
                  <a:lnTo>
                    <a:pt x="447" y="6"/>
                  </a:lnTo>
                  <a:lnTo>
                    <a:pt x="464" y="10"/>
                  </a:lnTo>
                  <a:lnTo>
                    <a:pt x="481" y="15"/>
                  </a:lnTo>
                  <a:lnTo>
                    <a:pt x="497" y="20"/>
                  </a:lnTo>
                  <a:lnTo>
                    <a:pt x="513" y="26"/>
                  </a:lnTo>
                  <a:lnTo>
                    <a:pt x="527" y="33"/>
                  </a:lnTo>
                  <a:lnTo>
                    <a:pt x="543" y="40"/>
                  </a:lnTo>
                  <a:lnTo>
                    <a:pt x="556" y="49"/>
                  </a:lnTo>
                  <a:lnTo>
                    <a:pt x="571" y="57"/>
                  </a:lnTo>
                  <a:lnTo>
                    <a:pt x="584" y="67"/>
                  </a:lnTo>
                  <a:lnTo>
                    <a:pt x="597" y="78"/>
                  </a:lnTo>
                  <a:lnTo>
                    <a:pt x="609" y="89"/>
                  </a:lnTo>
                  <a:lnTo>
                    <a:pt x="621" y="101"/>
                  </a:lnTo>
                  <a:lnTo>
                    <a:pt x="632" y="114"/>
                  </a:lnTo>
                  <a:lnTo>
                    <a:pt x="642" y="127"/>
                  </a:lnTo>
                  <a:lnTo>
                    <a:pt x="653" y="140"/>
                  </a:lnTo>
                  <a:lnTo>
                    <a:pt x="661" y="155"/>
                  </a:lnTo>
                  <a:lnTo>
                    <a:pt x="670" y="171"/>
                  </a:lnTo>
                  <a:lnTo>
                    <a:pt x="678" y="185"/>
                  </a:lnTo>
                  <a:lnTo>
                    <a:pt x="685" y="203"/>
                  </a:lnTo>
                  <a:lnTo>
                    <a:pt x="693" y="220"/>
                  </a:lnTo>
                  <a:lnTo>
                    <a:pt x="699" y="237"/>
                  </a:lnTo>
                  <a:lnTo>
                    <a:pt x="704" y="255"/>
                  </a:lnTo>
                  <a:lnTo>
                    <a:pt x="709" y="274"/>
                  </a:lnTo>
                  <a:lnTo>
                    <a:pt x="713" y="294"/>
                  </a:lnTo>
                  <a:lnTo>
                    <a:pt x="717" y="314"/>
                  </a:lnTo>
                  <a:lnTo>
                    <a:pt x="720" y="334"/>
                  </a:lnTo>
                  <a:lnTo>
                    <a:pt x="722" y="356"/>
                  </a:lnTo>
                  <a:lnTo>
                    <a:pt x="723" y="377"/>
                  </a:lnTo>
                  <a:lnTo>
                    <a:pt x="723" y="421"/>
                  </a:lnTo>
                  <a:lnTo>
                    <a:pt x="167" y="421"/>
                  </a:lnTo>
                  <a:lnTo>
                    <a:pt x="167" y="421"/>
                  </a:lnTo>
                  <a:lnTo>
                    <a:pt x="170" y="440"/>
                  </a:lnTo>
                  <a:lnTo>
                    <a:pt x="175" y="459"/>
                  </a:lnTo>
                  <a:lnTo>
                    <a:pt x="183" y="476"/>
                  </a:lnTo>
                  <a:lnTo>
                    <a:pt x="191" y="493"/>
                  </a:lnTo>
                  <a:lnTo>
                    <a:pt x="200" y="507"/>
                  </a:lnTo>
                  <a:lnTo>
                    <a:pt x="211" y="522"/>
                  </a:lnTo>
                  <a:lnTo>
                    <a:pt x="223" y="535"/>
                  </a:lnTo>
                  <a:lnTo>
                    <a:pt x="236" y="548"/>
                  </a:lnTo>
                  <a:lnTo>
                    <a:pt x="251" y="557"/>
                  </a:lnTo>
                  <a:lnTo>
                    <a:pt x="267" y="567"/>
                  </a:lnTo>
                  <a:lnTo>
                    <a:pt x="282" y="576"/>
                  </a:lnTo>
                  <a:lnTo>
                    <a:pt x="299" y="583"/>
                  </a:lnTo>
                  <a:lnTo>
                    <a:pt x="318" y="588"/>
                  </a:lnTo>
                  <a:lnTo>
                    <a:pt x="337" y="592"/>
                  </a:lnTo>
                  <a:lnTo>
                    <a:pt x="357" y="594"/>
                  </a:lnTo>
                  <a:lnTo>
                    <a:pt x="376" y="595"/>
                  </a:lnTo>
                  <a:lnTo>
                    <a:pt x="376" y="595"/>
                  </a:lnTo>
                  <a:lnTo>
                    <a:pt x="393" y="595"/>
                  </a:lnTo>
                  <a:lnTo>
                    <a:pt x="408" y="594"/>
                  </a:lnTo>
                  <a:lnTo>
                    <a:pt x="424" y="592"/>
                  </a:lnTo>
                  <a:lnTo>
                    <a:pt x="438" y="588"/>
                  </a:lnTo>
                  <a:lnTo>
                    <a:pt x="452" y="584"/>
                  </a:lnTo>
                  <a:lnTo>
                    <a:pt x="465" y="581"/>
                  </a:lnTo>
                  <a:lnTo>
                    <a:pt x="478" y="574"/>
                  </a:lnTo>
                  <a:lnTo>
                    <a:pt x="491" y="570"/>
                  </a:lnTo>
                  <a:lnTo>
                    <a:pt x="513" y="557"/>
                  </a:lnTo>
                  <a:lnTo>
                    <a:pt x="533" y="543"/>
                  </a:lnTo>
                  <a:lnTo>
                    <a:pt x="551" y="528"/>
                  </a:lnTo>
                  <a:lnTo>
                    <a:pt x="566" y="512"/>
                  </a:lnTo>
                  <a:lnTo>
                    <a:pt x="674" y="627"/>
                  </a:lnTo>
                  <a:lnTo>
                    <a:pt x="674" y="627"/>
                  </a:lnTo>
                  <a:lnTo>
                    <a:pt x="662" y="640"/>
                  </a:lnTo>
                  <a:lnTo>
                    <a:pt x="649" y="654"/>
                  </a:lnTo>
                  <a:lnTo>
                    <a:pt x="634" y="666"/>
                  </a:lnTo>
                  <a:lnTo>
                    <a:pt x="620" y="678"/>
                  </a:lnTo>
                  <a:lnTo>
                    <a:pt x="604" y="689"/>
                  </a:lnTo>
                  <a:lnTo>
                    <a:pt x="587" y="700"/>
                  </a:lnTo>
                  <a:lnTo>
                    <a:pt x="569" y="710"/>
                  </a:lnTo>
                  <a:lnTo>
                    <a:pt x="550" y="718"/>
                  </a:lnTo>
                  <a:lnTo>
                    <a:pt x="531" y="727"/>
                  </a:lnTo>
                  <a:lnTo>
                    <a:pt x="511" y="734"/>
                  </a:lnTo>
                  <a:lnTo>
                    <a:pt x="489" y="740"/>
                  </a:lnTo>
                  <a:lnTo>
                    <a:pt x="469" y="745"/>
                  </a:lnTo>
                  <a:lnTo>
                    <a:pt x="447" y="749"/>
                  </a:lnTo>
                  <a:lnTo>
                    <a:pt x="424" y="752"/>
                  </a:lnTo>
                  <a:lnTo>
                    <a:pt x="400" y="754"/>
                  </a:lnTo>
                  <a:lnTo>
                    <a:pt x="376" y="755"/>
                  </a:lnTo>
                  <a:lnTo>
                    <a:pt x="376" y="755"/>
                  </a:lnTo>
                  <a:lnTo>
                    <a:pt x="357" y="754"/>
                  </a:lnTo>
                  <a:lnTo>
                    <a:pt x="337" y="752"/>
                  </a:lnTo>
                  <a:lnTo>
                    <a:pt x="318" y="750"/>
                  </a:lnTo>
                  <a:lnTo>
                    <a:pt x="298" y="748"/>
                  </a:lnTo>
                  <a:lnTo>
                    <a:pt x="280" y="743"/>
                  </a:lnTo>
                  <a:lnTo>
                    <a:pt x="262" y="738"/>
                  </a:lnTo>
                  <a:lnTo>
                    <a:pt x="243" y="732"/>
                  </a:lnTo>
                  <a:lnTo>
                    <a:pt x="226" y="726"/>
                  </a:lnTo>
                  <a:lnTo>
                    <a:pt x="209" y="718"/>
                  </a:lnTo>
                  <a:lnTo>
                    <a:pt x="193" y="710"/>
                  </a:lnTo>
                  <a:lnTo>
                    <a:pt x="178" y="701"/>
                  </a:lnTo>
                  <a:lnTo>
                    <a:pt x="162" y="691"/>
                  </a:lnTo>
                  <a:lnTo>
                    <a:pt x="147" y="682"/>
                  </a:lnTo>
                  <a:lnTo>
                    <a:pt x="134" y="670"/>
                  </a:lnTo>
                  <a:lnTo>
                    <a:pt x="120" y="659"/>
                  </a:lnTo>
                  <a:lnTo>
                    <a:pt x="107" y="646"/>
                  </a:lnTo>
                  <a:lnTo>
                    <a:pt x="95" y="633"/>
                  </a:lnTo>
                  <a:lnTo>
                    <a:pt x="83" y="620"/>
                  </a:lnTo>
                  <a:lnTo>
                    <a:pt x="72" y="605"/>
                  </a:lnTo>
                  <a:lnTo>
                    <a:pt x="62" y="590"/>
                  </a:lnTo>
                  <a:lnTo>
                    <a:pt x="52" y="576"/>
                  </a:lnTo>
                  <a:lnTo>
                    <a:pt x="44" y="560"/>
                  </a:lnTo>
                  <a:lnTo>
                    <a:pt x="35" y="543"/>
                  </a:lnTo>
                  <a:lnTo>
                    <a:pt x="28" y="527"/>
                  </a:lnTo>
                  <a:lnTo>
                    <a:pt x="22" y="509"/>
                  </a:lnTo>
                  <a:lnTo>
                    <a:pt x="16" y="492"/>
                  </a:lnTo>
                  <a:lnTo>
                    <a:pt x="11" y="473"/>
                  </a:lnTo>
                  <a:lnTo>
                    <a:pt x="7" y="455"/>
                  </a:lnTo>
                  <a:lnTo>
                    <a:pt x="4" y="435"/>
                  </a:lnTo>
                  <a:lnTo>
                    <a:pt x="1" y="417"/>
                  </a:lnTo>
                  <a:lnTo>
                    <a:pt x="0" y="398"/>
                  </a:lnTo>
                  <a:lnTo>
                    <a:pt x="0" y="37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6"/>
            <p:cNvSpPr>
              <a:spLocks/>
            </p:cNvSpPr>
            <p:nvPr userDrawn="1"/>
          </p:nvSpPr>
          <p:spPr bwMode="auto">
            <a:xfrm>
              <a:off x="2400" y="2055"/>
              <a:ext cx="209" cy="250"/>
            </a:xfrm>
            <a:custGeom>
              <a:avLst/>
              <a:gdLst>
                <a:gd name="T0" fmla="*/ 458 w 628"/>
                <a:gd name="T1" fmla="*/ 752 h 752"/>
                <a:gd name="T2" fmla="*/ 458 w 628"/>
                <a:gd name="T3" fmla="*/ 315 h 752"/>
                <a:gd name="T4" fmla="*/ 454 w 628"/>
                <a:gd name="T5" fmla="*/ 285 h 752"/>
                <a:gd name="T6" fmla="*/ 445 w 628"/>
                <a:gd name="T7" fmla="*/ 259 h 752"/>
                <a:gd name="T8" fmla="*/ 432 w 628"/>
                <a:gd name="T9" fmla="*/ 234 h 752"/>
                <a:gd name="T10" fmla="*/ 415 w 628"/>
                <a:gd name="T11" fmla="*/ 212 h 752"/>
                <a:gd name="T12" fmla="*/ 394 w 628"/>
                <a:gd name="T13" fmla="*/ 195 h 752"/>
                <a:gd name="T14" fmla="*/ 370 w 628"/>
                <a:gd name="T15" fmla="*/ 182 h 752"/>
                <a:gd name="T16" fmla="*/ 342 w 628"/>
                <a:gd name="T17" fmla="*/ 173 h 752"/>
                <a:gd name="T18" fmla="*/ 314 w 628"/>
                <a:gd name="T19" fmla="*/ 171 h 752"/>
                <a:gd name="T20" fmla="*/ 299 w 628"/>
                <a:gd name="T21" fmla="*/ 171 h 752"/>
                <a:gd name="T22" fmla="*/ 271 w 628"/>
                <a:gd name="T23" fmla="*/ 177 h 752"/>
                <a:gd name="T24" fmla="*/ 244 w 628"/>
                <a:gd name="T25" fmla="*/ 188 h 752"/>
                <a:gd name="T26" fmla="*/ 222 w 628"/>
                <a:gd name="T27" fmla="*/ 204 h 752"/>
                <a:gd name="T28" fmla="*/ 203 w 628"/>
                <a:gd name="T29" fmla="*/ 223 h 752"/>
                <a:gd name="T30" fmla="*/ 187 w 628"/>
                <a:gd name="T31" fmla="*/ 245 h 752"/>
                <a:gd name="T32" fmla="*/ 176 w 628"/>
                <a:gd name="T33" fmla="*/ 272 h 752"/>
                <a:gd name="T34" fmla="*/ 170 w 628"/>
                <a:gd name="T35" fmla="*/ 300 h 752"/>
                <a:gd name="T36" fmla="*/ 170 w 628"/>
                <a:gd name="T37" fmla="*/ 752 h 752"/>
                <a:gd name="T38" fmla="*/ 0 w 628"/>
                <a:gd name="T39" fmla="*/ 315 h 752"/>
                <a:gd name="T40" fmla="*/ 0 w 628"/>
                <a:gd name="T41" fmla="*/ 298 h 752"/>
                <a:gd name="T42" fmla="*/ 3 w 628"/>
                <a:gd name="T43" fmla="*/ 266 h 752"/>
                <a:gd name="T44" fmla="*/ 9 w 628"/>
                <a:gd name="T45" fmla="*/ 235 h 752"/>
                <a:gd name="T46" fmla="*/ 18 w 628"/>
                <a:gd name="T47" fmla="*/ 206 h 752"/>
                <a:gd name="T48" fmla="*/ 30 w 628"/>
                <a:gd name="T49" fmla="*/ 178 h 752"/>
                <a:gd name="T50" fmla="*/ 45 w 628"/>
                <a:gd name="T51" fmla="*/ 151 h 752"/>
                <a:gd name="T52" fmla="*/ 71 w 628"/>
                <a:gd name="T53" fmla="*/ 115 h 752"/>
                <a:gd name="T54" fmla="*/ 114 w 628"/>
                <a:gd name="T55" fmla="*/ 72 h 752"/>
                <a:gd name="T56" fmla="*/ 151 w 628"/>
                <a:gd name="T57" fmla="*/ 45 h 752"/>
                <a:gd name="T58" fmla="*/ 177 w 628"/>
                <a:gd name="T59" fmla="*/ 31 h 752"/>
                <a:gd name="T60" fmla="*/ 205 w 628"/>
                <a:gd name="T61" fmla="*/ 18 h 752"/>
                <a:gd name="T62" fmla="*/ 235 w 628"/>
                <a:gd name="T63" fmla="*/ 10 h 752"/>
                <a:gd name="T64" fmla="*/ 265 w 628"/>
                <a:gd name="T65" fmla="*/ 4 h 752"/>
                <a:gd name="T66" fmla="*/ 297 w 628"/>
                <a:gd name="T67" fmla="*/ 0 h 752"/>
                <a:gd name="T68" fmla="*/ 314 w 628"/>
                <a:gd name="T69" fmla="*/ 0 h 752"/>
                <a:gd name="T70" fmla="*/ 345 w 628"/>
                <a:gd name="T71" fmla="*/ 1 h 752"/>
                <a:gd name="T72" fmla="*/ 377 w 628"/>
                <a:gd name="T73" fmla="*/ 6 h 752"/>
                <a:gd name="T74" fmla="*/ 406 w 628"/>
                <a:gd name="T75" fmla="*/ 14 h 752"/>
                <a:gd name="T76" fmla="*/ 436 w 628"/>
                <a:gd name="T77" fmla="*/ 25 h 752"/>
                <a:gd name="T78" fmla="*/ 464 w 628"/>
                <a:gd name="T79" fmla="*/ 38 h 752"/>
                <a:gd name="T80" fmla="*/ 489 w 628"/>
                <a:gd name="T81" fmla="*/ 54 h 752"/>
                <a:gd name="T82" fmla="*/ 535 w 628"/>
                <a:gd name="T83" fmla="*/ 92 h 752"/>
                <a:gd name="T84" fmla="*/ 574 w 628"/>
                <a:gd name="T85" fmla="*/ 139 h 752"/>
                <a:gd name="T86" fmla="*/ 590 w 628"/>
                <a:gd name="T87" fmla="*/ 165 h 752"/>
                <a:gd name="T88" fmla="*/ 602 w 628"/>
                <a:gd name="T89" fmla="*/ 192 h 752"/>
                <a:gd name="T90" fmla="*/ 613 w 628"/>
                <a:gd name="T91" fmla="*/ 221 h 752"/>
                <a:gd name="T92" fmla="*/ 621 w 628"/>
                <a:gd name="T93" fmla="*/ 251 h 752"/>
                <a:gd name="T94" fmla="*/ 626 w 628"/>
                <a:gd name="T95" fmla="*/ 282 h 752"/>
                <a:gd name="T96" fmla="*/ 628 w 628"/>
                <a:gd name="T97" fmla="*/ 315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28" h="752">
                  <a:moveTo>
                    <a:pt x="628" y="752"/>
                  </a:moveTo>
                  <a:lnTo>
                    <a:pt x="458" y="752"/>
                  </a:lnTo>
                  <a:lnTo>
                    <a:pt x="458" y="315"/>
                  </a:lnTo>
                  <a:lnTo>
                    <a:pt x="458" y="315"/>
                  </a:lnTo>
                  <a:lnTo>
                    <a:pt x="456" y="300"/>
                  </a:lnTo>
                  <a:lnTo>
                    <a:pt x="454" y="285"/>
                  </a:lnTo>
                  <a:lnTo>
                    <a:pt x="450" y="272"/>
                  </a:lnTo>
                  <a:lnTo>
                    <a:pt x="445" y="259"/>
                  </a:lnTo>
                  <a:lnTo>
                    <a:pt x="439" y="245"/>
                  </a:lnTo>
                  <a:lnTo>
                    <a:pt x="432" y="234"/>
                  </a:lnTo>
                  <a:lnTo>
                    <a:pt x="425" y="223"/>
                  </a:lnTo>
                  <a:lnTo>
                    <a:pt x="415" y="212"/>
                  </a:lnTo>
                  <a:lnTo>
                    <a:pt x="405" y="204"/>
                  </a:lnTo>
                  <a:lnTo>
                    <a:pt x="394" y="195"/>
                  </a:lnTo>
                  <a:lnTo>
                    <a:pt x="382" y="188"/>
                  </a:lnTo>
                  <a:lnTo>
                    <a:pt x="370" y="182"/>
                  </a:lnTo>
                  <a:lnTo>
                    <a:pt x="356" y="177"/>
                  </a:lnTo>
                  <a:lnTo>
                    <a:pt x="342" y="173"/>
                  </a:lnTo>
                  <a:lnTo>
                    <a:pt x="328" y="171"/>
                  </a:lnTo>
                  <a:lnTo>
                    <a:pt x="314" y="171"/>
                  </a:lnTo>
                  <a:lnTo>
                    <a:pt x="314" y="171"/>
                  </a:lnTo>
                  <a:lnTo>
                    <a:pt x="299" y="171"/>
                  </a:lnTo>
                  <a:lnTo>
                    <a:pt x="285" y="173"/>
                  </a:lnTo>
                  <a:lnTo>
                    <a:pt x="271" y="177"/>
                  </a:lnTo>
                  <a:lnTo>
                    <a:pt x="258" y="182"/>
                  </a:lnTo>
                  <a:lnTo>
                    <a:pt x="244" y="188"/>
                  </a:lnTo>
                  <a:lnTo>
                    <a:pt x="233" y="195"/>
                  </a:lnTo>
                  <a:lnTo>
                    <a:pt x="222" y="204"/>
                  </a:lnTo>
                  <a:lnTo>
                    <a:pt x="212" y="212"/>
                  </a:lnTo>
                  <a:lnTo>
                    <a:pt x="203" y="223"/>
                  </a:lnTo>
                  <a:lnTo>
                    <a:pt x="194" y="234"/>
                  </a:lnTo>
                  <a:lnTo>
                    <a:pt x="187" y="245"/>
                  </a:lnTo>
                  <a:lnTo>
                    <a:pt x="181" y="259"/>
                  </a:lnTo>
                  <a:lnTo>
                    <a:pt x="176" y="272"/>
                  </a:lnTo>
                  <a:lnTo>
                    <a:pt x="173" y="285"/>
                  </a:lnTo>
                  <a:lnTo>
                    <a:pt x="170" y="300"/>
                  </a:lnTo>
                  <a:lnTo>
                    <a:pt x="170" y="315"/>
                  </a:lnTo>
                  <a:lnTo>
                    <a:pt x="170" y="752"/>
                  </a:lnTo>
                  <a:lnTo>
                    <a:pt x="0" y="752"/>
                  </a:lnTo>
                  <a:lnTo>
                    <a:pt x="0" y="315"/>
                  </a:lnTo>
                  <a:lnTo>
                    <a:pt x="0" y="315"/>
                  </a:lnTo>
                  <a:lnTo>
                    <a:pt x="0" y="298"/>
                  </a:lnTo>
                  <a:lnTo>
                    <a:pt x="1" y="282"/>
                  </a:lnTo>
                  <a:lnTo>
                    <a:pt x="3" y="266"/>
                  </a:lnTo>
                  <a:lnTo>
                    <a:pt x="6" y="251"/>
                  </a:lnTo>
                  <a:lnTo>
                    <a:pt x="9" y="235"/>
                  </a:lnTo>
                  <a:lnTo>
                    <a:pt x="13" y="221"/>
                  </a:lnTo>
                  <a:lnTo>
                    <a:pt x="18" y="206"/>
                  </a:lnTo>
                  <a:lnTo>
                    <a:pt x="24" y="192"/>
                  </a:lnTo>
                  <a:lnTo>
                    <a:pt x="30" y="178"/>
                  </a:lnTo>
                  <a:lnTo>
                    <a:pt x="37" y="165"/>
                  </a:lnTo>
                  <a:lnTo>
                    <a:pt x="45" y="151"/>
                  </a:lnTo>
                  <a:lnTo>
                    <a:pt x="53" y="139"/>
                  </a:lnTo>
                  <a:lnTo>
                    <a:pt x="71" y="115"/>
                  </a:lnTo>
                  <a:lnTo>
                    <a:pt x="91" y="92"/>
                  </a:lnTo>
                  <a:lnTo>
                    <a:pt x="114" y="72"/>
                  </a:lnTo>
                  <a:lnTo>
                    <a:pt x="137" y="54"/>
                  </a:lnTo>
                  <a:lnTo>
                    <a:pt x="151" y="45"/>
                  </a:lnTo>
                  <a:lnTo>
                    <a:pt x="164" y="38"/>
                  </a:lnTo>
                  <a:lnTo>
                    <a:pt x="177" y="31"/>
                  </a:lnTo>
                  <a:lnTo>
                    <a:pt x="191" y="25"/>
                  </a:lnTo>
                  <a:lnTo>
                    <a:pt x="205" y="18"/>
                  </a:lnTo>
                  <a:lnTo>
                    <a:pt x="220" y="14"/>
                  </a:lnTo>
                  <a:lnTo>
                    <a:pt x="235" y="10"/>
                  </a:lnTo>
                  <a:lnTo>
                    <a:pt x="251" y="6"/>
                  </a:lnTo>
                  <a:lnTo>
                    <a:pt x="265" y="4"/>
                  </a:lnTo>
                  <a:lnTo>
                    <a:pt x="281" y="1"/>
                  </a:lnTo>
                  <a:lnTo>
                    <a:pt x="297" y="0"/>
                  </a:lnTo>
                  <a:lnTo>
                    <a:pt x="314" y="0"/>
                  </a:lnTo>
                  <a:lnTo>
                    <a:pt x="314" y="0"/>
                  </a:lnTo>
                  <a:lnTo>
                    <a:pt x="330" y="0"/>
                  </a:lnTo>
                  <a:lnTo>
                    <a:pt x="345" y="1"/>
                  </a:lnTo>
                  <a:lnTo>
                    <a:pt x="361" y="4"/>
                  </a:lnTo>
                  <a:lnTo>
                    <a:pt x="377" y="6"/>
                  </a:lnTo>
                  <a:lnTo>
                    <a:pt x="392" y="10"/>
                  </a:lnTo>
                  <a:lnTo>
                    <a:pt x="406" y="14"/>
                  </a:lnTo>
                  <a:lnTo>
                    <a:pt x="421" y="18"/>
                  </a:lnTo>
                  <a:lnTo>
                    <a:pt x="436" y="25"/>
                  </a:lnTo>
                  <a:lnTo>
                    <a:pt x="449" y="31"/>
                  </a:lnTo>
                  <a:lnTo>
                    <a:pt x="464" y="38"/>
                  </a:lnTo>
                  <a:lnTo>
                    <a:pt x="476" y="45"/>
                  </a:lnTo>
                  <a:lnTo>
                    <a:pt x="489" y="54"/>
                  </a:lnTo>
                  <a:lnTo>
                    <a:pt x="514" y="72"/>
                  </a:lnTo>
                  <a:lnTo>
                    <a:pt x="535" y="92"/>
                  </a:lnTo>
                  <a:lnTo>
                    <a:pt x="556" y="115"/>
                  </a:lnTo>
                  <a:lnTo>
                    <a:pt x="574" y="139"/>
                  </a:lnTo>
                  <a:lnTo>
                    <a:pt x="582" y="151"/>
                  </a:lnTo>
                  <a:lnTo>
                    <a:pt x="590" y="165"/>
                  </a:lnTo>
                  <a:lnTo>
                    <a:pt x="596" y="178"/>
                  </a:lnTo>
                  <a:lnTo>
                    <a:pt x="602" y="192"/>
                  </a:lnTo>
                  <a:lnTo>
                    <a:pt x="609" y="206"/>
                  </a:lnTo>
                  <a:lnTo>
                    <a:pt x="613" y="221"/>
                  </a:lnTo>
                  <a:lnTo>
                    <a:pt x="618" y="235"/>
                  </a:lnTo>
                  <a:lnTo>
                    <a:pt x="621" y="251"/>
                  </a:lnTo>
                  <a:lnTo>
                    <a:pt x="624" y="266"/>
                  </a:lnTo>
                  <a:lnTo>
                    <a:pt x="626" y="282"/>
                  </a:lnTo>
                  <a:lnTo>
                    <a:pt x="627" y="298"/>
                  </a:lnTo>
                  <a:lnTo>
                    <a:pt x="628" y="315"/>
                  </a:lnTo>
                  <a:lnTo>
                    <a:pt x="628" y="752"/>
                  </a:lnTo>
                  <a:close/>
                </a:path>
              </a:pathLst>
            </a:custGeom>
            <a:solidFill>
              <a:srgbClr val="201D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7"/>
            <p:cNvSpPr>
              <a:spLocks/>
            </p:cNvSpPr>
            <p:nvPr userDrawn="1"/>
          </p:nvSpPr>
          <p:spPr bwMode="auto">
            <a:xfrm>
              <a:off x="1694" y="2055"/>
              <a:ext cx="87" cy="86"/>
            </a:xfrm>
            <a:custGeom>
              <a:avLst/>
              <a:gdLst>
                <a:gd name="T0" fmla="*/ 259 w 259"/>
                <a:gd name="T1" fmla="*/ 130 h 259"/>
                <a:gd name="T2" fmla="*/ 256 w 259"/>
                <a:gd name="T3" fmla="*/ 155 h 259"/>
                <a:gd name="T4" fmla="*/ 249 w 259"/>
                <a:gd name="T5" fmla="*/ 180 h 259"/>
                <a:gd name="T6" fmla="*/ 237 w 259"/>
                <a:gd name="T7" fmla="*/ 202 h 259"/>
                <a:gd name="T8" fmla="*/ 221 w 259"/>
                <a:gd name="T9" fmla="*/ 221 h 259"/>
                <a:gd name="T10" fmla="*/ 201 w 259"/>
                <a:gd name="T11" fmla="*/ 237 h 259"/>
                <a:gd name="T12" fmla="*/ 179 w 259"/>
                <a:gd name="T13" fmla="*/ 248 h 259"/>
                <a:gd name="T14" fmla="*/ 155 w 259"/>
                <a:gd name="T15" fmla="*/ 256 h 259"/>
                <a:gd name="T16" fmla="*/ 130 w 259"/>
                <a:gd name="T17" fmla="*/ 259 h 259"/>
                <a:gd name="T18" fmla="*/ 116 w 259"/>
                <a:gd name="T19" fmla="*/ 258 h 259"/>
                <a:gd name="T20" fmla="*/ 91 w 259"/>
                <a:gd name="T21" fmla="*/ 253 h 259"/>
                <a:gd name="T22" fmla="*/ 67 w 259"/>
                <a:gd name="T23" fmla="*/ 243 h 259"/>
                <a:gd name="T24" fmla="*/ 48 w 259"/>
                <a:gd name="T25" fmla="*/ 230 h 259"/>
                <a:gd name="T26" fmla="*/ 30 w 259"/>
                <a:gd name="T27" fmla="*/ 211 h 259"/>
                <a:gd name="T28" fmla="*/ 16 w 259"/>
                <a:gd name="T29" fmla="*/ 191 h 259"/>
                <a:gd name="T30" fmla="*/ 7 w 259"/>
                <a:gd name="T31" fmla="*/ 167 h 259"/>
                <a:gd name="T32" fmla="*/ 0 w 259"/>
                <a:gd name="T33" fmla="*/ 143 h 259"/>
                <a:gd name="T34" fmla="*/ 0 w 259"/>
                <a:gd name="T35" fmla="*/ 130 h 259"/>
                <a:gd name="T36" fmla="*/ 3 w 259"/>
                <a:gd name="T37" fmla="*/ 103 h 259"/>
                <a:gd name="T38" fmla="*/ 10 w 259"/>
                <a:gd name="T39" fmla="*/ 78 h 259"/>
                <a:gd name="T40" fmla="*/ 22 w 259"/>
                <a:gd name="T41" fmla="*/ 56 h 259"/>
                <a:gd name="T42" fmla="*/ 38 w 259"/>
                <a:gd name="T43" fmla="*/ 38 h 259"/>
                <a:gd name="T44" fmla="*/ 58 w 259"/>
                <a:gd name="T45" fmla="*/ 22 h 259"/>
                <a:gd name="T46" fmla="*/ 80 w 259"/>
                <a:gd name="T47" fmla="*/ 10 h 259"/>
                <a:gd name="T48" fmla="*/ 104 w 259"/>
                <a:gd name="T49" fmla="*/ 3 h 259"/>
                <a:gd name="T50" fmla="*/ 130 w 259"/>
                <a:gd name="T51" fmla="*/ 0 h 259"/>
                <a:gd name="T52" fmla="*/ 143 w 259"/>
                <a:gd name="T53" fmla="*/ 0 h 259"/>
                <a:gd name="T54" fmla="*/ 167 w 259"/>
                <a:gd name="T55" fmla="*/ 5 h 259"/>
                <a:gd name="T56" fmla="*/ 190 w 259"/>
                <a:gd name="T57" fmla="*/ 15 h 259"/>
                <a:gd name="T58" fmla="*/ 211 w 259"/>
                <a:gd name="T59" fmla="*/ 30 h 259"/>
                <a:gd name="T60" fmla="*/ 229 w 259"/>
                <a:gd name="T61" fmla="*/ 47 h 259"/>
                <a:gd name="T62" fmla="*/ 243 w 259"/>
                <a:gd name="T63" fmla="*/ 67 h 259"/>
                <a:gd name="T64" fmla="*/ 253 w 259"/>
                <a:gd name="T65" fmla="*/ 91 h 259"/>
                <a:gd name="T66" fmla="*/ 257 w 259"/>
                <a:gd name="T67" fmla="*/ 116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9" h="259">
                  <a:moveTo>
                    <a:pt x="259" y="130"/>
                  </a:moveTo>
                  <a:lnTo>
                    <a:pt x="259" y="130"/>
                  </a:lnTo>
                  <a:lnTo>
                    <a:pt x="257" y="143"/>
                  </a:lnTo>
                  <a:lnTo>
                    <a:pt x="256" y="155"/>
                  </a:lnTo>
                  <a:lnTo>
                    <a:pt x="253" y="167"/>
                  </a:lnTo>
                  <a:lnTo>
                    <a:pt x="249" y="180"/>
                  </a:lnTo>
                  <a:lnTo>
                    <a:pt x="243" y="191"/>
                  </a:lnTo>
                  <a:lnTo>
                    <a:pt x="237" y="202"/>
                  </a:lnTo>
                  <a:lnTo>
                    <a:pt x="229" y="211"/>
                  </a:lnTo>
                  <a:lnTo>
                    <a:pt x="221" y="221"/>
                  </a:lnTo>
                  <a:lnTo>
                    <a:pt x="211" y="230"/>
                  </a:lnTo>
                  <a:lnTo>
                    <a:pt x="201" y="237"/>
                  </a:lnTo>
                  <a:lnTo>
                    <a:pt x="190" y="243"/>
                  </a:lnTo>
                  <a:lnTo>
                    <a:pt x="179" y="248"/>
                  </a:lnTo>
                  <a:lnTo>
                    <a:pt x="167" y="253"/>
                  </a:lnTo>
                  <a:lnTo>
                    <a:pt x="155" y="256"/>
                  </a:lnTo>
                  <a:lnTo>
                    <a:pt x="143" y="258"/>
                  </a:lnTo>
                  <a:lnTo>
                    <a:pt x="130" y="259"/>
                  </a:lnTo>
                  <a:lnTo>
                    <a:pt x="130" y="259"/>
                  </a:lnTo>
                  <a:lnTo>
                    <a:pt x="116" y="258"/>
                  </a:lnTo>
                  <a:lnTo>
                    <a:pt x="104" y="256"/>
                  </a:lnTo>
                  <a:lnTo>
                    <a:pt x="91" y="253"/>
                  </a:lnTo>
                  <a:lnTo>
                    <a:pt x="80" y="248"/>
                  </a:lnTo>
                  <a:lnTo>
                    <a:pt x="67" y="243"/>
                  </a:lnTo>
                  <a:lnTo>
                    <a:pt x="58" y="237"/>
                  </a:lnTo>
                  <a:lnTo>
                    <a:pt x="48" y="230"/>
                  </a:lnTo>
                  <a:lnTo>
                    <a:pt x="38" y="221"/>
                  </a:lnTo>
                  <a:lnTo>
                    <a:pt x="30" y="211"/>
                  </a:lnTo>
                  <a:lnTo>
                    <a:pt x="22" y="202"/>
                  </a:lnTo>
                  <a:lnTo>
                    <a:pt x="16" y="191"/>
                  </a:lnTo>
                  <a:lnTo>
                    <a:pt x="10" y="180"/>
                  </a:lnTo>
                  <a:lnTo>
                    <a:pt x="7" y="167"/>
                  </a:lnTo>
                  <a:lnTo>
                    <a:pt x="3" y="155"/>
                  </a:lnTo>
                  <a:lnTo>
                    <a:pt x="0" y="143"/>
                  </a:lnTo>
                  <a:lnTo>
                    <a:pt x="0" y="130"/>
                  </a:lnTo>
                  <a:lnTo>
                    <a:pt x="0" y="130"/>
                  </a:lnTo>
                  <a:lnTo>
                    <a:pt x="0" y="116"/>
                  </a:lnTo>
                  <a:lnTo>
                    <a:pt x="3" y="103"/>
                  </a:lnTo>
                  <a:lnTo>
                    <a:pt x="7" y="91"/>
                  </a:lnTo>
                  <a:lnTo>
                    <a:pt x="10" y="78"/>
                  </a:lnTo>
                  <a:lnTo>
                    <a:pt x="16" y="67"/>
                  </a:lnTo>
                  <a:lnTo>
                    <a:pt x="22" y="56"/>
                  </a:lnTo>
                  <a:lnTo>
                    <a:pt x="30" y="47"/>
                  </a:lnTo>
                  <a:lnTo>
                    <a:pt x="38" y="38"/>
                  </a:lnTo>
                  <a:lnTo>
                    <a:pt x="48" y="30"/>
                  </a:lnTo>
                  <a:lnTo>
                    <a:pt x="58" y="22"/>
                  </a:lnTo>
                  <a:lnTo>
                    <a:pt x="67" y="15"/>
                  </a:lnTo>
                  <a:lnTo>
                    <a:pt x="80" y="10"/>
                  </a:lnTo>
                  <a:lnTo>
                    <a:pt x="91" y="5"/>
                  </a:lnTo>
                  <a:lnTo>
                    <a:pt x="104" y="3"/>
                  </a:lnTo>
                  <a:lnTo>
                    <a:pt x="116" y="0"/>
                  </a:lnTo>
                  <a:lnTo>
                    <a:pt x="130" y="0"/>
                  </a:lnTo>
                  <a:lnTo>
                    <a:pt x="130" y="0"/>
                  </a:lnTo>
                  <a:lnTo>
                    <a:pt x="143" y="0"/>
                  </a:lnTo>
                  <a:lnTo>
                    <a:pt x="155" y="3"/>
                  </a:lnTo>
                  <a:lnTo>
                    <a:pt x="167" y="5"/>
                  </a:lnTo>
                  <a:lnTo>
                    <a:pt x="179" y="10"/>
                  </a:lnTo>
                  <a:lnTo>
                    <a:pt x="190" y="15"/>
                  </a:lnTo>
                  <a:lnTo>
                    <a:pt x="201" y="22"/>
                  </a:lnTo>
                  <a:lnTo>
                    <a:pt x="211" y="30"/>
                  </a:lnTo>
                  <a:lnTo>
                    <a:pt x="221" y="38"/>
                  </a:lnTo>
                  <a:lnTo>
                    <a:pt x="229" y="47"/>
                  </a:lnTo>
                  <a:lnTo>
                    <a:pt x="237" y="56"/>
                  </a:lnTo>
                  <a:lnTo>
                    <a:pt x="243" y="67"/>
                  </a:lnTo>
                  <a:lnTo>
                    <a:pt x="249" y="78"/>
                  </a:lnTo>
                  <a:lnTo>
                    <a:pt x="253" y="91"/>
                  </a:lnTo>
                  <a:lnTo>
                    <a:pt x="256" y="103"/>
                  </a:lnTo>
                  <a:lnTo>
                    <a:pt x="257" y="116"/>
                  </a:lnTo>
                  <a:lnTo>
                    <a:pt x="259" y="130"/>
                  </a:lnTo>
                  <a:close/>
                </a:path>
              </a:pathLst>
            </a:custGeom>
            <a:solidFill>
              <a:srgbClr val="201D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8"/>
            <p:cNvSpPr>
              <a:spLocks/>
            </p:cNvSpPr>
            <p:nvPr userDrawn="1"/>
          </p:nvSpPr>
          <p:spPr bwMode="auto">
            <a:xfrm>
              <a:off x="1694" y="2055"/>
              <a:ext cx="87" cy="86"/>
            </a:xfrm>
            <a:custGeom>
              <a:avLst/>
              <a:gdLst>
                <a:gd name="T0" fmla="*/ 259 w 259"/>
                <a:gd name="T1" fmla="*/ 130 h 259"/>
                <a:gd name="T2" fmla="*/ 256 w 259"/>
                <a:gd name="T3" fmla="*/ 155 h 259"/>
                <a:gd name="T4" fmla="*/ 249 w 259"/>
                <a:gd name="T5" fmla="*/ 180 h 259"/>
                <a:gd name="T6" fmla="*/ 237 w 259"/>
                <a:gd name="T7" fmla="*/ 202 h 259"/>
                <a:gd name="T8" fmla="*/ 221 w 259"/>
                <a:gd name="T9" fmla="*/ 221 h 259"/>
                <a:gd name="T10" fmla="*/ 201 w 259"/>
                <a:gd name="T11" fmla="*/ 237 h 259"/>
                <a:gd name="T12" fmla="*/ 179 w 259"/>
                <a:gd name="T13" fmla="*/ 248 h 259"/>
                <a:gd name="T14" fmla="*/ 155 w 259"/>
                <a:gd name="T15" fmla="*/ 256 h 259"/>
                <a:gd name="T16" fmla="*/ 130 w 259"/>
                <a:gd name="T17" fmla="*/ 259 h 259"/>
                <a:gd name="T18" fmla="*/ 116 w 259"/>
                <a:gd name="T19" fmla="*/ 258 h 259"/>
                <a:gd name="T20" fmla="*/ 91 w 259"/>
                <a:gd name="T21" fmla="*/ 253 h 259"/>
                <a:gd name="T22" fmla="*/ 67 w 259"/>
                <a:gd name="T23" fmla="*/ 243 h 259"/>
                <a:gd name="T24" fmla="*/ 48 w 259"/>
                <a:gd name="T25" fmla="*/ 230 h 259"/>
                <a:gd name="T26" fmla="*/ 30 w 259"/>
                <a:gd name="T27" fmla="*/ 211 h 259"/>
                <a:gd name="T28" fmla="*/ 16 w 259"/>
                <a:gd name="T29" fmla="*/ 191 h 259"/>
                <a:gd name="T30" fmla="*/ 7 w 259"/>
                <a:gd name="T31" fmla="*/ 167 h 259"/>
                <a:gd name="T32" fmla="*/ 0 w 259"/>
                <a:gd name="T33" fmla="*/ 143 h 259"/>
                <a:gd name="T34" fmla="*/ 0 w 259"/>
                <a:gd name="T35" fmla="*/ 130 h 259"/>
                <a:gd name="T36" fmla="*/ 3 w 259"/>
                <a:gd name="T37" fmla="*/ 103 h 259"/>
                <a:gd name="T38" fmla="*/ 10 w 259"/>
                <a:gd name="T39" fmla="*/ 78 h 259"/>
                <a:gd name="T40" fmla="*/ 22 w 259"/>
                <a:gd name="T41" fmla="*/ 56 h 259"/>
                <a:gd name="T42" fmla="*/ 38 w 259"/>
                <a:gd name="T43" fmla="*/ 38 h 259"/>
                <a:gd name="T44" fmla="*/ 58 w 259"/>
                <a:gd name="T45" fmla="*/ 22 h 259"/>
                <a:gd name="T46" fmla="*/ 80 w 259"/>
                <a:gd name="T47" fmla="*/ 10 h 259"/>
                <a:gd name="T48" fmla="*/ 104 w 259"/>
                <a:gd name="T49" fmla="*/ 3 h 259"/>
                <a:gd name="T50" fmla="*/ 130 w 259"/>
                <a:gd name="T51" fmla="*/ 0 h 259"/>
                <a:gd name="T52" fmla="*/ 143 w 259"/>
                <a:gd name="T53" fmla="*/ 0 h 259"/>
                <a:gd name="T54" fmla="*/ 167 w 259"/>
                <a:gd name="T55" fmla="*/ 5 h 259"/>
                <a:gd name="T56" fmla="*/ 190 w 259"/>
                <a:gd name="T57" fmla="*/ 15 h 259"/>
                <a:gd name="T58" fmla="*/ 211 w 259"/>
                <a:gd name="T59" fmla="*/ 30 h 259"/>
                <a:gd name="T60" fmla="*/ 229 w 259"/>
                <a:gd name="T61" fmla="*/ 47 h 259"/>
                <a:gd name="T62" fmla="*/ 243 w 259"/>
                <a:gd name="T63" fmla="*/ 67 h 259"/>
                <a:gd name="T64" fmla="*/ 253 w 259"/>
                <a:gd name="T65" fmla="*/ 91 h 259"/>
                <a:gd name="T66" fmla="*/ 257 w 259"/>
                <a:gd name="T67" fmla="*/ 116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9" h="259">
                  <a:moveTo>
                    <a:pt x="259" y="130"/>
                  </a:moveTo>
                  <a:lnTo>
                    <a:pt x="259" y="130"/>
                  </a:lnTo>
                  <a:lnTo>
                    <a:pt x="257" y="143"/>
                  </a:lnTo>
                  <a:lnTo>
                    <a:pt x="256" y="155"/>
                  </a:lnTo>
                  <a:lnTo>
                    <a:pt x="253" y="167"/>
                  </a:lnTo>
                  <a:lnTo>
                    <a:pt x="249" y="180"/>
                  </a:lnTo>
                  <a:lnTo>
                    <a:pt x="243" y="191"/>
                  </a:lnTo>
                  <a:lnTo>
                    <a:pt x="237" y="202"/>
                  </a:lnTo>
                  <a:lnTo>
                    <a:pt x="229" y="211"/>
                  </a:lnTo>
                  <a:lnTo>
                    <a:pt x="221" y="221"/>
                  </a:lnTo>
                  <a:lnTo>
                    <a:pt x="211" y="230"/>
                  </a:lnTo>
                  <a:lnTo>
                    <a:pt x="201" y="237"/>
                  </a:lnTo>
                  <a:lnTo>
                    <a:pt x="190" y="243"/>
                  </a:lnTo>
                  <a:lnTo>
                    <a:pt x="179" y="248"/>
                  </a:lnTo>
                  <a:lnTo>
                    <a:pt x="167" y="253"/>
                  </a:lnTo>
                  <a:lnTo>
                    <a:pt x="155" y="256"/>
                  </a:lnTo>
                  <a:lnTo>
                    <a:pt x="143" y="258"/>
                  </a:lnTo>
                  <a:lnTo>
                    <a:pt x="130" y="259"/>
                  </a:lnTo>
                  <a:lnTo>
                    <a:pt x="130" y="259"/>
                  </a:lnTo>
                  <a:lnTo>
                    <a:pt x="116" y="258"/>
                  </a:lnTo>
                  <a:lnTo>
                    <a:pt x="104" y="256"/>
                  </a:lnTo>
                  <a:lnTo>
                    <a:pt x="91" y="253"/>
                  </a:lnTo>
                  <a:lnTo>
                    <a:pt x="80" y="248"/>
                  </a:lnTo>
                  <a:lnTo>
                    <a:pt x="67" y="243"/>
                  </a:lnTo>
                  <a:lnTo>
                    <a:pt x="58" y="237"/>
                  </a:lnTo>
                  <a:lnTo>
                    <a:pt x="48" y="230"/>
                  </a:lnTo>
                  <a:lnTo>
                    <a:pt x="38" y="221"/>
                  </a:lnTo>
                  <a:lnTo>
                    <a:pt x="30" y="211"/>
                  </a:lnTo>
                  <a:lnTo>
                    <a:pt x="22" y="202"/>
                  </a:lnTo>
                  <a:lnTo>
                    <a:pt x="16" y="191"/>
                  </a:lnTo>
                  <a:lnTo>
                    <a:pt x="10" y="180"/>
                  </a:lnTo>
                  <a:lnTo>
                    <a:pt x="7" y="167"/>
                  </a:lnTo>
                  <a:lnTo>
                    <a:pt x="3" y="155"/>
                  </a:lnTo>
                  <a:lnTo>
                    <a:pt x="0" y="143"/>
                  </a:lnTo>
                  <a:lnTo>
                    <a:pt x="0" y="130"/>
                  </a:lnTo>
                  <a:lnTo>
                    <a:pt x="0" y="130"/>
                  </a:lnTo>
                  <a:lnTo>
                    <a:pt x="0" y="116"/>
                  </a:lnTo>
                  <a:lnTo>
                    <a:pt x="3" y="103"/>
                  </a:lnTo>
                  <a:lnTo>
                    <a:pt x="7" y="91"/>
                  </a:lnTo>
                  <a:lnTo>
                    <a:pt x="10" y="78"/>
                  </a:lnTo>
                  <a:lnTo>
                    <a:pt x="16" y="67"/>
                  </a:lnTo>
                  <a:lnTo>
                    <a:pt x="22" y="56"/>
                  </a:lnTo>
                  <a:lnTo>
                    <a:pt x="30" y="47"/>
                  </a:lnTo>
                  <a:lnTo>
                    <a:pt x="38" y="38"/>
                  </a:lnTo>
                  <a:lnTo>
                    <a:pt x="48" y="30"/>
                  </a:lnTo>
                  <a:lnTo>
                    <a:pt x="58" y="22"/>
                  </a:lnTo>
                  <a:lnTo>
                    <a:pt x="67" y="15"/>
                  </a:lnTo>
                  <a:lnTo>
                    <a:pt x="80" y="10"/>
                  </a:lnTo>
                  <a:lnTo>
                    <a:pt x="91" y="5"/>
                  </a:lnTo>
                  <a:lnTo>
                    <a:pt x="104" y="3"/>
                  </a:lnTo>
                  <a:lnTo>
                    <a:pt x="116" y="0"/>
                  </a:lnTo>
                  <a:lnTo>
                    <a:pt x="130" y="0"/>
                  </a:lnTo>
                  <a:lnTo>
                    <a:pt x="130" y="0"/>
                  </a:lnTo>
                  <a:lnTo>
                    <a:pt x="143" y="0"/>
                  </a:lnTo>
                  <a:lnTo>
                    <a:pt x="155" y="3"/>
                  </a:lnTo>
                  <a:lnTo>
                    <a:pt x="167" y="5"/>
                  </a:lnTo>
                  <a:lnTo>
                    <a:pt x="179" y="10"/>
                  </a:lnTo>
                  <a:lnTo>
                    <a:pt x="190" y="15"/>
                  </a:lnTo>
                  <a:lnTo>
                    <a:pt x="201" y="22"/>
                  </a:lnTo>
                  <a:lnTo>
                    <a:pt x="211" y="30"/>
                  </a:lnTo>
                  <a:lnTo>
                    <a:pt x="221" y="38"/>
                  </a:lnTo>
                  <a:lnTo>
                    <a:pt x="229" y="47"/>
                  </a:lnTo>
                  <a:lnTo>
                    <a:pt x="237" y="56"/>
                  </a:lnTo>
                  <a:lnTo>
                    <a:pt x="243" y="67"/>
                  </a:lnTo>
                  <a:lnTo>
                    <a:pt x="249" y="78"/>
                  </a:lnTo>
                  <a:lnTo>
                    <a:pt x="253" y="91"/>
                  </a:lnTo>
                  <a:lnTo>
                    <a:pt x="256" y="103"/>
                  </a:lnTo>
                  <a:lnTo>
                    <a:pt x="257" y="116"/>
                  </a:lnTo>
                  <a:lnTo>
                    <a:pt x="259" y="13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9"/>
            <p:cNvSpPr>
              <a:spLocks noEditPoints="1"/>
            </p:cNvSpPr>
            <p:nvPr userDrawn="1"/>
          </p:nvSpPr>
          <p:spPr bwMode="auto">
            <a:xfrm>
              <a:off x="1148" y="2410"/>
              <a:ext cx="45" cy="68"/>
            </a:xfrm>
            <a:custGeom>
              <a:avLst/>
              <a:gdLst>
                <a:gd name="T0" fmla="*/ 103 w 134"/>
                <a:gd name="T1" fmla="*/ 88 h 205"/>
                <a:gd name="T2" fmla="*/ 114 w 134"/>
                <a:gd name="T3" fmla="*/ 96 h 205"/>
                <a:gd name="T4" fmla="*/ 125 w 134"/>
                <a:gd name="T5" fmla="*/ 107 h 205"/>
                <a:gd name="T6" fmla="*/ 131 w 134"/>
                <a:gd name="T7" fmla="*/ 123 h 205"/>
                <a:gd name="T8" fmla="*/ 134 w 134"/>
                <a:gd name="T9" fmla="*/ 140 h 205"/>
                <a:gd name="T10" fmla="*/ 133 w 134"/>
                <a:gd name="T11" fmla="*/ 153 h 205"/>
                <a:gd name="T12" fmla="*/ 122 w 134"/>
                <a:gd name="T13" fmla="*/ 177 h 205"/>
                <a:gd name="T14" fmla="*/ 105 w 134"/>
                <a:gd name="T15" fmla="*/ 194 h 205"/>
                <a:gd name="T16" fmla="*/ 82 w 134"/>
                <a:gd name="T17" fmla="*/ 203 h 205"/>
                <a:gd name="T18" fmla="*/ 0 w 134"/>
                <a:gd name="T19" fmla="*/ 205 h 205"/>
                <a:gd name="T20" fmla="*/ 67 w 134"/>
                <a:gd name="T21" fmla="*/ 0 h 205"/>
                <a:gd name="T22" fmla="*/ 80 w 134"/>
                <a:gd name="T23" fmla="*/ 1 h 205"/>
                <a:gd name="T24" fmla="*/ 99 w 134"/>
                <a:gd name="T25" fmla="*/ 8 h 205"/>
                <a:gd name="T26" fmla="*/ 114 w 134"/>
                <a:gd name="T27" fmla="*/ 23 h 205"/>
                <a:gd name="T28" fmla="*/ 121 w 134"/>
                <a:gd name="T29" fmla="*/ 41 h 205"/>
                <a:gd name="T30" fmla="*/ 121 w 134"/>
                <a:gd name="T31" fmla="*/ 53 h 205"/>
                <a:gd name="T32" fmla="*/ 120 w 134"/>
                <a:gd name="T33" fmla="*/ 64 h 205"/>
                <a:gd name="T34" fmla="*/ 110 w 134"/>
                <a:gd name="T35" fmla="*/ 83 h 205"/>
                <a:gd name="T36" fmla="*/ 103 w 134"/>
                <a:gd name="T37" fmla="*/ 88 h 205"/>
                <a:gd name="T38" fmla="*/ 67 w 134"/>
                <a:gd name="T39" fmla="*/ 75 h 205"/>
                <a:gd name="T40" fmla="*/ 72 w 134"/>
                <a:gd name="T41" fmla="*/ 74 h 205"/>
                <a:gd name="T42" fmla="*/ 81 w 134"/>
                <a:gd name="T43" fmla="*/ 72 h 205"/>
                <a:gd name="T44" fmla="*/ 86 w 134"/>
                <a:gd name="T45" fmla="*/ 66 h 205"/>
                <a:gd name="T46" fmla="*/ 89 w 134"/>
                <a:gd name="T47" fmla="*/ 58 h 205"/>
                <a:gd name="T48" fmla="*/ 89 w 134"/>
                <a:gd name="T49" fmla="*/ 53 h 205"/>
                <a:gd name="T50" fmla="*/ 88 w 134"/>
                <a:gd name="T51" fmla="*/ 44 h 205"/>
                <a:gd name="T52" fmla="*/ 83 w 134"/>
                <a:gd name="T53" fmla="*/ 38 h 205"/>
                <a:gd name="T54" fmla="*/ 76 w 134"/>
                <a:gd name="T55" fmla="*/ 33 h 205"/>
                <a:gd name="T56" fmla="*/ 67 w 134"/>
                <a:gd name="T57" fmla="*/ 31 h 205"/>
                <a:gd name="T58" fmla="*/ 33 w 134"/>
                <a:gd name="T59" fmla="*/ 75 h 205"/>
                <a:gd name="T60" fmla="*/ 67 w 134"/>
                <a:gd name="T61" fmla="*/ 174 h 205"/>
                <a:gd name="T62" fmla="*/ 75 w 134"/>
                <a:gd name="T63" fmla="*/ 173 h 205"/>
                <a:gd name="T64" fmla="*/ 87 w 134"/>
                <a:gd name="T65" fmla="*/ 168 h 205"/>
                <a:gd name="T66" fmla="*/ 97 w 134"/>
                <a:gd name="T67" fmla="*/ 160 h 205"/>
                <a:gd name="T68" fmla="*/ 100 w 134"/>
                <a:gd name="T69" fmla="*/ 147 h 205"/>
                <a:gd name="T70" fmla="*/ 101 w 134"/>
                <a:gd name="T71" fmla="*/ 140 h 205"/>
                <a:gd name="T72" fmla="*/ 99 w 134"/>
                <a:gd name="T73" fmla="*/ 127 h 205"/>
                <a:gd name="T74" fmla="*/ 92 w 134"/>
                <a:gd name="T75" fmla="*/ 116 h 205"/>
                <a:gd name="T76" fmla="*/ 82 w 134"/>
                <a:gd name="T77" fmla="*/ 108 h 205"/>
                <a:gd name="T78" fmla="*/ 67 w 134"/>
                <a:gd name="T79" fmla="*/ 106 h 205"/>
                <a:gd name="T80" fmla="*/ 33 w 134"/>
                <a:gd name="T81" fmla="*/ 174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4" h="205">
                  <a:moveTo>
                    <a:pt x="103" y="88"/>
                  </a:moveTo>
                  <a:lnTo>
                    <a:pt x="103" y="88"/>
                  </a:lnTo>
                  <a:lnTo>
                    <a:pt x="109" y="91"/>
                  </a:lnTo>
                  <a:lnTo>
                    <a:pt x="114" y="96"/>
                  </a:lnTo>
                  <a:lnTo>
                    <a:pt x="120" y="101"/>
                  </a:lnTo>
                  <a:lnTo>
                    <a:pt x="125" y="107"/>
                  </a:lnTo>
                  <a:lnTo>
                    <a:pt x="128" y="114"/>
                  </a:lnTo>
                  <a:lnTo>
                    <a:pt x="131" y="123"/>
                  </a:lnTo>
                  <a:lnTo>
                    <a:pt x="133" y="130"/>
                  </a:lnTo>
                  <a:lnTo>
                    <a:pt x="134" y="140"/>
                  </a:lnTo>
                  <a:lnTo>
                    <a:pt x="134" y="140"/>
                  </a:lnTo>
                  <a:lnTo>
                    <a:pt x="133" y="153"/>
                  </a:lnTo>
                  <a:lnTo>
                    <a:pt x="128" y="166"/>
                  </a:lnTo>
                  <a:lnTo>
                    <a:pt x="122" y="177"/>
                  </a:lnTo>
                  <a:lnTo>
                    <a:pt x="115" y="186"/>
                  </a:lnTo>
                  <a:lnTo>
                    <a:pt x="105" y="194"/>
                  </a:lnTo>
                  <a:lnTo>
                    <a:pt x="94" y="200"/>
                  </a:lnTo>
                  <a:lnTo>
                    <a:pt x="82" y="203"/>
                  </a:lnTo>
                  <a:lnTo>
                    <a:pt x="69" y="205"/>
                  </a:lnTo>
                  <a:lnTo>
                    <a:pt x="0" y="205"/>
                  </a:lnTo>
                  <a:lnTo>
                    <a:pt x="0" y="0"/>
                  </a:lnTo>
                  <a:lnTo>
                    <a:pt x="67" y="0"/>
                  </a:lnTo>
                  <a:lnTo>
                    <a:pt x="67" y="0"/>
                  </a:lnTo>
                  <a:lnTo>
                    <a:pt x="80" y="1"/>
                  </a:lnTo>
                  <a:lnTo>
                    <a:pt x="89" y="3"/>
                  </a:lnTo>
                  <a:lnTo>
                    <a:pt x="99" y="8"/>
                  </a:lnTo>
                  <a:lnTo>
                    <a:pt x="106" y="14"/>
                  </a:lnTo>
                  <a:lnTo>
                    <a:pt x="114" y="23"/>
                  </a:lnTo>
                  <a:lnTo>
                    <a:pt x="117" y="31"/>
                  </a:lnTo>
                  <a:lnTo>
                    <a:pt x="121" y="41"/>
                  </a:lnTo>
                  <a:lnTo>
                    <a:pt x="121" y="53"/>
                  </a:lnTo>
                  <a:lnTo>
                    <a:pt x="121" y="53"/>
                  </a:lnTo>
                  <a:lnTo>
                    <a:pt x="121" y="60"/>
                  </a:lnTo>
                  <a:lnTo>
                    <a:pt x="120" y="64"/>
                  </a:lnTo>
                  <a:lnTo>
                    <a:pt x="116" y="74"/>
                  </a:lnTo>
                  <a:lnTo>
                    <a:pt x="110" y="83"/>
                  </a:lnTo>
                  <a:lnTo>
                    <a:pt x="103" y="88"/>
                  </a:lnTo>
                  <a:lnTo>
                    <a:pt x="103" y="88"/>
                  </a:lnTo>
                  <a:close/>
                  <a:moveTo>
                    <a:pt x="33" y="75"/>
                  </a:moveTo>
                  <a:lnTo>
                    <a:pt x="67" y="75"/>
                  </a:lnTo>
                  <a:lnTo>
                    <a:pt x="67" y="75"/>
                  </a:lnTo>
                  <a:lnTo>
                    <a:pt x="72" y="74"/>
                  </a:lnTo>
                  <a:lnTo>
                    <a:pt x="76" y="73"/>
                  </a:lnTo>
                  <a:lnTo>
                    <a:pt x="81" y="72"/>
                  </a:lnTo>
                  <a:lnTo>
                    <a:pt x="83" y="69"/>
                  </a:lnTo>
                  <a:lnTo>
                    <a:pt x="86" y="66"/>
                  </a:lnTo>
                  <a:lnTo>
                    <a:pt x="88" y="62"/>
                  </a:lnTo>
                  <a:lnTo>
                    <a:pt x="89" y="58"/>
                  </a:lnTo>
                  <a:lnTo>
                    <a:pt x="89" y="53"/>
                  </a:lnTo>
                  <a:lnTo>
                    <a:pt x="89" y="53"/>
                  </a:lnTo>
                  <a:lnTo>
                    <a:pt x="89" y="49"/>
                  </a:lnTo>
                  <a:lnTo>
                    <a:pt x="88" y="44"/>
                  </a:lnTo>
                  <a:lnTo>
                    <a:pt x="86" y="40"/>
                  </a:lnTo>
                  <a:lnTo>
                    <a:pt x="83" y="38"/>
                  </a:lnTo>
                  <a:lnTo>
                    <a:pt x="81" y="34"/>
                  </a:lnTo>
                  <a:lnTo>
                    <a:pt x="76" y="33"/>
                  </a:lnTo>
                  <a:lnTo>
                    <a:pt x="72" y="31"/>
                  </a:lnTo>
                  <a:lnTo>
                    <a:pt x="67" y="31"/>
                  </a:lnTo>
                  <a:lnTo>
                    <a:pt x="33" y="31"/>
                  </a:lnTo>
                  <a:lnTo>
                    <a:pt x="33" y="75"/>
                  </a:lnTo>
                  <a:close/>
                  <a:moveTo>
                    <a:pt x="33" y="174"/>
                  </a:moveTo>
                  <a:lnTo>
                    <a:pt x="67" y="174"/>
                  </a:lnTo>
                  <a:lnTo>
                    <a:pt x="67" y="174"/>
                  </a:lnTo>
                  <a:lnTo>
                    <a:pt x="75" y="173"/>
                  </a:lnTo>
                  <a:lnTo>
                    <a:pt x="82" y="172"/>
                  </a:lnTo>
                  <a:lnTo>
                    <a:pt x="87" y="168"/>
                  </a:lnTo>
                  <a:lnTo>
                    <a:pt x="92" y="164"/>
                  </a:lnTo>
                  <a:lnTo>
                    <a:pt x="97" y="160"/>
                  </a:lnTo>
                  <a:lnTo>
                    <a:pt x="99" y="153"/>
                  </a:lnTo>
                  <a:lnTo>
                    <a:pt x="100" y="147"/>
                  </a:lnTo>
                  <a:lnTo>
                    <a:pt x="101" y="140"/>
                  </a:lnTo>
                  <a:lnTo>
                    <a:pt x="101" y="140"/>
                  </a:lnTo>
                  <a:lnTo>
                    <a:pt x="100" y="133"/>
                  </a:lnTo>
                  <a:lnTo>
                    <a:pt x="99" y="127"/>
                  </a:lnTo>
                  <a:lnTo>
                    <a:pt x="97" y="120"/>
                  </a:lnTo>
                  <a:lnTo>
                    <a:pt x="92" y="116"/>
                  </a:lnTo>
                  <a:lnTo>
                    <a:pt x="87" y="111"/>
                  </a:lnTo>
                  <a:lnTo>
                    <a:pt x="82" y="108"/>
                  </a:lnTo>
                  <a:lnTo>
                    <a:pt x="75" y="107"/>
                  </a:lnTo>
                  <a:lnTo>
                    <a:pt x="67" y="106"/>
                  </a:lnTo>
                  <a:lnTo>
                    <a:pt x="33" y="106"/>
                  </a:lnTo>
                  <a:lnTo>
                    <a:pt x="33" y="1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0"/>
            <p:cNvSpPr>
              <a:spLocks noEditPoints="1"/>
            </p:cNvSpPr>
            <p:nvPr userDrawn="1"/>
          </p:nvSpPr>
          <p:spPr bwMode="auto">
            <a:xfrm>
              <a:off x="1201" y="2429"/>
              <a:ext cx="50" cy="50"/>
            </a:xfrm>
            <a:custGeom>
              <a:avLst/>
              <a:gdLst>
                <a:gd name="T0" fmla="*/ 34 w 148"/>
                <a:gd name="T1" fmla="*/ 85 h 149"/>
                <a:gd name="T2" fmla="*/ 39 w 148"/>
                <a:gd name="T3" fmla="*/ 99 h 149"/>
                <a:gd name="T4" fmla="*/ 47 w 148"/>
                <a:gd name="T5" fmla="*/ 110 h 149"/>
                <a:gd name="T6" fmla="*/ 60 w 148"/>
                <a:gd name="T7" fmla="*/ 116 h 149"/>
                <a:gd name="T8" fmla="*/ 75 w 148"/>
                <a:gd name="T9" fmla="*/ 120 h 149"/>
                <a:gd name="T10" fmla="*/ 85 w 148"/>
                <a:gd name="T11" fmla="*/ 118 h 149"/>
                <a:gd name="T12" fmla="*/ 102 w 148"/>
                <a:gd name="T13" fmla="*/ 111 h 149"/>
                <a:gd name="T14" fmla="*/ 146 w 148"/>
                <a:gd name="T15" fmla="*/ 105 h 149"/>
                <a:gd name="T16" fmla="*/ 141 w 148"/>
                <a:gd name="T17" fmla="*/ 115 h 149"/>
                <a:gd name="T18" fmla="*/ 128 w 148"/>
                <a:gd name="T19" fmla="*/ 131 h 149"/>
                <a:gd name="T20" fmla="*/ 109 w 148"/>
                <a:gd name="T21" fmla="*/ 143 h 149"/>
                <a:gd name="T22" fmla="*/ 86 w 148"/>
                <a:gd name="T23" fmla="*/ 149 h 149"/>
                <a:gd name="T24" fmla="*/ 75 w 148"/>
                <a:gd name="T25" fmla="*/ 149 h 149"/>
                <a:gd name="T26" fmla="*/ 60 w 148"/>
                <a:gd name="T27" fmla="*/ 148 h 149"/>
                <a:gd name="T28" fmla="*/ 45 w 148"/>
                <a:gd name="T29" fmla="*/ 144 h 149"/>
                <a:gd name="T30" fmla="*/ 22 w 148"/>
                <a:gd name="T31" fmla="*/ 128 h 149"/>
                <a:gd name="T32" fmla="*/ 6 w 148"/>
                <a:gd name="T33" fmla="*/ 104 h 149"/>
                <a:gd name="T34" fmla="*/ 1 w 148"/>
                <a:gd name="T35" fmla="*/ 90 h 149"/>
                <a:gd name="T36" fmla="*/ 0 w 148"/>
                <a:gd name="T37" fmla="*/ 74 h 149"/>
                <a:gd name="T38" fmla="*/ 0 w 148"/>
                <a:gd name="T39" fmla="*/ 67 h 149"/>
                <a:gd name="T40" fmla="*/ 6 w 148"/>
                <a:gd name="T41" fmla="*/ 45 h 149"/>
                <a:gd name="T42" fmla="*/ 22 w 148"/>
                <a:gd name="T43" fmla="*/ 22 h 149"/>
                <a:gd name="T44" fmla="*/ 45 w 148"/>
                <a:gd name="T45" fmla="*/ 6 h 149"/>
                <a:gd name="T46" fmla="*/ 58 w 148"/>
                <a:gd name="T47" fmla="*/ 1 h 149"/>
                <a:gd name="T48" fmla="*/ 74 w 148"/>
                <a:gd name="T49" fmla="*/ 0 h 149"/>
                <a:gd name="T50" fmla="*/ 81 w 148"/>
                <a:gd name="T51" fmla="*/ 0 h 149"/>
                <a:gd name="T52" fmla="*/ 96 w 148"/>
                <a:gd name="T53" fmla="*/ 4 h 149"/>
                <a:gd name="T54" fmla="*/ 116 w 148"/>
                <a:gd name="T55" fmla="*/ 12 h 149"/>
                <a:gd name="T56" fmla="*/ 135 w 148"/>
                <a:gd name="T57" fmla="*/ 33 h 149"/>
                <a:gd name="T58" fmla="*/ 146 w 148"/>
                <a:gd name="T59" fmla="*/ 60 h 149"/>
                <a:gd name="T60" fmla="*/ 148 w 148"/>
                <a:gd name="T61" fmla="*/ 74 h 149"/>
                <a:gd name="T62" fmla="*/ 147 w 148"/>
                <a:gd name="T63" fmla="*/ 85 h 149"/>
                <a:gd name="T64" fmla="*/ 35 w 148"/>
                <a:gd name="T65" fmla="*/ 57 h 149"/>
                <a:gd name="T66" fmla="*/ 113 w 148"/>
                <a:gd name="T67" fmla="*/ 57 h 149"/>
                <a:gd name="T68" fmla="*/ 107 w 148"/>
                <a:gd name="T69" fmla="*/ 46 h 149"/>
                <a:gd name="T70" fmla="*/ 99 w 148"/>
                <a:gd name="T71" fmla="*/ 38 h 149"/>
                <a:gd name="T72" fmla="*/ 88 w 148"/>
                <a:gd name="T73" fmla="*/ 32 h 149"/>
                <a:gd name="T74" fmla="*/ 74 w 148"/>
                <a:gd name="T75" fmla="*/ 29 h 149"/>
                <a:gd name="T76" fmla="*/ 67 w 148"/>
                <a:gd name="T77" fmla="*/ 31 h 149"/>
                <a:gd name="T78" fmla="*/ 55 w 148"/>
                <a:gd name="T79" fmla="*/ 34 h 149"/>
                <a:gd name="T80" fmla="*/ 45 w 148"/>
                <a:gd name="T81" fmla="*/ 42 h 149"/>
                <a:gd name="T82" fmla="*/ 38 w 148"/>
                <a:gd name="T83" fmla="*/ 51 h 149"/>
                <a:gd name="T84" fmla="*/ 35 w 148"/>
                <a:gd name="T85" fmla="*/ 5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9">
                  <a:moveTo>
                    <a:pt x="34" y="85"/>
                  </a:moveTo>
                  <a:lnTo>
                    <a:pt x="34" y="85"/>
                  </a:lnTo>
                  <a:lnTo>
                    <a:pt x="35" y="93"/>
                  </a:lnTo>
                  <a:lnTo>
                    <a:pt x="39" y="99"/>
                  </a:lnTo>
                  <a:lnTo>
                    <a:pt x="42" y="105"/>
                  </a:lnTo>
                  <a:lnTo>
                    <a:pt x="47" y="110"/>
                  </a:lnTo>
                  <a:lnTo>
                    <a:pt x="53" y="113"/>
                  </a:lnTo>
                  <a:lnTo>
                    <a:pt x="60" y="116"/>
                  </a:lnTo>
                  <a:lnTo>
                    <a:pt x="67" y="118"/>
                  </a:lnTo>
                  <a:lnTo>
                    <a:pt x="75" y="120"/>
                  </a:lnTo>
                  <a:lnTo>
                    <a:pt x="75" y="120"/>
                  </a:lnTo>
                  <a:lnTo>
                    <a:pt x="85" y="118"/>
                  </a:lnTo>
                  <a:lnTo>
                    <a:pt x="95" y="116"/>
                  </a:lnTo>
                  <a:lnTo>
                    <a:pt x="102" y="111"/>
                  </a:lnTo>
                  <a:lnTo>
                    <a:pt x="108" y="105"/>
                  </a:lnTo>
                  <a:lnTo>
                    <a:pt x="146" y="105"/>
                  </a:lnTo>
                  <a:lnTo>
                    <a:pt x="146" y="105"/>
                  </a:lnTo>
                  <a:lnTo>
                    <a:pt x="141" y="115"/>
                  </a:lnTo>
                  <a:lnTo>
                    <a:pt x="135" y="123"/>
                  </a:lnTo>
                  <a:lnTo>
                    <a:pt x="128" y="131"/>
                  </a:lnTo>
                  <a:lnTo>
                    <a:pt x="119" y="137"/>
                  </a:lnTo>
                  <a:lnTo>
                    <a:pt x="109" y="143"/>
                  </a:lnTo>
                  <a:lnTo>
                    <a:pt x="99" y="146"/>
                  </a:lnTo>
                  <a:lnTo>
                    <a:pt x="86" y="149"/>
                  </a:lnTo>
                  <a:lnTo>
                    <a:pt x="75" y="149"/>
                  </a:lnTo>
                  <a:lnTo>
                    <a:pt x="75" y="149"/>
                  </a:lnTo>
                  <a:lnTo>
                    <a:pt x="67" y="149"/>
                  </a:lnTo>
                  <a:lnTo>
                    <a:pt x="60" y="148"/>
                  </a:lnTo>
                  <a:lnTo>
                    <a:pt x="52" y="146"/>
                  </a:lnTo>
                  <a:lnTo>
                    <a:pt x="45" y="144"/>
                  </a:lnTo>
                  <a:lnTo>
                    <a:pt x="33" y="137"/>
                  </a:lnTo>
                  <a:lnTo>
                    <a:pt x="22" y="128"/>
                  </a:lnTo>
                  <a:lnTo>
                    <a:pt x="12" y="116"/>
                  </a:lnTo>
                  <a:lnTo>
                    <a:pt x="6" y="104"/>
                  </a:lnTo>
                  <a:lnTo>
                    <a:pt x="4" y="96"/>
                  </a:lnTo>
                  <a:lnTo>
                    <a:pt x="1" y="90"/>
                  </a:lnTo>
                  <a:lnTo>
                    <a:pt x="0" y="82"/>
                  </a:lnTo>
                  <a:lnTo>
                    <a:pt x="0" y="74"/>
                  </a:lnTo>
                  <a:lnTo>
                    <a:pt x="0" y="74"/>
                  </a:lnTo>
                  <a:lnTo>
                    <a:pt x="0" y="67"/>
                  </a:lnTo>
                  <a:lnTo>
                    <a:pt x="1" y="60"/>
                  </a:lnTo>
                  <a:lnTo>
                    <a:pt x="6" y="45"/>
                  </a:lnTo>
                  <a:lnTo>
                    <a:pt x="12" y="33"/>
                  </a:lnTo>
                  <a:lnTo>
                    <a:pt x="22" y="22"/>
                  </a:lnTo>
                  <a:lnTo>
                    <a:pt x="33" y="12"/>
                  </a:lnTo>
                  <a:lnTo>
                    <a:pt x="45" y="6"/>
                  </a:lnTo>
                  <a:lnTo>
                    <a:pt x="52" y="4"/>
                  </a:lnTo>
                  <a:lnTo>
                    <a:pt x="58" y="1"/>
                  </a:lnTo>
                  <a:lnTo>
                    <a:pt x="67" y="0"/>
                  </a:lnTo>
                  <a:lnTo>
                    <a:pt x="74" y="0"/>
                  </a:lnTo>
                  <a:lnTo>
                    <a:pt x="74" y="0"/>
                  </a:lnTo>
                  <a:lnTo>
                    <a:pt x="81" y="0"/>
                  </a:lnTo>
                  <a:lnTo>
                    <a:pt x="89" y="1"/>
                  </a:lnTo>
                  <a:lnTo>
                    <a:pt x="96" y="4"/>
                  </a:lnTo>
                  <a:lnTo>
                    <a:pt x="103" y="6"/>
                  </a:lnTo>
                  <a:lnTo>
                    <a:pt x="116" y="12"/>
                  </a:lnTo>
                  <a:lnTo>
                    <a:pt x="127" y="22"/>
                  </a:lnTo>
                  <a:lnTo>
                    <a:pt x="135" y="33"/>
                  </a:lnTo>
                  <a:lnTo>
                    <a:pt x="142" y="45"/>
                  </a:lnTo>
                  <a:lnTo>
                    <a:pt x="146" y="60"/>
                  </a:lnTo>
                  <a:lnTo>
                    <a:pt x="147" y="67"/>
                  </a:lnTo>
                  <a:lnTo>
                    <a:pt x="148" y="74"/>
                  </a:lnTo>
                  <a:lnTo>
                    <a:pt x="148" y="74"/>
                  </a:lnTo>
                  <a:lnTo>
                    <a:pt x="147" y="85"/>
                  </a:lnTo>
                  <a:lnTo>
                    <a:pt x="34" y="85"/>
                  </a:lnTo>
                  <a:close/>
                  <a:moveTo>
                    <a:pt x="35" y="57"/>
                  </a:moveTo>
                  <a:lnTo>
                    <a:pt x="113" y="57"/>
                  </a:lnTo>
                  <a:lnTo>
                    <a:pt x="113" y="57"/>
                  </a:lnTo>
                  <a:lnTo>
                    <a:pt x="111" y="51"/>
                  </a:lnTo>
                  <a:lnTo>
                    <a:pt x="107" y="46"/>
                  </a:lnTo>
                  <a:lnTo>
                    <a:pt x="103" y="42"/>
                  </a:lnTo>
                  <a:lnTo>
                    <a:pt x="99" y="38"/>
                  </a:lnTo>
                  <a:lnTo>
                    <a:pt x="92" y="34"/>
                  </a:lnTo>
                  <a:lnTo>
                    <a:pt x="88" y="32"/>
                  </a:lnTo>
                  <a:lnTo>
                    <a:pt x="80" y="31"/>
                  </a:lnTo>
                  <a:lnTo>
                    <a:pt x="74" y="29"/>
                  </a:lnTo>
                  <a:lnTo>
                    <a:pt x="74" y="29"/>
                  </a:lnTo>
                  <a:lnTo>
                    <a:pt x="67" y="31"/>
                  </a:lnTo>
                  <a:lnTo>
                    <a:pt x="61" y="32"/>
                  </a:lnTo>
                  <a:lnTo>
                    <a:pt x="55" y="34"/>
                  </a:lnTo>
                  <a:lnTo>
                    <a:pt x="50" y="38"/>
                  </a:lnTo>
                  <a:lnTo>
                    <a:pt x="45" y="42"/>
                  </a:lnTo>
                  <a:lnTo>
                    <a:pt x="40" y="46"/>
                  </a:lnTo>
                  <a:lnTo>
                    <a:pt x="38" y="51"/>
                  </a:lnTo>
                  <a:lnTo>
                    <a:pt x="35" y="57"/>
                  </a:lnTo>
                  <a:lnTo>
                    <a:pt x="35"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1"/>
            <p:cNvSpPr>
              <a:spLocks/>
            </p:cNvSpPr>
            <p:nvPr userDrawn="1"/>
          </p:nvSpPr>
          <p:spPr bwMode="auto">
            <a:xfrm>
              <a:off x="1261" y="2409"/>
              <a:ext cx="11" cy="69"/>
            </a:xfrm>
            <a:custGeom>
              <a:avLst/>
              <a:gdLst>
                <a:gd name="T0" fmla="*/ 0 w 33"/>
                <a:gd name="T1" fmla="*/ 4 h 209"/>
                <a:gd name="T2" fmla="*/ 33 w 33"/>
                <a:gd name="T3" fmla="*/ 0 h 209"/>
                <a:gd name="T4" fmla="*/ 33 w 33"/>
                <a:gd name="T5" fmla="*/ 209 h 209"/>
                <a:gd name="T6" fmla="*/ 0 w 33"/>
                <a:gd name="T7" fmla="*/ 209 h 209"/>
                <a:gd name="T8" fmla="*/ 0 w 33"/>
                <a:gd name="T9" fmla="*/ 4 h 209"/>
              </a:gdLst>
              <a:ahLst/>
              <a:cxnLst>
                <a:cxn ang="0">
                  <a:pos x="T0" y="T1"/>
                </a:cxn>
                <a:cxn ang="0">
                  <a:pos x="T2" y="T3"/>
                </a:cxn>
                <a:cxn ang="0">
                  <a:pos x="T4" y="T5"/>
                </a:cxn>
                <a:cxn ang="0">
                  <a:pos x="T6" y="T7"/>
                </a:cxn>
                <a:cxn ang="0">
                  <a:pos x="T8" y="T9"/>
                </a:cxn>
              </a:cxnLst>
              <a:rect l="0" t="0" r="r" b="b"/>
              <a:pathLst>
                <a:path w="33" h="209">
                  <a:moveTo>
                    <a:pt x="0" y="4"/>
                  </a:moveTo>
                  <a:lnTo>
                    <a:pt x="33" y="0"/>
                  </a:lnTo>
                  <a:lnTo>
                    <a:pt x="33" y="209"/>
                  </a:lnTo>
                  <a:lnTo>
                    <a:pt x="0" y="209"/>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noEditPoints="1"/>
            </p:cNvSpPr>
            <p:nvPr userDrawn="1"/>
          </p:nvSpPr>
          <p:spPr bwMode="auto">
            <a:xfrm>
              <a:off x="1280" y="2429"/>
              <a:ext cx="46" cy="74"/>
            </a:xfrm>
            <a:custGeom>
              <a:avLst/>
              <a:gdLst>
                <a:gd name="T0" fmla="*/ 75 w 137"/>
                <a:gd name="T1" fmla="*/ 0 h 222"/>
                <a:gd name="T2" fmla="*/ 97 w 137"/>
                <a:gd name="T3" fmla="*/ 9 h 222"/>
                <a:gd name="T4" fmla="*/ 128 w 137"/>
                <a:gd name="T5" fmla="*/ 59 h 222"/>
                <a:gd name="T6" fmla="*/ 123 w 137"/>
                <a:gd name="T7" fmla="*/ 83 h 222"/>
                <a:gd name="T8" fmla="*/ 109 w 137"/>
                <a:gd name="T9" fmla="*/ 101 h 222"/>
                <a:gd name="T10" fmla="*/ 125 w 137"/>
                <a:gd name="T11" fmla="*/ 118 h 222"/>
                <a:gd name="T12" fmla="*/ 134 w 137"/>
                <a:gd name="T13" fmla="*/ 139 h 222"/>
                <a:gd name="T14" fmla="*/ 137 w 137"/>
                <a:gd name="T15" fmla="*/ 155 h 222"/>
                <a:gd name="T16" fmla="*/ 125 w 137"/>
                <a:gd name="T17" fmla="*/ 194 h 222"/>
                <a:gd name="T18" fmla="*/ 95 w 137"/>
                <a:gd name="T19" fmla="*/ 217 h 222"/>
                <a:gd name="T20" fmla="*/ 69 w 137"/>
                <a:gd name="T21" fmla="*/ 222 h 222"/>
                <a:gd name="T22" fmla="*/ 32 w 137"/>
                <a:gd name="T23" fmla="*/ 213 h 222"/>
                <a:gd name="T24" fmla="*/ 9 w 137"/>
                <a:gd name="T25" fmla="*/ 189 h 222"/>
                <a:gd name="T26" fmla="*/ 33 w 137"/>
                <a:gd name="T27" fmla="*/ 167 h 222"/>
                <a:gd name="T28" fmla="*/ 38 w 137"/>
                <a:gd name="T29" fmla="*/ 177 h 222"/>
                <a:gd name="T30" fmla="*/ 49 w 137"/>
                <a:gd name="T31" fmla="*/ 188 h 222"/>
                <a:gd name="T32" fmla="*/ 69 w 137"/>
                <a:gd name="T33" fmla="*/ 192 h 222"/>
                <a:gd name="T34" fmla="*/ 83 w 137"/>
                <a:gd name="T35" fmla="*/ 189 h 222"/>
                <a:gd name="T36" fmla="*/ 98 w 137"/>
                <a:gd name="T37" fmla="*/ 177 h 222"/>
                <a:gd name="T38" fmla="*/ 104 w 137"/>
                <a:gd name="T39" fmla="*/ 155 h 222"/>
                <a:gd name="T40" fmla="*/ 101 w 137"/>
                <a:gd name="T41" fmla="*/ 140 h 222"/>
                <a:gd name="T42" fmla="*/ 89 w 137"/>
                <a:gd name="T43" fmla="*/ 124 h 222"/>
                <a:gd name="T44" fmla="*/ 69 w 137"/>
                <a:gd name="T45" fmla="*/ 118 h 222"/>
                <a:gd name="T46" fmla="*/ 58 w 137"/>
                <a:gd name="T47" fmla="*/ 120 h 222"/>
                <a:gd name="T48" fmla="*/ 36 w 137"/>
                <a:gd name="T49" fmla="*/ 138 h 222"/>
                <a:gd name="T50" fmla="*/ 19 w 137"/>
                <a:gd name="T51" fmla="*/ 107 h 222"/>
                <a:gd name="T52" fmla="*/ 19 w 137"/>
                <a:gd name="T53" fmla="*/ 93 h 222"/>
                <a:gd name="T54" fmla="*/ 8 w 137"/>
                <a:gd name="T55" fmla="*/ 59 h 222"/>
                <a:gd name="T56" fmla="*/ 11 w 137"/>
                <a:gd name="T57" fmla="*/ 35 h 222"/>
                <a:gd name="T58" fmla="*/ 32 w 137"/>
                <a:gd name="T59" fmla="*/ 10 h 222"/>
                <a:gd name="T60" fmla="*/ 66 w 137"/>
                <a:gd name="T61" fmla="*/ 0 h 222"/>
                <a:gd name="T62" fmla="*/ 69 w 137"/>
                <a:gd name="T63" fmla="*/ 88 h 222"/>
                <a:gd name="T64" fmla="*/ 84 w 137"/>
                <a:gd name="T65" fmla="*/ 83 h 222"/>
                <a:gd name="T66" fmla="*/ 94 w 137"/>
                <a:gd name="T67" fmla="*/ 71 h 222"/>
                <a:gd name="T68" fmla="*/ 97 w 137"/>
                <a:gd name="T69" fmla="*/ 59 h 222"/>
                <a:gd name="T70" fmla="*/ 92 w 137"/>
                <a:gd name="T71" fmla="*/ 43 h 222"/>
                <a:gd name="T72" fmla="*/ 79 w 137"/>
                <a:gd name="T73" fmla="*/ 32 h 222"/>
                <a:gd name="T74" fmla="*/ 69 w 137"/>
                <a:gd name="T75" fmla="*/ 31 h 222"/>
                <a:gd name="T76" fmla="*/ 51 w 137"/>
                <a:gd name="T77" fmla="*/ 34 h 222"/>
                <a:gd name="T78" fmla="*/ 42 w 137"/>
                <a:gd name="T79" fmla="*/ 48 h 222"/>
                <a:gd name="T80" fmla="*/ 39 w 137"/>
                <a:gd name="T81" fmla="*/ 59 h 222"/>
                <a:gd name="T82" fmla="*/ 44 w 137"/>
                <a:gd name="T83" fmla="*/ 76 h 222"/>
                <a:gd name="T84" fmla="*/ 56 w 137"/>
                <a:gd name="T85" fmla="*/ 85 h 222"/>
                <a:gd name="T86" fmla="*/ 69 w 137"/>
                <a:gd name="T87" fmla="*/ 88 h 2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37" h="222">
                  <a:moveTo>
                    <a:pt x="66" y="0"/>
                  </a:moveTo>
                  <a:lnTo>
                    <a:pt x="66" y="0"/>
                  </a:lnTo>
                  <a:lnTo>
                    <a:pt x="75" y="0"/>
                  </a:lnTo>
                  <a:lnTo>
                    <a:pt x="82" y="1"/>
                  </a:lnTo>
                  <a:lnTo>
                    <a:pt x="89" y="5"/>
                  </a:lnTo>
                  <a:lnTo>
                    <a:pt x="97" y="9"/>
                  </a:lnTo>
                  <a:lnTo>
                    <a:pt x="97" y="1"/>
                  </a:lnTo>
                  <a:lnTo>
                    <a:pt x="128" y="1"/>
                  </a:lnTo>
                  <a:lnTo>
                    <a:pt x="128" y="59"/>
                  </a:lnTo>
                  <a:lnTo>
                    <a:pt x="128" y="59"/>
                  </a:lnTo>
                  <a:lnTo>
                    <a:pt x="127" y="72"/>
                  </a:lnTo>
                  <a:lnTo>
                    <a:pt x="123" y="83"/>
                  </a:lnTo>
                  <a:lnTo>
                    <a:pt x="117" y="93"/>
                  </a:lnTo>
                  <a:lnTo>
                    <a:pt x="109" y="101"/>
                  </a:lnTo>
                  <a:lnTo>
                    <a:pt x="109" y="101"/>
                  </a:lnTo>
                  <a:lnTo>
                    <a:pt x="115" y="106"/>
                  </a:lnTo>
                  <a:lnTo>
                    <a:pt x="120" y="112"/>
                  </a:lnTo>
                  <a:lnTo>
                    <a:pt x="125" y="118"/>
                  </a:lnTo>
                  <a:lnTo>
                    <a:pt x="129" y="124"/>
                  </a:lnTo>
                  <a:lnTo>
                    <a:pt x="132" y="132"/>
                  </a:lnTo>
                  <a:lnTo>
                    <a:pt x="134" y="139"/>
                  </a:lnTo>
                  <a:lnTo>
                    <a:pt x="136" y="146"/>
                  </a:lnTo>
                  <a:lnTo>
                    <a:pt x="137" y="155"/>
                  </a:lnTo>
                  <a:lnTo>
                    <a:pt x="137" y="155"/>
                  </a:lnTo>
                  <a:lnTo>
                    <a:pt x="134" y="170"/>
                  </a:lnTo>
                  <a:lnTo>
                    <a:pt x="131" y="183"/>
                  </a:lnTo>
                  <a:lnTo>
                    <a:pt x="125" y="194"/>
                  </a:lnTo>
                  <a:lnTo>
                    <a:pt x="116" y="204"/>
                  </a:lnTo>
                  <a:lnTo>
                    <a:pt x="106" y="212"/>
                  </a:lnTo>
                  <a:lnTo>
                    <a:pt x="95" y="217"/>
                  </a:lnTo>
                  <a:lnTo>
                    <a:pt x="82" y="221"/>
                  </a:lnTo>
                  <a:lnTo>
                    <a:pt x="69" y="222"/>
                  </a:lnTo>
                  <a:lnTo>
                    <a:pt x="69" y="222"/>
                  </a:lnTo>
                  <a:lnTo>
                    <a:pt x="55" y="221"/>
                  </a:lnTo>
                  <a:lnTo>
                    <a:pt x="43" y="218"/>
                  </a:lnTo>
                  <a:lnTo>
                    <a:pt x="32" y="213"/>
                  </a:lnTo>
                  <a:lnTo>
                    <a:pt x="22" y="207"/>
                  </a:lnTo>
                  <a:lnTo>
                    <a:pt x="15" y="199"/>
                  </a:lnTo>
                  <a:lnTo>
                    <a:pt x="9" y="189"/>
                  </a:lnTo>
                  <a:lnTo>
                    <a:pt x="3" y="178"/>
                  </a:lnTo>
                  <a:lnTo>
                    <a:pt x="0" y="167"/>
                  </a:lnTo>
                  <a:lnTo>
                    <a:pt x="33" y="167"/>
                  </a:lnTo>
                  <a:lnTo>
                    <a:pt x="33" y="167"/>
                  </a:lnTo>
                  <a:lnTo>
                    <a:pt x="36" y="172"/>
                  </a:lnTo>
                  <a:lnTo>
                    <a:pt x="38" y="177"/>
                  </a:lnTo>
                  <a:lnTo>
                    <a:pt x="42" y="181"/>
                  </a:lnTo>
                  <a:lnTo>
                    <a:pt x="45" y="184"/>
                  </a:lnTo>
                  <a:lnTo>
                    <a:pt x="49" y="188"/>
                  </a:lnTo>
                  <a:lnTo>
                    <a:pt x="55" y="190"/>
                  </a:lnTo>
                  <a:lnTo>
                    <a:pt x="61" y="192"/>
                  </a:lnTo>
                  <a:lnTo>
                    <a:pt x="69" y="192"/>
                  </a:lnTo>
                  <a:lnTo>
                    <a:pt x="69" y="192"/>
                  </a:lnTo>
                  <a:lnTo>
                    <a:pt x="76" y="192"/>
                  </a:lnTo>
                  <a:lnTo>
                    <a:pt x="83" y="189"/>
                  </a:lnTo>
                  <a:lnTo>
                    <a:pt x="89" y="187"/>
                  </a:lnTo>
                  <a:lnTo>
                    <a:pt x="94" y="182"/>
                  </a:lnTo>
                  <a:lnTo>
                    <a:pt x="98" y="177"/>
                  </a:lnTo>
                  <a:lnTo>
                    <a:pt x="101" y="170"/>
                  </a:lnTo>
                  <a:lnTo>
                    <a:pt x="103" y="162"/>
                  </a:lnTo>
                  <a:lnTo>
                    <a:pt x="104" y="155"/>
                  </a:lnTo>
                  <a:lnTo>
                    <a:pt x="104" y="155"/>
                  </a:lnTo>
                  <a:lnTo>
                    <a:pt x="103" y="148"/>
                  </a:lnTo>
                  <a:lnTo>
                    <a:pt x="101" y="140"/>
                  </a:lnTo>
                  <a:lnTo>
                    <a:pt x="98" y="134"/>
                  </a:lnTo>
                  <a:lnTo>
                    <a:pt x="94" y="128"/>
                  </a:lnTo>
                  <a:lnTo>
                    <a:pt x="89" y="124"/>
                  </a:lnTo>
                  <a:lnTo>
                    <a:pt x="83" y="121"/>
                  </a:lnTo>
                  <a:lnTo>
                    <a:pt x="76" y="118"/>
                  </a:lnTo>
                  <a:lnTo>
                    <a:pt x="69" y="118"/>
                  </a:lnTo>
                  <a:lnTo>
                    <a:pt x="69" y="118"/>
                  </a:lnTo>
                  <a:lnTo>
                    <a:pt x="62" y="118"/>
                  </a:lnTo>
                  <a:lnTo>
                    <a:pt x="58" y="120"/>
                  </a:lnTo>
                  <a:lnTo>
                    <a:pt x="49" y="123"/>
                  </a:lnTo>
                  <a:lnTo>
                    <a:pt x="42" y="129"/>
                  </a:lnTo>
                  <a:lnTo>
                    <a:pt x="36" y="138"/>
                  </a:lnTo>
                  <a:lnTo>
                    <a:pt x="13" y="115"/>
                  </a:lnTo>
                  <a:lnTo>
                    <a:pt x="13" y="115"/>
                  </a:lnTo>
                  <a:lnTo>
                    <a:pt x="19" y="107"/>
                  </a:lnTo>
                  <a:lnTo>
                    <a:pt x="27" y="101"/>
                  </a:lnTo>
                  <a:lnTo>
                    <a:pt x="27" y="101"/>
                  </a:lnTo>
                  <a:lnTo>
                    <a:pt x="19" y="93"/>
                  </a:lnTo>
                  <a:lnTo>
                    <a:pt x="13" y="83"/>
                  </a:lnTo>
                  <a:lnTo>
                    <a:pt x="9" y="72"/>
                  </a:lnTo>
                  <a:lnTo>
                    <a:pt x="8" y="59"/>
                  </a:lnTo>
                  <a:lnTo>
                    <a:pt x="8" y="59"/>
                  </a:lnTo>
                  <a:lnTo>
                    <a:pt x="9" y="48"/>
                  </a:lnTo>
                  <a:lnTo>
                    <a:pt x="11" y="35"/>
                  </a:lnTo>
                  <a:lnTo>
                    <a:pt x="17" y="26"/>
                  </a:lnTo>
                  <a:lnTo>
                    <a:pt x="23" y="17"/>
                  </a:lnTo>
                  <a:lnTo>
                    <a:pt x="32" y="10"/>
                  </a:lnTo>
                  <a:lnTo>
                    <a:pt x="43" y="5"/>
                  </a:lnTo>
                  <a:lnTo>
                    <a:pt x="54" y="1"/>
                  </a:lnTo>
                  <a:lnTo>
                    <a:pt x="66" y="0"/>
                  </a:lnTo>
                  <a:lnTo>
                    <a:pt x="66" y="0"/>
                  </a:lnTo>
                  <a:close/>
                  <a:moveTo>
                    <a:pt x="69" y="88"/>
                  </a:moveTo>
                  <a:lnTo>
                    <a:pt x="69" y="88"/>
                  </a:lnTo>
                  <a:lnTo>
                    <a:pt x="73" y="87"/>
                  </a:lnTo>
                  <a:lnTo>
                    <a:pt x="79" y="85"/>
                  </a:lnTo>
                  <a:lnTo>
                    <a:pt x="84" y="83"/>
                  </a:lnTo>
                  <a:lnTo>
                    <a:pt x="88" y="79"/>
                  </a:lnTo>
                  <a:lnTo>
                    <a:pt x="92" y="76"/>
                  </a:lnTo>
                  <a:lnTo>
                    <a:pt x="94" y="71"/>
                  </a:lnTo>
                  <a:lnTo>
                    <a:pt x="95" y="66"/>
                  </a:lnTo>
                  <a:lnTo>
                    <a:pt x="97" y="59"/>
                  </a:lnTo>
                  <a:lnTo>
                    <a:pt x="97" y="59"/>
                  </a:lnTo>
                  <a:lnTo>
                    <a:pt x="95" y="53"/>
                  </a:lnTo>
                  <a:lnTo>
                    <a:pt x="94" y="48"/>
                  </a:lnTo>
                  <a:lnTo>
                    <a:pt x="92" y="43"/>
                  </a:lnTo>
                  <a:lnTo>
                    <a:pt x="88" y="38"/>
                  </a:lnTo>
                  <a:lnTo>
                    <a:pt x="84" y="34"/>
                  </a:lnTo>
                  <a:lnTo>
                    <a:pt x="79" y="32"/>
                  </a:lnTo>
                  <a:lnTo>
                    <a:pt x="73" y="31"/>
                  </a:lnTo>
                  <a:lnTo>
                    <a:pt x="69" y="31"/>
                  </a:lnTo>
                  <a:lnTo>
                    <a:pt x="69" y="31"/>
                  </a:lnTo>
                  <a:lnTo>
                    <a:pt x="62" y="31"/>
                  </a:lnTo>
                  <a:lnTo>
                    <a:pt x="56" y="32"/>
                  </a:lnTo>
                  <a:lnTo>
                    <a:pt x="51" y="34"/>
                  </a:lnTo>
                  <a:lnTo>
                    <a:pt x="48" y="38"/>
                  </a:lnTo>
                  <a:lnTo>
                    <a:pt x="44" y="43"/>
                  </a:lnTo>
                  <a:lnTo>
                    <a:pt x="42" y="48"/>
                  </a:lnTo>
                  <a:lnTo>
                    <a:pt x="41" y="53"/>
                  </a:lnTo>
                  <a:lnTo>
                    <a:pt x="39" y="59"/>
                  </a:lnTo>
                  <a:lnTo>
                    <a:pt x="39" y="59"/>
                  </a:lnTo>
                  <a:lnTo>
                    <a:pt x="41" y="66"/>
                  </a:lnTo>
                  <a:lnTo>
                    <a:pt x="42" y="71"/>
                  </a:lnTo>
                  <a:lnTo>
                    <a:pt x="44" y="76"/>
                  </a:lnTo>
                  <a:lnTo>
                    <a:pt x="48" y="79"/>
                  </a:lnTo>
                  <a:lnTo>
                    <a:pt x="51" y="83"/>
                  </a:lnTo>
                  <a:lnTo>
                    <a:pt x="56" y="85"/>
                  </a:lnTo>
                  <a:lnTo>
                    <a:pt x="62" y="87"/>
                  </a:lnTo>
                  <a:lnTo>
                    <a:pt x="69" y="88"/>
                  </a:lnTo>
                  <a:lnTo>
                    <a:pt x="69" y="8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3"/>
            <p:cNvSpPr>
              <a:spLocks noEditPoints="1"/>
            </p:cNvSpPr>
            <p:nvPr userDrawn="1"/>
          </p:nvSpPr>
          <p:spPr bwMode="auto">
            <a:xfrm>
              <a:off x="1335" y="2410"/>
              <a:ext cx="14" cy="68"/>
            </a:xfrm>
            <a:custGeom>
              <a:avLst/>
              <a:gdLst>
                <a:gd name="T0" fmla="*/ 22 w 42"/>
                <a:gd name="T1" fmla="*/ 0 h 206"/>
                <a:gd name="T2" fmla="*/ 22 w 42"/>
                <a:gd name="T3" fmla="*/ 0 h 206"/>
                <a:gd name="T4" fmla="*/ 25 w 42"/>
                <a:gd name="T5" fmla="*/ 0 h 206"/>
                <a:gd name="T6" fmla="*/ 29 w 42"/>
                <a:gd name="T7" fmla="*/ 1 h 206"/>
                <a:gd name="T8" fmla="*/ 33 w 42"/>
                <a:gd name="T9" fmla="*/ 3 h 206"/>
                <a:gd name="T10" fmla="*/ 36 w 42"/>
                <a:gd name="T11" fmla="*/ 6 h 206"/>
                <a:gd name="T12" fmla="*/ 39 w 42"/>
                <a:gd name="T13" fmla="*/ 9 h 206"/>
                <a:gd name="T14" fmla="*/ 41 w 42"/>
                <a:gd name="T15" fmla="*/ 13 h 206"/>
                <a:gd name="T16" fmla="*/ 42 w 42"/>
                <a:gd name="T17" fmla="*/ 17 h 206"/>
                <a:gd name="T18" fmla="*/ 42 w 42"/>
                <a:gd name="T19" fmla="*/ 22 h 206"/>
                <a:gd name="T20" fmla="*/ 42 w 42"/>
                <a:gd name="T21" fmla="*/ 22 h 206"/>
                <a:gd name="T22" fmla="*/ 42 w 42"/>
                <a:gd name="T23" fmla="*/ 26 h 206"/>
                <a:gd name="T24" fmla="*/ 41 w 42"/>
                <a:gd name="T25" fmla="*/ 30 h 206"/>
                <a:gd name="T26" fmla="*/ 39 w 42"/>
                <a:gd name="T27" fmla="*/ 34 h 206"/>
                <a:gd name="T28" fmla="*/ 36 w 42"/>
                <a:gd name="T29" fmla="*/ 37 h 206"/>
                <a:gd name="T30" fmla="*/ 33 w 42"/>
                <a:gd name="T31" fmla="*/ 40 h 206"/>
                <a:gd name="T32" fmla="*/ 29 w 42"/>
                <a:gd name="T33" fmla="*/ 41 h 206"/>
                <a:gd name="T34" fmla="*/ 25 w 42"/>
                <a:gd name="T35" fmla="*/ 42 h 206"/>
                <a:gd name="T36" fmla="*/ 22 w 42"/>
                <a:gd name="T37" fmla="*/ 43 h 206"/>
                <a:gd name="T38" fmla="*/ 22 w 42"/>
                <a:gd name="T39" fmla="*/ 43 h 206"/>
                <a:gd name="T40" fmla="*/ 17 w 42"/>
                <a:gd name="T41" fmla="*/ 42 h 206"/>
                <a:gd name="T42" fmla="*/ 13 w 42"/>
                <a:gd name="T43" fmla="*/ 41 h 206"/>
                <a:gd name="T44" fmla="*/ 9 w 42"/>
                <a:gd name="T45" fmla="*/ 40 h 206"/>
                <a:gd name="T46" fmla="*/ 6 w 42"/>
                <a:gd name="T47" fmla="*/ 37 h 206"/>
                <a:gd name="T48" fmla="*/ 3 w 42"/>
                <a:gd name="T49" fmla="*/ 34 h 206"/>
                <a:gd name="T50" fmla="*/ 1 w 42"/>
                <a:gd name="T51" fmla="*/ 30 h 206"/>
                <a:gd name="T52" fmla="*/ 0 w 42"/>
                <a:gd name="T53" fmla="*/ 26 h 206"/>
                <a:gd name="T54" fmla="*/ 0 w 42"/>
                <a:gd name="T55" fmla="*/ 22 h 206"/>
                <a:gd name="T56" fmla="*/ 0 w 42"/>
                <a:gd name="T57" fmla="*/ 22 h 206"/>
                <a:gd name="T58" fmla="*/ 0 w 42"/>
                <a:gd name="T59" fmla="*/ 17 h 206"/>
                <a:gd name="T60" fmla="*/ 1 w 42"/>
                <a:gd name="T61" fmla="*/ 13 h 206"/>
                <a:gd name="T62" fmla="*/ 3 w 42"/>
                <a:gd name="T63" fmla="*/ 9 h 206"/>
                <a:gd name="T64" fmla="*/ 6 w 42"/>
                <a:gd name="T65" fmla="*/ 6 h 206"/>
                <a:gd name="T66" fmla="*/ 9 w 42"/>
                <a:gd name="T67" fmla="*/ 3 h 206"/>
                <a:gd name="T68" fmla="*/ 13 w 42"/>
                <a:gd name="T69" fmla="*/ 1 h 206"/>
                <a:gd name="T70" fmla="*/ 17 w 42"/>
                <a:gd name="T71" fmla="*/ 0 h 206"/>
                <a:gd name="T72" fmla="*/ 22 w 42"/>
                <a:gd name="T73" fmla="*/ 0 h 206"/>
                <a:gd name="T74" fmla="*/ 22 w 42"/>
                <a:gd name="T75" fmla="*/ 0 h 206"/>
                <a:gd name="T76" fmla="*/ 5 w 42"/>
                <a:gd name="T77" fmla="*/ 59 h 206"/>
                <a:gd name="T78" fmla="*/ 37 w 42"/>
                <a:gd name="T79" fmla="*/ 59 h 206"/>
                <a:gd name="T80" fmla="*/ 37 w 42"/>
                <a:gd name="T81" fmla="*/ 206 h 206"/>
                <a:gd name="T82" fmla="*/ 5 w 42"/>
                <a:gd name="T83" fmla="*/ 206 h 206"/>
                <a:gd name="T84" fmla="*/ 5 w 42"/>
                <a:gd name="T85" fmla="*/ 59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 h="206">
                  <a:moveTo>
                    <a:pt x="22" y="0"/>
                  </a:moveTo>
                  <a:lnTo>
                    <a:pt x="22" y="0"/>
                  </a:lnTo>
                  <a:lnTo>
                    <a:pt x="25" y="0"/>
                  </a:lnTo>
                  <a:lnTo>
                    <a:pt x="29" y="1"/>
                  </a:lnTo>
                  <a:lnTo>
                    <a:pt x="33" y="3"/>
                  </a:lnTo>
                  <a:lnTo>
                    <a:pt x="36" y="6"/>
                  </a:lnTo>
                  <a:lnTo>
                    <a:pt x="39" y="9"/>
                  </a:lnTo>
                  <a:lnTo>
                    <a:pt x="41" y="13"/>
                  </a:lnTo>
                  <a:lnTo>
                    <a:pt x="42" y="17"/>
                  </a:lnTo>
                  <a:lnTo>
                    <a:pt x="42" y="22"/>
                  </a:lnTo>
                  <a:lnTo>
                    <a:pt x="42" y="22"/>
                  </a:lnTo>
                  <a:lnTo>
                    <a:pt x="42" y="26"/>
                  </a:lnTo>
                  <a:lnTo>
                    <a:pt x="41" y="30"/>
                  </a:lnTo>
                  <a:lnTo>
                    <a:pt x="39" y="34"/>
                  </a:lnTo>
                  <a:lnTo>
                    <a:pt x="36" y="37"/>
                  </a:lnTo>
                  <a:lnTo>
                    <a:pt x="33" y="40"/>
                  </a:lnTo>
                  <a:lnTo>
                    <a:pt x="29" y="41"/>
                  </a:lnTo>
                  <a:lnTo>
                    <a:pt x="25" y="42"/>
                  </a:lnTo>
                  <a:lnTo>
                    <a:pt x="22" y="43"/>
                  </a:lnTo>
                  <a:lnTo>
                    <a:pt x="22" y="43"/>
                  </a:lnTo>
                  <a:lnTo>
                    <a:pt x="17" y="42"/>
                  </a:lnTo>
                  <a:lnTo>
                    <a:pt x="13" y="41"/>
                  </a:lnTo>
                  <a:lnTo>
                    <a:pt x="9" y="40"/>
                  </a:lnTo>
                  <a:lnTo>
                    <a:pt x="6" y="37"/>
                  </a:lnTo>
                  <a:lnTo>
                    <a:pt x="3" y="34"/>
                  </a:lnTo>
                  <a:lnTo>
                    <a:pt x="1" y="30"/>
                  </a:lnTo>
                  <a:lnTo>
                    <a:pt x="0" y="26"/>
                  </a:lnTo>
                  <a:lnTo>
                    <a:pt x="0" y="22"/>
                  </a:lnTo>
                  <a:lnTo>
                    <a:pt x="0" y="22"/>
                  </a:lnTo>
                  <a:lnTo>
                    <a:pt x="0" y="17"/>
                  </a:lnTo>
                  <a:lnTo>
                    <a:pt x="1" y="13"/>
                  </a:lnTo>
                  <a:lnTo>
                    <a:pt x="3" y="9"/>
                  </a:lnTo>
                  <a:lnTo>
                    <a:pt x="6" y="6"/>
                  </a:lnTo>
                  <a:lnTo>
                    <a:pt x="9" y="3"/>
                  </a:lnTo>
                  <a:lnTo>
                    <a:pt x="13" y="1"/>
                  </a:lnTo>
                  <a:lnTo>
                    <a:pt x="17" y="0"/>
                  </a:lnTo>
                  <a:lnTo>
                    <a:pt x="22" y="0"/>
                  </a:lnTo>
                  <a:lnTo>
                    <a:pt x="22" y="0"/>
                  </a:lnTo>
                  <a:close/>
                  <a:moveTo>
                    <a:pt x="5" y="59"/>
                  </a:moveTo>
                  <a:lnTo>
                    <a:pt x="37" y="59"/>
                  </a:lnTo>
                  <a:lnTo>
                    <a:pt x="37" y="206"/>
                  </a:lnTo>
                  <a:lnTo>
                    <a:pt x="5" y="206"/>
                  </a:lnTo>
                  <a:lnTo>
                    <a:pt x="5" y="5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4"/>
            <p:cNvSpPr>
              <a:spLocks noEditPoints="1"/>
            </p:cNvSpPr>
            <p:nvPr userDrawn="1"/>
          </p:nvSpPr>
          <p:spPr bwMode="auto">
            <a:xfrm>
              <a:off x="1357" y="2429"/>
              <a:ext cx="49" cy="50"/>
            </a:xfrm>
            <a:custGeom>
              <a:avLst/>
              <a:gdLst>
                <a:gd name="T0" fmla="*/ 148 w 148"/>
                <a:gd name="T1" fmla="*/ 148 h 149"/>
                <a:gd name="T2" fmla="*/ 116 w 148"/>
                <a:gd name="T3" fmla="*/ 133 h 149"/>
                <a:gd name="T4" fmla="*/ 109 w 148"/>
                <a:gd name="T5" fmla="*/ 138 h 149"/>
                <a:gd name="T6" fmla="*/ 88 w 148"/>
                <a:gd name="T7" fmla="*/ 148 h 149"/>
                <a:gd name="T8" fmla="*/ 74 w 148"/>
                <a:gd name="T9" fmla="*/ 149 h 149"/>
                <a:gd name="T10" fmla="*/ 59 w 148"/>
                <a:gd name="T11" fmla="*/ 148 h 149"/>
                <a:gd name="T12" fmla="*/ 32 w 148"/>
                <a:gd name="T13" fmla="*/ 138 h 149"/>
                <a:gd name="T14" fmla="*/ 13 w 148"/>
                <a:gd name="T15" fmla="*/ 117 h 149"/>
                <a:gd name="T16" fmla="*/ 4 w 148"/>
                <a:gd name="T17" fmla="*/ 98 h 149"/>
                <a:gd name="T18" fmla="*/ 0 w 148"/>
                <a:gd name="T19" fmla="*/ 83 h 149"/>
                <a:gd name="T20" fmla="*/ 0 w 148"/>
                <a:gd name="T21" fmla="*/ 74 h 149"/>
                <a:gd name="T22" fmla="*/ 2 w 148"/>
                <a:gd name="T23" fmla="*/ 59 h 149"/>
                <a:gd name="T24" fmla="*/ 7 w 148"/>
                <a:gd name="T25" fmla="*/ 44 h 149"/>
                <a:gd name="T26" fmla="*/ 21 w 148"/>
                <a:gd name="T27" fmla="*/ 21 h 149"/>
                <a:gd name="T28" fmla="*/ 44 w 148"/>
                <a:gd name="T29" fmla="*/ 5 h 149"/>
                <a:gd name="T30" fmla="*/ 74 w 148"/>
                <a:gd name="T31" fmla="*/ 0 h 149"/>
                <a:gd name="T32" fmla="*/ 81 w 148"/>
                <a:gd name="T33" fmla="*/ 0 h 149"/>
                <a:gd name="T34" fmla="*/ 99 w 148"/>
                <a:gd name="T35" fmla="*/ 5 h 149"/>
                <a:gd name="T36" fmla="*/ 116 w 148"/>
                <a:gd name="T37" fmla="*/ 17 h 149"/>
                <a:gd name="T38" fmla="*/ 148 w 148"/>
                <a:gd name="T39" fmla="*/ 1 h 149"/>
                <a:gd name="T40" fmla="*/ 75 w 148"/>
                <a:gd name="T41" fmla="*/ 31 h 149"/>
                <a:gd name="T42" fmla="*/ 58 w 148"/>
                <a:gd name="T43" fmla="*/ 34 h 149"/>
                <a:gd name="T44" fmla="*/ 44 w 148"/>
                <a:gd name="T45" fmla="*/ 44 h 149"/>
                <a:gd name="T46" fmla="*/ 36 w 148"/>
                <a:gd name="T47" fmla="*/ 57 h 149"/>
                <a:gd name="T48" fmla="*/ 32 w 148"/>
                <a:gd name="T49" fmla="*/ 74 h 149"/>
                <a:gd name="T50" fmla="*/ 33 w 148"/>
                <a:gd name="T51" fmla="*/ 83 h 149"/>
                <a:gd name="T52" fmla="*/ 39 w 148"/>
                <a:gd name="T53" fmla="*/ 99 h 149"/>
                <a:gd name="T54" fmla="*/ 50 w 148"/>
                <a:gd name="T55" fmla="*/ 111 h 149"/>
                <a:gd name="T56" fmla="*/ 66 w 148"/>
                <a:gd name="T57" fmla="*/ 117 h 149"/>
                <a:gd name="T58" fmla="*/ 75 w 148"/>
                <a:gd name="T59" fmla="*/ 118 h 149"/>
                <a:gd name="T60" fmla="*/ 92 w 148"/>
                <a:gd name="T61" fmla="*/ 115 h 149"/>
                <a:gd name="T62" fmla="*/ 105 w 148"/>
                <a:gd name="T63" fmla="*/ 105 h 149"/>
                <a:gd name="T64" fmla="*/ 114 w 148"/>
                <a:gd name="T65" fmla="*/ 92 h 149"/>
                <a:gd name="T66" fmla="*/ 117 w 148"/>
                <a:gd name="T67" fmla="*/ 74 h 149"/>
                <a:gd name="T68" fmla="*/ 116 w 148"/>
                <a:gd name="T69" fmla="*/ 66 h 149"/>
                <a:gd name="T70" fmla="*/ 110 w 148"/>
                <a:gd name="T71" fmla="*/ 50 h 149"/>
                <a:gd name="T72" fmla="*/ 99 w 148"/>
                <a:gd name="T73" fmla="*/ 38 h 149"/>
                <a:gd name="T74" fmla="*/ 83 w 148"/>
                <a:gd name="T75" fmla="*/ 32 h 149"/>
                <a:gd name="T76" fmla="*/ 75 w 148"/>
                <a:gd name="T77" fmla="*/ 31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8" h="149">
                  <a:moveTo>
                    <a:pt x="148" y="1"/>
                  </a:moveTo>
                  <a:lnTo>
                    <a:pt x="148" y="148"/>
                  </a:lnTo>
                  <a:lnTo>
                    <a:pt x="116" y="148"/>
                  </a:lnTo>
                  <a:lnTo>
                    <a:pt x="116" y="133"/>
                  </a:lnTo>
                  <a:lnTo>
                    <a:pt x="116" y="133"/>
                  </a:lnTo>
                  <a:lnTo>
                    <a:pt x="109" y="138"/>
                  </a:lnTo>
                  <a:lnTo>
                    <a:pt x="100" y="144"/>
                  </a:lnTo>
                  <a:lnTo>
                    <a:pt x="88" y="148"/>
                  </a:lnTo>
                  <a:lnTo>
                    <a:pt x="81" y="149"/>
                  </a:lnTo>
                  <a:lnTo>
                    <a:pt x="74" y="149"/>
                  </a:lnTo>
                  <a:lnTo>
                    <a:pt x="74" y="149"/>
                  </a:lnTo>
                  <a:lnTo>
                    <a:pt x="59" y="148"/>
                  </a:lnTo>
                  <a:lnTo>
                    <a:pt x="44" y="144"/>
                  </a:lnTo>
                  <a:lnTo>
                    <a:pt x="32" y="138"/>
                  </a:lnTo>
                  <a:lnTo>
                    <a:pt x="21" y="128"/>
                  </a:lnTo>
                  <a:lnTo>
                    <a:pt x="13" y="117"/>
                  </a:lnTo>
                  <a:lnTo>
                    <a:pt x="7" y="105"/>
                  </a:lnTo>
                  <a:lnTo>
                    <a:pt x="4" y="98"/>
                  </a:lnTo>
                  <a:lnTo>
                    <a:pt x="2" y="90"/>
                  </a:lnTo>
                  <a:lnTo>
                    <a:pt x="0" y="83"/>
                  </a:lnTo>
                  <a:lnTo>
                    <a:pt x="0" y="74"/>
                  </a:lnTo>
                  <a:lnTo>
                    <a:pt x="0" y="74"/>
                  </a:lnTo>
                  <a:lnTo>
                    <a:pt x="0" y="67"/>
                  </a:lnTo>
                  <a:lnTo>
                    <a:pt x="2" y="59"/>
                  </a:lnTo>
                  <a:lnTo>
                    <a:pt x="4" y="51"/>
                  </a:lnTo>
                  <a:lnTo>
                    <a:pt x="7" y="44"/>
                  </a:lnTo>
                  <a:lnTo>
                    <a:pt x="13" y="32"/>
                  </a:lnTo>
                  <a:lnTo>
                    <a:pt x="21" y="21"/>
                  </a:lnTo>
                  <a:lnTo>
                    <a:pt x="32" y="12"/>
                  </a:lnTo>
                  <a:lnTo>
                    <a:pt x="44" y="5"/>
                  </a:lnTo>
                  <a:lnTo>
                    <a:pt x="59" y="1"/>
                  </a:lnTo>
                  <a:lnTo>
                    <a:pt x="74" y="0"/>
                  </a:lnTo>
                  <a:lnTo>
                    <a:pt x="74" y="0"/>
                  </a:lnTo>
                  <a:lnTo>
                    <a:pt x="81" y="0"/>
                  </a:lnTo>
                  <a:lnTo>
                    <a:pt x="88" y="1"/>
                  </a:lnTo>
                  <a:lnTo>
                    <a:pt x="99" y="5"/>
                  </a:lnTo>
                  <a:lnTo>
                    <a:pt x="109" y="11"/>
                  </a:lnTo>
                  <a:lnTo>
                    <a:pt x="116" y="17"/>
                  </a:lnTo>
                  <a:lnTo>
                    <a:pt x="116" y="1"/>
                  </a:lnTo>
                  <a:lnTo>
                    <a:pt x="148" y="1"/>
                  </a:lnTo>
                  <a:close/>
                  <a:moveTo>
                    <a:pt x="75" y="31"/>
                  </a:moveTo>
                  <a:lnTo>
                    <a:pt x="75" y="31"/>
                  </a:lnTo>
                  <a:lnTo>
                    <a:pt x="66" y="32"/>
                  </a:lnTo>
                  <a:lnTo>
                    <a:pt x="58" y="34"/>
                  </a:lnTo>
                  <a:lnTo>
                    <a:pt x="50" y="38"/>
                  </a:lnTo>
                  <a:lnTo>
                    <a:pt x="44" y="44"/>
                  </a:lnTo>
                  <a:lnTo>
                    <a:pt x="39" y="50"/>
                  </a:lnTo>
                  <a:lnTo>
                    <a:pt x="36" y="57"/>
                  </a:lnTo>
                  <a:lnTo>
                    <a:pt x="33" y="66"/>
                  </a:lnTo>
                  <a:lnTo>
                    <a:pt x="32" y="74"/>
                  </a:lnTo>
                  <a:lnTo>
                    <a:pt x="32" y="74"/>
                  </a:lnTo>
                  <a:lnTo>
                    <a:pt x="33" y="83"/>
                  </a:lnTo>
                  <a:lnTo>
                    <a:pt x="36" y="92"/>
                  </a:lnTo>
                  <a:lnTo>
                    <a:pt x="39" y="99"/>
                  </a:lnTo>
                  <a:lnTo>
                    <a:pt x="44" y="105"/>
                  </a:lnTo>
                  <a:lnTo>
                    <a:pt x="50" y="111"/>
                  </a:lnTo>
                  <a:lnTo>
                    <a:pt x="58" y="115"/>
                  </a:lnTo>
                  <a:lnTo>
                    <a:pt x="66" y="117"/>
                  </a:lnTo>
                  <a:lnTo>
                    <a:pt x="75" y="118"/>
                  </a:lnTo>
                  <a:lnTo>
                    <a:pt x="75" y="118"/>
                  </a:lnTo>
                  <a:lnTo>
                    <a:pt x="83" y="117"/>
                  </a:lnTo>
                  <a:lnTo>
                    <a:pt x="92" y="115"/>
                  </a:lnTo>
                  <a:lnTo>
                    <a:pt x="99" y="111"/>
                  </a:lnTo>
                  <a:lnTo>
                    <a:pt x="105" y="105"/>
                  </a:lnTo>
                  <a:lnTo>
                    <a:pt x="110" y="99"/>
                  </a:lnTo>
                  <a:lnTo>
                    <a:pt x="114" y="92"/>
                  </a:lnTo>
                  <a:lnTo>
                    <a:pt x="116" y="83"/>
                  </a:lnTo>
                  <a:lnTo>
                    <a:pt x="117" y="74"/>
                  </a:lnTo>
                  <a:lnTo>
                    <a:pt x="117" y="74"/>
                  </a:lnTo>
                  <a:lnTo>
                    <a:pt x="116" y="66"/>
                  </a:lnTo>
                  <a:lnTo>
                    <a:pt x="114" y="57"/>
                  </a:lnTo>
                  <a:lnTo>
                    <a:pt x="110" y="50"/>
                  </a:lnTo>
                  <a:lnTo>
                    <a:pt x="105" y="44"/>
                  </a:lnTo>
                  <a:lnTo>
                    <a:pt x="99" y="38"/>
                  </a:lnTo>
                  <a:lnTo>
                    <a:pt x="92" y="34"/>
                  </a:lnTo>
                  <a:lnTo>
                    <a:pt x="83" y="32"/>
                  </a:lnTo>
                  <a:lnTo>
                    <a:pt x="75" y="31"/>
                  </a:lnTo>
                  <a:lnTo>
                    <a:pt x="7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5"/>
            <p:cNvSpPr>
              <a:spLocks/>
            </p:cNvSpPr>
            <p:nvPr userDrawn="1"/>
          </p:nvSpPr>
          <p:spPr bwMode="auto">
            <a:xfrm>
              <a:off x="1419" y="2429"/>
              <a:ext cx="42" cy="49"/>
            </a:xfrm>
            <a:custGeom>
              <a:avLst/>
              <a:gdLst>
                <a:gd name="T0" fmla="*/ 0 w 127"/>
                <a:gd name="T1" fmla="*/ 1 h 148"/>
                <a:gd name="T2" fmla="*/ 31 w 127"/>
                <a:gd name="T3" fmla="*/ 1 h 148"/>
                <a:gd name="T4" fmla="*/ 31 w 127"/>
                <a:gd name="T5" fmla="*/ 18 h 148"/>
                <a:gd name="T6" fmla="*/ 31 w 127"/>
                <a:gd name="T7" fmla="*/ 18 h 148"/>
                <a:gd name="T8" fmla="*/ 37 w 127"/>
                <a:gd name="T9" fmla="*/ 12 h 148"/>
                <a:gd name="T10" fmla="*/ 46 w 127"/>
                <a:gd name="T11" fmla="*/ 6 h 148"/>
                <a:gd name="T12" fmla="*/ 52 w 127"/>
                <a:gd name="T13" fmla="*/ 4 h 148"/>
                <a:gd name="T14" fmla="*/ 58 w 127"/>
                <a:gd name="T15" fmla="*/ 1 h 148"/>
                <a:gd name="T16" fmla="*/ 64 w 127"/>
                <a:gd name="T17" fmla="*/ 0 h 148"/>
                <a:gd name="T18" fmla="*/ 71 w 127"/>
                <a:gd name="T19" fmla="*/ 0 h 148"/>
                <a:gd name="T20" fmla="*/ 71 w 127"/>
                <a:gd name="T21" fmla="*/ 0 h 148"/>
                <a:gd name="T22" fmla="*/ 85 w 127"/>
                <a:gd name="T23" fmla="*/ 1 h 148"/>
                <a:gd name="T24" fmla="*/ 96 w 127"/>
                <a:gd name="T25" fmla="*/ 4 h 148"/>
                <a:gd name="T26" fmla="*/ 106 w 127"/>
                <a:gd name="T27" fmla="*/ 9 h 148"/>
                <a:gd name="T28" fmla="*/ 113 w 127"/>
                <a:gd name="T29" fmla="*/ 16 h 148"/>
                <a:gd name="T30" fmla="*/ 119 w 127"/>
                <a:gd name="T31" fmla="*/ 24 h 148"/>
                <a:gd name="T32" fmla="*/ 124 w 127"/>
                <a:gd name="T33" fmla="*/ 34 h 148"/>
                <a:gd name="T34" fmla="*/ 126 w 127"/>
                <a:gd name="T35" fmla="*/ 46 h 148"/>
                <a:gd name="T36" fmla="*/ 127 w 127"/>
                <a:gd name="T37" fmla="*/ 60 h 148"/>
                <a:gd name="T38" fmla="*/ 127 w 127"/>
                <a:gd name="T39" fmla="*/ 148 h 148"/>
                <a:gd name="T40" fmla="*/ 96 w 127"/>
                <a:gd name="T41" fmla="*/ 148 h 148"/>
                <a:gd name="T42" fmla="*/ 96 w 127"/>
                <a:gd name="T43" fmla="*/ 67 h 148"/>
                <a:gd name="T44" fmla="*/ 96 w 127"/>
                <a:gd name="T45" fmla="*/ 67 h 148"/>
                <a:gd name="T46" fmla="*/ 95 w 127"/>
                <a:gd name="T47" fmla="*/ 59 h 148"/>
                <a:gd name="T48" fmla="*/ 93 w 127"/>
                <a:gd name="T49" fmla="*/ 50 h 148"/>
                <a:gd name="T50" fmla="*/ 91 w 127"/>
                <a:gd name="T51" fmla="*/ 44 h 148"/>
                <a:gd name="T52" fmla="*/ 87 w 127"/>
                <a:gd name="T53" fmla="*/ 39 h 148"/>
                <a:gd name="T54" fmla="*/ 82 w 127"/>
                <a:gd name="T55" fmla="*/ 35 h 148"/>
                <a:gd name="T56" fmla="*/ 78 w 127"/>
                <a:gd name="T57" fmla="*/ 32 h 148"/>
                <a:gd name="T58" fmla="*/ 71 w 127"/>
                <a:gd name="T59" fmla="*/ 31 h 148"/>
                <a:gd name="T60" fmla="*/ 64 w 127"/>
                <a:gd name="T61" fmla="*/ 31 h 148"/>
                <a:gd name="T62" fmla="*/ 64 w 127"/>
                <a:gd name="T63" fmla="*/ 31 h 148"/>
                <a:gd name="T64" fmla="*/ 56 w 127"/>
                <a:gd name="T65" fmla="*/ 31 h 148"/>
                <a:gd name="T66" fmla="*/ 50 w 127"/>
                <a:gd name="T67" fmla="*/ 33 h 148"/>
                <a:gd name="T68" fmla="*/ 45 w 127"/>
                <a:gd name="T69" fmla="*/ 37 h 148"/>
                <a:gd name="T70" fmla="*/ 40 w 127"/>
                <a:gd name="T71" fmla="*/ 40 h 148"/>
                <a:gd name="T72" fmla="*/ 36 w 127"/>
                <a:gd name="T73" fmla="*/ 46 h 148"/>
                <a:gd name="T74" fmla="*/ 34 w 127"/>
                <a:gd name="T75" fmla="*/ 53 h 148"/>
                <a:gd name="T76" fmla="*/ 32 w 127"/>
                <a:gd name="T77" fmla="*/ 60 h 148"/>
                <a:gd name="T78" fmla="*/ 31 w 127"/>
                <a:gd name="T79" fmla="*/ 67 h 148"/>
                <a:gd name="T80" fmla="*/ 31 w 127"/>
                <a:gd name="T81" fmla="*/ 148 h 148"/>
                <a:gd name="T82" fmla="*/ 0 w 127"/>
                <a:gd name="T83" fmla="*/ 148 h 148"/>
                <a:gd name="T84" fmla="*/ 0 w 127"/>
                <a:gd name="T85" fmla="*/ 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7" h="148">
                  <a:moveTo>
                    <a:pt x="0" y="1"/>
                  </a:moveTo>
                  <a:lnTo>
                    <a:pt x="31" y="1"/>
                  </a:lnTo>
                  <a:lnTo>
                    <a:pt x="31" y="18"/>
                  </a:lnTo>
                  <a:lnTo>
                    <a:pt x="31" y="18"/>
                  </a:lnTo>
                  <a:lnTo>
                    <a:pt x="37" y="12"/>
                  </a:lnTo>
                  <a:lnTo>
                    <a:pt x="46" y="6"/>
                  </a:lnTo>
                  <a:lnTo>
                    <a:pt x="52" y="4"/>
                  </a:lnTo>
                  <a:lnTo>
                    <a:pt x="58" y="1"/>
                  </a:lnTo>
                  <a:lnTo>
                    <a:pt x="64" y="0"/>
                  </a:lnTo>
                  <a:lnTo>
                    <a:pt x="71" y="0"/>
                  </a:lnTo>
                  <a:lnTo>
                    <a:pt x="71" y="0"/>
                  </a:lnTo>
                  <a:lnTo>
                    <a:pt x="85" y="1"/>
                  </a:lnTo>
                  <a:lnTo>
                    <a:pt x="96" y="4"/>
                  </a:lnTo>
                  <a:lnTo>
                    <a:pt x="106" y="9"/>
                  </a:lnTo>
                  <a:lnTo>
                    <a:pt x="113" y="16"/>
                  </a:lnTo>
                  <a:lnTo>
                    <a:pt x="119" y="24"/>
                  </a:lnTo>
                  <a:lnTo>
                    <a:pt x="124" y="34"/>
                  </a:lnTo>
                  <a:lnTo>
                    <a:pt x="126" y="46"/>
                  </a:lnTo>
                  <a:lnTo>
                    <a:pt x="127" y="60"/>
                  </a:lnTo>
                  <a:lnTo>
                    <a:pt x="127" y="148"/>
                  </a:lnTo>
                  <a:lnTo>
                    <a:pt x="96" y="148"/>
                  </a:lnTo>
                  <a:lnTo>
                    <a:pt x="96" y="67"/>
                  </a:lnTo>
                  <a:lnTo>
                    <a:pt x="96" y="67"/>
                  </a:lnTo>
                  <a:lnTo>
                    <a:pt x="95" y="59"/>
                  </a:lnTo>
                  <a:lnTo>
                    <a:pt x="93" y="50"/>
                  </a:lnTo>
                  <a:lnTo>
                    <a:pt x="91" y="44"/>
                  </a:lnTo>
                  <a:lnTo>
                    <a:pt x="87" y="39"/>
                  </a:lnTo>
                  <a:lnTo>
                    <a:pt x="82" y="35"/>
                  </a:lnTo>
                  <a:lnTo>
                    <a:pt x="78" y="32"/>
                  </a:lnTo>
                  <a:lnTo>
                    <a:pt x="71" y="31"/>
                  </a:lnTo>
                  <a:lnTo>
                    <a:pt x="64" y="31"/>
                  </a:lnTo>
                  <a:lnTo>
                    <a:pt x="64" y="31"/>
                  </a:lnTo>
                  <a:lnTo>
                    <a:pt x="56" y="31"/>
                  </a:lnTo>
                  <a:lnTo>
                    <a:pt x="50" y="33"/>
                  </a:lnTo>
                  <a:lnTo>
                    <a:pt x="45" y="37"/>
                  </a:lnTo>
                  <a:lnTo>
                    <a:pt x="40" y="40"/>
                  </a:lnTo>
                  <a:lnTo>
                    <a:pt x="36" y="46"/>
                  </a:lnTo>
                  <a:lnTo>
                    <a:pt x="34" y="53"/>
                  </a:lnTo>
                  <a:lnTo>
                    <a:pt x="32" y="60"/>
                  </a:lnTo>
                  <a:lnTo>
                    <a:pt x="31" y="67"/>
                  </a:lnTo>
                  <a:lnTo>
                    <a:pt x="31" y="148"/>
                  </a:lnTo>
                  <a:lnTo>
                    <a:pt x="0" y="148"/>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6"/>
            <p:cNvSpPr>
              <a:spLocks/>
            </p:cNvSpPr>
            <p:nvPr userDrawn="1"/>
          </p:nvSpPr>
          <p:spPr bwMode="auto">
            <a:xfrm>
              <a:off x="1504" y="2410"/>
              <a:ext cx="44" cy="68"/>
            </a:xfrm>
            <a:custGeom>
              <a:avLst/>
              <a:gdLst>
                <a:gd name="T0" fmla="*/ 0 w 134"/>
                <a:gd name="T1" fmla="*/ 0 h 205"/>
                <a:gd name="T2" fmla="*/ 37 w 134"/>
                <a:gd name="T3" fmla="*/ 0 h 205"/>
                <a:gd name="T4" fmla="*/ 102 w 134"/>
                <a:gd name="T5" fmla="*/ 141 h 205"/>
                <a:gd name="T6" fmla="*/ 102 w 134"/>
                <a:gd name="T7" fmla="*/ 0 h 205"/>
                <a:gd name="T8" fmla="*/ 134 w 134"/>
                <a:gd name="T9" fmla="*/ 0 h 205"/>
                <a:gd name="T10" fmla="*/ 134 w 134"/>
                <a:gd name="T11" fmla="*/ 205 h 205"/>
                <a:gd name="T12" fmla="*/ 99 w 134"/>
                <a:gd name="T13" fmla="*/ 205 h 205"/>
                <a:gd name="T14" fmla="*/ 33 w 134"/>
                <a:gd name="T15" fmla="*/ 64 h 205"/>
                <a:gd name="T16" fmla="*/ 33 w 134"/>
                <a:gd name="T17" fmla="*/ 205 h 205"/>
                <a:gd name="T18" fmla="*/ 0 w 134"/>
                <a:gd name="T19" fmla="*/ 205 h 205"/>
                <a:gd name="T20" fmla="*/ 0 w 134"/>
                <a:gd name="T21" fmla="*/ 0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4" h="205">
                  <a:moveTo>
                    <a:pt x="0" y="0"/>
                  </a:moveTo>
                  <a:lnTo>
                    <a:pt x="37" y="0"/>
                  </a:lnTo>
                  <a:lnTo>
                    <a:pt x="102" y="141"/>
                  </a:lnTo>
                  <a:lnTo>
                    <a:pt x="102" y="0"/>
                  </a:lnTo>
                  <a:lnTo>
                    <a:pt x="134" y="0"/>
                  </a:lnTo>
                  <a:lnTo>
                    <a:pt x="134" y="205"/>
                  </a:lnTo>
                  <a:lnTo>
                    <a:pt x="99" y="205"/>
                  </a:lnTo>
                  <a:lnTo>
                    <a:pt x="33" y="64"/>
                  </a:lnTo>
                  <a:lnTo>
                    <a:pt x="33" y="205"/>
                  </a:lnTo>
                  <a:lnTo>
                    <a:pt x="0" y="205"/>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27"/>
            <p:cNvSpPr>
              <a:spLocks/>
            </p:cNvSpPr>
            <p:nvPr userDrawn="1"/>
          </p:nvSpPr>
          <p:spPr bwMode="auto">
            <a:xfrm>
              <a:off x="1562" y="2429"/>
              <a:ext cx="42" cy="50"/>
            </a:xfrm>
            <a:custGeom>
              <a:avLst/>
              <a:gdLst>
                <a:gd name="T0" fmla="*/ 128 w 128"/>
                <a:gd name="T1" fmla="*/ 147 h 148"/>
                <a:gd name="T2" fmla="*/ 96 w 128"/>
                <a:gd name="T3" fmla="*/ 147 h 148"/>
                <a:gd name="T4" fmla="*/ 96 w 128"/>
                <a:gd name="T5" fmla="*/ 130 h 148"/>
                <a:gd name="T6" fmla="*/ 96 w 128"/>
                <a:gd name="T7" fmla="*/ 130 h 148"/>
                <a:gd name="T8" fmla="*/ 89 w 128"/>
                <a:gd name="T9" fmla="*/ 137 h 148"/>
                <a:gd name="T10" fmla="*/ 81 w 128"/>
                <a:gd name="T11" fmla="*/ 143 h 148"/>
                <a:gd name="T12" fmla="*/ 76 w 128"/>
                <a:gd name="T13" fmla="*/ 145 h 148"/>
                <a:gd name="T14" fmla="*/ 70 w 128"/>
                <a:gd name="T15" fmla="*/ 147 h 148"/>
                <a:gd name="T16" fmla="*/ 64 w 128"/>
                <a:gd name="T17" fmla="*/ 148 h 148"/>
                <a:gd name="T18" fmla="*/ 56 w 128"/>
                <a:gd name="T19" fmla="*/ 148 h 148"/>
                <a:gd name="T20" fmla="*/ 56 w 128"/>
                <a:gd name="T21" fmla="*/ 148 h 148"/>
                <a:gd name="T22" fmla="*/ 43 w 128"/>
                <a:gd name="T23" fmla="*/ 148 h 148"/>
                <a:gd name="T24" fmla="*/ 32 w 128"/>
                <a:gd name="T25" fmla="*/ 144 h 148"/>
                <a:gd name="T26" fmla="*/ 22 w 128"/>
                <a:gd name="T27" fmla="*/ 139 h 148"/>
                <a:gd name="T28" fmla="*/ 15 w 128"/>
                <a:gd name="T29" fmla="*/ 133 h 148"/>
                <a:gd name="T30" fmla="*/ 8 w 128"/>
                <a:gd name="T31" fmla="*/ 125 h 148"/>
                <a:gd name="T32" fmla="*/ 4 w 128"/>
                <a:gd name="T33" fmla="*/ 114 h 148"/>
                <a:gd name="T34" fmla="*/ 0 w 128"/>
                <a:gd name="T35" fmla="*/ 102 h 148"/>
                <a:gd name="T36" fmla="*/ 0 w 128"/>
                <a:gd name="T37" fmla="*/ 88 h 148"/>
                <a:gd name="T38" fmla="*/ 0 w 128"/>
                <a:gd name="T39" fmla="*/ 0 h 148"/>
                <a:gd name="T40" fmla="*/ 32 w 128"/>
                <a:gd name="T41" fmla="*/ 0 h 148"/>
                <a:gd name="T42" fmla="*/ 32 w 128"/>
                <a:gd name="T43" fmla="*/ 81 h 148"/>
                <a:gd name="T44" fmla="*/ 32 w 128"/>
                <a:gd name="T45" fmla="*/ 81 h 148"/>
                <a:gd name="T46" fmla="*/ 32 w 128"/>
                <a:gd name="T47" fmla="*/ 91 h 148"/>
                <a:gd name="T48" fmla="*/ 34 w 128"/>
                <a:gd name="T49" fmla="*/ 98 h 148"/>
                <a:gd name="T50" fmla="*/ 37 w 128"/>
                <a:gd name="T51" fmla="*/ 104 h 148"/>
                <a:gd name="T52" fmla="*/ 40 w 128"/>
                <a:gd name="T53" fmla="*/ 109 h 148"/>
                <a:gd name="T54" fmla="*/ 44 w 128"/>
                <a:gd name="T55" fmla="*/ 114 h 148"/>
                <a:gd name="T56" fmla="*/ 50 w 128"/>
                <a:gd name="T57" fmla="*/ 116 h 148"/>
                <a:gd name="T58" fmla="*/ 56 w 128"/>
                <a:gd name="T59" fmla="*/ 117 h 148"/>
                <a:gd name="T60" fmla="*/ 64 w 128"/>
                <a:gd name="T61" fmla="*/ 119 h 148"/>
                <a:gd name="T62" fmla="*/ 64 w 128"/>
                <a:gd name="T63" fmla="*/ 119 h 148"/>
                <a:gd name="T64" fmla="*/ 71 w 128"/>
                <a:gd name="T65" fmla="*/ 117 h 148"/>
                <a:gd name="T66" fmla="*/ 78 w 128"/>
                <a:gd name="T67" fmla="*/ 115 h 148"/>
                <a:gd name="T68" fmla="*/ 83 w 128"/>
                <a:gd name="T69" fmla="*/ 112 h 148"/>
                <a:gd name="T70" fmla="*/ 88 w 128"/>
                <a:gd name="T71" fmla="*/ 108 h 148"/>
                <a:gd name="T72" fmla="*/ 92 w 128"/>
                <a:gd name="T73" fmla="*/ 103 h 148"/>
                <a:gd name="T74" fmla="*/ 94 w 128"/>
                <a:gd name="T75" fmla="*/ 97 h 148"/>
                <a:gd name="T76" fmla="*/ 95 w 128"/>
                <a:gd name="T77" fmla="*/ 89 h 148"/>
                <a:gd name="T78" fmla="*/ 96 w 128"/>
                <a:gd name="T79" fmla="*/ 81 h 148"/>
                <a:gd name="T80" fmla="*/ 96 w 128"/>
                <a:gd name="T81" fmla="*/ 0 h 148"/>
                <a:gd name="T82" fmla="*/ 128 w 128"/>
                <a:gd name="T83" fmla="*/ 0 h 148"/>
                <a:gd name="T84" fmla="*/ 128 w 128"/>
                <a:gd name="T85" fmla="*/ 147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148">
                  <a:moveTo>
                    <a:pt x="128" y="147"/>
                  </a:moveTo>
                  <a:lnTo>
                    <a:pt x="96" y="147"/>
                  </a:lnTo>
                  <a:lnTo>
                    <a:pt x="96" y="130"/>
                  </a:lnTo>
                  <a:lnTo>
                    <a:pt x="96" y="130"/>
                  </a:lnTo>
                  <a:lnTo>
                    <a:pt x="89" y="137"/>
                  </a:lnTo>
                  <a:lnTo>
                    <a:pt x="81" y="143"/>
                  </a:lnTo>
                  <a:lnTo>
                    <a:pt x="76" y="145"/>
                  </a:lnTo>
                  <a:lnTo>
                    <a:pt x="70" y="147"/>
                  </a:lnTo>
                  <a:lnTo>
                    <a:pt x="64" y="148"/>
                  </a:lnTo>
                  <a:lnTo>
                    <a:pt x="56" y="148"/>
                  </a:lnTo>
                  <a:lnTo>
                    <a:pt x="56" y="148"/>
                  </a:lnTo>
                  <a:lnTo>
                    <a:pt x="43" y="148"/>
                  </a:lnTo>
                  <a:lnTo>
                    <a:pt x="32" y="144"/>
                  </a:lnTo>
                  <a:lnTo>
                    <a:pt x="22" y="139"/>
                  </a:lnTo>
                  <a:lnTo>
                    <a:pt x="15" y="133"/>
                  </a:lnTo>
                  <a:lnTo>
                    <a:pt x="8" y="125"/>
                  </a:lnTo>
                  <a:lnTo>
                    <a:pt x="4" y="114"/>
                  </a:lnTo>
                  <a:lnTo>
                    <a:pt x="0" y="102"/>
                  </a:lnTo>
                  <a:lnTo>
                    <a:pt x="0" y="88"/>
                  </a:lnTo>
                  <a:lnTo>
                    <a:pt x="0" y="0"/>
                  </a:lnTo>
                  <a:lnTo>
                    <a:pt x="32" y="0"/>
                  </a:lnTo>
                  <a:lnTo>
                    <a:pt x="32" y="81"/>
                  </a:lnTo>
                  <a:lnTo>
                    <a:pt x="32" y="81"/>
                  </a:lnTo>
                  <a:lnTo>
                    <a:pt x="32" y="91"/>
                  </a:lnTo>
                  <a:lnTo>
                    <a:pt x="34" y="98"/>
                  </a:lnTo>
                  <a:lnTo>
                    <a:pt x="37" y="104"/>
                  </a:lnTo>
                  <a:lnTo>
                    <a:pt x="40" y="109"/>
                  </a:lnTo>
                  <a:lnTo>
                    <a:pt x="44" y="114"/>
                  </a:lnTo>
                  <a:lnTo>
                    <a:pt x="50" y="116"/>
                  </a:lnTo>
                  <a:lnTo>
                    <a:pt x="56" y="117"/>
                  </a:lnTo>
                  <a:lnTo>
                    <a:pt x="64" y="119"/>
                  </a:lnTo>
                  <a:lnTo>
                    <a:pt x="64" y="119"/>
                  </a:lnTo>
                  <a:lnTo>
                    <a:pt x="71" y="117"/>
                  </a:lnTo>
                  <a:lnTo>
                    <a:pt x="78" y="115"/>
                  </a:lnTo>
                  <a:lnTo>
                    <a:pt x="83" y="112"/>
                  </a:lnTo>
                  <a:lnTo>
                    <a:pt x="88" y="108"/>
                  </a:lnTo>
                  <a:lnTo>
                    <a:pt x="92" y="103"/>
                  </a:lnTo>
                  <a:lnTo>
                    <a:pt x="94" y="97"/>
                  </a:lnTo>
                  <a:lnTo>
                    <a:pt x="95" y="89"/>
                  </a:lnTo>
                  <a:lnTo>
                    <a:pt x="96" y="81"/>
                  </a:lnTo>
                  <a:lnTo>
                    <a:pt x="96" y="0"/>
                  </a:lnTo>
                  <a:lnTo>
                    <a:pt x="128" y="0"/>
                  </a:lnTo>
                  <a:lnTo>
                    <a:pt x="128" y="14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28"/>
            <p:cNvSpPr>
              <a:spLocks/>
            </p:cNvSpPr>
            <p:nvPr userDrawn="1"/>
          </p:nvSpPr>
          <p:spPr bwMode="auto">
            <a:xfrm>
              <a:off x="1615" y="2429"/>
              <a:ext cx="50" cy="50"/>
            </a:xfrm>
            <a:custGeom>
              <a:avLst/>
              <a:gdLst>
                <a:gd name="T0" fmla="*/ 75 w 150"/>
                <a:gd name="T1" fmla="*/ 120 h 149"/>
                <a:gd name="T2" fmla="*/ 92 w 150"/>
                <a:gd name="T3" fmla="*/ 116 h 149"/>
                <a:gd name="T4" fmla="*/ 106 w 150"/>
                <a:gd name="T5" fmla="*/ 106 h 149"/>
                <a:gd name="T6" fmla="*/ 114 w 150"/>
                <a:gd name="T7" fmla="*/ 93 h 149"/>
                <a:gd name="T8" fmla="*/ 117 w 150"/>
                <a:gd name="T9" fmla="*/ 74 h 149"/>
                <a:gd name="T10" fmla="*/ 150 w 150"/>
                <a:gd name="T11" fmla="*/ 74 h 149"/>
                <a:gd name="T12" fmla="*/ 147 w 150"/>
                <a:gd name="T13" fmla="*/ 90 h 149"/>
                <a:gd name="T14" fmla="*/ 143 w 150"/>
                <a:gd name="T15" fmla="*/ 104 h 149"/>
                <a:gd name="T16" fmla="*/ 128 w 150"/>
                <a:gd name="T17" fmla="*/ 128 h 149"/>
                <a:gd name="T18" fmla="*/ 104 w 150"/>
                <a:gd name="T19" fmla="*/ 144 h 149"/>
                <a:gd name="T20" fmla="*/ 90 w 150"/>
                <a:gd name="T21" fmla="*/ 148 h 149"/>
                <a:gd name="T22" fmla="*/ 75 w 150"/>
                <a:gd name="T23" fmla="*/ 149 h 149"/>
                <a:gd name="T24" fmla="*/ 67 w 150"/>
                <a:gd name="T25" fmla="*/ 149 h 149"/>
                <a:gd name="T26" fmla="*/ 52 w 150"/>
                <a:gd name="T27" fmla="*/ 146 h 149"/>
                <a:gd name="T28" fmla="*/ 33 w 150"/>
                <a:gd name="T29" fmla="*/ 137 h 149"/>
                <a:gd name="T30" fmla="*/ 12 w 150"/>
                <a:gd name="T31" fmla="*/ 117 h 149"/>
                <a:gd name="T32" fmla="*/ 3 w 150"/>
                <a:gd name="T33" fmla="*/ 98 h 149"/>
                <a:gd name="T34" fmla="*/ 1 w 150"/>
                <a:gd name="T35" fmla="*/ 83 h 149"/>
                <a:gd name="T36" fmla="*/ 0 w 150"/>
                <a:gd name="T37" fmla="*/ 74 h 149"/>
                <a:gd name="T38" fmla="*/ 1 w 150"/>
                <a:gd name="T39" fmla="*/ 59 h 149"/>
                <a:gd name="T40" fmla="*/ 6 w 150"/>
                <a:gd name="T41" fmla="*/ 45 h 149"/>
                <a:gd name="T42" fmla="*/ 22 w 150"/>
                <a:gd name="T43" fmla="*/ 21 h 149"/>
                <a:gd name="T44" fmla="*/ 45 w 150"/>
                <a:gd name="T45" fmla="*/ 5 h 149"/>
                <a:gd name="T46" fmla="*/ 59 w 150"/>
                <a:gd name="T47" fmla="*/ 1 h 149"/>
                <a:gd name="T48" fmla="*/ 75 w 150"/>
                <a:gd name="T49" fmla="*/ 0 h 149"/>
                <a:gd name="T50" fmla="*/ 83 w 150"/>
                <a:gd name="T51" fmla="*/ 0 h 149"/>
                <a:gd name="T52" fmla="*/ 98 w 150"/>
                <a:gd name="T53" fmla="*/ 4 h 149"/>
                <a:gd name="T54" fmla="*/ 112 w 150"/>
                <a:gd name="T55" fmla="*/ 9 h 149"/>
                <a:gd name="T56" fmla="*/ 128 w 150"/>
                <a:gd name="T57" fmla="*/ 22 h 149"/>
                <a:gd name="T58" fmla="*/ 104 w 150"/>
                <a:gd name="T59" fmla="*/ 43 h 149"/>
                <a:gd name="T60" fmla="*/ 91 w 150"/>
                <a:gd name="T61" fmla="*/ 34 h 149"/>
                <a:gd name="T62" fmla="*/ 75 w 150"/>
                <a:gd name="T63" fmla="*/ 31 h 149"/>
                <a:gd name="T64" fmla="*/ 66 w 150"/>
                <a:gd name="T65" fmla="*/ 31 h 149"/>
                <a:gd name="T66" fmla="*/ 51 w 150"/>
                <a:gd name="T67" fmla="*/ 38 h 149"/>
                <a:gd name="T68" fmla="*/ 40 w 150"/>
                <a:gd name="T69" fmla="*/ 49 h 149"/>
                <a:gd name="T70" fmla="*/ 34 w 150"/>
                <a:gd name="T71" fmla="*/ 65 h 149"/>
                <a:gd name="T72" fmla="*/ 33 w 150"/>
                <a:gd name="T73" fmla="*/ 74 h 149"/>
                <a:gd name="T74" fmla="*/ 36 w 150"/>
                <a:gd name="T75" fmla="*/ 93 h 149"/>
                <a:gd name="T76" fmla="*/ 45 w 150"/>
                <a:gd name="T77" fmla="*/ 106 h 149"/>
                <a:gd name="T78" fmla="*/ 57 w 150"/>
                <a:gd name="T79" fmla="*/ 116 h 149"/>
                <a:gd name="T80" fmla="*/ 75 w 150"/>
                <a:gd name="T81" fmla="*/ 12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0" h="149">
                  <a:moveTo>
                    <a:pt x="75" y="120"/>
                  </a:moveTo>
                  <a:lnTo>
                    <a:pt x="75" y="120"/>
                  </a:lnTo>
                  <a:lnTo>
                    <a:pt x="84" y="118"/>
                  </a:lnTo>
                  <a:lnTo>
                    <a:pt x="92" y="116"/>
                  </a:lnTo>
                  <a:lnTo>
                    <a:pt x="100" y="112"/>
                  </a:lnTo>
                  <a:lnTo>
                    <a:pt x="106" y="106"/>
                  </a:lnTo>
                  <a:lnTo>
                    <a:pt x="111" y="100"/>
                  </a:lnTo>
                  <a:lnTo>
                    <a:pt x="114" y="93"/>
                  </a:lnTo>
                  <a:lnTo>
                    <a:pt x="117" y="84"/>
                  </a:lnTo>
                  <a:lnTo>
                    <a:pt x="117" y="74"/>
                  </a:lnTo>
                  <a:lnTo>
                    <a:pt x="150" y="74"/>
                  </a:lnTo>
                  <a:lnTo>
                    <a:pt x="150" y="74"/>
                  </a:lnTo>
                  <a:lnTo>
                    <a:pt x="148" y="83"/>
                  </a:lnTo>
                  <a:lnTo>
                    <a:pt x="147" y="90"/>
                  </a:lnTo>
                  <a:lnTo>
                    <a:pt x="146" y="98"/>
                  </a:lnTo>
                  <a:lnTo>
                    <a:pt x="143" y="104"/>
                  </a:lnTo>
                  <a:lnTo>
                    <a:pt x="136" y="117"/>
                  </a:lnTo>
                  <a:lnTo>
                    <a:pt x="128" y="128"/>
                  </a:lnTo>
                  <a:lnTo>
                    <a:pt x="117" y="137"/>
                  </a:lnTo>
                  <a:lnTo>
                    <a:pt x="104" y="144"/>
                  </a:lnTo>
                  <a:lnTo>
                    <a:pt x="97" y="146"/>
                  </a:lnTo>
                  <a:lnTo>
                    <a:pt x="90" y="148"/>
                  </a:lnTo>
                  <a:lnTo>
                    <a:pt x="83" y="149"/>
                  </a:lnTo>
                  <a:lnTo>
                    <a:pt x="75" y="149"/>
                  </a:lnTo>
                  <a:lnTo>
                    <a:pt x="75" y="149"/>
                  </a:lnTo>
                  <a:lnTo>
                    <a:pt x="67" y="149"/>
                  </a:lnTo>
                  <a:lnTo>
                    <a:pt x="59" y="148"/>
                  </a:lnTo>
                  <a:lnTo>
                    <a:pt x="52" y="146"/>
                  </a:lnTo>
                  <a:lnTo>
                    <a:pt x="45" y="144"/>
                  </a:lnTo>
                  <a:lnTo>
                    <a:pt x="33" y="137"/>
                  </a:lnTo>
                  <a:lnTo>
                    <a:pt x="22" y="128"/>
                  </a:lnTo>
                  <a:lnTo>
                    <a:pt x="12" y="117"/>
                  </a:lnTo>
                  <a:lnTo>
                    <a:pt x="6" y="105"/>
                  </a:lnTo>
                  <a:lnTo>
                    <a:pt x="3" y="98"/>
                  </a:lnTo>
                  <a:lnTo>
                    <a:pt x="1" y="90"/>
                  </a:lnTo>
                  <a:lnTo>
                    <a:pt x="1" y="83"/>
                  </a:lnTo>
                  <a:lnTo>
                    <a:pt x="0" y="74"/>
                  </a:lnTo>
                  <a:lnTo>
                    <a:pt x="0" y="74"/>
                  </a:lnTo>
                  <a:lnTo>
                    <a:pt x="1" y="67"/>
                  </a:lnTo>
                  <a:lnTo>
                    <a:pt x="1" y="59"/>
                  </a:lnTo>
                  <a:lnTo>
                    <a:pt x="3" y="51"/>
                  </a:lnTo>
                  <a:lnTo>
                    <a:pt x="6" y="45"/>
                  </a:lnTo>
                  <a:lnTo>
                    <a:pt x="12" y="32"/>
                  </a:lnTo>
                  <a:lnTo>
                    <a:pt x="22" y="21"/>
                  </a:lnTo>
                  <a:lnTo>
                    <a:pt x="33" y="12"/>
                  </a:lnTo>
                  <a:lnTo>
                    <a:pt x="45" y="5"/>
                  </a:lnTo>
                  <a:lnTo>
                    <a:pt x="52" y="3"/>
                  </a:lnTo>
                  <a:lnTo>
                    <a:pt x="59" y="1"/>
                  </a:lnTo>
                  <a:lnTo>
                    <a:pt x="67" y="0"/>
                  </a:lnTo>
                  <a:lnTo>
                    <a:pt x="75" y="0"/>
                  </a:lnTo>
                  <a:lnTo>
                    <a:pt x="75" y="0"/>
                  </a:lnTo>
                  <a:lnTo>
                    <a:pt x="83" y="0"/>
                  </a:lnTo>
                  <a:lnTo>
                    <a:pt x="91" y="1"/>
                  </a:lnTo>
                  <a:lnTo>
                    <a:pt x="98" y="4"/>
                  </a:lnTo>
                  <a:lnTo>
                    <a:pt x="104" y="6"/>
                  </a:lnTo>
                  <a:lnTo>
                    <a:pt x="112" y="9"/>
                  </a:lnTo>
                  <a:lnTo>
                    <a:pt x="118" y="12"/>
                  </a:lnTo>
                  <a:lnTo>
                    <a:pt x="128" y="22"/>
                  </a:lnTo>
                  <a:lnTo>
                    <a:pt x="104" y="43"/>
                  </a:lnTo>
                  <a:lnTo>
                    <a:pt x="104" y="43"/>
                  </a:lnTo>
                  <a:lnTo>
                    <a:pt x="98" y="38"/>
                  </a:lnTo>
                  <a:lnTo>
                    <a:pt x="91" y="34"/>
                  </a:lnTo>
                  <a:lnTo>
                    <a:pt x="84" y="31"/>
                  </a:lnTo>
                  <a:lnTo>
                    <a:pt x="75" y="31"/>
                  </a:lnTo>
                  <a:lnTo>
                    <a:pt x="75" y="31"/>
                  </a:lnTo>
                  <a:lnTo>
                    <a:pt x="66" y="31"/>
                  </a:lnTo>
                  <a:lnTo>
                    <a:pt x="57" y="33"/>
                  </a:lnTo>
                  <a:lnTo>
                    <a:pt x="51" y="38"/>
                  </a:lnTo>
                  <a:lnTo>
                    <a:pt x="45" y="43"/>
                  </a:lnTo>
                  <a:lnTo>
                    <a:pt x="40" y="49"/>
                  </a:lnTo>
                  <a:lnTo>
                    <a:pt x="36" y="56"/>
                  </a:lnTo>
                  <a:lnTo>
                    <a:pt x="34" y="65"/>
                  </a:lnTo>
                  <a:lnTo>
                    <a:pt x="33" y="74"/>
                  </a:lnTo>
                  <a:lnTo>
                    <a:pt x="33" y="74"/>
                  </a:lnTo>
                  <a:lnTo>
                    <a:pt x="34" y="84"/>
                  </a:lnTo>
                  <a:lnTo>
                    <a:pt x="36" y="93"/>
                  </a:lnTo>
                  <a:lnTo>
                    <a:pt x="40" y="100"/>
                  </a:lnTo>
                  <a:lnTo>
                    <a:pt x="45" y="106"/>
                  </a:lnTo>
                  <a:lnTo>
                    <a:pt x="51" y="112"/>
                  </a:lnTo>
                  <a:lnTo>
                    <a:pt x="57" y="116"/>
                  </a:lnTo>
                  <a:lnTo>
                    <a:pt x="66" y="118"/>
                  </a:lnTo>
                  <a:lnTo>
                    <a:pt x="75" y="120"/>
                  </a:lnTo>
                  <a:lnTo>
                    <a:pt x="75"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29"/>
            <p:cNvSpPr>
              <a:spLocks/>
            </p:cNvSpPr>
            <p:nvPr userDrawn="1"/>
          </p:nvSpPr>
          <p:spPr bwMode="auto">
            <a:xfrm>
              <a:off x="1674" y="2409"/>
              <a:ext cx="10" cy="69"/>
            </a:xfrm>
            <a:custGeom>
              <a:avLst/>
              <a:gdLst>
                <a:gd name="T0" fmla="*/ 0 w 32"/>
                <a:gd name="T1" fmla="*/ 4 h 209"/>
                <a:gd name="T2" fmla="*/ 32 w 32"/>
                <a:gd name="T3" fmla="*/ 0 h 209"/>
                <a:gd name="T4" fmla="*/ 32 w 32"/>
                <a:gd name="T5" fmla="*/ 209 h 209"/>
                <a:gd name="T6" fmla="*/ 0 w 32"/>
                <a:gd name="T7" fmla="*/ 209 h 209"/>
                <a:gd name="T8" fmla="*/ 0 w 32"/>
                <a:gd name="T9" fmla="*/ 4 h 209"/>
              </a:gdLst>
              <a:ahLst/>
              <a:cxnLst>
                <a:cxn ang="0">
                  <a:pos x="T0" y="T1"/>
                </a:cxn>
                <a:cxn ang="0">
                  <a:pos x="T2" y="T3"/>
                </a:cxn>
                <a:cxn ang="0">
                  <a:pos x="T4" y="T5"/>
                </a:cxn>
                <a:cxn ang="0">
                  <a:pos x="T6" y="T7"/>
                </a:cxn>
                <a:cxn ang="0">
                  <a:pos x="T8" y="T9"/>
                </a:cxn>
              </a:cxnLst>
              <a:rect l="0" t="0" r="r" b="b"/>
              <a:pathLst>
                <a:path w="32" h="209">
                  <a:moveTo>
                    <a:pt x="0" y="4"/>
                  </a:moveTo>
                  <a:lnTo>
                    <a:pt x="32" y="0"/>
                  </a:lnTo>
                  <a:lnTo>
                    <a:pt x="32" y="209"/>
                  </a:lnTo>
                  <a:lnTo>
                    <a:pt x="0" y="209"/>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30"/>
            <p:cNvSpPr>
              <a:spLocks noEditPoints="1"/>
            </p:cNvSpPr>
            <p:nvPr userDrawn="1"/>
          </p:nvSpPr>
          <p:spPr bwMode="auto">
            <a:xfrm>
              <a:off x="1694" y="2429"/>
              <a:ext cx="50" cy="50"/>
            </a:xfrm>
            <a:custGeom>
              <a:avLst/>
              <a:gdLst>
                <a:gd name="T0" fmla="*/ 35 w 149"/>
                <a:gd name="T1" fmla="*/ 85 h 149"/>
                <a:gd name="T2" fmla="*/ 39 w 149"/>
                <a:gd name="T3" fmla="*/ 99 h 149"/>
                <a:gd name="T4" fmla="*/ 49 w 149"/>
                <a:gd name="T5" fmla="*/ 110 h 149"/>
                <a:gd name="T6" fmla="*/ 61 w 149"/>
                <a:gd name="T7" fmla="*/ 116 h 149"/>
                <a:gd name="T8" fmla="*/ 76 w 149"/>
                <a:gd name="T9" fmla="*/ 120 h 149"/>
                <a:gd name="T10" fmla="*/ 87 w 149"/>
                <a:gd name="T11" fmla="*/ 118 h 149"/>
                <a:gd name="T12" fmla="*/ 103 w 149"/>
                <a:gd name="T13" fmla="*/ 111 h 149"/>
                <a:gd name="T14" fmla="*/ 147 w 149"/>
                <a:gd name="T15" fmla="*/ 105 h 149"/>
                <a:gd name="T16" fmla="*/ 143 w 149"/>
                <a:gd name="T17" fmla="*/ 115 h 149"/>
                <a:gd name="T18" fmla="*/ 130 w 149"/>
                <a:gd name="T19" fmla="*/ 131 h 149"/>
                <a:gd name="T20" fmla="*/ 110 w 149"/>
                <a:gd name="T21" fmla="*/ 143 h 149"/>
                <a:gd name="T22" fmla="*/ 88 w 149"/>
                <a:gd name="T23" fmla="*/ 149 h 149"/>
                <a:gd name="T24" fmla="*/ 76 w 149"/>
                <a:gd name="T25" fmla="*/ 149 h 149"/>
                <a:gd name="T26" fmla="*/ 60 w 149"/>
                <a:gd name="T27" fmla="*/ 148 h 149"/>
                <a:gd name="T28" fmla="*/ 47 w 149"/>
                <a:gd name="T29" fmla="*/ 144 h 149"/>
                <a:gd name="T30" fmla="*/ 22 w 149"/>
                <a:gd name="T31" fmla="*/ 128 h 149"/>
                <a:gd name="T32" fmla="*/ 7 w 149"/>
                <a:gd name="T33" fmla="*/ 104 h 149"/>
                <a:gd name="T34" fmla="*/ 3 w 149"/>
                <a:gd name="T35" fmla="*/ 90 h 149"/>
                <a:gd name="T36" fmla="*/ 0 w 149"/>
                <a:gd name="T37" fmla="*/ 74 h 149"/>
                <a:gd name="T38" fmla="*/ 2 w 149"/>
                <a:gd name="T39" fmla="*/ 67 h 149"/>
                <a:gd name="T40" fmla="*/ 7 w 149"/>
                <a:gd name="T41" fmla="*/ 45 h 149"/>
                <a:gd name="T42" fmla="*/ 22 w 149"/>
                <a:gd name="T43" fmla="*/ 22 h 149"/>
                <a:gd name="T44" fmla="*/ 45 w 149"/>
                <a:gd name="T45" fmla="*/ 6 h 149"/>
                <a:gd name="T46" fmla="*/ 60 w 149"/>
                <a:gd name="T47" fmla="*/ 1 h 149"/>
                <a:gd name="T48" fmla="*/ 75 w 149"/>
                <a:gd name="T49" fmla="*/ 0 h 149"/>
                <a:gd name="T50" fmla="*/ 83 w 149"/>
                <a:gd name="T51" fmla="*/ 0 h 149"/>
                <a:gd name="T52" fmla="*/ 98 w 149"/>
                <a:gd name="T53" fmla="*/ 4 h 149"/>
                <a:gd name="T54" fmla="*/ 116 w 149"/>
                <a:gd name="T55" fmla="*/ 12 h 149"/>
                <a:gd name="T56" fmla="*/ 137 w 149"/>
                <a:gd name="T57" fmla="*/ 33 h 149"/>
                <a:gd name="T58" fmla="*/ 148 w 149"/>
                <a:gd name="T59" fmla="*/ 60 h 149"/>
                <a:gd name="T60" fmla="*/ 149 w 149"/>
                <a:gd name="T61" fmla="*/ 74 h 149"/>
                <a:gd name="T62" fmla="*/ 148 w 149"/>
                <a:gd name="T63" fmla="*/ 85 h 149"/>
                <a:gd name="T64" fmla="*/ 36 w 149"/>
                <a:gd name="T65" fmla="*/ 57 h 149"/>
                <a:gd name="T66" fmla="*/ 114 w 149"/>
                <a:gd name="T67" fmla="*/ 57 h 149"/>
                <a:gd name="T68" fmla="*/ 109 w 149"/>
                <a:gd name="T69" fmla="*/ 46 h 149"/>
                <a:gd name="T70" fmla="*/ 99 w 149"/>
                <a:gd name="T71" fmla="*/ 38 h 149"/>
                <a:gd name="T72" fmla="*/ 88 w 149"/>
                <a:gd name="T73" fmla="*/ 32 h 149"/>
                <a:gd name="T74" fmla="*/ 75 w 149"/>
                <a:gd name="T75" fmla="*/ 29 h 149"/>
                <a:gd name="T76" fmla="*/ 69 w 149"/>
                <a:gd name="T77" fmla="*/ 31 h 149"/>
                <a:gd name="T78" fmla="*/ 56 w 149"/>
                <a:gd name="T79" fmla="*/ 34 h 149"/>
                <a:gd name="T80" fmla="*/ 45 w 149"/>
                <a:gd name="T81" fmla="*/ 42 h 149"/>
                <a:gd name="T82" fmla="*/ 38 w 149"/>
                <a:gd name="T83" fmla="*/ 51 h 149"/>
                <a:gd name="T84" fmla="*/ 36 w 149"/>
                <a:gd name="T85" fmla="*/ 5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9" h="149">
                  <a:moveTo>
                    <a:pt x="35" y="85"/>
                  </a:moveTo>
                  <a:lnTo>
                    <a:pt x="35" y="85"/>
                  </a:lnTo>
                  <a:lnTo>
                    <a:pt x="37" y="93"/>
                  </a:lnTo>
                  <a:lnTo>
                    <a:pt x="39" y="99"/>
                  </a:lnTo>
                  <a:lnTo>
                    <a:pt x="44" y="105"/>
                  </a:lnTo>
                  <a:lnTo>
                    <a:pt x="49" y="110"/>
                  </a:lnTo>
                  <a:lnTo>
                    <a:pt x="54" y="113"/>
                  </a:lnTo>
                  <a:lnTo>
                    <a:pt x="61" y="116"/>
                  </a:lnTo>
                  <a:lnTo>
                    <a:pt x="69" y="118"/>
                  </a:lnTo>
                  <a:lnTo>
                    <a:pt x="76" y="120"/>
                  </a:lnTo>
                  <a:lnTo>
                    <a:pt x="76" y="120"/>
                  </a:lnTo>
                  <a:lnTo>
                    <a:pt x="87" y="118"/>
                  </a:lnTo>
                  <a:lnTo>
                    <a:pt x="95" y="116"/>
                  </a:lnTo>
                  <a:lnTo>
                    <a:pt x="103" y="111"/>
                  </a:lnTo>
                  <a:lnTo>
                    <a:pt x="109" y="105"/>
                  </a:lnTo>
                  <a:lnTo>
                    <a:pt x="147" y="105"/>
                  </a:lnTo>
                  <a:lnTo>
                    <a:pt x="147" y="105"/>
                  </a:lnTo>
                  <a:lnTo>
                    <a:pt x="143" y="115"/>
                  </a:lnTo>
                  <a:lnTo>
                    <a:pt x="137" y="123"/>
                  </a:lnTo>
                  <a:lnTo>
                    <a:pt x="130" y="131"/>
                  </a:lnTo>
                  <a:lnTo>
                    <a:pt x="120" y="137"/>
                  </a:lnTo>
                  <a:lnTo>
                    <a:pt x="110" y="143"/>
                  </a:lnTo>
                  <a:lnTo>
                    <a:pt x="99" y="146"/>
                  </a:lnTo>
                  <a:lnTo>
                    <a:pt x="88" y="149"/>
                  </a:lnTo>
                  <a:lnTo>
                    <a:pt x="76" y="149"/>
                  </a:lnTo>
                  <a:lnTo>
                    <a:pt x="76" y="149"/>
                  </a:lnTo>
                  <a:lnTo>
                    <a:pt x="69" y="149"/>
                  </a:lnTo>
                  <a:lnTo>
                    <a:pt x="60" y="148"/>
                  </a:lnTo>
                  <a:lnTo>
                    <a:pt x="53" y="146"/>
                  </a:lnTo>
                  <a:lnTo>
                    <a:pt x="47" y="144"/>
                  </a:lnTo>
                  <a:lnTo>
                    <a:pt x="33" y="137"/>
                  </a:lnTo>
                  <a:lnTo>
                    <a:pt x="22" y="128"/>
                  </a:lnTo>
                  <a:lnTo>
                    <a:pt x="14" y="116"/>
                  </a:lnTo>
                  <a:lnTo>
                    <a:pt x="7" y="104"/>
                  </a:lnTo>
                  <a:lnTo>
                    <a:pt x="4" y="96"/>
                  </a:lnTo>
                  <a:lnTo>
                    <a:pt x="3" y="90"/>
                  </a:lnTo>
                  <a:lnTo>
                    <a:pt x="2" y="82"/>
                  </a:lnTo>
                  <a:lnTo>
                    <a:pt x="0" y="74"/>
                  </a:lnTo>
                  <a:lnTo>
                    <a:pt x="0" y="74"/>
                  </a:lnTo>
                  <a:lnTo>
                    <a:pt x="2" y="67"/>
                  </a:lnTo>
                  <a:lnTo>
                    <a:pt x="3" y="60"/>
                  </a:lnTo>
                  <a:lnTo>
                    <a:pt x="7" y="45"/>
                  </a:lnTo>
                  <a:lnTo>
                    <a:pt x="14" y="33"/>
                  </a:lnTo>
                  <a:lnTo>
                    <a:pt x="22" y="22"/>
                  </a:lnTo>
                  <a:lnTo>
                    <a:pt x="33" y="12"/>
                  </a:lnTo>
                  <a:lnTo>
                    <a:pt x="45" y="6"/>
                  </a:lnTo>
                  <a:lnTo>
                    <a:pt x="53" y="4"/>
                  </a:lnTo>
                  <a:lnTo>
                    <a:pt x="60" y="1"/>
                  </a:lnTo>
                  <a:lnTo>
                    <a:pt x="67" y="0"/>
                  </a:lnTo>
                  <a:lnTo>
                    <a:pt x="75" y="0"/>
                  </a:lnTo>
                  <a:lnTo>
                    <a:pt x="75" y="0"/>
                  </a:lnTo>
                  <a:lnTo>
                    <a:pt x="83" y="0"/>
                  </a:lnTo>
                  <a:lnTo>
                    <a:pt x="91" y="1"/>
                  </a:lnTo>
                  <a:lnTo>
                    <a:pt x="98" y="4"/>
                  </a:lnTo>
                  <a:lnTo>
                    <a:pt x="104" y="6"/>
                  </a:lnTo>
                  <a:lnTo>
                    <a:pt x="116" y="12"/>
                  </a:lnTo>
                  <a:lnTo>
                    <a:pt x="127" y="22"/>
                  </a:lnTo>
                  <a:lnTo>
                    <a:pt x="137" y="33"/>
                  </a:lnTo>
                  <a:lnTo>
                    <a:pt x="143" y="45"/>
                  </a:lnTo>
                  <a:lnTo>
                    <a:pt x="148" y="60"/>
                  </a:lnTo>
                  <a:lnTo>
                    <a:pt x="149" y="67"/>
                  </a:lnTo>
                  <a:lnTo>
                    <a:pt x="149" y="74"/>
                  </a:lnTo>
                  <a:lnTo>
                    <a:pt x="149" y="74"/>
                  </a:lnTo>
                  <a:lnTo>
                    <a:pt x="148" y="85"/>
                  </a:lnTo>
                  <a:lnTo>
                    <a:pt x="35" y="85"/>
                  </a:lnTo>
                  <a:close/>
                  <a:moveTo>
                    <a:pt x="36" y="57"/>
                  </a:moveTo>
                  <a:lnTo>
                    <a:pt x="114" y="57"/>
                  </a:lnTo>
                  <a:lnTo>
                    <a:pt x="114" y="57"/>
                  </a:lnTo>
                  <a:lnTo>
                    <a:pt x="111" y="51"/>
                  </a:lnTo>
                  <a:lnTo>
                    <a:pt x="109" y="46"/>
                  </a:lnTo>
                  <a:lnTo>
                    <a:pt x="104" y="42"/>
                  </a:lnTo>
                  <a:lnTo>
                    <a:pt x="99" y="38"/>
                  </a:lnTo>
                  <a:lnTo>
                    <a:pt x="94" y="34"/>
                  </a:lnTo>
                  <a:lnTo>
                    <a:pt x="88" y="32"/>
                  </a:lnTo>
                  <a:lnTo>
                    <a:pt x="82" y="31"/>
                  </a:lnTo>
                  <a:lnTo>
                    <a:pt x="75" y="29"/>
                  </a:lnTo>
                  <a:lnTo>
                    <a:pt x="75" y="29"/>
                  </a:lnTo>
                  <a:lnTo>
                    <a:pt x="69" y="31"/>
                  </a:lnTo>
                  <a:lnTo>
                    <a:pt x="61" y="32"/>
                  </a:lnTo>
                  <a:lnTo>
                    <a:pt x="56" y="34"/>
                  </a:lnTo>
                  <a:lnTo>
                    <a:pt x="50" y="38"/>
                  </a:lnTo>
                  <a:lnTo>
                    <a:pt x="45" y="42"/>
                  </a:lnTo>
                  <a:lnTo>
                    <a:pt x="42" y="46"/>
                  </a:lnTo>
                  <a:lnTo>
                    <a:pt x="38" y="51"/>
                  </a:lnTo>
                  <a:lnTo>
                    <a:pt x="36" y="57"/>
                  </a:lnTo>
                  <a:lnTo>
                    <a:pt x="36"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31"/>
            <p:cNvSpPr>
              <a:spLocks noEditPoints="1"/>
            </p:cNvSpPr>
            <p:nvPr userDrawn="1"/>
          </p:nvSpPr>
          <p:spPr bwMode="auto">
            <a:xfrm>
              <a:off x="1751" y="2429"/>
              <a:ext cx="49" cy="50"/>
            </a:xfrm>
            <a:custGeom>
              <a:avLst/>
              <a:gdLst>
                <a:gd name="T0" fmla="*/ 147 w 147"/>
                <a:gd name="T1" fmla="*/ 148 h 149"/>
                <a:gd name="T2" fmla="*/ 114 w 147"/>
                <a:gd name="T3" fmla="*/ 133 h 149"/>
                <a:gd name="T4" fmla="*/ 108 w 147"/>
                <a:gd name="T5" fmla="*/ 138 h 149"/>
                <a:gd name="T6" fmla="*/ 86 w 147"/>
                <a:gd name="T7" fmla="*/ 148 h 149"/>
                <a:gd name="T8" fmla="*/ 73 w 147"/>
                <a:gd name="T9" fmla="*/ 149 h 149"/>
                <a:gd name="T10" fmla="*/ 57 w 147"/>
                <a:gd name="T11" fmla="*/ 148 h 149"/>
                <a:gd name="T12" fmla="*/ 31 w 147"/>
                <a:gd name="T13" fmla="*/ 138 h 149"/>
                <a:gd name="T14" fmla="*/ 12 w 147"/>
                <a:gd name="T15" fmla="*/ 117 h 149"/>
                <a:gd name="T16" fmla="*/ 2 w 147"/>
                <a:gd name="T17" fmla="*/ 98 h 149"/>
                <a:gd name="T18" fmla="*/ 0 w 147"/>
                <a:gd name="T19" fmla="*/ 83 h 149"/>
                <a:gd name="T20" fmla="*/ 0 w 147"/>
                <a:gd name="T21" fmla="*/ 74 h 149"/>
                <a:gd name="T22" fmla="*/ 1 w 147"/>
                <a:gd name="T23" fmla="*/ 59 h 149"/>
                <a:gd name="T24" fmla="*/ 5 w 147"/>
                <a:gd name="T25" fmla="*/ 44 h 149"/>
                <a:gd name="T26" fmla="*/ 20 w 147"/>
                <a:gd name="T27" fmla="*/ 21 h 149"/>
                <a:gd name="T28" fmla="*/ 44 w 147"/>
                <a:gd name="T29" fmla="*/ 5 h 149"/>
                <a:gd name="T30" fmla="*/ 73 w 147"/>
                <a:gd name="T31" fmla="*/ 0 h 149"/>
                <a:gd name="T32" fmla="*/ 80 w 147"/>
                <a:gd name="T33" fmla="*/ 0 h 149"/>
                <a:gd name="T34" fmla="*/ 98 w 147"/>
                <a:gd name="T35" fmla="*/ 5 h 149"/>
                <a:gd name="T36" fmla="*/ 114 w 147"/>
                <a:gd name="T37" fmla="*/ 17 h 149"/>
                <a:gd name="T38" fmla="*/ 147 w 147"/>
                <a:gd name="T39" fmla="*/ 1 h 149"/>
                <a:gd name="T40" fmla="*/ 74 w 147"/>
                <a:gd name="T41" fmla="*/ 31 h 149"/>
                <a:gd name="T42" fmla="*/ 57 w 147"/>
                <a:gd name="T43" fmla="*/ 34 h 149"/>
                <a:gd name="T44" fmla="*/ 44 w 147"/>
                <a:gd name="T45" fmla="*/ 44 h 149"/>
                <a:gd name="T46" fmla="*/ 34 w 147"/>
                <a:gd name="T47" fmla="*/ 57 h 149"/>
                <a:gd name="T48" fmla="*/ 31 w 147"/>
                <a:gd name="T49" fmla="*/ 74 h 149"/>
                <a:gd name="T50" fmla="*/ 31 w 147"/>
                <a:gd name="T51" fmla="*/ 83 h 149"/>
                <a:gd name="T52" fmla="*/ 37 w 147"/>
                <a:gd name="T53" fmla="*/ 99 h 149"/>
                <a:gd name="T54" fmla="*/ 50 w 147"/>
                <a:gd name="T55" fmla="*/ 111 h 149"/>
                <a:gd name="T56" fmla="*/ 65 w 147"/>
                <a:gd name="T57" fmla="*/ 117 h 149"/>
                <a:gd name="T58" fmla="*/ 74 w 147"/>
                <a:gd name="T59" fmla="*/ 118 h 149"/>
                <a:gd name="T60" fmla="*/ 90 w 147"/>
                <a:gd name="T61" fmla="*/ 115 h 149"/>
                <a:gd name="T62" fmla="*/ 103 w 147"/>
                <a:gd name="T63" fmla="*/ 105 h 149"/>
                <a:gd name="T64" fmla="*/ 112 w 147"/>
                <a:gd name="T65" fmla="*/ 92 h 149"/>
                <a:gd name="T66" fmla="*/ 115 w 147"/>
                <a:gd name="T67" fmla="*/ 74 h 149"/>
                <a:gd name="T68" fmla="*/ 114 w 147"/>
                <a:gd name="T69" fmla="*/ 66 h 149"/>
                <a:gd name="T70" fmla="*/ 108 w 147"/>
                <a:gd name="T71" fmla="*/ 50 h 149"/>
                <a:gd name="T72" fmla="*/ 97 w 147"/>
                <a:gd name="T73" fmla="*/ 38 h 149"/>
                <a:gd name="T74" fmla="*/ 83 w 147"/>
                <a:gd name="T75" fmla="*/ 32 h 149"/>
                <a:gd name="T76" fmla="*/ 74 w 147"/>
                <a:gd name="T77" fmla="*/ 31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7" h="149">
                  <a:moveTo>
                    <a:pt x="147" y="1"/>
                  </a:moveTo>
                  <a:lnTo>
                    <a:pt x="147" y="148"/>
                  </a:lnTo>
                  <a:lnTo>
                    <a:pt x="114" y="148"/>
                  </a:lnTo>
                  <a:lnTo>
                    <a:pt x="114" y="133"/>
                  </a:lnTo>
                  <a:lnTo>
                    <a:pt x="114" y="133"/>
                  </a:lnTo>
                  <a:lnTo>
                    <a:pt x="108" y="138"/>
                  </a:lnTo>
                  <a:lnTo>
                    <a:pt x="98" y="144"/>
                  </a:lnTo>
                  <a:lnTo>
                    <a:pt x="86" y="148"/>
                  </a:lnTo>
                  <a:lnTo>
                    <a:pt x="80" y="149"/>
                  </a:lnTo>
                  <a:lnTo>
                    <a:pt x="73" y="149"/>
                  </a:lnTo>
                  <a:lnTo>
                    <a:pt x="73" y="149"/>
                  </a:lnTo>
                  <a:lnTo>
                    <a:pt x="57" y="148"/>
                  </a:lnTo>
                  <a:lnTo>
                    <a:pt x="44" y="144"/>
                  </a:lnTo>
                  <a:lnTo>
                    <a:pt x="31" y="138"/>
                  </a:lnTo>
                  <a:lnTo>
                    <a:pt x="20" y="128"/>
                  </a:lnTo>
                  <a:lnTo>
                    <a:pt x="12" y="117"/>
                  </a:lnTo>
                  <a:lnTo>
                    <a:pt x="5" y="105"/>
                  </a:lnTo>
                  <a:lnTo>
                    <a:pt x="2" y="98"/>
                  </a:lnTo>
                  <a:lnTo>
                    <a:pt x="1" y="90"/>
                  </a:lnTo>
                  <a:lnTo>
                    <a:pt x="0" y="83"/>
                  </a:lnTo>
                  <a:lnTo>
                    <a:pt x="0" y="74"/>
                  </a:lnTo>
                  <a:lnTo>
                    <a:pt x="0" y="74"/>
                  </a:lnTo>
                  <a:lnTo>
                    <a:pt x="0" y="67"/>
                  </a:lnTo>
                  <a:lnTo>
                    <a:pt x="1" y="59"/>
                  </a:lnTo>
                  <a:lnTo>
                    <a:pt x="2" y="51"/>
                  </a:lnTo>
                  <a:lnTo>
                    <a:pt x="5" y="44"/>
                  </a:lnTo>
                  <a:lnTo>
                    <a:pt x="12" y="32"/>
                  </a:lnTo>
                  <a:lnTo>
                    <a:pt x="20" y="21"/>
                  </a:lnTo>
                  <a:lnTo>
                    <a:pt x="31" y="12"/>
                  </a:lnTo>
                  <a:lnTo>
                    <a:pt x="44" y="5"/>
                  </a:lnTo>
                  <a:lnTo>
                    <a:pt x="57" y="1"/>
                  </a:lnTo>
                  <a:lnTo>
                    <a:pt x="73" y="0"/>
                  </a:lnTo>
                  <a:lnTo>
                    <a:pt x="73" y="0"/>
                  </a:lnTo>
                  <a:lnTo>
                    <a:pt x="80" y="0"/>
                  </a:lnTo>
                  <a:lnTo>
                    <a:pt x="86" y="1"/>
                  </a:lnTo>
                  <a:lnTo>
                    <a:pt x="98" y="5"/>
                  </a:lnTo>
                  <a:lnTo>
                    <a:pt x="108" y="11"/>
                  </a:lnTo>
                  <a:lnTo>
                    <a:pt x="114" y="17"/>
                  </a:lnTo>
                  <a:lnTo>
                    <a:pt x="114" y="1"/>
                  </a:lnTo>
                  <a:lnTo>
                    <a:pt x="147" y="1"/>
                  </a:lnTo>
                  <a:close/>
                  <a:moveTo>
                    <a:pt x="74" y="31"/>
                  </a:moveTo>
                  <a:lnTo>
                    <a:pt x="74" y="31"/>
                  </a:lnTo>
                  <a:lnTo>
                    <a:pt x="65" y="32"/>
                  </a:lnTo>
                  <a:lnTo>
                    <a:pt x="57" y="34"/>
                  </a:lnTo>
                  <a:lnTo>
                    <a:pt x="50" y="38"/>
                  </a:lnTo>
                  <a:lnTo>
                    <a:pt x="44" y="44"/>
                  </a:lnTo>
                  <a:lnTo>
                    <a:pt x="37" y="50"/>
                  </a:lnTo>
                  <a:lnTo>
                    <a:pt x="34" y="57"/>
                  </a:lnTo>
                  <a:lnTo>
                    <a:pt x="31" y="66"/>
                  </a:lnTo>
                  <a:lnTo>
                    <a:pt x="31" y="74"/>
                  </a:lnTo>
                  <a:lnTo>
                    <a:pt x="31" y="74"/>
                  </a:lnTo>
                  <a:lnTo>
                    <a:pt x="31" y="83"/>
                  </a:lnTo>
                  <a:lnTo>
                    <a:pt x="34" y="92"/>
                  </a:lnTo>
                  <a:lnTo>
                    <a:pt x="37" y="99"/>
                  </a:lnTo>
                  <a:lnTo>
                    <a:pt x="44" y="105"/>
                  </a:lnTo>
                  <a:lnTo>
                    <a:pt x="50" y="111"/>
                  </a:lnTo>
                  <a:lnTo>
                    <a:pt x="57" y="115"/>
                  </a:lnTo>
                  <a:lnTo>
                    <a:pt x="65" y="117"/>
                  </a:lnTo>
                  <a:lnTo>
                    <a:pt x="74" y="118"/>
                  </a:lnTo>
                  <a:lnTo>
                    <a:pt x="74" y="118"/>
                  </a:lnTo>
                  <a:lnTo>
                    <a:pt x="83" y="117"/>
                  </a:lnTo>
                  <a:lnTo>
                    <a:pt x="90" y="115"/>
                  </a:lnTo>
                  <a:lnTo>
                    <a:pt x="97" y="111"/>
                  </a:lnTo>
                  <a:lnTo>
                    <a:pt x="103" y="105"/>
                  </a:lnTo>
                  <a:lnTo>
                    <a:pt x="108" y="99"/>
                  </a:lnTo>
                  <a:lnTo>
                    <a:pt x="112" y="92"/>
                  </a:lnTo>
                  <a:lnTo>
                    <a:pt x="114" y="83"/>
                  </a:lnTo>
                  <a:lnTo>
                    <a:pt x="115" y="74"/>
                  </a:lnTo>
                  <a:lnTo>
                    <a:pt x="115" y="74"/>
                  </a:lnTo>
                  <a:lnTo>
                    <a:pt x="114" y="66"/>
                  </a:lnTo>
                  <a:lnTo>
                    <a:pt x="112" y="57"/>
                  </a:lnTo>
                  <a:lnTo>
                    <a:pt x="108" y="50"/>
                  </a:lnTo>
                  <a:lnTo>
                    <a:pt x="103" y="44"/>
                  </a:lnTo>
                  <a:lnTo>
                    <a:pt x="97" y="38"/>
                  </a:lnTo>
                  <a:lnTo>
                    <a:pt x="90" y="34"/>
                  </a:lnTo>
                  <a:lnTo>
                    <a:pt x="83" y="32"/>
                  </a:lnTo>
                  <a:lnTo>
                    <a:pt x="74" y="31"/>
                  </a:lnTo>
                  <a:lnTo>
                    <a:pt x="74"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2"/>
            <p:cNvSpPr>
              <a:spLocks/>
            </p:cNvSpPr>
            <p:nvPr userDrawn="1"/>
          </p:nvSpPr>
          <p:spPr bwMode="auto">
            <a:xfrm>
              <a:off x="1812" y="2429"/>
              <a:ext cx="23" cy="49"/>
            </a:xfrm>
            <a:custGeom>
              <a:avLst/>
              <a:gdLst>
                <a:gd name="T0" fmla="*/ 0 w 70"/>
                <a:gd name="T1" fmla="*/ 1 h 148"/>
                <a:gd name="T2" fmla="*/ 32 w 70"/>
                <a:gd name="T3" fmla="*/ 1 h 148"/>
                <a:gd name="T4" fmla="*/ 32 w 70"/>
                <a:gd name="T5" fmla="*/ 17 h 148"/>
                <a:gd name="T6" fmla="*/ 32 w 70"/>
                <a:gd name="T7" fmla="*/ 17 h 148"/>
                <a:gd name="T8" fmla="*/ 38 w 70"/>
                <a:gd name="T9" fmla="*/ 10 h 148"/>
                <a:gd name="T10" fmla="*/ 47 w 70"/>
                <a:gd name="T11" fmla="*/ 5 h 148"/>
                <a:gd name="T12" fmla="*/ 50 w 70"/>
                <a:gd name="T13" fmla="*/ 3 h 148"/>
                <a:gd name="T14" fmla="*/ 56 w 70"/>
                <a:gd name="T15" fmla="*/ 1 h 148"/>
                <a:gd name="T16" fmla="*/ 62 w 70"/>
                <a:gd name="T17" fmla="*/ 0 h 148"/>
                <a:gd name="T18" fmla="*/ 70 w 70"/>
                <a:gd name="T19" fmla="*/ 0 h 148"/>
                <a:gd name="T20" fmla="*/ 70 w 70"/>
                <a:gd name="T21" fmla="*/ 31 h 148"/>
                <a:gd name="T22" fmla="*/ 67 w 70"/>
                <a:gd name="T23" fmla="*/ 31 h 148"/>
                <a:gd name="T24" fmla="*/ 67 w 70"/>
                <a:gd name="T25" fmla="*/ 31 h 148"/>
                <a:gd name="T26" fmla="*/ 60 w 70"/>
                <a:gd name="T27" fmla="*/ 32 h 148"/>
                <a:gd name="T28" fmla="*/ 53 w 70"/>
                <a:gd name="T29" fmla="*/ 33 h 148"/>
                <a:gd name="T30" fmla="*/ 47 w 70"/>
                <a:gd name="T31" fmla="*/ 37 h 148"/>
                <a:gd name="T32" fmla="*/ 42 w 70"/>
                <a:gd name="T33" fmla="*/ 40 h 148"/>
                <a:gd name="T34" fmla="*/ 38 w 70"/>
                <a:gd name="T35" fmla="*/ 46 h 148"/>
                <a:gd name="T36" fmla="*/ 34 w 70"/>
                <a:gd name="T37" fmla="*/ 53 h 148"/>
                <a:gd name="T38" fmla="*/ 33 w 70"/>
                <a:gd name="T39" fmla="*/ 60 h 148"/>
                <a:gd name="T40" fmla="*/ 32 w 70"/>
                <a:gd name="T41" fmla="*/ 67 h 148"/>
                <a:gd name="T42" fmla="*/ 32 w 70"/>
                <a:gd name="T43" fmla="*/ 148 h 148"/>
                <a:gd name="T44" fmla="*/ 0 w 70"/>
                <a:gd name="T45" fmla="*/ 148 h 148"/>
                <a:gd name="T46" fmla="*/ 0 w 70"/>
                <a:gd name="T47" fmla="*/ 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0" h="148">
                  <a:moveTo>
                    <a:pt x="0" y="1"/>
                  </a:moveTo>
                  <a:lnTo>
                    <a:pt x="32" y="1"/>
                  </a:lnTo>
                  <a:lnTo>
                    <a:pt x="32" y="17"/>
                  </a:lnTo>
                  <a:lnTo>
                    <a:pt x="32" y="17"/>
                  </a:lnTo>
                  <a:lnTo>
                    <a:pt x="38" y="10"/>
                  </a:lnTo>
                  <a:lnTo>
                    <a:pt x="47" y="5"/>
                  </a:lnTo>
                  <a:lnTo>
                    <a:pt x="50" y="3"/>
                  </a:lnTo>
                  <a:lnTo>
                    <a:pt x="56" y="1"/>
                  </a:lnTo>
                  <a:lnTo>
                    <a:pt x="62" y="0"/>
                  </a:lnTo>
                  <a:lnTo>
                    <a:pt x="70" y="0"/>
                  </a:lnTo>
                  <a:lnTo>
                    <a:pt x="70" y="31"/>
                  </a:lnTo>
                  <a:lnTo>
                    <a:pt x="67" y="31"/>
                  </a:lnTo>
                  <a:lnTo>
                    <a:pt x="67" y="31"/>
                  </a:lnTo>
                  <a:lnTo>
                    <a:pt x="60" y="32"/>
                  </a:lnTo>
                  <a:lnTo>
                    <a:pt x="53" y="33"/>
                  </a:lnTo>
                  <a:lnTo>
                    <a:pt x="47" y="37"/>
                  </a:lnTo>
                  <a:lnTo>
                    <a:pt x="42" y="40"/>
                  </a:lnTo>
                  <a:lnTo>
                    <a:pt x="38" y="46"/>
                  </a:lnTo>
                  <a:lnTo>
                    <a:pt x="34" y="53"/>
                  </a:lnTo>
                  <a:lnTo>
                    <a:pt x="33" y="60"/>
                  </a:lnTo>
                  <a:lnTo>
                    <a:pt x="32" y="67"/>
                  </a:lnTo>
                  <a:lnTo>
                    <a:pt x="32" y="148"/>
                  </a:lnTo>
                  <a:lnTo>
                    <a:pt x="0" y="148"/>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3"/>
            <p:cNvSpPr>
              <a:spLocks noEditPoints="1"/>
            </p:cNvSpPr>
            <p:nvPr userDrawn="1"/>
          </p:nvSpPr>
          <p:spPr bwMode="auto">
            <a:xfrm>
              <a:off x="1873" y="2410"/>
              <a:ext cx="40" cy="68"/>
            </a:xfrm>
            <a:custGeom>
              <a:avLst/>
              <a:gdLst>
                <a:gd name="T0" fmla="*/ 60 w 119"/>
                <a:gd name="T1" fmla="*/ 0 h 205"/>
                <a:gd name="T2" fmla="*/ 60 w 119"/>
                <a:gd name="T3" fmla="*/ 0 h 205"/>
                <a:gd name="T4" fmla="*/ 72 w 119"/>
                <a:gd name="T5" fmla="*/ 1 h 205"/>
                <a:gd name="T6" fmla="*/ 83 w 119"/>
                <a:gd name="T7" fmla="*/ 3 h 205"/>
                <a:gd name="T8" fmla="*/ 93 w 119"/>
                <a:gd name="T9" fmla="*/ 8 h 205"/>
                <a:gd name="T10" fmla="*/ 102 w 119"/>
                <a:gd name="T11" fmla="*/ 16 h 205"/>
                <a:gd name="T12" fmla="*/ 109 w 119"/>
                <a:gd name="T13" fmla="*/ 24 h 205"/>
                <a:gd name="T14" fmla="*/ 114 w 119"/>
                <a:gd name="T15" fmla="*/ 34 h 205"/>
                <a:gd name="T16" fmla="*/ 117 w 119"/>
                <a:gd name="T17" fmla="*/ 45 h 205"/>
                <a:gd name="T18" fmla="*/ 119 w 119"/>
                <a:gd name="T19" fmla="*/ 58 h 205"/>
                <a:gd name="T20" fmla="*/ 119 w 119"/>
                <a:gd name="T21" fmla="*/ 58 h 205"/>
                <a:gd name="T22" fmla="*/ 117 w 119"/>
                <a:gd name="T23" fmla="*/ 71 h 205"/>
                <a:gd name="T24" fmla="*/ 115 w 119"/>
                <a:gd name="T25" fmla="*/ 80 h 205"/>
                <a:gd name="T26" fmla="*/ 110 w 119"/>
                <a:gd name="T27" fmla="*/ 90 h 205"/>
                <a:gd name="T28" fmla="*/ 105 w 119"/>
                <a:gd name="T29" fmla="*/ 97 h 205"/>
                <a:gd name="T30" fmla="*/ 98 w 119"/>
                <a:gd name="T31" fmla="*/ 105 h 205"/>
                <a:gd name="T32" fmla="*/ 91 w 119"/>
                <a:gd name="T33" fmla="*/ 110 h 205"/>
                <a:gd name="T34" fmla="*/ 81 w 119"/>
                <a:gd name="T35" fmla="*/ 113 h 205"/>
                <a:gd name="T36" fmla="*/ 72 w 119"/>
                <a:gd name="T37" fmla="*/ 116 h 205"/>
                <a:gd name="T38" fmla="*/ 119 w 119"/>
                <a:gd name="T39" fmla="*/ 205 h 205"/>
                <a:gd name="T40" fmla="*/ 81 w 119"/>
                <a:gd name="T41" fmla="*/ 205 h 205"/>
                <a:gd name="T42" fmla="*/ 37 w 119"/>
                <a:gd name="T43" fmla="*/ 117 h 205"/>
                <a:gd name="T44" fmla="*/ 33 w 119"/>
                <a:gd name="T45" fmla="*/ 117 h 205"/>
                <a:gd name="T46" fmla="*/ 33 w 119"/>
                <a:gd name="T47" fmla="*/ 205 h 205"/>
                <a:gd name="T48" fmla="*/ 0 w 119"/>
                <a:gd name="T49" fmla="*/ 205 h 205"/>
                <a:gd name="T50" fmla="*/ 0 w 119"/>
                <a:gd name="T51" fmla="*/ 0 h 205"/>
                <a:gd name="T52" fmla="*/ 60 w 119"/>
                <a:gd name="T53" fmla="*/ 0 h 205"/>
                <a:gd name="T54" fmla="*/ 33 w 119"/>
                <a:gd name="T55" fmla="*/ 86 h 205"/>
                <a:gd name="T56" fmla="*/ 60 w 119"/>
                <a:gd name="T57" fmla="*/ 86 h 205"/>
                <a:gd name="T58" fmla="*/ 60 w 119"/>
                <a:gd name="T59" fmla="*/ 86 h 205"/>
                <a:gd name="T60" fmla="*/ 66 w 119"/>
                <a:gd name="T61" fmla="*/ 85 h 205"/>
                <a:gd name="T62" fmla="*/ 72 w 119"/>
                <a:gd name="T63" fmla="*/ 84 h 205"/>
                <a:gd name="T64" fmla="*/ 76 w 119"/>
                <a:gd name="T65" fmla="*/ 81 h 205"/>
                <a:gd name="T66" fmla="*/ 80 w 119"/>
                <a:gd name="T67" fmla="*/ 78 h 205"/>
                <a:gd name="T68" fmla="*/ 83 w 119"/>
                <a:gd name="T69" fmla="*/ 74 h 205"/>
                <a:gd name="T70" fmla="*/ 84 w 119"/>
                <a:gd name="T71" fmla="*/ 69 h 205"/>
                <a:gd name="T72" fmla="*/ 86 w 119"/>
                <a:gd name="T73" fmla="*/ 64 h 205"/>
                <a:gd name="T74" fmla="*/ 87 w 119"/>
                <a:gd name="T75" fmla="*/ 58 h 205"/>
                <a:gd name="T76" fmla="*/ 87 w 119"/>
                <a:gd name="T77" fmla="*/ 58 h 205"/>
                <a:gd name="T78" fmla="*/ 86 w 119"/>
                <a:gd name="T79" fmla="*/ 53 h 205"/>
                <a:gd name="T80" fmla="*/ 84 w 119"/>
                <a:gd name="T81" fmla="*/ 47 h 205"/>
                <a:gd name="T82" fmla="*/ 83 w 119"/>
                <a:gd name="T83" fmla="*/ 42 h 205"/>
                <a:gd name="T84" fmla="*/ 80 w 119"/>
                <a:gd name="T85" fmla="*/ 39 h 205"/>
                <a:gd name="T86" fmla="*/ 76 w 119"/>
                <a:gd name="T87" fmla="*/ 35 h 205"/>
                <a:gd name="T88" fmla="*/ 72 w 119"/>
                <a:gd name="T89" fmla="*/ 33 h 205"/>
                <a:gd name="T90" fmla="*/ 66 w 119"/>
                <a:gd name="T91" fmla="*/ 31 h 205"/>
                <a:gd name="T92" fmla="*/ 60 w 119"/>
                <a:gd name="T93" fmla="*/ 31 h 205"/>
                <a:gd name="T94" fmla="*/ 33 w 119"/>
                <a:gd name="T95" fmla="*/ 31 h 205"/>
                <a:gd name="T96" fmla="*/ 33 w 119"/>
                <a:gd name="T97" fmla="*/ 86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19" h="205">
                  <a:moveTo>
                    <a:pt x="60" y="0"/>
                  </a:moveTo>
                  <a:lnTo>
                    <a:pt x="60" y="0"/>
                  </a:lnTo>
                  <a:lnTo>
                    <a:pt x="72" y="1"/>
                  </a:lnTo>
                  <a:lnTo>
                    <a:pt x="83" y="3"/>
                  </a:lnTo>
                  <a:lnTo>
                    <a:pt x="93" y="8"/>
                  </a:lnTo>
                  <a:lnTo>
                    <a:pt x="102" y="16"/>
                  </a:lnTo>
                  <a:lnTo>
                    <a:pt x="109" y="24"/>
                  </a:lnTo>
                  <a:lnTo>
                    <a:pt x="114" y="34"/>
                  </a:lnTo>
                  <a:lnTo>
                    <a:pt x="117" y="45"/>
                  </a:lnTo>
                  <a:lnTo>
                    <a:pt x="119" y="58"/>
                  </a:lnTo>
                  <a:lnTo>
                    <a:pt x="119" y="58"/>
                  </a:lnTo>
                  <a:lnTo>
                    <a:pt x="117" y="71"/>
                  </a:lnTo>
                  <a:lnTo>
                    <a:pt x="115" y="80"/>
                  </a:lnTo>
                  <a:lnTo>
                    <a:pt x="110" y="90"/>
                  </a:lnTo>
                  <a:lnTo>
                    <a:pt x="105" y="97"/>
                  </a:lnTo>
                  <a:lnTo>
                    <a:pt x="98" y="105"/>
                  </a:lnTo>
                  <a:lnTo>
                    <a:pt x="91" y="110"/>
                  </a:lnTo>
                  <a:lnTo>
                    <a:pt x="81" y="113"/>
                  </a:lnTo>
                  <a:lnTo>
                    <a:pt x="72" y="116"/>
                  </a:lnTo>
                  <a:lnTo>
                    <a:pt x="119" y="205"/>
                  </a:lnTo>
                  <a:lnTo>
                    <a:pt x="81" y="205"/>
                  </a:lnTo>
                  <a:lnTo>
                    <a:pt x="37" y="117"/>
                  </a:lnTo>
                  <a:lnTo>
                    <a:pt x="33" y="117"/>
                  </a:lnTo>
                  <a:lnTo>
                    <a:pt x="33" y="205"/>
                  </a:lnTo>
                  <a:lnTo>
                    <a:pt x="0" y="205"/>
                  </a:lnTo>
                  <a:lnTo>
                    <a:pt x="0" y="0"/>
                  </a:lnTo>
                  <a:lnTo>
                    <a:pt x="60" y="0"/>
                  </a:lnTo>
                  <a:close/>
                  <a:moveTo>
                    <a:pt x="33" y="86"/>
                  </a:moveTo>
                  <a:lnTo>
                    <a:pt x="60" y="86"/>
                  </a:lnTo>
                  <a:lnTo>
                    <a:pt x="60" y="86"/>
                  </a:lnTo>
                  <a:lnTo>
                    <a:pt x="66" y="85"/>
                  </a:lnTo>
                  <a:lnTo>
                    <a:pt x="72" y="84"/>
                  </a:lnTo>
                  <a:lnTo>
                    <a:pt x="76" y="81"/>
                  </a:lnTo>
                  <a:lnTo>
                    <a:pt x="80" y="78"/>
                  </a:lnTo>
                  <a:lnTo>
                    <a:pt x="83" y="74"/>
                  </a:lnTo>
                  <a:lnTo>
                    <a:pt x="84" y="69"/>
                  </a:lnTo>
                  <a:lnTo>
                    <a:pt x="86" y="64"/>
                  </a:lnTo>
                  <a:lnTo>
                    <a:pt x="87" y="58"/>
                  </a:lnTo>
                  <a:lnTo>
                    <a:pt x="87" y="58"/>
                  </a:lnTo>
                  <a:lnTo>
                    <a:pt x="86" y="53"/>
                  </a:lnTo>
                  <a:lnTo>
                    <a:pt x="84" y="47"/>
                  </a:lnTo>
                  <a:lnTo>
                    <a:pt x="83" y="42"/>
                  </a:lnTo>
                  <a:lnTo>
                    <a:pt x="80" y="39"/>
                  </a:lnTo>
                  <a:lnTo>
                    <a:pt x="76" y="35"/>
                  </a:lnTo>
                  <a:lnTo>
                    <a:pt x="72" y="33"/>
                  </a:lnTo>
                  <a:lnTo>
                    <a:pt x="66" y="31"/>
                  </a:lnTo>
                  <a:lnTo>
                    <a:pt x="60" y="31"/>
                  </a:lnTo>
                  <a:lnTo>
                    <a:pt x="33" y="31"/>
                  </a:lnTo>
                  <a:lnTo>
                    <a:pt x="33" y="8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4"/>
            <p:cNvSpPr>
              <a:spLocks noEditPoints="1"/>
            </p:cNvSpPr>
            <p:nvPr userDrawn="1"/>
          </p:nvSpPr>
          <p:spPr bwMode="auto">
            <a:xfrm>
              <a:off x="1918" y="2429"/>
              <a:ext cx="49" cy="50"/>
            </a:xfrm>
            <a:custGeom>
              <a:avLst/>
              <a:gdLst>
                <a:gd name="T0" fmla="*/ 34 w 149"/>
                <a:gd name="T1" fmla="*/ 85 h 149"/>
                <a:gd name="T2" fmla="*/ 39 w 149"/>
                <a:gd name="T3" fmla="*/ 99 h 149"/>
                <a:gd name="T4" fmla="*/ 48 w 149"/>
                <a:gd name="T5" fmla="*/ 110 h 149"/>
                <a:gd name="T6" fmla="*/ 60 w 149"/>
                <a:gd name="T7" fmla="*/ 116 h 149"/>
                <a:gd name="T8" fmla="*/ 76 w 149"/>
                <a:gd name="T9" fmla="*/ 120 h 149"/>
                <a:gd name="T10" fmla="*/ 85 w 149"/>
                <a:gd name="T11" fmla="*/ 118 h 149"/>
                <a:gd name="T12" fmla="*/ 102 w 149"/>
                <a:gd name="T13" fmla="*/ 111 h 149"/>
                <a:gd name="T14" fmla="*/ 146 w 149"/>
                <a:gd name="T15" fmla="*/ 105 h 149"/>
                <a:gd name="T16" fmla="*/ 141 w 149"/>
                <a:gd name="T17" fmla="*/ 115 h 149"/>
                <a:gd name="T18" fmla="*/ 128 w 149"/>
                <a:gd name="T19" fmla="*/ 131 h 149"/>
                <a:gd name="T20" fmla="*/ 110 w 149"/>
                <a:gd name="T21" fmla="*/ 143 h 149"/>
                <a:gd name="T22" fmla="*/ 87 w 149"/>
                <a:gd name="T23" fmla="*/ 149 h 149"/>
                <a:gd name="T24" fmla="*/ 76 w 149"/>
                <a:gd name="T25" fmla="*/ 149 h 149"/>
                <a:gd name="T26" fmla="*/ 60 w 149"/>
                <a:gd name="T27" fmla="*/ 148 h 149"/>
                <a:gd name="T28" fmla="*/ 45 w 149"/>
                <a:gd name="T29" fmla="*/ 144 h 149"/>
                <a:gd name="T30" fmla="*/ 22 w 149"/>
                <a:gd name="T31" fmla="*/ 128 h 149"/>
                <a:gd name="T32" fmla="*/ 6 w 149"/>
                <a:gd name="T33" fmla="*/ 104 h 149"/>
                <a:gd name="T34" fmla="*/ 1 w 149"/>
                <a:gd name="T35" fmla="*/ 90 h 149"/>
                <a:gd name="T36" fmla="*/ 0 w 149"/>
                <a:gd name="T37" fmla="*/ 74 h 149"/>
                <a:gd name="T38" fmla="*/ 0 w 149"/>
                <a:gd name="T39" fmla="*/ 67 h 149"/>
                <a:gd name="T40" fmla="*/ 6 w 149"/>
                <a:gd name="T41" fmla="*/ 45 h 149"/>
                <a:gd name="T42" fmla="*/ 22 w 149"/>
                <a:gd name="T43" fmla="*/ 22 h 149"/>
                <a:gd name="T44" fmla="*/ 45 w 149"/>
                <a:gd name="T45" fmla="*/ 6 h 149"/>
                <a:gd name="T46" fmla="*/ 59 w 149"/>
                <a:gd name="T47" fmla="*/ 1 h 149"/>
                <a:gd name="T48" fmla="*/ 74 w 149"/>
                <a:gd name="T49" fmla="*/ 0 h 149"/>
                <a:gd name="T50" fmla="*/ 82 w 149"/>
                <a:gd name="T51" fmla="*/ 0 h 149"/>
                <a:gd name="T52" fmla="*/ 96 w 149"/>
                <a:gd name="T53" fmla="*/ 4 h 149"/>
                <a:gd name="T54" fmla="*/ 116 w 149"/>
                <a:gd name="T55" fmla="*/ 12 h 149"/>
                <a:gd name="T56" fmla="*/ 135 w 149"/>
                <a:gd name="T57" fmla="*/ 33 h 149"/>
                <a:gd name="T58" fmla="*/ 146 w 149"/>
                <a:gd name="T59" fmla="*/ 60 h 149"/>
                <a:gd name="T60" fmla="*/ 149 w 149"/>
                <a:gd name="T61" fmla="*/ 74 h 149"/>
                <a:gd name="T62" fmla="*/ 148 w 149"/>
                <a:gd name="T63" fmla="*/ 85 h 149"/>
                <a:gd name="T64" fmla="*/ 36 w 149"/>
                <a:gd name="T65" fmla="*/ 57 h 149"/>
                <a:gd name="T66" fmla="*/ 113 w 149"/>
                <a:gd name="T67" fmla="*/ 57 h 149"/>
                <a:gd name="T68" fmla="*/ 107 w 149"/>
                <a:gd name="T69" fmla="*/ 46 h 149"/>
                <a:gd name="T70" fmla="*/ 99 w 149"/>
                <a:gd name="T71" fmla="*/ 38 h 149"/>
                <a:gd name="T72" fmla="*/ 88 w 149"/>
                <a:gd name="T73" fmla="*/ 32 h 149"/>
                <a:gd name="T74" fmla="*/ 74 w 149"/>
                <a:gd name="T75" fmla="*/ 29 h 149"/>
                <a:gd name="T76" fmla="*/ 67 w 149"/>
                <a:gd name="T77" fmla="*/ 31 h 149"/>
                <a:gd name="T78" fmla="*/ 55 w 149"/>
                <a:gd name="T79" fmla="*/ 34 h 149"/>
                <a:gd name="T80" fmla="*/ 45 w 149"/>
                <a:gd name="T81" fmla="*/ 42 h 149"/>
                <a:gd name="T82" fmla="*/ 38 w 149"/>
                <a:gd name="T83" fmla="*/ 51 h 149"/>
                <a:gd name="T84" fmla="*/ 36 w 149"/>
                <a:gd name="T85" fmla="*/ 5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9" h="149">
                  <a:moveTo>
                    <a:pt x="34" y="85"/>
                  </a:moveTo>
                  <a:lnTo>
                    <a:pt x="34" y="85"/>
                  </a:lnTo>
                  <a:lnTo>
                    <a:pt x="36" y="93"/>
                  </a:lnTo>
                  <a:lnTo>
                    <a:pt x="39" y="99"/>
                  </a:lnTo>
                  <a:lnTo>
                    <a:pt x="43" y="105"/>
                  </a:lnTo>
                  <a:lnTo>
                    <a:pt x="48" y="110"/>
                  </a:lnTo>
                  <a:lnTo>
                    <a:pt x="54" y="113"/>
                  </a:lnTo>
                  <a:lnTo>
                    <a:pt x="60" y="116"/>
                  </a:lnTo>
                  <a:lnTo>
                    <a:pt x="67" y="118"/>
                  </a:lnTo>
                  <a:lnTo>
                    <a:pt x="76" y="120"/>
                  </a:lnTo>
                  <a:lnTo>
                    <a:pt x="76" y="120"/>
                  </a:lnTo>
                  <a:lnTo>
                    <a:pt x="85" y="118"/>
                  </a:lnTo>
                  <a:lnTo>
                    <a:pt x="95" y="116"/>
                  </a:lnTo>
                  <a:lnTo>
                    <a:pt x="102" y="111"/>
                  </a:lnTo>
                  <a:lnTo>
                    <a:pt x="109" y="105"/>
                  </a:lnTo>
                  <a:lnTo>
                    <a:pt x="146" y="105"/>
                  </a:lnTo>
                  <a:lnTo>
                    <a:pt x="146" y="105"/>
                  </a:lnTo>
                  <a:lnTo>
                    <a:pt x="141" y="115"/>
                  </a:lnTo>
                  <a:lnTo>
                    <a:pt x="135" y="123"/>
                  </a:lnTo>
                  <a:lnTo>
                    <a:pt x="128" y="131"/>
                  </a:lnTo>
                  <a:lnTo>
                    <a:pt x="120" y="137"/>
                  </a:lnTo>
                  <a:lnTo>
                    <a:pt x="110" y="143"/>
                  </a:lnTo>
                  <a:lnTo>
                    <a:pt x="99" y="146"/>
                  </a:lnTo>
                  <a:lnTo>
                    <a:pt x="87" y="149"/>
                  </a:lnTo>
                  <a:lnTo>
                    <a:pt x="76" y="149"/>
                  </a:lnTo>
                  <a:lnTo>
                    <a:pt x="76" y="149"/>
                  </a:lnTo>
                  <a:lnTo>
                    <a:pt x="67" y="149"/>
                  </a:lnTo>
                  <a:lnTo>
                    <a:pt x="60" y="148"/>
                  </a:lnTo>
                  <a:lnTo>
                    <a:pt x="53" y="146"/>
                  </a:lnTo>
                  <a:lnTo>
                    <a:pt x="45" y="144"/>
                  </a:lnTo>
                  <a:lnTo>
                    <a:pt x="33" y="137"/>
                  </a:lnTo>
                  <a:lnTo>
                    <a:pt x="22" y="128"/>
                  </a:lnTo>
                  <a:lnTo>
                    <a:pt x="12" y="116"/>
                  </a:lnTo>
                  <a:lnTo>
                    <a:pt x="6" y="104"/>
                  </a:lnTo>
                  <a:lnTo>
                    <a:pt x="4" y="96"/>
                  </a:lnTo>
                  <a:lnTo>
                    <a:pt x="1" y="90"/>
                  </a:lnTo>
                  <a:lnTo>
                    <a:pt x="0" y="82"/>
                  </a:lnTo>
                  <a:lnTo>
                    <a:pt x="0" y="74"/>
                  </a:lnTo>
                  <a:lnTo>
                    <a:pt x="0" y="74"/>
                  </a:lnTo>
                  <a:lnTo>
                    <a:pt x="0" y="67"/>
                  </a:lnTo>
                  <a:lnTo>
                    <a:pt x="1" y="60"/>
                  </a:lnTo>
                  <a:lnTo>
                    <a:pt x="6" y="45"/>
                  </a:lnTo>
                  <a:lnTo>
                    <a:pt x="12" y="33"/>
                  </a:lnTo>
                  <a:lnTo>
                    <a:pt x="22" y="22"/>
                  </a:lnTo>
                  <a:lnTo>
                    <a:pt x="33" y="12"/>
                  </a:lnTo>
                  <a:lnTo>
                    <a:pt x="45" y="6"/>
                  </a:lnTo>
                  <a:lnTo>
                    <a:pt x="53" y="4"/>
                  </a:lnTo>
                  <a:lnTo>
                    <a:pt x="59" y="1"/>
                  </a:lnTo>
                  <a:lnTo>
                    <a:pt x="67" y="0"/>
                  </a:lnTo>
                  <a:lnTo>
                    <a:pt x="74" y="0"/>
                  </a:lnTo>
                  <a:lnTo>
                    <a:pt x="74" y="0"/>
                  </a:lnTo>
                  <a:lnTo>
                    <a:pt x="82" y="0"/>
                  </a:lnTo>
                  <a:lnTo>
                    <a:pt x="89" y="1"/>
                  </a:lnTo>
                  <a:lnTo>
                    <a:pt x="96" y="4"/>
                  </a:lnTo>
                  <a:lnTo>
                    <a:pt x="104" y="6"/>
                  </a:lnTo>
                  <a:lnTo>
                    <a:pt x="116" y="12"/>
                  </a:lnTo>
                  <a:lnTo>
                    <a:pt x="127" y="22"/>
                  </a:lnTo>
                  <a:lnTo>
                    <a:pt x="135" y="33"/>
                  </a:lnTo>
                  <a:lnTo>
                    <a:pt x="143" y="45"/>
                  </a:lnTo>
                  <a:lnTo>
                    <a:pt x="146" y="60"/>
                  </a:lnTo>
                  <a:lnTo>
                    <a:pt x="148" y="67"/>
                  </a:lnTo>
                  <a:lnTo>
                    <a:pt x="149" y="74"/>
                  </a:lnTo>
                  <a:lnTo>
                    <a:pt x="149" y="74"/>
                  </a:lnTo>
                  <a:lnTo>
                    <a:pt x="148" y="85"/>
                  </a:lnTo>
                  <a:lnTo>
                    <a:pt x="34" y="85"/>
                  </a:lnTo>
                  <a:close/>
                  <a:moveTo>
                    <a:pt x="36" y="57"/>
                  </a:moveTo>
                  <a:lnTo>
                    <a:pt x="113" y="57"/>
                  </a:lnTo>
                  <a:lnTo>
                    <a:pt x="113" y="57"/>
                  </a:lnTo>
                  <a:lnTo>
                    <a:pt x="111" y="51"/>
                  </a:lnTo>
                  <a:lnTo>
                    <a:pt x="107" y="46"/>
                  </a:lnTo>
                  <a:lnTo>
                    <a:pt x="104" y="42"/>
                  </a:lnTo>
                  <a:lnTo>
                    <a:pt x="99" y="38"/>
                  </a:lnTo>
                  <a:lnTo>
                    <a:pt x="94" y="34"/>
                  </a:lnTo>
                  <a:lnTo>
                    <a:pt x="88" y="32"/>
                  </a:lnTo>
                  <a:lnTo>
                    <a:pt x="81" y="31"/>
                  </a:lnTo>
                  <a:lnTo>
                    <a:pt x="74" y="29"/>
                  </a:lnTo>
                  <a:lnTo>
                    <a:pt x="74" y="29"/>
                  </a:lnTo>
                  <a:lnTo>
                    <a:pt x="67" y="31"/>
                  </a:lnTo>
                  <a:lnTo>
                    <a:pt x="61" y="32"/>
                  </a:lnTo>
                  <a:lnTo>
                    <a:pt x="55" y="34"/>
                  </a:lnTo>
                  <a:lnTo>
                    <a:pt x="50" y="38"/>
                  </a:lnTo>
                  <a:lnTo>
                    <a:pt x="45" y="42"/>
                  </a:lnTo>
                  <a:lnTo>
                    <a:pt x="40" y="46"/>
                  </a:lnTo>
                  <a:lnTo>
                    <a:pt x="38" y="51"/>
                  </a:lnTo>
                  <a:lnTo>
                    <a:pt x="36" y="57"/>
                  </a:lnTo>
                  <a:lnTo>
                    <a:pt x="36"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5"/>
            <p:cNvSpPr>
              <a:spLocks/>
            </p:cNvSpPr>
            <p:nvPr userDrawn="1"/>
          </p:nvSpPr>
          <p:spPr bwMode="auto">
            <a:xfrm>
              <a:off x="1974" y="2429"/>
              <a:ext cx="33" cy="50"/>
            </a:xfrm>
            <a:custGeom>
              <a:avLst/>
              <a:gdLst>
                <a:gd name="T0" fmla="*/ 31 w 101"/>
                <a:gd name="T1" fmla="*/ 99 h 149"/>
                <a:gd name="T2" fmla="*/ 33 w 101"/>
                <a:gd name="T3" fmla="*/ 107 h 149"/>
                <a:gd name="T4" fmla="*/ 37 w 101"/>
                <a:gd name="T5" fmla="*/ 113 h 149"/>
                <a:gd name="T6" fmla="*/ 50 w 101"/>
                <a:gd name="T7" fmla="*/ 120 h 149"/>
                <a:gd name="T8" fmla="*/ 57 w 101"/>
                <a:gd name="T9" fmla="*/ 118 h 149"/>
                <a:gd name="T10" fmla="*/ 66 w 101"/>
                <a:gd name="T11" fmla="*/ 112 h 149"/>
                <a:gd name="T12" fmla="*/ 68 w 101"/>
                <a:gd name="T13" fmla="*/ 105 h 149"/>
                <a:gd name="T14" fmla="*/ 68 w 101"/>
                <a:gd name="T15" fmla="*/ 101 h 149"/>
                <a:gd name="T16" fmla="*/ 66 w 101"/>
                <a:gd name="T17" fmla="*/ 92 h 149"/>
                <a:gd name="T18" fmla="*/ 60 w 101"/>
                <a:gd name="T19" fmla="*/ 85 h 149"/>
                <a:gd name="T20" fmla="*/ 40 w 101"/>
                <a:gd name="T21" fmla="*/ 79 h 149"/>
                <a:gd name="T22" fmla="*/ 36 w 101"/>
                <a:gd name="T23" fmla="*/ 77 h 149"/>
                <a:gd name="T24" fmla="*/ 25 w 101"/>
                <a:gd name="T25" fmla="*/ 71 h 149"/>
                <a:gd name="T26" fmla="*/ 16 w 101"/>
                <a:gd name="T27" fmla="*/ 62 h 149"/>
                <a:gd name="T28" fmla="*/ 11 w 101"/>
                <a:gd name="T29" fmla="*/ 49 h 149"/>
                <a:gd name="T30" fmla="*/ 10 w 101"/>
                <a:gd name="T31" fmla="*/ 40 h 149"/>
                <a:gd name="T32" fmla="*/ 14 w 101"/>
                <a:gd name="T33" fmla="*/ 24 h 149"/>
                <a:gd name="T34" fmla="*/ 22 w 101"/>
                <a:gd name="T35" fmla="*/ 11 h 149"/>
                <a:gd name="T36" fmla="*/ 34 w 101"/>
                <a:gd name="T37" fmla="*/ 3 h 149"/>
                <a:gd name="T38" fmla="*/ 50 w 101"/>
                <a:gd name="T39" fmla="*/ 0 h 149"/>
                <a:gd name="T40" fmla="*/ 61 w 101"/>
                <a:gd name="T41" fmla="*/ 1 h 149"/>
                <a:gd name="T42" fmla="*/ 78 w 101"/>
                <a:gd name="T43" fmla="*/ 11 h 149"/>
                <a:gd name="T44" fmla="*/ 65 w 101"/>
                <a:gd name="T45" fmla="*/ 38 h 149"/>
                <a:gd name="T46" fmla="*/ 64 w 101"/>
                <a:gd name="T47" fmla="*/ 34 h 149"/>
                <a:gd name="T48" fmla="*/ 56 w 101"/>
                <a:gd name="T49" fmla="*/ 29 h 149"/>
                <a:gd name="T50" fmla="*/ 53 w 101"/>
                <a:gd name="T51" fmla="*/ 28 h 149"/>
                <a:gd name="T52" fmla="*/ 44 w 101"/>
                <a:gd name="T53" fmla="*/ 32 h 149"/>
                <a:gd name="T54" fmla="*/ 40 w 101"/>
                <a:gd name="T55" fmla="*/ 40 h 149"/>
                <a:gd name="T56" fmla="*/ 42 w 101"/>
                <a:gd name="T57" fmla="*/ 44 h 149"/>
                <a:gd name="T58" fmla="*/ 47 w 101"/>
                <a:gd name="T59" fmla="*/ 50 h 149"/>
                <a:gd name="T60" fmla="*/ 61 w 101"/>
                <a:gd name="T61" fmla="*/ 55 h 149"/>
                <a:gd name="T62" fmla="*/ 73 w 101"/>
                <a:gd name="T63" fmla="*/ 59 h 149"/>
                <a:gd name="T64" fmla="*/ 83 w 101"/>
                <a:gd name="T65" fmla="*/ 63 h 149"/>
                <a:gd name="T66" fmla="*/ 93 w 101"/>
                <a:gd name="T67" fmla="*/ 72 h 149"/>
                <a:gd name="T68" fmla="*/ 99 w 101"/>
                <a:gd name="T69" fmla="*/ 84 h 149"/>
                <a:gd name="T70" fmla="*/ 101 w 101"/>
                <a:gd name="T71" fmla="*/ 100 h 149"/>
                <a:gd name="T72" fmla="*/ 100 w 101"/>
                <a:gd name="T73" fmla="*/ 111 h 149"/>
                <a:gd name="T74" fmla="*/ 93 w 101"/>
                <a:gd name="T75" fmla="*/ 128 h 149"/>
                <a:gd name="T76" fmla="*/ 79 w 101"/>
                <a:gd name="T77" fmla="*/ 142 h 149"/>
                <a:gd name="T78" fmla="*/ 61 w 101"/>
                <a:gd name="T79" fmla="*/ 149 h 149"/>
                <a:gd name="T80" fmla="*/ 50 w 101"/>
                <a:gd name="T81" fmla="*/ 149 h 149"/>
                <a:gd name="T82" fmla="*/ 29 w 101"/>
                <a:gd name="T83" fmla="*/ 145 h 149"/>
                <a:gd name="T84" fmla="*/ 14 w 101"/>
                <a:gd name="T85" fmla="*/ 135 h 149"/>
                <a:gd name="T86" fmla="*/ 4 w 101"/>
                <a:gd name="T87" fmla="*/ 118 h 149"/>
                <a:gd name="T88" fmla="*/ 0 w 101"/>
                <a:gd name="T89" fmla="*/ 99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1" h="149">
                  <a:moveTo>
                    <a:pt x="31" y="99"/>
                  </a:moveTo>
                  <a:lnTo>
                    <a:pt x="31" y="99"/>
                  </a:lnTo>
                  <a:lnTo>
                    <a:pt x="32" y="104"/>
                  </a:lnTo>
                  <a:lnTo>
                    <a:pt x="33" y="107"/>
                  </a:lnTo>
                  <a:lnTo>
                    <a:pt x="34" y="111"/>
                  </a:lnTo>
                  <a:lnTo>
                    <a:pt x="37" y="113"/>
                  </a:lnTo>
                  <a:lnTo>
                    <a:pt x="43" y="117"/>
                  </a:lnTo>
                  <a:lnTo>
                    <a:pt x="50" y="120"/>
                  </a:lnTo>
                  <a:lnTo>
                    <a:pt x="50" y="120"/>
                  </a:lnTo>
                  <a:lnTo>
                    <a:pt x="57" y="118"/>
                  </a:lnTo>
                  <a:lnTo>
                    <a:pt x="64" y="115"/>
                  </a:lnTo>
                  <a:lnTo>
                    <a:pt x="66" y="112"/>
                  </a:lnTo>
                  <a:lnTo>
                    <a:pt x="67" y="109"/>
                  </a:lnTo>
                  <a:lnTo>
                    <a:pt x="68" y="105"/>
                  </a:lnTo>
                  <a:lnTo>
                    <a:pt x="68" y="101"/>
                  </a:lnTo>
                  <a:lnTo>
                    <a:pt x="68" y="101"/>
                  </a:lnTo>
                  <a:lnTo>
                    <a:pt x="68" y="95"/>
                  </a:lnTo>
                  <a:lnTo>
                    <a:pt x="66" y="92"/>
                  </a:lnTo>
                  <a:lnTo>
                    <a:pt x="64" y="88"/>
                  </a:lnTo>
                  <a:lnTo>
                    <a:pt x="60" y="85"/>
                  </a:lnTo>
                  <a:lnTo>
                    <a:pt x="51" y="82"/>
                  </a:lnTo>
                  <a:lnTo>
                    <a:pt x="40" y="79"/>
                  </a:lnTo>
                  <a:lnTo>
                    <a:pt x="40" y="79"/>
                  </a:lnTo>
                  <a:lnTo>
                    <a:pt x="36" y="77"/>
                  </a:lnTo>
                  <a:lnTo>
                    <a:pt x="29" y="74"/>
                  </a:lnTo>
                  <a:lnTo>
                    <a:pt x="25" y="71"/>
                  </a:lnTo>
                  <a:lnTo>
                    <a:pt x="20" y="67"/>
                  </a:lnTo>
                  <a:lnTo>
                    <a:pt x="16" y="62"/>
                  </a:lnTo>
                  <a:lnTo>
                    <a:pt x="12" y="56"/>
                  </a:lnTo>
                  <a:lnTo>
                    <a:pt x="11" y="49"/>
                  </a:lnTo>
                  <a:lnTo>
                    <a:pt x="10" y="40"/>
                  </a:lnTo>
                  <a:lnTo>
                    <a:pt x="10" y="40"/>
                  </a:lnTo>
                  <a:lnTo>
                    <a:pt x="11" y="32"/>
                  </a:lnTo>
                  <a:lnTo>
                    <a:pt x="14" y="24"/>
                  </a:lnTo>
                  <a:lnTo>
                    <a:pt x="17" y="17"/>
                  </a:lnTo>
                  <a:lnTo>
                    <a:pt x="22" y="11"/>
                  </a:lnTo>
                  <a:lnTo>
                    <a:pt x="28" y="6"/>
                  </a:lnTo>
                  <a:lnTo>
                    <a:pt x="34" y="3"/>
                  </a:lnTo>
                  <a:lnTo>
                    <a:pt x="43" y="0"/>
                  </a:lnTo>
                  <a:lnTo>
                    <a:pt x="50" y="0"/>
                  </a:lnTo>
                  <a:lnTo>
                    <a:pt x="50" y="0"/>
                  </a:lnTo>
                  <a:lnTo>
                    <a:pt x="61" y="1"/>
                  </a:lnTo>
                  <a:lnTo>
                    <a:pt x="71" y="5"/>
                  </a:lnTo>
                  <a:lnTo>
                    <a:pt x="78" y="11"/>
                  </a:lnTo>
                  <a:lnTo>
                    <a:pt x="85" y="18"/>
                  </a:lnTo>
                  <a:lnTo>
                    <a:pt x="65" y="38"/>
                  </a:lnTo>
                  <a:lnTo>
                    <a:pt x="65" y="38"/>
                  </a:lnTo>
                  <a:lnTo>
                    <a:pt x="64" y="34"/>
                  </a:lnTo>
                  <a:lnTo>
                    <a:pt x="60" y="31"/>
                  </a:lnTo>
                  <a:lnTo>
                    <a:pt x="56" y="29"/>
                  </a:lnTo>
                  <a:lnTo>
                    <a:pt x="53" y="28"/>
                  </a:lnTo>
                  <a:lnTo>
                    <a:pt x="53" y="28"/>
                  </a:lnTo>
                  <a:lnTo>
                    <a:pt x="48" y="29"/>
                  </a:lnTo>
                  <a:lnTo>
                    <a:pt x="44" y="32"/>
                  </a:lnTo>
                  <a:lnTo>
                    <a:pt x="42" y="35"/>
                  </a:lnTo>
                  <a:lnTo>
                    <a:pt x="40" y="40"/>
                  </a:lnTo>
                  <a:lnTo>
                    <a:pt x="40" y="40"/>
                  </a:lnTo>
                  <a:lnTo>
                    <a:pt x="42" y="44"/>
                  </a:lnTo>
                  <a:lnTo>
                    <a:pt x="44" y="48"/>
                  </a:lnTo>
                  <a:lnTo>
                    <a:pt x="47" y="50"/>
                  </a:lnTo>
                  <a:lnTo>
                    <a:pt x="51" y="53"/>
                  </a:lnTo>
                  <a:lnTo>
                    <a:pt x="61" y="55"/>
                  </a:lnTo>
                  <a:lnTo>
                    <a:pt x="73" y="59"/>
                  </a:lnTo>
                  <a:lnTo>
                    <a:pt x="73" y="59"/>
                  </a:lnTo>
                  <a:lnTo>
                    <a:pt x="78" y="61"/>
                  </a:lnTo>
                  <a:lnTo>
                    <a:pt x="83" y="63"/>
                  </a:lnTo>
                  <a:lnTo>
                    <a:pt x="88" y="67"/>
                  </a:lnTo>
                  <a:lnTo>
                    <a:pt x="93" y="72"/>
                  </a:lnTo>
                  <a:lnTo>
                    <a:pt x="96" y="78"/>
                  </a:lnTo>
                  <a:lnTo>
                    <a:pt x="99" y="84"/>
                  </a:lnTo>
                  <a:lnTo>
                    <a:pt x="100" y="92"/>
                  </a:lnTo>
                  <a:lnTo>
                    <a:pt x="101" y="100"/>
                  </a:lnTo>
                  <a:lnTo>
                    <a:pt x="101" y="100"/>
                  </a:lnTo>
                  <a:lnTo>
                    <a:pt x="100" y="111"/>
                  </a:lnTo>
                  <a:lnTo>
                    <a:pt x="98" y="121"/>
                  </a:lnTo>
                  <a:lnTo>
                    <a:pt x="93" y="128"/>
                  </a:lnTo>
                  <a:lnTo>
                    <a:pt x="87" y="135"/>
                  </a:lnTo>
                  <a:lnTo>
                    <a:pt x="79" y="142"/>
                  </a:lnTo>
                  <a:lnTo>
                    <a:pt x="71" y="146"/>
                  </a:lnTo>
                  <a:lnTo>
                    <a:pt x="61" y="149"/>
                  </a:lnTo>
                  <a:lnTo>
                    <a:pt x="50" y="149"/>
                  </a:lnTo>
                  <a:lnTo>
                    <a:pt x="50" y="149"/>
                  </a:lnTo>
                  <a:lnTo>
                    <a:pt x="39" y="149"/>
                  </a:lnTo>
                  <a:lnTo>
                    <a:pt x="29" y="145"/>
                  </a:lnTo>
                  <a:lnTo>
                    <a:pt x="21" y="140"/>
                  </a:lnTo>
                  <a:lnTo>
                    <a:pt x="14" y="135"/>
                  </a:lnTo>
                  <a:lnTo>
                    <a:pt x="9" y="127"/>
                  </a:lnTo>
                  <a:lnTo>
                    <a:pt x="4" y="118"/>
                  </a:lnTo>
                  <a:lnTo>
                    <a:pt x="1" y="110"/>
                  </a:lnTo>
                  <a:lnTo>
                    <a:pt x="0" y="99"/>
                  </a:lnTo>
                  <a:lnTo>
                    <a:pt x="31" y="9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6"/>
            <p:cNvSpPr>
              <a:spLocks noEditPoints="1"/>
            </p:cNvSpPr>
            <p:nvPr userDrawn="1"/>
          </p:nvSpPr>
          <p:spPr bwMode="auto">
            <a:xfrm>
              <a:off x="2015" y="2429"/>
              <a:ext cx="49" cy="50"/>
            </a:xfrm>
            <a:custGeom>
              <a:avLst/>
              <a:gdLst>
                <a:gd name="T0" fmla="*/ 34 w 149"/>
                <a:gd name="T1" fmla="*/ 85 h 149"/>
                <a:gd name="T2" fmla="*/ 39 w 149"/>
                <a:gd name="T3" fmla="*/ 99 h 149"/>
                <a:gd name="T4" fmla="*/ 48 w 149"/>
                <a:gd name="T5" fmla="*/ 110 h 149"/>
                <a:gd name="T6" fmla="*/ 60 w 149"/>
                <a:gd name="T7" fmla="*/ 116 h 149"/>
                <a:gd name="T8" fmla="*/ 75 w 149"/>
                <a:gd name="T9" fmla="*/ 120 h 149"/>
                <a:gd name="T10" fmla="*/ 85 w 149"/>
                <a:gd name="T11" fmla="*/ 118 h 149"/>
                <a:gd name="T12" fmla="*/ 103 w 149"/>
                <a:gd name="T13" fmla="*/ 111 h 149"/>
                <a:gd name="T14" fmla="*/ 146 w 149"/>
                <a:gd name="T15" fmla="*/ 105 h 149"/>
                <a:gd name="T16" fmla="*/ 141 w 149"/>
                <a:gd name="T17" fmla="*/ 115 h 149"/>
                <a:gd name="T18" fmla="*/ 128 w 149"/>
                <a:gd name="T19" fmla="*/ 131 h 149"/>
                <a:gd name="T20" fmla="*/ 110 w 149"/>
                <a:gd name="T21" fmla="*/ 143 h 149"/>
                <a:gd name="T22" fmla="*/ 87 w 149"/>
                <a:gd name="T23" fmla="*/ 149 h 149"/>
                <a:gd name="T24" fmla="*/ 75 w 149"/>
                <a:gd name="T25" fmla="*/ 149 h 149"/>
                <a:gd name="T26" fmla="*/ 60 w 149"/>
                <a:gd name="T27" fmla="*/ 148 h 149"/>
                <a:gd name="T28" fmla="*/ 45 w 149"/>
                <a:gd name="T29" fmla="*/ 144 h 149"/>
                <a:gd name="T30" fmla="*/ 22 w 149"/>
                <a:gd name="T31" fmla="*/ 128 h 149"/>
                <a:gd name="T32" fmla="*/ 6 w 149"/>
                <a:gd name="T33" fmla="*/ 104 h 149"/>
                <a:gd name="T34" fmla="*/ 1 w 149"/>
                <a:gd name="T35" fmla="*/ 90 h 149"/>
                <a:gd name="T36" fmla="*/ 0 w 149"/>
                <a:gd name="T37" fmla="*/ 74 h 149"/>
                <a:gd name="T38" fmla="*/ 0 w 149"/>
                <a:gd name="T39" fmla="*/ 67 h 149"/>
                <a:gd name="T40" fmla="*/ 6 w 149"/>
                <a:gd name="T41" fmla="*/ 45 h 149"/>
                <a:gd name="T42" fmla="*/ 21 w 149"/>
                <a:gd name="T43" fmla="*/ 22 h 149"/>
                <a:gd name="T44" fmla="*/ 45 w 149"/>
                <a:gd name="T45" fmla="*/ 6 h 149"/>
                <a:gd name="T46" fmla="*/ 59 w 149"/>
                <a:gd name="T47" fmla="*/ 1 h 149"/>
                <a:gd name="T48" fmla="*/ 75 w 149"/>
                <a:gd name="T49" fmla="*/ 0 h 149"/>
                <a:gd name="T50" fmla="*/ 82 w 149"/>
                <a:gd name="T51" fmla="*/ 0 h 149"/>
                <a:gd name="T52" fmla="*/ 96 w 149"/>
                <a:gd name="T53" fmla="*/ 4 h 149"/>
                <a:gd name="T54" fmla="*/ 116 w 149"/>
                <a:gd name="T55" fmla="*/ 12 h 149"/>
                <a:gd name="T56" fmla="*/ 135 w 149"/>
                <a:gd name="T57" fmla="*/ 33 h 149"/>
                <a:gd name="T58" fmla="*/ 146 w 149"/>
                <a:gd name="T59" fmla="*/ 60 h 149"/>
                <a:gd name="T60" fmla="*/ 149 w 149"/>
                <a:gd name="T61" fmla="*/ 74 h 149"/>
                <a:gd name="T62" fmla="*/ 148 w 149"/>
                <a:gd name="T63" fmla="*/ 85 h 149"/>
                <a:gd name="T64" fmla="*/ 36 w 149"/>
                <a:gd name="T65" fmla="*/ 57 h 149"/>
                <a:gd name="T66" fmla="*/ 113 w 149"/>
                <a:gd name="T67" fmla="*/ 57 h 149"/>
                <a:gd name="T68" fmla="*/ 107 w 149"/>
                <a:gd name="T69" fmla="*/ 46 h 149"/>
                <a:gd name="T70" fmla="*/ 99 w 149"/>
                <a:gd name="T71" fmla="*/ 38 h 149"/>
                <a:gd name="T72" fmla="*/ 87 w 149"/>
                <a:gd name="T73" fmla="*/ 32 h 149"/>
                <a:gd name="T74" fmla="*/ 75 w 149"/>
                <a:gd name="T75" fmla="*/ 29 h 149"/>
                <a:gd name="T76" fmla="*/ 67 w 149"/>
                <a:gd name="T77" fmla="*/ 31 h 149"/>
                <a:gd name="T78" fmla="*/ 55 w 149"/>
                <a:gd name="T79" fmla="*/ 34 h 149"/>
                <a:gd name="T80" fmla="*/ 45 w 149"/>
                <a:gd name="T81" fmla="*/ 42 h 149"/>
                <a:gd name="T82" fmla="*/ 38 w 149"/>
                <a:gd name="T83" fmla="*/ 51 h 149"/>
                <a:gd name="T84" fmla="*/ 36 w 149"/>
                <a:gd name="T85" fmla="*/ 5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9" h="149">
                  <a:moveTo>
                    <a:pt x="34" y="85"/>
                  </a:moveTo>
                  <a:lnTo>
                    <a:pt x="34" y="85"/>
                  </a:lnTo>
                  <a:lnTo>
                    <a:pt x="36" y="93"/>
                  </a:lnTo>
                  <a:lnTo>
                    <a:pt x="39" y="99"/>
                  </a:lnTo>
                  <a:lnTo>
                    <a:pt x="43" y="105"/>
                  </a:lnTo>
                  <a:lnTo>
                    <a:pt x="48" y="110"/>
                  </a:lnTo>
                  <a:lnTo>
                    <a:pt x="54" y="113"/>
                  </a:lnTo>
                  <a:lnTo>
                    <a:pt x="60" y="116"/>
                  </a:lnTo>
                  <a:lnTo>
                    <a:pt x="67" y="118"/>
                  </a:lnTo>
                  <a:lnTo>
                    <a:pt x="75" y="120"/>
                  </a:lnTo>
                  <a:lnTo>
                    <a:pt x="75" y="120"/>
                  </a:lnTo>
                  <a:lnTo>
                    <a:pt x="85" y="118"/>
                  </a:lnTo>
                  <a:lnTo>
                    <a:pt x="95" y="116"/>
                  </a:lnTo>
                  <a:lnTo>
                    <a:pt x="103" y="111"/>
                  </a:lnTo>
                  <a:lnTo>
                    <a:pt x="107" y="105"/>
                  </a:lnTo>
                  <a:lnTo>
                    <a:pt x="146" y="105"/>
                  </a:lnTo>
                  <a:lnTo>
                    <a:pt x="146" y="105"/>
                  </a:lnTo>
                  <a:lnTo>
                    <a:pt x="141" y="115"/>
                  </a:lnTo>
                  <a:lnTo>
                    <a:pt x="135" y="123"/>
                  </a:lnTo>
                  <a:lnTo>
                    <a:pt x="128" y="131"/>
                  </a:lnTo>
                  <a:lnTo>
                    <a:pt x="120" y="137"/>
                  </a:lnTo>
                  <a:lnTo>
                    <a:pt x="110" y="143"/>
                  </a:lnTo>
                  <a:lnTo>
                    <a:pt x="99" y="146"/>
                  </a:lnTo>
                  <a:lnTo>
                    <a:pt x="87" y="149"/>
                  </a:lnTo>
                  <a:lnTo>
                    <a:pt x="75" y="149"/>
                  </a:lnTo>
                  <a:lnTo>
                    <a:pt x="75" y="149"/>
                  </a:lnTo>
                  <a:lnTo>
                    <a:pt x="67" y="149"/>
                  </a:lnTo>
                  <a:lnTo>
                    <a:pt x="60" y="148"/>
                  </a:lnTo>
                  <a:lnTo>
                    <a:pt x="53" y="146"/>
                  </a:lnTo>
                  <a:lnTo>
                    <a:pt x="45" y="144"/>
                  </a:lnTo>
                  <a:lnTo>
                    <a:pt x="33" y="137"/>
                  </a:lnTo>
                  <a:lnTo>
                    <a:pt x="22" y="128"/>
                  </a:lnTo>
                  <a:lnTo>
                    <a:pt x="12" y="116"/>
                  </a:lnTo>
                  <a:lnTo>
                    <a:pt x="6" y="104"/>
                  </a:lnTo>
                  <a:lnTo>
                    <a:pt x="4" y="96"/>
                  </a:lnTo>
                  <a:lnTo>
                    <a:pt x="1" y="90"/>
                  </a:lnTo>
                  <a:lnTo>
                    <a:pt x="0" y="82"/>
                  </a:lnTo>
                  <a:lnTo>
                    <a:pt x="0" y="74"/>
                  </a:lnTo>
                  <a:lnTo>
                    <a:pt x="0" y="74"/>
                  </a:lnTo>
                  <a:lnTo>
                    <a:pt x="0" y="67"/>
                  </a:lnTo>
                  <a:lnTo>
                    <a:pt x="1" y="60"/>
                  </a:lnTo>
                  <a:lnTo>
                    <a:pt x="6" y="45"/>
                  </a:lnTo>
                  <a:lnTo>
                    <a:pt x="12" y="33"/>
                  </a:lnTo>
                  <a:lnTo>
                    <a:pt x="21" y="22"/>
                  </a:lnTo>
                  <a:lnTo>
                    <a:pt x="32" y="12"/>
                  </a:lnTo>
                  <a:lnTo>
                    <a:pt x="45" y="6"/>
                  </a:lnTo>
                  <a:lnTo>
                    <a:pt x="51" y="4"/>
                  </a:lnTo>
                  <a:lnTo>
                    <a:pt x="59" y="1"/>
                  </a:lnTo>
                  <a:lnTo>
                    <a:pt x="66" y="0"/>
                  </a:lnTo>
                  <a:lnTo>
                    <a:pt x="75" y="0"/>
                  </a:lnTo>
                  <a:lnTo>
                    <a:pt x="75" y="0"/>
                  </a:lnTo>
                  <a:lnTo>
                    <a:pt x="82" y="0"/>
                  </a:lnTo>
                  <a:lnTo>
                    <a:pt x="89" y="1"/>
                  </a:lnTo>
                  <a:lnTo>
                    <a:pt x="96" y="4"/>
                  </a:lnTo>
                  <a:lnTo>
                    <a:pt x="104" y="6"/>
                  </a:lnTo>
                  <a:lnTo>
                    <a:pt x="116" y="12"/>
                  </a:lnTo>
                  <a:lnTo>
                    <a:pt x="127" y="22"/>
                  </a:lnTo>
                  <a:lnTo>
                    <a:pt x="135" y="33"/>
                  </a:lnTo>
                  <a:lnTo>
                    <a:pt x="143" y="45"/>
                  </a:lnTo>
                  <a:lnTo>
                    <a:pt x="146" y="60"/>
                  </a:lnTo>
                  <a:lnTo>
                    <a:pt x="148" y="67"/>
                  </a:lnTo>
                  <a:lnTo>
                    <a:pt x="149" y="74"/>
                  </a:lnTo>
                  <a:lnTo>
                    <a:pt x="149" y="74"/>
                  </a:lnTo>
                  <a:lnTo>
                    <a:pt x="148" y="85"/>
                  </a:lnTo>
                  <a:lnTo>
                    <a:pt x="34" y="85"/>
                  </a:lnTo>
                  <a:close/>
                  <a:moveTo>
                    <a:pt x="36" y="57"/>
                  </a:moveTo>
                  <a:lnTo>
                    <a:pt x="113" y="57"/>
                  </a:lnTo>
                  <a:lnTo>
                    <a:pt x="113" y="57"/>
                  </a:lnTo>
                  <a:lnTo>
                    <a:pt x="111" y="51"/>
                  </a:lnTo>
                  <a:lnTo>
                    <a:pt x="107" y="46"/>
                  </a:lnTo>
                  <a:lnTo>
                    <a:pt x="104" y="42"/>
                  </a:lnTo>
                  <a:lnTo>
                    <a:pt x="99" y="38"/>
                  </a:lnTo>
                  <a:lnTo>
                    <a:pt x="93" y="34"/>
                  </a:lnTo>
                  <a:lnTo>
                    <a:pt x="87" y="32"/>
                  </a:lnTo>
                  <a:lnTo>
                    <a:pt x="81" y="31"/>
                  </a:lnTo>
                  <a:lnTo>
                    <a:pt x="75" y="29"/>
                  </a:lnTo>
                  <a:lnTo>
                    <a:pt x="75" y="29"/>
                  </a:lnTo>
                  <a:lnTo>
                    <a:pt x="67" y="31"/>
                  </a:lnTo>
                  <a:lnTo>
                    <a:pt x="61" y="32"/>
                  </a:lnTo>
                  <a:lnTo>
                    <a:pt x="55" y="34"/>
                  </a:lnTo>
                  <a:lnTo>
                    <a:pt x="50" y="38"/>
                  </a:lnTo>
                  <a:lnTo>
                    <a:pt x="45" y="42"/>
                  </a:lnTo>
                  <a:lnTo>
                    <a:pt x="40" y="46"/>
                  </a:lnTo>
                  <a:lnTo>
                    <a:pt x="38" y="51"/>
                  </a:lnTo>
                  <a:lnTo>
                    <a:pt x="36" y="57"/>
                  </a:lnTo>
                  <a:lnTo>
                    <a:pt x="36"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7"/>
            <p:cNvSpPr>
              <a:spLocks noEditPoints="1"/>
            </p:cNvSpPr>
            <p:nvPr userDrawn="1"/>
          </p:nvSpPr>
          <p:spPr bwMode="auto">
            <a:xfrm>
              <a:off x="2071" y="2429"/>
              <a:ext cx="49" cy="50"/>
            </a:xfrm>
            <a:custGeom>
              <a:avLst/>
              <a:gdLst>
                <a:gd name="T0" fmla="*/ 148 w 148"/>
                <a:gd name="T1" fmla="*/ 148 h 149"/>
                <a:gd name="T2" fmla="*/ 115 w 148"/>
                <a:gd name="T3" fmla="*/ 133 h 149"/>
                <a:gd name="T4" fmla="*/ 109 w 148"/>
                <a:gd name="T5" fmla="*/ 138 h 149"/>
                <a:gd name="T6" fmla="*/ 88 w 148"/>
                <a:gd name="T7" fmla="*/ 148 h 149"/>
                <a:gd name="T8" fmla="*/ 73 w 148"/>
                <a:gd name="T9" fmla="*/ 149 h 149"/>
                <a:gd name="T10" fmla="*/ 59 w 148"/>
                <a:gd name="T11" fmla="*/ 148 h 149"/>
                <a:gd name="T12" fmla="*/ 32 w 148"/>
                <a:gd name="T13" fmla="*/ 138 h 149"/>
                <a:gd name="T14" fmla="*/ 12 w 148"/>
                <a:gd name="T15" fmla="*/ 117 h 149"/>
                <a:gd name="T16" fmla="*/ 4 w 148"/>
                <a:gd name="T17" fmla="*/ 98 h 149"/>
                <a:gd name="T18" fmla="*/ 0 w 148"/>
                <a:gd name="T19" fmla="*/ 83 h 149"/>
                <a:gd name="T20" fmla="*/ 0 w 148"/>
                <a:gd name="T21" fmla="*/ 74 h 149"/>
                <a:gd name="T22" fmla="*/ 1 w 148"/>
                <a:gd name="T23" fmla="*/ 59 h 149"/>
                <a:gd name="T24" fmla="*/ 6 w 148"/>
                <a:gd name="T25" fmla="*/ 44 h 149"/>
                <a:gd name="T26" fmla="*/ 21 w 148"/>
                <a:gd name="T27" fmla="*/ 21 h 149"/>
                <a:gd name="T28" fmla="*/ 44 w 148"/>
                <a:gd name="T29" fmla="*/ 5 h 149"/>
                <a:gd name="T30" fmla="*/ 73 w 148"/>
                <a:gd name="T31" fmla="*/ 0 h 149"/>
                <a:gd name="T32" fmla="*/ 81 w 148"/>
                <a:gd name="T33" fmla="*/ 0 h 149"/>
                <a:gd name="T34" fmla="*/ 99 w 148"/>
                <a:gd name="T35" fmla="*/ 5 h 149"/>
                <a:gd name="T36" fmla="*/ 115 w 148"/>
                <a:gd name="T37" fmla="*/ 17 h 149"/>
                <a:gd name="T38" fmla="*/ 148 w 148"/>
                <a:gd name="T39" fmla="*/ 1 h 149"/>
                <a:gd name="T40" fmla="*/ 75 w 148"/>
                <a:gd name="T41" fmla="*/ 31 h 149"/>
                <a:gd name="T42" fmla="*/ 58 w 148"/>
                <a:gd name="T43" fmla="*/ 34 h 149"/>
                <a:gd name="T44" fmla="*/ 44 w 148"/>
                <a:gd name="T45" fmla="*/ 44 h 149"/>
                <a:gd name="T46" fmla="*/ 36 w 148"/>
                <a:gd name="T47" fmla="*/ 57 h 149"/>
                <a:gd name="T48" fmla="*/ 32 w 148"/>
                <a:gd name="T49" fmla="*/ 74 h 149"/>
                <a:gd name="T50" fmla="*/ 33 w 148"/>
                <a:gd name="T51" fmla="*/ 83 h 149"/>
                <a:gd name="T52" fmla="*/ 39 w 148"/>
                <a:gd name="T53" fmla="*/ 99 h 149"/>
                <a:gd name="T54" fmla="*/ 50 w 148"/>
                <a:gd name="T55" fmla="*/ 111 h 149"/>
                <a:gd name="T56" fmla="*/ 66 w 148"/>
                <a:gd name="T57" fmla="*/ 117 h 149"/>
                <a:gd name="T58" fmla="*/ 75 w 148"/>
                <a:gd name="T59" fmla="*/ 118 h 149"/>
                <a:gd name="T60" fmla="*/ 92 w 148"/>
                <a:gd name="T61" fmla="*/ 115 h 149"/>
                <a:gd name="T62" fmla="*/ 105 w 148"/>
                <a:gd name="T63" fmla="*/ 105 h 149"/>
                <a:gd name="T64" fmla="*/ 114 w 148"/>
                <a:gd name="T65" fmla="*/ 92 h 149"/>
                <a:gd name="T66" fmla="*/ 116 w 148"/>
                <a:gd name="T67" fmla="*/ 74 h 149"/>
                <a:gd name="T68" fmla="*/ 116 w 148"/>
                <a:gd name="T69" fmla="*/ 66 h 149"/>
                <a:gd name="T70" fmla="*/ 110 w 148"/>
                <a:gd name="T71" fmla="*/ 50 h 149"/>
                <a:gd name="T72" fmla="*/ 98 w 148"/>
                <a:gd name="T73" fmla="*/ 38 h 149"/>
                <a:gd name="T74" fmla="*/ 83 w 148"/>
                <a:gd name="T75" fmla="*/ 32 h 149"/>
                <a:gd name="T76" fmla="*/ 75 w 148"/>
                <a:gd name="T77" fmla="*/ 31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48" h="149">
                  <a:moveTo>
                    <a:pt x="148" y="1"/>
                  </a:moveTo>
                  <a:lnTo>
                    <a:pt x="148" y="148"/>
                  </a:lnTo>
                  <a:lnTo>
                    <a:pt x="115" y="148"/>
                  </a:lnTo>
                  <a:lnTo>
                    <a:pt x="115" y="133"/>
                  </a:lnTo>
                  <a:lnTo>
                    <a:pt x="115" y="133"/>
                  </a:lnTo>
                  <a:lnTo>
                    <a:pt x="109" y="138"/>
                  </a:lnTo>
                  <a:lnTo>
                    <a:pt x="99" y="144"/>
                  </a:lnTo>
                  <a:lnTo>
                    <a:pt x="88" y="148"/>
                  </a:lnTo>
                  <a:lnTo>
                    <a:pt x="81" y="149"/>
                  </a:lnTo>
                  <a:lnTo>
                    <a:pt x="73" y="149"/>
                  </a:lnTo>
                  <a:lnTo>
                    <a:pt x="73" y="149"/>
                  </a:lnTo>
                  <a:lnTo>
                    <a:pt x="59" y="148"/>
                  </a:lnTo>
                  <a:lnTo>
                    <a:pt x="44" y="144"/>
                  </a:lnTo>
                  <a:lnTo>
                    <a:pt x="32" y="138"/>
                  </a:lnTo>
                  <a:lnTo>
                    <a:pt x="21" y="128"/>
                  </a:lnTo>
                  <a:lnTo>
                    <a:pt x="12" y="117"/>
                  </a:lnTo>
                  <a:lnTo>
                    <a:pt x="6" y="105"/>
                  </a:lnTo>
                  <a:lnTo>
                    <a:pt x="4" y="98"/>
                  </a:lnTo>
                  <a:lnTo>
                    <a:pt x="1" y="90"/>
                  </a:lnTo>
                  <a:lnTo>
                    <a:pt x="0" y="83"/>
                  </a:lnTo>
                  <a:lnTo>
                    <a:pt x="0" y="74"/>
                  </a:lnTo>
                  <a:lnTo>
                    <a:pt x="0" y="74"/>
                  </a:lnTo>
                  <a:lnTo>
                    <a:pt x="0" y="67"/>
                  </a:lnTo>
                  <a:lnTo>
                    <a:pt x="1" y="59"/>
                  </a:lnTo>
                  <a:lnTo>
                    <a:pt x="4" y="51"/>
                  </a:lnTo>
                  <a:lnTo>
                    <a:pt x="6" y="44"/>
                  </a:lnTo>
                  <a:lnTo>
                    <a:pt x="12" y="32"/>
                  </a:lnTo>
                  <a:lnTo>
                    <a:pt x="21" y="21"/>
                  </a:lnTo>
                  <a:lnTo>
                    <a:pt x="32" y="12"/>
                  </a:lnTo>
                  <a:lnTo>
                    <a:pt x="44" y="5"/>
                  </a:lnTo>
                  <a:lnTo>
                    <a:pt x="59" y="1"/>
                  </a:lnTo>
                  <a:lnTo>
                    <a:pt x="73" y="0"/>
                  </a:lnTo>
                  <a:lnTo>
                    <a:pt x="73" y="0"/>
                  </a:lnTo>
                  <a:lnTo>
                    <a:pt x="81" y="0"/>
                  </a:lnTo>
                  <a:lnTo>
                    <a:pt x="87" y="1"/>
                  </a:lnTo>
                  <a:lnTo>
                    <a:pt x="99" y="5"/>
                  </a:lnTo>
                  <a:lnTo>
                    <a:pt x="109" y="11"/>
                  </a:lnTo>
                  <a:lnTo>
                    <a:pt x="115" y="17"/>
                  </a:lnTo>
                  <a:lnTo>
                    <a:pt x="115" y="1"/>
                  </a:lnTo>
                  <a:lnTo>
                    <a:pt x="148" y="1"/>
                  </a:lnTo>
                  <a:close/>
                  <a:moveTo>
                    <a:pt x="75" y="31"/>
                  </a:moveTo>
                  <a:lnTo>
                    <a:pt x="75" y="31"/>
                  </a:lnTo>
                  <a:lnTo>
                    <a:pt x="66" y="32"/>
                  </a:lnTo>
                  <a:lnTo>
                    <a:pt x="58" y="34"/>
                  </a:lnTo>
                  <a:lnTo>
                    <a:pt x="50" y="38"/>
                  </a:lnTo>
                  <a:lnTo>
                    <a:pt x="44" y="44"/>
                  </a:lnTo>
                  <a:lnTo>
                    <a:pt x="39" y="50"/>
                  </a:lnTo>
                  <a:lnTo>
                    <a:pt x="36" y="57"/>
                  </a:lnTo>
                  <a:lnTo>
                    <a:pt x="33" y="66"/>
                  </a:lnTo>
                  <a:lnTo>
                    <a:pt x="32" y="74"/>
                  </a:lnTo>
                  <a:lnTo>
                    <a:pt x="32" y="74"/>
                  </a:lnTo>
                  <a:lnTo>
                    <a:pt x="33" y="83"/>
                  </a:lnTo>
                  <a:lnTo>
                    <a:pt x="36" y="92"/>
                  </a:lnTo>
                  <a:lnTo>
                    <a:pt x="39" y="99"/>
                  </a:lnTo>
                  <a:lnTo>
                    <a:pt x="44" y="105"/>
                  </a:lnTo>
                  <a:lnTo>
                    <a:pt x="50" y="111"/>
                  </a:lnTo>
                  <a:lnTo>
                    <a:pt x="58" y="115"/>
                  </a:lnTo>
                  <a:lnTo>
                    <a:pt x="66" y="117"/>
                  </a:lnTo>
                  <a:lnTo>
                    <a:pt x="75" y="118"/>
                  </a:lnTo>
                  <a:lnTo>
                    <a:pt x="75" y="118"/>
                  </a:lnTo>
                  <a:lnTo>
                    <a:pt x="83" y="117"/>
                  </a:lnTo>
                  <a:lnTo>
                    <a:pt x="92" y="115"/>
                  </a:lnTo>
                  <a:lnTo>
                    <a:pt x="98" y="111"/>
                  </a:lnTo>
                  <a:lnTo>
                    <a:pt x="105" y="105"/>
                  </a:lnTo>
                  <a:lnTo>
                    <a:pt x="110" y="99"/>
                  </a:lnTo>
                  <a:lnTo>
                    <a:pt x="114" y="92"/>
                  </a:lnTo>
                  <a:lnTo>
                    <a:pt x="116" y="83"/>
                  </a:lnTo>
                  <a:lnTo>
                    <a:pt x="116" y="74"/>
                  </a:lnTo>
                  <a:lnTo>
                    <a:pt x="116" y="74"/>
                  </a:lnTo>
                  <a:lnTo>
                    <a:pt x="116" y="66"/>
                  </a:lnTo>
                  <a:lnTo>
                    <a:pt x="114" y="57"/>
                  </a:lnTo>
                  <a:lnTo>
                    <a:pt x="110" y="50"/>
                  </a:lnTo>
                  <a:lnTo>
                    <a:pt x="105" y="44"/>
                  </a:lnTo>
                  <a:lnTo>
                    <a:pt x="98" y="38"/>
                  </a:lnTo>
                  <a:lnTo>
                    <a:pt x="92" y="34"/>
                  </a:lnTo>
                  <a:lnTo>
                    <a:pt x="83" y="32"/>
                  </a:lnTo>
                  <a:lnTo>
                    <a:pt x="75" y="31"/>
                  </a:lnTo>
                  <a:lnTo>
                    <a:pt x="75" y="3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38"/>
            <p:cNvSpPr>
              <a:spLocks/>
            </p:cNvSpPr>
            <p:nvPr userDrawn="1"/>
          </p:nvSpPr>
          <p:spPr bwMode="auto">
            <a:xfrm>
              <a:off x="2132" y="2429"/>
              <a:ext cx="23" cy="49"/>
            </a:xfrm>
            <a:custGeom>
              <a:avLst/>
              <a:gdLst>
                <a:gd name="T0" fmla="*/ 0 w 69"/>
                <a:gd name="T1" fmla="*/ 1 h 148"/>
                <a:gd name="T2" fmla="*/ 33 w 69"/>
                <a:gd name="T3" fmla="*/ 1 h 148"/>
                <a:gd name="T4" fmla="*/ 33 w 69"/>
                <a:gd name="T5" fmla="*/ 17 h 148"/>
                <a:gd name="T6" fmla="*/ 33 w 69"/>
                <a:gd name="T7" fmla="*/ 17 h 148"/>
                <a:gd name="T8" fmla="*/ 38 w 69"/>
                <a:gd name="T9" fmla="*/ 10 h 148"/>
                <a:gd name="T10" fmla="*/ 46 w 69"/>
                <a:gd name="T11" fmla="*/ 5 h 148"/>
                <a:gd name="T12" fmla="*/ 51 w 69"/>
                <a:gd name="T13" fmla="*/ 3 h 148"/>
                <a:gd name="T14" fmla="*/ 56 w 69"/>
                <a:gd name="T15" fmla="*/ 1 h 148"/>
                <a:gd name="T16" fmla="*/ 63 w 69"/>
                <a:gd name="T17" fmla="*/ 0 h 148"/>
                <a:gd name="T18" fmla="*/ 69 w 69"/>
                <a:gd name="T19" fmla="*/ 0 h 148"/>
                <a:gd name="T20" fmla="*/ 69 w 69"/>
                <a:gd name="T21" fmla="*/ 31 h 148"/>
                <a:gd name="T22" fmla="*/ 67 w 69"/>
                <a:gd name="T23" fmla="*/ 31 h 148"/>
                <a:gd name="T24" fmla="*/ 67 w 69"/>
                <a:gd name="T25" fmla="*/ 31 h 148"/>
                <a:gd name="T26" fmla="*/ 60 w 69"/>
                <a:gd name="T27" fmla="*/ 32 h 148"/>
                <a:gd name="T28" fmla="*/ 54 w 69"/>
                <a:gd name="T29" fmla="*/ 33 h 148"/>
                <a:gd name="T30" fmla="*/ 47 w 69"/>
                <a:gd name="T31" fmla="*/ 37 h 148"/>
                <a:gd name="T32" fmla="*/ 43 w 69"/>
                <a:gd name="T33" fmla="*/ 40 h 148"/>
                <a:gd name="T34" fmla="*/ 38 w 69"/>
                <a:gd name="T35" fmla="*/ 46 h 148"/>
                <a:gd name="T36" fmla="*/ 35 w 69"/>
                <a:gd name="T37" fmla="*/ 53 h 148"/>
                <a:gd name="T38" fmla="*/ 33 w 69"/>
                <a:gd name="T39" fmla="*/ 60 h 148"/>
                <a:gd name="T40" fmla="*/ 33 w 69"/>
                <a:gd name="T41" fmla="*/ 67 h 148"/>
                <a:gd name="T42" fmla="*/ 33 w 69"/>
                <a:gd name="T43" fmla="*/ 148 h 148"/>
                <a:gd name="T44" fmla="*/ 0 w 69"/>
                <a:gd name="T45" fmla="*/ 148 h 148"/>
                <a:gd name="T46" fmla="*/ 0 w 69"/>
                <a:gd name="T47" fmla="*/ 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9" h="148">
                  <a:moveTo>
                    <a:pt x="0" y="1"/>
                  </a:moveTo>
                  <a:lnTo>
                    <a:pt x="33" y="1"/>
                  </a:lnTo>
                  <a:lnTo>
                    <a:pt x="33" y="17"/>
                  </a:lnTo>
                  <a:lnTo>
                    <a:pt x="33" y="17"/>
                  </a:lnTo>
                  <a:lnTo>
                    <a:pt x="38" y="10"/>
                  </a:lnTo>
                  <a:lnTo>
                    <a:pt x="46" y="5"/>
                  </a:lnTo>
                  <a:lnTo>
                    <a:pt x="51" y="3"/>
                  </a:lnTo>
                  <a:lnTo>
                    <a:pt x="56" y="1"/>
                  </a:lnTo>
                  <a:lnTo>
                    <a:pt x="63" y="0"/>
                  </a:lnTo>
                  <a:lnTo>
                    <a:pt x="69" y="0"/>
                  </a:lnTo>
                  <a:lnTo>
                    <a:pt x="69" y="31"/>
                  </a:lnTo>
                  <a:lnTo>
                    <a:pt x="67" y="31"/>
                  </a:lnTo>
                  <a:lnTo>
                    <a:pt x="67" y="31"/>
                  </a:lnTo>
                  <a:lnTo>
                    <a:pt x="60" y="32"/>
                  </a:lnTo>
                  <a:lnTo>
                    <a:pt x="54" y="33"/>
                  </a:lnTo>
                  <a:lnTo>
                    <a:pt x="47" y="37"/>
                  </a:lnTo>
                  <a:lnTo>
                    <a:pt x="43" y="40"/>
                  </a:lnTo>
                  <a:lnTo>
                    <a:pt x="38" y="46"/>
                  </a:lnTo>
                  <a:lnTo>
                    <a:pt x="35" y="53"/>
                  </a:lnTo>
                  <a:lnTo>
                    <a:pt x="33" y="60"/>
                  </a:lnTo>
                  <a:lnTo>
                    <a:pt x="33" y="67"/>
                  </a:lnTo>
                  <a:lnTo>
                    <a:pt x="33" y="148"/>
                  </a:lnTo>
                  <a:lnTo>
                    <a:pt x="0" y="148"/>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39"/>
            <p:cNvSpPr>
              <a:spLocks/>
            </p:cNvSpPr>
            <p:nvPr userDrawn="1"/>
          </p:nvSpPr>
          <p:spPr bwMode="auto">
            <a:xfrm>
              <a:off x="2160" y="2429"/>
              <a:ext cx="50" cy="50"/>
            </a:xfrm>
            <a:custGeom>
              <a:avLst/>
              <a:gdLst>
                <a:gd name="T0" fmla="*/ 76 w 150"/>
                <a:gd name="T1" fmla="*/ 120 h 149"/>
                <a:gd name="T2" fmla="*/ 93 w 150"/>
                <a:gd name="T3" fmla="*/ 116 h 149"/>
                <a:gd name="T4" fmla="*/ 106 w 150"/>
                <a:gd name="T5" fmla="*/ 106 h 149"/>
                <a:gd name="T6" fmla="*/ 115 w 150"/>
                <a:gd name="T7" fmla="*/ 93 h 149"/>
                <a:gd name="T8" fmla="*/ 117 w 150"/>
                <a:gd name="T9" fmla="*/ 74 h 149"/>
                <a:gd name="T10" fmla="*/ 150 w 150"/>
                <a:gd name="T11" fmla="*/ 74 h 149"/>
                <a:gd name="T12" fmla="*/ 149 w 150"/>
                <a:gd name="T13" fmla="*/ 90 h 149"/>
                <a:gd name="T14" fmla="*/ 144 w 150"/>
                <a:gd name="T15" fmla="*/ 104 h 149"/>
                <a:gd name="T16" fmla="*/ 128 w 150"/>
                <a:gd name="T17" fmla="*/ 128 h 149"/>
                <a:gd name="T18" fmla="*/ 105 w 150"/>
                <a:gd name="T19" fmla="*/ 144 h 149"/>
                <a:gd name="T20" fmla="*/ 90 w 150"/>
                <a:gd name="T21" fmla="*/ 148 h 149"/>
                <a:gd name="T22" fmla="*/ 76 w 150"/>
                <a:gd name="T23" fmla="*/ 149 h 149"/>
                <a:gd name="T24" fmla="*/ 67 w 150"/>
                <a:gd name="T25" fmla="*/ 149 h 149"/>
                <a:gd name="T26" fmla="*/ 53 w 150"/>
                <a:gd name="T27" fmla="*/ 146 h 149"/>
                <a:gd name="T28" fmla="*/ 33 w 150"/>
                <a:gd name="T29" fmla="*/ 137 h 149"/>
                <a:gd name="T30" fmla="*/ 14 w 150"/>
                <a:gd name="T31" fmla="*/ 117 h 149"/>
                <a:gd name="T32" fmla="*/ 4 w 150"/>
                <a:gd name="T33" fmla="*/ 98 h 149"/>
                <a:gd name="T34" fmla="*/ 1 w 150"/>
                <a:gd name="T35" fmla="*/ 83 h 149"/>
                <a:gd name="T36" fmla="*/ 0 w 150"/>
                <a:gd name="T37" fmla="*/ 74 h 149"/>
                <a:gd name="T38" fmla="*/ 3 w 150"/>
                <a:gd name="T39" fmla="*/ 59 h 149"/>
                <a:gd name="T40" fmla="*/ 6 w 150"/>
                <a:gd name="T41" fmla="*/ 45 h 149"/>
                <a:gd name="T42" fmla="*/ 22 w 150"/>
                <a:gd name="T43" fmla="*/ 21 h 149"/>
                <a:gd name="T44" fmla="*/ 45 w 150"/>
                <a:gd name="T45" fmla="*/ 5 h 149"/>
                <a:gd name="T46" fmla="*/ 60 w 150"/>
                <a:gd name="T47" fmla="*/ 1 h 149"/>
                <a:gd name="T48" fmla="*/ 76 w 150"/>
                <a:gd name="T49" fmla="*/ 0 h 149"/>
                <a:gd name="T50" fmla="*/ 84 w 150"/>
                <a:gd name="T51" fmla="*/ 0 h 149"/>
                <a:gd name="T52" fmla="*/ 99 w 150"/>
                <a:gd name="T53" fmla="*/ 4 h 149"/>
                <a:gd name="T54" fmla="*/ 112 w 150"/>
                <a:gd name="T55" fmla="*/ 9 h 149"/>
                <a:gd name="T56" fmla="*/ 129 w 150"/>
                <a:gd name="T57" fmla="*/ 22 h 149"/>
                <a:gd name="T58" fmla="*/ 105 w 150"/>
                <a:gd name="T59" fmla="*/ 43 h 149"/>
                <a:gd name="T60" fmla="*/ 93 w 150"/>
                <a:gd name="T61" fmla="*/ 34 h 149"/>
                <a:gd name="T62" fmla="*/ 76 w 150"/>
                <a:gd name="T63" fmla="*/ 31 h 149"/>
                <a:gd name="T64" fmla="*/ 66 w 150"/>
                <a:gd name="T65" fmla="*/ 31 h 149"/>
                <a:gd name="T66" fmla="*/ 51 w 150"/>
                <a:gd name="T67" fmla="*/ 38 h 149"/>
                <a:gd name="T68" fmla="*/ 40 w 150"/>
                <a:gd name="T69" fmla="*/ 49 h 149"/>
                <a:gd name="T70" fmla="*/ 34 w 150"/>
                <a:gd name="T71" fmla="*/ 65 h 149"/>
                <a:gd name="T72" fmla="*/ 33 w 150"/>
                <a:gd name="T73" fmla="*/ 74 h 149"/>
                <a:gd name="T74" fmla="*/ 37 w 150"/>
                <a:gd name="T75" fmla="*/ 93 h 149"/>
                <a:gd name="T76" fmla="*/ 45 w 150"/>
                <a:gd name="T77" fmla="*/ 106 h 149"/>
                <a:gd name="T78" fmla="*/ 59 w 150"/>
                <a:gd name="T79" fmla="*/ 116 h 149"/>
                <a:gd name="T80" fmla="*/ 76 w 150"/>
                <a:gd name="T81" fmla="*/ 12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0" h="149">
                  <a:moveTo>
                    <a:pt x="76" y="120"/>
                  </a:moveTo>
                  <a:lnTo>
                    <a:pt x="76" y="120"/>
                  </a:lnTo>
                  <a:lnTo>
                    <a:pt x="84" y="118"/>
                  </a:lnTo>
                  <a:lnTo>
                    <a:pt x="93" y="116"/>
                  </a:lnTo>
                  <a:lnTo>
                    <a:pt x="100" y="112"/>
                  </a:lnTo>
                  <a:lnTo>
                    <a:pt x="106" y="106"/>
                  </a:lnTo>
                  <a:lnTo>
                    <a:pt x="111" y="100"/>
                  </a:lnTo>
                  <a:lnTo>
                    <a:pt x="115" y="93"/>
                  </a:lnTo>
                  <a:lnTo>
                    <a:pt x="117" y="84"/>
                  </a:lnTo>
                  <a:lnTo>
                    <a:pt x="117" y="74"/>
                  </a:lnTo>
                  <a:lnTo>
                    <a:pt x="150" y="74"/>
                  </a:lnTo>
                  <a:lnTo>
                    <a:pt x="150" y="74"/>
                  </a:lnTo>
                  <a:lnTo>
                    <a:pt x="150" y="83"/>
                  </a:lnTo>
                  <a:lnTo>
                    <a:pt x="149" y="90"/>
                  </a:lnTo>
                  <a:lnTo>
                    <a:pt x="146" y="98"/>
                  </a:lnTo>
                  <a:lnTo>
                    <a:pt x="144" y="104"/>
                  </a:lnTo>
                  <a:lnTo>
                    <a:pt x="138" y="117"/>
                  </a:lnTo>
                  <a:lnTo>
                    <a:pt x="128" y="128"/>
                  </a:lnTo>
                  <a:lnTo>
                    <a:pt x="117" y="137"/>
                  </a:lnTo>
                  <a:lnTo>
                    <a:pt x="105" y="144"/>
                  </a:lnTo>
                  <a:lnTo>
                    <a:pt x="98" y="146"/>
                  </a:lnTo>
                  <a:lnTo>
                    <a:pt x="90" y="148"/>
                  </a:lnTo>
                  <a:lnTo>
                    <a:pt x="83" y="149"/>
                  </a:lnTo>
                  <a:lnTo>
                    <a:pt x="76" y="149"/>
                  </a:lnTo>
                  <a:lnTo>
                    <a:pt x="76" y="149"/>
                  </a:lnTo>
                  <a:lnTo>
                    <a:pt x="67" y="149"/>
                  </a:lnTo>
                  <a:lnTo>
                    <a:pt x="60" y="148"/>
                  </a:lnTo>
                  <a:lnTo>
                    <a:pt x="53" y="146"/>
                  </a:lnTo>
                  <a:lnTo>
                    <a:pt x="45" y="144"/>
                  </a:lnTo>
                  <a:lnTo>
                    <a:pt x="33" y="137"/>
                  </a:lnTo>
                  <a:lnTo>
                    <a:pt x="22" y="128"/>
                  </a:lnTo>
                  <a:lnTo>
                    <a:pt x="14" y="117"/>
                  </a:lnTo>
                  <a:lnTo>
                    <a:pt x="6" y="105"/>
                  </a:lnTo>
                  <a:lnTo>
                    <a:pt x="4" y="98"/>
                  </a:lnTo>
                  <a:lnTo>
                    <a:pt x="3" y="90"/>
                  </a:lnTo>
                  <a:lnTo>
                    <a:pt x="1" y="83"/>
                  </a:lnTo>
                  <a:lnTo>
                    <a:pt x="0" y="74"/>
                  </a:lnTo>
                  <a:lnTo>
                    <a:pt x="0" y="74"/>
                  </a:lnTo>
                  <a:lnTo>
                    <a:pt x="1" y="67"/>
                  </a:lnTo>
                  <a:lnTo>
                    <a:pt x="3" y="59"/>
                  </a:lnTo>
                  <a:lnTo>
                    <a:pt x="4" y="51"/>
                  </a:lnTo>
                  <a:lnTo>
                    <a:pt x="6" y="45"/>
                  </a:lnTo>
                  <a:lnTo>
                    <a:pt x="14" y="32"/>
                  </a:lnTo>
                  <a:lnTo>
                    <a:pt x="22" y="21"/>
                  </a:lnTo>
                  <a:lnTo>
                    <a:pt x="33" y="12"/>
                  </a:lnTo>
                  <a:lnTo>
                    <a:pt x="45" y="5"/>
                  </a:lnTo>
                  <a:lnTo>
                    <a:pt x="53" y="3"/>
                  </a:lnTo>
                  <a:lnTo>
                    <a:pt x="60" y="1"/>
                  </a:lnTo>
                  <a:lnTo>
                    <a:pt x="67" y="0"/>
                  </a:lnTo>
                  <a:lnTo>
                    <a:pt x="76" y="0"/>
                  </a:lnTo>
                  <a:lnTo>
                    <a:pt x="76" y="0"/>
                  </a:lnTo>
                  <a:lnTo>
                    <a:pt x="84" y="0"/>
                  </a:lnTo>
                  <a:lnTo>
                    <a:pt x="92" y="1"/>
                  </a:lnTo>
                  <a:lnTo>
                    <a:pt x="99" y="4"/>
                  </a:lnTo>
                  <a:lnTo>
                    <a:pt x="106" y="6"/>
                  </a:lnTo>
                  <a:lnTo>
                    <a:pt x="112" y="9"/>
                  </a:lnTo>
                  <a:lnTo>
                    <a:pt x="118" y="12"/>
                  </a:lnTo>
                  <a:lnTo>
                    <a:pt x="129" y="22"/>
                  </a:lnTo>
                  <a:lnTo>
                    <a:pt x="105" y="43"/>
                  </a:lnTo>
                  <a:lnTo>
                    <a:pt x="105" y="43"/>
                  </a:lnTo>
                  <a:lnTo>
                    <a:pt x="99" y="38"/>
                  </a:lnTo>
                  <a:lnTo>
                    <a:pt x="93" y="34"/>
                  </a:lnTo>
                  <a:lnTo>
                    <a:pt x="84" y="31"/>
                  </a:lnTo>
                  <a:lnTo>
                    <a:pt x="76" y="31"/>
                  </a:lnTo>
                  <a:lnTo>
                    <a:pt x="76" y="31"/>
                  </a:lnTo>
                  <a:lnTo>
                    <a:pt x="66" y="31"/>
                  </a:lnTo>
                  <a:lnTo>
                    <a:pt x="59" y="33"/>
                  </a:lnTo>
                  <a:lnTo>
                    <a:pt x="51" y="38"/>
                  </a:lnTo>
                  <a:lnTo>
                    <a:pt x="45" y="43"/>
                  </a:lnTo>
                  <a:lnTo>
                    <a:pt x="40" y="49"/>
                  </a:lnTo>
                  <a:lnTo>
                    <a:pt x="37" y="56"/>
                  </a:lnTo>
                  <a:lnTo>
                    <a:pt x="34" y="65"/>
                  </a:lnTo>
                  <a:lnTo>
                    <a:pt x="33" y="74"/>
                  </a:lnTo>
                  <a:lnTo>
                    <a:pt x="33" y="74"/>
                  </a:lnTo>
                  <a:lnTo>
                    <a:pt x="34" y="84"/>
                  </a:lnTo>
                  <a:lnTo>
                    <a:pt x="37" y="93"/>
                  </a:lnTo>
                  <a:lnTo>
                    <a:pt x="40" y="100"/>
                  </a:lnTo>
                  <a:lnTo>
                    <a:pt x="45" y="106"/>
                  </a:lnTo>
                  <a:lnTo>
                    <a:pt x="51" y="112"/>
                  </a:lnTo>
                  <a:lnTo>
                    <a:pt x="59" y="116"/>
                  </a:lnTo>
                  <a:lnTo>
                    <a:pt x="66" y="118"/>
                  </a:lnTo>
                  <a:lnTo>
                    <a:pt x="76" y="120"/>
                  </a:lnTo>
                  <a:lnTo>
                    <a:pt x="76" y="12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0"/>
            <p:cNvSpPr>
              <a:spLocks/>
            </p:cNvSpPr>
            <p:nvPr userDrawn="1"/>
          </p:nvSpPr>
          <p:spPr bwMode="auto">
            <a:xfrm>
              <a:off x="2219" y="2409"/>
              <a:ext cx="43" cy="69"/>
            </a:xfrm>
            <a:custGeom>
              <a:avLst/>
              <a:gdLst>
                <a:gd name="T0" fmla="*/ 0 w 130"/>
                <a:gd name="T1" fmla="*/ 4 h 209"/>
                <a:gd name="T2" fmla="*/ 31 w 130"/>
                <a:gd name="T3" fmla="*/ 0 h 209"/>
                <a:gd name="T4" fmla="*/ 31 w 130"/>
                <a:gd name="T5" fmla="*/ 79 h 209"/>
                <a:gd name="T6" fmla="*/ 31 w 130"/>
                <a:gd name="T7" fmla="*/ 79 h 209"/>
                <a:gd name="T8" fmla="*/ 39 w 130"/>
                <a:gd name="T9" fmla="*/ 72 h 209"/>
                <a:gd name="T10" fmla="*/ 48 w 130"/>
                <a:gd name="T11" fmla="*/ 66 h 209"/>
                <a:gd name="T12" fmla="*/ 60 w 130"/>
                <a:gd name="T13" fmla="*/ 62 h 209"/>
                <a:gd name="T14" fmla="*/ 67 w 130"/>
                <a:gd name="T15" fmla="*/ 61 h 209"/>
                <a:gd name="T16" fmla="*/ 74 w 130"/>
                <a:gd name="T17" fmla="*/ 61 h 209"/>
                <a:gd name="T18" fmla="*/ 74 w 130"/>
                <a:gd name="T19" fmla="*/ 61 h 209"/>
                <a:gd name="T20" fmla="*/ 86 w 130"/>
                <a:gd name="T21" fmla="*/ 62 h 209"/>
                <a:gd name="T22" fmla="*/ 97 w 130"/>
                <a:gd name="T23" fmla="*/ 65 h 209"/>
                <a:gd name="T24" fmla="*/ 107 w 130"/>
                <a:gd name="T25" fmla="*/ 70 h 209"/>
                <a:gd name="T26" fmla="*/ 114 w 130"/>
                <a:gd name="T27" fmla="*/ 77 h 209"/>
                <a:gd name="T28" fmla="*/ 120 w 130"/>
                <a:gd name="T29" fmla="*/ 85 h 209"/>
                <a:gd name="T30" fmla="*/ 125 w 130"/>
                <a:gd name="T31" fmla="*/ 95 h 209"/>
                <a:gd name="T32" fmla="*/ 129 w 130"/>
                <a:gd name="T33" fmla="*/ 107 h 209"/>
                <a:gd name="T34" fmla="*/ 130 w 130"/>
                <a:gd name="T35" fmla="*/ 121 h 209"/>
                <a:gd name="T36" fmla="*/ 130 w 130"/>
                <a:gd name="T37" fmla="*/ 209 h 209"/>
                <a:gd name="T38" fmla="*/ 97 w 130"/>
                <a:gd name="T39" fmla="*/ 209 h 209"/>
                <a:gd name="T40" fmla="*/ 97 w 130"/>
                <a:gd name="T41" fmla="*/ 128 h 209"/>
                <a:gd name="T42" fmla="*/ 97 w 130"/>
                <a:gd name="T43" fmla="*/ 128 h 209"/>
                <a:gd name="T44" fmla="*/ 97 w 130"/>
                <a:gd name="T45" fmla="*/ 120 h 209"/>
                <a:gd name="T46" fmla="*/ 96 w 130"/>
                <a:gd name="T47" fmla="*/ 112 h 209"/>
                <a:gd name="T48" fmla="*/ 93 w 130"/>
                <a:gd name="T49" fmla="*/ 106 h 209"/>
                <a:gd name="T50" fmla="*/ 90 w 130"/>
                <a:gd name="T51" fmla="*/ 101 h 209"/>
                <a:gd name="T52" fmla="*/ 85 w 130"/>
                <a:gd name="T53" fmla="*/ 96 h 209"/>
                <a:gd name="T54" fmla="*/ 80 w 130"/>
                <a:gd name="T55" fmla="*/ 94 h 209"/>
                <a:gd name="T56" fmla="*/ 73 w 130"/>
                <a:gd name="T57" fmla="*/ 92 h 209"/>
                <a:gd name="T58" fmla="*/ 65 w 130"/>
                <a:gd name="T59" fmla="*/ 92 h 209"/>
                <a:gd name="T60" fmla="*/ 65 w 130"/>
                <a:gd name="T61" fmla="*/ 92 h 209"/>
                <a:gd name="T62" fmla="*/ 58 w 130"/>
                <a:gd name="T63" fmla="*/ 92 h 209"/>
                <a:gd name="T64" fmla="*/ 52 w 130"/>
                <a:gd name="T65" fmla="*/ 94 h 209"/>
                <a:gd name="T66" fmla="*/ 46 w 130"/>
                <a:gd name="T67" fmla="*/ 98 h 209"/>
                <a:gd name="T68" fmla="*/ 41 w 130"/>
                <a:gd name="T69" fmla="*/ 101 h 209"/>
                <a:gd name="T70" fmla="*/ 37 w 130"/>
                <a:gd name="T71" fmla="*/ 107 h 209"/>
                <a:gd name="T72" fmla="*/ 34 w 130"/>
                <a:gd name="T73" fmla="*/ 114 h 209"/>
                <a:gd name="T74" fmla="*/ 32 w 130"/>
                <a:gd name="T75" fmla="*/ 121 h 209"/>
                <a:gd name="T76" fmla="*/ 31 w 130"/>
                <a:gd name="T77" fmla="*/ 128 h 209"/>
                <a:gd name="T78" fmla="*/ 31 w 130"/>
                <a:gd name="T79" fmla="*/ 209 h 209"/>
                <a:gd name="T80" fmla="*/ 0 w 130"/>
                <a:gd name="T81" fmla="*/ 209 h 209"/>
                <a:gd name="T82" fmla="*/ 0 w 130"/>
                <a:gd name="T83" fmla="*/ 4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0" h="209">
                  <a:moveTo>
                    <a:pt x="0" y="4"/>
                  </a:moveTo>
                  <a:lnTo>
                    <a:pt x="31" y="0"/>
                  </a:lnTo>
                  <a:lnTo>
                    <a:pt x="31" y="79"/>
                  </a:lnTo>
                  <a:lnTo>
                    <a:pt x="31" y="79"/>
                  </a:lnTo>
                  <a:lnTo>
                    <a:pt x="39" y="72"/>
                  </a:lnTo>
                  <a:lnTo>
                    <a:pt x="48" y="66"/>
                  </a:lnTo>
                  <a:lnTo>
                    <a:pt x="60" y="62"/>
                  </a:lnTo>
                  <a:lnTo>
                    <a:pt x="67" y="61"/>
                  </a:lnTo>
                  <a:lnTo>
                    <a:pt x="74" y="61"/>
                  </a:lnTo>
                  <a:lnTo>
                    <a:pt x="74" y="61"/>
                  </a:lnTo>
                  <a:lnTo>
                    <a:pt x="86" y="62"/>
                  </a:lnTo>
                  <a:lnTo>
                    <a:pt x="97" y="65"/>
                  </a:lnTo>
                  <a:lnTo>
                    <a:pt x="107" y="70"/>
                  </a:lnTo>
                  <a:lnTo>
                    <a:pt x="114" y="77"/>
                  </a:lnTo>
                  <a:lnTo>
                    <a:pt x="120" y="85"/>
                  </a:lnTo>
                  <a:lnTo>
                    <a:pt x="125" y="95"/>
                  </a:lnTo>
                  <a:lnTo>
                    <a:pt x="129" y="107"/>
                  </a:lnTo>
                  <a:lnTo>
                    <a:pt x="130" y="121"/>
                  </a:lnTo>
                  <a:lnTo>
                    <a:pt x="130" y="209"/>
                  </a:lnTo>
                  <a:lnTo>
                    <a:pt x="97" y="209"/>
                  </a:lnTo>
                  <a:lnTo>
                    <a:pt x="97" y="128"/>
                  </a:lnTo>
                  <a:lnTo>
                    <a:pt x="97" y="128"/>
                  </a:lnTo>
                  <a:lnTo>
                    <a:pt x="97" y="120"/>
                  </a:lnTo>
                  <a:lnTo>
                    <a:pt x="96" y="112"/>
                  </a:lnTo>
                  <a:lnTo>
                    <a:pt x="93" y="106"/>
                  </a:lnTo>
                  <a:lnTo>
                    <a:pt x="90" y="101"/>
                  </a:lnTo>
                  <a:lnTo>
                    <a:pt x="85" y="96"/>
                  </a:lnTo>
                  <a:lnTo>
                    <a:pt x="80" y="94"/>
                  </a:lnTo>
                  <a:lnTo>
                    <a:pt x="73" y="92"/>
                  </a:lnTo>
                  <a:lnTo>
                    <a:pt x="65" y="92"/>
                  </a:lnTo>
                  <a:lnTo>
                    <a:pt x="65" y="92"/>
                  </a:lnTo>
                  <a:lnTo>
                    <a:pt x="58" y="92"/>
                  </a:lnTo>
                  <a:lnTo>
                    <a:pt x="52" y="94"/>
                  </a:lnTo>
                  <a:lnTo>
                    <a:pt x="46" y="98"/>
                  </a:lnTo>
                  <a:lnTo>
                    <a:pt x="41" y="101"/>
                  </a:lnTo>
                  <a:lnTo>
                    <a:pt x="37" y="107"/>
                  </a:lnTo>
                  <a:lnTo>
                    <a:pt x="34" y="114"/>
                  </a:lnTo>
                  <a:lnTo>
                    <a:pt x="32" y="121"/>
                  </a:lnTo>
                  <a:lnTo>
                    <a:pt x="31" y="128"/>
                  </a:lnTo>
                  <a:lnTo>
                    <a:pt x="31" y="209"/>
                  </a:lnTo>
                  <a:lnTo>
                    <a:pt x="0" y="209"/>
                  </a:lnTo>
                  <a:lnTo>
                    <a:pt x="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41"/>
            <p:cNvSpPr>
              <a:spLocks/>
            </p:cNvSpPr>
            <p:nvPr userDrawn="1"/>
          </p:nvSpPr>
          <p:spPr bwMode="auto">
            <a:xfrm>
              <a:off x="2300" y="2410"/>
              <a:ext cx="67" cy="69"/>
            </a:xfrm>
            <a:custGeom>
              <a:avLst/>
              <a:gdLst>
                <a:gd name="T0" fmla="*/ 101 w 202"/>
                <a:gd name="T1" fmla="*/ 176 h 207"/>
                <a:gd name="T2" fmla="*/ 129 w 202"/>
                <a:gd name="T3" fmla="*/ 171 h 207"/>
                <a:gd name="T4" fmla="*/ 150 w 202"/>
                <a:gd name="T5" fmla="*/ 156 h 207"/>
                <a:gd name="T6" fmla="*/ 165 w 202"/>
                <a:gd name="T7" fmla="*/ 132 h 207"/>
                <a:gd name="T8" fmla="*/ 170 w 202"/>
                <a:gd name="T9" fmla="*/ 103 h 207"/>
                <a:gd name="T10" fmla="*/ 202 w 202"/>
                <a:gd name="T11" fmla="*/ 103 h 207"/>
                <a:gd name="T12" fmla="*/ 201 w 202"/>
                <a:gd name="T13" fmla="*/ 124 h 207"/>
                <a:gd name="T14" fmla="*/ 195 w 202"/>
                <a:gd name="T15" fmla="*/ 143 h 207"/>
                <a:gd name="T16" fmla="*/ 185 w 202"/>
                <a:gd name="T17" fmla="*/ 162 h 207"/>
                <a:gd name="T18" fmla="*/ 173 w 202"/>
                <a:gd name="T19" fmla="*/ 178 h 207"/>
                <a:gd name="T20" fmla="*/ 159 w 202"/>
                <a:gd name="T21" fmla="*/ 190 h 207"/>
                <a:gd name="T22" fmla="*/ 142 w 202"/>
                <a:gd name="T23" fmla="*/ 200 h 207"/>
                <a:gd name="T24" fmla="*/ 122 w 202"/>
                <a:gd name="T25" fmla="*/ 206 h 207"/>
                <a:gd name="T26" fmla="*/ 101 w 202"/>
                <a:gd name="T27" fmla="*/ 207 h 207"/>
                <a:gd name="T28" fmla="*/ 92 w 202"/>
                <a:gd name="T29" fmla="*/ 207 h 207"/>
                <a:gd name="T30" fmla="*/ 71 w 202"/>
                <a:gd name="T31" fmla="*/ 203 h 207"/>
                <a:gd name="T32" fmla="*/ 53 w 202"/>
                <a:gd name="T33" fmla="*/ 195 h 207"/>
                <a:gd name="T34" fmla="*/ 37 w 202"/>
                <a:gd name="T35" fmla="*/ 184 h 207"/>
                <a:gd name="T36" fmla="*/ 23 w 202"/>
                <a:gd name="T37" fmla="*/ 169 h 207"/>
                <a:gd name="T38" fmla="*/ 12 w 202"/>
                <a:gd name="T39" fmla="*/ 153 h 207"/>
                <a:gd name="T40" fmla="*/ 5 w 202"/>
                <a:gd name="T41" fmla="*/ 135 h 207"/>
                <a:gd name="T42" fmla="*/ 2 w 202"/>
                <a:gd name="T43" fmla="*/ 114 h 207"/>
                <a:gd name="T44" fmla="*/ 0 w 202"/>
                <a:gd name="T45" fmla="*/ 103 h 207"/>
                <a:gd name="T46" fmla="*/ 3 w 202"/>
                <a:gd name="T47" fmla="*/ 82 h 207"/>
                <a:gd name="T48" fmla="*/ 9 w 202"/>
                <a:gd name="T49" fmla="*/ 63 h 207"/>
                <a:gd name="T50" fmla="*/ 17 w 202"/>
                <a:gd name="T51" fmla="*/ 45 h 207"/>
                <a:gd name="T52" fmla="*/ 30 w 202"/>
                <a:gd name="T53" fmla="*/ 30 h 207"/>
                <a:gd name="T54" fmla="*/ 44 w 202"/>
                <a:gd name="T55" fmla="*/ 17 h 207"/>
                <a:gd name="T56" fmla="*/ 61 w 202"/>
                <a:gd name="T57" fmla="*/ 8 h 207"/>
                <a:gd name="T58" fmla="*/ 81 w 202"/>
                <a:gd name="T59" fmla="*/ 2 h 207"/>
                <a:gd name="T60" fmla="*/ 101 w 202"/>
                <a:gd name="T61" fmla="*/ 0 h 207"/>
                <a:gd name="T62" fmla="*/ 114 w 202"/>
                <a:gd name="T63" fmla="*/ 0 h 207"/>
                <a:gd name="T64" fmla="*/ 135 w 202"/>
                <a:gd name="T65" fmla="*/ 6 h 207"/>
                <a:gd name="T66" fmla="*/ 155 w 202"/>
                <a:gd name="T67" fmla="*/ 15 h 207"/>
                <a:gd name="T68" fmla="*/ 172 w 202"/>
                <a:gd name="T69" fmla="*/ 29 h 207"/>
                <a:gd name="T70" fmla="*/ 156 w 202"/>
                <a:gd name="T71" fmla="*/ 59 h 207"/>
                <a:gd name="T72" fmla="*/ 151 w 202"/>
                <a:gd name="T73" fmla="*/ 53 h 207"/>
                <a:gd name="T74" fmla="*/ 140 w 202"/>
                <a:gd name="T75" fmla="*/ 42 h 207"/>
                <a:gd name="T76" fmla="*/ 127 w 202"/>
                <a:gd name="T77" fmla="*/ 35 h 207"/>
                <a:gd name="T78" fmla="*/ 111 w 202"/>
                <a:gd name="T79" fmla="*/ 31 h 207"/>
                <a:gd name="T80" fmla="*/ 101 w 202"/>
                <a:gd name="T81" fmla="*/ 30 h 207"/>
                <a:gd name="T82" fmla="*/ 88 w 202"/>
                <a:gd name="T83" fmla="*/ 31 h 207"/>
                <a:gd name="T84" fmla="*/ 75 w 202"/>
                <a:gd name="T85" fmla="*/ 36 h 207"/>
                <a:gd name="T86" fmla="*/ 53 w 202"/>
                <a:gd name="T87" fmla="*/ 52 h 207"/>
                <a:gd name="T88" fmla="*/ 39 w 202"/>
                <a:gd name="T89" fmla="*/ 75 h 207"/>
                <a:gd name="T90" fmla="*/ 34 w 202"/>
                <a:gd name="T91" fmla="*/ 103 h 207"/>
                <a:gd name="T92" fmla="*/ 36 w 202"/>
                <a:gd name="T93" fmla="*/ 118 h 207"/>
                <a:gd name="T94" fmla="*/ 45 w 202"/>
                <a:gd name="T95" fmla="*/ 145 h 207"/>
                <a:gd name="T96" fmla="*/ 62 w 202"/>
                <a:gd name="T97" fmla="*/ 164 h 207"/>
                <a:gd name="T98" fmla="*/ 81 w 202"/>
                <a:gd name="T99" fmla="*/ 173 h 207"/>
                <a:gd name="T100" fmla="*/ 94 w 202"/>
                <a:gd name="T101" fmla="*/ 176 h 207"/>
                <a:gd name="T102" fmla="*/ 101 w 202"/>
                <a:gd name="T103" fmla="*/ 176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02" h="207">
                  <a:moveTo>
                    <a:pt x="101" y="176"/>
                  </a:moveTo>
                  <a:lnTo>
                    <a:pt x="101" y="176"/>
                  </a:lnTo>
                  <a:lnTo>
                    <a:pt x="116" y="175"/>
                  </a:lnTo>
                  <a:lnTo>
                    <a:pt x="129" y="171"/>
                  </a:lnTo>
                  <a:lnTo>
                    <a:pt x="140" y="164"/>
                  </a:lnTo>
                  <a:lnTo>
                    <a:pt x="150" y="156"/>
                  </a:lnTo>
                  <a:lnTo>
                    <a:pt x="159" y="145"/>
                  </a:lnTo>
                  <a:lnTo>
                    <a:pt x="165" y="132"/>
                  </a:lnTo>
                  <a:lnTo>
                    <a:pt x="168" y="119"/>
                  </a:lnTo>
                  <a:lnTo>
                    <a:pt x="170" y="103"/>
                  </a:lnTo>
                  <a:lnTo>
                    <a:pt x="202" y="103"/>
                  </a:lnTo>
                  <a:lnTo>
                    <a:pt x="202" y="103"/>
                  </a:lnTo>
                  <a:lnTo>
                    <a:pt x="202" y="114"/>
                  </a:lnTo>
                  <a:lnTo>
                    <a:pt x="201" y="124"/>
                  </a:lnTo>
                  <a:lnTo>
                    <a:pt x="199" y="135"/>
                  </a:lnTo>
                  <a:lnTo>
                    <a:pt x="195" y="143"/>
                  </a:lnTo>
                  <a:lnTo>
                    <a:pt x="190" y="153"/>
                  </a:lnTo>
                  <a:lnTo>
                    <a:pt x="185" y="162"/>
                  </a:lnTo>
                  <a:lnTo>
                    <a:pt x="181" y="169"/>
                  </a:lnTo>
                  <a:lnTo>
                    <a:pt x="173" y="178"/>
                  </a:lnTo>
                  <a:lnTo>
                    <a:pt x="167" y="184"/>
                  </a:lnTo>
                  <a:lnTo>
                    <a:pt x="159" y="190"/>
                  </a:lnTo>
                  <a:lnTo>
                    <a:pt x="151" y="195"/>
                  </a:lnTo>
                  <a:lnTo>
                    <a:pt x="142" y="200"/>
                  </a:lnTo>
                  <a:lnTo>
                    <a:pt x="133" y="203"/>
                  </a:lnTo>
                  <a:lnTo>
                    <a:pt x="122" y="206"/>
                  </a:lnTo>
                  <a:lnTo>
                    <a:pt x="112" y="207"/>
                  </a:lnTo>
                  <a:lnTo>
                    <a:pt x="101" y="207"/>
                  </a:lnTo>
                  <a:lnTo>
                    <a:pt x="101" y="207"/>
                  </a:lnTo>
                  <a:lnTo>
                    <a:pt x="92" y="207"/>
                  </a:lnTo>
                  <a:lnTo>
                    <a:pt x="81" y="206"/>
                  </a:lnTo>
                  <a:lnTo>
                    <a:pt x="71" y="203"/>
                  </a:lnTo>
                  <a:lnTo>
                    <a:pt x="61" y="200"/>
                  </a:lnTo>
                  <a:lnTo>
                    <a:pt x="53" y="195"/>
                  </a:lnTo>
                  <a:lnTo>
                    <a:pt x="44" y="190"/>
                  </a:lnTo>
                  <a:lnTo>
                    <a:pt x="37" y="184"/>
                  </a:lnTo>
                  <a:lnTo>
                    <a:pt x="30" y="178"/>
                  </a:lnTo>
                  <a:lnTo>
                    <a:pt x="23" y="169"/>
                  </a:lnTo>
                  <a:lnTo>
                    <a:pt x="17" y="162"/>
                  </a:lnTo>
                  <a:lnTo>
                    <a:pt x="12" y="153"/>
                  </a:lnTo>
                  <a:lnTo>
                    <a:pt x="9" y="143"/>
                  </a:lnTo>
                  <a:lnTo>
                    <a:pt x="5" y="135"/>
                  </a:lnTo>
                  <a:lnTo>
                    <a:pt x="3" y="124"/>
                  </a:lnTo>
                  <a:lnTo>
                    <a:pt x="2" y="114"/>
                  </a:lnTo>
                  <a:lnTo>
                    <a:pt x="0" y="103"/>
                  </a:lnTo>
                  <a:lnTo>
                    <a:pt x="0" y="103"/>
                  </a:lnTo>
                  <a:lnTo>
                    <a:pt x="2" y="92"/>
                  </a:lnTo>
                  <a:lnTo>
                    <a:pt x="3" y="82"/>
                  </a:lnTo>
                  <a:lnTo>
                    <a:pt x="5" y="73"/>
                  </a:lnTo>
                  <a:lnTo>
                    <a:pt x="9" y="63"/>
                  </a:lnTo>
                  <a:lnTo>
                    <a:pt x="12" y="53"/>
                  </a:lnTo>
                  <a:lnTo>
                    <a:pt x="17" y="45"/>
                  </a:lnTo>
                  <a:lnTo>
                    <a:pt x="23" y="37"/>
                  </a:lnTo>
                  <a:lnTo>
                    <a:pt x="30" y="30"/>
                  </a:lnTo>
                  <a:lnTo>
                    <a:pt x="37" y="23"/>
                  </a:lnTo>
                  <a:lnTo>
                    <a:pt x="44" y="17"/>
                  </a:lnTo>
                  <a:lnTo>
                    <a:pt x="53" y="12"/>
                  </a:lnTo>
                  <a:lnTo>
                    <a:pt x="61" y="8"/>
                  </a:lnTo>
                  <a:lnTo>
                    <a:pt x="71" y="4"/>
                  </a:lnTo>
                  <a:lnTo>
                    <a:pt x="81" y="2"/>
                  </a:lnTo>
                  <a:lnTo>
                    <a:pt x="92" y="0"/>
                  </a:lnTo>
                  <a:lnTo>
                    <a:pt x="101" y="0"/>
                  </a:lnTo>
                  <a:lnTo>
                    <a:pt x="101" y="0"/>
                  </a:lnTo>
                  <a:lnTo>
                    <a:pt x="114" y="0"/>
                  </a:lnTo>
                  <a:lnTo>
                    <a:pt x="126" y="2"/>
                  </a:lnTo>
                  <a:lnTo>
                    <a:pt x="135" y="6"/>
                  </a:lnTo>
                  <a:lnTo>
                    <a:pt x="146" y="9"/>
                  </a:lnTo>
                  <a:lnTo>
                    <a:pt x="155" y="15"/>
                  </a:lnTo>
                  <a:lnTo>
                    <a:pt x="163" y="22"/>
                  </a:lnTo>
                  <a:lnTo>
                    <a:pt x="172" y="29"/>
                  </a:lnTo>
                  <a:lnTo>
                    <a:pt x="179" y="37"/>
                  </a:lnTo>
                  <a:lnTo>
                    <a:pt x="156" y="59"/>
                  </a:lnTo>
                  <a:lnTo>
                    <a:pt x="156" y="59"/>
                  </a:lnTo>
                  <a:lnTo>
                    <a:pt x="151" y="53"/>
                  </a:lnTo>
                  <a:lnTo>
                    <a:pt x="146" y="47"/>
                  </a:lnTo>
                  <a:lnTo>
                    <a:pt x="140" y="42"/>
                  </a:lnTo>
                  <a:lnTo>
                    <a:pt x="134" y="39"/>
                  </a:lnTo>
                  <a:lnTo>
                    <a:pt x="127" y="35"/>
                  </a:lnTo>
                  <a:lnTo>
                    <a:pt x="118" y="32"/>
                  </a:lnTo>
                  <a:lnTo>
                    <a:pt x="111" y="31"/>
                  </a:lnTo>
                  <a:lnTo>
                    <a:pt x="101" y="30"/>
                  </a:lnTo>
                  <a:lnTo>
                    <a:pt x="101" y="30"/>
                  </a:lnTo>
                  <a:lnTo>
                    <a:pt x="94" y="31"/>
                  </a:lnTo>
                  <a:lnTo>
                    <a:pt x="88" y="31"/>
                  </a:lnTo>
                  <a:lnTo>
                    <a:pt x="81" y="34"/>
                  </a:lnTo>
                  <a:lnTo>
                    <a:pt x="75" y="36"/>
                  </a:lnTo>
                  <a:lnTo>
                    <a:pt x="62" y="42"/>
                  </a:lnTo>
                  <a:lnTo>
                    <a:pt x="53" y="52"/>
                  </a:lnTo>
                  <a:lnTo>
                    <a:pt x="45" y="62"/>
                  </a:lnTo>
                  <a:lnTo>
                    <a:pt x="39" y="75"/>
                  </a:lnTo>
                  <a:lnTo>
                    <a:pt x="36" y="89"/>
                  </a:lnTo>
                  <a:lnTo>
                    <a:pt x="34" y="103"/>
                  </a:lnTo>
                  <a:lnTo>
                    <a:pt x="34" y="103"/>
                  </a:lnTo>
                  <a:lnTo>
                    <a:pt x="36" y="118"/>
                  </a:lnTo>
                  <a:lnTo>
                    <a:pt x="39" y="132"/>
                  </a:lnTo>
                  <a:lnTo>
                    <a:pt x="45" y="145"/>
                  </a:lnTo>
                  <a:lnTo>
                    <a:pt x="53" y="156"/>
                  </a:lnTo>
                  <a:lnTo>
                    <a:pt x="62" y="164"/>
                  </a:lnTo>
                  <a:lnTo>
                    <a:pt x="75" y="170"/>
                  </a:lnTo>
                  <a:lnTo>
                    <a:pt x="81" y="173"/>
                  </a:lnTo>
                  <a:lnTo>
                    <a:pt x="88" y="175"/>
                  </a:lnTo>
                  <a:lnTo>
                    <a:pt x="94" y="176"/>
                  </a:lnTo>
                  <a:lnTo>
                    <a:pt x="101" y="176"/>
                  </a:lnTo>
                  <a:lnTo>
                    <a:pt x="101" y="1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42"/>
            <p:cNvSpPr>
              <a:spLocks noEditPoints="1"/>
            </p:cNvSpPr>
            <p:nvPr userDrawn="1"/>
          </p:nvSpPr>
          <p:spPr bwMode="auto">
            <a:xfrm>
              <a:off x="2376" y="2429"/>
              <a:ext cx="49" cy="50"/>
            </a:xfrm>
            <a:custGeom>
              <a:avLst/>
              <a:gdLst>
                <a:gd name="T0" fmla="*/ 34 w 148"/>
                <a:gd name="T1" fmla="*/ 85 h 149"/>
                <a:gd name="T2" fmla="*/ 39 w 148"/>
                <a:gd name="T3" fmla="*/ 99 h 149"/>
                <a:gd name="T4" fmla="*/ 47 w 148"/>
                <a:gd name="T5" fmla="*/ 110 h 149"/>
                <a:gd name="T6" fmla="*/ 59 w 148"/>
                <a:gd name="T7" fmla="*/ 116 h 149"/>
                <a:gd name="T8" fmla="*/ 75 w 148"/>
                <a:gd name="T9" fmla="*/ 120 h 149"/>
                <a:gd name="T10" fmla="*/ 85 w 148"/>
                <a:gd name="T11" fmla="*/ 118 h 149"/>
                <a:gd name="T12" fmla="*/ 102 w 148"/>
                <a:gd name="T13" fmla="*/ 111 h 149"/>
                <a:gd name="T14" fmla="*/ 146 w 148"/>
                <a:gd name="T15" fmla="*/ 105 h 149"/>
                <a:gd name="T16" fmla="*/ 141 w 148"/>
                <a:gd name="T17" fmla="*/ 115 h 149"/>
                <a:gd name="T18" fmla="*/ 128 w 148"/>
                <a:gd name="T19" fmla="*/ 131 h 149"/>
                <a:gd name="T20" fmla="*/ 109 w 148"/>
                <a:gd name="T21" fmla="*/ 143 h 149"/>
                <a:gd name="T22" fmla="*/ 87 w 148"/>
                <a:gd name="T23" fmla="*/ 149 h 149"/>
                <a:gd name="T24" fmla="*/ 75 w 148"/>
                <a:gd name="T25" fmla="*/ 149 h 149"/>
                <a:gd name="T26" fmla="*/ 59 w 148"/>
                <a:gd name="T27" fmla="*/ 148 h 149"/>
                <a:gd name="T28" fmla="*/ 45 w 148"/>
                <a:gd name="T29" fmla="*/ 144 h 149"/>
                <a:gd name="T30" fmla="*/ 22 w 148"/>
                <a:gd name="T31" fmla="*/ 128 h 149"/>
                <a:gd name="T32" fmla="*/ 6 w 148"/>
                <a:gd name="T33" fmla="*/ 104 h 149"/>
                <a:gd name="T34" fmla="*/ 1 w 148"/>
                <a:gd name="T35" fmla="*/ 90 h 149"/>
                <a:gd name="T36" fmla="*/ 0 w 148"/>
                <a:gd name="T37" fmla="*/ 74 h 149"/>
                <a:gd name="T38" fmla="*/ 0 w 148"/>
                <a:gd name="T39" fmla="*/ 67 h 149"/>
                <a:gd name="T40" fmla="*/ 6 w 148"/>
                <a:gd name="T41" fmla="*/ 45 h 149"/>
                <a:gd name="T42" fmla="*/ 22 w 148"/>
                <a:gd name="T43" fmla="*/ 22 h 149"/>
                <a:gd name="T44" fmla="*/ 45 w 148"/>
                <a:gd name="T45" fmla="*/ 6 h 149"/>
                <a:gd name="T46" fmla="*/ 58 w 148"/>
                <a:gd name="T47" fmla="*/ 1 h 149"/>
                <a:gd name="T48" fmla="*/ 74 w 148"/>
                <a:gd name="T49" fmla="*/ 0 h 149"/>
                <a:gd name="T50" fmla="*/ 81 w 148"/>
                <a:gd name="T51" fmla="*/ 0 h 149"/>
                <a:gd name="T52" fmla="*/ 96 w 148"/>
                <a:gd name="T53" fmla="*/ 4 h 149"/>
                <a:gd name="T54" fmla="*/ 115 w 148"/>
                <a:gd name="T55" fmla="*/ 12 h 149"/>
                <a:gd name="T56" fmla="*/ 135 w 148"/>
                <a:gd name="T57" fmla="*/ 33 h 149"/>
                <a:gd name="T58" fmla="*/ 146 w 148"/>
                <a:gd name="T59" fmla="*/ 60 h 149"/>
                <a:gd name="T60" fmla="*/ 148 w 148"/>
                <a:gd name="T61" fmla="*/ 74 h 149"/>
                <a:gd name="T62" fmla="*/ 147 w 148"/>
                <a:gd name="T63" fmla="*/ 85 h 149"/>
                <a:gd name="T64" fmla="*/ 35 w 148"/>
                <a:gd name="T65" fmla="*/ 57 h 149"/>
                <a:gd name="T66" fmla="*/ 113 w 148"/>
                <a:gd name="T67" fmla="*/ 57 h 149"/>
                <a:gd name="T68" fmla="*/ 107 w 148"/>
                <a:gd name="T69" fmla="*/ 46 h 149"/>
                <a:gd name="T70" fmla="*/ 98 w 148"/>
                <a:gd name="T71" fmla="*/ 38 h 149"/>
                <a:gd name="T72" fmla="*/ 87 w 148"/>
                <a:gd name="T73" fmla="*/ 32 h 149"/>
                <a:gd name="T74" fmla="*/ 74 w 148"/>
                <a:gd name="T75" fmla="*/ 29 h 149"/>
                <a:gd name="T76" fmla="*/ 67 w 148"/>
                <a:gd name="T77" fmla="*/ 31 h 149"/>
                <a:gd name="T78" fmla="*/ 55 w 148"/>
                <a:gd name="T79" fmla="*/ 34 h 149"/>
                <a:gd name="T80" fmla="*/ 45 w 148"/>
                <a:gd name="T81" fmla="*/ 42 h 149"/>
                <a:gd name="T82" fmla="*/ 38 w 148"/>
                <a:gd name="T83" fmla="*/ 51 h 149"/>
                <a:gd name="T84" fmla="*/ 35 w 148"/>
                <a:gd name="T85" fmla="*/ 5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8" h="149">
                  <a:moveTo>
                    <a:pt x="34" y="85"/>
                  </a:moveTo>
                  <a:lnTo>
                    <a:pt x="34" y="85"/>
                  </a:lnTo>
                  <a:lnTo>
                    <a:pt x="35" y="93"/>
                  </a:lnTo>
                  <a:lnTo>
                    <a:pt x="39" y="99"/>
                  </a:lnTo>
                  <a:lnTo>
                    <a:pt x="42" y="105"/>
                  </a:lnTo>
                  <a:lnTo>
                    <a:pt x="47" y="110"/>
                  </a:lnTo>
                  <a:lnTo>
                    <a:pt x="53" y="113"/>
                  </a:lnTo>
                  <a:lnTo>
                    <a:pt x="59" y="116"/>
                  </a:lnTo>
                  <a:lnTo>
                    <a:pt x="67" y="118"/>
                  </a:lnTo>
                  <a:lnTo>
                    <a:pt x="75" y="120"/>
                  </a:lnTo>
                  <a:lnTo>
                    <a:pt x="75" y="120"/>
                  </a:lnTo>
                  <a:lnTo>
                    <a:pt x="85" y="118"/>
                  </a:lnTo>
                  <a:lnTo>
                    <a:pt x="95" y="116"/>
                  </a:lnTo>
                  <a:lnTo>
                    <a:pt x="102" y="111"/>
                  </a:lnTo>
                  <a:lnTo>
                    <a:pt x="108" y="105"/>
                  </a:lnTo>
                  <a:lnTo>
                    <a:pt x="146" y="105"/>
                  </a:lnTo>
                  <a:lnTo>
                    <a:pt x="146" y="105"/>
                  </a:lnTo>
                  <a:lnTo>
                    <a:pt x="141" y="115"/>
                  </a:lnTo>
                  <a:lnTo>
                    <a:pt x="135" y="123"/>
                  </a:lnTo>
                  <a:lnTo>
                    <a:pt x="128" y="131"/>
                  </a:lnTo>
                  <a:lnTo>
                    <a:pt x="119" y="137"/>
                  </a:lnTo>
                  <a:lnTo>
                    <a:pt x="109" y="143"/>
                  </a:lnTo>
                  <a:lnTo>
                    <a:pt x="98" y="146"/>
                  </a:lnTo>
                  <a:lnTo>
                    <a:pt x="87" y="149"/>
                  </a:lnTo>
                  <a:lnTo>
                    <a:pt x="75" y="149"/>
                  </a:lnTo>
                  <a:lnTo>
                    <a:pt x="75" y="149"/>
                  </a:lnTo>
                  <a:lnTo>
                    <a:pt x="67" y="149"/>
                  </a:lnTo>
                  <a:lnTo>
                    <a:pt x="59" y="148"/>
                  </a:lnTo>
                  <a:lnTo>
                    <a:pt x="52" y="146"/>
                  </a:lnTo>
                  <a:lnTo>
                    <a:pt x="45" y="144"/>
                  </a:lnTo>
                  <a:lnTo>
                    <a:pt x="33" y="137"/>
                  </a:lnTo>
                  <a:lnTo>
                    <a:pt x="22" y="128"/>
                  </a:lnTo>
                  <a:lnTo>
                    <a:pt x="12" y="116"/>
                  </a:lnTo>
                  <a:lnTo>
                    <a:pt x="6" y="104"/>
                  </a:lnTo>
                  <a:lnTo>
                    <a:pt x="3" y="96"/>
                  </a:lnTo>
                  <a:lnTo>
                    <a:pt x="1" y="90"/>
                  </a:lnTo>
                  <a:lnTo>
                    <a:pt x="0" y="82"/>
                  </a:lnTo>
                  <a:lnTo>
                    <a:pt x="0" y="74"/>
                  </a:lnTo>
                  <a:lnTo>
                    <a:pt x="0" y="74"/>
                  </a:lnTo>
                  <a:lnTo>
                    <a:pt x="0" y="67"/>
                  </a:lnTo>
                  <a:lnTo>
                    <a:pt x="1" y="60"/>
                  </a:lnTo>
                  <a:lnTo>
                    <a:pt x="6" y="45"/>
                  </a:lnTo>
                  <a:lnTo>
                    <a:pt x="12" y="33"/>
                  </a:lnTo>
                  <a:lnTo>
                    <a:pt x="22" y="22"/>
                  </a:lnTo>
                  <a:lnTo>
                    <a:pt x="33" y="12"/>
                  </a:lnTo>
                  <a:lnTo>
                    <a:pt x="45" y="6"/>
                  </a:lnTo>
                  <a:lnTo>
                    <a:pt x="52" y="4"/>
                  </a:lnTo>
                  <a:lnTo>
                    <a:pt x="58" y="1"/>
                  </a:lnTo>
                  <a:lnTo>
                    <a:pt x="67" y="0"/>
                  </a:lnTo>
                  <a:lnTo>
                    <a:pt x="74" y="0"/>
                  </a:lnTo>
                  <a:lnTo>
                    <a:pt x="74" y="0"/>
                  </a:lnTo>
                  <a:lnTo>
                    <a:pt x="81" y="0"/>
                  </a:lnTo>
                  <a:lnTo>
                    <a:pt x="89" y="1"/>
                  </a:lnTo>
                  <a:lnTo>
                    <a:pt x="96" y="4"/>
                  </a:lnTo>
                  <a:lnTo>
                    <a:pt x="103" y="6"/>
                  </a:lnTo>
                  <a:lnTo>
                    <a:pt x="115" y="12"/>
                  </a:lnTo>
                  <a:lnTo>
                    <a:pt x="126" y="22"/>
                  </a:lnTo>
                  <a:lnTo>
                    <a:pt x="135" y="33"/>
                  </a:lnTo>
                  <a:lnTo>
                    <a:pt x="142" y="45"/>
                  </a:lnTo>
                  <a:lnTo>
                    <a:pt x="146" y="60"/>
                  </a:lnTo>
                  <a:lnTo>
                    <a:pt x="147" y="67"/>
                  </a:lnTo>
                  <a:lnTo>
                    <a:pt x="148" y="74"/>
                  </a:lnTo>
                  <a:lnTo>
                    <a:pt x="148" y="74"/>
                  </a:lnTo>
                  <a:lnTo>
                    <a:pt x="147" y="85"/>
                  </a:lnTo>
                  <a:lnTo>
                    <a:pt x="34" y="85"/>
                  </a:lnTo>
                  <a:close/>
                  <a:moveTo>
                    <a:pt x="35" y="57"/>
                  </a:moveTo>
                  <a:lnTo>
                    <a:pt x="113" y="57"/>
                  </a:lnTo>
                  <a:lnTo>
                    <a:pt x="113" y="57"/>
                  </a:lnTo>
                  <a:lnTo>
                    <a:pt x="111" y="51"/>
                  </a:lnTo>
                  <a:lnTo>
                    <a:pt x="107" y="46"/>
                  </a:lnTo>
                  <a:lnTo>
                    <a:pt x="103" y="42"/>
                  </a:lnTo>
                  <a:lnTo>
                    <a:pt x="98" y="38"/>
                  </a:lnTo>
                  <a:lnTo>
                    <a:pt x="94" y="34"/>
                  </a:lnTo>
                  <a:lnTo>
                    <a:pt x="87" y="32"/>
                  </a:lnTo>
                  <a:lnTo>
                    <a:pt x="80" y="31"/>
                  </a:lnTo>
                  <a:lnTo>
                    <a:pt x="74" y="29"/>
                  </a:lnTo>
                  <a:lnTo>
                    <a:pt x="74" y="29"/>
                  </a:lnTo>
                  <a:lnTo>
                    <a:pt x="67" y="31"/>
                  </a:lnTo>
                  <a:lnTo>
                    <a:pt x="61" y="32"/>
                  </a:lnTo>
                  <a:lnTo>
                    <a:pt x="55" y="34"/>
                  </a:lnTo>
                  <a:lnTo>
                    <a:pt x="50" y="38"/>
                  </a:lnTo>
                  <a:lnTo>
                    <a:pt x="45" y="42"/>
                  </a:lnTo>
                  <a:lnTo>
                    <a:pt x="40" y="46"/>
                  </a:lnTo>
                  <a:lnTo>
                    <a:pt x="38" y="51"/>
                  </a:lnTo>
                  <a:lnTo>
                    <a:pt x="35" y="57"/>
                  </a:lnTo>
                  <a:lnTo>
                    <a:pt x="35"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43"/>
            <p:cNvSpPr>
              <a:spLocks/>
            </p:cNvSpPr>
            <p:nvPr userDrawn="1"/>
          </p:nvSpPr>
          <p:spPr bwMode="auto">
            <a:xfrm>
              <a:off x="2434" y="2429"/>
              <a:ext cx="43" cy="49"/>
            </a:xfrm>
            <a:custGeom>
              <a:avLst/>
              <a:gdLst>
                <a:gd name="T0" fmla="*/ 0 w 128"/>
                <a:gd name="T1" fmla="*/ 1 h 148"/>
                <a:gd name="T2" fmla="*/ 32 w 128"/>
                <a:gd name="T3" fmla="*/ 1 h 148"/>
                <a:gd name="T4" fmla="*/ 32 w 128"/>
                <a:gd name="T5" fmla="*/ 18 h 148"/>
                <a:gd name="T6" fmla="*/ 32 w 128"/>
                <a:gd name="T7" fmla="*/ 18 h 148"/>
                <a:gd name="T8" fmla="*/ 38 w 128"/>
                <a:gd name="T9" fmla="*/ 12 h 148"/>
                <a:gd name="T10" fmla="*/ 47 w 128"/>
                <a:gd name="T11" fmla="*/ 6 h 148"/>
                <a:gd name="T12" fmla="*/ 53 w 128"/>
                <a:gd name="T13" fmla="*/ 4 h 148"/>
                <a:gd name="T14" fmla="*/ 59 w 128"/>
                <a:gd name="T15" fmla="*/ 1 h 148"/>
                <a:gd name="T16" fmla="*/ 65 w 128"/>
                <a:gd name="T17" fmla="*/ 0 h 148"/>
                <a:gd name="T18" fmla="*/ 72 w 128"/>
                <a:gd name="T19" fmla="*/ 0 h 148"/>
                <a:gd name="T20" fmla="*/ 72 w 128"/>
                <a:gd name="T21" fmla="*/ 0 h 148"/>
                <a:gd name="T22" fmla="*/ 84 w 128"/>
                <a:gd name="T23" fmla="*/ 1 h 148"/>
                <a:gd name="T24" fmla="*/ 97 w 128"/>
                <a:gd name="T25" fmla="*/ 4 h 148"/>
                <a:gd name="T26" fmla="*/ 105 w 128"/>
                <a:gd name="T27" fmla="*/ 9 h 148"/>
                <a:gd name="T28" fmla="*/ 114 w 128"/>
                <a:gd name="T29" fmla="*/ 16 h 148"/>
                <a:gd name="T30" fmla="*/ 120 w 128"/>
                <a:gd name="T31" fmla="*/ 24 h 148"/>
                <a:gd name="T32" fmla="*/ 125 w 128"/>
                <a:gd name="T33" fmla="*/ 34 h 148"/>
                <a:gd name="T34" fmla="*/ 127 w 128"/>
                <a:gd name="T35" fmla="*/ 46 h 148"/>
                <a:gd name="T36" fmla="*/ 128 w 128"/>
                <a:gd name="T37" fmla="*/ 60 h 148"/>
                <a:gd name="T38" fmla="*/ 128 w 128"/>
                <a:gd name="T39" fmla="*/ 148 h 148"/>
                <a:gd name="T40" fmla="*/ 97 w 128"/>
                <a:gd name="T41" fmla="*/ 148 h 148"/>
                <a:gd name="T42" fmla="*/ 97 w 128"/>
                <a:gd name="T43" fmla="*/ 67 h 148"/>
                <a:gd name="T44" fmla="*/ 97 w 128"/>
                <a:gd name="T45" fmla="*/ 67 h 148"/>
                <a:gd name="T46" fmla="*/ 95 w 128"/>
                <a:gd name="T47" fmla="*/ 59 h 148"/>
                <a:gd name="T48" fmla="*/ 94 w 128"/>
                <a:gd name="T49" fmla="*/ 50 h 148"/>
                <a:gd name="T50" fmla="*/ 92 w 128"/>
                <a:gd name="T51" fmla="*/ 44 h 148"/>
                <a:gd name="T52" fmla="*/ 88 w 128"/>
                <a:gd name="T53" fmla="*/ 39 h 148"/>
                <a:gd name="T54" fmla="*/ 83 w 128"/>
                <a:gd name="T55" fmla="*/ 35 h 148"/>
                <a:gd name="T56" fmla="*/ 78 w 128"/>
                <a:gd name="T57" fmla="*/ 32 h 148"/>
                <a:gd name="T58" fmla="*/ 71 w 128"/>
                <a:gd name="T59" fmla="*/ 31 h 148"/>
                <a:gd name="T60" fmla="*/ 64 w 128"/>
                <a:gd name="T61" fmla="*/ 31 h 148"/>
                <a:gd name="T62" fmla="*/ 64 w 128"/>
                <a:gd name="T63" fmla="*/ 31 h 148"/>
                <a:gd name="T64" fmla="*/ 56 w 128"/>
                <a:gd name="T65" fmla="*/ 31 h 148"/>
                <a:gd name="T66" fmla="*/ 50 w 128"/>
                <a:gd name="T67" fmla="*/ 33 h 148"/>
                <a:gd name="T68" fmla="*/ 44 w 128"/>
                <a:gd name="T69" fmla="*/ 37 h 148"/>
                <a:gd name="T70" fmla="*/ 41 w 128"/>
                <a:gd name="T71" fmla="*/ 40 h 148"/>
                <a:gd name="T72" fmla="*/ 37 w 128"/>
                <a:gd name="T73" fmla="*/ 46 h 148"/>
                <a:gd name="T74" fmla="*/ 34 w 128"/>
                <a:gd name="T75" fmla="*/ 53 h 148"/>
                <a:gd name="T76" fmla="*/ 32 w 128"/>
                <a:gd name="T77" fmla="*/ 60 h 148"/>
                <a:gd name="T78" fmla="*/ 32 w 128"/>
                <a:gd name="T79" fmla="*/ 67 h 148"/>
                <a:gd name="T80" fmla="*/ 32 w 128"/>
                <a:gd name="T81" fmla="*/ 148 h 148"/>
                <a:gd name="T82" fmla="*/ 0 w 128"/>
                <a:gd name="T83" fmla="*/ 148 h 148"/>
                <a:gd name="T84" fmla="*/ 0 w 128"/>
                <a:gd name="T85" fmla="*/ 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 h="148">
                  <a:moveTo>
                    <a:pt x="0" y="1"/>
                  </a:moveTo>
                  <a:lnTo>
                    <a:pt x="32" y="1"/>
                  </a:lnTo>
                  <a:lnTo>
                    <a:pt x="32" y="18"/>
                  </a:lnTo>
                  <a:lnTo>
                    <a:pt x="32" y="18"/>
                  </a:lnTo>
                  <a:lnTo>
                    <a:pt x="38" y="12"/>
                  </a:lnTo>
                  <a:lnTo>
                    <a:pt x="47" y="6"/>
                  </a:lnTo>
                  <a:lnTo>
                    <a:pt x="53" y="4"/>
                  </a:lnTo>
                  <a:lnTo>
                    <a:pt x="59" y="1"/>
                  </a:lnTo>
                  <a:lnTo>
                    <a:pt x="65" y="0"/>
                  </a:lnTo>
                  <a:lnTo>
                    <a:pt x="72" y="0"/>
                  </a:lnTo>
                  <a:lnTo>
                    <a:pt x="72" y="0"/>
                  </a:lnTo>
                  <a:lnTo>
                    <a:pt x="84" y="1"/>
                  </a:lnTo>
                  <a:lnTo>
                    <a:pt x="97" y="4"/>
                  </a:lnTo>
                  <a:lnTo>
                    <a:pt x="105" y="9"/>
                  </a:lnTo>
                  <a:lnTo>
                    <a:pt x="114" y="16"/>
                  </a:lnTo>
                  <a:lnTo>
                    <a:pt x="120" y="24"/>
                  </a:lnTo>
                  <a:lnTo>
                    <a:pt x="125" y="34"/>
                  </a:lnTo>
                  <a:lnTo>
                    <a:pt x="127" y="46"/>
                  </a:lnTo>
                  <a:lnTo>
                    <a:pt x="128" y="60"/>
                  </a:lnTo>
                  <a:lnTo>
                    <a:pt x="128" y="148"/>
                  </a:lnTo>
                  <a:lnTo>
                    <a:pt x="97" y="148"/>
                  </a:lnTo>
                  <a:lnTo>
                    <a:pt x="97" y="67"/>
                  </a:lnTo>
                  <a:lnTo>
                    <a:pt x="97" y="67"/>
                  </a:lnTo>
                  <a:lnTo>
                    <a:pt x="95" y="59"/>
                  </a:lnTo>
                  <a:lnTo>
                    <a:pt x="94" y="50"/>
                  </a:lnTo>
                  <a:lnTo>
                    <a:pt x="92" y="44"/>
                  </a:lnTo>
                  <a:lnTo>
                    <a:pt x="88" y="39"/>
                  </a:lnTo>
                  <a:lnTo>
                    <a:pt x="83" y="35"/>
                  </a:lnTo>
                  <a:lnTo>
                    <a:pt x="78" y="32"/>
                  </a:lnTo>
                  <a:lnTo>
                    <a:pt x="71" y="31"/>
                  </a:lnTo>
                  <a:lnTo>
                    <a:pt x="64" y="31"/>
                  </a:lnTo>
                  <a:lnTo>
                    <a:pt x="64" y="31"/>
                  </a:lnTo>
                  <a:lnTo>
                    <a:pt x="56" y="31"/>
                  </a:lnTo>
                  <a:lnTo>
                    <a:pt x="50" y="33"/>
                  </a:lnTo>
                  <a:lnTo>
                    <a:pt x="44" y="37"/>
                  </a:lnTo>
                  <a:lnTo>
                    <a:pt x="41" y="40"/>
                  </a:lnTo>
                  <a:lnTo>
                    <a:pt x="37" y="46"/>
                  </a:lnTo>
                  <a:lnTo>
                    <a:pt x="34" y="53"/>
                  </a:lnTo>
                  <a:lnTo>
                    <a:pt x="32" y="60"/>
                  </a:lnTo>
                  <a:lnTo>
                    <a:pt x="32" y="67"/>
                  </a:lnTo>
                  <a:lnTo>
                    <a:pt x="32" y="148"/>
                  </a:lnTo>
                  <a:lnTo>
                    <a:pt x="0" y="148"/>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44"/>
            <p:cNvSpPr>
              <a:spLocks/>
            </p:cNvSpPr>
            <p:nvPr userDrawn="1"/>
          </p:nvSpPr>
          <p:spPr bwMode="auto">
            <a:xfrm>
              <a:off x="2484" y="2409"/>
              <a:ext cx="35" cy="69"/>
            </a:xfrm>
            <a:custGeom>
              <a:avLst/>
              <a:gdLst>
                <a:gd name="T0" fmla="*/ 30 w 106"/>
                <a:gd name="T1" fmla="*/ 4 h 209"/>
                <a:gd name="T2" fmla="*/ 62 w 106"/>
                <a:gd name="T3" fmla="*/ 0 h 209"/>
                <a:gd name="T4" fmla="*/ 62 w 106"/>
                <a:gd name="T5" fmla="*/ 62 h 209"/>
                <a:gd name="T6" fmla="*/ 106 w 106"/>
                <a:gd name="T7" fmla="*/ 62 h 209"/>
                <a:gd name="T8" fmla="*/ 106 w 106"/>
                <a:gd name="T9" fmla="*/ 93 h 209"/>
                <a:gd name="T10" fmla="*/ 62 w 106"/>
                <a:gd name="T11" fmla="*/ 93 h 209"/>
                <a:gd name="T12" fmla="*/ 62 w 106"/>
                <a:gd name="T13" fmla="*/ 209 h 209"/>
                <a:gd name="T14" fmla="*/ 30 w 106"/>
                <a:gd name="T15" fmla="*/ 209 h 209"/>
                <a:gd name="T16" fmla="*/ 30 w 106"/>
                <a:gd name="T17" fmla="*/ 93 h 209"/>
                <a:gd name="T18" fmla="*/ 0 w 106"/>
                <a:gd name="T19" fmla="*/ 93 h 209"/>
                <a:gd name="T20" fmla="*/ 0 w 106"/>
                <a:gd name="T21" fmla="*/ 62 h 209"/>
                <a:gd name="T22" fmla="*/ 30 w 106"/>
                <a:gd name="T23" fmla="*/ 62 h 209"/>
                <a:gd name="T24" fmla="*/ 30 w 106"/>
                <a:gd name="T25" fmla="*/ 4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6" h="209">
                  <a:moveTo>
                    <a:pt x="30" y="4"/>
                  </a:moveTo>
                  <a:lnTo>
                    <a:pt x="62" y="0"/>
                  </a:lnTo>
                  <a:lnTo>
                    <a:pt x="62" y="62"/>
                  </a:lnTo>
                  <a:lnTo>
                    <a:pt x="106" y="62"/>
                  </a:lnTo>
                  <a:lnTo>
                    <a:pt x="106" y="93"/>
                  </a:lnTo>
                  <a:lnTo>
                    <a:pt x="62" y="93"/>
                  </a:lnTo>
                  <a:lnTo>
                    <a:pt x="62" y="209"/>
                  </a:lnTo>
                  <a:lnTo>
                    <a:pt x="30" y="209"/>
                  </a:lnTo>
                  <a:lnTo>
                    <a:pt x="30" y="93"/>
                  </a:lnTo>
                  <a:lnTo>
                    <a:pt x="0" y="93"/>
                  </a:lnTo>
                  <a:lnTo>
                    <a:pt x="0" y="62"/>
                  </a:lnTo>
                  <a:lnTo>
                    <a:pt x="30" y="62"/>
                  </a:lnTo>
                  <a:lnTo>
                    <a:pt x="30"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45"/>
            <p:cNvSpPr>
              <a:spLocks/>
            </p:cNvSpPr>
            <p:nvPr userDrawn="1"/>
          </p:nvSpPr>
          <p:spPr bwMode="auto">
            <a:xfrm>
              <a:off x="2527" y="2429"/>
              <a:ext cx="23" cy="49"/>
            </a:xfrm>
            <a:custGeom>
              <a:avLst/>
              <a:gdLst>
                <a:gd name="T0" fmla="*/ 0 w 69"/>
                <a:gd name="T1" fmla="*/ 1 h 148"/>
                <a:gd name="T2" fmla="*/ 32 w 69"/>
                <a:gd name="T3" fmla="*/ 1 h 148"/>
                <a:gd name="T4" fmla="*/ 32 w 69"/>
                <a:gd name="T5" fmla="*/ 17 h 148"/>
                <a:gd name="T6" fmla="*/ 32 w 69"/>
                <a:gd name="T7" fmla="*/ 17 h 148"/>
                <a:gd name="T8" fmla="*/ 38 w 69"/>
                <a:gd name="T9" fmla="*/ 10 h 148"/>
                <a:gd name="T10" fmla="*/ 45 w 69"/>
                <a:gd name="T11" fmla="*/ 5 h 148"/>
                <a:gd name="T12" fmla="*/ 50 w 69"/>
                <a:gd name="T13" fmla="*/ 3 h 148"/>
                <a:gd name="T14" fmla="*/ 56 w 69"/>
                <a:gd name="T15" fmla="*/ 1 h 148"/>
                <a:gd name="T16" fmla="*/ 62 w 69"/>
                <a:gd name="T17" fmla="*/ 0 h 148"/>
                <a:gd name="T18" fmla="*/ 69 w 69"/>
                <a:gd name="T19" fmla="*/ 0 h 148"/>
                <a:gd name="T20" fmla="*/ 69 w 69"/>
                <a:gd name="T21" fmla="*/ 31 h 148"/>
                <a:gd name="T22" fmla="*/ 67 w 69"/>
                <a:gd name="T23" fmla="*/ 31 h 148"/>
                <a:gd name="T24" fmla="*/ 67 w 69"/>
                <a:gd name="T25" fmla="*/ 31 h 148"/>
                <a:gd name="T26" fmla="*/ 60 w 69"/>
                <a:gd name="T27" fmla="*/ 32 h 148"/>
                <a:gd name="T28" fmla="*/ 52 w 69"/>
                <a:gd name="T29" fmla="*/ 33 h 148"/>
                <a:gd name="T30" fmla="*/ 46 w 69"/>
                <a:gd name="T31" fmla="*/ 37 h 148"/>
                <a:gd name="T32" fmla="*/ 41 w 69"/>
                <a:gd name="T33" fmla="*/ 40 h 148"/>
                <a:gd name="T34" fmla="*/ 38 w 69"/>
                <a:gd name="T35" fmla="*/ 46 h 148"/>
                <a:gd name="T36" fmla="*/ 34 w 69"/>
                <a:gd name="T37" fmla="*/ 53 h 148"/>
                <a:gd name="T38" fmla="*/ 33 w 69"/>
                <a:gd name="T39" fmla="*/ 60 h 148"/>
                <a:gd name="T40" fmla="*/ 32 w 69"/>
                <a:gd name="T41" fmla="*/ 67 h 148"/>
                <a:gd name="T42" fmla="*/ 32 w 69"/>
                <a:gd name="T43" fmla="*/ 148 h 148"/>
                <a:gd name="T44" fmla="*/ 0 w 69"/>
                <a:gd name="T45" fmla="*/ 148 h 148"/>
                <a:gd name="T46" fmla="*/ 0 w 69"/>
                <a:gd name="T47" fmla="*/ 1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9" h="148">
                  <a:moveTo>
                    <a:pt x="0" y="1"/>
                  </a:moveTo>
                  <a:lnTo>
                    <a:pt x="32" y="1"/>
                  </a:lnTo>
                  <a:lnTo>
                    <a:pt x="32" y="17"/>
                  </a:lnTo>
                  <a:lnTo>
                    <a:pt x="32" y="17"/>
                  </a:lnTo>
                  <a:lnTo>
                    <a:pt x="38" y="10"/>
                  </a:lnTo>
                  <a:lnTo>
                    <a:pt x="45" y="5"/>
                  </a:lnTo>
                  <a:lnTo>
                    <a:pt x="50" y="3"/>
                  </a:lnTo>
                  <a:lnTo>
                    <a:pt x="56" y="1"/>
                  </a:lnTo>
                  <a:lnTo>
                    <a:pt x="62" y="0"/>
                  </a:lnTo>
                  <a:lnTo>
                    <a:pt x="69" y="0"/>
                  </a:lnTo>
                  <a:lnTo>
                    <a:pt x="69" y="31"/>
                  </a:lnTo>
                  <a:lnTo>
                    <a:pt x="67" y="31"/>
                  </a:lnTo>
                  <a:lnTo>
                    <a:pt x="67" y="31"/>
                  </a:lnTo>
                  <a:lnTo>
                    <a:pt x="60" y="32"/>
                  </a:lnTo>
                  <a:lnTo>
                    <a:pt x="52" y="33"/>
                  </a:lnTo>
                  <a:lnTo>
                    <a:pt x="46" y="37"/>
                  </a:lnTo>
                  <a:lnTo>
                    <a:pt x="41" y="40"/>
                  </a:lnTo>
                  <a:lnTo>
                    <a:pt x="38" y="46"/>
                  </a:lnTo>
                  <a:lnTo>
                    <a:pt x="34" y="53"/>
                  </a:lnTo>
                  <a:lnTo>
                    <a:pt x="33" y="60"/>
                  </a:lnTo>
                  <a:lnTo>
                    <a:pt x="32" y="67"/>
                  </a:lnTo>
                  <a:lnTo>
                    <a:pt x="32" y="148"/>
                  </a:lnTo>
                  <a:lnTo>
                    <a:pt x="0" y="148"/>
                  </a:lnTo>
                  <a:lnTo>
                    <a:pt x="0" y="1"/>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46"/>
            <p:cNvSpPr>
              <a:spLocks noEditPoints="1"/>
            </p:cNvSpPr>
            <p:nvPr userDrawn="1"/>
          </p:nvSpPr>
          <p:spPr bwMode="auto">
            <a:xfrm>
              <a:off x="2555" y="2429"/>
              <a:ext cx="50" cy="50"/>
            </a:xfrm>
            <a:custGeom>
              <a:avLst/>
              <a:gdLst>
                <a:gd name="T0" fmla="*/ 34 w 149"/>
                <a:gd name="T1" fmla="*/ 85 h 149"/>
                <a:gd name="T2" fmla="*/ 39 w 149"/>
                <a:gd name="T3" fmla="*/ 99 h 149"/>
                <a:gd name="T4" fmla="*/ 48 w 149"/>
                <a:gd name="T5" fmla="*/ 110 h 149"/>
                <a:gd name="T6" fmla="*/ 60 w 149"/>
                <a:gd name="T7" fmla="*/ 116 h 149"/>
                <a:gd name="T8" fmla="*/ 76 w 149"/>
                <a:gd name="T9" fmla="*/ 120 h 149"/>
                <a:gd name="T10" fmla="*/ 86 w 149"/>
                <a:gd name="T11" fmla="*/ 118 h 149"/>
                <a:gd name="T12" fmla="*/ 103 w 149"/>
                <a:gd name="T13" fmla="*/ 111 h 149"/>
                <a:gd name="T14" fmla="*/ 146 w 149"/>
                <a:gd name="T15" fmla="*/ 105 h 149"/>
                <a:gd name="T16" fmla="*/ 142 w 149"/>
                <a:gd name="T17" fmla="*/ 115 h 149"/>
                <a:gd name="T18" fmla="*/ 128 w 149"/>
                <a:gd name="T19" fmla="*/ 131 h 149"/>
                <a:gd name="T20" fmla="*/ 110 w 149"/>
                <a:gd name="T21" fmla="*/ 143 h 149"/>
                <a:gd name="T22" fmla="*/ 87 w 149"/>
                <a:gd name="T23" fmla="*/ 149 h 149"/>
                <a:gd name="T24" fmla="*/ 76 w 149"/>
                <a:gd name="T25" fmla="*/ 149 h 149"/>
                <a:gd name="T26" fmla="*/ 60 w 149"/>
                <a:gd name="T27" fmla="*/ 148 h 149"/>
                <a:gd name="T28" fmla="*/ 45 w 149"/>
                <a:gd name="T29" fmla="*/ 144 h 149"/>
                <a:gd name="T30" fmla="*/ 22 w 149"/>
                <a:gd name="T31" fmla="*/ 128 h 149"/>
                <a:gd name="T32" fmla="*/ 6 w 149"/>
                <a:gd name="T33" fmla="*/ 104 h 149"/>
                <a:gd name="T34" fmla="*/ 1 w 149"/>
                <a:gd name="T35" fmla="*/ 90 h 149"/>
                <a:gd name="T36" fmla="*/ 0 w 149"/>
                <a:gd name="T37" fmla="*/ 74 h 149"/>
                <a:gd name="T38" fmla="*/ 0 w 149"/>
                <a:gd name="T39" fmla="*/ 67 h 149"/>
                <a:gd name="T40" fmla="*/ 6 w 149"/>
                <a:gd name="T41" fmla="*/ 45 h 149"/>
                <a:gd name="T42" fmla="*/ 22 w 149"/>
                <a:gd name="T43" fmla="*/ 22 h 149"/>
                <a:gd name="T44" fmla="*/ 45 w 149"/>
                <a:gd name="T45" fmla="*/ 6 h 149"/>
                <a:gd name="T46" fmla="*/ 59 w 149"/>
                <a:gd name="T47" fmla="*/ 1 h 149"/>
                <a:gd name="T48" fmla="*/ 75 w 149"/>
                <a:gd name="T49" fmla="*/ 0 h 149"/>
                <a:gd name="T50" fmla="*/ 82 w 149"/>
                <a:gd name="T51" fmla="*/ 0 h 149"/>
                <a:gd name="T52" fmla="*/ 96 w 149"/>
                <a:gd name="T53" fmla="*/ 4 h 149"/>
                <a:gd name="T54" fmla="*/ 116 w 149"/>
                <a:gd name="T55" fmla="*/ 12 h 149"/>
                <a:gd name="T56" fmla="*/ 135 w 149"/>
                <a:gd name="T57" fmla="*/ 33 h 149"/>
                <a:gd name="T58" fmla="*/ 146 w 149"/>
                <a:gd name="T59" fmla="*/ 60 h 149"/>
                <a:gd name="T60" fmla="*/ 149 w 149"/>
                <a:gd name="T61" fmla="*/ 74 h 149"/>
                <a:gd name="T62" fmla="*/ 148 w 149"/>
                <a:gd name="T63" fmla="*/ 85 h 149"/>
                <a:gd name="T64" fmla="*/ 36 w 149"/>
                <a:gd name="T65" fmla="*/ 57 h 149"/>
                <a:gd name="T66" fmla="*/ 114 w 149"/>
                <a:gd name="T67" fmla="*/ 57 h 149"/>
                <a:gd name="T68" fmla="*/ 107 w 149"/>
                <a:gd name="T69" fmla="*/ 46 h 149"/>
                <a:gd name="T70" fmla="*/ 99 w 149"/>
                <a:gd name="T71" fmla="*/ 38 h 149"/>
                <a:gd name="T72" fmla="*/ 88 w 149"/>
                <a:gd name="T73" fmla="*/ 32 h 149"/>
                <a:gd name="T74" fmla="*/ 75 w 149"/>
                <a:gd name="T75" fmla="*/ 29 h 149"/>
                <a:gd name="T76" fmla="*/ 67 w 149"/>
                <a:gd name="T77" fmla="*/ 31 h 149"/>
                <a:gd name="T78" fmla="*/ 55 w 149"/>
                <a:gd name="T79" fmla="*/ 34 h 149"/>
                <a:gd name="T80" fmla="*/ 45 w 149"/>
                <a:gd name="T81" fmla="*/ 42 h 149"/>
                <a:gd name="T82" fmla="*/ 38 w 149"/>
                <a:gd name="T83" fmla="*/ 51 h 149"/>
                <a:gd name="T84" fmla="*/ 36 w 149"/>
                <a:gd name="T85" fmla="*/ 5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9" h="149">
                  <a:moveTo>
                    <a:pt x="34" y="85"/>
                  </a:moveTo>
                  <a:lnTo>
                    <a:pt x="34" y="85"/>
                  </a:lnTo>
                  <a:lnTo>
                    <a:pt x="36" y="93"/>
                  </a:lnTo>
                  <a:lnTo>
                    <a:pt x="39" y="99"/>
                  </a:lnTo>
                  <a:lnTo>
                    <a:pt x="43" y="105"/>
                  </a:lnTo>
                  <a:lnTo>
                    <a:pt x="48" y="110"/>
                  </a:lnTo>
                  <a:lnTo>
                    <a:pt x="54" y="113"/>
                  </a:lnTo>
                  <a:lnTo>
                    <a:pt x="60" y="116"/>
                  </a:lnTo>
                  <a:lnTo>
                    <a:pt x="67" y="118"/>
                  </a:lnTo>
                  <a:lnTo>
                    <a:pt x="76" y="120"/>
                  </a:lnTo>
                  <a:lnTo>
                    <a:pt x="76" y="120"/>
                  </a:lnTo>
                  <a:lnTo>
                    <a:pt x="86" y="118"/>
                  </a:lnTo>
                  <a:lnTo>
                    <a:pt x="95" y="116"/>
                  </a:lnTo>
                  <a:lnTo>
                    <a:pt x="103" y="111"/>
                  </a:lnTo>
                  <a:lnTo>
                    <a:pt x="109" y="105"/>
                  </a:lnTo>
                  <a:lnTo>
                    <a:pt x="146" y="105"/>
                  </a:lnTo>
                  <a:lnTo>
                    <a:pt x="146" y="105"/>
                  </a:lnTo>
                  <a:lnTo>
                    <a:pt x="142" y="115"/>
                  </a:lnTo>
                  <a:lnTo>
                    <a:pt x="135" y="123"/>
                  </a:lnTo>
                  <a:lnTo>
                    <a:pt x="128" y="131"/>
                  </a:lnTo>
                  <a:lnTo>
                    <a:pt x="120" y="137"/>
                  </a:lnTo>
                  <a:lnTo>
                    <a:pt x="110" y="143"/>
                  </a:lnTo>
                  <a:lnTo>
                    <a:pt x="99" y="146"/>
                  </a:lnTo>
                  <a:lnTo>
                    <a:pt x="87" y="149"/>
                  </a:lnTo>
                  <a:lnTo>
                    <a:pt x="76" y="149"/>
                  </a:lnTo>
                  <a:lnTo>
                    <a:pt x="76" y="149"/>
                  </a:lnTo>
                  <a:lnTo>
                    <a:pt x="67" y="149"/>
                  </a:lnTo>
                  <a:lnTo>
                    <a:pt x="60" y="148"/>
                  </a:lnTo>
                  <a:lnTo>
                    <a:pt x="53" y="146"/>
                  </a:lnTo>
                  <a:lnTo>
                    <a:pt x="45" y="144"/>
                  </a:lnTo>
                  <a:lnTo>
                    <a:pt x="33" y="137"/>
                  </a:lnTo>
                  <a:lnTo>
                    <a:pt x="22" y="128"/>
                  </a:lnTo>
                  <a:lnTo>
                    <a:pt x="12" y="116"/>
                  </a:lnTo>
                  <a:lnTo>
                    <a:pt x="6" y="104"/>
                  </a:lnTo>
                  <a:lnTo>
                    <a:pt x="4" y="96"/>
                  </a:lnTo>
                  <a:lnTo>
                    <a:pt x="1" y="90"/>
                  </a:lnTo>
                  <a:lnTo>
                    <a:pt x="0" y="82"/>
                  </a:lnTo>
                  <a:lnTo>
                    <a:pt x="0" y="74"/>
                  </a:lnTo>
                  <a:lnTo>
                    <a:pt x="0" y="74"/>
                  </a:lnTo>
                  <a:lnTo>
                    <a:pt x="0" y="67"/>
                  </a:lnTo>
                  <a:lnTo>
                    <a:pt x="1" y="60"/>
                  </a:lnTo>
                  <a:lnTo>
                    <a:pt x="6" y="45"/>
                  </a:lnTo>
                  <a:lnTo>
                    <a:pt x="12" y="33"/>
                  </a:lnTo>
                  <a:lnTo>
                    <a:pt x="22" y="22"/>
                  </a:lnTo>
                  <a:lnTo>
                    <a:pt x="33" y="12"/>
                  </a:lnTo>
                  <a:lnTo>
                    <a:pt x="45" y="6"/>
                  </a:lnTo>
                  <a:lnTo>
                    <a:pt x="53" y="4"/>
                  </a:lnTo>
                  <a:lnTo>
                    <a:pt x="59" y="1"/>
                  </a:lnTo>
                  <a:lnTo>
                    <a:pt x="67" y="0"/>
                  </a:lnTo>
                  <a:lnTo>
                    <a:pt x="75" y="0"/>
                  </a:lnTo>
                  <a:lnTo>
                    <a:pt x="75" y="0"/>
                  </a:lnTo>
                  <a:lnTo>
                    <a:pt x="82" y="0"/>
                  </a:lnTo>
                  <a:lnTo>
                    <a:pt x="89" y="1"/>
                  </a:lnTo>
                  <a:lnTo>
                    <a:pt x="96" y="4"/>
                  </a:lnTo>
                  <a:lnTo>
                    <a:pt x="104" y="6"/>
                  </a:lnTo>
                  <a:lnTo>
                    <a:pt x="116" y="12"/>
                  </a:lnTo>
                  <a:lnTo>
                    <a:pt x="127" y="22"/>
                  </a:lnTo>
                  <a:lnTo>
                    <a:pt x="135" y="33"/>
                  </a:lnTo>
                  <a:lnTo>
                    <a:pt x="143" y="45"/>
                  </a:lnTo>
                  <a:lnTo>
                    <a:pt x="146" y="60"/>
                  </a:lnTo>
                  <a:lnTo>
                    <a:pt x="148" y="67"/>
                  </a:lnTo>
                  <a:lnTo>
                    <a:pt x="149" y="74"/>
                  </a:lnTo>
                  <a:lnTo>
                    <a:pt x="149" y="74"/>
                  </a:lnTo>
                  <a:lnTo>
                    <a:pt x="148" y="85"/>
                  </a:lnTo>
                  <a:lnTo>
                    <a:pt x="34" y="85"/>
                  </a:lnTo>
                  <a:close/>
                  <a:moveTo>
                    <a:pt x="36" y="57"/>
                  </a:moveTo>
                  <a:lnTo>
                    <a:pt x="114" y="57"/>
                  </a:lnTo>
                  <a:lnTo>
                    <a:pt x="114" y="57"/>
                  </a:lnTo>
                  <a:lnTo>
                    <a:pt x="111" y="51"/>
                  </a:lnTo>
                  <a:lnTo>
                    <a:pt x="107" y="46"/>
                  </a:lnTo>
                  <a:lnTo>
                    <a:pt x="104" y="42"/>
                  </a:lnTo>
                  <a:lnTo>
                    <a:pt x="99" y="38"/>
                  </a:lnTo>
                  <a:lnTo>
                    <a:pt x="94" y="34"/>
                  </a:lnTo>
                  <a:lnTo>
                    <a:pt x="88" y="32"/>
                  </a:lnTo>
                  <a:lnTo>
                    <a:pt x="81" y="31"/>
                  </a:lnTo>
                  <a:lnTo>
                    <a:pt x="75" y="29"/>
                  </a:lnTo>
                  <a:lnTo>
                    <a:pt x="75" y="29"/>
                  </a:lnTo>
                  <a:lnTo>
                    <a:pt x="67" y="31"/>
                  </a:lnTo>
                  <a:lnTo>
                    <a:pt x="61" y="32"/>
                  </a:lnTo>
                  <a:lnTo>
                    <a:pt x="55" y="34"/>
                  </a:lnTo>
                  <a:lnTo>
                    <a:pt x="50" y="38"/>
                  </a:lnTo>
                  <a:lnTo>
                    <a:pt x="45" y="42"/>
                  </a:lnTo>
                  <a:lnTo>
                    <a:pt x="40" y="46"/>
                  </a:lnTo>
                  <a:lnTo>
                    <a:pt x="38" y="51"/>
                  </a:lnTo>
                  <a:lnTo>
                    <a:pt x="36" y="57"/>
                  </a:lnTo>
                  <a:lnTo>
                    <a:pt x="36" y="5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06934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extBox 6" title="AlexandriaReference"/>
          <p:cNvSpPr txBox="1"/>
          <p:nvPr userDrawn="1"/>
        </p:nvSpPr>
        <p:spPr>
          <a:xfrm>
            <a:off x="1117063" y="6443533"/>
            <a:ext cx="1440000" cy="215444"/>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tab pos="3780000" algn="r"/>
              </a:tabLst>
              <a:defRPr/>
            </a:pPr>
            <a:r>
              <a:rPr kumimoji="0" lang="en-US" sz="800" b="0" i="1" u="none" strike="noStrike" kern="1200" cap="none" spc="0" normalizeH="0" baseline="0" noProof="0">
                <a:ln>
                  <a:noFill/>
                </a:ln>
                <a:solidFill>
                  <a:prstClr val="white">
                    <a:lumMod val="50000"/>
                  </a:prstClr>
                </a:solidFill>
                <a:effectLst/>
                <a:uLnTx/>
                <a:uFillTx/>
                <a:latin typeface="Segoe UI" pitchFamily="34" charset="0"/>
                <a:ea typeface="Segoe UI" pitchFamily="34" charset="0"/>
                <a:cs typeface="Segoe UI" pitchFamily="34" charset="0"/>
              </a:rPr>
              <a:t>&lt;generated automatically&gt;</a:t>
            </a:r>
            <a:endParaRPr kumimoji="0" lang="nl-BE" sz="800" b="0" i="1" u="none" strike="noStrike" kern="1200" cap="none" spc="0" normalizeH="0" baseline="0" noProof="0" dirty="0">
              <a:ln>
                <a:noFill/>
              </a:ln>
              <a:solidFill>
                <a:prstClr val="white">
                  <a:lumMod val="50000"/>
                </a:prstClr>
              </a:solidFill>
              <a:effectLst/>
              <a:uLnTx/>
              <a:uFillTx/>
              <a:latin typeface="Segoe UI" pitchFamily="34" charset="0"/>
              <a:ea typeface="Segoe UI" pitchFamily="34" charset="0"/>
              <a:cs typeface="Segoe UI" pitchFamily="34" charset="0"/>
            </a:endParaRPr>
          </a:p>
        </p:txBody>
      </p:sp>
      <p:sp>
        <p:nvSpPr>
          <p:cNvPr id="8" name="TextBox 7" title="AlexandriaDistributionLimitations"/>
          <p:cNvSpPr txBox="1"/>
          <p:nvPr userDrawn="1"/>
        </p:nvSpPr>
        <p:spPr>
          <a:xfrm>
            <a:off x="10155691" y="6587241"/>
            <a:ext cx="1660707" cy="215444"/>
          </a:xfrm>
          <a:prstGeom prst="rect">
            <a:avLst/>
          </a:prstGeom>
          <a:noFill/>
          <a:ln>
            <a:noFill/>
          </a:ln>
        </p:spPr>
        <p:txBody>
          <a:bodyPr wrap="square" rtlCol="0">
            <a:sp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tab pos="3780000" algn="r"/>
              </a:tabLst>
              <a:defRPr/>
            </a:pPr>
            <a:r>
              <a:rPr kumimoji="0" lang="fr-FR" sz="800" b="0" i="1" u="none" strike="noStrike" kern="1200" cap="none" spc="0" normalizeH="0" baseline="0" noProof="0">
                <a:ln>
                  <a:noFill/>
                </a:ln>
                <a:solidFill>
                  <a:prstClr val="white">
                    <a:lumMod val="50000"/>
                  </a:prstClr>
                </a:solidFill>
                <a:effectLst/>
                <a:uLnTx/>
                <a:uFillTx/>
                <a:latin typeface="Segoe UI" pitchFamily="34" charset="0"/>
                <a:ea typeface="Segoe UI" pitchFamily="34" charset="0"/>
                <a:cs typeface="Segoe UI" pitchFamily="34" charset="0"/>
              </a:rPr>
              <a:t>ISC: Restricted</a:t>
            </a:r>
            <a:endParaRPr kumimoji="0" lang="fr-FR" sz="800" b="0" i="1" u="none" strike="noStrike" kern="1200" cap="none" spc="0" normalizeH="0" baseline="0" noProof="0" dirty="0">
              <a:ln>
                <a:noFill/>
              </a:ln>
              <a:solidFill>
                <a:prstClr val="white">
                  <a:lumMod val="50000"/>
                </a:prstClr>
              </a:solidFill>
              <a:effectLst/>
              <a:uLnTx/>
              <a:uFillTx/>
              <a:latin typeface="Segoe UI" pitchFamily="34" charset="0"/>
              <a:ea typeface="Segoe UI" pitchFamily="34" charset="0"/>
              <a:cs typeface="Segoe UI" pitchFamily="34" charset="0"/>
            </a:endParaRPr>
          </a:p>
        </p:txBody>
      </p:sp>
      <p:sp>
        <p:nvSpPr>
          <p:cNvPr id="9" name="TextBox 8" title="AlexandriaAlternativeReference"/>
          <p:cNvSpPr txBox="1"/>
          <p:nvPr userDrawn="1"/>
        </p:nvSpPr>
        <p:spPr>
          <a:xfrm>
            <a:off x="1117063" y="6587241"/>
            <a:ext cx="1440000" cy="215444"/>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tab pos="3780000" algn="r"/>
              </a:tabLst>
              <a:defRPr/>
            </a:pPr>
            <a:r>
              <a:rPr kumimoji="0" lang="en-US" sz="800" b="0" i="1" u="none" strike="noStrike" kern="1200" cap="none" spc="0" normalizeH="0" baseline="0" noProof="0">
                <a:ln>
                  <a:noFill/>
                </a:ln>
                <a:solidFill>
                  <a:prstClr val="white">
                    <a:lumMod val="50000"/>
                  </a:prstClr>
                </a:solidFill>
                <a:effectLst/>
                <a:uLnTx/>
                <a:uFillTx/>
                <a:latin typeface="Segoe UI" pitchFamily="34" charset="0"/>
                <a:ea typeface="Segoe UI" pitchFamily="34" charset="0"/>
                <a:cs typeface="Segoe UI" pitchFamily="34" charset="0"/>
              </a:rPr>
              <a:t>altenative reference</a:t>
            </a:r>
            <a:endParaRPr kumimoji="0" lang="nl-BE" sz="800" b="0" i="1" u="none" strike="noStrike" kern="1200" cap="none" spc="0" normalizeH="0" baseline="0" noProof="0" dirty="0">
              <a:ln>
                <a:noFill/>
              </a:ln>
              <a:solidFill>
                <a:prstClr val="white">
                  <a:lumMod val="50000"/>
                </a:prstClr>
              </a:solidFill>
              <a:effectLst/>
              <a:uLnTx/>
              <a:uFillTx/>
              <a:latin typeface="Segoe UI" pitchFamily="34" charset="0"/>
              <a:ea typeface="Segoe UI" pitchFamily="34" charset="0"/>
              <a:cs typeface="Segoe UI" pitchFamily="34" charset="0"/>
            </a:endParaRPr>
          </a:p>
        </p:txBody>
      </p:sp>
      <p:sp>
        <p:nvSpPr>
          <p:cNvPr id="10" name="Tijdelijke aanduiding voor dianummer 5">
            <a:extLst>
              <a:ext uri="{FF2B5EF4-FFF2-40B4-BE49-F238E27FC236}">
                <a16:creationId xmlns:a16="http://schemas.microsoft.com/office/drawing/2014/main" id="{85ACB9A7-77F2-41DA-BDAD-3E1B26CA8CAF}"/>
              </a:ext>
            </a:extLst>
          </p:cNvPr>
          <p:cNvSpPr>
            <a:spLocks noGrp="1"/>
          </p:cNvSpPr>
          <p:nvPr>
            <p:ph type="sldNum" sz="quarter" idx="4"/>
          </p:nvPr>
        </p:nvSpPr>
        <p:spPr>
          <a:xfrm>
            <a:off x="8980433" y="6479665"/>
            <a:ext cx="2743200" cy="143176"/>
          </a:xfrm>
          <a:prstGeom prst="rect">
            <a:avLst/>
          </a:prstGeom>
        </p:spPr>
        <p:txBody>
          <a:bodyPr vert="horz" lIns="0" tIns="0" rIns="0" bIns="0" rtlCol="0" anchor="t" anchorCtr="0"/>
          <a:lstStyle>
            <a:lvl1pPr algn="r">
              <a:defRPr sz="1000" b="1">
                <a:solidFill>
                  <a:schemeClr val="tx1"/>
                </a:solidFill>
                <a:latin typeface="+mj-lt"/>
                <a:ea typeface="Segoe UI Black" panose="020B0A02040204020203" pitchFamily="34" charset="0"/>
                <a:cs typeface="Segoe UI Semibold" panose="020B0702040204020203" pitchFamily="34" charset="0"/>
              </a:defRPr>
            </a:lvl1pPr>
          </a:lstStyle>
          <a:p>
            <a:fld id="{A814E660-BF25-4843-B2A0-93C6E2B6253B}" type="slidenum">
              <a:rPr lang="en-BE" smtClean="0"/>
              <a:pPr/>
              <a:t>‹#›</a:t>
            </a:fld>
            <a:endParaRPr lang="en-BE" dirty="0"/>
          </a:p>
        </p:txBody>
      </p:sp>
      <p:cxnSp>
        <p:nvCxnSpPr>
          <p:cNvPr id="11" name="Rechte verbindingslijn 15">
            <a:extLst>
              <a:ext uri="{FF2B5EF4-FFF2-40B4-BE49-F238E27FC236}">
                <a16:creationId xmlns:a16="http://schemas.microsoft.com/office/drawing/2014/main" id="{37B50A3E-DDAF-4A5F-ADED-8187508C78E1}"/>
              </a:ext>
            </a:extLst>
          </p:cNvPr>
          <p:cNvCxnSpPr>
            <a:cxnSpLocks/>
          </p:cNvCxnSpPr>
          <p:nvPr userDrawn="1"/>
        </p:nvCxnSpPr>
        <p:spPr>
          <a:xfrm>
            <a:off x="11816398" y="6479665"/>
            <a:ext cx="0" cy="4028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Rechte verbindingslijn 15">
            <a:extLst>
              <a:ext uri="{FF2B5EF4-FFF2-40B4-BE49-F238E27FC236}">
                <a16:creationId xmlns:a16="http://schemas.microsoft.com/office/drawing/2014/main" id="{37B50A3E-DDAF-4A5F-ADED-8187508C78E1}"/>
              </a:ext>
            </a:extLst>
          </p:cNvPr>
          <p:cNvCxnSpPr>
            <a:cxnSpLocks/>
          </p:cNvCxnSpPr>
          <p:nvPr userDrawn="1"/>
        </p:nvCxnSpPr>
        <p:spPr>
          <a:xfrm>
            <a:off x="1117063" y="6479665"/>
            <a:ext cx="0" cy="4028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3620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Slide 2">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EDE2AA-5EC7-4E82-852A-FE7B050223C2}"/>
              </a:ext>
            </a:extLst>
          </p:cNvPr>
          <p:cNvSpPr>
            <a:spLocks noGrp="1"/>
          </p:cNvSpPr>
          <p:nvPr>
            <p:ph type="title"/>
          </p:nvPr>
        </p:nvSpPr>
        <p:spPr>
          <a:xfrm>
            <a:off x="181198" y="224862"/>
            <a:ext cx="11635200" cy="438601"/>
          </a:xfrm>
          <a:prstGeom prst="rect">
            <a:avLst/>
          </a:prstGeom>
        </p:spPr>
        <p:txBody>
          <a:bodyPr lIns="0" tIns="0" rIns="0" bIns="0">
            <a:noAutofit/>
          </a:bodyPr>
          <a:lstStyle>
            <a:lvl1pPr>
              <a:defRPr sz="3600"/>
            </a:lvl1pPr>
          </a:lstStyle>
          <a:p>
            <a:endParaRPr lang="en-BE" dirty="0"/>
          </a:p>
        </p:txBody>
      </p:sp>
      <p:sp>
        <p:nvSpPr>
          <p:cNvPr id="81" name="Text Placeholder 4"/>
          <p:cNvSpPr>
            <a:spLocks noGrp="1"/>
          </p:cNvSpPr>
          <p:nvPr>
            <p:ph type="body" sz="quarter" idx="15"/>
          </p:nvPr>
        </p:nvSpPr>
        <p:spPr>
          <a:xfrm>
            <a:off x="181198" y="834919"/>
            <a:ext cx="11635200" cy="5018382"/>
          </a:xfrm>
        </p:spPr>
        <p:txBody>
          <a:bodyPr/>
          <a:lstStyle>
            <a:lvl3pPr marL="990600" indent="-266700">
              <a:buFont typeface="Courier New" panose="02070309020205020404" pitchFamily="49" charset="0"/>
              <a:buChar char="o"/>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jdelijke aanduiding voor dianummer 5">
            <a:extLst>
              <a:ext uri="{FF2B5EF4-FFF2-40B4-BE49-F238E27FC236}">
                <a16:creationId xmlns:a16="http://schemas.microsoft.com/office/drawing/2014/main" id="{85ACB9A7-77F2-41DA-BDAD-3E1B26CA8CAF}"/>
              </a:ext>
            </a:extLst>
          </p:cNvPr>
          <p:cNvSpPr>
            <a:spLocks noGrp="1"/>
          </p:cNvSpPr>
          <p:nvPr>
            <p:ph type="sldNum" sz="quarter" idx="4"/>
          </p:nvPr>
        </p:nvSpPr>
        <p:spPr>
          <a:xfrm>
            <a:off x="8980433" y="6479665"/>
            <a:ext cx="2743200" cy="230784"/>
          </a:xfrm>
          <a:prstGeom prst="rect">
            <a:avLst/>
          </a:prstGeom>
        </p:spPr>
        <p:txBody>
          <a:bodyPr vert="horz" lIns="0" tIns="0" rIns="0" bIns="0" rtlCol="0" anchor="t" anchorCtr="0"/>
          <a:lstStyle>
            <a:lvl1pPr algn="r">
              <a:defRPr sz="1000" b="1">
                <a:solidFill>
                  <a:schemeClr val="tx1"/>
                </a:solidFill>
                <a:latin typeface="+mj-lt"/>
                <a:ea typeface="Segoe UI Black" panose="020B0A02040204020203" pitchFamily="34" charset="0"/>
                <a:cs typeface="Segoe UI Semibold" panose="020B0702040204020203" pitchFamily="34" charset="0"/>
              </a:defRPr>
            </a:lvl1pPr>
          </a:lstStyle>
          <a:p>
            <a:fld id="{A814E660-BF25-4843-B2A0-93C6E2B6253B}" type="slidenum">
              <a:rPr lang="en-BE" smtClean="0"/>
              <a:pPr/>
              <a:t>‹#›</a:t>
            </a:fld>
            <a:endParaRPr lang="en-BE" dirty="0"/>
          </a:p>
        </p:txBody>
      </p:sp>
      <p:cxnSp>
        <p:nvCxnSpPr>
          <p:cNvPr id="7" name="Rechte verbindingslijn 15">
            <a:extLst>
              <a:ext uri="{FF2B5EF4-FFF2-40B4-BE49-F238E27FC236}">
                <a16:creationId xmlns:a16="http://schemas.microsoft.com/office/drawing/2014/main" id="{37B50A3E-DDAF-4A5F-ADED-8187508C78E1}"/>
              </a:ext>
            </a:extLst>
          </p:cNvPr>
          <p:cNvCxnSpPr>
            <a:cxnSpLocks/>
          </p:cNvCxnSpPr>
          <p:nvPr userDrawn="1"/>
        </p:nvCxnSpPr>
        <p:spPr>
          <a:xfrm>
            <a:off x="11816398" y="6479665"/>
            <a:ext cx="0" cy="4028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4872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ext Slide">
    <p:spTree>
      <p:nvGrpSpPr>
        <p:cNvPr id="1" name=""/>
        <p:cNvGrpSpPr/>
        <p:nvPr/>
      </p:nvGrpSpPr>
      <p:grpSpPr>
        <a:xfrm>
          <a:off x="0" y="0"/>
          <a:ext cx="0" cy="0"/>
          <a:chOff x="0" y="0"/>
          <a:chExt cx="0" cy="0"/>
        </a:xfrm>
      </p:grpSpPr>
      <p:sp>
        <p:nvSpPr>
          <p:cNvPr id="7" name="Titel 1">
            <a:extLst>
              <a:ext uri="{FF2B5EF4-FFF2-40B4-BE49-F238E27FC236}">
                <a16:creationId xmlns:a16="http://schemas.microsoft.com/office/drawing/2014/main" id="{F8EDE2AA-5EC7-4E82-852A-FE7B050223C2}"/>
              </a:ext>
            </a:extLst>
          </p:cNvPr>
          <p:cNvSpPr>
            <a:spLocks noGrp="1"/>
          </p:cNvSpPr>
          <p:nvPr>
            <p:ph type="title"/>
          </p:nvPr>
        </p:nvSpPr>
        <p:spPr>
          <a:xfrm>
            <a:off x="181198" y="174032"/>
            <a:ext cx="11635200" cy="525078"/>
          </a:xfrm>
          <a:prstGeom prst="rect">
            <a:avLst/>
          </a:prstGeom>
        </p:spPr>
        <p:txBody>
          <a:bodyPr lIns="0" tIns="0" rIns="0" bIns="0">
            <a:noAutofit/>
          </a:bodyPr>
          <a:lstStyle>
            <a:lvl1pPr>
              <a:defRPr sz="3600"/>
            </a:lvl1pPr>
          </a:lstStyle>
          <a:p>
            <a:endParaRPr lang="en-BE" dirty="0"/>
          </a:p>
        </p:txBody>
      </p:sp>
      <p:sp>
        <p:nvSpPr>
          <p:cNvPr id="8" name="Tijdelijke aanduiding voor tekst 8">
            <a:extLst>
              <a:ext uri="{FF2B5EF4-FFF2-40B4-BE49-F238E27FC236}">
                <a16:creationId xmlns:a16="http://schemas.microsoft.com/office/drawing/2014/main" id="{013F778B-D9C1-4802-970E-A23E39CC2A98}"/>
              </a:ext>
            </a:extLst>
          </p:cNvPr>
          <p:cNvSpPr>
            <a:spLocks noGrp="1"/>
          </p:cNvSpPr>
          <p:nvPr>
            <p:ph type="body" sz="quarter" idx="14"/>
          </p:nvPr>
        </p:nvSpPr>
        <p:spPr>
          <a:xfrm>
            <a:off x="181198" y="838842"/>
            <a:ext cx="11635200" cy="725105"/>
          </a:xfrm>
          <a:prstGeom prst="rect">
            <a:avLst/>
          </a:prstGeom>
        </p:spPr>
        <p:txBody>
          <a:bodyPr lIns="0" tIns="0" rIns="0" bIns="0" anchor="t">
            <a:normAutofit/>
          </a:bodyPr>
          <a:lstStyle>
            <a:lvl1pPr marL="0" indent="0">
              <a:spcBef>
                <a:spcPts val="0"/>
              </a:spcBef>
              <a:buFontTx/>
              <a:buNone/>
              <a:defRPr sz="2800">
                <a:solidFill>
                  <a:schemeClr val="accent1"/>
                </a:solidFill>
                <a:latin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nl-NL" dirty="0"/>
          </a:p>
        </p:txBody>
      </p:sp>
      <p:sp>
        <p:nvSpPr>
          <p:cNvPr id="85" name="Text Placeholder 4"/>
          <p:cNvSpPr>
            <a:spLocks noGrp="1"/>
          </p:cNvSpPr>
          <p:nvPr>
            <p:ph type="body" sz="quarter" idx="15" hasCustomPrompt="1"/>
          </p:nvPr>
        </p:nvSpPr>
        <p:spPr>
          <a:xfrm>
            <a:off x="181198" y="1703679"/>
            <a:ext cx="11635200" cy="4478169"/>
          </a:xfrm>
        </p:spPr>
        <p:txBody>
          <a:bodyPr/>
          <a:lstStyle>
            <a:lvl1pPr>
              <a:defRPr/>
            </a:lvl1pPr>
            <a:lvl3pPr marL="990600" indent="-266700">
              <a:buFont typeface="Courier New" panose="02070309020205020404" pitchFamily="49" charset="0"/>
              <a:buChar char="o"/>
              <a:defRPr/>
            </a:lvl3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6" name="Tijdelijke aanduiding voor dianummer 5">
            <a:extLst>
              <a:ext uri="{FF2B5EF4-FFF2-40B4-BE49-F238E27FC236}">
                <a16:creationId xmlns:a16="http://schemas.microsoft.com/office/drawing/2014/main" id="{85ACB9A7-77F2-41DA-BDAD-3E1B26CA8CAF}"/>
              </a:ext>
            </a:extLst>
          </p:cNvPr>
          <p:cNvSpPr>
            <a:spLocks noGrp="1"/>
          </p:cNvSpPr>
          <p:nvPr>
            <p:ph type="sldNum" sz="quarter" idx="4"/>
          </p:nvPr>
        </p:nvSpPr>
        <p:spPr>
          <a:xfrm>
            <a:off x="8980433" y="6479665"/>
            <a:ext cx="2743200" cy="230784"/>
          </a:xfrm>
          <a:prstGeom prst="rect">
            <a:avLst/>
          </a:prstGeom>
        </p:spPr>
        <p:txBody>
          <a:bodyPr vert="horz" lIns="0" tIns="0" rIns="0" bIns="0" rtlCol="0" anchor="t" anchorCtr="0"/>
          <a:lstStyle>
            <a:lvl1pPr algn="r">
              <a:defRPr sz="1000" b="1">
                <a:solidFill>
                  <a:schemeClr val="tx1"/>
                </a:solidFill>
                <a:latin typeface="+mj-lt"/>
                <a:ea typeface="Segoe UI Black" panose="020B0A02040204020203" pitchFamily="34" charset="0"/>
                <a:cs typeface="Segoe UI Semibold" panose="020B0702040204020203" pitchFamily="34" charset="0"/>
              </a:defRPr>
            </a:lvl1pPr>
          </a:lstStyle>
          <a:p>
            <a:fld id="{A814E660-BF25-4843-B2A0-93C6E2B6253B}" type="slidenum">
              <a:rPr lang="en-BE" smtClean="0"/>
              <a:pPr/>
              <a:t>‹#›</a:t>
            </a:fld>
            <a:endParaRPr lang="en-BE" dirty="0"/>
          </a:p>
        </p:txBody>
      </p:sp>
      <p:cxnSp>
        <p:nvCxnSpPr>
          <p:cNvPr id="87" name="Rechte verbindingslijn 15">
            <a:extLst>
              <a:ext uri="{FF2B5EF4-FFF2-40B4-BE49-F238E27FC236}">
                <a16:creationId xmlns:a16="http://schemas.microsoft.com/office/drawing/2014/main" id="{37B50A3E-DDAF-4A5F-ADED-8187508C78E1}"/>
              </a:ext>
            </a:extLst>
          </p:cNvPr>
          <p:cNvCxnSpPr>
            <a:cxnSpLocks/>
          </p:cNvCxnSpPr>
          <p:nvPr userDrawn="1"/>
        </p:nvCxnSpPr>
        <p:spPr>
          <a:xfrm>
            <a:off x="11816398" y="6479665"/>
            <a:ext cx="0" cy="4028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739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81" name="Text Placeholder 4"/>
          <p:cNvSpPr>
            <a:spLocks noGrp="1"/>
          </p:cNvSpPr>
          <p:nvPr>
            <p:ph type="body" sz="quarter" idx="15" hasCustomPrompt="1"/>
          </p:nvPr>
        </p:nvSpPr>
        <p:spPr>
          <a:xfrm>
            <a:off x="182868" y="803645"/>
            <a:ext cx="11633530" cy="5563443"/>
          </a:xfrm>
        </p:spPr>
        <p:txBody>
          <a:bodyPr/>
          <a:lstStyle>
            <a:lvl1pPr>
              <a:defRPr baseline="0"/>
            </a:lvl1pPr>
            <a:lvl2pPr>
              <a:defRPr/>
            </a:lvl2pPr>
            <a:lvl3pPr marL="1066800" indent="-342900">
              <a:buFont typeface="Courier New" panose="02070309020205020404" pitchFamily="49" charset="0"/>
              <a:buChar char="o"/>
              <a:defRPr/>
            </a:lvl3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a:p>
            <a:pPr lvl="2"/>
            <a:endParaRPr lang="en-US" dirty="0"/>
          </a:p>
        </p:txBody>
      </p:sp>
      <p:sp>
        <p:nvSpPr>
          <p:cNvPr id="80" name="Tijdelijke aanduiding voor dianummer 5">
            <a:extLst>
              <a:ext uri="{FF2B5EF4-FFF2-40B4-BE49-F238E27FC236}">
                <a16:creationId xmlns:a16="http://schemas.microsoft.com/office/drawing/2014/main" id="{85ACB9A7-77F2-41DA-BDAD-3E1B26CA8CAF}"/>
              </a:ext>
            </a:extLst>
          </p:cNvPr>
          <p:cNvSpPr>
            <a:spLocks noGrp="1"/>
          </p:cNvSpPr>
          <p:nvPr>
            <p:ph type="sldNum" sz="quarter" idx="4"/>
          </p:nvPr>
        </p:nvSpPr>
        <p:spPr>
          <a:xfrm>
            <a:off x="8980433" y="6479665"/>
            <a:ext cx="2743200" cy="230784"/>
          </a:xfrm>
          <a:prstGeom prst="rect">
            <a:avLst/>
          </a:prstGeom>
        </p:spPr>
        <p:txBody>
          <a:bodyPr vert="horz" lIns="0" tIns="0" rIns="0" bIns="0" rtlCol="0" anchor="t" anchorCtr="0"/>
          <a:lstStyle>
            <a:lvl1pPr algn="r">
              <a:defRPr sz="1000" b="1">
                <a:solidFill>
                  <a:schemeClr val="tx1"/>
                </a:solidFill>
                <a:latin typeface="+mj-lt"/>
                <a:ea typeface="Segoe UI Black" panose="020B0A02040204020203" pitchFamily="34" charset="0"/>
                <a:cs typeface="Segoe UI Semibold" panose="020B0702040204020203" pitchFamily="34" charset="0"/>
              </a:defRPr>
            </a:lvl1pPr>
          </a:lstStyle>
          <a:p>
            <a:fld id="{A814E660-BF25-4843-B2A0-93C6E2B6253B}" type="slidenum">
              <a:rPr lang="en-BE" smtClean="0"/>
              <a:pPr/>
              <a:t>‹#›</a:t>
            </a:fld>
            <a:endParaRPr lang="en-BE" dirty="0"/>
          </a:p>
        </p:txBody>
      </p:sp>
      <p:cxnSp>
        <p:nvCxnSpPr>
          <p:cNvPr id="82" name="Rechte verbindingslijn 15">
            <a:extLst>
              <a:ext uri="{FF2B5EF4-FFF2-40B4-BE49-F238E27FC236}">
                <a16:creationId xmlns:a16="http://schemas.microsoft.com/office/drawing/2014/main" id="{37B50A3E-DDAF-4A5F-ADED-8187508C78E1}"/>
              </a:ext>
            </a:extLst>
          </p:cNvPr>
          <p:cNvCxnSpPr>
            <a:cxnSpLocks/>
          </p:cNvCxnSpPr>
          <p:nvPr userDrawn="1"/>
        </p:nvCxnSpPr>
        <p:spPr>
          <a:xfrm>
            <a:off x="11816398" y="6479665"/>
            <a:ext cx="0" cy="4028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 Placeholder 6"/>
          <p:cNvSpPr>
            <a:spLocks noGrp="1"/>
          </p:cNvSpPr>
          <p:nvPr>
            <p:ph type="body" sz="quarter" idx="16" hasCustomPrompt="1"/>
          </p:nvPr>
        </p:nvSpPr>
        <p:spPr>
          <a:xfrm>
            <a:off x="182868" y="119568"/>
            <a:ext cx="11633530" cy="571500"/>
          </a:xfrm>
        </p:spPr>
        <p:txBody>
          <a:bodyPr>
            <a:normAutofit/>
          </a:bodyPr>
          <a:lstStyle>
            <a:lvl1pPr marL="88900" indent="0">
              <a:buNone/>
              <a:defRPr lang="en-US" sz="3600" b="1" kern="1200" baseline="0" dirty="0" smtClean="0">
                <a:solidFill>
                  <a:schemeClr val="accent2"/>
                </a:solidFill>
                <a:latin typeface="+mj-lt"/>
                <a:ea typeface="+mj-ea"/>
                <a:cs typeface="+mj-cs"/>
              </a:defRPr>
            </a:lvl1pPr>
          </a:lstStyle>
          <a:p>
            <a:pPr lvl="0"/>
            <a:r>
              <a:rPr lang="en-US" dirty="0"/>
              <a:t>Click and add content title</a:t>
            </a:r>
          </a:p>
        </p:txBody>
      </p:sp>
    </p:spTree>
    <p:extLst>
      <p:ext uri="{BB962C8B-B14F-4D97-AF65-F5344CB8AC3E}">
        <p14:creationId xmlns:p14="http://schemas.microsoft.com/office/powerpoint/2010/main" val="18033809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phic 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EDE2AA-5EC7-4E82-852A-FE7B050223C2}"/>
              </a:ext>
            </a:extLst>
          </p:cNvPr>
          <p:cNvSpPr>
            <a:spLocks noGrp="1"/>
          </p:cNvSpPr>
          <p:nvPr>
            <p:ph type="title"/>
          </p:nvPr>
        </p:nvSpPr>
        <p:spPr>
          <a:xfrm>
            <a:off x="181198" y="190500"/>
            <a:ext cx="11635200" cy="711201"/>
          </a:xfrm>
          <a:prstGeom prst="rect">
            <a:avLst/>
          </a:prstGeom>
        </p:spPr>
        <p:txBody>
          <a:bodyPr lIns="0" tIns="0" rIns="0" bIns="0">
            <a:normAutofit/>
          </a:bodyPr>
          <a:lstStyle>
            <a:lvl1pPr>
              <a:defRPr sz="3600"/>
            </a:lvl1pPr>
          </a:lstStyle>
          <a:p>
            <a:endParaRPr lang="en-BE" dirty="0"/>
          </a:p>
        </p:txBody>
      </p:sp>
      <p:sp>
        <p:nvSpPr>
          <p:cNvPr id="4" name="Tijdelijke aanduiding voor tekst 3">
            <a:extLst>
              <a:ext uri="{FF2B5EF4-FFF2-40B4-BE49-F238E27FC236}">
                <a16:creationId xmlns:a16="http://schemas.microsoft.com/office/drawing/2014/main" id="{C77A671E-B4FD-4971-A22F-87DB01A11F14}"/>
              </a:ext>
            </a:extLst>
          </p:cNvPr>
          <p:cNvSpPr>
            <a:spLocks noGrp="1"/>
          </p:cNvSpPr>
          <p:nvPr>
            <p:ph type="body" sz="quarter" idx="14"/>
          </p:nvPr>
        </p:nvSpPr>
        <p:spPr>
          <a:xfrm>
            <a:off x="6944360" y="1029254"/>
            <a:ext cx="4872038" cy="698501"/>
          </a:xfrm>
          <a:prstGeom prst="rect">
            <a:avLst/>
          </a:prstGeom>
        </p:spPr>
        <p:txBody>
          <a:bodyPr lIns="0" tIns="0" rIns="0" bIns="91440">
            <a:normAutofit/>
          </a:bodyPr>
          <a:lstStyle>
            <a:lvl1pPr marL="0" indent="0">
              <a:buFontTx/>
              <a:buNone/>
              <a:defRPr sz="2800" b="0">
                <a:solidFill>
                  <a:schemeClr val="accent1"/>
                </a:solidFill>
                <a:latin typeface="Georgia" panose="02040502050405020303" pitchFamily="18" charset="0"/>
                <a:cs typeface="Segoe UI Semibold" panose="020B0702040204020203" pitchFamily="34" charset="0"/>
              </a:defRPr>
            </a:lvl1pPr>
          </a:lstStyle>
          <a:p>
            <a:pPr lvl="0"/>
            <a:endParaRPr lang="nl-NL" dirty="0"/>
          </a:p>
        </p:txBody>
      </p:sp>
      <p:sp>
        <p:nvSpPr>
          <p:cNvPr id="8" name="Tijdelijke aanduiding voor grafiek 7">
            <a:extLst>
              <a:ext uri="{FF2B5EF4-FFF2-40B4-BE49-F238E27FC236}">
                <a16:creationId xmlns:a16="http://schemas.microsoft.com/office/drawing/2014/main" id="{785BDB02-0669-46C1-BC18-4B6915F659E2}"/>
              </a:ext>
            </a:extLst>
          </p:cNvPr>
          <p:cNvSpPr>
            <a:spLocks noGrp="1"/>
          </p:cNvSpPr>
          <p:nvPr>
            <p:ph type="chart" sz="quarter" idx="15"/>
          </p:nvPr>
        </p:nvSpPr>
        <p:spPr>
          <a:xfrm>
            <a:off x="181198" y="1086761"/>
            <a:ext cx="4872037" cy="4986981"/>
          </a:xfrm>
          <a:prstGeom prst="rect">
            <a:avLst/>
          </a:prstGeom>
        </p:spPr>
        <p:txBody>
          <a:bodyPr>
            <a:normAutofit/>
          </a:bodyPr>
          <a:lstStyle>
            <a:lvl1pPr marL="0" indent="0" algn="ctr">
              <a:buFontTx/>
              <a:buNone/>
              <a:defRPr sz="1800" b="0"/>
            </a:lvl1pPr>
          </a:lstStyle>
          <a:p>
            <a:endParaRPr lang="en-BE" dirty="0"/>
          </a:p>
        </p:txBody>
      </p:sp>
      <p:sp>
        <p:nvSpPr>
          <p:cNvPr id="11" name="Text Placeholder 5"/>
          <p:cNvSpPr>
            <a:spLocks noGrp="1"/>
          </p:cNvSpPr>
          <p:nvPr>
            <p:ph type="body" sz="quarter" idx="20"/>
          </p:nvPr>
        </p:nvSpPr>
        <p:spPr>
          <a:xfrm>
            <a:off x="6944360" y="1855308"/>
            <a:ext cx="4872037" cy="4218434"/>
          </a:xfrm>
        </p:spPr>
        <p:txBody>
          <a:bodyPr/>
          <a:lstStyle>
            <a:lvl3pPr marL="990600" indent="-266700">
              <a:buFont typeface="Courier New" panose="02070309020205020404" pitchFamily="49" charset="0"/>
              <a:buChar char="o"/>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jdelijke aanduiding voor dianummer 5">
            <a:extLst>
              <a:ext uri="{FF2B5EF4-FFF2-40B4-BE49-F238E27FC236}">
                <a16:creationId xmlns:a16="http://schemas.microsoft.com/office/drawing/2014/main" id="{85ACB9A7-77F2-41DA-BDAD-3E1B26CA8CAF}"/>
              </a:ext>
            </a:extLst>
          </p:cNvPr>
          <p:cNvSpPr>
            <a:spLocks noGrp="1"/>
          </p:cNvSpPr>
          <p:nvPr>
            <p:ph type="sldNum" sz="quarter" idx="4"/>
          </p:nvPr>
        </p:nvSpPr>
        <p:spPr>
          <a:xfrm>
            <a:off x="8980433" y="6479665"/>
            <a:ext cx="2743200" cy="230784"/>
          </a:xfrm>
          <a:prstGeom prst="rect">
            <a:avLst/>
          </a:prstGeom>
        </p:spPr>
        <p:txBody>
          <a:bodyPr vert="horz" lIns="0" tIns="0" rIns="0" bIns="0" rtlCol="0" anchor="t" anchorCtr="0"/>
          <a:lstStyle>
            <a:lvl1pPr algn="r">
              <a:defRPr sz="1000" b="1">
                <a:solidFill>
                  <a:schemeClr val="tx1"/>
                </a:solidFill>
                <a:latin typeface="+mj-lt"/>
                <a:ea typeface="Segoe UI Black" panose="020B0A02040204020203" pitchFamily="34" charset="0"/>
                <a:cs typeface="Segoe UI Semibold" panose="020B0702040204020203" pitchFamily="34" charset="0"/>
              </a:defRPr>
            </a:lvl1pPr>
          </a:lstStyle>
          <a:p>
            <a:fld id="{A814E660-BF25-4843-B2A0-93C6E2B6253B}" type="slidenum">
              <a:rPr lang="en-BE" smtClean="0"/>
              <a:pPr/>
              <a:t>‹#›</a:t>
            </a:fld>
            <a:endParaRPr lang="en-BE" dirty="0"/>
          </a:p>
        </p:txBody>
      </p:sp>
      <p:cxnSp>
        <p:nvCxnSpPr>
          <p:cNvPr id="13" name="Rechte verbindingslijn 15">
            <a:extLst>
              <a:ext uri="{FF2B5EF4-FFF2-40B4-BE49-F238E27FC236}">
                <a16:creationId xmlns:a16="http://schemas.microsoft.com/office/drawing/2014/main" id="{37B50A3E-DDAF-4A5F-ADED-8187508C78E1}"/>
              </a:ext>
            </a:extLst>
          </p:cNvPr>
          <p:cNvCxnSpPr>
            <a:cxnSpLocks/>
          </p:cNvCxnSpPr>
          <p:nvPr userDrawn="1"/>
        </p:nvCxnSpPr>
        <p:spPr>
          <a:xfrm>
            <a:off x="11816398" y="6479665"/>
            <a:ext cx="0" cy="4028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09069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pos="3840">
          <p15:clr>
            <a:srgbClr val="FBAE40"/>
          </p15:clr>
        </p15:guide>
        <p15:guide id="2" pos="4128">
          <p15:clr>
            <a:srgbClr val="FBAE40"/>
          </p15:clr>
        </p15:guide>
        <p15:guide id="3" pos="35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ing slide with icons">
    <p:spTree>
      <p:nvGrpSpPr>
        <p:cNvPr id="1" name=""/>
        <p:cNvGrpSpPr/>
        <p:nvPr/>
      </p:nvGrpSpPr>
      <p:grpSpPr>
        <a:xfrm>
          <a:off x="0" y="0"/>
          <a:ext cx="0" cy="0"/>
          <a:chOff x="0" y="0"/>
          <a:chExt cx="0" cy="0"/>
        </a:xfrm>
      </p:grpSpPr>
      <p:sp>
        <p:nvSpPr>
          <p:cNvPr id="4" name="Tijdelijke aanduiding voor afbeelding 3">
            <a:extLst>
              <a:ext uri="{FF2B5EF4-FFF2-40B4-BE49-F238E27FC236}">
                <a16:creationId xmlns:a16="http://schemas.microsoft.com/office/drawing/2014/main" id="{E2D5FF81-71AA-4A77-BAFA-7D04F841B056}"/>
              </a:ext>
            </a:extLst>
          </p:cNvPr>
          <p:cNvSpPr>
            <a:spLocks noGrp="1"/>
          </p:cNvSpPr>
          <p:nvPr>
            <p:ph type="pic" sz="quarter" idx="15" hasCustomPrompt="1"/>
          </p:nvPr>
        </p:nvSpPr>
        <p:spPr>
          <a:xfrm>
            <a:off x="210137" y="1154126"/>
            <a:ext cx="1470223" cy="1471613"/>
          </a:xfrm>
          <a:prstGeom prst="rect">
            <a:avLst/>
          </a:prstGeom>
        </p:spPr>
        <p:txBody>
          <a:bodyPr>
            <a:normAutofit/>
          </a:bodyPr>
          <a:lstStyle>
            <a:lvl1pPr marL="0" indent="0" algn="ctr">
              <a:lnSpc>
                <a:spcPct val="100000"/>
              </a:lnSpc>
              <a:spcBef>
                <a:spcPts val="300"/>
              </a:spcBef>
              <a:buFontTx/>
              <a:buNone/>
              <a:defRPr sz="1100"/>
            </a:lvl1pPr>
          </a:lstStyle>
          <a:p>
            <a:r>
              <a:rPr lang="en-US"/>
              <a:t>add icon</a:t>
            </a:r>
          </a:p>
        </p:txBody>
      </p:sp>
      <p:sp>
        <p:nvSpPr>
          <p:cNvPr id="8" name="Tijdelijke aanduiding voor afbeelding 3">
            <a:extLst>
              <a:ext uri="{FF2B5EF4-FFF2-40B4-BE49-F238E27FC236}">
                <a16:creationId xmlns:a16="http://schemas.microsoft.com/office/drawing/2014/main" id="{09AA0D7A-FE33-4F8C-9C9B-2DF71EA202B7}"/>
              </a:ext>
            </a:extLst>
          </p:cNvPr>
          <p:cNvSpPr>
            <a:spLocks noGrp="1"/>
          </p:cNvSpPr>
          <p:nvPr>
            <p:ph type="pic" sz="quarter" idx="16" hasCustomPrompt="1"/>
          </p:nvPr>
        </p:nvSpPr>
        <p:spPr>
          <a:xfrm>
            <a:off x="6978940" y="1143061"/>
            <a:ext cx="1517650" cy="1471613"/>
          </a:xfrm>
          <a:prstGeom prst="rect">
            <a:avLst/>
          </a:prstGeom>
        </p:spPr>
        <p:txBody>
          <a:bodyPr>
            <a:normAutofit/>
          </a:bodyPr>
          <a:lstStyle>
            <a:lvl1pPr marL="0" indent="0" algn="ctr">
              <a:lnSpc>
                <a:spcPct val="100000"/>
              </a:lnSpc>
              <a:spcBef>
                <a:spcPts val="300"/>
              </a:spcBef>
              <a:buFontTx/>
              <a:buNone/>
              <a:defRPr sz="1100"/>
            </a:lvl1pPr>
          </a:lstStyle>
          <a:p>
            <a:r>
              <a:rPr lang="en-US"/>
              <a:t>add icon</a:t>
            </a:r>
            <a:endParaRPr lang="en-BE" dirty="0"/>
          </a:p>
        </p:txBody>
      </p:sp>
      <p:sp>
        <p:nvSpPr>
          <p:cNvPr id="10" name="Tijdelijke aanduiding voor tekst 9">
            <a:extLst>
              <a:ext uri="{FF2B5EF4-FFF2-40B4-BE49-F238E27FC236}">
                <a16:creationId xmlns:a16="http://schemas.microsoft.com/office/drawing/2014/main" id="{2F64FA00-F52F-4F8C-9ED0-8C00855A7D4E}"/>
              </a:ext>
            </a:extLst>
          </p:cNvPr>
          <p:cNvSpPr>
            <a:spLocks noGrp="1"/>
          </p:cNvSpPr>
          <p:nvPr>
            <p:ph type="body" sz="quarter" idx="17"/>
          </p:nvPr>
        </p:nvSpPr>
        <p:spPr>
          <a:xfrm>
            <a:off x="1754192" y="1153090"/>
            <a:ext cx="3333623" cy="1471612"/>
          </a:xfrm>
          <a:prstGeom prst="rect">
            <a:avLst/>
          </a:prstGeom>
        </p:spPr>
        <p:txBody>
          <a:bodyPr lIns="0" tIns="0" rIns="0" bIns="0" anchor="ctr" anchorCtr="0">
            <a:noAutofit/>
          </a:bodyPr>
          <a:lstStyle>
            <a:lvl1pPr marL="0" indent="0" algn="l">
              <a:buFontTx/>
              <a:buNone/>
              <a:defRPr sz="2800">
                <a:solidFill>
                  <a:schemeClr val="accent2"/>
                </a:solidFill>
                <a:latin typeface="Segoe UI Semibold" panose="020B0702040204020203" pitchFamily="34" charset="0"/>
                <a:cs typeface="Segoe UI Semibold" panose="020B0702040204020203" pitchFamily="34" charset="0"/>
              </a:defRPr>
            </a:lvl1pPr>
            <a:lvl2pPr marL="457200" indent="0">
              <a:buFontTx/>
              <a:buNone/>
              <a:defRPr>
                <a:latin typeface="+mj-lt"/>
              </a:defRPr>
            </a:lvl2pPr>
            <a:lvl3pPr marL="914400" indent="0">
              <a:buFontTx/>
              <a:buNone/>
              <a:defRPr>
                <a:latin typeface="+mj-lt"/>
              </a:defRPr>
            </a:lvl3pPr>
            <a:lvl4pPr marL="1371600" indent="0">
              <a:buFontTx/>
              <a:buNone/>
              <a:defRPr>
                <a:latin typeface="+mj-lt"/>
              </a:defRPr>
            </a:lvl4pPr>
            <a:lvl5pPr marL="1828800" indent="0">
              <a:buFontTx/>
              <a:buNone/>
              <a:defRPr>
                <a:latin typeface="+mj-lt"/>
              </a:defRPr>
            </a:lvl5pPr>
          </a:lstStyle>
          <a:p>
            <a:pPr lvl="0"/>
            <a:endParaRPr lang="nl-NL" dirty="0"/>
          </a:p>
        </p:txBody>
      </p:sp>
      <p:sp>
        <p:nvSpPr>
          <p:cNvPr id="12" name="Tijdelijke aanduiding voor tekst 9">
            <a:extLst>
              <a:ext uri="{FF2B5EF4-FFF2-40B4-BE49-F238E27FC236}">
                <a16:creationId xmlns:a16="http://schemas.microsoft.com/office/drawing/2014/main" id="{21D06019-3674-4CC0-8571-2CD83FD684EB}"/>
              </a:ext>
            </a:extLst>
          </p:cNvPr>
          <p:cNvSpPr>
            <a:spLocks noGrp="1"/>
          </p:cNvSpPr>
          <p:nvPr>
            <p:ph type="body" sz="quarter" idx="18"/>
          </p:nvPr>
        </p:nvSpPr>
        <p:spPr>
          <a:xfrm>
            <a:off x="8581003" y="1140100"/>
            <a:ext cx="3269974" cy="1471612"/>
          </a:xfrm>
          <a:prstGeom prst="rect">
            <a:avLst/>
          </a:prstGeom>
        </p:spPr>
        <p:txBody>
          <a:bodyPr lIns="0" tIns="0" rIns="0" bIns="0" anchor="ctr" anchorCtr="0">
            <a:noAutofit/>
          </a:bodyPr>
          <a:lstStyle>
            <a:lvl1pPr marL="0" indent="0" algn="l">
              <a:buFontTx/>
              <a:buNone/>
              <a:defRPr sz="2800">
                <a:solidFill>
                  <a:schemeClr val="accent2"/>
                </a:solidFill>
                <a:latin typeface="Segoe UI Semibold" panose="020B0702040204020203" pitchFamily="34" charset="0"/>
                <a:cs typeface="Segoe UI Semibold" panose="020B0702040204020203" pitchFamily="34" charset="0"/>
              </a:defRPr>
            </a:lvl1pPr>
            <a:lvl2pPr marL="457200" indent="0">
              <a:buFontTx/>
              <a:buNone/>
              <a:defRPr>
                <a:latin typeface="+mj-lt"/>
              </a:defRPr>
            </a:lvl2pPr>
            <a:lvl3pPr marL="914400" indent="0">
              <a:buFontTx/>
              <a:buNone/>
              <a:defRPr>
                <a:latin typeface="+mj-lt"/>
              </a:defRPr>
            </a:lvl3pPr>
            <a:lvl4pPr marL="1371600" indent="0">
              <a:buFontTx/>
              <a:buNone/>
              <a:defRPr>
                <a:latin typeface="+mj-lt"/>
              </a:defRPr>
            </a:lvl4pPr>
            <a:lvl5pPr marL="1828800" indent="0">
              <a:buFontTx/>
              <a:buNone/>
              <a:defRPr>
                <a:latin typeface="+mj-lt"/>
              </a:defRPr>
            </a:lvl5pPr>
          </a:lstStyle>
          <a:p>
            <a:pPr lvl="0"/>
            <a:endParaRPr lang="nl-NL" dirty="0"/>
          </a:p>
        </p:txBody>
      </p:sp>
      <p:sp>
        <p:nvSpPr>
          <p:cNvPr id="3" name="Title 2"/>
          <p:cNvSpPr>
            <a:spLocks noGrp="1"/>
          </p:cNvSpPr>
          <p:nvPr>
            <p:ph type="title"/>
          </p:nvPr>
        </p:nvSpPr>
        <p:spPr>
          <a:xfrm>
            <a:off x="215777" y="122470"/>
            <a:ext cx="11635200" cy="884477"/>
          </a:xfrm>
        </p:spPr>
        <p:txBody>
          <a:bodyPr/>
          <a:lstStyle>
            <a:lvl1pPr>
              <a:defRPr/>
            </a:lvl1pPr>
          </a:lstStyle>
          <a:p>
            <a:r>
              <a:rPr lang="en-US" dirty="0"/>
              <a:t>Click to edit Master title style</a:t>
            </a:r>
          </a:p>
        </p:txBody>
      </p:sp>
      <p:sp>
        <p:nvSpPr>
          <p:cNvPr id="14" name="Text Placeholder 5"/>
          <p:cNvSpPr>
            <a:spLocks noGrp="1"/>
          </p:cNvSpPr>
          <p:nvPr>
            <p:ph type="body" sz="quarter" idx="19"/>
          </p:nvPr>
        </p:nvSpPr>
        <p:spPr>
          <a:xfrm>
            <a:off x="215778" y="2771882"/>
            <a:ext cx="4872037" cy="3286018"/>
          </a:xfrm>
        </p:spPr>
        <p:txBody>
          <a:bodyPr/>
          <a:lstStyle>
            <a:lvl3pPr marL="990600" indent="-266700">
              <a:buFont typeface="Courier New" panose="02070309020205020404" pitchFamily="49" charset="0"/>
              <a:buChar char="o"/>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5"/>
          <p:cNvSpPr>
            <a:spLocks noGrp="1"/>
          </p:cNvSpPr>
          <p:nvPr>
            <p:ph type="body" sz="quarter" idx="20"/>
          </p:nvPr>
        </p:nvSpPr>
        <p:spPr>
          <a:xfrm>
            <a:off x="6978940" y="2771882"/>
            <a:ext cx="4872037" cy="3286018"/>
          </a:xfrm>
        </p:spPr>
        <p:txBody>
          <a:bodyPr/>
          <a:lstStyle>
            <a:lvl3pPr marL="990600" indent="-266700">
              <a:buFont typeface="Courier New" panose="02070309020205020404" pitchFamily="49" charset="0"/>
              <a:buChar char="o"/>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103269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pos="3840">
          <p15:clr>
            <a:srgbClr val="FBAE40"/>
          </p15:clr>
        </p15:guide>
        <p15:guide id="2" pos="3552">
          <p15:clr>
            <a:srgbClr val="FBAE40"/>
          </p15:clr>
        </p15:guide>
        <p15:guide id="3" pos="412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phic Slide 2">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EDE2AA-5EC7-4E82-852A-FE7B050223C2}"/>
              </a:ext>
            </a:extLst>
          </p:cNvPr>
          <p:cNvSpPr>
            <a:spLocks noGrp="1"/>
          </p:cNvSpPr>
          <p:nvPr>
            <p:ph type="title"/>
          </p:nvPr>
        </p:nvSpPr>
        <p:spPr>
          <a:xfrm>
            <a:off x="192332" y="241300"/>
            <a:ext cx="5329237" cy="558801"/>
          </a:xfrm>
          <a:prstGeom prst="rect">
            <a:avLst/>
          </a:prstGeom>
        </p:spPr>
        <p:txBody>
          <a:bodyPr lIns="0" tIns="0" rIns="0" bIns="0">
            <a:normAutofit/>
          </a:bodyPr>
          <a:lstStyle>
            <a:lvl1pPr>
              <a:defRPr sz="3600"/>
            </a:lvl1pPr>
          </a:lstStyle>
          <a:p>
            <a:endParaRPr lang="en-BE" dirty="0"/>
          </a:p>
        </p:txBody>
      </p:sp>
      <p:sp>
        <p:nvSpPr>
          <p:cNvPr id="4" name="Tijdelijke aanduiding voor tekst 3">
            <a:extLst>
              <a:ext uri="{FF2B5EF4-FFF2-40B4-BE49-F238E27FC236}">
                <a16:creationId xmlns:a16="http://schemas.microsoft.com/office/drawing/2014/main" id="{C77A671E-B4FD-4971-A22F-87DB01A11F14}"/>
              </a:ext>
            </a:extLst>
          </p:cNvPr>
          <p:cNvSpPr>
            <a:spLocks noGrp="1"/>
          </p:cNvSpPr>
          <p:nvPr>
            <p:ph type="body" sz="quarter" idx="14"/>
          </p:nvPr>
        </p:nvSpPr>
        <p:spPr>
          <a:xfrm>
            <a:off x="192332" y="916805"/>
            <a:ext cx="5329237" cy="922958"/>
          </a:xfrm>
          <a:prstGeom prst="rect">
            <a:avLst/>
          </a:prstGeom>
        </p:spPr>
        <p:txBody>
          <a:bodyPr lIns="0" tIns="0" rIns="0" bIns="91440">
            <a:normAutofit/>
          </a:bodyPr>
          <a:lstStyle>
            <a:lvl1pPr marL="0" indent="0">
              <a:buFontTx/>
              <a:buNone/>
              <a:defRPr sz="2800" b="0">
                <a:solidFill>
                  <a:schemeClr val="accent1"/>
                </a:solidFill>
                <a:latin typeface="Georgia" panose="02040502050405020303" pitchFamily="18" charset="0"/>
                <a:cs typeface="Segoe UI Semibold" panose="020B0702040204020203" pitchFamily="34" charset="0"/>
              </a:defRPr>
            </a:lvl1pPr>
          </a:lstStyle>
          <a:p>
            <a:pPr lvl="0"/>
            <a:endParaRPr lang="nl-NL" dirty="0"/>
          </a:p>
        </p:txBody>
      </p:sp>
      <p:sp>
        <p:nvSpPr>
          <p:cNvPr id="8" name="Tijdelijke aanduiding voor grafiek 7">
            <a:extLst>
              <a:ext uri="{FF2B5EF4-FFF2-40B4-BE49-F238E27FC236}">
                <a16:creationId xmlns:a16="http://schemas.microsoft.com/office/drawing/2014/main" id="{785BDB02-0669-46C1-BC18-4B6915F659E2}"/>
              </a:ext>
            </a:extLst>
          </p:cNvPr>
          <p:cNvSpPr>
            <a:spLocks noGrp="1"/>
          </p:cNvSpPr>
          <p:nvPr>
            <p:ph type="chart" sz="quarter" idx="15"/>
          </p:nvPr>
        </p:nvSpPr>
        <p:spPr>
          <a:xfrm>
            <a:off x="6084277" y="916805"/>
            <a:ext cx="4872038" cy="5257800"/>
          </a:xfrm>
          <a:prstGeom prst="rect">
            <a:avLst/>
          </a:prstGeom>
        </p:spPr>
        <p:txBody>
          <a:bodyPr>
            <a:normAutofit/>
          </a:bodyPr>
          <a:lstStyle>
            <a:lvl1pPr marL="0" indent="0" algn="ctr">
              <a:buFontTx/>
              <a:buNone/>
              <a:defRPr sz="1800" b="0"/>
            </a:lvl1pPr>
          </a:lstStyle>
          <a:p>
            <a:endParaRPr lang="en-BE" dirty="0"/>
          </a:p>
        </p:txBody>
      </p:sp>
      <p:sp>
        <p:nvSpPr>
          <p:cNvPr id="5" name="Text Placeholder 4"/>
          <p:cNvSpPr>
            <a:spLocks noGrp="1"/>
          </p:cNvSpPr>
          <p:nvPr>
            <p:ph type="body" sz="quarter" idx="16"/>
          </p:nvPr>
        </p:nvSpPr>
        <p:spPr>
          <a:xfrm>
            <a:off x="192332" y="1956467"/>
            <a:ext cx="5329237" cy="4218137"/>
          </a:xfrm>
        </p:spPr>
        <p:txBody>
          <a:bodyPr/>
          <a:lstStyle>
            <a:lvl3pPr marL="990600" indent="-266700">
              <a:buFont typeface="Courier New" panose="02070309020205020404" pitchFamily="49" charset="0"/>
              <a:buChar char="o"/>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ijdelijke aanduiding voor dianummer 5">
            <a:extLst>
              <a:ext uri="{FF2B5EF4-FFF2-40B4-BE49-F238E27FC236}">
                <a16:creationId xmlns:a16="http://schemas.microsoft.com/office/drawing/2014/main" id="{85ACB9A7-77F2-41DA-BDAD-3E1B26CA8CAF}"/>
              </a:ext>
            </a:extLst>
          </p:cNvPr>
          <p:cNvSpPr>
            <a:spLocks noGrp="1"/>
          </p:cNvSpPr>
          <p:nvPr>
            <p:ph type="sldNum" sz="quarter" idx="4"/>
          </p:nvPr>
        </p:nvSpPr>
        <p:spPr>
          <a:xfrm>
            <a:off x="8980433" y="6479665"/>
            <a:ext cx="2743200" cy="230784"/>
          </a:xfrm>
          <a:prstGeom prst="rect">
            <a:avLst/>
          </a:prstGeom>
        </p:spPr>
        <p:txBody>
          <a:bodyPr vert="horz" lIns="0" tIns="0" rIns="0" bIns="0" rtlCol="0" anchor="t" anchorCtr="0"/>
          <a:lstStyle>
            <a:lvl1pPr algn="r">
              <a:defRPr sz="1000" b="1">
                <a:solidFill>
                  <a:schemeClr val="tx1"/>
                </a:solidFill>
                <a:latin typeface="+mj-lt"/>
                <a:ea typeface="Segoe UI Black" panose="020B0A02040204020203" pitchFamily="34" charset="0"/>
                <a:cs typeface="Segoe UI Semibold" panose="020B0702040204020203" pitchFamily="34" charset="0"/>
              </a:defRPr>
            </a:lvl1pPr>
          </a:lstStyle>
          <a:p>
            <a:fld id="{A814E660-BF25-4843-B2A0-93C6E2B6253B}" type="slidenum">
              <a:rPr lang="en-BE" smtClean="0"/>
              <a:pPr/>
              <a:t>‹#›</a:t>
            </a:fld>
            <a:endParaRPr lang="en-BE" dirty="0"/>
          </a:p>
        </p:txBody>
      </p:sp>
      <p:cxnSp>
        <p:nvCxnSpPr>
          <p:cNvPr id="12" name="Rechte verbindingslijn 15">
            <a:extLst>
              <a:ext uri="{FF2B5EF4-FFF2-40B4-BE49-F238E27FC236}">
                <a16:creationId xmlns:a16="http://schemas.microsoft.com/office/drawing/2014/main" id="{37B50A3E-DDAF-4A5F-ADED-8187508C78E1}"/>
              </a:ext>
            </a:extLst>
          </p:cNvPr>
          <p:cNvCxnSpPr>
            <a:cxnSpLocks/>
          </p:cNvCxnSpPr>
          <p:nvPr userDrawn="1"/>
        </p:nvCxnSpPr>
        <p:spPr>
          <a:xfrm>
            <a:off x="11816398" y="6479665"/>
            <a:ext cx="0" cy="4028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96236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pos="3840">
          <p15:clr>
            <a:srgbClr val="FBAE40"/>
          </p15:clr>
        </p15:guide>
        <p15:guide id="2" pos="4128">
          <p15:clr>
            <a:srgbClr val="FBAE40"/>
          </p15:clr>
        </p15:guide>
        <p15:guide id="3" pos="3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mp; Picture 1">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EDE2AA-5EC7-4E82-852A-FE7B050223C2}"/>
              </a:ext>
            </a:extLst>
          </p:cNvPr>
          <p:cNvSpPr>
            <a:spLocks noGrp="1"/>
          </p:cNvSpPr>
          <p:nvPr>
            <p:ph type="title"/>
          </p:nvPr>
        </p:nvSpPr>
        <p:spPr>
          <a:xfrm>
            <a:off x="204055" y="196204"/>
            <a:ext cx="5983288" cy="838200"/>
          </a:xfrm>
          <a:prstGeom prst="rect">
            <a:avLst/>
          </a:prstGeom>
        </p:spPr>
        <p:txBody>
          <a:bodyPr lIns="0" tIns="0" rIns="0" bIns="0">
            <a:normAutofit/>
          </a:bodyPr>
          <a:lstStyle>
            <a:lvl1pPr>
              <a:defRPr sz="3600"/>
            </a:lvl1pPr>
          </a:lstStyle>
          <a:p>
            <a:endParaRPr lang="en-BE" dirty="0"/>
          </a:p>
        </p:txBody>
      </p:sp>
      <p:sp>
        <p:nvSpPr>
          <p:cNvPr id="8" name="Tijdelijke aanduiding voor afbeelding 7">
            <a:extLst>
              <a:ext uri="{FF2B5EF4-FFF2-40B4-BE49-F238E27FC236}">
                <a16:creationId xmlns:a16="http://schemas.microsoft.com/office/drawing/2014/main" id="{DA1F5B52-3085-476E-BB6D-6FEB75BDE4A8}"/>
              </a:ext>
            </a:extLst>
          </p:cNvPr>
          <p:cNvSpPr>
            <a:spLocks noGrp="1"/>
          </p:cNvSpPr>
          <p:nvPr>
            <p:ph type="pic" sz="quarter" idx="11"/>
          </p:nvPr>
        </p:nvSpPr>
        <p:spPr>
          <a:xfrm>
            <a:off x="7000875" y="0"/>
            <a:ext cx="5191125" cy="6858000"/>
          </a:xfrm>
          <a:prstGeom prst="rect">
            <a:avLst/>
          </a:prstGeom>
        </p:spPr>
        <p:txBody>
          <a:bodyPr anchor="ctr" anchorCtr="0"/>
          <a:lstStyle>
            <a:lvl1pPr marL="0" indent="0" algn="ctr">
              <a:buFontTx/>
              <a:buNone/>
              <a:defRPr/>
            </a:lvl1pPr>
          </a:lstStyle>
          <a:p>
            <a:endParaRPr lang="en-BE" dirty="0"/>
          </a:p>
        </p:txBody>
      </p:sp>
      <p:sp>
        <p:nvSpPr>
          <p:cNvPr id="4" name="Tijdelijke aanduiding voor tekst 3">
            <a:extLst>
              <a:ext uri="{FF2B5EF4-FFF2-40B4-BE49-F238E27FC236}">
                <a16:creationId xmlns:a16="http://schemas.microsoft.com/office/drawing/2014/main" id="{3EC44366-3659-4A5F-8C4F-FE4BEEF77354}"/>
              </a:ext>
            </a:extLst>
          </p:cNvPr>
          <p:cNvSpPr>
            <a:spLocks noGrp="1"/>
          </p:cNvSpPr>
          <p:nvPr>
            <p:ph type="body" sz="quarter" idx="12"/>
          </p:nvPr>
        </p:nvSpPr>
        <p:spPr>
          <a:xfrm>
            <a:off x="177068" y="1141138"/>
            <a:ext cx="6010275" cy="847310"/>
          </a:xfrm>
          <a:prstGeom prst="rect">
            <a:avLst/>
          </a:prstGeom>
        </p:spPr>
        <p:txBody>
          <a:bodyPr lIns="0" tIns="0" rIns="0" bIns="0">
            <a:noAutofit/>
          </a:bodyPr>
          <a:lstStyle>
            <a:lvl1pPr marL="0" indent="0">
              <a:buFontTx/>
              <a:buNone/>
              <a:defRPr sz="2800">
                <a:solidFill>
                  <a:schemeClr val="accent1"/>
                </a:solidFill>
                <a:latin typeface="Georgia" panose="02040502050405020303" pitchFamily="18" charset="0"/>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endParaRPr lang="nl-NL" dirty="0"/>
          </a:p>
        </p:txBody>
      </p:sp>
      <p:sp>
        <p:nvSpPr>
          <p:cNvPr id="11" name="Text Placeholder 10"/>
          <p:cNvSpPr>
            <a:spLocks noGrp="1"/>
          </p:cNvSpPr>
          <p:nvPr>
            <p:ph type="body" sz="quarter" idx="13"/>
          </p:nvPr>
        </p:nvSpPr>
        <p:spPr>
          <a:xfrm>
            <a:off x="177068" y="2103656"/>
            <a:ext cx="6010275" cy="4428711"/>
          </a:xfrm>
        </p:spPr>
        <p:txBody>
          <a:bodyPr/>
          <a:lstStyle>
            <a:lvl1pPr marL="355600" indent="-355600">
              <a:defRPr/>
            </a:lvl1pPr>
            <a:lvl2pPr marL="622300" indent="-266700">
              <a:defRPr/>
            </a:lvl2pPr>
            <a:lvl3pPr marL="990600" indent="-266700">
              <a:buFont typeface="Courier New" panose="02070309020205020404" pitchFamily="49" charset="0"/>
              <a:buChar char="o"/>
              <a:defRPr/>
            </a:lvl3pPr>
            <a:lvl4pPr marL="1524000" indent="-266700">
              <a:defRPr/>
            </a:lvl4pPr>
            <a:lvl5pPr marL="1968500" indent="-35560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63399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con &amp; Text 1">
    <p:spTree>
      <p:nvGrpSpPr>
        <p:cNvPr id="1" name=""/>
        <p:cNvGrpSpPr/>
        <p:nvPr/>
      </p:nvGrpSpPr>
      <p:grpSpPr>
        <a:xfrm>
          <a:off x="0" y="0"/>
          <a:ext cx="0" cy="0"/>
          <a:chOff x="0" y="0"/>
          <a:chExt cx="0" cy="0"/>
        </a:xfrm>
      </p:grpSpPr>
      <p:sp>
        <p:nvSpPr>
          <p:cNvPr id="15" name="Tijdelijke aanduiding voor afbeelding 3">
            <a:extLst>
              <a:ext uri="{FF2B5EF4-FFF2-40B4-BE49-F238E27FC236}">
                <a16:creationId xmlns:a16="http://schemas.microsoft.com/office/drawing/2014/main" id="{E2D5FF81-71AA-4A77-BAFA-7D04F841B056}"/>
              </a:ext>
            </a:extLst>
          </p:cNvPr>
          <p:cNvSpPr>
            <a:spLocks noGrp="1"/>
          </p:cNvSpPr>
          <p:nvPr>
            <p:ph type="pic" sz="quarter" idx="15" hasCustomPrompt="1"/>
          </p:nvPr>
        </p:nvSpPr>
        <p:spPr>
          <a:xfrm>
            <a:off x="5067299" y="1905000"/>
            <a:ext cx="2160000" cy="1346400"/>
          </a:xfrm>
          <a:prstGeom prst="rect">
            <a:avLst/>
          </a:prstGeom>
        </p:spPr>
        <p:txBody>
          <a:bodyPr>
            <a:normAutofit/>
          </a:bodyPr>
          <a:lstStyle>
            <a:lvl1pPr marL="0" indent="0" algn="ctr">
              <a:lnSpc>
                <a:spcPct val="100000"/>
              </a:lnSpc>
              <a:spcBef>
                <a:spcPts val="300"/>
              </a:spcBef>
              <a:buFontTx/>
              <a:buNone/>
              <a:defRPr sz="1100">
                <a:solidFill>
                  <a:schemeClr val="tx1"/>
                </a:solidFill>
              </a:defRPr>
            </a:lvl1pPr>
          </a:lstStyle>
          <a:p>
            <a:r>
              <a:rPr lang="en-US"/>
              <a:t>add icon</a:t>
            </a:r>
          </a:p>
        </p:txBody>
      </p:sp>
      <p:sp>
        <p:nvSpPr>
          <p:cNvPr id="16" name="Tijdelijke aanduiding voor tekst 9">
            <a:extLst>
              <a:ext uri="{FF2B5EF4-FFF2-40B4-BE49-F238E27FC236}">
                <a16:creationId xmlns:a16="http://schemas.microsoft.com/office/drawing/2014/main" id="{2F64FA00-F52F-4F8C-9ED0-8C00855A7D4E}"/>
              </a:ext>
            </a:extLst>
          </p:cNvPr>
          <p:cNvSpPr>
            <a:spLocks noGrp="1"/>
          </p:cNvSpPr>
          <p:nvPr>
            <p:ph type="body" sz="quarter" idx="17"/>
          </p:nvPr>
        </p:nvSpPr>
        <p:spPr>
          <a:xfrm>
            <a:off x="766763" y="3647804"/>
            <a:ext cx="10661665" cy="2168795"/>
          </a:xfrm>
          <a:prstGeom prst="rect">
            <a:avLst/>
          </a:prstGeom>
        </p:spPr>
        <p:txBody>
          <a:bodyPr lIns="0" tIns="0" rIns="0" bIns="0" anchor="ctr" anchorCtr="0">
            <a:noAutofit/>
          </a:bodyPr>
          <a:lstStyle>
            <a:lvl1pPr marL="0" indent="0" algn="ctr">
              <a:buFontTx/>
              <a:buNone/>
              <a:defRPr sz="3600">
                <a:solidFill>
                  <a:schemeClr val="accent2"/>
                </a:solidFill>
                <a:latin typeface="Segoe UI Semibold" panose="020B0702040204020203" pitchFamily="34" charset="0"/>
                <a:cs typeface="Segoe UI Semibold" panose="020B0702040204020203" pitchFamily="34" charset="0"/>
              </a:defRPr>
            </a:lvl1pPr>
            <a:lvl2pPr marL="457200" indent="0">
              <a:buFontTx/>
              <a:buNone/>
              <a:defRPr>
                <a:latin typeface="+mj-lt"/>
              </a:defRPr>
            </a:lvl2pPr>
            <a:lvl3pPr marL="914400" indent="0">
              <a:buFontTx/>
              <a:buNone/>
              <a:defRPr>
                <a:latin typeface="+mj-lt"/>
              </a:defRPr>
            </a:lvl3pPr>
            <a:lvl4pPr marL="1371600" indent="0">
              <a:buFontTx/>
              <a:buNone/>
              <a:defRPr>
                <a:latin typeface="+mj-lt"/>
              </a:defRPr>
            </a:lvl4pPr>
            <a:lvl5pPr marL="1828800" indent="0">
              <a:buFontTx/>
              <a:buNone/>
              <a:defRPr>
                <a:latin typeface="+mj-lt"/>
              </a:defRPr>
            </a:lvl5pPr>
          </a:lstStyle>
          <a:p>
            <a:pPr lvl="0"/>
            <a:endParaRPr lang="nl-NL" dirty="0"/>
          </a:p>
        </p:txBody>
      </p:sp>
      <p:sp>
        <p:nvSpPr>
          <p:cNvPr id="6" name="Tijdelijke aanduiding voor dianummer 5">
            <a:extLst>
              <a:ext uri="{FF2B5EF4-FFF2-40B4-BE49-F238E27FC236}">
                <a16:creationId xmlns:a16="http://schemas.microsoft.com/office/drawing/2014/main" id="{85ACB9A7-77F2-41DA-BDAD-3E1B26CA8CAF}"/>
              </a:ext>
            </a:extLst>
          </p:cNvPr>
          <p:cNvSpPr>
            <a:spLocks noGrp="1"/>
          </p:cNvSpPr>
          <p:nvPr>
            <p:ph type="sldNum" sz="quarter" idx="4"/>
          </p:nvPr>
        </p:nvSpPr>
        <p:spPr>
          <a:xfrm>
            <a:off x="8980433" y="6479665"/>
            <a:ext cx="2743200" cy="230784"/>
          </a:xfrm>
          <a:prstGeom prst="rect">
            <a:avLst/>
          </a:prstGeom>
        </p:spPr>
        <p:txBody>
          <a:bodyPr vert="horz" lIns="0" tIns="0" rIns="0" bIns="0" rtlCol="0" anchor="t" anchorCtr="0"/>
          <a:lstStyle>
            <a:lvl1pPr algn="r">
              <a:defRPr sz="1000" b="1">
                <a:solidFill>
                  <a:schemeClr val="tx1"/>
                </a:solidFill>
                <a:latin typeface="+mj-lt"/>
                <a:ea typeface="Segoe UI Black" panose="020B0A02040204020203" pitchFamily="34" charset="0"/>
                <a:cs typeface="Segoe UI Semibold" panose="020B0702040204020203" pitchFamily="34" charset="0"/>
              </a:defRPr>
            </a:lvl1pPr>
          </a:lstStyle>
          <a:p>
            <a:fld id="{A814E660-BF25-4843-B2A0-93C6E2B6253B}" type="slidenum">
              <a:rPr lang="en-BE" smtClean="0"/>
              <a:pPr/>
              <a:t>‹#›</a:t>
            </a:fld>
            <a:endParaRPr lang="en-BE" dirty="0"/>
          </a:p>
        </p:txBody>
      </p:sp>
      <p:cxnSp>
        <p:nvCxnSpPr>
          <p:cNvPr id="7" name="Rechte verbindingslijn 15">
            <a:extLst>
              <a:ext uri="{FF2B5EF4-FFF2-40B4-BE49-F238E27FC236}">
                <a16:creationId xmlns:a16="http://schemas.microsoft.com/office/drawing/2014/main" id="{37B50A3E-DDAF-4A5F-ADED-8187508C78E1}"/>
              </a:ext>
            </a:extLst>
          </p:cNvPr>
          <p:cNvCxnSpPr>
            <a:cxnSpLocks/>
          </p:cNvCxnSpPr>
          <p:nvPr userDrawn="1"/>
        </p:nvCxnSpPr>
        <p:spPr>
          <a:xfrm>
            <a:off x="11816398" y="6479665"/>
            <a:ext cx="0" cy="4028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9672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0809" y="239149"/>
            <a:ext cx="10515600" cy="884477"/>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30809" y="1372779"/>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Afbeelding 13">
            <a:extLst>
              <a:ext uri="{FF2B5EF4-FFF2-40B4-BE49-F238E27FC236}">
                <a16:creationId xmlns:a16="http://schemas.microsoft.com/office/drawing/2014/main" id="{522606A1-5983-4956-9002-1FC101450FAF}"/>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305321" y="6469091"/>
            <a:ext cx="733149" cy="167146"/>
          </a:xfrm>
          <a:prstGeom prst="rect">
            <a:avLst/>
          </a:prstGeom>
        </p:spPr>
      </p:pic>
      <p:sp>
        <p:nvSpPr>
          <p:cNvPr id="12" name="TextBox 11" title="AlexandriaReference"/>
          <p:cNvSpPr txBox="1"/>
          <p:nvPr userDrawn="1"/>
        </p:nvSpPr>
        <p:spPr>
          <a:xfrm>
            <a:off x="1117063" y="6443533"/>
            <a:ext cx="1440000" cy="215444"/>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tab pos="3780000" algn="r"/>
              </a:tabLst>
              <a:defRPr/>
            </a:pPr>
            <a:r>
              <a:rPr kumimoji="0" lang="en-US" sz="800" b="0" i="1" u="none" strike="noStrike" kern="1200" cap="none" spc="0" normalizeH="0" baseline="0" noProof="0">
                <a:ln>
                  <a:noFill/>
                </a:ln>
                <a:solidFill>
                  <a:prstClr val="white">
                    <a:lumMod val="50000"/>
                  </a:prstClr>
                </a:solidFill>
                <a:effectLst/>
                <a:uLnTx/>
                <a:uFillTx/>
                <a:latin typeface="Segoe UI" pitchFamily="34" charset="0"/>
                <a:ea typeface="Segoe UI" pitchFamily="34" charset="0"/>
                <a:cs typeface="Segoe UI" pitchFamily="34" charset="0"/>
              </a:rPr>
              <a:t>SCK CEN/91190087</a:t>
            </a:r>
            <a:endParaRPr kumimoji="0" lang="nl-BE" sz="800" b="0" i="1" u="none" strike="noStrike" kern="1200" cap="none" spc="0" normalizeH="0" baseline="0" noProof="0" dirty="0">
              <a:ln>
                <a:noFill/>
              </a:ln>
              <a:solidFill>
                <a:prstClr val="white">
                  <a:lumMod val="50000"/>
                </a:prstClr>
              </a:solidFill>
              <a:effectLst/>
              <a:uLnTx/>
              <a:uFillTx/>
              <a:latin typeface="Segoe UI" pitchFamily="34" charset="0"/>
              <a:ea typeface="Segoe UI" pitchFamily="34" charset="0"/>
              <a:cs typeface="Segoe UI" pitchFamily="34" charset="0"/>
            </a:endParaRPr>
          </a:p>
        </p:txBody>
      </p:sp>
      <p:sp>
        <p:nvSpPr>
          <p:cNvPr id="13" name="TextBox 12" title="AlexandriaDistributionLimitations"/>
          <p:cNvSpPr txBox="1"/>
          <p:nvPr userDrawn="1"/>
        </p:nvSpPr>
        <p:spPr>
          <a:xfrm>
            <a:off x="10155691" y="6587241"/>
            <a:ext cx="1660707" cy="215444"/>
          </a:xfrm>
          <a:prstGeom prst="rect">
            <a:avLst/>
          </a:prstGeom>
          <a:noFill/>
          <a:ln>
            <a:noFill/>
          </a:ln>
        </p:spPr>
        <p:txBody>
          <a:bodyPr wrap="square" rtlCol="0">
            <a:sp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tab pos="3780000" algn="r"/>
              </a:tabLst>
              <a:defRPr/>
            </a:pPr>
            <a:r>
              <a:rPr kumimoji="0" lang="fr-FR" sz="800" b="0" i="1" u="none" strike="noStrike" kern="1200" cap="none" spc="0" normalizeH="0" baseline="0" noProof="0">
                <a:ln>
                  <a:noFill/>
                </a:ln>
                <a:solidFill>
                  <a:prstClr val="white">
                    <a:lumMod val="50000"/>
                  </a:prstClr>
                </a:solidFill>
                <a:effectLst/>
                <a:uLnTx/>
                <a:uFillTx/>
                <a:latin typeface="Segoe UI" pitchFamily="34" charset="0"/>
                <a:ea typeface="Segoe UI" pitchFamily="34" charset="0"/>
                <a:cs typeface="Segoe UI" pitchFamily="34" charset="0"/>
              </a:rPr>
              <a:t>ISC: Restricted</a:t>
            </a:r>
            <a:endParaRPr kumimoji="0" lang="fr-FR" sz="800" b="0" i="1" u="none" strike="noStrike" kern="1200" cap="none" spc="0" normalizeH="0" baseline="0" noProof="0" dirty="0">
              <a:ln>
                <a:noFill/>
              </a:ln>
              <a:solidFill>
                <a:prstClr val="white">
                  <a:lumMod val="50000"/>
                </a:prstClr>
              </a:solidFill>
              <a:effectLst/>
              <a:uLnTx/>
              <a:uFillTx/>
              <a:latin typeface="Segoe UI" pitchFamily="34" charset="0"/>
              <a:ea typeface="Segoe UI" pitchFamily="34" charset="0"/>
              <a:cs typeface="Segoe UI" pitchFamily="34" charset="0"/>
            </a:endParaRPr>
          </a:p>
        </p:txBody>
      </p:sp>
      <p:sp>
        <p:nvSpPr>
          <p:cNvPr id="14" name="TextBox 13" title="AlexandriaAlternativeReference"/>
          <p:cNvSpPr txBox="1"/>
          <p:nvPr userDrawn="1"/>
        </p:nvSpPr>
        <p:spPr>
          <a:xfrm>
            <a:off x="1117063" y="6587241"/>
            <a:ext cx="1440000" cy="215444"/>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tab pos="3780000" algn="r"/>
              </a:tabLst>
              <a:defRPr/>
            </a:pPr>
            <a:r>
              <a:rPr kumimoji="0" lang="en-US" sz="800" b="0" i="1" u="none" strike="noStrike" kern="1200" cap="none" spc="0" normalizeH="0" baseline="0" noProof="0">
                <a:ln>
                  <a:noFill/>
                </a:ln>
                <a:solidFill>
                  <a:prstClr val="white">
                    <a:lumMod val="50000"/>
                  </a:prstClr>
                </a:solidFill>
                <a:effectLst/>
                <a:uLnTx/>
                <a:uFillTx/>
                <a:latin typeface="Segoe UI" pitchFamily="34" charset="0"/>
                <a:ea typeface="Segoe UI" pitchFamily="34" charset="0"/>
                <a:cs typeface="Segoe UI" pitchFamily="34" charset="0"/>
              </a:rPr>
              <a:t> </a:t>
            </a:r>
            <a:endParaRPr kumimoji="0" lang="nl-BE" sz="800" b="0" i="1" u="none" strike="noStrike" kern="1200" cap="none" spc="0" normalizeH="0" baseline="0" noProof="0" dirty="0">
              <a:ln>
                <a:noFill/>
              </a:ln>
              <a:solidFill>
                <a:prstClr val="white">
                  <a:lumMod val="50000"/>
                </a:prstClr>
              </a:solidFill>
              <a:effectLst/>
              <a:uLnTx/>
              <a:uFillTx/>
              <a:latin typeface="Segoe UI" pitchFamily="34" charset="0"/>
              <a:ea typeface="Segoe UI" pitchFamily="34" charset="0"/>
              <a:cs typeface="Segoe UI" pitchFamily="34" charset="0"/>
            </a:endParaRPr>
          </a:p>
        </p:txBody>
      </p:sp>
      <p:sp>
        <p:nvSpPr>
          <p:cNvPr id="15" name="Tijdelijke aanduiding voor dianummer 5">
            <a:extLst>
              <a:ext uri="{FF2B5EF4-FFF2-40B4-BE49-F238E27FC236}">
                <a16:creationId xmlns:a16="http://schemas.microsoft.com/office/drawing/2014/main" id="{85ACB9A7-77F2-41DA-BDAD-3E1B26CA8CAF}"/>
              </a:ext>
            </a:extLst>
          </p:cNvPr>
          <p:cNvSpPr>
            <a:spLocks noGrp="1"/>
          </p:cNvSpPr>
          <p:nvPr>
            <p:ph type="sldNum" sz="quarter" idx="4"/>
          </p:nvPr>
        </p:nvSpPr>
        <p:spPr>
          <a:xfrm>
            <a:off x="8980433" y="6479665"/>
            <a:ext cx="2743200" cy="143176"/>
          </a:xfrm>
          <a:prstGeom prst="rect">
            <a:avLst/>
          </a:prstGeom>
        </p:spPr>
        <p:txBody>
          <a:bodyPr vert="horz" lIns="0" tIns="0" rIns="0" bIns="0" rtlCol="0" anchor="t" anchorCtr="0"/>
          <a:lstStyle>
            <a:lvl1pPr algn="r">
              <a:defRPr sz="1000" b="1">
                <a:solidFill>
                  <a:schemeClr val="tx1"/>
                </a:solidFill>
                <a:latin typeface="+mj-lt"/>
                <a:ea typeface="Segoe UI Black" panose="020B0A02040204020203" pitchFamily="34" charset="0"/>
                <a:cs typeface="Segoe UI Semibold" panose="020B0702040204020203" pitchFamily="34" charset="0"/>
              </a:defRPr>
            </a:lvl1pPr>
          </a:lstStyle>
          <a:p>
            <a:fld id="{A814E660-BF25-4843-B2A0-93C6E2B6253B}" type="slidenum">
              <a:rPr lang="en-BE" smtClean="0"/>
              <a:pPr/>
              <a:t>‹#›</a:t>
            </a:fld>
            <a:endParaRPr lang="en-BE" dirty="0"/>
          </a:p>
        </p:txBody>
      </p:sp>
      <p:cxnSp>
        <p:nvCxnSpPr>
          <p:cNvPr id="16" name="Rechte verbindingslijn 15">
            <a:extLst>
              <a:ext uri="{FF2B5EF4-FFF2-40B4-BE49-F238E27FC236}">
                <a16:creationId xmlns:a16="http://schemas.microsoft.com/office/drawing/2014/main" id="{37B50A3E-DDAF-4A5F-ADED-8187508C78E1}"/>
              </a:ext>
            </a:extLst>
          </p:cNvPr>
          <p:cNvCxnSpPr>
            <a:cxnSpLocks/>
          </p:cNvCxnSpPr>
          <p:nvPr userDrawn="1"/>
        </p:nvCxnSpPr>
        <p:spPr>
          <a:xfrm>
            <a:off x="11816398" y="6479665"/>
            <a:ext cx="0" cy="4028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Rechte verbindingslijn 15">
            <a:extLst>
              <a:ext uri="{FF2B5EF4-FFF2-40B4-BE49-F238E27FC236}">
                <a16:creationId xmlns:a16="http://schemas.microsoft.com/office/drawing/2014/main" id="{37B50A3E-DDAF-4A5F-ADED-8187508C78E1}"/>
              </a:ext>
            </a:extLst>
          </p:cNvPr>
          <p:cNvCxnSpPr>
            <a:cxnSpLocks/>
          </p:cNvCxnSpPr>
          <p:nvPr userDrawn="1"/>
        </p:nvCxnSpPr>
        <p:spPr>
          <a:xfrm>
            <a:off x="1117063" y="6479665"/>
            <a:ext cx="0" cy="4028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264741"/>
      </p:ext>
    </p:extLst>
  </p:cSld>
  <p:clrMap bg1="lt1" tx1="dk1" bg2="lt2" tx2="dk2" accent1="accent1" accent2="accent2" accent3="accent3" accent4="accent4" accent5="accent5" accent6="accent6" hlink="hlink" folHlink="folHlink"/>
  <p:sldLayoutIdLst>
    <p:sldLayoutId id="2147483700" r:id="rId1"/>
    <p:sldLayoutId id="2147483694" r:id="rId2"/>
    <p:sldLayoutId id="2147483701" r:id="rId3"/>
    <p:sldLayoutId id="2147483669" r:id="rId4"/>
    <p:sldLayoutId id="2147483670" r:id="rId5"/>
    <p:sldLayoutId id="2147483668" r:id="rId6"/>
    <p:sldLayoutId id="2147483671" r:id="rId7"/>
    <p:sldLayoutId id="2147483667" r:id="rId8"/>
    <p:sldLayoutId id="2147483685" r:id="rId9"/>
    <p:sldLayoutId id="2147483697" r:id="rId10"/>
    <p:sldLayoutId id="2147483702"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ftr="0" dt="0"/>
  <p:txStyles>
    <p:titleStyle>
      <a:lvl1pPr algn="l" defTabSz="914400" rtl="0" eaLnBrk="1" latinLnBrk="0" hangingPunct="1">
        <a:lnSpc>
          <a:spcPct val="90000"/>
        </a:lnSpc>
        <a:spcBef>
          <a:spcPct val="0"/>
        </a:spcBef>
        <a:buNone/>
        <a:defRPr sz="3600" b="1" kern="1200">
          <a:solidFill>
            <a:schemeClr val="accent2"/>
          </a:solidFill>
          <a:latin typeface="+mj-lt"/>
          <a:ea typeface="+mj-ea"/>
          <a:cs typeface="+mj-cs"/>
        </a:defRPr>
      </a:lvl1pPr>
    </p:titleStyle>
    <p:bodyStyle>
      <a:lvl1pPr marL="355600" indent="-266700" algn="l" defTabSz="914400" rtl="0" eaLnBrk="1" latinLnBrk="0" hangingPunct="1">
        <a:lnSpc>
          <a:spcPct val="100000"/>
        </a:lnSpc>
        <a:spcBef>
          <a:spcPts val="1000"/>
        </a:spcBef>
        <a:buClr>
          <a:schemeClr val="accent2"/>
        </a:buClr>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22300" indent="-266700" algn="l" defTabSz="914400" rtl="0" eaLnBrk="1" latinLnBrk="0" hangingPunct="1">
        <a:lnSpc>
          <a:spcPct val="100000"/>
        </a:lnSpc>
        <a:spcBef>
          <a:spcPts val="500"/>
        </a:spcBef>
        <a:buClr>
          <a:schemeClr val="accent1"/>
        </a:buClr>
        <a:buFont typeface="Wingdings" panose="05000000000000000000" pitchFamily="2" charset="2"/>
        <a:buChar char="§"/>
        <a:defRPr sz="2400" kern="1200">
          <a:solidFill>
            <a:schemeClr val="tx1">
              <a:lumMod val="65000"/>
              <a:lumOff val="35000"/>
            </a:schemeClr>
          </a:solidFill>
          <a:latin typeface="+mn-lt"/>
          <a:ea typeface="+mn-ea"/>
          <a:cs typeface="+mn-cs"/>
        </a:defRPr>
      </a:lvl2pPr>
      <a:lvl3pPr marL="990600" indent="-266700" algn="l" defTabSz="914400" rtl="0" eaLnBrk="1" latinLnBrk="0" hangingPunct="1">
        <a:lnSpc>
          <a:spcPct val="100000"/>
        </a:lnSpc>
        <a:spcBef>
          <a:spcPts val="500"/>
        </a:spcBef>
        <a:buClr>
          <a:schemeClr val="accent4"/>
        </a:buClr>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276350" indent="-285750" algn="l" defTabSz="914400" rtl="0" eaLnBrk="1" latinLnBrk="0" hangingPunct="1">
        <a:lnSpc>
          <a:spcPct val="100000"/>
        </a:lnSpc>
        <a:spcBef>
          <a:spcPts val="500"/>
        </a:spcBef>
        <a:buClr>
          <a:schemeClr val="accent3"/>
        </a:buClr>
        <a:buFont typeface="Wingdings" panose="05000000000000000000" pitchFamily="2" charset="2"/>
        <a:buChar char="§"/>
        <a:defRPr sz="1800" kern="1200">
          <a:solidFill>
            <a:schemeClr val="tx1">
              <a:lumMod val="65000"/>
              <a:lumOff val="35000"/>
            </a:schemeClr>
          </a:solidFill>
          <a:latin typeface="+mn-lt"/>
          <a:ea typeface="+mn-ea"/>
          <a:cs typeface="+mn-cs"/>
        </a:defRPr>
      </a:lvl4pPr>
      <a:lvl5pPr marL="1612900" indent="-266700" algn="l" defTabSz="914400" rtl="0" eaLnBrk="1" latinLnBrk="0" hangingPunct="1">
        <a:lnSpc>
          <a:spcPct val="100000"/>
        </a:lnSpc>
        <a:spcBef>
          <a:spcPts val="500"/>
        </a:spcBef>
        <a:buClr>
          <a:schemeClr val="bg1">
            <a:lumMod val="50000"/>
          </a:schemeClr>
        </a:buClr>
        <a:buFont typeface="Arial" panose="020B0604020202020204" pitchFamily="34" charset="0"/>
        <a:buChar char="•"/>
        <a:defRPr lang="en-US" sz="1800" kern="1200" smtClean="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pos="483">
          <p15:clr>
            <a:srgbClr val="F26B43"/>
          </p15:clr>
        </p15:guide>
        <p15:guide id="4" pos="7197">
          <p15:clr>
            <a:srgbClr val="F26B43"/>
          </p15:clr>
        </p15:guide>
        <p15:guide id="5" orient="horz" pos="504">
          <p15:clr>
            <a:srgbClr val="F26B43"/>
          </p15:clr>
        </p15:guide>
        <p15:guide id="6" orient="horz" pos="381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ALEXANDRIA INTEGRATION</a:t>
            </a:r>
            <a:br>
              <a:rPr lang="en-US" dirty="0"/>
            </a:br>
            <a:r>
              <a:rPr lang="en-US" dirty="0"/>
              <a:t>Do not delete this master!</a:t>
            </a:r>
            <a:endParaRPr lang="nl-BE" dirty="0"/>
          </a:p>
        </p:txBody>
      </p:sp>
      <p:sp>
        <p:nvSpPr>
          <p:cNvPr id="8" name="TextBox 7" title="AlexandriaReference"/>
          <p:cNvSpPr txBox="1"/>
          <p:nvPr userDrawn="1"/>
        </p:nvSpPr>
        <p:spPr>
          <a:xfrm>
            <a:off x="765544" y="1658678"/>
            <a:ext cx="1953600"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tab pos="3780000" algn="r"/>
              </a:tabLst>
              <a:defRPr/>
            </a:pPr>
            <a:r>
              <a:rPr kumimoji="0" lang="nl-BE" sz="900" b="0" i="1" u="none" strike="noStrike" kern="1200" cap="none" spc="0" normalizeH="0" baseline="0" noProof="0" dirty="0">
                <a:ln>
                  <a:noFill/>
                </a:ln>
                <a:solidFill>
                  <a:prstClr val="white">
                    <a:lumMod val="50000"/>
                  </a:prstClr>
                </a:solidFill>
                <a:effectLst/>
                <a:uLnTx/>
                <a:uFillTx/>
                <a:latin typeface="Segoe UI" pitchFamily="34" charset="0"/>
                <a:ea typeface="Segoe UI" pitchFamily="34" charset="0"/>
                <a:cs typeface="Segoe UI" pitchFamily="34" charset="0"/>
              </a:rPr>
              <a:t>[Common </a:t>
            </a:r>
            <a:r>
              <a:rPr kumimoji="0" lang="nl-BE" sz="900" b="0" i="1" u="none" strike="noStrike" kern="1200" cap="none" spc="0" normalizeH="0" baseline="0" noProof="0" dirty="0" err="1">
                <a:ln>
                  <a:noFill/>
                </a:ln>
                <a:solidFill>
                  <a:prstClr val="white">
                    <a:lumMod val="50000"/>
                  </a:prstClr>
                </a:solidFill>
                <a:effectLst/>
                <a:uLnTx/>
                <a:uFillTx/>
                <a:latin typeface="Segoe UI" pitchFamily="34" charset="0"/>
                <a:ea typeface="Segoe UI" pitchFamily="34" charset="0"/>
                <a:cs typeface="Segoe UI" pitchFamily="34" charset="0"/>
              </a:rPr>
              <a:t>Attributes_Short</a:t>
            </a:r>
            <a:r>
              <a:rPr kumimoji="0" lang="nl-BE" sz="900" b="0" i="1" u="none" strike="noStrike" kern="1200" cap="none" spc="0" normalizeH="0" baseline="0" noProof="0" dirty="0">
                <a:ln>
                  <a:noFill/>
                </a:ln>
                <a:solidFill>
                  <a:prstClr val="white">
                    <a:lumMod val="50000"/>
                  </a:prstClr>
                </a:solidFill>
                <a:effectLst/>
                <a:uLnTx/>
                <a:uFillTx/>
                <a:latin typeface="Segoe UI" pitchFamily="34" charset="0"/>
                <a:ea typeface="Segoe UI" pitchFamily="34" charset="0"/>
                <a:cs typeface="Segoe UI" pitchFamily="34" charset="0"/>
              </a:rPr>
              <a:t> Reference]</a:t>
            </a:r>
          </a:p>
        </p:txBody>
      </p:sp>
      <p:sp>
        <p:nvSpPr>
          <p:cNvPr id="4" name="TextBox 3" title="AlexandriaSecurltyClearance"/>
          <p:cNvSpPr txBox="1"/>
          <p:nvPr userDrawn="1"/>
        </p:nvSpPr>
        <p:spPr>
          <a:xfrm>
            <a:off x="2719144" y="2575110"/>
            <a:ext cx="1953600" cy="2308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tab pos="3780000" algn="r"/>
              </a:tabLst>
              <a:defRPr/>
            </a:pPr>
            <a:r>
              <a:rPr kumimoji="0" lang="nl-BE" sz="900" b="0" i="1" u="none" strike="noStrike" kern="1200" cap="none" spc="0" normalizeH="0" baseline="0" noProof="0" dirty="0">
                <a:ln>
                  <a:noFill/>
                </a:ln>
                <a:solidFill>
                  <a:srgbClr val="FF0000"/>
                </a:solidFill>
                <a:effectLst/>
                <a:uLnTx/>
                <a:uFillTx/>
                <a:latin typeface="Segoe UI" pitchFamily="34" charset="0"/>
                <a:ea typeface="Segoe UI" pitchFamily="34" charset="0"/>
                <a:cs typeface="Segoe UI" pitchFamily="34" charset="0"/>
              </a:rPr>
              <a:t>[Security Clearance]</a:t>
            </a:r>
          </a:p>
        </p:txBody>
      </p:sp>
      <p:sp>
        <p:nvSpPr>
          <p:cNvPr id="5" name="TextBox 4" title="AlexandriaDistributionLimitations"/>
          <p:cNvSpPr txBox="1"/>
          <p:nvPr userDrawn="1"/>
        </p:nvSpPr>
        <p:spPr>
          <a:xfrm>
            <a:off x="4672744" y="1658678"/>
            <a:ext cx="1953600" cy="507831"/>
          </a:xfrm>
          <a:prstGeom prst="rect">
            <a:avLst/>
          </a:prstGeom>
          <a:noFill/>
          <a:ln>
            <a:noFill/>
          </a:ln>
        </p:spPr>
        <p:txBody>
          <a:bodyPr wrap="square" rtlCol="0">
            <a:spAutoFit/>
          </a:body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tab pos="3780000" algn="r"/>
              </a:tabLst>
              <a:defRPr/>
            </a:pPr>
            <a:r>
              <a:rPr kumimoji="0" lang="nl-BE" sz="900" b="0" i="1" u="none" strike="noStrike" kern="1200" cap="none" spc="0" normalizeH="0" baseline="0" noProof="0" dirty="0">
                <a:ln>
                  <a:noFill/>
                </a:ln>
                <a:solidFill>
                  <a:prstClr val="white">
                    <a:lumMod val="50000"/>
                  </a:prstClr>
                </a:solidFill>
                <a:effectLst/>
                <a:uLnTx/>
                <a:uFillTx/>
                <a:latin typeface="Segoe UI" pitchFamily="34" charset="0"/>
                <a:ea typeface="Segoe UI" pitchFamily="34" charset="0"/>
                <a:cs typeface="Segoe UI" pitchFamily="34" charset="0"/>
              </a:rPr>
              <a:t>ISC: [Common </a:t>
            </a:r>
            <a:r>
              <a:rPr kumimoji="0" lang="nl-BE" sz="900" b="0" i="1" u="none" strike="noStrike" kern="1200" cap="none" spc="0" normalizeH="0" baseline="0" noProof="0" dirty="0" err="1">
                <a:ln>
                  <a:noFill/>
                </a:ln>
                <a:solidFill>
                  <a:prstClr val="white">
                    <a:lumMod val="50000"/>
                  </a:prstClr>
                </a:solidFill>
                <a:effectLst/>
                <a:uLnTx/>
                <a:uFillTx/>
                <a:latin typeface="Segoe UI" pitchFamily="34" charset="0"/>
                <a:ea typeface="Segoe UI" pitchFamily="34" charset="0"/>
                <a:cs typeface="Segoe UI" pitchFamily="34" charset="0"/>
              </a:rPr>
              <a:t>Attributes_Information</a:t>
            </a:r>
            <a:r>
              <a:rPr kumimoji="0" lang="nl-BE" sz="900" b="0" i="1" u="none" strike="noStrike" kern="1200" cap="none" spc="0" normalizeH="0" baseline="0" noProof="0" dirty="0">
                <a:ln>
                  <a:noFill/>
                </a:ln>
                <a:solidFill>
                  <a:prstClr val="white">
                    <a:lumMod val="50000"/>
                  </a:prstClr>
                </a:solidFill>
                <a:effectLst/>
                <a:uLnTx/>
                <a:uFillTx/>
                <a:latin typeface="Segoe UI" pitchFamily="34" charset="0"/>
                <a:ea typeface="Segoe UI" pitchFamily="34" charset="0"/>
                <a:cs typeface="Segoe UI" pitchFamily="34" charset="0"/>
              </a:rPr>
              <a:t> Security </a:t>
            </a:r>
            <a:r>
              <a:rPr kumimoji="0" lang="nl-BE" sz="900" b="0" i="1" u="none" strike="noStrike" kern="1200" cap="none" spc="0" normalizeH="0" baseline="0" noProof="0" dirty="0" err="1">
                <a:ln>
                  <a:noFill/>
                </a:ln>
                <a:solidFill>
                  <a:prstClr val="white">
                    <a:lumMod val="50000"/>
                  </a:prstClr>
                </a:solidFill>
                <a:effectLst/>
                <a:uLnTx/>
                <a:uFillTx/>
                <a:latin typeface="Segoe UI" pitchFamily="34" charset="0"/>
                <a:ea typeface="Segoe UI" pitchFamily="34" charset="0"/>
                <a:cs typeface="Segoe UI" pitchFamily="34" charset="0"/>
              </a:rPr>
              <a:t>Classification</a:t>
            </a:r>
            <a:r>
              <a:rPr kumimoji="0" lang="nl-BE" sz="900" b="0" i="1" u="none" strike="noStrike" kern="1200" cap="none" spc="0" normalizeH="0" baseline="0" noProof="0" dirty="0">
                <a:ln>
                  <a:noFill/>
                </a:ln>
                <a:solidFill>
                  <a:prstClr val="white">
                    <a:lumMod val="50000"/>
                  </a:prstClr>
                </a:solidFill>
                <a:effectLst/>
                <a:uLnTx/>
                <a:uFillTx/>
                <a:latin typeface="Segoe UI" pitchFamily="34" charset="0"/>
                <a:ea typeface="Segoe UI" pitchFamily="34" charset="0"/>
                <a:cs typeface="Segoe UI" pitchFamily="34" charset="0"/>
              </a:rPr>
              <a:t>]</a:t>
            </a:r>
          </a:p>
        </p:txBody>
      </p:sp>
      <p:sp>
        <p:nvSpPr>
          <p:cNvPr id="6" name="TextBox 5" title="AlexandriaEventAttributes"/>
          <p:cNvSpPr txBox="1"/>
          <p:nvPr userDrawn="1"/>
        </p:nvSpPr>
        <p:spPr>
          <a:xfrm>
            <a:off x="2464199" y="3013157"/>
            <a:ext cx="6190219" cy="2308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tab pos="3780000" algn="r"/>
              </a:tabLst>
              <a:defRPr/>
            </a:pPr>
            <a:r>
              <a:rPr kumimoji="0" lang="nl-BE" sz="900" b="0" i="1" u="none" strike="noStrike" kern="1200" cap="none" spc="0" normalizeH="0" baseline="0" noProof="0" dirty="0">
                <a:ln>
                  <a:noFill/>
                </a:ln>
                <a:solidFill>
                  <a:prstClr val="white">
                    <a:lumMod val="50000"/>
                  </a:prstClr>
                </a:solidFill>
                <a:effectLst/>
                <a:uLnTx/>
                <a:uFillTx/>
                <a:latin typeface="Segoe UI" pitchFamily="34" charset="0"/>
                <a:ea typeface="Segoe UI" pitchFamily="34" charset="0"/>
                <a:cs typeface="Segoe UI" pitchFamily="34" charset="0"/>
              </a:rPr>
              <a:t>[Event </a:t>
            </a:r>
            <a:r>
              <a:rPr kumimoji="0" lang="nl-BE" sz="900" b="0" i="1" u="none" strike="noStrike" kern="1200" cap="none" spc="0" normalizeH="0" baseline="0" noProof="0" dirty="0" err="1">
                <a:ln>
                  <a:noFill/>
                </a:ln>
                <a:solidFill>
                  <a:prstClr val="white">
                    <a:lumMod val="50000"/>
                  </a:prstClr>
                </a:solidFill>
                <a:effectLst/>
                <a:uLnTx/>
                <a:uFillTx/>
                <a:latin typeface="Segoe UI" pitchFamily="34" charset="0"/>
                <a:ea typeface="Segoe UI" pitchFamily="34" charset="0"/>
                <a:cs typeface="Segoe UI" pitchFamily="34" charset="0"/>
              </a:rPr>
              <a:t>Attributes_Event_Event</a:t>
            </a:r>
            <a:r>
              <a:rPr kumimoji="0" lang="nl-BE" sz="900" b="0" i="1" u="none" strike="noStrike" kern="1200" cap="none" spc="0" normalizeH="0" baseline="0" noProof="0" dirty="0">
                <a:ln>
                  <a:noFill/>
                </a:ln>
                <a:solidFill>
                  <a:prstClr val="white">
                    <a:lumMod val="50000"/>
                  </a:prstClr>
                </a:solidFill>
                <a:effectLst/>
                <a:uLnTx/>
                <a:uFillTx/>
                <a:latin typeface="Segoe UI" pitchFamily="34" charset="0"/>
                <a:ea typeface="Segoe UI" pitchFamily="34" charset="0"/>
                <a:cs typeface="Segoe UI" pitchFamily="34" charset="0"/>
              </a:rPr>
              <a:t> Name]</a:t>
            </a:r>
          </a:p>
        </p:txBody>
      </p:sp>
      <p:sp>
        <p:nvSpPr>
          <p:cNvPr id="9" name="TextBox 8" title="AlexandriaAlternativeReference"/>
          <p:cNvSpPr txBox="1"/>
          <p:nvPr userDrawn="1"/>
        </p:nvSpPr>
        <p:spPr>
          <a:xfrm>
            <a:off x="2464199" y="1661549"/>
            <a:ext cx="1953600" cy="369332"/>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tab pos="3780000" algn="r"/>
              </a:tabLst>
              <a:defRPr/>
            </a:pPr>
            <a:r>
              <a:rPr kumimoji="0" lang="nl-BE" sz="900" b="0" i="1" u="none" strike="noStrike" kern="1200" cap="none" spc="0" normalizeH="0" baseline="0" noProof="0" dirty="0">
                <a:ln>
                  <a:noFill/>
                </a:ln>
                <a:solidFill>
                  <a:prstClr val="white">
                    <a:lumMod val="50000"/>
                  </a:prstClr>
                </a:solidFill>
                <a:effectLst/>
                <a:uLnTx/>
                <a:uFillTx/>
                <a:latin typeface="Segoe UI" pitchFamily="34" charset="0"/>
                <a:ea typeface="Segoe UI" pitchFamily="34" charset="0"/>
                <a:cs typeface="Segoe UI" pitchFamily="34" charset="0"/>
              </a:rPr>
              <a:t>[Common </a:t>
            </a:r>
            <a:r>
              <a:rPr kumimoji="0" lang="nl-BE" sz="900" b="0" i="1" u="none" strike="noStrike" kern="1200" cap="none" spc="0" normalizeH="0" baseline="0" noProof="0" dirty="0" err="1">
                <a:ln>
                  <a:noFill/>
                </a:ln>
                <a:solidFill>
                  <a:prstClr val="white">
                    <a:lumMod val="50000"/>
                  </a:prstClr>
                </a:solidFill>
                <a:effectLst/>
                <a:uLnTx/>
                <a:uFillTx/>
                <a:latin typeface="Segoe UI" pitchFamily="34" charset="0"/>
                <a:ea typeface="Segoe UI" pitchFamily="34" charset="0"/>
                <a:cs typeface="Segoe UI" pitchFamily="34" charset="0"/>
              </a:rPr>
              <a:t>Attributes_Alternative</a:t>
            </a:r>
            <a:r>
              <a:rPr kumimoji="0" lang="nl-BE" sz="900" b="0" i="1" u="none" strike="noStrike" kern="1200" cap="none" spc="0" normalizeH="0" baseline="0" noProof="0" dirty="0">
                <a:ln>
                  <a:noFill/>
                </a:ln>
                <a:solidFill>
                  <a:prstClr val="white">
                    <a:lumMod val="50000"/>
                  </a:prstClr>
                </a:solidFill>
                <a:effectLst/>
                <a:uLnTx/>
                <a:uFillTx/>
                <a:latin typeface="Segoe UI" pitchFamily="34" charset="0"/>
                <a:ea typeface="Segoe UI" pitchFamily="34" charset="0"/>
                <a:cs typeface="Segoe UI" pitchFamily="34" charset="0"/>
              </a:rPr>
              <a:t> Reference]</a:t>
            </a:r>
          </a:p>
        </p:txBody>
      </p:sp>
      <p:pic>
        <p:nvPicPr>
          <p:cNvPr id="10" name="Afbeelding 13">
            <a:extLst>
              <a:ext uri="{FF2B5EF4-FFF2-40B4-BE49-F238E27FC236}">
                <a16:creationId xmlns:a16="http://schemas.microsoft.com/office/drawing/2014/main" id="{522606A1-5983-4956-9002-1FC101450FAF}"/>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5321" y="6469091"/>
            <a:ext cx="733149" cy="167146"/>
          </a:xfrm>
          <a:prstGeom prst="rect">
            <a:avLst/>
          </a:prstGeom>
        </p:spPr>
      </p:pic>
    </p:spTree>
    <p:extLst>
      <p:ext uri="{BB962C8B-B14F-4D97-AF65-F5344CB8AC3E}">
        <p14:creationId xmlns:p14="http://schemas.microsoft.com/office/powerpoint/2010/main" val="716537220"/>
      </p:ext>
    </p:extLst>
  </p:cSld>
  <p:clrMap bg1="lt1" tx1="dk1" bg2="lt2" tx2="dk2" accent1="accent1" accent2="accent2" accent3="accent3" accent4="accent4" accent5="accent5" accent6="accent6" hlink="hlink" folHlink="folHlink"/>
  <p:sldLayoutIdLst>
    <p:sldLayoutId id="2147483696" r:id="rId1"/>
  </p:sldLayoutIdLst>
  <p:txStyles>
    <p:titleStyle>
      <a:lvl1pPr algn="ctr"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link.springer.com/chapter/10.1007/978-981-99-6128-3_12" TargetMode="External"/><Relationship Id="rId3" Type="http://schemas.openxmlformats.org/officeDocument/2006/relationships/hyperlink" Target="https://iopscience.iop.org/article/10.1088/1757-899X/755/1/012095" TargetMode="External"/><Relationship Id="rId7" Type="http://schemas.openxmlformats.org/officeDocument/2006/relationships/hyperlink" Target="https://iopscience.iop.org/article/10.1088/1757-899X/755/1/012104" TargetMode="External"/><Relationship Id="rId2" Type="http://schemas.openxmlformats.org/officeDocument/2006/relationships/hyperlink" Target="https://iopscience.iop.org/article/10.1088/1757-899X/101/1/012011" TargetMode="External"/><Relationship Id="rId1" Type="http://schemas.openxmlformats.org/officeDocument/2006/relationships/slideLayout" Target="../slideLayouts/slideLayout2.xml"/><Relationship Id="rId6" Type="http://schemas.openxmlformats.org/officeDocument/2006/relationships/hyperlink" Target="https://iopscience.iop.org/article/10.1088/1757-899X/502/1/012132" TargetMode="External"/><Relationship Id="rId5" Type="http://schemas.openxmlformats.org/officeDocument/2006/relationships/hyperlink" Target="https://www.sciencedirect.com/science/article/pii/S1875389215003971" TargetMode="External"/><Relationship Id="rId4" Type="http://schemas.openxmlformats.org/officeDocument/2006/relationships/hyperlink" Target="https://epjtechniquesandinstrumentation.springeropen.com/articles/10.1140/epjti/s40485-021-00065-8"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ecm.sckcen.be/OTCS/llisapi.dll?func=ll&amp;objaction=overview&amp;objid=91316595"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hyperlink" Target="https://ecm.sckcen.be/OTCS/llisapi.dll?func=ll&amp;objaction=overview&amp;objid=91256350" TargetMode="External"/><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cm.sckcen.be/OTCS/llisapi.dll?func=ll&amp;objaction=overview&amp;objid=91256350"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hyperlink" Target="https://myrrha.atlassian.net/wiki/spaces/IH/pages/1166278657/2024-11-27+Meeting+notes" TargetMode="Externa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hyperlink" Target="https://myrrha.atlassian.net/wiki/spaces/ACR/pages/1348960330/2025-03-27+ESS+REX+from+Philipp"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ecm.sckcen.be/OTCS/llisapi.dll?func=ll&amp;objaction=overview&amp;objid=82072008" TargetMode="Externa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ecm.sckcen.be/OTCS/llisapi.dll/link/91586851"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4749" y="2782717"/>
            <a:ext cx="4896685" cy="1994392"/>
          </a:xfrm>
        </p:spPr>
        <p:txBody>
          <a:bodyPr/>
          <a:lstStyle/>
          <a:p>
            <a:r>
              <a:rPr lang="en-US" dirty="0"/>
              <a:t>QSYS – </a:t>
            </a:r>
            <a:br>
              <a:rPr lang="en-US" dirty="0"/>
            </a:br>
            <a:r>
              <a:rPr lang="en-GB" sz="3600" b="1" dirty="0"/>
              <a:t>Qualification and Commissioning</a:t>
            </a:r>
            <a:r>
              <a:rPr lang="en-US" dirty="0"/>
              <a:t> Overview</a:t>
            </a:r>
          </a:p>
        </p:txBody>
      </p:sp>
      <p:sp>
        <p:nvSpPr>
          <p:cNvPr id="3" name="Text Placeholder 2"/>
          <p:cNvSpPr>
            <a:spLocks noGrp="1"/>
          </p:cNvSpPr>
          <p:nvPr>
            <p:ph type="body" sz="quarter" idx="13"/>
          </p:nvPr>
        </p:nvSpPr>
        <p:spPr/>
        <p:txBody>
          <a:bodyPr/>
          <a:lstStyle/>
          <a:p>
            <a:r>
              <a:rPr lang="en-US" dirty="0"/>
              <a:t>Daniel Berkowitz (ATS/ACR)</a:t>
            </a:r>
          </a:p>
        </p:txBody>
      </p:sp>
      <p:sp>
        <p:nvSpPr>
          <p:cNvPr id="4" name="Text Placeholder 3"/>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28754012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7C4DF-9772-1A5B-3634-977E0998274B}"/>
              </a:ext>
            </a:extLst>
          </p:cNvPr>
          <p:cNvSpPr>
            <a:spLocks noGrp="1"/>
          </p:cNvSpPr>
          <p:nvPr>
            <p:ph type="title"/>
          </p:nvPr>
        </p:nvSpPr>
        <p:spPr/>
        <p:txBody>
          <a:bodyPr/>
          <a:lstStyle/>
          <a:p>
            <a:r>
              <a:rPr lang="en-GB" dirty="0"/>
              <a:t>Other papers from ESS (Philipp)</a:t>
            </a:r>
          </a:p>
        </p:txBody>
      </p:sp>
      <p:sp>
        <p:nvSpPr>
          <p:cNvPr id="4" name="Slide Number Placeholder 3">
            <a:extLst>
              <a:ext uri="{FF2B5EF4-FFF2-40B4-BE49-F238E27FC236}">
                <a16:creationId xmlns:a16="http://schemas.microsoft.com/office/drawing/2014/main" id="{09FAA078-C4B4-F26A-709C-C674EE15CE60}"/>
              </a:ext>
            </a:extLst>
          </p:cNvPr>
          <p:cNvSpPr>
            <a:spLocks noGrp="1"/>
          </p:cNvSpPr>
          <p:nvPr>
            <p:ph type="sldNum" sz="quarter" idx="4"/>
          </p:nvPr>
        </p:nvSpPr>
        <p:spPr/>
        <p:txBody>
          <a:bodyPr/>
          <a:lstStyle/>
          <a:p>
            <a:fld id="{A814E660-BF25-4843-B2A0-93C6E2B6253B}" type="slidenum">
              <a:rPr lang="en-BE" smtClean="0"/>
              <a:pPr/>
              <a:t>10</a:t>
            </a:fld>
            <a:endParaRPr lang="en-BE" dirty="0"/>
          </a:p>
        </p:txBody>
      </p:sp>
      <p:sp>
        <p:nvSpPr>
          <p:cNvPr id="18" name="TextBox 17">
            <a:extLst>
              <a:ext uri="{FF2B5EF4-FFF2-40B4-BE49-F238E27FC236}">
                <a16:creationId xmlns:a16="http://schemas.microsoft.com/office/drawing/2014/main" id="{4A2233E1-5F29-91C6-9E7B-2B1D5AF2057D}"/>
              </a:ext>
            </a:extLst>
          </p:cNvPr>
          <p:cNvSpPr txBox="1"/>
          <p:nvPr/>
        </p:nvSpPr>
        <p:spPr>
          <a:xfrm>
            <a:off x="296491" y="1182231"/>
            <a:ext cx="11427142" cy="4216539"/>
          </a:xfrm>
          <a:prstGeom prst="rect">
            <a:avLst/>
          </a:prstGeom>
          <a:noFill/>
        </p:spPr>
        <p:txBody>
          <a:bodyPr wrap="square">
            <a:spAutoFit/>
          </a:bodyPr>
          <a:lstStyle/>
          <a:p>
            <a:pPr marL="0" marR="0" lvl="0" indent="0" algn="l" defTabSz="914400" rtl="0" eaLnBrk="0" fontAlgn="ctr" latinLnBrk="0" hangingPunct="0">
              <a:lnSpc>
                <a:spcPct val="100000"/>
              </a:lnSpc>
              <a:spcBef>
                <a:spcPct val="0"/>
              </a:spcBef>
              <a:spcAft>
                <a:spcPct val="0"/>
              </a:spcAft>
              <a:buClrTx/>
              <a:buSzTx/>
              <a:tabLst/>
            </a:pPr>
            <a:r>
              <a:rPr kumimoji="0" lang="en-GB" altLang="en-US" sz="1800" b="0" i="0" u="none" strike="noStrike" cap="none" normalizeH="0" baseline="0" dirty="0">
                <a:ln>
                  <a:noFill/>
                </a:ln>
                <a:solidFill>
                  <a:srgbClr val="292A2E"/>
                </a:solidFill>
                <a:effectLst/>
                <a:latin typeface="ui-sans-serif"/>
                <a:cs typeface="Calibri" panose="020F0502020204030204" pitchFamily="34" charset="0"/>
              </a:rPr>
              <a:t>Overall </a:t>
            </a:r>
            <a:r>
              <a:rPr kumimoji="0" lang="en-GB" altLang="en-US" sz="1800" b="0" i="0" u="none" strike="noStrike" cap="none" normalizeH="0" baseline="0" dirty="0" err="1">
                <a:ln>
                  <a:noFill/>
                </a:ln>
                <a:solidFill>
                  <a:srgbClr val="292A2E"/>
                </a:solidFill>
                <a:effectLst/>
                <a:latin typeface="ui-sans-serif"/>
                <a:cs typeface="Calibri" panose="020F0502020204030204" pitchFamily="34" charset="0"/>
              </a:rPr>
              <a:t>Cryo</a:t>
            </a:r>
            <a:r>
              <a:rPr kumimoji="0" lang="en-GB" altLang="en-US" sz="1800" b="0" i="0" u="none" strike="noStrike" cap="none" normalizeH="0" baseline="0" dirty="0">
                <a:ln>
                  <a:noFill/>
                </a:ln>
                <a:solidFill>
                  <a:srgbClr val="292A2E"/>
                </a:solidFill>
                <a:effectLst/>
                <a:latin typeface="ui-sans-serif"/>
                <a:cs typeface="Calibri" panose="020F0502020204030204" pitchFamily="34" charset="0"/>
              </a:rPr>
              <a:t> process design: </a:t>
            </a:r>
            <a:endParaRPr kumimoji="0" lang="en-GB"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800" b="0" i="0" u="none" strike="noStrike" cap="none" normalizeH="0" baseline="0" dirty="0">
                <a:ln>
                  <a:noFill/>
                </a:ln>
                <a:solidFill>
                  <a:schemeClr val="tx1"/>
                </a:solidFill>
                <a:effectLst/>
                <a:latin typeface="ui-sans-serif"/>
                <a:cs typeface="Calibri" panose="020F0502020204030204" pitchFamily="34" charset="0"/>
                <a:hlinkClick r:id="rId2"/>
              </a:rPr>
              <a:t>ESS Cryogenic System Process Design - </a:t>
            </a:r>
            <a:r>
              <a:rPr kumimoji="0" lang="en-GB" altLang="en-US" sz="1800" b="0" i="0" u="none" strike="noStrike" cap="none" normalizeH="0" baseline="0" dirty="0" err="1">
                <a:ln>
                  <a:noFill/>
                </a:ln>
                <a:solidFill>
                  <a:schemeClr val="tx1"/>
                </a:solidFill>
                <a:effectLst/>
                <a:latin typeface="ui-sans-serif"/>
                <a:cs typeface="Calibri" panose="020F0502020204030204" pitchFamily="34" charset="0"/>
                <a:hlinkClick r:id="rId2"/>
              </a:rPr>
              <a:t>IOPscience</a:t>
            </a:r>
            <a:r>
              <a:rPr kumimoji="0" lang="en-GB"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a:p>
            <a:pPr marL="0" marR="0" lvl="0" indent="0" algn="l" defTabSz="914400" rtl="0" eaLnBrk="0" fontAlgn="ctr" latinLnBrk="0" hangingPunct="0">
              <a:lnSpc>
                <a:spcPct val="100000"/>
              </a:lnSpc>
              <a:spcBef>
                <a:spcPct val="0"/>
              </a:spcBef>
              <a:spcAft>
                <a:spcPct val="0"/>
              </a:spcAft>
              <a:buClrTx/>
              <a:buSzTx/>
              <a:tabLst/>
            </a:pPr>
            <a:r>
              <a:rPr kumimoji="0" lang="en-GB" altLang="en-US" sz="1800" b="0" i="0" u="none" strike="noStrike" cap="none" normalizeH="0" baseline="0" dirty="0">
                <a:ln>
                  <a:noFill/>
                </a:ln>
                <a:solidFill>
                  <a:srgbClr val="292A2E"/>
                </a:solidFill>
                <a:effectLst/>
                <a:latin typeface="ui-sans-serif"/>
                <a:cs typeface="Calibri" panose="020F0502020204030204" pitchFamily="34" charset="0"/>
              </a:rPr>
              <a:t>Recovery, purification: </a:t>
            </a:r>
            <a:r>
              <a:rPr kumimoji="0" lang="en-GB" altLang="en-US" sz="1800" b="0" i="0" u="none" strike="noStrike" cap="none" normalizeH="0" baseline="0" dirty="0">
                <a:ln>
                  <a:noFill/>
                </a:ln>
                <a:solidFill>
                  <a:srgbClr val="292A2E"/>
                </a:solidFill>
                <a:effectLst/>
                <a:latin typeface="ui-sans-serif"/>
                <a:cs typeface="Calibri" panose="020F0502020204030204" pitchFamily="34" charset="0"/>
                <a:hlinkClick r:id="rId3"/>
              </a:rPr>
              <a:t>https://iopscience.iop.org/article/10.1088/1757-899X/755/1/012095</a:t>
            </a:r>
            <a:r>
              <a:rPr kumimoji="0" lang="en-GB"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endParaRPr kumimoji="0" lang="en-GB" altLang="en-US" sz="1600" b="0" i="0" u="none" strike="noStrike" cap="none" normalizeH="0" baseline="0" dirty="0">
              <a:ln>
                <a:noFill/>
              </a:ln>
              <a:solidFill>
                <a:srgbClr val="292A2E"/>
              </a:solidFill>
              <a:effectLst/>
              <a:latin typeface="Calibri" panose="020F0502020204030204" pitchFamily="34" charset="0"/>
              <a:cs typeface="Calibri" panose="020F0502020204030204" pitchFamily="34" charset="0"/>
            </a:endParaRPr>
          </a:p>
          <a:p>
            <a:pPr marL="0" marR="0" lvl="0" indent="0" algn="l" defTabSz="914400" rtl="0" eaLnBrk="0" fontAlgn="ctr" latinLnBrk="0" hangingPunct="0">
              <a:lnSpc>
                <a:spcPct val="100000"/>
              </a:lnSpc>
              <a:spcBef>
                <a:spcPct val="0"/>
              </a:spcBef>
              <a:spcAft>
                <a:spcPct val="0"/>
              </a:spcAft>
              <a:buClrTx/>
              <a:buSzTx/>
              <a:tabLst/>
            </a:pPr>
            <a:r>
              <a:rPr kumimoji="0" lang="en-GB" altLang="en-US" sz="1800" b="0" i="0" u="none" strike="noStrike" cap="none" normalizeH="0" baseline="0" dirty="0" err="1">
                <a:ln>
                  <a:noFill/>
                </a:ln>
                <a:solidFill>
                  <a:srgbClr val="292A2E"/>
                </a:solidFill>
                <a:effectLst/>
                <a:latin typeface="ui-sans-serif"/>
                <a:cs typeface="Calibri" panose="020F0502020204030204" pitchFamily="34" charset="0"/>
              </a:rPr>
              <a:t>Cryoplant</a:t>
            </a:r>
            <a:r>
              <a:rPr kumimoji="0" lang="en-GB" altLang="en-US" sz="1800" b="0" i="0" u="none" strike="noStrike" cap="none" normalizeH="0" baseline="0" dirty="0">
                <a:ln>
                  <a:noFill/>
                </a:ln>
                <a:solidFill>
                  <a:srgbClr val="292A2E"/>
                </a:solidFill>
                <a:effectLst/>
                <a:latin typeface="ui-sans-serif"/>
                <a:cs typeface="Calibri" panose="020F0502020204030204" pitchFamily="34" charset="0"/>
              </a:rPr>
              <a:t> controls: </a:t>
            </a:r>
            <a:r>
              <a:rPr kumimoji="0" lang="en-GB" altLang="en-US" sz="1800" b="0" i="0" u="none" strike="noStrike" cap="none" normalizeH="0" baseline="0" dirty="0">
                <a:ln>
                  <a:noFill/>
                </a:ln>
                <a:solidFill>
                  <a:srgbClr val="292A2E"/>
                </a:solidFill>
                <a:effectLst/>
                <a:latin typeface="ui-sans-serif"/>
                <a:cs typeface="Calibri" panose="020F0502020204030204" pitchFamily="34" charset="0"/>
                <a:hlinkClick r:id="rId4"/>
              </a:rPr>
              <a:t>ESS Cryogenic Controls Design - EPJ Techniques and Instrumentation</a:t>
            </a:r>
            <a:r>
              <a:rPr kumimoji="0" lang="en-GB" altLang="en-US" sz="1800" b="0" i="0" u="none" strike="noStrike" cap="none" normalizeH="0" baseline="0" dirty="0">
                <a:ln>
                  <a:noFill/>
                </a:ln>
                <a:solidFill>
                  <a:srgbClr val="292A2E"/>
                </a:solidFill>
                <a:effectLst/>
                <a:latin typeface="ui-sans-serif"/>
                <a:cs typeface="Calibri" panose="020F0502020204030204" pitchFamily="34" charset="0"/>
              </a:rPr>
              <a:t> </a:t>
            </a:r>
            <a:endParaRPr kumimoji="0" lang="en-GB" altLang="en-US" sz="1600" b="0" i="0" u="none" strike="noStrike" cap="none" normalizeH="0" baseline="0" dirty="0">
              <a:ln>
                <a:noFill/>
              </a:ln>
              <a:solidFill>
                <a:srgbClr val="292A2E"/>
              </a:solidFill>
              <a:effectLst/>
              <a:latin typeface="Calibri" panose="020F0502020204030204" pitchFamily="34" charset="0"/>
              <a:cs typeface="Calibri" panose="020F0502020204030204" pitchFamily="34" charset="0"/>
            </a:endParaRPr>
          </a:p>
          <a:p>
            <a:pPr marL="0" marR="0" lvl="0" indent="0" algn="l" defTabSz="914400" rtl="0" eaLnBrk="0" fontAlgn="ctr" latinLnBrk="0" hangingPunct="0">
              <a:lnSpc>
                <a:spcPct val="100000"/>
              </a:lnSpc>
              <a:spcBef>
                <a:spcPct val="0"/>
              </a:spcBef>
              <a:spcAft>
                <a:spcPct val="0"/>
              </a:spcAft>
              <a:buClrTx/>
              <a:buSzTx/>
              <a:tabLst/>
            </a:pPr>
            <a:r>
              <a:rPr kumimoji="0" lang="en-GB" altLang="en-US" sz="1800" b="0" i="0" u="none" strike="noStrike" cap="none" normalizeH="0" baseline="0" dirty="0" err="1">
                <a:ln>
                  <a:noFill/>
                </a:ln>
                <a:solidFill>
                  <a:srgbClr val="292A2E"/>
                </a:solidFill>
                <a:effectLst/>
                <a:latin typeface="ui-sans-serif"/>
                <a:cs typeface="Calibri" panose="020F0502020204030204" pitchFamily="34" charset="0"/>
              </a:rPr>
              <a:t>Cryoplant</a:t>
            </a:r>
            <a:r>
              <a:rPr kumimoji="0" lang="en-GB" altLang="en-US" sz="1800" b="0" i="0" u="none" strike="noStrike" cap="none" normalizeH="0" baseline="0" dirty="0">
                <a:ln>
                  <a:noFill/>
                </a:ln>
                <a:solidFill>
                  <a:srgbClr val="292A2E"/>
                </a:solidFill>
                <a:effectLst/>
                <a:latin typeface="ui-sans-serif"/>
                <a:cs typeface="Calibri" panose="020F0502020204030204" pitchFamily="34" charset="0"/>
              </a:rPr>
              <a:t> specification: </a:t>
            </a:r>
            <a:r>
              <a:rPr kumimoji="0" lang="en-GB" altLang="en-US" sz="1800" b="0" i="0" u="none" strike="noStrike" cap="none" normalizeH="0" baseline="0" dirty="0">
                <a:ln>
                  <a:noFill/>
                </a:ln>
                <a:solidFill>
                  <a:srgbClr val="292A2E"/>
                </a:solidFill>
                <a:effectLst/>
                <a:latin typeface="ui-sans-serif"/>
                <a:cs typeface="Calibri" panose="020F0502020204030204" pitchFamily="34" charset="0"/>
                <a:hlinkClick r:id="rId5"/>
              </a:rPr>
              <a:t>https://www.sciencedirect.com/science/article/pii/S1875389215003971</a:t>
            </a:r>
            <a:r>
              <a:rPr kumimoji="0" lang="en-GB"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endParaRPr kumimoji="0" lang="en-GB" altLang="en-US" sz="1600" b="0" i="0" u="none" strike="noStrike" cap="none" normalizeH="0" baseline="0" dirty="0">
              <a:ln>
                <a:noFill/>
              </a:ln>
              <a:solidFill>
                <a:srgbClr val="292A2E"/>
              </a:solidFill>
              <a:effectLst/>
              <a:latin typeface="Calibri" panose="020F0502020204030204" pitchFamily="34" charset="0"/>
              <a:cs typeface="Calibri" panose="020F0502020204030204" pitchFamily="34" charset="0"/>
            </a:endParaRPr>
          </a:p>
          <a:p>
            <a:pPr marL="0" marR="0" lvl="0" indent="0" algn="l" defTabSz="914400" rtl="0" eaLnBrk="0" fontAlgn="ctr" latinLnBrk="0" hangingPunct="0">
              <a:lnSpc>
                <a:spcPct val="100000"/>
              </a:lnSpc>
              <a:spcBef>
                <a:spcPct val="0"/>
              </a:spcBef>
              <a:spcAft>
                <a:spcPct val="0"/>
              </a:spcAft>
              <a:buClrTx/>
              <a:buSzTx/>
              <a:tabLst/>
            </a:pPr>
            <a:r>
              <a:rPr kumimoji="0" lang="en-GB" altLang="en-US" sz="1800" b="0" i="0" u="none" strike="noStrike" cap="none" normalizeH="0" baseline="0" dirty="0">
                <a:ln>
                  <a:noFill/>
                </a:ln>
                <a:solidFill>
                  <a:srgbClr val="292A2E"/>
                </a:solidFill>
                <a:effectLst/>
                <a:latin typeface="ui-sans-serif"/>
                <a:cs typeface="Calibri" panose="020F0502020204030204" pitchFamily="34" charset="0"/>
              </a:rPr>
              <a:t>Safety helium collector for burst disks: </a:t>
            </a:r>
            <a:r>
              <a:rPr kumimoji="0" lang="en-GB" altLang="en-US" sz="1800" b="0" i="0" u="none" strike="noStrike" cap="none" normalizeH="0" baseline="0" dirty="0">
                <a:ln>
                  <a:noFill/>
                </a:ln>
                <a:solidFill>
                  <a:srgbClr val="292A2E"/>
                </a:solidFill>
                <a:effectLst/>
                <a:latin typeface="ui-sans-serif"/>
                <a:cs typeface="Calibri" panose="020F0502020204030204" pitchFamily="34" charset="0"/>
                <a:hlinkClick r:id="rId6"/>
              </a:rPr>
              <a:t>https://iopscience.iop.org/article/10.1088/1757-899X/502/1/012132</a:t>
            </a:r>
            <a:r>
              <a:rPr kumimoji="0" lang="en-GB"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endParaRPr kumimoji="0" lang="en-GB" altLang="en-US" sz="1600" b="0" i="0" u="none" strike="noStrike" cap="none" normalizeH="0" baseline="0" dirty="0">
              <a:ln>
                <a:noFill/>
              </a:ln>
              <a:solidFill>
                <a:srgbClr val="292A2E"/>
              </a:solidFill>
              <a:effectLst/>
              <a:latin typeface="Calibri" panose="020F0502020204030204" pitchFamily="34" charset="0"/>
              <a:cs typeface="Calibri" panose="020F0502020204030204" pitchFamily="34" charset="0"/>
            </a:endParaRPr>
          </a:p>
          <a:p>
            <a:pPr marL="0" marR="0" lvl="0" indent="0" algn="l" defTabSz="914400" rtl="0" eaLnBrk="0" fontAlgn="ctr" latinLnBrk="0" hangingPunct="0">
              <a:lnSpc>
                <a:spcPct val="100000"/>
              </a:lnSpc>
              <a:spcBef>
                <a:spcPct val="0"/>
              </a:spcBef>
              <a:spcAft>
                <a:spcPct val="0"/>
              </a:spcAft>
              <a:buClrTx/>
              <a:buSzTx/>
              <a:tabLst/>
            </a:pPr>
            <a:r>
              <a:rPr kumimoji="0" lang="en-GB" altLang="en-US" sz="1800" b="0" i="0" u="none" strike="noStrike" cap="none" normalizeH="0" baseline="0" dirty="0">
                <a:ln>
                  <a:noFill/>
                </a:ln>
                <a:solidFill>
                  <a:srgbClr val="292A2E"/>
                </a:solidFill>
                <a:effectLst/>
                <a:latin typeface="ui-sans-serif"/>
                <a:cs typeface="Calibri" panose="020F0502020204030204" pitchFamily="34" charset="0"/>
              </a:rPr>
              <a:t>Safety relief line, helium guard, recovery: </a:t>
            </a:r>
            <a:endParaRPr kumimoji="0" lang="en-GB"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800" b="0" i="0" u="none" strike="noStrike" cap="none" normalizeH="0" baseline="0" dirty="0">
                <a:ln>
                  <a:noFill/>
                </a:ln>
                <a:solidFill>
                  <a:schemeClr val="tx1"/>
                </a:solidFill>
                <a:effectLst/>
                <a:latin typeface="ui-sans-serif"/>
                <a:cs typeface="Calibri" panose="020F0502020204030204" pitchFamily="34" charset="0"/>
                <a:hlinkClick r:id="rId7"/>
              </a:rPr>
              <a:t>Helium Management of ESS </a:t>
            </a:r>
            <a:r>
              <a:rPr kumimoji="0" lang="en-GB" altLang="en-US" sz="1800" b="0" i="0" u="none" strike="noStrike" cap="none" normalizeH="0" baseline="0" dirty="0" err="1">
                <a:ln>
                  <a:noFill/>
                </a:ln>
                <a:solidFill>
                  <a:schemeClr val="tx1"/>
                </a:solidFill>
                <a:effectLst/>
                <a:latin typeface="ui-sans-serif"/>
                <a:cs typeface="Calibri" panose="020F0502020204030204" pitchFamily="34" charset="0"/>
                <a:hlinkClick r:id="rId7"/>
              </a:rPr>
              <a:t>Cryoplants</a:t>
            </a:r>
            <a:r>
              <a:rPr kumimoji="0" lang="en-GB" altLang="en-US" sz="1800" b="0" i="0" u="none" strike="noStrike" cap="none" normalizeH="0" baseline="0" dirty="0">
                <a:ln>
                  <a:noFill/>
                </a:ln>
                <a:solidFill>
                  <a:schemeClr val="tx1"/>
                </a:solidFill>
                <a:effectLst/>
                <a:latin typeface="ui-sans-serif"/>
                <a:cs typeface="Calibri" panose="020F0502020204030204" pitchFamily="34" charset="0"/>
                <a:hlinkClick r:id="rId7"/>
              </a:rPr>
              <a:t> with Common Safety Relief Header and Recovery System - </a:t>
            </a:r>
            <a:r>
              <a:rPr kumimoji="0" lang="en-GB" altLang="en-US" sz="1800" b="0" i="0" u="none" strike="noStrike" cap="none" normalizeH="0" baseline="0" dirty="0" err="1">
                <a:ln>
                  <a:noFill/>
                </a:ln>
                <a:solidFill>
                  <a:schemeClr val="tx1"/>
                </a:solidFill>
                <a:effectLst/>
                <a:latin typeface="ui-sans-serif"/>
                <a:cs typeface="Calibri" panose="020F0502020204030204" pitchFamily="34" charset="0"/>
                <a:hlinkClick r:id="rId7"/>
              </a:rPr>
              <a:t>IOPscience</a:t>
            </a:r>
            <a:r>
              <a:rPr kumimoji="0" lang="en-GB"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a:p>
            <a:pPr marL="0" marR="0" lvl="0" indent="0" algn="l" defTabSz="914400" rtl="0" eaLnBrk="0" fontAlgn="ctr" latinLnBrk="0" hangingPunct="0">
              <a:lnSpc>
                <a:spcPct val="100000"/>
              </a:lnSpc>
              <a:spcBef>
                <a:spcPct val="0"/>
              </a:spcBef>
              <a:spcAft>
                <a:spcPct val="0"/>
              </a:spcAft>
              <a:buClrTx/>
              <a:buSzTx/>
              <a:tabLst/>
            </a:pPr>
            <a:endParaRPr kumimoji="0" lang="en-GB" altLang="en-US" sz="1800" b="0" i="0" u="none" strike="noStrike" cap="none" normalizeH="0" baseline="0" dirty="0">
              <a:ln>
                <a:noFill/>
              </a:ln>
              <a:solidFill>
                <a:srgbClr val="292A2E"/>
              </a:solidFill>
              <a:effectLst/>
              <a:latin typeface="ui-sans-serif"/>
              <a:cs typeface="Calibri" panose="020F0502020204030204" pitchFamily="34" charset="0"/>
            </a:endParaRPr>
          </a:p>
          <a:p>
            <a:pPr marL="0" marR="0" lvl="0" indent="0" algn="l" defTabSz="914400" rtl="0" eaLnBrk="0" fontAlgn="ctr" latinLnBrk="0" hangingPunct="0">
              <a:lnSpc>
                <a:spcPct val="100000"/>
              </a:lnSpc>
              <a:spcBef>
                <a:spcPct val="0"/>
              </a:spcBef>
              <a:spcAft>
                <a:spcPct val="0"/>
              </a:spcAft>
              <a:buClrTx/>
              <a:buSzTx/>
              <a:tabLst/>
            </a:pPr>
            <a:r>
              <a:rPr kumimoji="0" lang="en-GB" altLang="en-US" sz="1800" b="0" i="0" u="none" strike="noStrike" cap="none" normalizeH="0" baseline="0" dirty="0" err="1">
                <a:ln>
                  <a:noFill/>
                </a:ln>
                <a:solidFill>
                  <a:srgbClr val="292A2E"/>
                </a:solidFill>
                <a:effectLst/>
                <a:latin typeface="ui-sans-serif"/>
                <a:cs typeface="Calibri" panose="020F0502020204030204" pitchFamily="34" charset="0"/>
              </a:rPr>
              <a:t>Cryoplant</a:t>
            </a:r>
            <a:r>
              <a:rPr kumimoji="0" lang="en-GB" altLang="en-US" sz="1800" b="0" i="0" u="none" strike="noStrike" cap="none" normalizeH="0" baseline="0" dirty="0">
                <a:ln>
                  <a:noFill/>
                </a:ln>
                <a:solidFill>
                  <a:srgbClr val="292A2E"/>
                </a:solidFill>
                <a:effectLst/>
                <a:latin typeface="ui-sans-serif"/>
                <a:cs typeface="Calibri" panose="020F0502020204030204" pitchFamily="34" charset="0"/>
              </a:rPr>
              <a:t> commissioning: </a:t>
            </a:r>
            <a:r>
              <a:rPr kumimoji="0" lang="en-GB" altLang="en-US" sz="11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endParaRPr kumimoji="0" lang="en-GB"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800" b="0" i="0" u="none" strike="noStrike" cap="none" normalizeH="0" baseline="0" dirty="0">
                <a:ln>
                  <a:noFill/>
                </a:ln>
                <a:solidFill>
                  <a:schemeClr val="tx1"/>
                </a:solidFill>
                <a:effectLst/>
                <a:latin typeface="ui-sans-serif"/>
                <a:cs typeface="Calibri" panose="020F0502020204030204" pitchFamily="34" charset="0"/>
                <a:hlinkClick r:id="rId8"/>
              </a:rPr>
              <a:t>Commissioning of the Large-Scale 2 K Helium Refrigeration System</a:t>
            </a:r>
            <a:r>
              <a:rPr kumimoji="0" lang="en-GB"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800" b="0" i="0" u="none" strike="noStrike" cap="none" normalizeH="0" baseline="0" dirty="0">
                <a:ln>
                  <a:noFill/>
                </a:ln>
                <a:solidFill>
                  <a:srgbClr val="292A2E"/>
                </a:solidFill>
                <a:effectLst/>
                <a:latin typeface="ui-sans-serif"/>
                <a:cs typeface="Calibri" panose="020F0502020204030204" pitchFamily="34" charset="0"/>
              </a:rPr>
              <a:t> </a:t>
            </a:r>
            <a:endParaRPr kumimoji="0" lang="en-GB"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800" b="0" i="0" u="none" strike="noStrike" cap="none" normalizeH="0" baseline="0" dirty="0">
                <a:ln>
                  <a:noFill/>
                </a:ln>
                <a:solidFill>
                  <a:srgbClr val="292A2E"/>
                </a:solidFill>
                <a:effectLst/>
                <a:latin typeface="ui-sans-serif"/>
                <a:cs typeface="Calibri" panose="020F0502020204030204" pitchFamily="34" charset="0"/>
              </a:rPr>
              <a:t>Also, there are more recent, accepted but not yet published papers on </a:t>
            </a:r>
            <a:r>
              <a:rPr kumimoji="0" lang="en-GB" altLang="en-US" sz="1800" b="0" i="0" u="none" strike="noStrike" cap="none" normalizeH="0" baseline="0" dirty="0" err="1">
                <a:ln>
                  <a:noFill/>
                </a:ln>
                <a:solidFill>
                  <a:srgbClr val="292A2E"/>
                </a:solidFill>
                <a:effectLst/>
                <a:latin typeface="ui-sans-serif"/>
                <a:cs typeface="Calibri" panose="020F0502020204030204" pitchFamily="34" charset="0"/>
              </a:rPr>
              <a:t>cryo</a:t>
            </a:r>
            <a:r>
              <a:rPr kumimoji="0" lang="en-GB" altLang="en-US" sz="1800" b="0" i="0" u="none" strike="noStrike" cap="none" normalizeH="0" baseline="0" dirty="0">
                <a:ln>
                  <a:noFill/>
                </a:ln>
                <a:solidFill>
                  <a:srgbClr val="292A2E"/>
                </a:solidFill>
                <a:effectLst/>
                <a:latin typeface="ui-sans-serif"/>
                <a:cs typeface="Calibri" panose="020F0502020204030204" pitchFamily="34" charset="0"/>
              </a:rPr>
              <a:t> controls for CMs/CDS, commissioning experience with CDS and a whole book on </a:t>
            </a:r>
            <a:r>
              <a:rPr kumimoji="0" lang="en-GB" altLang="en-US" sz="1800" b="1" i="0" u="none" strike="noStrike" cap="none" normalizeH="0" baseline="0" dirty="0">
                <a:ln>
                  <a:noFill/>
                </a:ln>
                <a:solidFill>
                  <a:srgbClr val="292A2E"/>
                </a:solidFill>
                <a:effectLst/>
                <a:latin typeface="ui-sans-serif"/>
                <a:cs typeface="Calibri" panose="020F0502020204030204" pitchFamily="34" charset="0"/>
              </a:rPr>
              <a:t>ESS cryogenics edited by John </a:t>
            </a:r>
            <a:r>
              <a:rPr kumimoji="0" lang="en-GB" altLang="en-US" sz="1800" b="1" i="0" u="none" strike="noStrike" cap="none" normalizeH="0" baseline="0" dirty="0" err="1">
                <a:ln>
                  <a:noFill/>
                </a:ln>
                <a:solidFill>
                  <a:srgbClr val="292A2E"/>
                </a:solidFill>
                <a:effectLst/>
                <a:latin typeface="ui-sans-serif"/>
                <a:cs typeface="Calibri" panose="020F0502020204030204" pitchFamily="34" charset="0"/>
              </a:rPr>
              <a:t>Weisend</a:t>
            </a:r>
            <a:r>
              <a:rPr kumimoji="0" lang="en-GB" altLang="en-US" sz="1800" b="1" i="0" u="none" strike="noStrike" cap="none" normalizeH="0" baseline="0" dirty="0">
                <a:ln>
                  <a:noFill/>
                </a:ln>
                <a:solidFill>
                  <a:srgbClr val="292A2E"/>
                </a:solidFill>
                <a:effectLst/>
                <a:latin typeface="ui-sans-serif"/>
                <a:cs typeface="Calibri" panose="020F0502020204030204" pitchFamily="34" charset="0"/>
              </a:rPr>
              <a:t>.</a:t>
            </a:r>
            <a:endParaRPr kumimoji="0" lang="en-GB" altLang="en-US" sz="1600" b="1"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endParaRPr lang="en-GB" dirty="0"/>
          </a:p>
        </p:txBody>
      </p:sp>
    </p:spTree>
    <p:extLst>
      <p:ext uri="{BB962C8B-B14F-4D97-AF65-F5344CB8AC3E}">
        <p14:creationId xmlns:p14="http://schemas.microsoft.com/office/powerpoint/2010/main" val="39902508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6F399DE9-EA41-524F-CD0E-915280567A25}"/>
              </a:ext>
            </a:extLst>
          </p:cNvPr>
          <p:cNvSpPr>
            <a:spLocks noGrp="1"/>
          </p:cNvSpPr>
          <p:nvPr>
            <p:ph type="title"/>
          </p:nvPr>
        </p:nvSpPr>
        <p:spPr/>
        <p:txBody>
          <a:bodyPr/>
          <a:lstStyle/>
          <a:p>
            <a:r>
              <a:rPr lang="en-GB" dirty="0"/>
              <a:t>Paper 1</a:t>
            </a:r>
          </a:p>
        </p:txBody>
      </p:sp>
      <p:sp>
        <p:nvSpPr>
          <p:cNvPr id="4" name="Slide Number Placeholder 3">
            <a:extLst>
              <a:ext uri="{FF2B5EF4-FFF2-40B4-BE49-F238E27FC236}">
                <a16:creationId xmlns:a16="http://schemas.microsoft.com/office/drawing/2014/main" id="{5FFB06AB-2BD6-BED2-58AF-53666DD46224}"/>
              </a:ext>
            </a:extLst>
          </p:cNvPr>
          <p:cNvSpPr>
            <a:spLocks noGrp="1"/>
          </p:cNvSpPr>
          <p:nvPr>
            <p:ph type="sldNum" sz="quarter" idx="4"/>
          </p:nvPr>
        </p:nvSpPr>
        <p:spPr>
          <a:xfrm>
            <a:off x="8980433" y="6479665"/>
            <a:ext cx="2743200" cy="230784"/>
          </a:xfrm>
        </p:spPr>
        <p:txBody>
          <a:bodyPr/>
          <a:lstStyle/>
          <a:p>
            <a:fld id="{A814E660-BF25-4843-B2A0-93C6E2B6253B}" type="slidenum">
              <a:rPr lang="en-BE" smtClean="0"/>
              <a:pPr/>
              <a:t>11</a:t>
            </a:fld>
            <a:endParaRPr lang="en-BE" dirty="0"/>
          </a:p>
        </p:txBody>
      </p:sp>
      <p:sp>
        <p:nvSpPr>
          <p:cNvPr id="13" name="TextBox 12">
            <a:extLst>
              <a:ext uri="{FF2B5EF4-FFF2-40B4-BE49-F238E27FC236}">
                <a16:creationId xmlns:a16="http://schemas.microsoft.com/office/drawing/2014/main" id="{E6E67671-4E8F-737F-E6E0-14E6A101405D}"/>
              </a:ext>
            </a:extLst>
          </p:cNvPr>
          <p:cNvSpPr txBox="1"/>
          <p:nvPr/>
        </p:nvSpPr>
        <p:spPr>
          <a:xfrm>
            <a:off x="241957" y="1453080"/>
            <a:ext cx="5500203" cy="3139321"/>
          </a:xfrm>
          <a:prstGeom prst="rect">
            <a:avLst/>
          </a:prstGeom>
          <a:noFill/>
        </p:spPr>
        <p:txBody>
          <a:bodyPr wrap="square">
            <a:spAutoFit/>
          </a:bodyPr>
          <a:lstStyle/>
          <a:p>
            <a:r>
              <a:rPr lang="en-GB" dirty="0"/>
              <a:t>This paper describes two different series of test cases developed for the ACCP-CDS assembly, one to be conducted at 8K feed temperature and over-atmospheric pressure to determine the CDS heat load and the other at 2 K equivalent sub-atmospheric conditions with the cold compressors (CCs) in operation to check their performance with the CDS attached.</a:t>
            </a:r>
          </a:p>
          <a:p>
            <a:endParaRPr lang="en-GB" dirty="0"/>
          </a:p>
          <a:p>
            <a:r>
              <a:rPr lang="en-GB" dirty="0"/>
              <a:t>The new developed control logic, limitations and the interface parameters will be discussed.</a:t>
            </a:r>
          </a:p>
        </p:txBody>
      </p:sp>
      <p:sp>
        <p:nvSpPr>
          <p:cNvPr id="6" name="TextBox 5">
            <a:extLst>
              <a:ext uri="{FF2B5EF4-FFF2-40B4-BE49-F238E27FC236}">
                <a16:creationId xmlns:a16="http://schemas.microsoft.com/office/drawing/2014/main" id="{968DB020-39A0-9196-CDF5-304BF9DBD46D}"/>
              </a:ext>
            </a:extLst>
          </p:cNvPr>
          <p:cNvSpPr txBox="1"/>
          <p:nvPr/>
        </p:nvSpPr>
        <p:spPr>
          <a:xfrm>
            <a:off x="4668042" y="193669"/>
            <a:ext cx="7309949" cy="369332"/>
          </a:xfrm>
          <a:prstGeom prst="rect">
            <a:avLst/>
          </a:prstGeom>
          <a:noFill/>
        </p:spPr>
        <p:txBody>
          <a:bodyPr wrap="square">
            <a:spAutoFit/>
          </a:bodyPr>
          <a:lstStyle/>
          <a:p>
            <a:r>
              <a:rPr lang="en-GB" dirty="0">
                <a:hlinkClick r:id="rId2" tooltip="https://ecm.sckcen.be/otcs/llisapi.dll?func=ll&amp;objaction=overview&amp;objid=91316595"/>
              </a:rPr>
              <a:t>2022 - Zhang - Test preparation of ESS </a:t>
            </a:r>
            <a:r>
              <a:rPr lang="en-GB" dirty="0" err="1">
                <a:hlinkClick r:id="rId2" tooltip="https://ecm.sckcen.be/otcs/llisapi.dll?func=ll&amp;objaction=overview&amp;objid=91316595"/>
              </a:rPr>
              <a:t>cryoplant</a:t>
            </a:r>
            <a:r>
              <a:rPr lang="en-GB" dirty="0">
                <a:hlinkClick r:id="rId2" tooltip="https://ecm.sckcen.be/otcs/llisapi.dll?func=ll&amp;objaction=overview&amp;objid=91316595"/>
              </a:rPr>
              <a:t> and distribution.pdf</a:t>
            </a:r>
            <a:endParaRPr lang="en-GB" dirty="0"/>
          </a:p>
        </p:txBody>
      </p:sp>
      <p:pic>
        <p:nvPicPr>
          <p:cNvPr id="7" name="Picture 6">
            <a:extLst>
              <a:ext uri="{FF2B5EF4-FFF2-40B4-BE49-F238E27FC236}">
                <a16:creationId xmlns:a16="http://schemas.microsoft.com/office/drawing/2014/main" id="{A08F1C7B-A360-B216-E9FF-A401E1DD687A}"/>
              </a:ext>
            </a:extLst>
          </p:cNvPr>
          <p:cNvPicPr>
            <a:picLocks noChangeAspect="1"/>
          </p:cNvPicPr>
          <p:nvPr/>
        </p:nvPicPr>
        <p:blipFill>
          <a:blip r:embed="rId3"/>
          <a:stretch>
            <a:fillRect/>
          </a:stretch>
        </p:blipFill>
        <p:spPr>
          <a:xfrm>
            <a:off x="7828821" y="803563"/>
            <a:ext cx="3389508" cy="1981905"/>
          </a:xfrm>
          <a:prstGeom prst="rect">
            <a:avLst/>
          </a:prstGeom>
        </p:spPr>
      </p:pic>
      <p:sp>
        <p:nvSpPr>
          <p:cNvPr id="9" name="TextBox 8">
            <a:extLst>
              <a:ext uri="{FF2B5EF4-FFF2-40B4-BE49-F238E27FC236}">
                <a16:creationId xmlns:a16="http://schemas.microsoft.com/office/drawing/2014/main" id="{3B98C23C-62D9-BC1F-93B4-577B15D90AC9}"/>
              </a:ext>
            </a:extLst>
          </p:cNvPr>
          <p:cNvSpPr txBox="1"/>
          <p:nvPr/>
        </p:nvSpPr>
        <p:spPr>
          <a:xfrm>
            <a:off x="7963404" y="2785468"/>
            <a:ext cx="3517039" cy="523220"/>
          </a:xfrm>
          <a:prstGeom prst="rect">
            <a:avLst/>
          </a:prstGeom>
          <a:noFill/>
        </p:spPr>
        <p:txBody>
          <a:bodyPr wrap="square">
            <a:spAutoFit/>
          </a:bodyPr>
          <a:lstStyle/>
          <a:p>
            <a:r>
              <a:rPr lang="en-GB" sz="1400" dirty="0"/>
              <a:t>they did a cold pre-qualification of their QDB. i mean, cold test before installation</a:t>
            </a:r>
          </a:p>
        </p:txBody>
      </p:sp>
      <p:pic>
        <p:nvPicPr>
          <p:cNvPr id="11" name="Picture 10">
            <a:extLst>
              <a:ext uri="{FF2B5EF4-FFF2-40B4-BE49-F238E27FC236}">
                <a16:creationId xmlns:a16="http://schemas.microsoft.com/office/drawing/2014/main" id="{F3EE114B-A8B4-2B92-5980-D5BE0FDE022B}"/>
              </a:ext>
            </a:extLst>
          </p:cNvPr>
          <p:cNvPicPr>
            <a:picLocks noChangeAspect="1"/>
          </p:cNvPicPr>
          <p:nvPr/>
        </p:nvPicPr>
        <p:blipFill>
          <a:blip r:embed="rId4"/>
          <a:stretch>
            <a:fillRect/>
          </a:stretch>
        </p:blipFill>
        <p:spPr>
          <a:xfrm>
            <a:off x="6664198" y="3611753"/>
            <a:ext cx="4103076" cy="2867912"/>
          </a:xfrm>
          <a:prstGeom prst="rect">
            <a:avLst/>
          </a:prstGeom>
        </p:spPr>
      </p:pic>
    </p:spTree>
    <p:extLst>
      <p:ext uri="{BB962C8B-B14F-4D97-AF65-F5344CB8AC3E}">
        <p14:creationId xmlns:p14="http://schemas.microsoft.com/office/powerpoint/2010/main" val="8168886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FDA52B-C15A-6A65-F1A7-2CF68DBD8C69}"/>
              </a:ext>
            </a:extLst>
          </p:cNvPr>
          <p:cNvSpPr>
            <a:spLocks noGrp="1"/>
          </p:cNvSpPr>
          <p:nvPr>
            <p:ph type="sldNum" sz="quarter" idx="4"/>
          </p:nvPr>
        </p:nvSpPr>
        <p:spPr/>
        <p:txBody>
          <a:bodyPr/>
          <a:lstStyle/>
          <a:p>
            <a:fld id="{A814E660-BF25-4843-B2A0-93C6E2B6253B}" type="slidenum">
              <a:rPr lang="en-BE" smtClean="0"/>
              <a:pPr/>
              <a:t>12</a:t>
            </a:fld>
            <a:endParaRPr lang="en-BE" dirty="0"/>
          </a:p>
        </p:txBody>
      </p:sp>
      <p:pic>
        <p:nvPicPr>
          <p:cNvPr id="8" name="Picture 7">
            <a:extLst>
              <a:ext uri="{FF2B5EF4-FFF2-40B4-BE49-F238E27FC236}">
                <a16:creationId xmlns:a16="http://schemas.microsoft.com/office/drawing/2014/main" id="{6F62E9EC-84FE-718F-A110-83969C311D6E}"/>
              </a:ext>
            </a:extLst>
          </p:cNvPr>
          <p:cNvPicPr>
            <a:picLocks noChangeAspect="1"/>
          </p:cNvPicPr>
          <p:nvPr/>
        </p:nvPicPr>
        <p:blipFill>
          <a:blip r:embed="rId2"/>
          <a:stretch>
            <a:fillRect/>
          </a:stretch>
        </p:blipFill>
        <p:spPr>
          <a:xfrm>
            <a:off x="301249" y="1103078"/>
            <a:ext cx="4654529" cy="1697635"/>
          </a:xfrm>
          <a:prstGeom prst="rect">
            <a:avLst/>
          </a:prstGeom>
        </p:spPr>
      </p:pic>
      <p:sp>
        <p:nvSpPr>
          <p:cNvPr id="10" name="TextBox 9">
            <a:extLst>
              <a:ext uri="{FF2B5EF4-FFF2-40B4-BE49-F238E27FC236}">
                <a16:creationId xmlns:a16="http://schemas.microsoft.com/office/drawing/2014/main" id="{16FF7F6C-EA0F-55D1-58ED-FE934290C54E}"/>
              </a:ext>
            </a:extLst>
          </p:cNvPr>
          <p:cNvSpPr txBox="1"/>
          <p:nvPr/>
        </p:nvSpPr>
        <p:spPr>
          <a:xfrm>
            <a:off x="181198" y="2940235"/>
            <a:ext cx="6607512" cy="3539430"/>
          </a:xfrm>
          <a:prstGeom prst="rect">
            <a:avLst/>
          </a:prstGeom>
          <a:noFill/>
        </p:spPr>
        <p:txBody>
          <a:bodyPr wrap="square">
            <a:spAutoFit/>
          </a:bodyPr>
          <a:lstStyle/>
          <a:p>
            <a:r>
              <a:rPr lang="en-GB" sz="1400" b="1" i="0" u="none" strike="noStrike" baseline="0" dirty="0">
                <a:latin typeface="TimesNewRomanPS-BoldMT"/>
              </a:rPr>
              <a:t>2. Commissioning preparation</a:t>
            </a:r>
          </a:p>
          <a:p>
            <a:r>
              <a:rPr lang="en-GB" sz="1400" b="0" i="0" u="none" strike="noStrike" baseline="0" dirty="0">
                <a:latin typeface="TimesNewRomanPSMT"/>
              </a:rPr>
              <a:t>It is by far easier to conduct most tests and qualify the CDS before the cryomodules (CMs) were, connected. Instead of CMs there were endcaps connected at the </a:t>
            </a:r>
            <a:r>
              <a:rPr lang="en-GB" sz="1400" b="0" i="0" u="none" strike="noStrike" baseline="0" dirty="0" err="1">
                <a:latin typeface="TimesNewRomanPSMT"/>
              </a:rPr>
              <a:t>valvebox</a:t>
            </a:r>
            <a:endParaRPr lang="en-GB" sz="1400" b="0" i="0" u="none" strike="noStrike" baseline="0" dirty="0">
              <a:latin typeface="TimesNewRomanPSMT"/>
            </a:endParaRPr>
          </a:p>
          <a:p>
            <a:pPr algn="l"/>
            <a:endParaRPr lang="en-GB" sz="1400" dirty="0">
              <a:latin typeface="TimesNewRomanPSMT"/>
            </a:endParaRPr>
          </a:p>
          <a:p>
            <a:pPr marL="285750" indent="-285750" algn="l">
              <a:buFont typeface="Arial" panose="020B0604020202020204" pitchFamily="34" charset="0"/>
              <a:buChar char="•"/>
            </a:pPr>
            <a:r>
              <a:rPr lang="en-GB" sz="1400" b="0" i="0" u="none" strike="noStrike" baseline="0" dirty="0">
                <a:latin typeface="TimesNewRomanPSMT"/>
              </a:rPr>
              <a:t>One type of these tests were measurements of the control valves seat leaks which are quicker and easier if done with a small test volume of the U-tubes instead of a full cryomodule attached. Many leaks were detected predominantly in the elliptical part of the CDS which still need to be completely understood and rectified.</a:t>
            </a:r>
          </a:p>
          <a:p>
            <a:pPr marL="285750" indent="-285750" algn="l">
              <a:buFont typeface="Arial" panose="020B0604020202020204" pitchFamily="34" charset="0"/>
              <a:buChar char="•"/>
            </a:pPr>
            <a:r>
              <a:rPr lang="en-GB" sz="1400" b="0" i="0" u="none" strike="noStrike" baseline="0" dirty="0">
                <a:latin typeface="TimesNewRomanPSMT"/>
              </a:rPr>
              <a:t>Before that, the pressure transmitters had to be calibrated by first pumping the system down for adjusting the zero and then pressurising for the full operation span</a:t>
            </a:r>
          </a:p>
          <a:p>
            <a:pPr marL="285750" indent="-285750" algn="l">
              <a:buFont typeface="Arial" panose="020B0604020202020204" pitchFamily="34" charset="0"/>
              <a:buChar char="•"/>
            </a:pPr>
            <a:r>
              <a:rPr lang="en-GB" sz="1400" b="0" i="0" u="none" strike="noStrike" baseline="0" dirty="0">
                <a:latin typeface="TimesNewRomanPSMT"/>
              </a:rPr>
              <a:t>Both, lowest pressure at </a:t>
            </a:r>
            <a:r>
              <a:rPr lang="en-GB" sz="1400" b="0" i="0" u="none" strike="noStrike" baseline="0" dirty="0" err="1">
                <a:latin typeface="TimesNewRomanPSMT"/>
              </a:rPr>
              <a:t>pumpdown</a:t>
            </a:r>
            <a:r>
              <a:rPr lang="en-GB" sz="1400" b="0" i="0" u="none" strike="noStrike" baseline="0" dirty="0">
                <a:latin typeface="TimesNewRomanPSMT"/>
              </a:rPr>
              <a:t> and stability of the high pressure, can be used to get an idea of the overall system leak tightness to air or to the helium recovery system</a:t>
            </a:r>
          </a:p>
          <a:p>
            <a:pPr marL="285750" indent="-285750" algn="l">
              <a:buFont typeface="Arial" panose="020B0604020202020204" pitchFamily="34" charset="0"/>
              <a:buChar char="•"/>
            </a:pPr>
            <a:r>
              <a:rPr lang="en-GB" sz="1400" b="0" i="0" u="none" strike="noStrike" baseline="0" dirty="0">
                <a:latin typeface="TimesNewRomanPSMT"/>
              </a:rPr>
              <a:t>Verifying the individual curve and wire connection for each of the CERNOX sensors in the CDS. A number of issues were detected as uploading the wrong calibration curve or mixing up, wrongly connected wires or short circuits</a:t>
            </a:r>
          </a:p>
          <a:p>
            <a:pPr algn="l"/>
            <a:endParaRPr lang="en-GB" sz="1400" dirty="0">
              <a:latin typeface="TimesNewRomanPSMT"/>
            </a:endParaRPr>
          </a:p>
        </p:txBody>
      </p:sp>
      <p:sp>
        <p:nvSpPr>
          <p:cNvPr id="11" name="TextBox 10">
            <a:extLst>
              <a:ext uri="{FF2B5EF4-FFF2-40B4-BE49-F238E27FC236}">
                <a16:creationId xmlns:a16="http://schemas.microsoft.com/office/drawing/2014/main" id="{BB182649-1553-225A-DDF2-572E1C3F9DCE}"/>
              </a:ext>
            </a:extLst>
          </p:cNvPr>
          <p:cNvSpPr txBox="1"/>
          <p:nvPr/>
        </p:nvSpPr>
        <p:spPr>
          <a:xfrm>
            <a:off x="7396263" y="3026966"/>
            <a:ext cx="4614539" cy="1600438"/>
          </a:xfrm>
          <a:prstGeom prst="rect">
            <a:avLst/>
          </a:prstGeom>
          <a:solidFill>
            <a:schemeClr val="accent2">
              <a:lumMod val="20000"/>
              <a:lumOff val="80000"/>
            </a:schemeClr>
          </a:solidFill>
        </p:spPr>
        <p:txBody>
          <a:bodyPr wrap="square">
            <a:spAutoFit/>
          </a:bodyPr>
          <a:lstStyle/>
          <a:p>
            <a:r>
              <a:rPr lang="en-GB" sz="1400" b="1" i="0" u="none" strike="noStrike" baseline="0" dirty="0">
                <a:latin typeface="TimesNewRomanPS-BoldMT"/>
              </a:rPr>
              <a:t>Summary (at warm)</a:t>
            </a:r>
          </a:p>
          <a:p>
            <a:pPr marL="285750" indent="-285750">
              <a:buFont typeface="Arial" panose="020B0604020202020204" pitchFamily="34" charset="0"/>
              <a:buChar char="•"/>
            </a:pPr>
            <a:r>
              <a:rPr lang="en-GB" sz="1400" b="1" dirty="0">
                <a:latin typeface="TimesNewRomanPS-BoldMT"/>
              </a:rPr>
              <a:t>Valve leak test (easier with small volumes)</a:t>
            </a:r>
          </a:p>
          <a:p>
            <a:pPr marL="742950" lvl="1" indent="-285750">
              <a:buFont typeface="Arial" panose="020B0604020202020204" pitchFamily="34" charset="0"/>
              <a:buChar char="•"/>
            </a:pPr>
            <a:r>
              <a:rPr lang="en-GB" sz="1400" b="1" dirty="0">
                <a:latin typeface="TimesNewRomanPS-BoldMT"/>
              </a:rPr>
              <a:t>By temperature or pressure ?</a:t>
            </a:r>
          </a:p>
          <a:p>
            <a:pPr marL="285750" indent="-285750">
              <a:buFont typeface="Arial" panose="020B0604020202020204" pitchFamily="34" charset="0"/>
              <a:buChar char="•"/>
            </a:pPr>
            <a:r>
              <a:rPr lang="en-GB" sz="1400" b="1" i="0" u="none" strike="noStrike" baseline="0" dirty="0">
                <a:latin typeface="TimesNewRomanPS-BoldMT"/>
              </a:rPr>
              <a:t>Calibration of pressure transmitters</a:t>
            </a:r>
          </a:p>
          <a:p>
            <a:pPr marL="285750" indent="-285750">
              <a:buFont typeface="Arial" panose="020B0604020202020204" pitchFamily="34" charset="0"/>
              <a:buChar char="•"/>
            </a:pPr>
            <a:r>
              <a:rPr lang="en-GB" sz="1400" b="1" dirty="0">
                <a:latin typeface="TimesNewRomanPS-BoldMT"/>
              </a:rPr>
              <a:t>Overall system leak tightness w/o CM</a:t>
            </a:r>
          </a:p>
          <a:p>
            <a:pPr marL="285750" indent="-285750">
              <a:buFont typeface="Arial" panose="020B0604020202020204" pitchFamily="34" charset="0"/>
              <a:buChar char="•"/>
            </a:pPr>
            <a:r>
              <a:rPr lang="en-GB" sz="1400" b="1" i="0" u="none" strike="noStrike" baseline="0" dirty="0">
                <a:latin typeface="TimesNewRomanPS-BoldMT"/>
              </a:rPr>
              <a:t>CERNOX calibration cur</a:t>
            </a:r>
            <a:r>
              <a:rPr lang="en-GB" sz="1400" b="1" dirty="0">
                <a:latin typeface="TimesNewRomanPS-BoldMT"/>
              </a:rPr>
              <a:t>ve and cabling check</a:t>
            </a:r>
            <a:endParaRPr lang="en-GB" sz="1400" b="0" i="0" u="none" strike="noStrike" baseline="0" dirty="0">
              <a:latin typeface="TimesNewRomanPSMT"/>
            </a:endParaRPr>
          </a:p>
          <a:p>
            <a:pPr algn="l"/>
            <a:endParaRPr lang="en-GB" sz="1400" dirty="0">
              <a:latin typeface="TimesNewRomanPSMT"/>
            </a:endParaRPr>
          </a:p>
        </p:txBody>
      </p:sp>
      <p:sp>
        <p:nvSpPr>
          <p:cNvPr id="7" name="TextBox 6">
            <a:extLst>
              <a:ext uri="{FF2B5EF4-FFF2-40B4-BE49-F238E27FC236}">
                <a16:creationId xmlns:a16="http://schemas.microsoft.com/office/drawing/2014/main" id="{6CFCC810-3AAE-0FDE-FC41-0B6F5FC976DA}"/>
              </a:ext>
            </a:extLst>
          </p:cNvPr>
          <p:cNvSpPr txBox="1"/>
          <p:nvPr/>
        </p:nvSpPr>
        <p:spPr>
          <a:xfrm>
            <a:off x="4130627" y="193669"/>
            <a:ext cx="7698207" cy="369332"/>
          </a:xfrm>
          <a:prstGeom prst="rect">
            <a:avLst/>
          </a:prstGeom>
          <a:noFill/>
        </p:spPr>
        <p:txBody>
          <a:bodyPr wrap="square">
            <a:spAutoFit/>
          </a:bodyPr>
          <a:lstStyle/>
          <a:p>
            <a:r>
              <a:rPr lang="en-GB" b="0" i="0" u="none" strike="noStrike" dirty="0">
                <a:solidFill>
                  <a:srgbClr val="333333"/>
                </a:solidFill>
                <a:effectLst/>
                <a:latin typeface="Arial" panose="020B0604020202020204" pitchFamily="34" charset="0"/>
                <a:hlinkClick r:id="rId3"/>
              </a:rPr>
              <a:t>2024 - Commissioning of the cryogenic distribution of the ESS Linac.pdf</a:t>
            </a:r>
            <a:endParaRPr lang="en-GB" dirty="0"/>
          </a:p>
        </p:txBody>
      </p:sp>
    </p:spTree>
    <p:extLst>
      <p:ext uri="{BB962C8B-B14F-4D97-AF65-F5344CB8AC3E}">
        <p14:creationId xmlns:p14="http://schemas.microsoft.com/office/powerpoint/2010/main" val="27024665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B9E028C-380F-1103-945D-89F5CEA971F5}"/>
              </a:ext>
            </a:extLst>
          </p:cNvPr>
          <p:cNvSpPr>
            <a:spLocks noGrp="1"/>
          </p:cNvSpPr>
          <p:nvPr>
            <p:ph type="sldNum" sz="quarter" idx="4"/>
          </p:nvPr>
        </p:nvSpPr>
        <p:spPr/>
        <p:txBody>
          <a:bodyPr/>
          <a:lstStyle/>
          <a:p>
            <a:fld id="{A814E660-BF25-4843-B2A0-93C6E2B6253B}" type="slidenum">
              <a:rPr lang="en-BE" smtClean="0"/>
              <a:pPr/>
              <a:t>13</a:t>
            </a:fld>
            <a:endParaRPr lang="en-BE" dirty="0"/>
          </a:p>
        </p:txBody>
      </p:sp>
      <p:sp>
        <p:nvSpPr>
          <p:cNvPr id="8" name="TextBox 7">
            <a:extLst>
              <a:ext uri="{FF2B5EF4-FFF2-40B4-BE49-F238E27FC236}">
                <a16:creationId xmlns:a16="http://schemas.microsoft.com/office/drawing/2014/main" id="{EB8E7E35-A653-8859-D7EA-633255BADD73}"/>
              </a:ext>
            </a:extLst>
          </p:cNvPr>
          <p:cNvSpPr txBox="1"/>
          <p:nvPr/>
        </p:nvSpPr>
        <p:spPr>
          <a:xfrm>
            <a:off x="301249" y="1503562"/>
            <a:ext cx="6143016" cy="4185761"/>
          </a:xfrm>
          <a:prstGeom prst="rect">
            <a:avLst/>
          </a:prstGeom>
          <a:noFill/>
        </p:spPr>
        <p:txBody>
          <a:bodyPr wrap="square">
            <a:spAutoFit/>
          </a:bodyPr>
          <a:lstStyle/>
          <a:p>
            <a:pPr algn="l"/>
            <a:r>
              <a:rPr lang="en-GB" sz="1400" b="0" i="0" u="none" strike="noStrike" baseline="0" dirty="0">
                <a:latin typeface="TimesNewRomanPSMT"/>
              </a:rPr>
              <a:t>The feed at 8K without LHe Dewar and phase separator sub-cooler is a special operations mode that had been developed with the </a:t>
            </a:r>
            <a:r>
              <a:rPr lang="en-GB" sz="1400" b="0" i="0" u="none" strike="noStrike" baseline="0" dirty="0" err="1">
                <a:latin typeface="TimesNewRomanPSMT"/>
              </a:rPr>
              <a:t>cryoplant</a:t>
            </a:r>
            <a:r>
              <a:rPr lang="en-GB" sz="1400" b="0" i="0" u="none" strike="noStrike" baseline="0" dirty="0">
                <a:latin typeface="TimesNewRomanPSMT"/>
              </a:rPr>
              <a:t> supplier Linde </a:t>
            </a:r>
            <a:r>
              <a:rPr lang="en-GB" sz="1400" b="0" i="0" u="none" strike="noStrike" baseline="0" dirty="0" err="1">
                <a:latin typeface="TimesNewRomanPSMT"/>
              </a:rPr>
              <a:t>Kryotechnik</a:t>
            </a:r>
            <a:r>
              <a:rPr lang="en-GB" sz="1400" b="0" i="0" u="none" strike="noStrike" baseline="0" dirty="0">
                <a:latin typeface="TimesNewRomanPSMT"/>
              </a:rPr>
              <a:t> before the testing started </a:t>
            </a:r>
            <a:r>
              <a:rPr lang="en-GB" sz="1400" b="0" i="0" u="none" strike="noStrike" baseline="0" dirty="0">
                <a:highlight>
                  <a:srgbClr val="FFFF00"/>
                </a:highlight>
                <a:latin typeface="TimesNewRomanPSMT"/>
              </a:rPr>
              <a:t>so this special mode was needed, why ?</a:t>
            </a:r>
          </a:p>
          <a:p>
            <a:pPr algn="l"/>
            <a:endParaRPr lang="en-GB" sz="1400" dirty="0">
              <a:highlight>
                <a:srgbClr val="FFFF00"/>
              </a:highlight>
              <a:latin typeface="TimesNewRomanPSMT"/>
            </a:endParaRPr>
          </a:p>
          <a:p>
            <a:pPr algn="l"/>
            <a:r>
              <a:rPr lang="en-GB" sz="1400" dirty="0">
                <a:latin typeface="TimesNewRomanPSMT"/>
              </a:rPr>
              <a:t>A first inspection after temperature stabilization but before cooldown completion did not reveal severe cold spots or moisture formation on the long </a:t>
            </a:r>
            <a:r>
              <a:rPr lang="en-GB" sz="1400" dirty="0" err="1">
                <a:latin typeface="TimesNewRomanPSMT"/>
              </a:rPr>
              <a:t>cryoline</a:t>
            </a:r>
            <a:r>
              <a:rPr lang="en-GB" sz="1400" dirty="0">
                <a:latin typeface="TimesNewRomanPSMT"/>
              </a:rPr>
              <a:t>, however some cold spots on </a:t>
            </a:r>
            <a:r>
              <a:rPr lang="en-GB" sz="1400" dirty="0" err="1">
                <a:latin typeface="TimesNewRomanPSMT"/>
              </a:rPr>
              <a:t>valveboxes</a:t>
            </a:r>
            <a:r>
              <a:rPr lang="en-GB" sz="1400" dirty="0">
                <a:latin typeface="TimesNewRomanPSMT"/>
              </a:rPr>
              <a:t> due to heat conduction.</a:t>
            </a:r>
          </a:p>
          <a:p>
            <a:pPr algn="l"/>
            <a:endParaRPr lang="en-GB" sz="1400" dirty="0">
              <a:latin typeface="TimesNewRomanPSMT"/>
            </a:endParaRPr>
          </a:p>
          <a:p>
            <a:pPr algn="l"/>
            <a:r>
              <a:rPr lang="en-GB" sz="1400" dirty="0">
                <a:latin typeface="TimesNewRomanPSMT"/>
              </a:rPr>
              <a:t>Even though the detected issues, particularly the valve TAO, were substantial, we proceeded with heat load determination to find out more about the system, it’s capabilities and limitations.</a:t>
            </a:r>
          </a:p>
          <a:p>
            <a:pPr algn="l"/>
            <a:endParaRPr lang="en-GB" sz="1400" dirty="0">
              <a:latin typeface="TimesNewRomanPSMT"/>
            </a:endParaRPr>
          </a:p>
          <a:p>
            <a:pPr algn="l"/>
            <a:r>
              <a:rPr lang="en-GB" sz="1400" dirty="0">
                <a:latin typeface="TimesNewRomanPSMT"/>
              </a:rPr>
              <a:t>To determine the overall heat load of the CDS without CMs and its liquid helium vessels, we operated the system at 8K, making sure to have one phase and sensible heat to deal with only. </a:t>
            </a:r>
            <a:r>
              <a:rPr lang="en-GB" sz="1400" dirty="0">
                <a:highlight>
                  <a:srgbClr val="FFFF00"/>
                </a:highlight>
                <a:latin typeface="TimesNewRomanPSMT"/>
              </a:rPr>
              <a:t>Okay, but in normal operation, this is also what we get ..</a:t>
            </a:r>
          </a:p>
          <a:p>
            <a:pPr algn="l"/>
            <a:r>
              <a:rPr lang="en-GB" sz="1400" dirty="0">
                <a:latin typeface="TimesNewRomanPSMT"/>
              </a:rPr>
              <a:t>Also, we wanted to test in a temperature range yielding moderate specific heat capacity gradients and consequently better resolution of the temperature measurements </a:t>
            </a:r>
            <a:r>
              <a:rPr lang="en-GB" sz="1400" dirty="0">
                <a:highlight>
                  <a:srgbClr val="FFFF00"/>
                </a:highlight>
                <a:latin typeface="TimesNewRomanPSMT"/>
              </a:rPr>
              <a:t>ok so this mode is mainly for better resolution, not because there is no other way since no phase separator ,</a:t>
            </a:r>
          </a:p>
        </p:txBody>
      </p:sp>
      <p:pic>
        <p:nvPicPr>
          <p:cNvPr id="10" name="Picture 9">
            <a:extLst>
              <a:ext uri="{FF2B5EF4-FFF2-40B4-BE49-F238E27FC236}">
                <a16:creationId xmlns:a16="http://schemas.microsoft.com/office/drawing/2014/main" id="{C01F11D1-3734-5143-61B5-B2D87622BD46}"/>
              </a:ext>
            </a:extLst>
          </p:cNvPr>
          <p:cNvPicPr>
            <a:picLocks noChangeAspect="1"/>
          </p:cNvPicPr>
          <p:nvPr/>
        </p:nvPicPr>
        <p:blipFill>
          <a:blip r:embed="rId2"/>
          <a:stretch>
            <a:fillRect/>
          </a:stretch>
        </p:blipFill>
        <p:spPr>
          <a:xfrm>
            <a:off x="6643470" y="2270569"/>
            <a:ext cx="5548530" cy="641390"/>
          </a:xfrm>
          <a:prstGeom prst="rect">
            <a:avLst/>
          </a:prstGeom>
        </p:spPr>
      </p:pic>
      <p:sp>
        <p:nvSpPr>
          <p:cNvPr id="11" name="TextBox 10">
            <a:extLst>
              <a:ext uri="{FF2B5EF4-FFF2-40B4-BE49-F238E27FC236}">
                <a16:creationId xmlns:a16="http://schemas.microsoft.com/office/drawing/2014/main" id="{56E9809F-0734-5AEA-C8DE-1E619552585A}"/>
              </a:ext>
            </a:extLst>
          </p:cNvPr>
          <p:cNvSpPr txBox="1"/>
          <p:nvPr/>
        </p:nvSpPr>
        <p:spPr>
          <a:xfrm>
            <a:off x="7276212" y="3429000"/>
            <a:ext cx="4614539" cy="1169551"/>
          </a:xfrm>
          <a:prstGeom prst="rect">
            <a:avLst/>
          </a:prstGeom>
          <a:solidFill>
            <a:schemeClr val="accent2">
              <a:lumMod val="20000"/>
              <a:lumOff val="80000"/>
            </a:schemeClr>
          </a:solidFill>
        </p:spPr>
        <p:txBody>
          <a:bodyPr wrap="square">
            <a:spAutoFit/>
          </a:bodyPr>
          <a:lstStyle/>
          <a:p>
            <a:r>
              <a:rPr lang="en-GB" sz="1400" b="1" i="0" u="none" strike="noStrike" baseline="0" dirty="0">
                <a:latin typeface="TimesNewRomanPS-BoldMT"/>
              </a:rPr>
              <a:t>Summary (at cold)</a:t>
            </a:r>
          </a:p>
          <a:p>
            <a:pPr marL="285750" indent="-285750">
              <a:buFont typeface="Arial" panose="020B0604020202020204" pitchFamily="34" charset="0"/>
              <a:buChar char="•"/>
            </a:pPr>
            <a:r>
              <a:rPr lang="en-GB" sz="1400" b="1" i="0" u="none" strike="noStrike" baseline="0" dirty="0">
                <a:latin typeface="TimesNewRomanPS-BoldMT"/>
              </a:rPr>
              <a:t>Cold</a:t>
            </a:r>
            <a:r>
              <a:rPr lang="en-GB" sz="1400" b="1" dirty="0">
                <a:latin typeface="TimesNewRomanPS-BoldMT"/>
              </a:rPr>
              <a:t> spots</a:t>
            </a:r>
          </a:p>
          <a:p>
            <a:pPr marL="285750" indent="-285750">
              <a:buFont typeface="Arial" panose="020B0604020202020204" pitchFamily="34" charset="0"/>
              <a:buChar char="•"/>
            </a:pPr>
            <a:r>
              <a:rPr lang="en-GB" sz="1400" b="1" i="0" u="none" strike="noStrike" baseline="0" dirty="0">
                <a:latin typeface="TimesNewRomanPS-BoldMT"/>
              </a:rPr>
              <a:t>TAO</a:t>
            </a:r>
            <a:r>
              <a:rPr lang="en-GB" sz="1400" b="1" dirty="0">
                <a:latin typeface="TimesNewRomanPS-BoldMT"/>
              </a:rPr>
              <a:t>s in the Ell VBX</a:t>
            </a:r>
          </a:p>
          <a:p>
            <a:pPr marL="285750" indent="-285750">
              <a:buFont typeface="Arial" panose="020B0604020202020204" pitchFamily="34" charset="0"/>
              <a:buChar char="•"/>
            </a:pPr>
            <a:r>
              <a:rPr lang="en-GB" sz="1400" b="1" i="0" u="none" strike="noStrike" baseline="0" dirty="0">
                <a:latin typeface="TimesNewRomanPS-BoldMT"/>
              </a:rPr>
              <a:t>Sta</a:t>
            </a:r>
            <a:r>
              <a:rPr lang="en-GB" sz="1400" b="1" dirty="0">
                <a:latin typeface="TimesNewRomanPS-BoldMT"/>
              </a:rPr>
              <a:t>tic heat loads at 8 K</a:t>
            </a:r>
            <a:endParaRPr lang="en-GB" sz="1400" b="0" i="0" u="none" strike="noStrike" baseline="0" dirty="0">
              <a:latin typeface="TimesNewRomanPSMT"/>
            </a:endParaRPr>
          </a:p>
          <a:p>
            <a:pPr algn="l"/>
            <a:endParaRPr lang="en-GB" sz="1400" dirty="0">
              <a:latin typeface="TimesNewRomanPSMT"/>
            </a:endParaRPr>
          </a:p>
        </p:txBody>
      </p:sp>
      <p:sp>
        <p:nvSpPr>
          <p:cNvPr id="13" name="TextBox 12">
            <a:extLst>
              <a:ext uri="{FF2B5EF4-FFF2-40B4-BE49-F238E27FC236}">
                <a16:creationId xmlns:a16="http://schemas.microsoft.com/office/drawing/2014/main" id="{2869DF8B-37C7-1859-C860-579755045129}"/>
              </a:ext>
            </a:extLst>
          </p:cNvPr>
          <p:cNvSpPr txBox="1"/>
          <p:nvPr/>
        </p:nvSpPr>
        <p:spPr>
          <a:xfrm>
            <a:off x="4276543" y="204789"/>
            <a:ext cx="8888561" cy="369332"/>
          </a:xfrm>
          <a:prstGeom prst="rect">
            <a:avLst/>
          </a:prstGeom>
          <a:noFill/>
        </p:spPr>
        <p:txBody>
          <a:bodyPr wrap="square">
            <a:spAutoFit/>
          </a:bodyPr>
          <a:lstStyle/>
          <a:p>
            <a:r>
              <a:rPr lang="en-GB" b="0" i="0" u="none" strike="noStrike" dirty="0">
                <a:solidFill>
                  <a:srgbClr val="333333"/>
                </a:solidFill>
                <a:effectLst/>
                <a:latin typeface="Arial" panose="020B0604020202020204" pitchFamily="34" charset="0"/>
                <a:hlinkClick r:id="rId3"/>
              </a:rPr>
              <a:t>2024 - Commissioning of the cryogenic distribution of the ESS Linac.pdf</a:t>
            </a:r>
            <a:endParaRPr lang="en-GB" dirty="0"/>
          </a:p>
        </p:txBody>
      </p:sp>
    </p:spTree>
    <p:extLst>
      <p:ext uri="{BB962C8B-B14F-4D97-AF65-F5344CB8AC3E}">
        <p14:creationId xmlns:p14="http://schemas.microsoft.com/office/powerpoint/2010/main" val="4946258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FD4D16-4B9A-CE85-4A18-B62F74EEA001}"/>
              </a:ext>
            </a:extLst>
          </p:cNvPr>
          <p:cNvSpPr>
            <a:spLocks noGrp="1"/>
          </p:cNvSpPr>
          <p:nvPr>
            <p:ph type="body" sz="quarter" idx="12"/>
          </p:nvPr>
        </p:nvSpPr>
        <p:spPr/>
        <p:txBody>
          <a:bodyPr/>
          <a:lstStyle/>
          <a:p>
            <a:endParaRPr lang="en-GB"/>
          </a:p>
        </p:txBody>
      </p:sp>
      <p:sp>
        <p:nvSpPr>
          <p:cNvPr id="3" name="Title 2">
            <a:extLst>
              <a:ext uri="{FF2B5EF4-FFF2-40B4-BE49-F238E27FC236}">
                <a16:creationId xmlns:a16="http://schemas.microsoft.com/office/drawing/2014/main" id="{3776EBB1-C411-A12D-10FE-BE6C37FE5E56}"/>
              </a:ext>
            </a:extLst>
          </p:cNvPr>
          <p:cNvSpPr>
            <a:spLocks noGrp="1"/>
          </p:cNvSpPr>
          <p:nvPr>
            <p:ph type="title"/>
          </p:nvPr>
        </p:nvSpPr>
        <p:spPr/>
        <p:txBody>
          <a:bodyPr/>
          <a:lstStyle/>
          <a:p>
            <a:r>
              <a:rPr lang="en-US" dirty="0"/>
              <a:t>QSYS Q&amp;C Campaigns</a:t>
            </a:r>
            <a:endParaRPr lang="en-GB" dirty="0"/>
          </a:p>
        </p:txBody>
      </p:sp>
    </p:spTree>
    <p:extLst>
      <p:ext uri="{BB962C8B-B14F-4D97-AF65-F5344CB8AC3E}">
        <p14:creationId xmlns:p14="http://schemas.microsoft.com/office/powerpoint/2010/main" val="23505466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A814E660-BF25-4843-B2A0-93C6E2B6253B}" type="slidenum">
              <a:rPr lang="en-BE" smtClean="0"/>
              <a:pPr/>
              <a:t>15</a:t>
            </a:fld>
            <a:endParaRPr lang="en-BE" dirty="0"/>
          </a:p>
        </p:txBody>
      </p:sp>
      <p:sp>
        <p:nvSpPr>
          <p:cNvPr id="10" name="Text Placeholder 9"/>
          <p:cNvSpPr>
            <a:spLocks noGrp="1"/>
          </p:cNvSpPr>
          <p:nvPr>
            <p:ph type="body" sz="quarter" idx="16"/>
          </p:nvPr>
        </p:nvSpPr>
        <p:spPr>
          <a:xfrm>
            <a:off x="182868" y="119568"/>
            <a:ext cx="6558400" cy="571500"/>
          </a:xfrm>
        </p:spPr>
        <p:txBody>
          <a:bodyPr>
            <a:normAutofit fontScale="47500" lnSpcReduction="20000"/>
          </a:bodyPr>
          <a:lstStyle/>
          <a:p>
            <a:r>
              <a:rPr lang="en-US" dirty="0"/>
              <a:t>QSYS – Q&amp;C, the “reference </a:t>
            </a:r>
            <a:r>
              <a:rPr lang="en-US" u="sng" dirty="0"/>
              <a:t>cold process</a:t>
            </a:r>
            <a:r>
              <a:rPr lang="en-US" dirty="0"/>
              <a:t> campaigns”</a:t>
            </a:r>
          </a:p>
        </p:txBody>
      </p:sp>
      <p:grpSp>
        <p:nvGrpSpPr>
          <p:cNvPr id="5" name="Group 4">
            <a:extLst>
              <a:ext uri="{FF2B5EF4-FFF2-40B4-BE49-F238E27FC236}">
                <a16:creationId xmlns:a16="http://schemas.microsoft.com/office/drawing/2014/main" id="{B4914C0B-09D0-1FB4-146D-66D96048AF78}"/>
              </a:ext>
            </a:extLst>
          </p:cNvPr>
          <p:cNvGrpSpPr/>
          <p:nvPr/>
        </p:nvGrpSpPr>
        <p:grpSpPr>
          <a:xfrm>
            <a:off x="6385292" y="200536"/>
            <a:ext cx="4746585" cy="2192456"/>
            <a:chOff x="3707381" y="147551"/>
            <a:chExt cx="7347355" cy="3393756"/>
          </a:xfrm>
        </p:grpSpPr>
        <p:sp>
          <p:nvSpPr>
            <p:cNvPr id="285" name="TextBox 284">
              <a:extLst>
                <a:ext uri="{FF2B5EF4-FFF2-40B4-BE49-F238E27FC236}">
                  <a16:creationId xmlns:a16="http://schemas.microsoft.com/office/drawing/2014/main" id="{E8AB8502-F04C-E853-4901-BB02274F0AB1}"/>
                </a:ext>
              </a:extLst>
            </p:cNvPr>
            <p:cNvSpPr txBox="1"/>
            <p:nvPr/>
          </p:nvSpPr>
          <p:spPr>
            <a:xfrm>
              <a:off x="4623731" y="147551"/>
              <a:ext cx="772348" cy="357310"/>
            </a:xfrm>
            <a:prstGeom prst="rect">
              <a:avLst/>
            </a:prstGeom>
            <a:noFill/>
          </p:spPr>
          <p:txBody>
            <a:bodyPr wrap="square">
              <a:spAutoFit/>
            </a:bodyPr>
            <a:lstStyle/>
            <a:p>
              <a:pPr algn="ctr"/>
              <a:r>
                <a:rPr lang="en-GB" sz="900" dirty="0">
                  <a:solidFill>
                    <a:schemeClr val="tx1"/>
                  </a:solidFill>
                </a:rPr>
                <a:t>WHS</a:t>
              </a:r>
              <a:endParaRPr lang="en-GB" sz="900" dirty="0"/>
            </a:p>
          </p:txBody>
        </p:sp>
        <p:sp>
          <p:nvSpPr>
            <p:cNvPr id="294" name="Rectangle 293">
              <a:extLst>
                <a:ext uri="{FF2B5EF4-FFF2-40B4-BE49-F238E27FC236}">
                  <a16:creationId xmlns:a16="http://schemas.microsoft.com/office/drawing/2014/main" id="{F1636999-B8E6-CC92-41B8-E34ED1596B90}"/>
                </a:ext>
              </a:extLst>
            </p:cNvPr>
            <p:cNvSpPr/>
            <p:nvPr/>
          </p:nvSpPr>
          <p:spPr>
            <a:xfrm>
              <a:off x="7590749" y="1755060"/>
              <a:ext cx="1146318" cy="588821"/>
            </a:xfrm>
            <a:prstGeom prst="rect">
              <a:avLst/>
            </a:prstGeom>
            <a:solidFill>
              <a:schemeClr val="bg1">
                <a:lumMod val="95000"/>
              </a:schemeClr>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1050"/>
            </a:p>
          </p:txBody>
        </p:sp>
        <p:sp>
          <p:nvSpPr>
            <p:cNvPr id="295" name="Rectangle 294">
              <a:extLst>
                <a:ext uri="{FF2B5EF4-FFF2-40B4-BE49-F238E27FC236}">
                  <a16:creationId xmlns:a16="http://schemas.microsoft.com/office/drawing/2014/main" id="{9038AD31-B412-AB39-0579-0E7643364760}"/>
                </a:ext>
              </a:extLst>
            </p:cNvPr>
            <p:cNvSpPr/>
            <p:nvPr/>
          </p:nvSpPr>
          <p:spPr>
            <a:xfrm>
              <a:off x="7590749" y="1058833"/>
              <a:ext cx="1146318" cy="717312"/>
            </a:xfrm>
            <a:prstGeom prst="rect">
              <a:avLst/>
            </a:prstGeom>
            <a:solidFill>
              <a:schemeClr val="bg1">
                <a:lumMod val="95000"/>
              </a:schemeClr>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1050"/>
            </a:p>
          </p:txBody>
        </p:sp>
        <p:sp>
          <p:nvSpPr>
            <p:cNvPr id="92" name="Rectangle 91">
              <a:extLst>
                <a:ext uri="{FF2B5EF4-FFF2-40B4-BE49-F238E27FC236}">
                  <a16:creationId xmlns:a16="http://schemas.microsoft.com/office/drawing/2014/main" id="{3F535E95-D60E-3829-8F18-AECDB917CC9B}"/>
                </a:ext>
              </a:extLst>
            </p:cNvPr>
            <p:cNvSpPr/>
            <p:nvPr/>
          </p:nvSpPr>
          <p:spPr>
            <a:xfrm>
              <a:off x="7590749" y="2336858"/>
              <a:ext cx="1146318" cy="672227"/>
            </a:xfrm>
            <a:prstGeom prst="rect">
              <a:avLst/>
            </a:prstGeom>
            <a:solidFill>
              <a:schemeClr val="bg1">
                <a:lumMod val="95000"/>
              </a:schemeClr>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1050"/>
            </a:p>
          </p:txBody>
        </p:sp>
        <p:cxnSp>
          <p:nvCxnSpPr>
            <p:cNvPr id="94" name="Straight Connector 93">
              <a:extLst>
                <a:ext uri="{FF2B5EF4-FFF2-40B4-BE49-F238E27FC236}">
                  <a16:creationId xmlns:a16="http://schemas.microsoft.com/office/drawing/2014/main" id="{F7802FAE-6478-8DF2-B28F-625546B10125}"/>
                </a:ext>
              </a:extLst>
            </p:cNvPr>
            <p:cNvCxnSpPr>
              <a:cxnSpLocks/>
            </p:cNvCxnSpPr>
            <p:nvPr/>
          </p:nvCxnSpPr>
          <p:spPr>
            <a:xfrm>
              <a:off x="7933151" y="1452153"/>
              <a:ext cx="0" cy="55993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B86D617-0394-5C12-7248-37030EAD1633}"/>
                </a:ext>
              </a:extLst>
            </p:cNvPr>
            <p:cNvCxnSpPr>
              <a:cxnSpLocks/>
            </p:cNvCxnSpPr>
            <p:nvPr/>
          </p:nvCxnSpPr>
          <p:spPr>
            <a:xfrm>
              <a:off x="8091852" y="1543712"/>
              <a:ext cx="0" cy="46837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6" name="Isosceles Triangle 95">
              <a:extLst>
                <a:ext uri="{FF2B5EF4-FFF2-40B4-BE49-F238E27FC236}">
                  <a16:creationId xmlns:a16="http://schemas.microsoft.com/office/drawing/2014/main" id="{69B1D30F-6188-D623-B00E-777E589DA64A}"/>
                </a:ext>
              </a:extLst>
            </p:cNvPr>
            <p:cNvSpPr/>
            <p:nvPr/>
          </p:nvSpPr>
          <p:spPr>
            <a:xfrm>
              <a:off x="7903482" y="1676073"/>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97" name="Isosceles Triangle 96">
              <a:extLst>
                <a:ext uri="{FF2B5EF4-FFF2-40B4-BE49-F238E27FC236}">
                  <a16:creationId xmlns:a16="http://schemas.microsoft.com/office/drawing/2014/main" id="{E4EF1994-1EB9-1DB0-1411-45C6F2D69D3F}"/>
                </a:ext>
              </a:extLst>
            </p:cNvPr>
            <p:cNvSpPr/>
            <p:nvPr/>
          </p:nvSpPr>
          <p:spPr>
            <a:xfrm flipV="1">
              <a:off x="7903482" y="1624004"/>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98" name="Isosceles Triangle 97">
              <a:extLst>
                <a:ext uri="{FF2B5EF4-FFF2-40B4-BE49-F238E27FC236}">
                  <a16:creationId xmlns:a16="http://schemas.microsoft.com/office/drawing/2014/main" id="{A408181D-5ACC-9F56-49CC-EFC28278D866}"/>
                </a:ext>
              </a:extLst>
            </p:cNvPr>
            <p:cNvSpPr/>
            <p:nvPr/>
          </p:nvSpPr>
          <p:spPr>
            <a:xfrm>
              <a:off x="8057841" y="1678638"/>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99" name="Isosceles Triangle 98">
              <a:extLst>
                <a:ext uri="{FF2B5EF4-FFF2-40B4-BE49-F238E27FC236}">
                  <a16:creationId xmlns:a16="http://schemas.microsoft.com/office/drawing/2014/main" id="{A27753EF-F4D7-EDF5-3D70-78DD0E0709E0}"/>
                </a:ext>
              </a:extLst>
            </p:cNvPr>
            <p:cNvSpPr/>
            <p:nvPr/>
          </p:nvSpPr>
          <p:spPr>
            <a:xfrm flipV="1">
              <a:off x="8057841" y="1626569"/>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cxnSp>
          <p:nvCxnSpPr>
            <p:cNvPr id="100" name="Straight Connector 99">
              <a:extLst>
                <a:ext uri="{FF2B5EF4-FFF2-40B4-BE49-F238E27FC236}">
                  <a16:creationId xmlns:a16="http://schemas.microsoft.com/office/drawing/2014/main" id="{D75CB089-03B8-D0B3-261C-363739CFACF4}"/>
                </a:ext>
              </a:extLst>
            </p:cNvPr>
            <p:cNvCxnSpPr>
              <a:cxnSpLocks/>
            </p:cNvCxnSpPr>
            <p:nvPr/>
          </p:nvCxnSpPr>
          <p:spPr>
            <a:xfrm flipV="1">
              <a:off x="7730762" y="1240422"/>
              <a:ext cx="0" cy="857778"/>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1" name="Isosceles Triangle 100">
              <a:extLst>
                <a:ext uri="{FF2B5EF4-FFF2-40B4-BE49-F238E27FC236}">
                  <a16:creationId xmlns:a16="http://schemas.microsoft.com/office/drawing/2014/main" id="{FB7A1C1C-99F4-82FD-BB5A-DA654BC1FEFC}"/>
                </a:ext>
              </a:extLst>
            </p:cNvPr>
            <p:cNvSpPr/>
            <p:nvPr/>
          </p:nvSpPr>
          <p:spPr>
            <a:xfrm>
              <a:off x="7693809" y="1676079"/>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02" name="Isosceles Triangle 101">
              <a:extLst>
                <a:ext uri="{FF2B5EF4-FFF2-40B4-BE49-F238E27FC236}">
                  <a16:creationId xmlns:a16="http://schemas.microsoft.com/office/drawing/2014/main" id="{A27EFEF2-DFA1-BB5A-EDD6-BFED61AC3E00}"/>
                </a:ext>
              </a:extLst>
            </p:cNvPr>
            <p:cNvSpPr/>
            <p:nvPr/>
          </p:nvSpPr>
          <p:spPr>
            <a:xfrm flipV="1">
              <a:off x="7693809" y="1624010"/>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cxnSp>
          <p:nvCxnSpPr>
            <p:cNvPr id="103" name="Straight Connector 102">
              <a:extLst>
                <a:ext uri="{FF2B5EF4-FFF2-40B4-BE49-F238E27FC236}">
                  <a16:creationId xmlns:a16="http://schemas.microsoft.com/office/drawing/2014/main" id="{68F64BBF-1F6F-5B86-5CB8-C923284B794D}"/>
                </a:ext>
              </a:extLst>
            </p:cNvPr>
            <p:cNvCxnSpPr>
              <a:cxnSpLocks/>
            </p:cNvCxnSpPr>
            <p:nvPr/>
          </p:nvCxnSpPr>
          <p:spPr>
            <a:xfrm flipH="1" flipV="1">
              <a:off x="7916183" y="2016278"/>
              <a:ext cx="193496" cy="9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3164B1A-CE27-8E66-2E62-3D123A540292}"/>
                </a:ext>
              </a:extLst>
            </p:cNvPr>
            <p:cNvCxnSpPr>
              <a:cxnSpLocks/>
            </p:cNvCxnSpPr>
            <p:nvPr/>
          </p:nvCxnSpPr>
          <p:spPr>
            <a:xfrm>
              <a:off x="7729846" y="2077949"/>
              <a:ext cx="580088" cy="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1731041-6B95-05CA-92E3-5EFDABCDF191}"/>
                </a:ext>
              </a:extLst>
            </p:cNvPr>
            <p:cNvCxnSpPr>
              <a:cxnSpLocks/>
            </p:cNvCxnSpPr>
            <p:nvPr/>
          </p:nvCxnSpPr>
          <p:spPr>
            <a:xfrm flipV="1">
              <a:off x="8289396" y="2061675"/>
              <a:ext cx="6163" cy="326822"/>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CC088CF0-2B2E-B68B-6635-A2EEEF27FB6E}"/>
                </a:ext>
              </a:extLst>
            </p:cNvPr>
            <p:cNvCxnSpPr>
              <a:cxnSpLocks/>
            </p:cNvCxnSpPr>
            <p:nvPr/>
          </p:nvCxnSpPr>
          <p:spPr>
            <a:xfrm>
              <a:off x="8062398" y="2081759"/>
              <a:ext cx="0" cy="543582"/>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53D984FE-35A8-5D32-98AA-87204D94453B}"/>
                </a:ext>
              </a:extLst>
            </p:cNvPr>
            <p:cNvCxnSpPr>
              <a:cxnSpLocks/>
            </p:cNvCxnSpPr>
            <p:nvPr/>
          </p:nvCxnSpPr>
          <p:spPr>
            <a:xfrm>
              <a:off x="8047158" y="2606291"/>
              <a:ext cx="176303" cy="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5E4440E-690E-A234-1A08-56E852CB3AF1}"/>
                </a:ext>
              </a:extLst>
            </p:cNvPr>
            <p:cNvCxnSpPr>
              <a:cxnSpLocks/>
            </p:cNvCxnSpPr>
            <p:nvPr/>
          </p:nvCxnSpPr>
          <p:spPr>
            <a:xfrm flipV="1">
              <a:off x="8395758" y="1351703"/>
              <a:ext cx="638" cy="1033619"/>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Isosceles Triangle 108">
              <a:extLst>
                <a:ext uri="{FF2B5EF4-FFF2-40B4-BE49-F238E27FC236}">
                  <a16:creationId xmlns:a16="http://schemas.microsoft.com/office/drawing/2014/main" id="{84135B4F-1604-C9C2-A61F-3256C0793372}"/>
                </a:ext>
              </a:extLst>
            </p:cNvPr>
            <p:cNvSpPr/>
            <p:nvPr/>
          </p:nvSpPr>
          <p:spPr>
            <a:xfrm>
              <a:off x="8356083" y="1676080"/>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10" name="Isosceles Triangle 109">
              <a:extLst>
                <a:ext uri="{FF2B5EF4-FFF2-40B4-BE49-F238E27FC236}">
                  <a16:creationId xmlns:a16="http://schemas.microsoft.com/office/drawing/2014/main" id="{F48CB210-0637-A154-15B7-523F0F779CC5}"/>
                </a:ext>
              </a:extLst>
            </p:cNvPr>
            <p:cNvSpPr/>
            <p:nvPr/>
          </p:nvSpPr>
          <p:spPr>
            <a:xfrm flipV="1">
              <a:off x="8356083" y="1624011"/>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nvGrpSpPr>
            <p:cNvPr id="287" name="Group 286">
              <a:extLst>
                <a:ext uri="{FF2B5EF4-FFF2-40B4-BE49-F238E27FC236}">
                  <a16:creationId xmlns:a16="http://schemas.microsoft.com/office/drawing/2014/main" id="{7A1B37F7-DC2B-527D-32F8-96F64FC1A7F0}"/>
                </a:ext>
              </a:extLst>
            </p:cNvPr>
            <p:cNvGrpSpPr/>
            <p:nvPr/>
          </p:nvGrpSpPr>
          <p:grpSpPr>
            <a:xfrm>
              <a:off x="8222970" y="2383647"/>
              <a:ext cx="384070" cy="310994"/>
              <a:chOff x="8386868" y="2686363"/>
              <a:chExt cx="672591" cy="410396"/>
            </a:xfrm>
          </p:grpSpPr>
          <p:sp>
            <p:nvSpPr>
              <p:cNvPr id="111" name="Rectangle 110">
                <a:extLst>
                  <a:ext uri="{FF2B5EF4-FFF2-40B4-BE49-F238E27FC236}">
                    <a16:creationId xmlns:a16="http://schemas.microsoft.com/office/drawing/2014/main" id="{EFC45C1F-C18C-DB93-4F15-61253CD06F5B}"/>
                  </a:ext>
                </a:extLst>
              </p:cNvPr>
              <p:cNvSpPr/>
              <p:nvPr/>
            </p:nvSpPr>
            <p:spPr>
              <a:xfrm>
                <a:off x="8386869" y="2891561"/>
                <a:ext cx="672590" cy="205198"/>
              </a:xfrm>
              <a:prstGeom prst="rect">
                <a:avLst/>
              </a:prstGeom>
              <a:solidFill>
                <a:schemeClr val="accent4">
                  <a:lumMod val="60000"/>
                  <a:lumOff val="40000"/>
                </a:scheme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12" name="Rectangle 111">
                <a:extLst>
                  <a:ext uri="{FF2B5EF4-FFF2-40B4-BE49-F238E27FC236}">
                    <a16:creationId xmlns:a16="http://schemas.microsoft.com/office/drawing/2014/main" id="{BFDFA4EC-6295-29F4-47AD-2E1D8E712096}"/>
                  </a:ext>
                </a:extLst>
              </p:cNvPr>
              <p:cNvSpPr/>
              <p:nvPr/>
            </p:nvSpPr>
            <p:spPr>
              <a:xfrm>
                <a:off x="8386868" y="2686363"/>
                <a:ext cx="672590" cy="205198"/>
              </a:xfrm>
              <a:prstGeom prst="rect">
                <a:avLst/>
              </a:prstGeom>
              <a:solidFill>
                <a:schemeClr val="bg1"/>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sp>
          <p:nvSpPr>
            <p:cNvPr id="113" name="Isosceles Triangle 112">
              <a:extLst>
                <a:ext uri="{FF2B5EF4-FFF2-40B4-BE49-F238E27FC236}">
                  <a16:creationId xmlns:a16="http://schemas.microsoft.com/office/drawing/2014/main" id="{69E213CE-BD8A-35DF-B260-5FA3BAC3BAE1}"/>
                </a:ext>
              </a:extLst>
            </p:cNvPr>
            <p:cNvSpPr/>
            <p:nvPr/>
          </p:nvSpPr>
          <p:spPr>
            <a:xfrm>
              <a:off x="8026849" y="2185893"/>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14" name="Isosceles Triangle 113">
              <a:extLst>
                <a:ext uri="{FF2B5EF4-FFF2-40B4-BE49-F238E27FC236}">
                  <a16:creationId xmlns:a16="http://schemas.microsoft.com/office/drawing/2014/main" id="{40102014-2357-10E7-4CAC-C98479703DEF}"/>
                </a:ext>
              </a:extLst>
            </p:cNvPr>
            <p:cNvSpPr/>
            <p:nvPr/>
          </p:nvSpPr>
          <p:spPr>
            <a:xfrm flipV="1">
              <a:off x="8026849" y="2133824"/>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15" name="Isosceles Triangle 114">
              <a:extLst>
                <a:ext uri="{FF2B5EF4-FFF2-40B4-BE49-F238E27FC236}">
                  <a16:creationId xmlns:a16="http://schemas.microsoft.com/office/drawing/2014/main" id="{5BC088F0-389C-AC20-301C-1EC875BE3084}"/>
                </a:ext>
              </a:extLst>
            </p:cNvPr>
            <p:cNvSpPr/>
            <p:nvPr/>
          </p:nvSpPr>
          <p:spPr>
            <a:xfrm>
              <a:off x="8261660" y="2176921"/>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16" name="Isosceles Triangle 115">
              <a:extLst>
                <a:ext uri="{FF2B5EF4-FFF2-40B4-BE49-F238E27FC236}">
                  <a16:creationId xmlns:a16="http://schemas.microsoft.com/office/drawing/2014/main" id="{16E843DB-B56C-686F-ED5F-6A0E115CEFC4}"/>
                </a:ext>
              </a:extLst>
            </p:cNvPr>
            <p:cNvSpPr/>
            <p:nvPr/>
          </p:nvSpPr>
          <p:spPr>
            <a:xfrm flipV="1">
              <a:off x="8261660" y="2124852"/>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cxnSp>
          <p:nvCxnSpPr>
            <p:cNvPr id="117" name="Straight Connector 116">
              <a:extLst>
                <a:ext uri="{FF2B5EF4-FFF2-40B4-BE49-F238E27FC236}">
                  <a16:creationId xmlns:a16="http://schemas.microsoft.com/office/drawing/2014/main" id="{5361B52A-D233-DD4D-657E-4F243BF7885F}"/>
                </a:ext>
              </a:extLst>
            </p:cNvPr>
            <p:cNvCxnSpPr>
              <a:cxnSpLocks/>
            </p:cNvCxnSpPr>
            <p:nvPr/>
          </p:nvCxnSpPr>
          <p:spPr>
            <a:xfrm flipV="1">
              <a:off x="9141760" y="1746091"/>
              <a:ext cx="0" cy="105505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7B26750F-50FD-A4AB-A0AF-4177F507D1E6}"/>
                </a:ext>
              </a:extLst>
            </p:cNvPr>
            <p:cNvCxnSpPr>
              <a:cxnSpLocks/>
            </p:cNvCxnSpPr>
            <p:nvPr/>
          </p:nvCxnSpPr>
          <p:spPr>
            <a:xfrm flipH="1">
              <a:off x="7729846" y="2918540"/>
              <a:ext cx="1559332"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C499EB8F-8B55-9AB4-6899-69CA39C1B7FE}"/>
                </a:ext>
              </a:extLst>
            </p:cNvPr>
            <p:cNvCxnSpPr>
              <a:cxnSpLocks/>
            </p:cNvCxnSpPr>
            <p:nvPr/>
          </p:nvCxnSpPr>
          <p:spPr>
            <a:xfrm>
              <a:off x="7729846" y="2095932"/>
              <a:ext cx="0" cy="839602"/>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7B1ADBC7-BC80-F2F5-EE7E-FE66F9683BE2}"/>
                </a:ext>
              </a:extLst>
            </p:cNvPr>
            <p:cNvCxnSpPr>
              <a:cxnSpLocks/>
            </p:cNvCxnSpPr>
            <p:nvPr/>
          </p:nvCxnSpPr>
          <p:spPr>
            <a:xfrm flipH="1">
              <a:off x="7729846" y="2782093"/>
              <a:ext cx="1411914"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A82D1F8-B54B-D397-9D4A-A24A02C51EFB}"/>
                </a:ext>
              </a:extLst>
            </p:cNvPr>
            <p:cNvCxnSpPr>
              <a:cxnSpLocks/>
            </p:cNvCxnSpPr>
            <p:nvPr/>
          </p:nvCxnSpPr>
          <p:spPr>
            <a:xfrm>
              <a:off x="9269846" y="2358260"/>
              <a:ext cx="0" cy="567459"/>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C8DB805-655F-6B77-4D97-01ED421908C8}"/>
                </a:ext>
              </a:extLst>
            </p:cNvPr>
            <p:cNvCxnSpPr>
              <a:cxnSpLocks/>
            </p:cNvCxnSpPr>
            <p:nvPr/>
          </p:nvCxnSpPr>
          <p:spPr>
            <a:xfrm flipH="1">
              <a:off x="9141760" y="2358260"/>
              <a:ext cx="147418"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123" name="Isosceles Triangle 122">
              <a:extLst>
                <a:ext uri="{FF2B5EF4-FFF2-40B4-BE49-F238E27FC236}">
                  <a16:creationId xmlns:a16="http://schemas.microsoft.com/office/drawing/2014/main" id="{8B94CA63-14C4-B2BA-5880-D7EE3478701D}"/>
                </a:ext>
              </a:extLst>
            </p:cNvPr>
            <p:cNvSpPr/>
            <p:nvPr/>
          </p:nvSpPr>
          <p:spPr>
            <a:xfrm rot="5400000">
              <a:off x="8995763" y="2756058"/>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24" name="Isosceles Triangle 123">
              <a:extLst>
                <a:ext uri="{FF2B5EF4-FFF2-40B4-BE49-F238E27FC236}">
                  <a16:creationId xmlns:a16="http://schemas.microsoft.com/office/drawing/2014/main" id="{4564D133-7D92-0AED-C22D-6122C3CE8C04}"/>
                </a:ext>
              </a:extLst>
            </p:cNvPr>
            <p:cNvSpPr/>
            <p:nvPr/>
          </p:nvSpPr>
          <p:spPr>
            <a:xfrm rot="5400000" flipV="1">
              <a:off x="9047831" y="2756058"/>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25" name="Isosceles Triangle 124">
              <a:extLst>
                <a:ext uri="{FF2B5EF4-FFF2-40B4-BE49-F238E27FC236}">
                  <a16:creationId xmlns:a16="http://schemas.microsoft.com/office/drawing/2014/main" id="{8B1BE9D4-C3CD-FD40-C7C3-509E949DC12C}"/>
                </a:ext>
              </a:extLst>
            </p:cNvPr>
            <p:cNvSpPr/>
            <p:nvPr/>
          </p:nvSpPr>
          <p:spPr>
            <a:xfrm rot="5400000">
              <a:off x="9098760" y="2893195"/>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26" name="Isosceles Triangle 125">
              <a:extLst>
                <a:ext uri="{FF2B5EF4-FFF2-40B4-BE49-F238E27FC236}">
                  <a16:creationId xmlns:a16="http://schemas.microsoft.com/office/drawing/2014/main" id="{89714DA7-F2DB-06D0-3B3C-E2118D7BCAD9}"/>
                </a:ext>
              </a:extLst>
            </p:cNvPr>
            <p:cNvSpPr/>
            <p:nvPr/>
          </p:nvSpPr>
          <p:spPr>
            <a:xfrm rot="5400000" flipV="1">
              <a:off x="9150828" y="2893195"/>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27" name="Rectangle 126">
              <a:extLst>
                <a:ext uri="{FF2B5EF4-FFF2-40B4-BE49-F238E27FC236}">
                  <a16:creationId xmlns:a16="http://schemas.microsoft.com/office/drawing/2014/main" id="{D77AEA87-3638-A013-7047-FED349A36C86}"/>
                </a:ext>
              </a:extLst>
            </p:cNvPr>
            <p:cNvSpPr/>
            <p:nvPr/>
          </p:nvSpPr>
          <p:spPr>
            <a:xfrm>
              <a:off x="6161209" y="1058898"/>
              <a:ext cx="998634" cy="613334"/>
            </a:xfrm>
            <a:prstGeom prst="rect">
              <a:avLst/>
            </a:prstGeom>
            <a:solidFill>
              <a:schemeClr val="bg1">
                <a:lumMod val="95000"/>
              </a:schemeClr>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1050"/>
            </a:p>
          </p:txBody>
        </p:sp>
        <p:grpSp>
          <p:nvGrpSpPr>
            <p:cNvPr id="191" name="Group 190">
              <a:extLst>
                <a:ext uri="{FF2B5EF4-FFF2-40B4-BE49-F238E27FC236}">
                  <a16:creationId xmlns:a16="http://schemas.microsoft.com/office/drawing/2014/main" id="{918B84A3-0DB6-B712-F62B-1D99AD47D7F0}"/>
                </a:ext>
              </a:extLst>
            </p:cNvPr>
            <p:cNvGrpSpPr/>
            <p:nvPr/>
          </p:nvGrpSpPr>
          <p:grpSpPr>
            <a:xfrm>
              <a:off x="5838597" y="1242461"/>
              <a:ext cx="3768254" cy="311853"/>
              <a:chOff x="1505721" y="3394849"/>
              <a:chExt cx="9805815" cy="311853"/>
            </a:xfrm>
          </p:grpSpPr>
          <p:cxnSp>
            <p:nvCxnSpPr>
              <p:cNvPr id="130" name="Straight Connector 129">
                <a:extLst>
                  <a:ext uri="{FF2B5EF4-FFF2-40B4-BE49-F238E27FC236}">
                    <a16:creationId xmlns:a16="http://schemas.microsoft.com/office/drawing/2014/main" id="{9CB8965E-40A7-D2D6-60B8-ABAC598B3097}"/>
                  </a:ext>
                </a:extLst>
              </p:cNvPr>
              <p:cNvCxnSpPr>
                <a:cxnSpLocks/>
              </p:cNvCxnSpPr>
              <p:nvPr/>
            </p:nvCxnSpPr>
            <p:spPr>
              <a:xfrm>
                <a:off x="1505721" y="3394849"/>
                <a:ext cx="9805815" cy="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36325437-EEFD-7A1E-B6F2-0E3621379712}"/>
                  </a:ext>
                </a:extLst>
              </p:cNvPr>
              <p:cNvCxnSpPr>
                <a:cxnSpLocks/>
              </p:cNvCxnSpPr>
              <p:nvPr/>
            </p:nvCxnSpPr>
            <p:spPr>
              <a:xfrm>
                <a:off x="1515647" y="3499021"/>
                <a:ext cx="9795889"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F5E00871-A8D8-1438-C981-DA82EE1D08D5}"/>
                  </a:ext>
                </a:extLst>
              </p:cNvPr>
              <p:cNvCxnSpPr>
                <a:cxnSpLocks/>
              </p:cNvCxnSpPr>
              <p:nvPr/>
            </p:nvCxnSpPr>
            <p:spPr>
              <a:xfrm>
                <a:off x="1515647" y="3599498"/>
                <a:ext cx="979588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AA5B5C9-9CAA-B989-CC79-8BBAAD05C3FD}"/>
                  </a:ext>
                </a:extLst>
              </p:cNvPr>
              <p:cNvCxnSpPr>
                <a:cxnSpLocks/>
              </p:cNvCxnSpPr>
              <p:nvPr/>
            </p:nvCxnSpPr>
            <p:spPr>
              <a:xfrm>
                <a:off x="1515647" y="3706702"/>
                <a:ext cx="979588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77" name="TextBox 176">
              <a:extLst>
                <a:ext uri="{FF2B5EF4-FFF2-40B4-BE49-F238E27FC236}">
                  <a16:creationId xmlns:a16="http://schemas.microsoft.com/office/drawing/2014/main" id="{DCE66FF0-4609-8B98-DF43-55D402452C8B}"/>
                </a:ext>
              </a:extLst>
            </p:cNvPr>
            <p:cNvSpPr txBox="1"/>
            <p:nvPr/>
          </p:nvSpPr>
          <p:spPr>
            <a:xfrm>
              <a:off x="7603008" y="2969609"/>
              <a:ext cx="1117066" cy="571698"/>
            </a:xfrm>
            <a:prstGeom prst="rect">
              <a:avLst/>
            </a:prstGeom>
            <a:noFill/>
          </p:spPr>
          <p:txBody>
            <a:bodyPr wrap="square">
              <a:spAutoFit/>
            </a:bodyPr>
            <a:lstStyle/>
            <a:p>
              <a:pPr algn="ctr"/>
              <a:r>
                <a:rPr lang="en-GB" sz="900" dirty="0">
                  <a:solidFill>
                    <a:schemeClr val="tx1"/>
                  </a:solidFill>
                </a:rPr>
                <a:t>QCELL # xx</a:t>
              </a:r>
              <a:endParaRPr lang="en-GB" sz="900" dirty="0"/>
            </a:p>
          </p:txBody>
        </p:sp>
        <p:sp>
          <p:nvSpPr>
            <p:cNvPr id="185" name="TextBox 184">
              <a:extLst>
                <a:ext uri="{FF2B5EF4-FFF2-40B4-BE49-F238E27FC236}">
                  <a16:creationId xmlns:a16="http://schemas.microsoft.com/office/drawing/2014/main" id="{BE97AE6C-00E3-F7AE-8C40-1463A8CE566A}"/>
                </a:ext>
              </a:extLst>
            </p:cNvPr>
            <p:cNvSpPr txBox="1"/>
            <p:nvPr/>
          </p:nvSpPr>
          <p:spPr>
            <a:xfrm>
              <a:off x="6330610" y="1638341"/>
              <a:ext cx="772348" cy="357310"/>
            </a:xfrm>
            <a:prstGeom prst="rect">
              <a:avLst/>
            </a:prstGeom>
            <a:noFill/>
          </p:spPr>
          <p:txBody>
            <a:bodyPr wrap="square">
              <a:spAutoFit/>
            </a:bodyPr>
            <a:lstStyle/>
            <a:p>
              <a:pPr algn="ctr"/>
              <a:r>
                <a:rPr lang="en-GB" sz="900" dirty="0">
                  <a:solidFill>
                    <a:schemeClr val="tx1"/>
                  </a:solidFill>
                </a:rPr>
                <a:t>QLM</a:t>
              </a:r>
              <a:endParaRPr lang="en-GB" sz="900" dirty="0"/>
            </a:p>
          </p:txBody>
        </p:sp>
        <p:pic>
          <p:nvPicPr>
            <p:cNvPr id="187" name="Picture 186">
              <a:extLst>
                <a:ext uri="{FF2B5EF4-FFF2-40B4-BE49-F238E27FC236}">
                  <a16:creationId xmlns:a16="http://schemas.microsoft.com/office/drawing/2014/main" id="{0D835C96-413D-D2C3-EC32-131760ABAE84}"/>
                </a:ext>
              </a:extLst>
            </p:cNvPr>
            <p:cNvPicPr>
              <a:picLocks noChangeAspect="1"/>
            </p:cNvPicPr>
            <p:nvPr/>
          </p:nvPicPr>
          <p:blipFill>
            <a:blip r:embed="rId2"/>
            <a:stretch>
              <a:fillRect/>
            </a:stretch>
          </p:blipFill>
          <p:spPr>
            <a:xfrm>
              <a:off x="9076675" y="1810978"/>
              <a:ext cx="285790" cy="76211"/>
            </a:xfrm>
            <a:prstGeom prst="rect">
              <a:avLst/>
            </a:prstGeom>
          </p:spPr>
        </p:pic>
        <p:pic>
          <p:nvPicPr>
            <p:cNvPr id="188" name="Picture 187">
              <a:extLst>
                <a:ext uri="{FF2B5EF4-FFF2-40B4-BE49-F238E27FC236}">
                  <a16:creationId xmlns:a16="http://schemas.microsoft.com/office/drawing/2014/main" id="{4B4134FC-9AC2-F5B0-33F8-F6103FC9A9B4}"/>
                </a:ext>
              </a:extLst>
            </p:cNvPr>
            <p:cNvPicPr>
              <a:picLocks noChangeAspect="1"/>
            </p:cNvPicPr>
            <p:nvPr/>
          </p:nvPicPr>
          <p:blipFill>
            <a:blip r:embed="rId2"/>
            <a:stretch>
              <a:fillRect/>
            </a:stretch>
          </p:blipFill>
          <p:spPr>
            <a:xfrm>
              <a:off x="9070006" y="1942675"/>
              <a:ext cx="285790" cy="76211"/>
            </a:xfrm>
            <a:prstGeom prst="rect">
              <a:avLst/>
            </a:prstGeom>
          </p:spPr>
        </p:pic>
        <p:sp>
          <p:nvSpPr>
            <p:cNvPr id="178" name="TextBox 177">
              <a:extLst>
                <a:ext uri="{FF2B5EF4-FFF2-40B4-BE49-F238E27FC236}">
                  <a16:creationId xmlns:a16="http://schemas.microsoft.com/office/drawing/2014/main" id="{B1803ECE-8A23-D568-DAC6-B2413C6E7329}"/>
                </a:ext>
              </a:extLst>
            </p:cNvPr>
            <p:cNvSpPr txBox="1"/>
            <p:nvPr/>
          </p:nvSpPr>
          <p:spPr>
            <a:xfrm>
              <a:off x="10019320" y="2032003"/>
              <a:ext cx="561474" cy="571698"/>
            </a:xfrm>
            <a:prstGeom prst="rect">
              <a:avLst/>
            </a:prstGeom>
            <a:noFill/>
          </p:spPr>
          <p:txBody>
            <a:bodyPr wrap="square">
              <a:spAutoFit/>
            </a:bodyPr>
            <a:lstStyle/>
            <a:p>
              <a:pPr algn="ctr"/>
              <a:r>
                <a:rPr lang="en-GB" sz="900" dirty="0">
                  <a:solidFill>
                    <a:schemeClr val="tx1"/>
                  </a:solidFill>
                </a:rPr>
                <a:t>QVE</a:t>
              </a:r>
              <a:endParaRPr lang="en-GB" sz="900" dirty="0"/>
            </a:p>
          </p:txBody>
        </p:sp>
        <p:grpSp>
          <p:nvGrpSpPr>
            <p:cNvPr id="278" name="Group 277">
              <a:extLst>
                <a:ext uri="{FF2B5EF4-FFF2-40B4-BE49-F238E27FC236}">
                  <a16:creationId xmlns:a16="http://schemas.microsoft.com/office/drawing/2014/main" id="{B0B10C82-B6BA-5F8C-CDB9-F6863AE90EEF}"/>
                </a:ext>
              </a:extLst>
            </p:cNvPr>
            <p:cNvGrpSpPr/>
            <p:nvPr/>
          </p:nvGrpSpPr>
          <p:grpSpPr>
            <a:xfrm>
              <a:off x="9583366" y="1093261"/>
              <a:ext cx="1471370" cy="961808"/>
              <a:chOff x="9731533" y="1482889"/>
              <a:chExt cx="1471370" cy="961808"/>
            </a:xfrm>
          </p:grpSpPr>
          <p:sp>
            <p:nvSpPr>
              <p:cNvPr id="129" name="Rectangle 128">
                <a:extLst>
                  <a:ext uri="{FF2B5EF4-FFF2-40B4-BE49-F238E27FC236}">
                    <a16:creationId xmlns:a16="http://schemas.microsoft.com/office/drawing/2014/main" id="{3B4CA243-B46C-8452-82D5-5577C6E7A77A}"/>
                  </a:ext>
                </a:extLst>
              </p:cNvPr>
              <p:cNvSpPr/>
              <p:nvPr/>
            </p:nvSpPr>
            <p:spPr>
              <a:xfrm>
                <a:off x="9740809" y="1482889"/>
                <a:ext cx="1462094" cy="961808"/>
              </a:xfrm>
              <a:prstGeom prst="rect">
                <a:avLst/>
              </a:prstGeom>
              <a:solidFill>
                <a:schemeClr val="bg1">
                  <a:lumMod val="95000"/>
                </a:schemeClr>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1050"/>
              </a:p>
            </p:txBody>
          </p:sp>
          <p:cxnSp>
            <p:nvCxnSpPr>
              <p:cNvPr id="142" name="Straight Connector 141">
                <a:extLst>
                  <a:ext uri="{FF2B5EF4-FFF2-40B4-BE49-F238E27FC236}">
                    <a16:creationId xmlns:a16="http://schemas.microsoft.com/office/drawing/2014/main" id="{002A3BB9-804C-64CD-0BFB-91DFB7AA6161}"/>
                  </a:ext>
                </a:extLst>
              </p:cNvPr>
              <p:cNvCxnSpPr>
                <a:cxnSpLocks/>
              </p:cNvCxnSpPr>
              <p:nvPr/>
            </p:nvCxnSpPr>
            <p:spPr>
              <a:xfrm>
                <a:off x="10147535" y="1816962"/>
                <a:ext cx="0" cy="5278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35089A1-3148-0915-9D21-E8C9816D7448}"/>
                  </a:ext>
                </a:extLst>
              </p:cNvPr>
              <p:cNvCxnSpPr>
                <a:cxnSpLocks/>
              </p:cNvCxnSpPr>
              <p:nvPr/>
            </p:nvCxnSpPr>
            <p:spPr>
              <a:xfrm>
                <a:off x="9971758" y="1926675"/>
                <a:ext cx="0" cy="4180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07877A0E-BF3A-5D42-E2CF-3857FCB58E1C}"/>
                  </a:ext>
                </a:extLst>
              </p:cNvPr>
              <p:cNvCxnSpPr>
                <a:cxnSpLocks/>
              </p:cNvCxnSpPr>
              <p:nvPr/>
            </p:nvCxnSpPr>
            <p:spPr>
              <a:xfrm flipH="1">
                <a:off x="9952708" y="2353474"/>
                <a:ext cx="21387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2CB55058-FC35-76FF-966A-13305CE576C3}"/>
                  </a:ext>
                </a:extLst>
              </p:cNvPr>
              <p:cNvGrpSpPr/>
              <p:nvPr/>
            </p:nvGrpSpPr>
            <p:grpSpPr>
              <a:xfrm>
                <a:off x="10110688" y="1926675"/>
                <a:ext cx="69486" cy="104137"/>
                <a:chOff x="4139950" y="3976591"/>
                <a:chExt cx="109797" cy="177212"/>
              </a:xfrm>
            </p:grpSpPr>
            <p:sp>
              <p:nvSpPr>
                <p:cNvPr id="146" name="Isosceles Triangle 145">
                  <a:extLst>
                    <a:ext uri="{FF2B5EF4-FFF2-40B4-BE49-F238E27FC236}">
                      <a16:creationId xmlns:a16="http://schemas.microsoft.com/office/drawing/2014/main" id="{33AB16FC-83CF-EA04-74B3-17193B597104}"/>
                    </a:ext>
                  </a:extLst>
                </p:cNvPr>
                <p:cNvSpPr/>
                <p:nvPr/>
              </p:nvSpPr>
              <p:spPr>
                <a:xfrm>
                  <a:off x="4139950" y="4065197"/>
                  <a:ext cx="109797" cy="88606"/>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47" name="Isosceles Triangle 146">
                  <a:extLst>
                    <a:ext uri="{FF2B5EF4-FFF2-40B4-BE49-F238E27FC236}">
                      <a16:creationId xmlns:a16="http://schemas.microsoft.com/office/drawing/2014/main" id="{C0A3384E-0605-31D8-7C94-63A7651F3811}"/>
                    </a:ext>
                  </a:extLst>
                </p:cNvPr>
                <p:cNvSpPr/>
                <p:nvPr/>
              </p:nvSpPr>
              <p:spPr>
                <a:xfrm flipV="1">
                  <a:off x="4139950" y="3976591"/>
                  <a:ext cx="109797" cy="88606"/>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cxnSp>
            <p:nvCxnSpPr>
              <p:cNvPr id="148" name="Straight Connector 147">
                <a:extLst>
                  <a:ext uri="{FF2B5EF4-FFF2-40B4-BE49-F238E27FC236}">
                    <a16:creationId xmlns:a16="http://schemas.microsoft.com/office/drawing/2014/main" id="{0ECD9EFC-F654-4F2B-9C0A-5C46B8C2DB25}"/>
                  </a:ext>
                </a:extLst>
              </p:cNvPr>
              <p:cNvCxnSpPr>
                <a:cxnSpLocks/>
              </p:cNvCxnSpPr>
              <p:nvPr/>
            </p:nvCxnSpPr>
            <p:spPr>
              <a:xfrm flipV="1">
                <a:off x="10638573" y="1632089"/>
                <a:ext cx="0" cy="282559"/>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56C5C1BD-D210-04DD-FC1F-076332E0121D}"/>
                  </a:ext>
                </a:extLst>
              </p:cNvPr>
              <p:cNvCxnSpPr>
                <a:cxnSpLocks/>
              </p:cNvCxnSpPr>
              <p:nvPr/>
            </p:nvCxnSpPr>
            <p:spPr>
              <a:xfrm flipV="1">
                <a:off x="10488000" y="1734540"/>
                <a:ext cx="0" cy="180108"/>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5" name="Group 154">
                <a:extLst>
                  <a:ext uri="{FF2B5EF4-FFF2-40B4-BE49-F238E27FC236}">
                    <a16:creationId xmlns:a16="http://schemas.microsoft.com/office/drawing/2014/main" id="{792788FA-37CE-C661-7BBF-A32988F86DC7}"/>
                  </a:ext>
                </a:extLst>
              </p:cNvPr>
              <p:cNvGrpSpPr/>
              <p:nvPr/>
            </p:nvGrpSpPr>
            <p:grpSpPr>
              <a:xfrm>
                <a:off x="10453600" y="1784029"/>
                <a:ext cx="69486" cy="104137"/>
                <a:chOff x="4139950" y="3976591"/>
                <a:chExt cx="109797" cy="177212"/>
              </a:xfrm>
            </p:grpSpPr>
            <p:sp>
              <p:nvSpPr>
                <p:cNvPr id="156" name="Isosceles Triangle 155">
                  <a:extLst>
                    <a:ext uri="{FF2B5EF4-FFF2-40B4-BE49-F238E27FC236}">
                      <a16:creationId xmlns:a16="http://schemas.microsoft.com/office/drawing/2014/main" id="{F81F5580-0E02-19D1-D80B-076D052B7387}"/>
                    </a:ext>
                  </a:extLst>
                </p:cNvPr>
                <p:cNvSpPr/>
                <p:nvPr/>
              </p:nvSpPr>
              <p:spPr>
                <a:xfrm>
                  <a:off x="4139950" y="4065197"/>
                  <a:ext cx="109797" cy="88606"/>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57" name="Isosceles Triangle 156">
                  <a:extLst>
                    <a:ext uri="{FF2B5EF4-FFF2-40B4-BE49-F238E27FC236}">
                      <a16:creationId xmlns:a16="http://schemas.microsoft.com/office/drawing/2014/main" id="{580AE759-E9AE-B840-D70D-43A95621DAF6}"/>
                    </a:ext>
                  </a:extLst>
                </p:cNvPr>
                <p:cNvSpPr/>
                <p:nvPr/>
              </p:nvSpPr>
              <p:spPr>
                <a:xfrm flipV="1">
                  <a:off x="4139950" y="3976591"/>
                  <a:ext cx="109797" cy="88606"/>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158" name="Group 157">
                <a:extLst>
                  <a:ext uri="{FF2B5EF4-FFF2-40B4-BE49-F238E27FC236}">
                    <a16:creationId xmlns:a16="http://schemas.microsoft.com/office/drawing/2014/main" id="{7434E284-5BFC-6659-4D44-A2FAD712E2E2}"/>
                  </a:ext>
                </a:extLst>
              </p:cNvPr>
              <p:cNvGrpSpPr/>
              <p:nvPr/>
            </p:nvGrpSpPr>
            <p:grpSpPr>
              <a:xfrm>
                <a:off x="10603405" y="1781752"/>
                <a:ext cx="69486" cy="104137"/>
                <a:chOff x="4139950" y="3976591"/>
                <a:chExt cx="109797" cy="177212"/>
              </a:xfrm>
            </p:grpSpPr>
            <p:sp>
              <p:nvSpPr>
                <p:cNvPr id="159" name="Isosceles Triangle 158">
                  <a:extLst>
                    <a:ext uri="{FF2B5EF4-FFF2-40B4-BE49-F238E27FC236}">
                      <a16:creationId xmlns:a16="http://schemas.microsoft.com/office/drawing/2014/main" id="{F11ACC96-60A2-A128-34AE-D63B41EE5889}"/>
                    </a:ext>
                  </a:extLst>
                </p:cNvPr>
                <p:cNvSpPr/>
                <p:nvPr/>
              </p:nvSpPr>
              <p:spPr>
                <a:xfrm>
                  <a:off x="4139950" y="4065197"/>
                  <a:ext cx="109797" cy="88606"/>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60" name="Isosceles Triangle 159">
                  <a:extLst>
                    <a:ext uri="{FF2B5EF4-FFF2-40B4-BE49-F238E27FC236}">
                      <a16:creationId xmlns:a16="http://schemas.microsoft.com/office/drawing/2014/main" id="{B1E0248F-10BC-00E4-9458-0EB5151CEF0C}"/>
                    </a:ext>
                  </a:extLst>
                </p:cNvPr>
                <p:cNvSpPr/>
                <p:nvPr/>
              </p:nvSpPr>
              <p:spPr>
                <a:xfrm flipV="1">
                  <a:off x="4139950" y="3976591"/>
                  <a:ext cx="109797" cy="88606"/>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182" name="Group 181">
                <a:extLst>
                  <a:ext uri="{FF2B5EF4-FFF2-40B4-BE49-F238E27FC236}">
                    <a16:creationId xmlns:a16="http://schemas.microsoft.com/office/drawing/2014/main" id="{7A97DED3-0787-68F7-40B5-9E6DE2103EB0}"/>
                  </a:ext>
                </a:extLst>
              </p:cNvPr>
              <p:cNvGrpSpPr/>
              <p:nvPr/>
            </p:nvGrpSpPr>
            <p:grpSpPr>
              <a:xfrm>
                <a:off x="10396914" y="1921751"/>
                <a:ext cx="672591" cy="411775"/>
                <a:chOff x="1534159" y="5129606"/>
                <a:chExt cx="1034202" cy="751316"/>
              </a:xfrm>
            </p:grpSpPr>
            <p:sp>
              <p:nvSpPr>
                <p:cNvPr id="183" name="Rectangle 182">
                  <a:extLst>
                    <a:ext uri="{FF2B5EF4-FFF2-40B4-BE49-F238E27FC236}">
                      <a16:creationId xmlns:a16="http://schemas.microsoft.com/office/drawing/2014/main" id="{A27B3997-C3E5-E3E2-79D7-F4C6FC743DF1}"/>
                    </a:ext>
                  </a:extLst>
                </p:cNvPr>
                <p:cNvSpPr/>
                <p:nvPr/>
              </p:nvSpPr>
              <p:spPr>
                <a:xfrm>
                  <a:off x="1534160" y="5505264"/>
                  <a:ext cx="1034201" cy="375658"/>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84" name="Rectangle 183">
                  <a:extLst>
                    <a:ext uri="{FF2B5EF4-FFF2-40B4-BE49-F238E27FC236}">
                      <a16:creationId xmlns:a16="http://schemas.microsoft.com/office/drawing/2014/main" id="{3FC70937-08AE-9FCA-A580-A5281EBE1754}"/>
                    </a:ext>
                  </a:extLst>
                </p:cNvPr>
                <p:cNvSpPr/>
                <p:nvPr/>
              </p:nvSpPr>
              <p:spPr>
                <a:xfrm>
                  <a:off x="1534159" y="5129606"/>
                  <a:ext cx="1034201" cy="37565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192" name="Group 191">
                <a:extLst>
                  <a:ext uri="{FF2B5EF4-FFF2-40B4-BE49-F238E27FC236}">
                    <a16:creationId xmlns:a16="http://schemas.microsoft.com/office/drawing/2014/main" id="{3E0BF6B9-E971-BB09-A302-F44661E52F4A}"/>
                  </a:ext>
                </a:extLst>
              </p:cNvPr>
              <p:cNvGrpSpPr/>
              <p:nvPr/>
            </p:nvGrpSpPr>
            <p:grpSpPr>
              <a:xfrm>
                <a:off x="9731533" y="1630050"/>
                <a:ext cx="932658" cy="315507"/>
                <a:chOff x="5392348" y="3394849"/>
                <a:chExt cx="7096864" cy="311853"/>
              </a:xfrm>
            </p:grpSpPr>
            <p:cxnSp>
              <p:nvCxnSpPr>
                <p:cNvPr id="193" name="Straight Connector 192">
                  <a:extLst>
                    <a:ext uri="{FF2B5EF4-FFF2-40B4-BE49-F238E27FC236}">
                      <a16:creationId xmlns:a16="http://schemas.microsoft.com/office/drawing/2014/main" id="{88E37B90-02C0-AEC2-543B-1EC6C7D1B8D0}"/>
                    </a:ext>
                  </a:extLst>
                </p:cNvPr>
                <p:cNvCxnSpPr>
                  <a:cxnSpLocks/>
                </p:cNvCxnSpPr>
                <p:nvPr/>
              </p:nvCxnSpPr>
              <p:spPr>
                <a:xfrm>
                  <a:off x="5462932" y="3394849"/>
                  <a:ext cx="7026280" cy="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CB8BAA6A-D434-8451-0E68-12FC6656419B}"/>
                    </a:ext>
                  </a:extLst>
                </p:cNvPr>
                <p:cNvCxnSpPr>
                  <a:cxnSpLocks/>
                </p:cNvCxnSpPr>
                <p:nvPr/>
              </p:nvCxnSpPr>
              <p:spPr>
                <a:xfrm>
                  <a:off x="5462932" y="3499021"/>
                  <a:ext cx="5790768"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E20D5FD6-E8E8-3B90-31C6-43881B9AE27E}"/>
                    </a:ext>
                  </a:extLst>
                </p:cNvPr>
                <p:cNvCxnSpPr>
                  <a:cxnSpLocks/>
                </p:cNvCxnSpPr>
                <p:nvPr/>
              </p:nvCxnSpPr>
              <p:spPr>
                <a:xfrm>
                  <a:off x="5392348" y="3599501"/>
                  <a:ext cx="311942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8D46443B-4631-51D6-F485-D5B9AB6B967B}"/>
                    </a:ext>
                  </a:extLst>
                </p:cNvPr>
                <p:cNvCxnSpPr>
                  <a:cxnSpLocks/>
                </p:cNvCxnSpPr>
                <p:nvPr/>
              </p:nvCxnSpPr>
              <p:spPr>
                <a:xfrm>
                  <a:off x="5486802" y="3706702"/>
                  <a:ext cx="167176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216" name="Group 215">
              <a:extLst>
                <a:ext uri="{FF2B5EF4-FFF2-40B4-BE49-F238E27FC236}">
                  <a16:creationId xmlns:a16="http://schemas.microsoft.com/office/drawing/2014/main" id="{F478B941-7956-5834-A1A5-1B5223784EEE}"/>
                </a:ext>
              </a:extLst>
            </p:cNvPr>
            <p:cNvGrpSpPr/>
            <p:nvPr/>
          </p:nvGrpSpPr>
          <p:grpSpPr>
            <a:xfrm>
              <a:off x="4509002" y="1039470"/>
              <a:ext cx="1333817" cy="688671"/>
              <a:chOff x="3164393" y="3191858"/>
              <a:chExt cx="1333817" cy="688671"/>
            </a:xfrm>
            <a:solidFill>
              <a:schemeClr val="bg1">
                <a:lumMod val="95000"/>
              </a:schemeClr>
            </a:solidFill>
          </p:grpSpPr>
          <p:sp>
            <p:nvSpPr>
              <p:cNvPr id="128" name="Rectangle 127">
                <a:extLst>
                  <a:ext uri="{FF2B5EF4-FFF2-40B4-BE49-F238E27FC236}">
                    <a16:creationId xmlns:a16="http://schemas.microsoft.com/office/drawing/2014/main" id="{7869CFA7-9CD5-0434-8140-F4BA7F9153A9}"/>
                  </a:ext>
                </a:extLst>
              </p:cNvPr>
              <p:cNvSpPr/>
              <p:nvPr/>
            </p:nvSpPr>
            <p:spPr>
              <a:xfrm>
                <a:off x="3164393" y="3191858"/>
                <a:ext cx="1306713" cy="688671"/>
              </a:xfrm>
              <a:prstGeom prst="rect">
                <a:avLst/>
              </a:prstGeom>
              <a:solidFill>
                <a:srgbClr val="00B050"/>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sz="1050" dirty="0">
                  <a:solidFill>
                    <a:schemeClr val="tx1"/>
                  </a:solidFill>
                </a:endParaRPr>
              </a:p>
            </p:txBody>
          </p:sp>
          <p:sp>
            <p:nvSpPr>
              <p:cNvPr id="176" name="TextBox 175">
                <a:extLst>
                  <a:ext uri="{FF2B5EF4-FFF2-40B4-BE49-F238E27FC236}">
                    <a16:creationId xmlns:a16="http://schemas.microsoft.com/office/drawing/2014/main" id="{520560B0-E052-312C-461D-0B5FB892E0CA}"/>
                  </a:ext>
                </a:extLst>
              </p:cNvPr>
              <p:cNvSpPr txBox="1"/>
              <p:nvPr/>
            </p:nvSpPr>
            <p:spPr>
              <a:xfrm>
                <a:off x="3265352" y="3409104"/>
                <a:ext cx="666103" cy="357310"/>
              </a:xfrm>
              <a:prstGeom prst="rect">
                <a:avLst/>
              </a:prstGeom>
              <a:noFill/>
            </p:spPr>
            <p:txBody>
              <a:bodyPr wrap="square">
                <a:spAutoFit/>
              </a:bodyPr>
              <a:lstStyle/>
              <a:p>
                <a:r>
                  <a:rPr lang="en-GB" sz="900" dirty="0">
                    <a:solidFill>
                      <a:schemeClr val="tx1"/>
                    </a:solidFill>
                  </a:rPr>
                  <a:t>QRB</a:t>
                </a:r>
                <a:endParaRPr lang="en-GB" sz="900" dirty="0"/>
              </a:p>
            </p:txBody>
          </p:sp>
          <p:grpSp>
            <p:nvGrpSpPr>
              <p:cNvPr id="211" name="Group 210">
                <a:extLst>
                  <a:ext uri="{FF2B5EF4-FFF2-40B4-BE49-F238E27FC236}">
                    <a16:creationId xmlns:a16="http://schemas.microsoft.com/office/drawing/2014/main" id="{CB19FB26-03C7-107C-BC14-02EDA046E8B0}"/>
                  </a:ext>
                </a:extLst>
              </p:cNvPr>
              <p:cNvGrpSpPr/>
              <p:nvPr/>
            </p:nvGrpSpPr>
            <p:grpSpPr>
              <a:xfrm>
                <a:off x="3944447" y="3395005"/>
                <a:ext cx="553763" cy="311853"/>
                <a:chOff x="1505721" y="3394849"/>
                <a:chExt cx="9805815" cy="311853"/>
              </a:xfrm>
              <a:grpFill/>
            </p:grpSpPr>
            <p:cxnSp>
              <p:nvCxnSpPr>
                <p:cNvPr id="212" name="Straight Connector 211">
                  <a:extLst>
                    <a:ext uri="{FF2B5EF4-FFF2-40B4-BE49-F238E27FC236}">
                      <a16:creationId xmlns:a16="http://schemas.microsoft.com/office/drawing/2014/main" id="{15FA5741-52C6-A783-D754-2F946F9F43EC}"/>
                    </a:ext>
                  </a:extLst>
                </p:cNvPr>
                <p:cNvCxnSpPr>
                  <a:cxnSpLocks/>
                </p:cNvCxnSpPr>
                <p:nvPr/>
              </p:nvCxnSpPr>
              <p:spPr>
                <a:xfrm>
                  <a:off x="1505721" y="3394849"/>
                  <a:ext cx="9805815" cy="0"/>
                </a:xfrm>
                <a:prstGeom prst="line">
                  <a:avLst/>
                </a:prstGeom>
                <a:grpFill/>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0B5AEC7C-0E77-FF80-8967-970EAFEA283E}"/>
                    </a:ext>
                  </a:extLst>
                </p:cNvPr>
                <p:cNvCxnSpPr>
                  <a:cxnSpLocks/>
                </p:cNvCxnSpPr>
                <p:nvPr/>
              </p:nvCxnSpPr>
              <p:spPr>
                <a:xfrm>
                  <a:off x="1515647" y="3499021"/>
                  <a:ext cx="9795889" cy="0"/>
                </a:xfrm>
                <a:prstGeom prst="line">
                  <a:avLst/>
                </a:prstGeom>
                <a:grpFill/>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5AA94CA7-FC76-BF70-04EC-3A489137565C}"/>
                    </a:ext>
                  </a:extLst>
                </p:cNvPr>
                <p:cNvCxnSpPr>
                  <a:cxnSpLocks/>
                </p:cNvCxnSpPr>
                <p:nvPr/>
              </p:nvCxnSpPr>
              <p:spPr>
                <a:xfrm>
                  <a:off x="1515647" y="3599498"/>
                  <a:ext cx="9795889" cy="0"/>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C631565D-2F2E-88B4-2989-A3E1416C1D52}"/>
                    </a:ext>
                  </a:extLst>
                </p:cNvPr>
                <p:cNvCxnSpPr>
                  <a:cxnSpLocks/>
                </p:cNvCxnSpPr>
                <p:nvPr/>
              </p:nvCxnSpPr>
              <p:spPr>
                <a:xfrm>
                  <a:off x="1515647" y="3706702"/>
                  <a:ext cx="9795889" cy="0"/>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4" name="Group 163">
                <a:extLst>
                  <a:ext uri="{FF2B5EF4-FFF2-40B4-BE49-F238E27FC236}">
                    <a16:creationId xmlns:a16="http://schemas.microsoft.com/office/drawing/2014/main" id="{5CC136AA-6838-6211-EE99-65DE1370FED6}"/>
                  </a:ext>
                </a:extLst>
              </p:cNvPr>
              <p:cNvGrpSpPr/>
              <p:nvPr/>
            </p:nvGrpSpPr>
            <p:grpSpPr>
              <a:xfrm rot="16200000">
                <a:off x="4282936" y="3342780"/>
                <a:ext cx="69486" cy="104137"/>
                <a:chOff x="4139950" y="3976591"/>
                <a:chExt cx="109797" cy="177212"/>
              </a:xfrm>
              <a:grpFill/>
            </p:grpSpPr>
            <p:sp>
              <p:nvSpPr>
                <p:cNvPr id="165" name="Isosceles Triangle 164">
                  <a:extLst>
                    <a:ext uri="{FF2B5EF4-FFF2-40B4-BE49-F238E27FC236}">
                      <a16:creationId xmlns:a16="http://schemas.microsoft.com/office/drawing/2014/main" id="{DA5AAF5E-CBCF-90C4-06BB-2CA977141B2C}"/>
                    </a:ext>
                  </a:extLst>
                </p:cNvPr>
                <p:cNvSpPr/>
                <p:nvPr/>
              </p:nvSpPr>
              <p:spPr>
                <a:xfrm>
                  <a:off x="4139950" y="4065197"/>
                  <a:ext cx="109797" cy="88606"/>
                </a:xfrm>
                <a:prstGeom prst="triangl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66" name="Isosceles Triangle 165">
                  <a:extLst>
                    <a:ext uri="{FF2B5EF4-FFF2-40B4-BE49-F238E27FC236}">
                      <a16:creationId xmlns:a16="http://schemas.microsoft.com/office/drawing/2014/main" id="{38A0DB46-37F2-7015-E275-D48AD7721F35}"/>
                    </a:ext>
                  </a:extLst>
                </p:cNvPr>
                <p:cNvSpPr/>
                <p:nvPr/>
              </p:nvSpPr>
              <p:spPr>
                <a:xfrm flipV="1">
                  <a:off x="4139950" y="3976591"/>
                  <a:ext cx="109797" cy="88606"/>
                </a:xfrm>
                <a:prstGeom prst="triangle">
                  <a:avLst>
                    <a:gd name="adj" fmla="val 50000"/>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167" name="Group 166">
                <a:extLst>
                  <a:ext uri="{FF2B5EF4-FFF2-40B4-BE49-F238E27FC236}">
                    <a16:creationId xmlns:a16="http://schemas.microsoft.com/office/drawing/2014/main" id="{95E743D4-BDA9-A8C0-3467-825E986C1BB2}"/>
                  </a:ext>
                </a:extLst>
              </p:cNvPr>
              <p:cNvGrpSpPr/>
              <p:nvPr/>
            </p:nvGrpSpPr>
            <p:grpSpPr>
              <a:xfrm rot="16200000">
                <a:off x="4281621" y="3453611"/>
                <a:ext cx="69486" cy="104137"/>
                <a:chOff x="4139950" y="3976591"/>
                <a:chExt cx="109797" cy="177212"/>
              </a:xfrm>
              <a:grpFill/>
            </p:grpSpPr>
            <p:sp>
              <p:nvSpPr>
                <p:cNvPr id="168" name="Isosceles Triangle 167">
                  <a:extLst>
                    <a:ext uri="{FF2B5EF4-FFF2-40B4-BE49-F238E27FC236}">
                      <a16:creationId xmlns:a16="http://schemas.microsoft.com/office/drawing/2014/main" id="{01606BAA-4941-ED02-D76B-61597DDC7430}"/>
                    </a:ext>
                  </a:extLst>
                </p:cNvPr>
                <p:cNvSpPr/>
                <p:nvPr/>
              </p:nvSpPr>
              <p:spPr>
                <a:xfrm>
                  <a:off x="4139950" y="4065197"/>
                  <a:ext cx="109797" cy="88606"/>
                </a:xfrm>
                <a:prstGeom prst="triangl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69" name="Isosceles Triangle 168">
                  <a:extLst>
                    <a:ext uri="{FF2B5EF4-FFF2-40B4-BE49-F238E27FC236}">
                      <a16:creationId xmlns:a16="http://schemas.microsoft.com/office/drawing/2014/main" id="{B2AAFE97-24A2-D161-1C6D-6485C66234ED}"/>
                    </a:ext>
                  </a:extLst>
                </p:cNvPr>
                <p:cNvSpPr/>
                <p:nvPr/>
              </p:nvSpPr>
              <p:spPr>
                <a:xfrm flipV="1">
                  <a:off x="4139950" y="3976591"/>
                  <a:ext cx="109797" cy="88606"/>
                </a:xfrm>
                <a:prstGeom prst="triangle">
                  <a:avLst>
                    <a:gd name="adj" fmla="val 50000"/>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170" name="Group 169">
                <a:extLst>
                  <a:ext uri="{FF2B5EF4-FFF2-40B4-BE49-F238E27FC236}">
                    <a16:creationId xmlns:a16="http://schemas.microsoft.com/office/drawing/2014/main" id="{215DFACD-D4F0-99F8-813F-4F377600A61E}"/>
                  </a:ext>
                </a:extLst>
              </p:cNvPr>
              <p:cNvGrpSpPr/>
              <p:nvPr/>
            </p:nvGrpSpPr>
            <p:grpSpPr>
              <a:xfrm rot="16200000">
                <a:off x="4282937" y="3551125"/>
                <a:ext cx="69486" cy="104137"/>
                <a:chOff x="4139950" y="3976591"/>
                <a:chExt cx="109797" cy="177212"/>
              </a:xfrm>
              <a:grpFill/>
            </p:grpSpPr>
            <p:sp>
              <p:nvSpPr>
                <p:cNvPr id="171" name="Isosceles Triangle 170">
                  <a:extLst>
                    <a:ext uri="{FF2B5EF4-FFF2-40B4-BE49-F238E27FC236}">
                      <a16:creationId xmlns:a16="http://schemas.microsoft.com/office/drawing/2014/main" id="{993B58B9-1B8B-8D46-6CAE-C75133790001}"/>
                    </a:ext>
                  </a:extLst>
                </p:cNvPr>
                <p:cNvSpPr/>
                <p:nvPr/>
              </p:nvSpPr>
              <p:spPr>
                <a:xfrm>
                  <a:off x="4139950" y="4065197"/>
                  <a:ext cx="109797" cy="88606"/>
                </a:xfrm>
                <a:prstGeom prst="triangl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72" name="Isosceles Triangle 171">
                  <a:extLst>
                    <a:ext uri="{FF2B5EF4-FFF2-40B4-BE49-F238E27FC236}">
                      <a16:creationId xmlns:a16="http://schemas.microsoft.com/office/drawing/2014/main" id="{28F05B9F-0AE7-DA90-FAAE-BB81ECD85E22}"/>
                    </a:ext>
                  </a:extLst>
                </p:cNvPr>
                <p:cNvSpPr/>
                <p:nvPr/>
              </p:nvSpPr>
              <p:spPr>
                <a:xfrm flipV="1">
                  <a:off x="4139950" y="3976591"/>
                  <a:ext cx="109797" cy="88606"/>
                </a:xfrm>
                <a:prstGeom prst="triangle">
                  <a:avLst>
                    <a:gd name="adj" fmla="val 50000"/>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173" name="Group 172">
                <a:extLst>
                  <a:ext uri="{FF2B5EF4-FFF2-40B4-BE49-F238E27FC236}">
                    <a16:creationId xmlns:a16="http://schemas.microsoft.com/office/drawing/2014/main" id="{516C59A1-A603-FE4A-4872-31A7AB5F59D5}"/>
                  </a:ext>
                </a:extLst>
              </p:cNvPr>
              <p:cNvGrpSpPr/>
              <p:nvPr/>
            </p:nvGrpSpPr>
            <p:grpSpPr>
              <a:xfrm rot="16200000">
                <a:off x="4286424" y="3661377"/>
                <a:ext cx="69486" cy="104137"/>
                <a:chOff x="4139950" y="3976591"/>
                <a:chExt cx="109797" cy="177212"/>
              </a:xfrm>
              <a:grpFill/>
            </p:grpSpPr>
            <p:sp>
              <p:nvSpPr>
                <p:cNvPr id="174" name="Isosceles Triangle 173">
                  <a:extLst>
                    <a:ext uri="{FF2B5EF4-FFF2-40B4-BE49-F238E27FC236}">
                      <a16:creationId xmlns:a16="http://schemas.microsoft.com/office/drawing/2014/main" id="{6BE84115-F82C-EBFC-8C1C-9E1B6AD61824}"/>
                    </a:ext>
                  </a:extLst>
                </p:cNvPr>
                <p:cNvSpPr/>
                <p:nvPr/>
              </p:nvSpPr>
              <p:spPr>
                <a:xfrm>
                  <a:off x="4139950" y="4065197"/>
                  <a:ext cx="109797" cy="88606"/>
                </a:xfrm>
                <a:prstGeom prst="triangl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75" name="Isosceles Triangle 174">
                  <a:extLst>
                    <a:ext uri="{FF2B5EF4-FFF2-40B4-BE49-F238E27FC236}">
                      <a16:creationId xmlns:a16="http://schemas.microsoft.com/office/drawing/2014/main" id="{1ECC4B63-63C0-14E9-609C-B20F63B1DBC4}"/>
                    </a:ext>
                  </a:extLst>
                </p:cNvPr>
                <p:cNvSpPr/>
                <p:nvPr/>
              </p:nvSpPr>
              <p:spPr>
                <a:xfrm flipV="1">
                  <a:off x="4139950" y="3976591"/>
                  <a:ext cx="109797" cy="88606"/>
                </a:xfrm>
                <a:prstGeom prst="triangle">
                  <a:avLst>
                    <a:gd name="adj" fmla="val 50000"/>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sp>
          <p:nvSpPr>
            <p:cNvPr id="268" name="Rectangle 267">
              <a:extLst>
                <a:ext uri="{FF2B5EF4-FFF2-40B4-BE49-F238E27FC236}">
                  <a16:creationId xmlns:a16="http://schemas.microsoft.com/office/drawing/2014/main" id="{6E8B2980-635E-1399-16FF-A7623298BBF5}"/>
                </a:ext>
              </a:extLst>
            </p:cNvPr>
            <p:cNvSpPr/>
            <p:nvPr/>
          </p:nvSpPr>
          <p:spPr>
            <a:xfrm>
              <a:off x="3707381" y="1039471"/>
              <a:ext cx="660868" cy="688671"/>
            </a:xfrm>
            <a:prstGeom prst="rect">
              <a:avLst/>
            </a:prstGeom>
            <a:solidFill>
              <a:srgbClr val="00B050"/>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WCS</a:t>
              </a:r>
              <a:endParaRPr lang="en-GB" sz="800" dirty="0">
                <a:solidFill>
                  <a:schemeClr val="tx1"/>
                </a:solidFill>
              </a:endParaRPr>
            </a:p>
          </p:txBody>
        </p:sp>
        <p:grpSp>
          <p:nvGrpSpPr>
            <p:cNvPr id="269" name="Group 268">
              <a:extLst>
                <a:ext uri="{FF2B5EF4-FFF2-40B4-BE49-F238E27FC236}">
                  <a16:creationId xmlns:a16="http://schemas.microsoft.com/office/drawing/2014/main" id="{D18CB31C-124F-9C43-B488-FC3ABD055EB0}"/>
                </a:ext>
              </a:extLst>
            </p:cNvPr>
            <p:cNvGrpSpPr/>
            <p:nvPr/>
          </p:nvGrpSpPr>
          <p:grpSpPr>
            <a:xfrm>
              <a:off x="4509003" y="438412"/>
              <a:ext cx="828721" cy="503505"/>
              <a:chOff x="7668862" y="2028256"/>
              <a:chExt cx="725077" cy="360280"/>
            </a:xfrm>
            <a:solidFill>
              <a:srgbClr val="00B050"/>
            </a:solidFill>
          </p:grpSpPr>
          <p:sp>
            <p:nvSpPr>
              <p:cNvPr id="270" name="Rectangle: Rounded Corners 269">
                <a:extLst>
                  <a:ext uri="{FF2B5EF4-FFF2-40B4-BE49-F238E27FC236}">
                    <a16:creationId xmlns:a16="http://schemas.microsoft.com/office/drawing/2014/main" id="{CE471C1A-A47A-B9CA-09C6-30D164EEF28A}"/>
                  </a:ext>
                </a:extLst>
              </p:cNvPr>
              <p:cNvSpPr/>
              <p:nvPr/>
            </p:nvSpPr>
            <p:spPr>
              <a:xfrm>
                <a:off x="7879853" y="2028256"/>
                <a:ext cx="129927" cy="346938"/>
              </a:xfrm>
              <a:prstGeom prst="roundRect">
                <a:avLst>
                  <a:gd name="adj" fmla="val 50000"/>
                </a:avLst>
              </a:prstGeom>
              <a:grp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271" name="Rectangle: Rounded Corners 270">
                <a:extLst>
                  <a:ext uri="{FF2B5EF4-FFF2-40B4-BE49-F238E27FC236}">
                    <a16:creationId xmlns:a16="http://schemas.microsoft.com/office/drawing/2014/main" id="{E42C740F-2C1E-8F4C-D690-0ABE3ACD551C}"/>
                  </a:ext>
                </a:extLst>
              </p:cNvPr>
              <p:cNvSpPr/>
              <p:nvPr/>
            </p:nvSpPr>
            <p:spPr>
              <a:xfrm>
                <a:off x="8059290" y="2028256"/>
                <a:ext cx="129927" cy="346938"/>
              </a:xfrm>
              <a:prstGeom prst="roundRect">
                <a:avLst>
                  <a:gd name="adj" fmla="val 50000"/>
                </a:avLst>
              </a:prstGeom>
              <a:grp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272" name="Rectangle: Rounded Corners 271">
                <a:extLst>
                  <a:ext uri="{FF2B5EF4-FFF2-40B4-BE49-F238E27FC236}">
                    <a16:creationId xmlns:a16="http://schemas.microsoft.com/office/drawing/2014/main" id="{3EF4AD98-AC58-F516-5A5A-AD647B445382}"/>
                  </a:ext>
                </a:extLst>
              </p:cNvPr>
              <p:cNvSpPr/>
              <p:nvPr/>
            </p:nvSpPr>
            <p:spPr>
              <a:xfrm>
                <a:off x="8238726" y="2028256"/>
                <a:ext cx="129927" cy="346938"/>
              </a:xfrm>
              <a:prstGeom prst="roundRect">
                <a:avLst>
                  <a:gd name="adj" fmla="val 50000"/>
                </a:avLst>
              </a:prstGeom>
              <a:grp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cxnSp>
            <p:nvCxnSpPr>
              <p:cNvPr id="273" name="Straight Connector 272">
                <a:extLst>
                  <a:ext uri="{FF2B5EF4-FFF2-40B4-BE49-F238E27FC236}">
                    <a16:creationId xmlns:a16="http://schemas.microsoft.com/office/drawing/2014/main" id="{FB98B185-38E5-B328-59F3-14179B259AF0}"/>
                  </a:ext>
                </a:extLst>
              </p:cNvPr>
              <p:cNvCxnSpPr>
                <a:cxnSpLocks/>
              </p:cNvCxnSpPr>
              <p:nvPr/>
            </p:nvCxnSpPr>
            <p:spPr>
              <a:xfrm>
                <a:off x="7668862" y="2388536"/>
                <a:ext cx="725077" cy="0"/>
              </a:xfrm>
              <a:prstGeom prst="line">
                <a:avLst/>
              </a:prstGeom>
              <a:grpFill/>
              <a:ln w="31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79" name="Group 278">
              <a:extLst>
                <a:ext uri="{FF2B5EF4-FFF2-40B4-BE49-F238E27FC236}">
                  <a16:creationId xmlns:a16="http://schemas.microsoft.com/office/drawing/2014/main" id="{746EFC80-8712-412C-77C8-2269A8CAD412}"/>
                </a:ext>
              </a:extLst>
            </p:cNvPr>
            <p:cNvGrpSpPr/>
            <p:nvPr/>
          </p:nvGrpSpPr>
          <p:grpSpPr>
            <a:xfrm>
              <a:off x="5848240" y="800613"/>
              <a:ext cx="3764440" cy="107204"/>
              <a:chOff x="1515647" y="3599498"/>
              <a:chExt cx="9795889" cy="107204"/>
            </a:xfrm>
          </p:grpSpPr>
          <p:cxnSp>
            <p:nvCxnSpPr>
              <p:cNvPr id="282" name="Straight Connector 281">
                <a:extLst>
                  <a:ext uri="{FF2B5EF4-FFF2-40B4-BE49-F238E27FC236}">
                    <a16:creationId xmlns:a16="http://schemas.microsoft.com/office/drawing/2014/main" id="{E09FABD3-CF00-1C93-8E6B-6A837836B4B1}"/>
                  </a:ext>
                </a:extLst>
              </p:cNvPr>
              <p:cNvCxnSpPr>
                <a:cxnSpLocks/>
              </p:cNvCxnSpPr>
              <p:nvPr/>
            </p:nvCxnSpPr>
            <p:spPr>
              <a:xfrm>
                <a:off x="1515647" y="3599498"/>
                <a:ext cx="9795889" cy="0"/>
              </a:xfrm>
              <a:prstGeom prst="line">
                <a:avLst/>
              </a:prstGeom>
              <a:ln w="38100">
                <a:solidFill>
                  <a:srgbClr val="FFCC66"/>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C1D328D7-340A-6FDE-4599-1999EAC6D3C2}"/>
                  </a:ext>
                </a:extLst>
              </p:cNvPr>
              <p:cNvCxnSpPr>
                <a:cxnSpLocks/>
              </p:cNvCxnSpPr>
              <p:nvPr/>
            </p:nvCxnSpPr>
            <p:spPr>
              <a:xfrm>
                <a:off x="1515647" y="3706702"/>
                <a:ext cx="9795889"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grpSp>
        <p:sp>
          <p:nvSpPr>
            <p:cNvPr id="286" name="TextBox 285">
              <a:extLst>
                <a:ext uri="{FF2B5EF4-FFF2-40B4-BE49-F238E27FC236}">
                  <a16:creationId xmlns:a16="http://schemas.microsoft.com/office/drawing/2014/main" id="{7D22FEC5-FFA1-5BE9-D68E-D3D0272D0A1C}"/>
                </a:ext>
              </a:extLst>
            </p:cNvPr>
            <p:cNvSpPr txBox="1"/>
            <p:nvPr/>
          </p:nvSpPr>
          <p:spPr>
            <a:xfrm>
              <a:off x="7466353" y="493495"/>
              <a:ext cx="772348" cy="357310"/>
            </a:xfrm>
            <a:prstGeom prst="rect">
              <a:avLst/>
            </a:prstGeom>
            <a:noFill/>
          </p:spPr>
          <p:txBody>
            <a:bodyPr wrap="square">
              <a:spAutoFit/>
            </a:bodyPr>
            <a:lstStyle/>
            <a:p>
              <a:pPr algn="ctr"/>
              <a:r>
                <a:rPr lang="en-GB" sz="900" dirty="0">
                  <a:solidFill>
                    <a:schemeClr val="tx1"/>
                  </a:solidFill>
                </a:rPr>
                <a:t>WPS</a:t>
              </a:r>
              <a:endParaRPr lang="en-GB" sz="900" dirty="0"/>
            </a:p>
          </p:txBody>
        </p:sp>
      </p:grpSp>
      <p:cxnSp>
        <p:nvCxnSpPr>
          <p:cNvPr id="180" name="Straight Connector 179">
            <a:extLst>
              <a:ext uri="{FF2B5EF4-FFF2-40B4-BE49-F238E27FC236}">
                <a16:creationId xmlns:a16="http://schemas.microsoft.com/office/drawing/2014/main" id="{7375221D-C15D-0A4D-1689-3FB36A8229C8}"/>
              </a:ext>
            </a:extLst>
          </p:cNvPr>
          <p:cNvCxnSpPr>
            <a:cxnSpLocks/>
          </p:cNvCxnSpPr>
          <p:nvPr/>
        </p:nvCxnSpPr>
        <p:spPr>
          <a:xfrm>
            <a:off x="2295728" y="2374900"/>
            <a:ext cx="952067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81" name="Group 180">
            <a:extLst>
              <a:ext uri="{FF2B5EF4-FFF2-40B4-BE49-F238E27FC236}">
                <a16:creationId xmlns:a16="http://schemas.microsoft.com/office/drawing/2014/main" id="{03344EF1-CDC9-2F9B-0262-46F691676741}"/>
              </a:ext>
            </a:extLst>
          </p:cNvPr>
          <p:cNvGrpSpPr/>
          <p:nvPr/>
        </p:nvGrpSpPr>
        <p:grpSpPr>
          <a:xfrm>
            <a:off x="6385292" y="2373256"/>
            <a:ext cx="4746585" cy="2192456"/>
            <a:chOff x="3707381" y="147551"/>
            <a:chExt cx="7347355" cy="3393756"/>
          </a:xfrm>
        </p:grpSpPr>
        <p:sp>
          <p:nvSpPr>
            <p:cNvPr id="186" name="TextBox 185">
              <a:extLst>
                <a:ext uri="{FF2B5EF4-FFF2-40B4-BE49-F238E27FC236}">
                  <a16:creationId xmlns:a16="http://schemas.microsoft.com/office/drawing/2014/main" id="{31842140-BF55-A44D-7FA2-1C07B8CD4084}"/>
                </a:ext>
              </a:extLst>
            </p:cNvPr>
            <p:cNvSpPr txBox="1"/>
            <p:nvPr/>
          </p:nvSpPr>
          <p:spPr>
            <a:xfrm>
              <a:off x="4623731" y="147551"/>
              <a:ext cx="772348" cy="357310"/>
            </a:xfrm>
            <a:prstGeom prst="rect">
              <a:avLst/>
            </a:prstGeom>
            <a:noFill/>
          </p:spPr>
          <p:txBody>
            <a:bodyPr wrap="square">
              <a:spAutoFit/>
            </a:bodyPr>
            <a:lstStyle/>
            <a:p>
              <a:pPr algn="ctr"/>
              <a:r>
                <a:rPr lang="en-GB" sz="900" dirty="0">
                  <a:solidFill>
                    <a:schemeClr val="tx1"/>
                  </a:solidFill>
                </a:rPr>
                <a:t>WHS</a:t>
              </a:r>
              <a:endParaRPr lang="en-GB" sz="900" dirty="0"/>
            </a:p>
          </p:txBody>
        </p:sp>
        <p:sp>
          <p:nvSpPr>
            <p:cNvPr id="190" name="Rectangle 189">
              <a:extLst>
                <a:ext uri="{FF2B5EF4-FFF2-40B4-BE49-F238E27FC236}">
                  <a16:creationId xmlns:a16="http://schemas.microsoft.com/office/drawing/2014/main" id="{705FFEF7-123F-4FD9-08BA-685D6D000BA0}"/>
                </a:ext>
              </a:extLst>
            </p:cNvPr>
            <p:cNvSpPr/>
            <p:nvPr/>
          </p:nvSpPr>
          <p:spPr>
            <a:xfrm>
              <a:off x="7590749" y="1755060"/>
              <a:ext cx="1146319" cy="588821"/>
            </a:xfrm>
            <a:prstGeom prst="rect">
              <a:avLst/>
            </a:prstGeom>
            <a:solidFill>
              <a:schemeClr val="bg1">
                <a:lumMod val="95000"/>
              </a:schemeClr>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1050"/>
            </a:p>
          </p:txBody>
        </p:sp>
        <p:sp>
          <p:nvSpPr>
            <p:cNvPr id="197" name="Rectangle 196">
              <a:extLst>
                <a:ext uri="{FF2B5EF4-FFF2-40B4-BE49-F238E27FC236}">
                  <a16:creationId xmlns:a16="http://schemas.microsoft.com/office/drawing/2014/main" id="{40101A0E-9936-05C0-FAFC-84DCF27A9574}"/>
                </a:ext>
              </a:extLst>
            </p:cNvPr>
            <p:cNvSpPr/>
            <p:nvPr/>
          </p:nvSpPr>
          <p:spPr>
            <a:xfrm>
              <a:off x="7590749" y="1058833"/>
              <a:ext cx="1146318" cy="717312"/>
            </a:xfrm>
            <a:prstGeom prst="rect">
              <a:avLst/>
            </a:prstGeom>
            <a:solidFill>
              <a:srgbClr val="00B050"/>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1050"/>
            </a:p>
          </p:txBody>
        </p:sp>
        <p:sp>
          <p:nvSpPr>
            <p:cNvPr id="198" name="Rectangle 197">
              <a:extLst>
                <a:ext uri="{FF2B5EF4-FFF2-40B4-BE49-F238E27FC236}">
                  <a16:creationId xmlns:a16="http://schemas.microsoft.com/office/drawing/2014/main" id="{09E06277-0A0F-4E44-1D6E-DDC72BF7F367}"/>
                </a:ext>
              </a:extLst>
            </p:cNvPr>
            <p:cNvSpPr/>
            <p:nvPr/>
          </p:nvSpPr>
          <p:spPr>
            <a:xfrm>
              <a:off x="7590749" y="2336858"/>
              <a:ext cx="1146318" cy="672227"/>
            </a:xfrm>
            <a:prstGeom prst="rect">
              <a:avLst/>
            </a:prstGeom>
            <a:solidFill>
              <a:schemeClr val="bg1">
                <a:lumMod val="95000"/>
              </a:schemeClr>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1050"/>
            </a:p>
          </p:txBody>
        </p:sp>
        <p:cxnSp>
          <p:nvCxnSpPr>
            <p:cNvPr id="199" name="Straight Connector 198">
              <a:extLst>
                <a:ext uri="{FF2B5EF4-FFF2-40B4-BE49-F238E27FC236}">
                  <a16:creationId xmlns:a16="http://schemas.microsoft.com/office/drawing/2014/main" id="{6722FD9E-B885-9B92-52F7-98C3E586E2C4}"/>
                </a:ext>
              </a:extLst>
            </p:cNvPr>
            <p:cNvCxnSpPr>
              <a:cxnSpLocks/>
            </p:cNvCxnSpPr>
            <p:nvPr/>
          </p:nvCxnSpPr>
          <p:spPr>
            <a:xfrm>
              <a:off x="7933151" y="1452153"/>
              <a:ext cx="0" cy="55993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7FB420FF-517D-177A-F95E-02FF8E5F1806}"/>
                </a:ext>
              </a:extLst>
            </p:cNvPr>
            <p:cNvCxnSpPr>
              <a:cxnSpLocks/>
            </p:cNvCxnSpPr>
            <p:nvPr/>
          </p:nvCxnSpPr>
          <p:spPr>
            <a:xfrm>
              <a:off x="8091852" y="1543712"/>
              <a:ext cx="0" cy="46837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01" name="Isosceles Triangle 200">
              <a:extLst>
                <a:ext uri="{FF2B5EF4-FFF2-40B4-BE49-F238E27FC236}">
                  <a16:creationId xmlns:a16="http://schemas.microsoft.com/office/drawing/2014/main" id="{3E010731-2CBA-9116-04DB-09BE2A041B4D}"/>
                </a:ext>
              </a:extLst>
            </p:cNvPr>
            <p:cNvSpPr/>
            <p:nvPr/>
          </p:nvSpPr>
          <p:spPr>
            <a:xfrm>
              <a:off x="7903482" y="1676073"/>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202" name="Isosceles Triangle 201">
              <a:extLst>
                <a:ext uri="{FF2B5EF4-FFF2-40B4-BE49-F238E27FC236}">
                  <a16:creationId xmlns:a16="http://schemas.microsoft.com/office/drawing/2014/main" id="{9B4758D4-F224-10E5-CA23-E44DAF68224F}"/>
                </a:ext>
              </a:extLst>
            </p:cNvPr>
            <p:cNvSpPr/>
            <p:nvPr/>
          </p:nvSpPr>
          <p:spPr>
            <a:xfrm flipV="1">
              <a:off x="7903482" y="1624004"/>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203" name="Isosceles Triangle 202">
              <a:extLst>
                <a:ext uri="{FF2B5EF4-FFF2-40B4-BE49-F238E27FC236}">
                  <a16:creationId xmlns:a16="http://schemas.microsoft.com/office/drawing/2014/main" id="{3345A558-AAFE-B252-73C2-554D772BF84B}"/>
                </a:ext>
              </a:extLst>
            </p:cNvPr>
            <p:cNvSpPr/>
            <p:nvPr/>
          </p:nvSpPr>
          <p:spPr>
            <a:xfrm>
              <a:off x="8057841" y="1678638"/>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204" name="Isosceles Triangle 203">
              <a:extLst>
                <a:ext uri="{FF2B5EF4-FFF2-40B4-BE49-F238E27FC236}">
                  <a16:creationId xmlns:a16="http://schemas.microsoft.com/office/drawing/2014/main" id="{88951187-B9EF-AB4A-7742-716E187B2012}"/>
                </a:ext>
              </a:extLst>
            </p:cNvPr>
            <p:cNvSpPr/>
            <p:nvPr/>
          </p:nvSpPr>
          <p:spPr>
            <a:xfrm flipV="1">
              <a:off x="8057841" y="1626569"/>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cxnSp>
          <p:nvCxnSpPr>
            <p:cNvPr id="205" name="Straight Connector 204">
              <a:extLst>
                <a:ext uri="{FF2B5EF4-FFF2-40B4-BE49-F238E27FC236}">
                  <a16:creationId xmlns:a16="http://schemas.microsoft.com/office/drawing/2014/main" id="{640366DA-7688-8153-DF1A-838952DB8953}"/>
                </a:ext>
              </a:extLst>
            </p:cNvPr>
            <p:cNvCxnSpPr>
              <a:cxnSpLocks/>
            </p:cNvCxnSpPr>
            <p:nvPr/>
          </p:nvCxnSpPr>
          <p:spPr>
            <a:xfrm flipV="1">
              <a:off x="7730762" y="1240422"/>
              <a:ext cx="0" cy="857778"/>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6" name="Isosceles Triangle 205">
              <a:extLst>
                <a:ext uri="{FF2B5EF4-FFF2-40B4-BE49-F238E27FC236}">
                  <a16:creationId xmlns:a16="http://schemas.microsoft.com/office/drawing/2014/main" id="{A762BA2C-C712-7F1A-AE35-88C57EF8D570}"/>
                </a:ext>
              </a:extLst>
            </p:cNvPr>
            <p:cNvSpPr/>
            <p:nvPr/>
          </p:nvSpPr>
          <p:spPr>
            <a:xfrm>
              <a:off x="7693809" y="1676079"/>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207" name="Isosceles Triangle 206">
              <a:extLst>
                <a:ext uri="{FF2B5EF4-FFF2-40B4-BE49-F238E27FC236}">
                  <a16:creationId xmlns:a16="http://schemas.microsoft.com/office/drawing/2014/main" id="{6332A4B5-D2FF-CFFA-E87F-CD6CF010A96F}"/>
                </a:ext>
              </a:extLst>
            </p:cNvPr>
            <p:cNvSpPr/>
            <p:nvPr/>
          </p:nvSpPr>
          <p:spPr>
            <a:xfrm flipV="1">
              <a:off x="7693809" y="1624010"/>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cxnSp>
          <p:nvCxnSpPr>
            <p:cNvPr id="208" name="Straight Connector 207">
              <a:extLst>
                <a:ext uri="{FF2B5EF4-FFF2-40B4-BE49-F238E27FC236}">
                  <a16:creationId xmlns:a16="http://schemas.microsoft.com/office/drawing/2014/main" id="{E296405A-F3CE-538B-7417-895D5E62F719}"/>
                </a:ext>
              </a:extLst>
            </p:cNvPr>
            <p:cNvCxnSpPr>
              <a:cxnSpLocks/>
            </p:cNvCxnSpPr>
            <p:nvPr/>
          </p:nvCxnSpPr>
          <p:spPr>
            <a:xfrm flipH="1" flipV="1">
              <a:off x="7916183" y="2016278"/>
              <a:ext cx="193496" cy="9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571D32C5-3433-CDBA-BD7D-9806C108781E}"/>
                </a:ext>
              </a:extLst>
            </p:cNvPr>
            <p:cNvCxnSpPr>
              <a:cxnSpLocks/>
            </p:cNvCxnSpPr>
            <p:nvPr/>
          </p:nvCxnSpPr>
          <p:spPr>
            <a:xfrm>
              <a:off x="7729846" y="2077949"/>
              <a:ext cx="580088" cy="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FBBC1E3C-DCD4-D1BC-8A08-0FFD8FF70966}"/>
                </a:ext>
              </a:extLst>
            </p:cNvPr>
            <p:cNvCxnSpPr>
              <a:cxnSpLocks/>
            </p:cNvCxnSpPr>
            <p:nvPr/>
          </p:nvCxnSpPr>
          <p:spPr>
            <a:xfrm flipV="1">
              <a:off x="8289396" y="2061675"/>
              <a:ext cx="6163" cy="326822"/>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ED5C0D8E-543C-2FC1-2BC3-03472D6EA538}"/>
                </a:ext>
              </a:extLst>
            </p:cNvPr>
            <p:cNvCxnSpPr>
              <a:cxnSpLocks/>
            </p:cNvCxnSpPr>
            <p:nvPr/>
          </p:nvCxnSpPr>
          <p:spPr>
            <a:xfrm>
              <a:off x="8062398" y="2081759"/>
              <a:ext cx="0" cy="543582"/>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52DAA486-99DD-BD70-3648-AF2C7DAF8082}"/>
                </a:ext>
              </a:extLst>
            </p:cNvPr>
            <p:cNvCxnSpPr>
              <a:cxnSpLocks/>
            </p:cNvCxnSpPr>
            <p:nvPr/>
          </p:nvCxnSpPr>
          <p:spPr>
            <a:xfrm>
              <a:off x="8047158" y="2606291"/>
              <a:ext cx="176303" cy="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709B5F8B-EC61-6FBA-5B10-40077AF5F135}"/>
                </a:ext>
              </a:extLst>
            </p:cNvPr>
            <p:cNvCxnSpPr>
              <a:cxnSpLocks/>
            </p:cNvCxnSpPr>
            <p:nvPr/>
          </p:nvCxnSpPr>
          <p:spPr>
            <a:xfrm flipV="1">
              <a:off x="8395758" y="1351703"/>
              <a:ext cx="638" cy="1033619"/>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322" name="Isosceles Triangle 321">
              <a:extLst>
                <a:ext uri="{FF2B5EF4-FFF2-40B4-BE49-F238E27FC236}">
                  <a16:creationId xmlns:a16="http://schemas.microsoft.com/office/drawing/2014/main" id="{8967D3BA-F81D-B152-A877-5F5761828AF9}"/>
                </a:ext>
              </a:extLst>
            </p:cNvPr>
            <p:cNvSpPr/>
            <p:nvPr/>
          </p:nvSpPr>
          <p:spPr>
            <a:xfrm>
              <a:off x="8356083" y="1676080"/>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323" name="Isosceles Triangle 322">
              <a:extLst>
                <a:ext uri="{FF2B5EF4-FFF2-40B4-BE49-F238E27FC236}">
                  <a16:creationId xmlns:a16="http://schemas.microsoft.com/office/drawing/2014/main" id="{F35D0317-4848-4706-5E52-8FFB9ADC238F}"/>
                </a:ext>
              </a:extLst>
            </p:cNvPr>
            <p:cNvSpPr/>
            <p:nvPr/>
          </p:nvSpPr>
          <p:spPr>
            <a:xfrm flipV="1">
              <a:off x="8356083" y="1624011"/>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nvGrpSpPr>
            <p:cNvPr id="324" name="Group 323">
              <a:extLst>
                <a:ext uri="{FF2B5EF4-FFF2-40B4-BE49-F238E27FC236}">
                  <a16:creationId xmlns:a16="http://schemas.microsoft.com/office/drawing/2014/main" id="{88574DCE-ED99-8AEB-2132-E7F6356EBFD6}"/>
                </a:ext>
              </a:extLst>
            </p:cNvPr>
            <p:cNvGrpSpPr/>
            <p:nvPr/>
          </p:nvGrpSpPr>
          <p:grpSpPr>
            <a:xfrm>
              <a:off x="8222970" y="2383647"/>
              <a:ext cx="384070" cy="310994"/>
              <a:chOff x="8386868" y="2686363"/>
              <a:chExt cx="672591" cy="410396"/>
            </a:xfrm>
          </p:grpSpPr>
          <p:sp>
            <p:nvSpPr>
              <p:cNvPr id="404" name="Rectangle 403">
                <a:extLst>
                  <a:ext uri="{FF2B5EF4-FFF2-40B4-BE49-F238E27FC236}">
                    <a16:creationId xmlns:a16="http://schemas.microsoft.com/office/drawing/2014/main" id="{DB9037B6-29D2-874F-7CA6-7D4CD37578DE}"/>
                  </a:ext>
                </a:extLst>
              </p:cNvPr>
              <p:cNvSpPr/>
              <p:nvPr/>
            </p:nvSpPr>
            <p:spPr>
              <a:xfrm>
                <a:off x="8386869" y="2891561"/>
                <a:ext cx="672590" cy="205198"/>
              </a:xfrm>
              <a:prstGeom prst="rect">
                <a:avLst/>
              </a:prstGeom>
              <a:solidFill>
                <a:schemeClr val="accent4">
                  <a:lumMod val="60000"/>
                  <a:lumOff val="40000"/>
                </a:scheme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05" name="Rectangle 404">
                <a:extLst>
                  <a:ext uri="{FF2B5EF4-FFF2-40B4-BE49-F238E27FC236}">
                    <a16:creationId xmlns:a16="http://schemas.microsoft.com/office/drawing/2014/main" id="{7F78E907-DD36-076F-FA3F-D67ADBD84698}"/>
                  </a:ext>
                </a:extLst>
              </p:cNvPr>
              <p:cNvSpPr/>
              <p:nvPr/>
            </p:nvSpPr>
            <p:spPr>
              <a:xfrm>
                <a:off x="8386868" y="2686363"/>
                <a:ext cx="672590" cy="205198"/>
              </a:xfrm>
              <a:prstGeom prst="rect">
                <a:avLst/>
              </a:prstGeom>
              <a:solidFill>
                <a:schemeClr val="bg1"/>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sp>
          <p:nvSpPr>
            <p:cNvPr id="325" name="Isosceles Triangle 324">
              <a:extLst>
                <a:ext uri="{FF2B5EF4-FFF2-40B4-BE49-F238E27FC236}">
                  <a16:creationId xmlns:a16="http://schemas.microsoft.com/office/drawing/2014/main" id="{7C308CA5-AF52-65C0-8DE8-F08A008C4D25}"/>
                </a:ext>
              </a:extLst>
            </p:cNvPr>
            <p:cNvSpPr/>
            <p:nvPr/>
          </p:nvSpPr>
          <p:spPr>
            <a:xfrm>
              <a:off x="8026849" y="2185893"/>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326" name="Isosceles Triangle 325">
              <a:extLst>
                <a:ext uri="{FF2B5EF4-FFF2-40B4-BE49-F238E27FC236}">
                  <a16:creationId xmlns:a16="http://schemas.microsoft.com/office/drawing/2014/main" id="{1F4954F4-7F14-F388-81C3-222AA3E8D2B2}"/>
                </a:ext>
              </a:extLst>
            </p:cNvPr>
            <p:cNvSpPr/>
            <p:nvPr/>
          </p:nvSpPr>
          <p:spPr>
            <a:xfrm flipV="1">
              <a:off x="8026849" y="2133824"/>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327" name="Isosceles Triangle 326">
              <a:extLst>
                <a:ext uri="{FF2B5EF4-FFF2-40B4-BE49-F238E27FC236}">
                  <a16:creationId xmlns:a16="http://schemas.microsoft.com/office/drawing/2014/main" id="{7F4694C1-9CF2-9951-E1F9-C6457B20D679}"/>
                </a:ext>
              </a:extLst>
            </p:cNvPr>
            <p:cNvSpPr/>
            <p:nvPr/>
          </p:nvSpPr>
          <p:spPr>
            <a:xfrm>
              <a:off x="8261660" y="2176921"/>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328" name="Isosceles Triangle 327">
              <a:extLst>
                <a:ext uri="{FF2B5EF4-FFF2-40B4-BE49-F238E27FC236}">
                  <a16:creationId xmlns:a16="http://schemas.microsoft.com/office/drawing/2014/main" id="{6D419C49-8644-10BD-8F36-5CC02CE8BEB0}"/>
                </a:ext>
              </a:extLst>
            </p:cNvPr>
            <p:cNvSpPr/>
            <p:nvPr/>
          </p:nvSpPr>
          <p:spPr>
            <a:xfrm flipV="1">
              <a:off x="8261660" y="2124852"/>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cxnSp>
          <p:nvCxnSpPr>
            <p:cNvPr id="329" name="Straight Connector 328">
              <a:extLst>
                <a:ext uri="{FF2B5EF4-FFF2-40B4-BE49-F238E27FC236}">
                  <a16:creationId xmlns:a16="http://schemas.microsoft.com/office/drawing/2014/main" id="{457A813E-DD9C-0E18-F08F-109BB5FBEA68}"/>
                </a:ext>
              </a:extLst>
            </p:cNvPr>
            <p:cNvCxnSpPr>
              <a:cxnSpLocks/>
            </p:cNvCxnSpPr>
            <p:nvPr/>
          </p:nvCxnSpPr>
          <p:spPr>
            <a:xfrm flipV="1">
              <a:off x="9141760" y="1746091"/>
              <a:ext cx="0" cy="105505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2435D63A-8E74-8E80-1BEC-87795E22B45A}"/>
                </a:ext>
              </a:extLst>
            </p:cNvPr>
            <p:cNvCxnSpPr>
              <a:cxnSpLocks/>
            </p:cNvCxnSpPr>
            <p:nvPr/>
          </p:nvCxnSpPr>
          <p:spPr>
            <a:xfrm flipH="1">
              <a:off x="7729846" y="2918540"/>
              <a:ext cx="1559332"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6C950BDF-4C79-2CE9-B890-559737884B71}"/>
                </a:ext>
              </a:extLst>
            </p:cNvPr>
            <p:cNvCxnSpPr>
              <a:cxnSpLocks/>
            </p:cNvCxnSpPr>
            <p:nvPr/>
          </p:nvCxnSpPr>
          <p:spPr>
            <a:xfrm>
              <a:off x="7729846" y="2095932"/>
              <a:ext cx="0" cy="839602"/>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1B26B44F-082F-16C3-C589-622C8D8C5D8B}"/>
                </a:ext>
              </a:extLst>
            </p:cNvPr>
            <p:cNvCxnSpPr>
              <a:cxnSpLocks/>
            </p:cNvCxnSpPr>
            <p:nvPr/>
          </p:nvCxnSpPr>
          <p:spPr>
            <a:xfrm flipH="1">
              <a:off x="7729846" y="2782093"/>
              <a:ext cx="1411914"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98A45780-B5EA-D3B3-ED97-4837759FE340}"/>
                </a:ext>
              </a:extLst>
            </p:cNvPr>
            <p:cNvCxnSpPr>
              <a:cxnSpLocks/>
            </p:cNvCxnSpPr>
            <p:nvPr/>
          </p:nvCxnSpPr>
          <p:spPr>
            <a:xfrm>
              <a:off x="9269846" y="2358260"/>
              <a:ext cx="0" cy="567459"/>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E2405E85-28A4-ABEB-7E91-93C26D6347F3}"/>
                </a:ext>
              </a:extLst>
            </p:cNvPr>
            <p:cNvCxnSpPr>
              <a:cxnSpLocks/>
            </p:cNvCxnSpPr>
            <p:nvPr/>
          </p:nvCxnSpPr>
          <p:spPr>
            <a:xfrm flipH="1">
              <a:off x="9141760" y="2358260"/>
              <a:ext cx="147418"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335" name="Isosceles Triangle 334">
              <a:extLst>
                <a:ext uri="{FF2B5EF4-FFF2-40B4-BE49-F238E27FC236}">
                  <a16:creationId xmlns:a16="http://schemas.microsoft.com/office/drawing/2014/main" id="{6D65CC1F-1CBF-EFCE-28E5-3CAB065CE50E}"/>
                </a:ext>
              </a:extLst>
            </p:cNvPr>
            <p:cNvSpPr/>
            <p:nvPr/>
          </p:nvSpPr>
          <p:spPr>
            <a:xfrm rot="5400000">
              <a:off x="8995763" y="2756058"/>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336" name="Isosceles Triangle 335">
              <a:extLst>
                <a:ext uri="{FF2B5EF4-FFF2-40B4-BE49-F238E27FC236}">
                  <a16:creationId xmlns:a16="http://schemas.microsoft.com/office/drawing/2014/main" id="{6EC75AFE-34CA-12E9-A766-78EB39C8A53F}"/>
                </a:ext>
              </a:extLst>
            </p:cNvPr>
            <p:cNvSpPr/>
            <p:nvPr/>
          </p:nvSpPr>
          <p:spPr>
            <a:xfrm rot="5400000" flipV="1">
              <a:off x="9047831" y="2756058"/>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337" name="Isosceles Triangle 336">
              <a:extLst>
                <a:ext uri="{FF2B5EF4-FFF2-40B4-BE49-F238E27FC236}">
                  <a16:creationId xmlns:a16="http://schemas.microsoft.com/office/drawing/2014/main" id="{D3225386-BA26-D9CA-77D5-50F48FCBE423}"/>
                </a:ext>
              </a:extLst>
            </p:cNvPr>
            <p:cNvSpPr/>
            <p:nvPr/>
          </p:nvSpPr>
          <p:spPr>
            <a:xfrm rot="5400000">
              <a:off x="9098760" y="2893195"/>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338" name="Isosceles Triangle 337">
              <a:extLst>
                <a:ext uri="{FF2B5EF4-FFF2-40B4-BE49-F238E27FC236}">
                  <a16:creationId xmlns:a16="http://schemas.microsoft.com/office/drawing/2014/main" id="{2B5EF6F4-4E39-7D40-5847-FB23858AEFB1}"/>
                </a:ext>
              </a:extLst>
            </p:cNvPr>
            <p:cNvSpPr/>
            <p:nvPr/>
          </p:nvSpPr>
          <p:spPr>
            <a:xfrm rot="5400000" flipV="1">
              <a:off x="9150828" y="2893195"/>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339" name="Rectangle 338">
              <a:extLst>
                <a:ext uri="{FF2B5EF4-FFF2-40B4-BE49-F238E27FC236}">
                  <a16:creationId xmlns:a16="http://schemas.microsoft.com/office/drawing/2014/main" id="{E34A331C-D2E4-4623-46E8-DCB2E03661EB}"/>
                </a:ext>
              </a:extLst>
            </p:cNvPr>
            <p:cNvSpPr/>
            <p:nvPr/>
          </p:nvSpPr>
          <p:spPr>
            <a:xfrm>
              <a:off x="6161209" y="1058898"/>
              <a:ext cx="998634" cy="613334"/>
            </a:xfrm>
            <a:prstGeom prst="rect">
              <a:avLst/>
            </a:prstGeom>
            <a:solidFill>
              <a:srgbClr val="00B050"/>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1050"/>
            </a:p>
          </p:txBody>
        </p:sp>
        <p:grpSp>
          <p:nvGrpSpPr>
            <p:cNvPr id="340" name="Group 339">
              <a:extLst>
                <a:ext uri="{FF2B5EF4-FFF2-40B4-BE49-F238E27FC236}">
                  <a16:creationId xmlns:a16="http://schemas.microsoft.com/office/drawing/2014/main" id="{8B9A6596-6767-76B2-8C22-8ABF36E7C9C8}"/>
                </a:ext>
              </a:extLst>
            </p:cNvPr>
            <p:cNvGrpSpPr/>
            <p:nvPr/>
          </p:nvGrpSpPr>
          <p:grpSpPr>
            <a:xfrm>
              <a:off x="5838597" y="1242461"/>
              <a:ext cx="3768254" cy="311853"/>
              <a:chOff x="1505721" y="3394849"/>
              <a:chExt cx="9805815" cy="311853"/>
            </a:xfrm>
          </p:grpSpPr>
          <p:cxnSp>
            <p:nvCxnSpPr>
              <p:cNvPr id="400" name="Straight Connector 399">
                <a:extLst>
                  <a:ext uri="{FF2B5EF4-FFF2-40B4-BE49-F238E27FC236}">
                    <a16:creationId xmlns:a16="http://schemas.microsoft.com/office/drawing/2014/main" id="{17DEBE65-480C-F22A-DE0E-14048AAD8768}"/>
                  </a:ext>
                </a:extLst>
              </p:cNvPr>
              <p:cNvCxnSpPr>
                <a:cxnSpLocks/>
              </p:cNvCxnSpPr>
              <p:nvPr/>
            </p:nvCxnSpPr>
            <p:spPr>
              <a:xfrm>
                <a:off x="1505721" y="3394849"/>
                <a:ext cx="9805815" cy="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072FA761-3F65-4E34-E972-43DF959DE6A5}"/>
                  </a:ext>
                </a:extLst>
              </p:cNvPr>
              <p:cNvCxnSpPr>
                <a:cxnSpLocks/>
              </p:cNvCxnSpPr>
              <p:nvPr/>
            </p:nvCxnSpPr>
            <p:spPr>
              <a:xfrm>
                <a:off x="1515647" y="3499021"/>
                <a:ext cx="9795889"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B58FFFDC-BA87-48EF-2A47-EC9AA631B744}"/>
                  </a:ext>
                </a:extLst>
              </p:cNvPr>
              <p:cNvCxnSpPr>
                <a:cxnSpLocks/>
              </p:cNvCxnSpPr>
              <p:nvPr/>
            </p:nvCxnSpPr>
            <p:spPr>
              <a:xfrm>
                <a:off x="1515647" y="3599498"/>
                <a:ext cx="979588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503BF1EE-ABCF-D140-C91A-748D2A82FE72}"/>
                  </a:ext>
                </a:extLst>
              </p:cNvPr>
              <p:cNvCxnSpPr>
                <a:cxnSpLocks/>
              </p:cNvCxnSpPr>
              <p:nvPr/>
            </p:nvCxnSpPr>
            <p:spPr>
              <a:xfrm>
                <a:off x="1515647" y="3706702"/>
                <a:ext cx="979588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41" name="TextBox 340">
              <a:extLst>
                <a:ext uri="{FF2B5EF4-FFF2-40B4-BE49-F238E27FC236}">
                  <a16:creationId xmlns:a16="http://schemas.microsoft.com/office/drawing/2014/main" id="{AE66AF9E-0AF0-9E0B-B64F-630BC5DC5A40}"/>
                </a:ext>
              </a:extLst>
            </p:cNvPr>
            <p:cNvSpPr txBox="1"/>
            <p:nvPr/>
          </p:nvSpPr>
          <p:spPr>
            <a:xfrm>
              <a:off x="7603008" y="2969609"/>
              <a:ext cx="1117066" cy="571698"/>
            </a:xfrm>
            <a:prstGeom prst="rect">
              <a:avLst/>
            </a:prstGeom>
            <a:noFill/>
          </p:spPr>
          <p:txBody>
            <a:bodyPr wrap="square">
              <a:spAutoFit/>
            </a:bodyPr>
            <a:lstStyle/>
            <a:p>
              <a:pPr algn="ctr"/>
              <a:r>
                <a:rPr lang="en-GB" sz="900" dirty="0">
                  <a:solidFill>
                    <a:schemeClr val="tx1"/>
                  </a:solidFill>
                </a:rPr>
                <a:t>QCELL # xx</a:t>
              </a:r>
              <a:endParaRPr lang="en-GB" sz="900" dirty="0"/>
            </a:p>
          </p:txBody>
        </p:sp>
        <p:sp>
          <p:nvSpPr>
            <p:cNvPr id="342" name="TextBox 341">
              <a:extLst>
                <a:ext uri="{FF2B5EF4-FFF2-40B4-BE49-F238E27FC236}">
                  <a16:creationId xmlns:a16="http://schemas.microsoft.com/office/drawing/2014/main" id="{A6C8AB1A-D75F-73BF-9D49-CE2DD8898DD6}"/>
                </a:ext>
              </a:extLst>
            </p:cNvPr>
            <p:cNvSpPr txBox="1"/>
            <p:nvPr/>
          </p:nvSpPr>
          <p:spPr>
            <a:xfrm>
              <a:off x="6330610" y="1638341"/>
              <a:ext cx="772348" cy="357310"/>
            </a:xfrm>
            <a:prstGeom prst="rect">
              <a:avLst/>
            </a:prstGeom>
            <a:noFill/>
          </p:spPr>
          <p:txBody>
            <a:bodyPr wrap="square">
              <a:spAutoFit/>
            </a:bodyPr>
            <a:lstStyle/>
            <a:p>
              <a:pPr algn="ctr"/>
              <a:r>
                <a:rPr lang="en-GB" sz="900" dirty="0">
                  <a:solidFill>
                    <a:schemeClr val="tx1"/>
                  </a:solidFill>
                </a:rPr>
                <a:t>QLM</a:t>
              </a:r>
              <a:endParaRPr lang="en-GB" sz="900" dirty="0"/>
            </a:p>
          </p:txBody>
        </p:sp>
        <p:pic>
          <p:nvPicPr>
            <p:cNvPr id="343" name="Picture 342">
              <a:extLst>
                <a:ext uri="{FF2B5EF4-FFF2-40B4-BE49-F238E27FC236}">
                  <a16:creationId xmlns:a16="http://schemas.microsoft.com/office/drawing/2014/main" id="{2F47EE94-07FD-E8BF-D266-306651167126}"/>
                </a:ext>
              </a:extLst>
            </p:cNvPr>
            <p:cNvPicPr>
              <a:picLocks noChangeAspect="1"/>
            </p:cNvPicPr>
            <p:nvPr/>
          </p:nvPicPr>
          <p:blipFill>
            <a:blip r:embed="rId2"/>
            <a:stretch>
              <a:fillRect/>
            </a:stretch>
          </p:blipFill>
          <p:spPr>
            <a:xfrm>
              <a:off x="9076675" y="1810978"/>
              <a:ext cx="285790" cy="76211"/>
            </a:xfrm>
            <a:prstGeom prst="rect">
              <a:avLst/>
            </a:prstGeom>
          </p:spPr>
        </p:pic>
        <p:pic>
          <p:nvPicPr>
            <p:cNvPr id="344" name="Picture 343">
              <a:extLst>
                <a:ext uri="{FF2B5EF4-FFF2-40B4-BE49-F238E27FC236}">
                  <a16:creationId xmlns:a16="http://schemas.microsoft.com/office/drawing/2014/main" id="{2117BBB3-54F7-B8D1-D60C-2F3E157434B7}"/>
                </a:ext>
              </a:extLst>
            </p:cNvPr>
            <p:cNvPicPr>
              <a:picLocks noChangeAspect="1"/>
            </p:cNvPicPr>
            <p:nvPr/>
          </p:nvPicPr>
          <p:blipFill>
            <a:blip r:embed="rId2"/>
            <a:stretch>
              <a:fillRect/>
            </a:stretch>
          </p:blipFill>
          <p:spPr>
            <a:xfrm>
              <a:off x="9070006" y="1942675"/>
              <a:ext cx="285790" cy="76211"/>
            </a:xfrm>
            <a:prstGeom prst="rect">
              <a:avLst/>
            </a:prstGeom>
          </p:spPr>
        </p:pic>
        <p:sp>
          <p:nvSpPr>
            <p:cNvPr id="345" name="TextBox 344">
              <a:extLst>
                <a:ext uri="{FF2B5EF4-FFF2-40B4-BE49-F238E27FC236}">
                  <a16:creationId xmlns:a16="http://schemas.microsoft.com/office/drawing/2014/main" id="{BC910EC7-2CD3-7281-F6E8-9AEBC958FAA0}"/>
                </a:ext>
              </a:extLst>
            </p:cNvPr>
            <p:cNvSpPr txBox="1"/>
            <p:nvPr/>
          </p:nvSpPr>
          <p:spPr>
            <a:xfrm>
              <a:off x="10019320" y="2032003"/>
              <a:ext cx="713889" cy="357310"/>
            </a:xfrm>
            <a:prstGeom prst="rect">
              <a:avLst/>
            </a:prstGeom>
            <a:noFill/>
          </p:spPr>
          <p:txBody>
            <a:bodyPr wrap="square">
              <a:spAutoFit/>
            </a:bodyPr>
            <a:lstStyle/>
            <a:p>
              <a:pPr algn="ctr"/>
              <a:r>
                <a:rPr lang="en-GB" sz="900" dirty="0">
                  <a:solidFill>
                    <a:schemeClr val="tx1"/>
                  </a:solidFill>
                </a:rPr>
                <a:t>QVE</a:t>
              </a:r>
              <a:endParaRPr lang="en-GB" sz="900" dirty="0"/>
            </a:p>
          </p:txBody>
        </p:sp>
        <p:grpSp>
          <p:nvGrpSpPr>
            <p:cNvPr id="346" name="Group 345">
              <a:extLst>
                <a:ext uri="{FF2B5EF4-FFF2-40B4-BE49-F238E27FC236}">
                  <a16:creationId xmlns:a16="http://schemas.microsoft.com/office/drawing/2014/main" id="{368BFA1F-9A23-096F-AD4A-797161F0C221}"/>
                </a:ext>
              </a:extLst>
            </p:cNvPr>
            <p:cNvGrpSpPr/>
            <p:nvPr/>
          </p:nvGrpSpPr>
          <p:grpSpPr>
            <a:xfrm>
              <a:off x="9583366" y="1093261"/>
              <a:ext cx="1471370" cy="961808"/>
              <a:chOff x="9731533" y="1482889"/>
              <a:chExt cx="1471370" cy="961808"/>
            </a:xfrm>
          </p:grpSpPr>
          <p:sp>
            <p:nvSpPr>
              <p:cNvPr id="377" name="Rectangle 376">
                <a:extLst>
                  <a:ext uri="{FF2B5EF4-FFF2-40B4-BE49-F238E27FC236}">
                    <a16:creationId xmlns:a16="http://schemas.microsoft.com/office/drawing/2014/main" id="{1ED0665E-4603-59CA-4914-902670D386D8}"/>
                  </a:ext>
                </a:extLst>
              </p:cNvPr>
              <p:cNvSpPr/>
              <p:nvPr/>
            </p:nvSpPr>
            <p:spPr>
              <a:xfrm>
                <a:off x="9740809" y="1482889"/>
                <a:ext cx="1462094" cy="961808"/>
              </a:xfrm>
              <a:prstGeom prst="rect">
                <a:avLst/>
              </a:prstGeom>
              <a:solidFill>
                <a:srgbClr val="00B050"/>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1050"/>
              </a:p>
            </p:txBody>
          </p:sp>
          <p:cxnSp>
            <p:nvCxnSpPr>
              <p:cNvPr id="378" name="Straight Connector 377">
                <a:extLst>
                  <a:ext uri="{FF2B5EF4-FFF2-40B4-BE49-F238E27FC236}">
                    <a16:creationId xmlns:a16="http://schemas.microsoft.com/office/drawing/2014/main" id="{E46AA21C-866B-C058-0000-9D26DA0E2AC4}"/>
                  </a:ext>
                </a:extLst>
              </p:cNvPr>
              <p:cNvCxnSpPr>
                <a:cxnSpLocks/>
              </p:cNvCxnSpPr>
              <p:nvPr/>
            </p:nvCxnSpPr>
            <p:spPr>
              <a:xfrm>
                <a:off x="10147535" y="1816962"/>
                <a:ext cx="0" cy="5278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40D3EA03-4A12-6950-2FA9-C32C59B66BB2}"/>
                  </a:ext>
                </a:extLst>
              </p:cNvPr>
              <p:cNvCxnSpPr>
                <a:cxnSpLocks/>
              </p:cNvCxnSpPr>
              <p:nvPr/>
            </p:nvCxnSpPr>
            <p:spPr>
              <a:xfrm>
                <a:off x="9971758" y="1926675"/>
                <a:ext cx="0" cy="4180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1D38B613-ACB8-D0AD-C791-7FE86A391085}"/>
                  </a:ext>
                </a:extLst>
              </p:cNvPr>
              <p:cNvCxnSpPr>
                <a:cxnSpLocks/>
              </p:cNvCxnSpPr>
              <p:nvPr/>
            </p:nvCxnSpPr>
            <p:spPr>
              <a:xfrm flipH="1">
                <a:off x="9952708" y="2353474"/>
                <a:ext cx="21387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81" name="Group 380">
                <a:extLst>
                  <a:ext uri="{FF2B5EF4-FFF2-40B4-BE49-F238E27FC236}">
                    <a16:creationId xmlns:a16="http://schemas.microsoft.com/office/drawing/2014/main" id="{262736C1-229F-DB84-C18D-D5AF830E78D0}"/>
                  </a:ext>
                </a:extLst>
              </p:cNvPr>
              <p:cNvGrpSpPr/>
              <p:nvPr/>
            </p:nvGrpSpPr>
            <p:grpSpPr>
              <a:xfrm>
                <a:off x="10110688" y="1926675"/>
                <a:ext cx="69486" cy="104137"/>
                <a:chOff x="4139950" y="3976591"/>
                <a:chExt cx="109797" cy="177212"/>
              </a:xfrm>
            </p:grpSpPr>
            <p:sp>
              <p:nvSpPr>
                <p:cNvPr id="398" name="Isosceles Triangle 397">
                  <a:extLst>
                    <a:ext uri="{FF2B5EF4-FFF2-40B4-BE49-F238E27FC236}">
                      <a16:creationId xmlns:a16="http://schemas.microsoft.com/office/drawing/2014/main" id="{8E8D11CC-44D1-FC6C-8318-66391F1393AA}"/>
                    </a:ext>
                  </a:extLst>
                </p:cNvPr>
                <p:cNvSpPr/>
                <p:nvPr/>
              </p:nvSpPr>
              <p:spPr>
                <a:xfrm>
                  <a:off x="4139950" y="4065197"/>
                  <a:ext cx="109797" cy="88606"/>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399" name="Isosceles Triangle 398">
                  <a:extLst>
                    <a:ext uri="{FF2B5EF4-FFF2-40B4-BE49-F238E27FC236}">
                      <a16:creationId xmlns:a16="http://schemas.microsoft.com/office/drawing/2014/main" id="{90CDC562-D915-ECB3-A60F-3D02007844C8}"/>
                    </a:ext>
                  </a:extLst>
                </p:cNvPr>
                <p:cNvSpPr/>
                <p:nvPr/>
              </p:nvSpPr>
              <p:spPr>
                <a:xfrm flipV="1">
                  <a:off x="4139950" y="3976591"/>
                  <a:ext cx="109797" cy="88606"/>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cxnSp>
            <p:nvCxnSpPr>
              <p:cNvPr id="382" name="Straight Connector 381">
                <a:extLst>
                  <a:ext uri="{FF2B5EF4-FFF2-40B4-BE49-F238E27FC236}">
                    <a16:creationId xmlns:a16="http://schemas.microsoft.com/office/drawing/2014/main" id="{FE2BB38C-E5A1-030A-E628-659D836A08BE}"/>
                  </a:ext>
                </a:extLst>
              </p:cNvPr>
              <p:cNvCxnSpPr>
                <a:cxnSpLocks/>
              </p:cNvCxnSpPr>
              <p:nvPr/>
            </p:nvCxnSpPr>
            <p:spPr>
              <a:xfrm flipV="1">
                <a:off x="10638573" y="1632089"/>
                <a:ext cx="0" cy="282559"/>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D38523EC-5FF7-817B-958E-ED90AD046814}"/>
                  </a:ext>
                </a:extLst>
              </p:cNvPr>
              <p:cNvCxnSpPr>
                <a:cxnSpLocks/>
              </p:cNvCxnSpPr>
              <p:nvPr/>
            </p:nvCxnSpPr>
            <p:spPr>
              <a:xfrm flipV="1">
                <a:off x="10488000" y="1734540"/>
                <a:ext cx="0" cy="180108"/>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nvGrpSpPr>
              <p:cNvPr id="384" name="Group 383">
                <a:extLst>
                  <a:ext uri="{FF2B5EF4-FFF2-40B4-BE49-F238E27FC236}">
                    <a16:creationId xmlns:a16="http://schemas.microsoft.com/office/drawing/2014/main" id="{1E325A42-AB1A-659B-EA9D-99AE192D2AF4}"/>
                  </a:ext>
                </a:extLst>
              </p:cNvPr>
              <p:cNvGrpSpPr/>
              <p:nvPr/>
            </p:nvGrpSpPr>
            <p:grpSpPr>
              <a:xfrm>
                <a:off x="10453600" y="1784029"/>
                <a:ext cx="69486" cy="104137"/>
                <a:chOff x="4139950" y="3976591"/>
                <a:chExt cx="109797" cy="177212"/>
              </a:xfrm>
            </p:grpSpPr>
            <p:sp>
              <p:nvSpPr>
                <p:cNvPr id="396" name="Isosceles Triangle 395">
                  <a:extLst>
                    <a:ext uri="{FF2B5EF4-FFF2-40B4-BE49-F238E27FC236}">
                      <a16:creationId xmlns:a16="http://schemas.microsoft.com/office/drawing/2014/main" id="{77DD0F00-68AD-ED80-6D83-3E7BC59177EC}"/>
                    </a:ext>
                  </a:extLst>
                </p:cNvPr>
                <p:cNvSpPr/>
                <p:nvPr/>
              </p:nvSpPr>
              <p:spPr>
                <a:xfrm>
                  <a:off x="4139950" y="4065197"/>
                  <a:ext cx="109797" cy="88606"/>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397" name="Isosceles Triangle 396">
                  <a:extLst>
                    <a:ext uri="{FF2B5EF4-FFF2-40B4-BE49-F238E27FC236}">
                      <a16:creationId xmlns:a16="http://schemas.microsoft.com/office/drawing/2014/main" id="{32FC739F-F1C0-5863-36E7-CF28639F556C}"/>
                    </a:ext>
                  </a:extLst>
                </p:cNvPr>
                <p:cNvSpPr/>
                <p:nvPr/>
              </p:nvSpPr>
              <p:spPr>
                <a:xfrm flipV="1">
                  <a:off x="4139950" y="3976591"/>
                  <a:ext cx="109797" cy="88606"/>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385" name="Group 384">
                <a:extLst>
                  <a:ext uri="{FF2B5EF4-FFF2-40B4-BE49-F238E27FC236}">
                    <a16:creationId xmlns:a16="http://schemas.microsoft.com/office/drawing/2014/main" id="{EF86C952-2642-CA02-B3D9-674ED7DADA2E}"/>
                  </a:ext>
                </a:extLst>
              </p:cNvPr>
              <p:cNvGrpSpPr/>
              <p:nvPr/>
            </p:nvGrpSpPr>
            <p:grpSpPr>
              <a:xfrm>
                <a:off x="10603405" y="1781752"/>
                <a:ext cx="69486" cy="104137"/>
                <a:chOff x="4139950" y="3976591"/>
                <a:chExt cx="109797" cy="177212"/>
              </a:xfrm>
            </p:grpSpPr>
            <p:sp>
              <p:nvSpPr>
                <p:cNvPr id="394" name="Isosceles Triangle 393">
                  <a:extLst>
                    <a:ext uri="{FF2B5EF4-FFF2-40B4-BE49-F238E27FC236}">
                      <a16:creationId xmlns:a16="http://schemas.microsoft.com/office/drawing/2014/main" id="{AB870735-92C9-DB29-4333-CF4AC7BD7C38}"/>
                    </a:ext>
                  </a:extLst>
                </p:cNvPr>
                <p:cNvSpPr/>
                <p:nvPr/>
              </p:nvSpPr>
              <p:spPr>
                <a:xfrm>
                  <a:off x="4139950" y="4065197"/>
                  <a:ext cx="109797" cy="88606"/>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395" name="Isosceles Triangle 394">
                  <a:extLst>
                    <a:ext uri="{FF2B5EF4-FFF2-40B4-BE49-F238E27FC236}">
                      <a16:creationId xmlns:a16="http://schemas.microsoft.com/office/drawing/2014/main" id="{220674EF-D869-5AD8-0845-62B43182E3CB}"/>
                    </a:ext>
                  </a:extLst>
                </p:cNvPr>
                <p:cNvSpPr/>
                <p:nvPr/>
              </p:nvSpPr>
              <p:spPr>
                <a:xfrm flipV="1">
                  <a:off x="4139950" y="3976591"/>
                  <a:ext cx="109797" cy="88606"/>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386" name="Group 385">
                <a:extLst>
                  <a:ext uri="{FF2B5EF4-FFF2-40B4-BE49-F238E27FC236}">
                    <a16:creationId xmlns:a16="http://schemas.microsoft.com/office/drawing/2014/main" id="{F071C4FE-33A6-8294-FD51-3BCC641C24F6}"/>
                  </a:ext>
                </a:extLst>
              </p:cNvPr>
              <p:cNvGrpSpPr/>
              <p:nvPr/>
            </p:nvGrpSpPr>
            <p:grpSpPr>
              <a:xfrm>
                <a:off x="10396914" y="1921751"/>
                <a:ext cx="672591" cy="411775"/>
                <a:chOff x="1534159" y="5129606"/>
                <a:chExt cx="1034202" cy="751316"/>
              </a:xfrm>
            </p:grpSpPr>
            <p:sp>
              <p:nvSpPr>
                <p:cNvPr id="392" name="Rectangle 391">
                  <a:extLst>
                    <a:ext uri="{FF2B5EF4-FFF2-40B4-BE49-F238E27FC236}">
                      <a16:creationId xmlns:a16="http://schemas.microsoft.com/office/drawing/2014/main" id="{E95AC8B7-1EC0-25AD-C40E-08DBD4390D10}"/>
                    </a:ext>
                  </a:extLst>
                </p:cNvPr>
                <p:cNvSpPr/>
                <p:nvPr/>
              </p:nvSpPr>
              <p:spPr>
                <a:xfrm>
                  <a:off x="1534160" y="5505264"/>
                  <a:ext cx="1034201" cy="375658"/>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393" name="Rectangle 392">
                  <a:extLst>
                    <a:ext uri="{FF2B5EF4-FFF2-40B4-BE49-F238E27FC236}">
                      <a16:creationId xmlns:a16="http://schemas.microsoft.com/office/drawing/2014/main" id="{971A2FBF-717A-7EE6-6597-B3AE1E35988F}"/>
                    </a:ext>
                  </a:extLst>
                </p:cNvPr>
                <p:cNvSpPr/>
                <p:nvPr/>
              </p:nvSpPr>
              <p:spPr>
                <a:xfrm>
                  <a:off x="1534159" y="5129606"/>
                  <a:ext cx="1034201" cy="37565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387" name="Group 386">
                <a:extLst>
                  <a:ext uri="{FF2B5EF4-FFF2-40B4-BE49-F238E27FC236}">
                    <a16:creationId xmlns:a16="http://schemas.microsoft.com/office/drawing/2014/main" id="{073B5CFC-A6DA-10E5-6D5F-CEF50EE39849}"/>
                  </a:ext>
                </a:extLst>
              </p:cNvPr>
              <p:cNvGrpSpPr/>
              <p:nvPr/>
            </p:nvGrpSpPr>
            <p:grpSpPr>
              <a:xfrm>
                <a:off x="9731533" y="1630050"/>
                <a:ext cx="932658" cy="315507"/>
                <a:chOff x="5392348" y="3394849"/>
                <a:chExt cx="7096864" cy="311853"/>
              </a:xfrm>
            </p:grpSpPr>
            <p:cxnSp>
              <p:nvCxnSpPr>
                <p:cNvPr id="388" name="Straight Connector 387">
                  <a:extLst>
                    <a:ext uri="{FF2B5EF4-FFF2-40B4-BE49-F238E27FC236}">
                      <a16:creationId xmlns:a16="http://schemas.microsoft.com/office/drawing/2014/main" id="{C1E377F6-28ED-9699-4180-80C7E9FDE5EF}"/>
                    </a:ext>
                  </a:extLst>
                </p:cNvPr>
                <p:cNvCxnSpPr>
                  <a:cxnSpLocks/>
                </p:cNvCxnSpPr>
                <p:nvPr/>
              </p:nvCxnSpPr>
              <p:spPr>
                <a:xfrm>
                  <a:off x="5462932" y="3394849"/>
                  <a:ext cx="7026280" cy="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D42E6124-E0CF-BB60-4929-EEE0EFC26D62}"/>
                    </a:ext>
                  </a:extLst>
                </p:cNvPr>
                <p:cNvCxnSpPr>
                  <a:cxnSpLocks/>
                </p:cNvCxnSpPr>
                <p:nvPr/>
              </p:nvCxnSpPr>
              <p:spPr>
                <a:xfrm>
                  <a:off x="5462932" y="3499021"/>
                  <a:ext cx="5790768"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82D68BF7-5A06-6773-039E-CBE43155CD20}"/>
                    </a:ext>
                  </a:extLst>
                </p:cNvPr>
                <p:cNvCxnSpPr>
                  <a:cxnSpLocks/>
                </p:cNvCxnSpPr>
                <p:nvPr/>
              </p:nvCxnSpPr>
              <p:spPr>
                <a:xfrm>
                  <a:off x="5392348" y="3599501"/>
                  <a:ext cx="311942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108F633A-DDE1-C044-55F9-C0CCDCF4A00D}"/>
                    </a:ext>
                  </a:extLst>
                </p:cNvPr>
                <p:cNvCxnSpPr>
                  <a:cxnSpLocks/>
                </p:cNvCxnSpPr>
                <p:nvPr/>
              </p:nvCxnSpPr>
              <p:spPr>
                <a:xfrm>
                  <a:off x="5486802" y="3706702"/>
                  <a:ext cx="167176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347" name="Group 346">
              <a:extLst>
                <a:ext uri="{FF2B5EF4-FFF2-40B4-BE49-F238E27FC236}">
                  <a16:creationId xmlns:a16="http://schemas.microsoft.com/office/drawing/2014/main" id="{73110414-0B7A-2529-A5DA-DD3A839F2834}"/>
                </a:ext>
              </a:extLst>
            </p:cNvPr>
            <p:cNvGrpSpPr/>
            <p:nvPr/>
          </p:nvGrpSpPr>
          <p:grpSpPr>
            <a:xfrm>
              <a:off x="4509002" y="1039470"/>
              <a:ext cx="1333817" cy="688671"/>
              <a:chOff x="3164393" y="3191858"/>
              <a:chExt cx="1333817" cy="688671"/>
            </a:xfrm>
            <a:solidFill>
              <a:schemeClr val="bg1">
                <a:lumMod val="95000"/>
              </a:schemeClr>
            </a:solidFill>
          </p:grpSpPr>
          <p:sp>
            <p:nvSpPr>
              <p:cNvPr id="358" name="Rectangle 357">
                <a:extLst>
                  <a:ext uri="{FF2B5EF4-FFF2-40B4-BE49-F238E27FC236}">
                    <a16:creationId xmlns:a16="http://schemas.microsoft.com/office/drawing/2014/main" id="{45D8BF77-0942-8D70-4B36-7A0B63AA0867}"/>
                  </a:ext>
                </a:extLst>
              </p:cNvPr>
              <p:cNvSpPr/>
              <p:nvPr/>
            </p:nvSpPr>
            <p:spPr>
              <a:xfrm>
                <a:off x="3164393" y="3191858"/>
                <a:ext cx="1306713" cy="688671"/>
              </a:xfrm>
              <a:prstGeom prst="rect">
                <a:avLst/>
              </a:prstGeom>
              <a:solidFill>
                <a:srgbClr val="00B050"/>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sz="1050" dirty="0">
                  <a:solidFill>
                    <a:schemeClr val="tx1"/>
                  </a:solidFill>
                </a:endParaRPr>
              </a:p>
            </p:txBody>
          </p:sp>
          <p:sp>
            <p:nvSpPr>
              <p:cNvPr id="359" name="TextBox 358">
                <a:extLst>
                  <a:ext uri="{FF2B5EF4-FFF2-40B4-BE49-F238E27FC236}">
                    <a16:creationId xmlns:a16="http://schemas.microsoft.com/office/drawing/2014/main" id="{9DD8F6B9-92D2-02BE-6CBD-35D7396EC605}"/>
                  </a:ext>
                </a:extLst>
              </p:cNvPr>
              <p:cNvSpPr txBox="1"/>
              <p:nvPr/>
            </p:nvSpPr>
            <p:spPr>
              <a:xfrm>
                <a:off x="3265352" y="3409104"/>
                <a:ext cx="666103" cy="357310"/>
              </a:xfrm>
              <a:prstGeom prst="rect">
                <a:avLst/>
              </a:prstGeom>
              <a:noFill/>
            </p:spPr>
            <p:txBody>
              <a:bodyPr wrap="square">
                <a:spAutoFit/>
              </a:bodyPr>
              <a:lstStyle/>
              <a:p>
                <a:r>
                  <a:rPr lang="en-GB" sz="900" dirty="0">
                    <a:solidFill>
                      <a:schemeClr val="tx1"/>
                    </a:solidFill>
                  </a:rPr>
                  <a:t>QRB</a:t>
                </a:r>
                <a:endParaRPr lang="en-GB" sz="900" dirty="0"/>
              </a:p>
            </p:txBody>
          </p:sp>
          <p:grpSp>
            <p:nvGrpSpPr>
              <p:cNvPr id="360" name="Group 359">
                <a:extLst>
                  <a:ext uri="{FF2B5EF4-FFF2-40B4-BE49-F238E27FC236}">
                    <a16:creationId xmlns:a16="http://schemas.microsoft.com/office/drawing/2014/main" id="{3DD05E3F-33C7-AF60-8D39-8BE99E9B660F}"/>
                  </a:ext>
                </a:extLst>
              </p:cNvPr>
              <p:cNvGrpSpPr/>
              <p:nvPr/>
            </p:nvGrpSpPr>
            <p:grpSpPr>
              <a:xfrm>
                <a:off x="3944447" y="3395005"/>
                <a:ext cx="553763" cy="311853"/>
                <a:chOff x="1505721" y="3394849"/>
                <a:chExt cx="9805815" cy="311853"/>
              </a:xfrm>
              <a:grpFill/>
            </p:grpSpPr>
            <p:cxnSp>
              <p:nvCxnSpPr>
                <p:cNvPr id="373" name="Straight Connector 372">
                  <a:extLst>
                    <a:ext uri="{FF2B5EF4-FFF2-40B4-BE49-F238E27FC236}">
                      <a16:creationId xmlns:a16="http://schemas.microsoft.com/office/drawing/2014/main" id="{AF874345-9919-C4D6-D73E-6E954C6800D1}"/>
                    </a:ext>
                  </a:extLst>
                </p:cNvPr>
                <p:cNvCxnSpPr>
                  <a:cxnSpLocks/>
                </p:cNvCxnSpPr>
                <p:nvPr/>
              </p:nvCxnSpPr>
              <p:spPr>
                <a:xfrm>
                  <a:off x="1505721" y="3394849"/>
                  <a:ext cx="9805815" cy="0"/>
                </a:xfrm>
                <a:prstGeom prst="line">
                  <a:avLst/>
                </a:prstGeom>
                <a:grpFill/>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74" name="Straight Connector 373">
                  <a:extLst>
                    <a:ext uri="{FF2B5EF4-FFF2-40B4-BE49-F238E27FC236}">
                      <a16:creationId xmlns:a16="http://schemas.microsoft.com/office/drawing/2014/main" id="{9B724A6D-C83C-875F-3BB5-41B7EB283C5D}"/>
                    </a:ext>
                  </a:extLst>
                </p:cNvPr>
                <p:cNvCxnSpPr>
                  <a:cxnSpLocks/>
                </p:cNvCxnSpPr>
                <p:nvPr/>
              </p:nvCxnSpPr>
              <p:spPr>
                <a:xfrm>
                  <a:off x="1515647" y="3499021"/>
                  <a:ext cx="9795889" cy="0"/>
                </a:xfrm>
                <a:prstGeom prst="line">
                  <a:avLst/>
                </a:prstGeom>
                <a:grpFill/>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5" name="Straight Connector 374">
                  <a:extLst>
                    <a:ext uri="{FF2B5EF4-FFF2-40B4-BE49-F238E27FC236}">
                      <a16:creationId xmlns:a16="http://schemas.microsoft.com/office/drawing/2014/main" id="{AF3C6391-13D7-2871-E94E-E7E7EB2FC135}"/>
                    </a:ext>
                  </a:extLst>
                </p:cNvPr>
                <p:cNvCxnSpPr>
                  <a:cxnSpLocks/>
                </p:cNvCxnSpPr>
                <p:nvPr/>
              </p:nvCxnSpPr>
              <p:spPr>
                <a:xfrm>
                  <a:off x="1515647" y="3599498"/>
                  <a:ext cx="9795889" cy="0"/>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6" name="Straight Connector 375">
                  <a:extLst>
                    <a:ext uri="{FF2B5EF4-FFF2-40B4-BE49-F238E27FC236}">
                      <a16:creationId xmlns:a16="http://schemas.microsoft.com/office/drawing/2014/main" id="{3C15365F-F567-DC64-EB8A-DB89A02585BA}"/>
                    </a:ext>
                  </a:extLst>
                </p:cNvPr>
                <p:cNvCxnSpPr>
                  <a:cxnSpLocks/>
                </p:cNvCxnSpPr>
                <p:nvPr/>
              </p:nvCxnSpPr>
              <p:spPr>
                <a:xfrm>
                  <a:off x="1515647" y="3706702"/>
                  <a:ext cx="9795889" cy="0"/>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61" name="Group 360">
                <a:extLst>
                  <a:ext uri="{FF2B5EF4-FFF2-40B4-BE49-F238E27FC236}">
                    <a16:creationId xmlns:a16="http://schemas.microsoft.com/office/drawing/2014/main" id="{76F86F0B-58B8-96B5-4F15-5BFEC2452A88}"/>
                  </a:ext>
                </a:extLst>
              </p:cNvPr>
              <p:cNvGrpSpPr/>
              <p:nvPr/>
            </p:nvGrpSpPr>
            <p:grpSpPr>
              <a:xfrm rot="16200000">
                <a:off x="4282936" y="3342780"/>
                <a:ext cx="69486" cy="104137"/>
                <a:chOff x="4139950" y="3976591"/>
                <a:chExt cx="109797" cy="177212"/>
              </a:xfrm>
              <a:grpFill/>
            </p:grpSpPr>
            <p:sp>
              <p:nvSpPr>
                <p:cNvPr id="371" name="Isosceles Triangle 370">
                  <a:extLst>
                    <a:ext uri="{FF2B5EF4-FFF2-40B4-BE49-F238E27FC236}">
                      <a16:creationId xmlns:a16="http://schemas.microsoft.com/office/drawing/2014/main" id="{D17B77B9-F128-C9C4-58D2-CBD1541A0275}"/>
                    </a:ext>
                  </a:extLst>
                </p:cNvPr>
                <p:cNvSpPr/>
                <p:nvPr/>
              </p:nvSpPr>
              <p:spPr>
                <a:xfrm>
                  <a:off x="4139950" y="4065197"/>
                  <a:ext cx="109797" cy="88606"/>
                </a:xfrm>
                <a:prstGeom prst="triangl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372" name="Isosceles Triangle 371">
                  <a:extLst>
                    <a:ext uri="{FF2B5EF4-FFF2-40B4-BE49-F238E27FC236}">
                      <a16:creationId xmlns:a16="http://schemas.microsoft.com/office/drawing/2014/main" id="{861D9F7E-4B24-1C49-670C-D2B4B22EE8A6}"/>
                    </a:ext>
                  </a:extLst>
                </p:cNvPr>
                <p:cNvSpPr/>
                <p:nvPr/>
              </p:nvSpPr>
              <p:spPr>
                <a:xfrm flipV="1">
                  <a:off x="4139950" y="3976591"/>
                  <a:ext cx="109797" cy="88606"/>
                </a:xfrm>
                <a:prstGeom prst="triangle">
                  <a:avLst>
                    <a:gd name="adj" fmla="val 50000"/>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362" name="Group 361">
                <a:extLst>
                  <a:ext uri="{FF2B5EF4-FFF2-40B4-BE49-F238E27FC236}">
                    <a16:creationId xmlns:a16="http://schemas.microsoft.com/office/drawing/2014/main" id="{B9C16DE4-7733-0ADB-124C-9C3FE33C703D}"/>
                  </a:ext>
                </a:extLst>
              </p:cNvPr>
              <p:cNvGrpSpPr/>
              <p:nvPr/>
            </p:nvGrpSpPr>
            <p:grpSpPr>
              <a:xfrm rot="16200000">
                <a:off x="4281621" y="3453611"/>
                <a:ext cx="69486" cy="104137"/>
                <a:chOff x="4139950" y="3976591"/>
                <a:chExt cx="109797" cy="177212"/>
              </a:xfrm>
              <a:grpFill/>
            </p:grpSpPr>
            <p:sp>
              <p:nvSpPr>
                <p:cNvPr id="369" name="Isosceles Triangle 368">
                  <a:extLst>
                    <a:ext uri="{FF2B5EF4-FFF2-40B4-BE49-F238E27FC236}">
                      <a16:creationId xmlns:a16="http://schemas.microsoft.com/office/drawing/2014/main" id="{AC41E842-DFF9-F40F-3400-5A2F9F3A1521}"/>
                    </a:ext>
                  </a:extLst>
                </p:cNvPr>
                <p:cNvSpPr/>
                <p:nvPr/>
              </p:nvSpPr>
              <p:spPr>
                <a:xfrm>
                  <a:off x="4139950" y="4065197"/>
                  <a:ext cx="109797" cy="88606"/>
                </a:xfrm>
                <a:prstGeom prst="triangl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370" name="Isosceles Triangle 369">
                  <a:extLst>
                    <a:ext uri="{FF2B5EF4-FFF2-40B4-BE49-F238E27FC236}">
                      <a16:creationId xmlns:a16="http://schemas.microsoft.com/office/drawing/2014/main" id="{444B5F93-6174-6BCF-FF04-B20A08000E96}"/>
                    </a:ext>
                  </a:extLst>
                </p:cNvPr>
                <p:cNvSpPr/>
                <p:nvPr/>
              </p:nvSpPr>
              <p:spPr>
                <a:xfrm flipV="1">
                  <a:off x="4139950" y="3976591"/>
                  <a:ext cx="109797" cy="88606"/>
                </a:xfrm>
                <a:prstGeom prst="triangle">
                  <a:avLst>
                    <a:gd name="adj" fmla="val 50000"/>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363" name="Group 362">
                <a:extLst>
                  <a:ext uri="{FF2B5EF4-FFF2-40B4-BE49-F238E27FC236}">
                    <a16:creationId xmlns:a16="http://schemas.microsoft.com/office/drawing/2014/main" id="{0EB00366-ADCB-2274-09AE-A9598FCC13D9}"/>
                  </a:ext>
                </a:extLst>
              </p:cNvPr>
              <p:cNvGrpSpPr/>
              <p:nvPr/>
            </p:nvGrpSpPr>
            <p:grpSpPr>
              <a:xfrm rot="16200000">
                <a:off x="4282937" y="3551125"/>
                <a:ext cx="69486" cy="104137"/>
                <a:chOff x="4139950" y="3976591"/>
                <a:chExt cx="109797" cy="177212"/>
              </a:xfrm>
              <a:grpFill/>
            </p:grpSpPr>
            <p:sp>
              <p:nvSpPr>
                <p:cNvPr id="367" name="Isosceles Triangle 366">
                  <a:extLst>
                    <a:ext uri="{FF2B5EF4-FFF2-40B4-BE49-F238E27FC236}">
                      <a16:creationId xmlns:a16="http://schemas.microsoft.com/office/drawing/2014/main" id="{2D6B37C4-B8D0-33F3-89B6-6E7142314E08}"/>
                    </a:ext>
                  </a:extLst>
                </p:cNvPr>
                <p:cNvSpPr/>
                <p:nvPr/>
              </p:nvSpPr>
              <p:spPr>
                <a:xfrm>
                  <a:off x="4139950" y="4065197"/>
                  <a:ext cx="109797" cy="88606"/>
                </a:xfrm>
                <a:prstGeom prst="triangl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368" name="Isosceles Triangle 367">
                  <a:extLst>
                    <a:ext uri="{FF2B5EF4-FFF2-40B4-BE49-F238E27FC236}">
                      <a16:creationId xmlns:a16="http://schemas.microsoft.com/office/drawing/2014/main" id="{16627AAF-45AD-66ED-98F2-BA884EA3E8A2}"/>
                    </a:ext>
                  </a:extLst>
                </p:cNvPr>
                <p:cNvSpPr/>
                <p:nvPr/>
              </p:nvSpPr>
              <p:spPr>
                <a:xfrm flipV="1">
                  <a:off x="4139950" y="3976591"/>
                  <a:ext cx="109797" cy="88606"/>
                </a:xfrm>
                <a:prstGeom prst="triangle">
                  <a:avLst>
                    <a:gd name="adj" fmla="val 50000"/>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364" name="Group 363">
                <a:extLst>
                  <a:ext uri="{FF2B5EF4-FFF2-40B4-BE49-F238E27FC236}">
                    <a16:creationId xmlns:a16="http://schemas.microsoft.com/office/drawing/2014/main" id="{5EF42541-7EA1-6A8F-2A1C-5741ABE4917B}"/>
                  </a:ext>
                </a:extLst>
              </p:cNvPr>
              <p:cNvGrpSpPr/>
              <p:nvPr/>
            </p:nvGrpSpPr>
            <p:grpSpPr>
              <a:xfrm rot="16200000">
                <a:off x="4286424" y="3661377"/>
                <a:ext cx="69486" cy="104137"/>
                <a:chOff x="4139950" y="3976591"/>
                <a:chExt cx="109797" cy="177212"/>
              </a:xfrm>
              <a:grpFill/>
            </p:grpSpPr>
            <p:sp>
              <p:nvSpPr>
                <p:cNvPr id="365" name="Isosceles Triangle 364">
                  <a:extLst>
                    <a:ext uri="{FF2B5EF4-FFF2-40B4-BE49-F238E27FC236}">
                      <a16:creationId xmlns:a16="http://schemas.microsoft.com/office/drawing/2014/main" id="{201993F8-E349-85DD-2BDA-3F0EE6FE44D0}"/>
                    </a:ext>
                  </a:extLst>
                </p:cNvPr>
                <p:cNvSpPr/>
                <p:nvPr/>
              </p:nvSpPr>
              <p:spPr>
                <a:xfrm>
                  <a:off x="4139950" y="4065197"/>
                  <a:ext cx="109797" cy="88606"/>
                </a:xfrm>
                <a:prstGeom prst="triangl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366" name="Isosceles Triangle 365">
                  <a:extLst>
                    <a:ext uri="{FF2B5EF4-FFF2-40B4-BE49-F238E27FC236}">
                      <a16:creationId xmlns:a16="http://schemas.microsoft.com/office/drawing/2014/main" id="{F08C489B-84BC-38F6-B55B-E435FE9DB91B}"/>
                    </a:ext>
                  </a:extLst>
                </p:cNvPr>
                <p:cNvSpPr/>
                <p:nvPr/>
              </p:nvSpPr>
              <p:spPr>
                <a:xfrm flipV="1">
                  <a:off x="4139950" y="3976591"/>
                  <a:ext cx="109797" cy="88606"/>
                </a:xfrm>
                <a:prstGeom prst="triangle">
                  <a:avLst>
                    <a:gd name="adj" fmla="val 50000"/>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sp>
          <p:nvSpPr>
            <p:cNvPr id="348" name="Rectangle 347">
              <a:extLst>
                <a:ext uri="{FF2B5EF4-FFF2-40B4-BE49-F238E27FC236}">
                  <a16:creationId xmlns:a16="http://schemas.microsoft.com/office/drawing/2014/main" id="{E80A03BF-95C6-96F6-963F-74534F1D455B}"/>
                </a:ext>
              </a:extLst>
            </p:cNvPr>
            <p:cNvSpPr/>
            <p:nvPr/>
          </p:nvSpPr>
          <p:spPr>
            <a:xfrm>
              <a:off x="3707381" y="1039471"/>
              <a:ext cx="660868" cy="688671"/>
            </a:xfrm>
            <a:prstGeom prst="rect">
              <a:avLst/>
            </a:prstGeom>
            <a:solidFill>
              <a:srgbClr val="00B050"/>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WCS</a:t>
              </a:r>
              <a:endParaRPr lang="en-GB" sz="800" dirty="0">
                <a:solidFill>
                  <a:schemeClr val="tx1"/>
                </a:solidFill>
              </a:endParaRPr>
            </a:p>
          </p:txBody>
        </p:sp>
        <p:grpSp>
          <p:nvGrpSpPr>
            <p:cNvPr id="349" name="Group 348">
              <a:extLst>
                <a:ext uri="{FF2B5EF4-FFF2-40B4-BE49-F238E27FC236}">
                  <a16:creationId xmlns:a16="http://schemas.microsoft.com/office/drawing/2014/main" id="{5506A7C9-7405-47C6-8F15-4B8B876EA627}"/>
                </a:ext>
              </a:extLst>
            </p:cNvPr>
            <p:cNvGrpSpPr/>
            <p:nvPr/>
          </p:nvGrpSpPr>
          <p:grpSpPr>
            <a:xfrm>
              <a:off x="4509003" y="438412"/>
              <a:ext cx="828721" cy="503505"/>
              <a:chOff x="7668862" y="2028256"/>
              <a:chExt cx="725077" cy="360280"/>
            </a:xfrm>
            <a:solidFill>
              <a:srgbClr val="00B050"/>
            </a:solidFill>
          </p:grpSpPr>
          <p:sp>
            <p:nvSpPr>
              <p:cNvPr id="354" name="Rectangle: Rounded Corners 353">
                <a:extLst>
                  <a:ext uri="{FF2B5EF4-FFF2-40B4-BE49-F238E27FC236}">
                    <a16:creationId xmlns:a16="http://schemas.microsoft.com/office/drawing/2014/main" id="{5A2D4536-E59F-0607-4E41-EB972B9BFA4A}"/>
                  </a:ext>
                </a:extLst>
              </p:cNvPr>
              <p:cNvSpPr/>
              <p:nvPr/>
            </p:nvSpPr>
            <p:spPr>
              <a:xfrm>
                <a:off x="7879853" y="2028256"/>
                <a:ext cx="129927" cy="346938"/>
              </a:xfrm>
              <a:prstGeom prst="roundRect">
                <a:avLst>
                  <a:gd name="adj" fmla="val 50000"/>
                </a:avLst>
              </a:prstGeom>
              <a:grp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355" name="Rectangle: Rounded Corners 354">
                <a:extLst>
                  <a:ext uri="{FF2B5EF4-FFF2-40B4-BE49-F238E27FC236}">
                    <a16:creationId xmlns:a16="http://schemas.microsoft.com/office/drawing/2014/main" id="{4F54F66B-BF7E-41E8-C759-2858423A4AF3}"/>
                  </a:ext>
                </a:extLst>
              </p:cNvPr>
              <p:cNvSpPr/>
              <p:nvPr/>
            </p:nvSpPr>
            <p:spPr>
              <a:xfrm>
                <a:off x="8059290" y="2028256"/>
                <a:ext cx="129927" cy="346938"/>
              </a:xfrm>
              <a:prstGeom prst="roundRect">
                <a:avLst>
                  <a:gd name="adj" fmla="val 50000"/>
                </a:avLst>
              </a:prstGeom>
              <a:grp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356" name="Rectangle: Rounded Corners 355">
                <a:extLst>
                  <a:ext uri="{FF2B5EF4-FFF2-40B4-BE49-F238E27FC236}">
                    <a16:creationId xmlns:a16="http://schemas.microsoft.com/office/drawing/2014/main" id="{CCC48720-8E57-3B91-3761-D043A83B8F2F}"/>
                  </a:ext>
                </a:extLst>
              </p:cNvPr>
              <p:cNvSpPr/>
              <p:nvPr/>
            </p:nvSpPr>
            <p:spPr>
              <a:xfrm>
                <a:off x="8238726" y="2028256"/>
                <a:ext cx="129927" cy="346938"/>
              </a:xfrm>
              <a:prstGeom prst="roundRect">
                <a:avLst>
                  <a:gd name="adj" fmla="val 50000"/>
                </a:avLst>
              </a:prstGeom>
              <a:grp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cxnSp>
            <p:nvCxnSpPr>
              <p:cNvPr id="357" name="Straight Connector 356">
                <a:extLst>
                  <a:ext uri="{FF2B5EF4-FFF2-40B4-BE49-F238E27FC236}">
                    <a16:creationId xmlns:a16="http://schemas.microsoft.com/office/drawing/2014/main" id="{D2F5A0BC-C51A-D995-D5F3-1506E81BD680}"/>
                  </a:ext>
                </a:extLst>
              </p:cNvPr>
              <p:cNvCxnSpPr>
                <a:cxnSpLocks/>
              </p:cNvCxnSpPr>
              <p:nvPr/>
            </p:nvCxnSpPr>
            <p:spPr>
              <a:xfrm>
                <a:off x="7668862" y="2388536"/>
                <a:ext cx="725077" cy="0"/>
              </a:xfrm>
              <a:prstGeom prst="line">
                <a:avLst/>
              </a:prstGeom>
              <a:grpFill/>
              <a:ln w="31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50" name="Group 349">
              <a:extLst>
                <a:ext uri="{FF2B5EF4-FFF2-40B4-BE49-F238E27FC236}">
                  <a16:creationId xmlns:a16="http://schemas.microsoft.com/office/drawing/2014/main" id="{FADFEB04-28EE-6169-9BC6-901F71BAA1A8}"/>
                </a:ext>
              </a:extLst>
            </p:cNvPr>
            <p:cNvGrpSpPr/>
            <p:nvPr/>
          </p:nvGrpSpPr>
          <p:grpSpPr>
            <a:xfrm>
              <a:off x="5848240" y="800613"/>
              <a:ext cx="3764440" cy="107204"/>
              <a:chOff x="1515647" y="3599498"/>
              <a:chExt cx="9795889" cy="107204"/>
            </a:xfrm>
          </p:grpSpPr>
          <p:cxnSp>
            <p:nvCxnSpPr>
              <p:cNvPr id="352" name="Straight Connector 351">
                <a:extLst>
                  <a:ext uri="{FF2B5EF4-FFF2-40B4-BE49-F238E27FC236}">
                    <a16:creationId xmlns:a16="http://schemas.microsoft.com/office/drawing/2014/main" id="{FC70AAF4-2AD5-982D-FA35-07BA7CDD7719}"/>
                  </a:ext>
                </a:extLst>
              </p:cNvPr>
              <p:cNvCxnSpPr>
                <a:cxnSpLocks/>
              </p:cNvCxnSpPr>
              <p:nvPr/>
            </p:nvCxnSpPr>
            <p:spPr>
              <a:xfrm>
                <a:off x="1515647" y="3599498"/>
                <a:ext cx="9795889" cy="0"/>
              </a:xfrm>
              <a:prstGeom prst="line">
                <a:avLst/>
              </a:prstGeom>
              <a:ln w="38100">
                <a:solidFill>
                  <a:srgbClr val="FFCC66"/>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5DC828BB-35A9-F2F1-CA1D-BEEE0449ED1B}"/>
                  </a:ext>
                </a:extLst>
              </p:cNvPr>
              <p:cNvCxnSpPr>
                <a:cxnSpLocks/>
              </p:cNvCxnSpPr>
              <p:nvPr/>
            </p:nvCxnSpPr>
            <p:spPr>
              <a:xfrm>
                <a:off x="1515647" y="3706702"/>
                <a:ext cx="9795889"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grpSp>
        <p:sp>
          <p:nvSpPr>
            <p:cNvPr id="351" name="TextBox 350">
              <a:extLst>
                <a:ext uri="{FF2B5EF4-FFF2-40B4-BE49-F238E27FC236}">
                  <a16:creationId xmlns:a16="http://schemas.microsoft.com/office/drawing/2014/main" id="{F3BC4850-B27E-C5EF-7567-F5D1CA8DD8CB}"/>
                </a:ext>
              </a:extLst>
            </p:cNvPr>
            <p:cNvSpPr txBox="1"/>
            <p:nvPr/>
          </p:nvSpPr>
          <p:spPr>
            <a:xfrm>
              <a:off x="7466353" y="493495"/>
              <a:ext cx="772348" cy="357310"/>
            </a:xfrm>
            <a:prstGeom prst="rect">
              <a:avLst/>
            </a:prstGeom>
            <a:noFill/>
          </p:spPr>
          <p:txBody>
            <a:bodyPr wrap="square">
              <a:spAutoFit/>
            </a:bodyPr>
            <a:lstStyle/>
            <a:p>
              <a:pPr algn="ctr"/>
              <a:r>
                <a:rPr lang="en-GB" sz="900" dirty="0">
                  <a:solidFill>
                    <a:schemeClr val="tx1"/>
                  </a:solidFill>
                </a:rPr>
                <a:t>WPS</a:t>
              </a:r>
              <a:endParaRPr lang="en-GB" sz="900" dirty="0"/>
            </a:p>
          </p:txBody>
        </p:sp>
      </p:grpSp>
      <p:grpSp>
        <p:nvGrpSpPr>
          <p:cNvPr id="406" name="Group 405">
            <a:extLst>
              <a:ext uri="{FF2B5EF4-FFF2-40B4-BE49-F238E27FC236}">
                <a16:creationId xmlns:a16="http://schemas.microsoft.com/office/drawing/2014/main" id="{1F65B534-755C-40AC-A8A3-53E36725320C}"/>
              </a:ext>
            </a:extLst>
          </p:cNvPr>
          <p:cNvGrpSpPr/>
          <p:nvPr/>
        </p:nvGrpSpPr>
        <p:grpSpPr>
          <a:xfrm>
            <a:off x="6385292" y="4545976"/>
            <a:ext cx="4746585" cy="2192456"/>
            <a:chOff x="3707381" y="147551"/>
            <a:chExt cx="7347355" cy="3393756"/>
          </a:xfrm>
        </p:grpSpPr>
        <p:sp>
          <p:nvSpPr>
            <p:cNvPr id="407" name="TextBox 406">
              <a:extLst>
                <a:ext uri="{FF2B5EF4-FFF2-40B4-BE49-F238E27FC236}">
                  <a16:creationId xmlns:a16="http://schemas.microsoft.com/office/drawing/2014/main" id="{4972FD41-6756-8B0D-9FBF-726ED598CF73}"/>
                </a:ext>
              </a:extLst>
            </p:cNvPr>
            <p:cNvSpPr txBox="1"/>
            <p:nvPr/>
          </p:nvSpPr>
          <p:spPr>
            <a:xfrm>
              <a:off x="4623731" y="147551"/>
              <a:ext cx="772348" cy="357310"/>
            </a:xfrm>
            <a:prstGeom prst="rect">
              <a:avLst/>
            </a:prstGeom>
            <a:noFill/>
          </p:spPr>
          <p:txBody>
            <a:bodyPr wrap="square">
              <a:spAutoFit/>
            </a:bodyPr>
            <a:lstStyle/>
            <a:p>
              <a:pPr algn="ctr"/>
              <a:r>
                <a:rPr lang="en-GB" sz="900" dirty="0">
                  <a:solidFill>
                    <a:schemeClr val="tx1"/>
                  </a:solidFill>
                </a:rPr>
                <a:t>WHS</a:t>
              </a:r>
              <a:endParaRPr lang="en-GB" sz="900" dirty="0"/>
            </a:p>
          </p:txBody>
        </p:sp>
        <p:sp>
          <p:nvSpPr>
            <p:cNvPr id="408" name="Rectangle 407">
              <a:extLst>
                <a:ext uri="{FF2B5EF4-FFF2-40B4-BE49-F238E27FC236}">
                  <a16:creationId xmlns:a16="http://schemas.microsoft.com/office/drawing/2014/main" id="{A4DB94E4-6A29-4369-F3B3-CF4623088CAC}"/>
                </a:ext>
              </a:extLst>
            </p:cNvPr>
            <p:cNvSpPr/>
            <p:nvPr/>
          </p:nvSpPr>
          <p:spPr>
            <a:xfrm>
              <a:off x="7590749" y="1755060"/>
              <a:ext cx="1146318" cy="588821"/>
            </a:xfrm>
            <a:prstGeom prst="rect">
              <a:avLst/>
            </a:prstGeom>
            <a:solidFill>
              <a:srgbClr val="00B050"/>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1050"/>
            </a:p>
          </p:txBody>
        </p:sp>
        <p:sp>
          <p:nvSpPr>
            <p:cNvPr id="409" name="Rectangle 408">
              <a:extLst>
                <a:ext uri="{FF2B5EF4-FFF2-40B4-BE49-F238E27FC236}">
                  <a16:creationId xmlns:a16="http://schemas.microsoft.com/office/drawing/2014/main" id="{B44B4016-EA2A-C8C4-386A-F9D0E71A0CDB}"/>
                </a:ext>
              </a:extLst>
            </p:cNvPr>
            <p:cNvSpPr/>
            <p:nvPr/>
          </p:nvSpPr>
          <p:spPr>
            <a:xfrm>
              <a:off x="7590749" y="1058833"/>
              <a:ext cx="1146318" cy="717312"/>
            </a:xfrm>
            <a:prstGeom prst="rect">
              <a:avLst/>
            </a:prstGeom>
            <a:solidFill>
              <a:srgbClr val="00B050"/>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1050"/>
            </a:p>
          </p:txBody>
        </p:sp>
        <p:sp>
          <p:nvSpPr>
            <p:cNvPr id="410" name="Rectangle 409">
              <a:extLst>
                <a:ext uri="{FF2B5EF4-FFF2-40B4-BE49-F238E27FC236}">
                  <a16:creationId xmlns:a16="http://schemas.microsoft.com/office/drawing/2014/main" id="{FD9AD113-90EC-E776-328B-263259E7DBE2}"/>
                </a:ext>
              </a:extLst>
            </p:cNvPr>
            <p:cNvSpPr/>
            <p:nvPr/>
          </p:nvSpPr>
          <p:spPr>
            <a:xfrm>
              <a:off x="7590749" y="2336858"/>
              <a:ext cx="1146318" cy="672227"/>
            </a:xfrm>
            <a:prstGeom prst="rect">
              <a:avLst/>
            </a:prstGeom>
            <a:solidFill>
              <a:schemeClr val="bg1">
                <a:lumMod val="95000"/>
              </a:schemeClr>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1050"/>
            </a:p>
          </p:txBody>
        </p:sp>
        <p:cxnSp>
          <p:nvCxnSpPr>
            <p:cNvPr id="411" name="Straight Connector 410">
              <a:extLst>
                <a:ext uri="{FF2B5EF4-FFF2-40B4-BE49-F238E27FC236}">
                  <a16:creationId xmlns:a16="http://schemas.microsoft.com/office/drawing/2014/main" id="{28C204A7-31F0-7664-D78A-341F3043BE5A}"/>
                </a:ext>
              </a:extLst>
            </p:cNvPr>
            <p:cNvCxnSpPr>
              <a:cxnSpLocks/>
            </p:cNvCxnSpPr>
            <p:nvPr/>
          </p:nvCxnSpPr>
          <p:spPr>
            <a:xfrm>
              <a:off x="7933151" y="1452153"/>
              <a:ext cx="0" cy="55993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5D5C32D8-6F2B-BD0F-1010-397524112787}"/>
                </a:ext>
              </a:extLst>
            </p:cNvPr>
            <p:cNvCxnSpPr>
              <a:cxnSpLocks/>
            </p:cNvCxnSpPr>
            <p:nvPr/>
          </p:nvCxnSpPr>
          <p:spPr>
            <a:xfrm>
              <a:off x="8091852" y="1543712"/>
              <a:ext cx="0" cy="46837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13" name="Isosceles Triangle 412">
              <a:extLst>
                <a:ext uri="{FF2B5EF4-FFF2-40B4-BE49-F238E27FC236}">
                  <a16:creationId xmlns:a16="http://schemas.microsoft.com/office/drawing/2014/main" id="{ABE5BCDC-78DA-09AC-B726-C46ACA66CE08}"/>
                </a:ext>
              </a:extLst>
            </p:cNvPr>
            <p:cNvSpPr/>
            <p:nvPr/>
          </p:nvSpPr>
          <p:spPr>
            <a:xfrm>
              <a:off x="7903482" y="1676073"/>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14" name="Isosceles Triangle 413">
              <a:extLst>
                <a:ext uri="{FF2B5EF4-FFF2-40B4-BE49-F238E27FC236}">
                  <a16:creationId xmlns:a16="http://schemas.microsoft.com/office/drawing/2014/main" id="{BCA83A27-9B54-755D-D8DE-88B7CADD2266}"/>
                </a:ext>
              </a:extLst>
            </p:cNvPr>
            <p:cNvSpPr/>
            <p:nvPr/>
          </p:nvSpPr>
          <p:spPr>
            <a:xfrm flipV="1">
              <a:off x="7903482" y="1624004"/>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15" name="Isosceles Triangle 414">
              <a:extLst>
                <a:ext uri="{FF2B5EF4-FFF2-40B4-BE49-F238E27FC236}">
                  <a16:creationId xmlns:a16="http://schemas.microsoft.com/office/drawing/2014/main" id="{BA429547-B275-2DFE-8DCF-8E4EB53A0B68}"/>
                </a:ext>
              </a:extLst>
            </p:cNvPr>
            <p:cNvSpPr/>
            <p:nvPr/>
          </p:nvSpPr>
          <p:spPr>
            <a:xfrm>
              <a:off x="8057841" y="1678638"/>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16" name="Isosceles Triangle 415">
              <a:extLst>
                <a:ext uri="{FF2B5EF4-FFF2-40B4-BE49-F238E27FC236}">
                  <a16:creationId xmlns:a16="http://schemas.microsoft.com/office/drawing/2014/main" id="{F1F1A625-303B-324A-4089-8E3E1651ADD4}"/>
                </a:ext>
              </a:extLst>
            </p:cNvPr>
            <p:cNvSpPr/>
            <p:nvPr/>
          </p:nvSpPr>
          <p:spPr>
            <a:xfrm flipV="1">
              <a:off x="8057841" y="1626569"/>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cxnSp>
          <p:nvCxnSpPr>
            <p:cNvPr id="417" name="Straight Connector 416">
              <a:extLst>
                <a:ext uri="{FF2B5EF4-FFF2-40B4-BE49-F238E27FC236}">
                  <a16:creationId xmlns:a16="http://schemas.microsoft.com/office/drawing/2014/main" id="{FCC8A233-CF6A-04A5-92EF-079A9543CB3A}"/>
                </a:ext>
              </a:extLst>
            </p:cNvPr>
            <p:cNvCxnSpPr>
              <a:cxnSpLocks/>
            </p:cNvCxnSpPr>
            <p:nvPr/>
          </p:nvCxnSpPr>
          <p:spPr>
            <a:xfrm flipV="1">
              <a:off x="7730762" y="1240422"/>
              <a:ext cx="0" cy="857778"/>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18" name="Isosceles Triangle 417">
              <a:extLst>
                <a:ext uri="{FF2B5EF4-FFF2-40B4-BE49-F238E27FC236}">
                  <a16:creationId xmlns:a16="http://schemas.microsoft.com/office/drawing/2014/main" id="{9C959274-5BF1-66D8-D689-57E1553A5E43}"/>
                </a:ext>
              </a:extLst>
            </p:cNvPr>
            <p:cNvSpPr/>
            <p:nvPr/>
          </p:nvSpPr>
          <p:spPr>
            <a:xfrm>
              <a:off x="7693809" y="1676079"/>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19" name="Isosceles Triangle 418">
              <a:extLst>
                <a:ext uri="{FF2B5EF4-FFF2-40B4-BE49-F238E27FC236}">
                  <a16:creationId xmlns:a16="http://schemas.microsoft.com/office/drawing/2014/main" id="{6949D353-3026-3D02-C29C-2ADB605E20E5}"/>
                </a:ext>
              </a:extLst>
            </p:cNvPr>
            <p:cNvSpPr/>
            <p:nvPr/>
          </p:nvSpPr>
          <p:spPr>
            <a:xfrm flipV="1">
              <a:off x="7693809" y="1624010"/>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cxnSp>
          <p:nvCxnSpPr>
            <p:cNvPr id="420" name="Straight Connector 419">
              <a:extLst>
                <a:ext uri="{FF2B5EF4-FFF2-40B4-BE49-F238E27FC236}">
                  <a16:creationId xmlns:a16="http://schemas.microsoft.com/office/drawing/2014/main" id="{A7648259-4672-3FD4-51A5-CC1F6F2F513E}"/>
                </a:ext>
              </a:extLst>
            </p:cNvPr>
            <p:cNvCxnSpPr>
              <a:cxnSpLocks/>
            </p:cNvCxnSpPr>
            <p:nvPr/>
          </p:nvCxnSpPr>
          <p:spPr>
            <a:xfrm flipH="1" flipV="1">
              <a:off x="7916183" y="2016278"/>
              <a:ext cx="193496" cy="9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59AAF1CD-0D8D-5316-C0B2-111FAC889431}"/>
                </a:ext>
              </a:extLst>
            </p:cNvPr>
            <p:cNvCxnSpPr>
              <a:cxnSpLocks/>
            </p:cNvCxnSpPr>
            <p:nvPr/>
          </p:nvCxnSpPr>
          <p:spPr>
            <a:xfrm>
              <a:off x="7729846" y="2077949"/>
              <a:ext cx="580088" cy="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4D808616-9085-176D-20E1-8A3B774FA178}"/>
                </a:ext>
              </a:extLst>
            </p:cNvPr>
            <p:cNvCxnSpPr>
              <a:cxnSpLocks/>
            </p:cNvCxnSpPr>
            <p:nvPr/>
          </p:nvCxnSpPr>
          <p:spPr>
            <a:xfrm flipV="1">
              <a:off x="8289396" y="2061675"/>
              <a:ext cx="6163" cy="326822"/>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BA71FA1C-A126-A4CE-43F3-D1B909D9BA66}"/>
                </a:ext>
              </a:extLst>
            </p:cNvPr>
            <p:cNvCxnSpPr>
              <a:cxnSpLocks/>
            </p:cNvCxnSpPr>
            <p:nvPr/>
          </p:nvCxnSpPr>
          <p:spPr>
            <a:xfrm>
              <a:off x="8062398" y="2081759"/>
              <a:ext cx="0" cy="543582"/>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C95ABA54-05B4-4508-55E9-AC8588D44C43}"/>
                </a:ext>
              </a:extLst>
            </p:cNvPr>
            <p:cNvCxnSpPr>
              <a:cxnSpLocks/>
            </p:cNvCxnSpPr>
            <p:nvPr/>
          </p:nvCxnSpPr>
          <p:spPr>
            <a:xfrm>
              <a:off x="8047158" y="2606291"/>
              <a:ext cx="176303" cy="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DE511D5E-8833-C864-AC97-AD635B013AF7}"/>
                </a:ext>
              </a:extLst>
            </p:cNvPr>
            <p:cNvCxnSpPr>
              <a:cxnSpLocks/>
            </p:cNvCxnSpPr>
            <p:nvPr/>
          </p:nvCxnSpPr>
          <p:spPr>
            <a:xfrm flipV="1">
              <a:off x="8395758" y="1351703"/>
              <a:ext cx="638" cy="1033619"/>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426" name="Isosceles Triangle 425">
              <a:extLst>
                <a:ext uri="{FF2B5EF4-FFF2-40B4-BE49-F238E27FC236}">
                  <a16:creationId xmlns:a16="http://schemas.microsoft.com/office/drawing/2014/main" id="{9775D7A9-AD2D-F9F1-ED68-A272917B2FB0}"/>
                </a:ext>
              </a:extLst>
            </p:cNvPr>
            <p:cNvSpPr/>
            <p:nvPr/>
          </p:nvSpPr>
          <p:spPr>
            <a:xfrm>
              <a:off x="8356083" y="1676080"/>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27" name="Isosceles Triangle 426">
              <a:extLst>
                <a:ext uri="{FF2B5EF4-FFF2-40B4-BE49-F238E27FC236}">
                  <a16:creationId xmlns:a16="http://schemas.microsoft.com/office/drawing/2014/main" id="{4586A342-16D1-3511-6365-80BF1C122677}"/>
                </a:ext>
              </a:extLst>
            </p:cNvPr>
            <p:cNvSpPr/>
            <p:nvPr/>
          </p:nvSpPr>
          <p:spPr>
            <a:xfrm flipV="1">
              <a:off x="8356083" y="1624011"/>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nvGrpSpPr>
            <p:cNvPr id="428" name="Group 427">
              <a:extLst>
                <a:ext uri="{FF2B5EF4-FFF2-40B4-BE49-F238E27FC236}">
                  <a16:creationId xmlns:a16="http://schemas.microsoft.com/office/drawing/2014/main" id="{783B0A98-8F84-596C-D1DB-DEB34D8E4057}"/>
                </a:ext>
              </a:extLst>
            </p:cNvPr>
            <p:cNvGrpSpPr/>
            <p:nvPr/>
          </p:nvGrpSpPr>
          <p:grpSpPr>
            <a:xfrm>
              <a:off x="8222970" y="2383647"/>
              <a:ext cx="384070" cy="310994"/>
              <a:chOff x="8386868" y="2686363"/>
              <a:chExt cx="672591" cy="410396"/>
            </a:xfrm>
          </p:grpSpPr>
          <p:sp>
            <p:nvSpPr>
              <p:cNvPr id="508" name="Rectangle 507">
                <a:extLst>
                  <a:ext uri="{FF2B5EF4-FFF2-40B4-BE49-F238E27FC236}">
                    <a16:creationId xmlns:a16="http://schemas.microsoft.com/office/drawing/2014/main" id="{4A69040A-9EA9-5892-5DC3-BCD3A73C70FC}"/>
                  </a:ext>
                </a:extLst>
              </p:cNvPr>
              <p:cNvSpPr/>
              <p:nvPr/>
            </p:nvSpPr>
            <p:spPr>
              <a:xfrm>
                <a:off x="8386869" y="2891561"/>
                <a:ext cx="672590" cy="205198"/>
              </a:xfrm>
              <a:prstGeom prst="rect">
                <a:avLst/>
              </a:prstGeom>
              <a:solidFill>
                <a:schemeClr val="accent4">
                  <a:lumMod val="60000"/>
                  <a:lumOff val="40000"/>
                </a:scheme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509" name="Rectangle 508">
                <a:extLst>
                  <a:ext uri="{FF2B5EF4-FFF2-40B4-BE49-F238E27FC236}">
                    <a16:creationId xmlns:a16="http://schemas.microsoft.com/office/drawing/2014/main" id="{6DE2444F-02A9-0886-B14C-90EEA6EE260D}"/>
                  </a:ext>
                </a:extLst>
              </p:cNvPr>
              <p:cNvSpPr/>
              <p:nvPr/>
            </p:nvSpPr>
            <p:spPr>
              <a:xfrm>
                <a:off x="8386868" y="2686363"/>
                <a:ext cx="672590" cy="205198"/>
              </a:xfrm>
              <a:prstGeom prst="rect">
                <a:avLst/>
              </a:prstGeom>
              <a:solidFill>
                <a:schemeClr val="bg1"/>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sp>
          <p:nvSpPr>
            <p:cNvPr id="429" name="Isosceles Triangle 428">
              <a:extLst>
                <a:ext uri="{FF2B5EF4-FFF2-40B4-BE49-F238E27FC236}">
                  <a16:creationId xmlns:a16="http://schemas.microsoft.com/office/drawing/2014/main" id="{BE867673-14BB-5C64-DFC4-CDC6F8B41460}"/>
                </a:ext>
              </a:extLst>
            </p:cNvPr>
            <p:cNvSpPr/>
            <p:nvPr/>
          </p:nvSpPr>
          <p:spPr>
            <a:xfrm>
              <a:off x="8026849" y="2185893"/>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30" name="Isosceles Triangle 429">
              <a:extLst>
                <a:ext uri="{FF2B5EF4-FFF2-40B4-BE49-F238E27FC236}">
                  <a16:creationId xmlns:a16="http://schemas.microsoft.com/office/drawing/2014/main" id="{6EF8848B-475B-13AB-1490-C7E3A5D1BC3F}"/>
                </a:ext>
              </a:extLst>
            </p:cNvPr>
            <p:cNvSpPr/>
            <p:nvPr/>
          </p:nvSpPr>
          <p:spPr>
            <a:xfrm flipV="1">
              <a:off x="8026849" y="2133824"/>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31" name="Isosceles Triangle 430">
              <a:extLst>
                <a:ext uri="{FF2B5EF4-FFF2-40B4-BE49-F238E27FC236}">
                  <a16:creationId xmlns:a16="http://schemas.microsoft.com/office/drawing/2014/main" id="{524F531A-4AFF-4291-8366-A616A48A3844}"/>
                </a:ext>
              </a:extLst>
            </p:cNvPr>
            <p:cNvSpPr/>
            <p:nvPr/>
          </p:nvSpPr>
          <p:spPr>
            <a:xfrm>
              <a:off x="8261660" y="2176921"/>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32" name="Isosceles Triangle 431">
              <a:extLst>
                <a:ext uri="{FF2B5EF4-FFF2-40B4-BE49-F238E27FC236}">
                  <a16:creationId xmlns:a16="http://schemas.microsoft.com/office/drawing/2014/main" id="{A0C8A3EE-BF91-3871-1A69-55096F3571C9}"/>
                </a:ext>
              </a:extLst>
            </p:cNvPr>
            <p:cNvSpPr/>
            <p:nvPr/>
          </p:nvSpPr>
          <p:spPr>
            <a:xfrm flipV="1">
              <a:off x="8261660" y="2124852"/>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cxnSp>
          <p:nvCxnSpPr>
            <p:cNvPr id="433" name="Straight Connector 432">
              <a:extLst>
                <a:ext uri="{FF2B5EF4-FFF2-40B4-BE49-F238E27FC236}">
                  <a16:creationId xmlns:a16="http://schemas.microsoft.com/office/drawing/2014/main" id="{3CD87067-EA07-5B43-D4D1-C06850FAAF9A}"/>
                </a:ext>
              </a:extLst>
            </p:cNvPr>
            <p:cNvCxnSpPr>
              <a:cxnSpLocks/>
            </p:cNvCxnSpPr>
            <p:nvPr/>
          </p:nvCxnSpPr>
          <p:spPr>
            <a:xfrm flipV="1">
              <a:off x="9141760" y="1746091"/>
              <a:ext cx="0" cy="105505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97B0A1AE-C48A-25E9-2D35-9031FF263665}"/>
                </a:ext>
              </a:extLst>
            </p:cNvPr>
            <p:cNvCxnSpPr>
              <a:cxnSpLocks/>
            </p:cNvCxnSpPr>
            <p:nvPr/>
          </p:nvCxnSpPr>
          <p:spPr>
            <a:xfrm flipH="1">
              <a:off x="7729846" y="2918540"/>
              <a:ext cx="1559332"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EFEBE0D3-365B-5B99-88EC-4B7EA138ACF9}"/>
                </a:ext>
              </a:extLst>
            </p:cNvPr>
            <p:cNvCxnSpPr>
              <a:cxnSpLocks/>
            </p:cNvCxnSpPr>
            <p:nvPr/>
          </p:nvCxnSpPr>
          <p:spPr>
            <a:xfrm>
              <a:off x="7729846" y="2095932"/>
              <a:ext cx="0" cy="839602"/>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CB7DE955-3B35-3A6C-A817-315A8824895C}"/>
                </a:ext>
              </a:extLst>
            </p:cNvPr>
            <p:cNvCxnSpPr>
              <a:cxnSpLocks/>
            </p:cNvCxnSpPr>
            <p:nvPr/>
          </p:nvCxnSpPr>
          <p:spPr>
            <a:xfrm flipH="1">
              <a:off x="7729846" y="2782093"/>
              <a:ext cx="1411914"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4AF6090F-E344-DF6B-5399-7164423A6886}"/>
                </a:ext>
              </a:extLst>
            </p:cNvPr>
            <p:cNvCxnSpPr>
              <a:cxnSpLocks/>
            </p:cNvCxnSpPr>
            <p:nvPr/>
          </p:nvCxnSpPr>
          <p:spPr>
            <a:xfrm>
              <a:off x="9269846" y="2358260"/>
              <a:ext cx="0" cy="567459"/>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A5099285-8E60-942C-E734-2565D238524D}"/>
                </a:ext>
              </a:extLst>
            </p:cNvPr>
            <p:cNvCxnSpPr>
              <a:cxnSpLocks/>
            </p:cNvCxnSpPr>
            <p:nvPr/>
          </p:nvCxnSpPr>
          <p:spPr>
            <a:xfrm flipH="1">
              <a:off x="9141760" y="2358260"/>
              <a:ext cx="147418"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439" name="Isosceles Triangle 438">
              <a:extLst>
                <a:ext uri="{FF2B5EF4-FFF2-40B4-BE49-F238E27FC236}">
                  <a16:creationId xmlns:a16="http://schemas.microsoft.com/office/drawing/2014/main" id="{AAD78BE2-9819-8584-1841-32F74CA12DBE}"/>
                </a:ext>
              </a:extLst>
            </p:cNvPr>
            <p:cNvSpPr/>
            <p:nvPr/>
          </p:nvSpPr>
          <p:spPr>
            <a:xfrm rot="5400000">
              <a:off x="8995763" y="2756058"/>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40" name="Isosceles Triangle 439">
              <a:extLst>
                <a:ext uri="{FF2B5EF4-FFF2-40B4-BE49-F238E27FC236}">
                  <a16:creationId xmlns:a16="http://schemas.microsoft.com/office/drawing/2014/main" id="{E386FE48-0C95-35A8-30D6-5B08F03F0AC0}"/>
                </a:ext>
              </a:extLst>
            </p:cNvPr>
            <p:cNvSpPr/>
            <p:nvPr/>
          </p:nvSpPr>
          <p:spPr>
            <a:xfrm rot="5400000" flipV="1">
              <a:off x="9047831" y="2756058"/>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41" name="Isosceles Triangle 440">
              <a:extLst>
                <a:ext uri="{FF2B5EF4-FFF2-40B4-BE49-F238E27FC236}">
                  <a16:creationId xmlns:a16="http://schemas.microsoft.com/office/drawing/2014/main" id="{3F8FA491-7BFE-2F87-27B9-8CA5BAEDE15F}"/>
                </a:ext>
              </a:extLst>
            </p:cNvPr>
            <p:cNvSpPr/>
            <p:nvPr/>
          </p:nvSpPr>
          <p:spPr>
            <a:xfrm rot="5400000">
              <a:off x="9098760" y="2893195"/>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42" name="Isosceles Triangle 441">
              <a:extLst>
                <a:ext uri="{FF2B5EF4-FFF2-40B4-BE49-F238E27FC236}">
                  <a16:creationId xmlns:a16="http://schemas.microsoft.com/office/drawing/2014/main" id="{97D60D98-FAE7-633C-BC22-43E9EA002AA9}"/>
                </a:ext>
              </a:extLst>
            </p:cNvPr>
            <p:cNvSpPr/>
            <p:nvPr/>
          </p:nvSpPr>
          <p:spPr>
            <a:xfrm rot="5400000" flipV="1">
              <a:off x="9150828" y="2893195"/>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43" name="Rectangle 442">
              <a:extLst>
                <a:ext uri="{FF2B5EF4-FFF2-40B4-BE49-F238E27FC236}">
                  <a16:creationId xmlns:a16="http://schemas.microsoft.com/office/drawing/2014/main" id="{C0C81AD3-5748-292E-287C-35F89F372CE5}"/>
                </a:ext>
              </a:extLst>
            </p:cNvPr>
            <p:cNvSpPr/>
            <p:nvPr/>
          </p:nvSpPr>
          <p:spPr>
            <a:xfrm>
              <a:off x="6161209" y="1058898"/>
              <a:ext cx="998634" cy="613334"/>
            </a:xfrm>
            <a:prstGeom prst="rect">
              <a:avLst/>
            </a:prstGeom>
            <a:solidFill>
              <a:srgbClr val="00B050"/>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1050"/>
            </a:p>
          </p:txBody>
        </p:sp>
        <p:grpSp>
          <p:nvGrpSpPr>
            <p:cNvPr id="444" name="Group 443">
              <a:extLst>
                <a:ext uri="{FF2B5EF4-FFF2-40B4-BE49-F238E27FC236}">
                  <a16:creationId xmlns:a16="http://schemas.microsoft.com/office/drawing/2014/main" id="{35E2FC83-C893-D87D-4A62-4F870A67C29A}"/>
                </a:ext>
              </a:extLst>
            </p:cNvPr>
            <p:cNvGrpSpPr/>
            <p:nvPr/>
          </p:nvGrpSpPr>
          <p:grpSpPr>
            <a:xfrm>
              <a:off x="5838597" y="1242461"/>
              <a:ext cx="3768254" cy="311853"/>
              <a:chOff x="1505721" y="3394849"/>
              <a:chExt cx="9805815" cy="311853"/>
            </a:xfrm>
          </p:grpSpPr>
          <p:cxnSp>
            <p:nvCxnSpPr>
              <p:cNvPr id="504" name="Straight Connector 503">
                <a:extLst>
                  <a:ext uri="{FF2B5EF4-FFF2-40B4-BE49-F238E27FC236}">
                    <a16:creationId xmlns:a16="http://schemas.microsoft.com/office/drawing/2014/main" id="{268CEAA8-D2E2-428C-7617-3B9C79CC3954}"/>
                  </a:ext>
                </a:extLst>
              </p:cNvPr>
              <p:cNvCxnSpPr>
                <a:cxnSpLocks/>
              </p:cNvCxnSpPr>
              <p:nvPr/>
            </p:nvCxnSpPr>
            <p:spPr>
              <a:xfrm>
                <a:off x="1505721" y="3394849"/>
                <a:ext cx="9805815" cy="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634E5B51-BEFB-FD02-8CEA-5DB1D3769FBA}"/>
                  </a:ext>
                </a:extLst>
              </p:cNvPr>
              <p:cNvCxnSpPr>
                <a:cxnSpLocks/>
              </p:cNvCxnSpPr>
              <p:nvPr/>
            </p:nvCxnSpPr>
            <p:spPr>
              <a:xfrm>
                <a:off x="1515647" y="3499021"/>
                <a:ext cx="9795889"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0AD60B95-2A7F-B3D7-B5F5-8B72FDCFED93}"/>
                  </a:ext>
                </a:extLst>
              </p:cNvPr>
              <p:cNvCxnSpPr>
                <a:cxnSpLocks/>
              </p:cNvCxnSpPr>
              <p:nvPr/>
            </p:nvCxnSpPr>
            <p:spPr>
              <a:xfrm>
                <a:off x="1515647" y="3599498"/>
                <a:ext cx="979588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7F6D7678-7010-B16B-801A-7613D8F4567A}"/>
                  </a:ext>
                </a:extLst>
              </p:cNvPr>
              <p:cNvCxnSpPr>
                <a:cxnSpLocks/>
              </p:cNvCxnSpPr>
              <p:nvPr/>
            </p:nvCxnSpPr>
            <p:spPr>
              <a:xfrm>
                <a:off x="1515647" y="3706702"/>
                <a:ext cx="979588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45" name="TextBox 444">
              <a:extLst>
                <a:ext uri="{FF2B5EF4-FFF2-40B4-BE49-F238E27FC236}">
                  <a16:creationId xmlns:a16="http://schemas.microsoft.com/office/drawing/2014/main" id="{19FA845B-1662-DBF0-CD8D-823A40776141}"/>
                </a:ext>
              </a:extLst>
            </p:cNvPr>
            <p:cNvSpPr txBox="1"/>
            <p:nvPr/>
          </p:nvSpPr>
          <p:spPr>
            <a:xfrm>
              <a:off x="7603008" y="2969609"/>
              <a:ext cx="1117066" cy="571698"/>
            </a:xfrm>
            <a:prstGeom prst="rect">
              <a:avLst/>
            </a:prstGeom>
            <a:noFill/>
          </p:spPr>
          <p:txBody>
            <a:bodyPr wrap="square">
              <a:spAutoFit/>
            </a:bodyPr>
            <a:lstStyle/>
            <a:p>
              <a:pPr algn="ctr"/>
              <a:r>
                <a:rPr lang="en-GB" sz="900" dirty="0">
                  <a:solidFill>
                    <a:schemeClr val="tx1"/>
                  </a:solidFill>
                </a:rPr>
                <a:t>QCELL # xx</a:t>
              </a:r>
              <a:endParaRPr lang="en-GB" sz="900" dirty="0"/>
            </a:p>
          </p:txBody>
        </p:sp>
        <p:sp>
          <p:nvSpPr>
            <p:cNvPr id="446" name="TextBox 445">
              <a:extLst>
                <a:ext uri="{FF2B5EF4-FFF2-40B4-BE49-F238E27FC236}">
                  <a16:creationId xmlns:a16="http://schemas.microsoft.com/office/drawing/2014/main" id="{56739491-5221-F3E6-0613-FD849080C08C}"/>
                </a:ext>
              </a:extLst>
            </p:cNvPr>
            <p:cNvSpPr txBox="1"/>
            <p:nvPr/>
          </p:nvSpPr>
          <p:spPr>
            <a:xfrm>
              <a:off x="6330610" y="1638341"/>
              <a:ext cx="772348" cy="357310"/>
            </a:xfrm>
            <a:prstGeom prst="rect">
              <a:avLst/>
            </a:prstGeom>
            <a:noFill/>
          </p:spPr>
          <p:txBody>
            <a:bodyPr wrap="square">
              <a:spAutoFit/>
            </a:bodyPr>
            <a:lstStyle/>
            <a:p>
              <a:pPr algn="ctr"/>
              <a:r>
                <a:rPr lang="en-GB" sz="900" dirty="0">
                  <a:solidFill>
                    <a:schemeClr val="tx1"/>
                  </a:solidFill>
                </a:rPr>
                <a:t>QLM</a:t>
              </a:r>
              <a:endParaRPr lang="en-GB" sz="900" dirty="0"/>
            </a:p>
          </p:txBody>
        </p:sp>
        <p:pic>
          <p:nvPicPr>
            <p:cNvPr id="447" name="Picture 446">
              <a:extLst>
                <a:ext uri="{FF2B5EF4-FFF2-40B4-BE49-F238E27FC236}">
                  <a16:creationId xmlns:a16="http://schemas.microsoft.com/office/drawing/2014/main" id="{C3BC2891-1F23-A4A5-D12E-15885086CDDF}"/>
                </a:ext>
              </a:extLst>
            </p:cNvPr>
            <p:cNvPicPr>
              <a:picLocks noChangeAspect="1"/>
            </p:cNvPicPr>
            <p:nvPr/>
          </p:nvPicPr>
          <p:blipFill>
            <a:blip r:embed="rId2"/>
            <a:stretch>
              <a:fillRect/>
            </a:stretch>
          </p:blipFill>
          <p:spPr>
            <a:xfrm>
              <a:off x="9076675" y="1810978"/>
              <a:ext cx="285790" cy="76211"/>
            </a:xfrm>
            <a:prstGeom prst="rect">
              <a:avLst/>
            </a:prstGeom>
          </p:spPr>
        </p:pic>
        <p:pic>
          <p:nvPicPr>
            <p:cNvPr id="448" name="Picture 447">
              <a:extLst>
                <a:ext uri="{FF2B5EF4-FFF2-40B4-BE49-F238E27FC236}">
                  <a16:creationId xmlns:a16="http://schemas.microsoft.com/office/drawing/2014/main" id="{0BBF19ED-4D22-739C-4A59-AC987D92519C}"/>
                </a:ext>
              </a:extLst>
            </p:cNvPr>
            <p:cNvPicPr>
              <a:picLocks noChangeAspect="1"/>
            </p:cNvPicPr>
            <p:nvPr/>
          </p:nvPicPr>
          <p:blipFill>
            <a:blip r:embed="rId2"/>
            <a:stretch>
              <a:fillRect/>
            </a:stretch>
          </p:blipFill>
          <p:spPr>
            <a:xfrm>
              <a:off x="9070006" y="1942675"/>
              <a:ext cx="285790" cy="76211"/>
            </a:xfrm>
            <a:prstGeom prst="rect">
              <a:avLst/>
            </a:prstGeom>
          </p:spPr>
        </p:pic>
        <p:sp>
          <p:nvSpPr>
            <p:cNvPr id="449" name="TextBox 448">
              <a:extLst>
                <a:ext uri="{FF2B5EF4-FFF2-40B4-BE49-F238E27FC236}">
                  <a16:creationId xmlns:a16="http://schemas.microsoft.com/office/drawing/2014/main" id="{210539E8-B81F-7AA7-210D-118348182CE6}"/>
                </a:ext>
              </a:extLst>
            </p:cNvPr>
            <p:cNvSpPr txBox="1"/>
            <p:nvPr/>
          </p:nvSpPr>
          <p:spPr>
            <a:xfrm>
              <a:off x="10019320" y="2032003"/>
              <a:ext cx="744004" cy="357310"/>
            </a:xfrm>
            <a:prstGeom prst="rect">
              <a:avLst/>
            </a:prstGeom>
            <a:noFill/>
          </p:spPr>
          <p:txBody>
            <a:bodyPr wrap="square">
              <a:spAutoFit/>
            </a:bodyPr>
            <a:lstStyle/>
            <a:p>
              <a:pPr algn="ctr"/>
              <a:r>
                <a:rPr lang="en-GB" sz="900" dirty="0">
                  <a:solidFill>
                    <a:schemeClr val="tx1"/>
                  </a:solidFill>
                </a:rPr>
                <a:t>QVE</a:t>
              </a:r>
              <a:endParaRPr lang="en-GB" sz="900" dirty="0"/>
            </a:p>
          </p:txBody>
        </p:sp>
        <p:grpSp>
          <p:nvGrpSpPr>
            <p:cNvPr id="450" name="Group 449">
              <a:extLst>
                <a:ext uri="{FF2B5EF4-FFF2-40B4-BE49-F238E27FC236}">
                  <a16:creationId xmlns:a16="http://schemas.microsoft.com/office/drawing/2014/main" id="{4D279A36-B926-B476-9AE5-D468097EE54A}"/>
                </a:ext>
              </a:extLst>
            </p:cNvPr>
            <p:cNvGrpSpPr/>
            <p:nvPr/>
          </p:nvGrpSpPr>
          <p:grpSpPr>
            <a:xfrm>
              <a:off x="9583366" y="1093261"/>
              <a:ext cx="1471370" cy="961808"/>
              <a:chOff x="9731533" y="1482889"/>
              <a:chExt cx="1471370" cy="961808"/>
            </a:xfrm>
          </p:grpSpPr>
          <p:sp>
            <p:nvSpPr>
              <p:cNvPr id="481" name="Rectangle 480">
                <a:extLst>
                  <a:ext uri="{FF2B5EF4-FFF2-40B4-BE49-F238E27FC236}">
                    <a16:creationId xmlns:a16="http://schemas.microsoft.com/office/drawing/2014/main" id="{CDA1C1A3-CB74-9D18-5BEC-73353C7E1ED3}"/>
                  </a:ext>
                </a:extLst>
              </p:cNvPr>
              <p:cNvSpPr/>
              <p:nvPr/>
            </p:nvSpPr>
            <p:spPr>
              <a:xfrm>
                <a:off x="9740809" y="1482889"/>
                <a:ext cx="1462094" cy="961808"/>
              </a:xfrm>
              <a:prstGeom prst="rect">
                <a:avLst/>
              </a:prstGeom>
              <a:solidFill>
                <a:srgbClr val="00B050"/>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1050"/>
              </a:p>
            </p:txBody>
          </p:sp>
          <p:cxnSp>
            <p:nvCxnSpPr>
              <p:cNvPr id="482" name="Straight Connector 481">
                <a:extLst>
                  <a:ext uri="{FF2B5EF4-FFF2-40B4-BE49-F238E27FC236}">
                    <a16:creationId xmlns:a16="http://schemas.microsoft.com/office/drawing/2014/main" id="{3DBF9C6E-89BB-D08B-87FB-CDEC7CA90D8F}"/>
                  </a:ext>
                </a:extLst>
              </p:cNvPr>
              <p:cNvCxnSpPr>
                <a:cxnSpLocks/>
              </p:cNvCxnSpPr>
              <p:nvPr/>
            </p:nvCxnSpPr>
            <p:spPr>
              <a:xfrm>
                <a:off x="10147535" y="1816962"/>
                <a:ext cx="0" cy="5278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88FFDD49-82B1-824D-CB97-7FBBBA6F9CAE}"/>
                  </a:ext>
                </a:extLst>
              </p:cNvPr>
              <p:cNvCxnSpPr>
                <a:cxnSpLocks/>
              </p:cNvCxnSpPr>
              <p:nvPr/>
            </p:nvCxnSpPr>
            <p:spPr>
              <a:xfrm>
                <a:off x="9971758" y="1926675"/>
                <a:ext cx="0" cy="4180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700DF87C-C3A1-7318-7B5E-9A35DF6BAC5B}"/>
                  </a:ext>
                </a:extLst>
              </p:cNvPr>
              <p:cNvCxnSpPr>
                <a:cxnSpLocks/>
              </p:cNvCxnSpPr>
              <p:nvPr/>
            </p:nvCxnSpPr>
            <p:spPr>
              <a:xfrm flipH="1">
                <a:off x="9952708" y="2353474"/>
                <a:ext cx="21387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485" name="Group 484">
                <a:extLst>
                  <a:ext uri="{FF2B5EF4-FFF2-40B4-BE49-F238E27FC236}">
                    <a16:creationId xmlns:a16="http://schemas.microsoft.com/office/drawing/2014/main" id="{6CB0F6DE-A88E-BFF5-C5B6-8A1D81599531}"/>
                  </a:ext>
                </a:extLst>
              </p:cNvPr>
              <p:cNvGrpSpPr/>
              <p:nvPr/>
            </p:nvGrpSpPr>
            <p:grpSpPr>
              <a:xfrm>
                <a:off x="10110688" y="1926675"/>
                <a:ext cx="69486" cy="104137"/>
                <a:chOff x="4139950" y="3976591"/>
                <a:chExt cx="109797" cy="177212"/>
              </a:xfrm>
            </p:grpSpPr>
            <p:sp>
              <p:nvSpPr>
                <p:cNvPr id="502" name="Isosceles Triangle 501">
                  <a:extLst>
                    <a:ext uri="{FF2B5EF4-FFF2-40B4-BE49-F238E27FC236}">
                      <a16:creationId xmlns:a16="http://schemas.microsoft.com/office/drawing/2014/main" id="{08CF7C64-B90D-967B-A872-3E240B2DF904}"/>
                    </a:ext>
                  </a:extLst>
                </p:cNvPr>
                <p:cNvSpPr/>
                <p:nvPr/>
              </p:nvSpPr>
              <p:spPr>
                <a:xfrm>
                  <a:off x="4139950" y="4065197"/>
                  <a:ext cx="109797" cy="88606"/>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503" name="Isosceles Triangle 502">
                  <a:extLst>
                    <a:ext uri="{FF2B5EF4-FFF2-40B4-BE49-F238E27FC236}">
                      <a16:creationId xmlns:a16="http://schemas.microsoft.com/office/drawing/2014/main" id="{7D5CEF9A-8618-1B14-A4D7-E84D5C93AE67}"/>
                    </a:ext>
                  </a:extLst>
                </p:cNvPr>
                <p:cNvSpPr/>
                <p:nvPr/>
              </p:nvSpPr>
              <p:spPr>
                <a:xfrm flipV="1">
                  <a:off x="4139950" y="3976591"/>
                  <a:ext cx="109797" cy="88606"/>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cxnSp>
            <p:nvCxnSpPr>
              <p:cNvPr id="486" name="Straight Connector 485">
                <a:extLst>
                  <a:ext uri="{FF2B5EF4-FFF2-40B4-BE49-F238E27FC236}">
                    <a16:creationId xmlns:a16="http://schemas.microsoft.com/office/drawing/2014/main" id="{F07D6F20-FEC6-1008-D9D7-2A78DD919F7A}"/>
                  </a:ext>
                </a:extLst>
              </p:cNvPr>
              <p:cNvCxnSpPr>
                <a:cxnSpLocks/>
              </p:cNvCxnSpPr>
              <p:nvPr/>
            </p:nvCxnSpPr>
            <p:spPr>
              <a:xfrm flipV="1">
                <a:off x="10638573" y="1632089"/>
                <a:ext cx="0" cy="282559"/>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D48E5621-5528-F402-0236-672656602E57}"/>
                  </a:ext>
                </a:extLst>
              </p:cNvPr>
              <p:cNvCxnSpPr>
                <a:cxnSpLocks/>
              </p:cNvCxnSpPr>
              <p:nvPr/>
            </p:nvCxnSpPr>
            <p:spPr>
              <a:xfrm flipV="1">
                <a:off x="10488000" y="1734540"/>
                <a:ext cx="0" cy="180108"/>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nvGrpSpPr>
              <p:cNvPr id="488" name="Group 487">
                <a:extLst>
                  <a:ext uri="{FF2B5EF4-FFF2-40B4-BE49-F238E27FC236}">
                    <a16:creationId xmlns:a16="http://schemas.microsoft.com/office/drawing/2014/main" id="{5F380E2E-CD47-73F4-B986-53289ADB4BE6}"/>
                  </a:ext>
                </a:extLst>
              </p:cNvPr>
              <p:cNvGrpSpPr/>
              <p:nvPr/>
            </p:nvGrpSpPr>
            <p:grpSpPr>
              <a:xfrm>
                <a:off x="10453600" y="1784029"/>
                <a:ext cx="69486" cy="104137"/>
                <a:chOff x="4139950" y="3976591"/>
                <a:chExt cx="109797" cy="177212"/>
              </a:xfrm>
            </p:grpSpPr>
            <p:sp>
              <p:nvSpPr>
                <p:cNvPr id="500" name="Isosceles Triangle 499">
                  <a:extLst>
                    <a:ext uri="{FF2B5EF4-FFF2-40B4-BE49-F238E27FC236}">
                      <a16:creationId xmlns:a16="http://schemas.microsoft.com/office/drawing/2014/main" id="{E3E1670B-445E-1AD6-5E77-44D17A8C0F5C}"/>
                    </a:ext>
                  </a:extLst>
                </p:cNvPr>
                <p:cNvSpPr/>
                <p:nvPr/>
              </p:nvSpPr>
              <p:spPr>
                <a:xfrm>
                  <a:off x="4139950" y="4065197"/>
                  <a:ext cx="109797" cy="88606"/>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501" name="Isosceles Triangle 500">
                  <a:extLst>
                    <a:ext uri="{FF2B5EF4-FFF2-40B4-BE49-F238E27FC236}">
                      <a16:creationId xmlns:a16="http://schemas.microsoft.com/office/drawing/2014/main" id="{E76A26B1-5294-E66D-44FB-86B49AF8F057}"/>
                    </a:ext>
                  </a:extLst>
                </p:cNvPr>
                <p:cNvSpPr/>
                <p:nvPr/>
              </p:nvSpPr>
              <p:spPr>
                <a:xfrm flipV="1">
                  <a:off x="4139950" y="3976591"/>
                  <a:ext cx="109797" cy="88606"/>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489" name="Group 488">
                <a:extLst>
                  <a:ext uri="{FF2B5EF4-FFF2-40B4-BE49-F238E27FC236}">
                    <a16:creationId xmlns:a16="http://schemas.microsoft.com/office/drawing/2014/main" id="{B26462A1-3A2D-9AD6-9BEA-1FA08E8413BA}"/>
                  </a:ext>
                </a:extLst>
              </p:cNvPr>
              <p:cNvGrpSpPr/>
              <p:nvPr/>
            </p:nvGrpSpPr>
            <p:grpSpPr>
              <a:xfrm>
                <a:off x="10603405" y="1781752"/>
                <a:ext cx="69486" cy="104137"/>
                <a:chOff x="4139950" y="3976591"/>
                <a:chExt cx="109797" cy="177212"/>
              </a:xfrm>
            </p:grpSpPr>
            <p:sp>
              <p:nvSpPr>
                <p:cNvPr id="498" name="Isosceles Triangle 497">
                  <a:extLst>
                    <a:ext uri="{FF2B5EF4-FFF2-40B4-BE49-F238E27FC236}">
                      <a16:creationId xmlns:a16="http://schemas.microsoft.com/office/drawing/2014/main" id="{74A3CE0B-6A8B-C397-A54C-5DDA029FA2F2}"/>
                    </a:ext>
                  </a:extLst>
                </p:cNvPr>
                <p:cNvSpPr/>
                <p:nvPr/>
              </p:nvSpPr>
              <p:spPr>
                <a:xfrm>
                  <a:off x="4139950" y="4065197"/>
                  <a:ext cx="109797" cy="88606"/>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99" name="Isosceles Triangle 498">
                  <a:extLst>
                    <a:ext uri="{FF2B5EF4-FFF2-40B4-BE49-F238E27FC236}">
                      <a16:creationId xmlns:a16="http://schemas.microsoft.com/office/drawing/2014/main" id="{90932838-FE20-5C5B-5801-67C9F68F0871}"/>
                    </a:ext>
                  </a:extLst>
                </p:cNvPr>
                <p:cNvSpPr/>
                <p:nvPr/>
              </p:nvSpPr>
              <p:spPr>
                <a:xfrm flipV="1">
                  <a:off x="4139950" y="3976591"/>
                  <a:ext cx="109797" cy="88606"/>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490" name="Group 489">
                <a:extLst>
                  <a:ext uri="{FF2B5EF4-FFF2-40B4-BE49-F238E27FC236}">
                    <a16:creationId xmlns:a16="http://schemas.microsoft.com/office/drawing/2014/main" id="{E1448675-3D07-74F0-946A-D080C619F2C0}"/>
                  </a:ext>
                </a:extLst>
              </p:cNvPr>
              <p:cNvGrpSpPr/>
              <p:nvPr/>
            </p:nvGrpSpPr>
            <p:grpSpPr>
              <a:xfrm>
                <a:off x="10396914" y="1921751"/>
                <a:ext cx="672591" cy="411775"/>
                <a:chOff x="1534159" y="5129606"/>
                <a:chExt cx="1034202" cy="751316"/>
              </a:xfrm>
            </p:grpSpPr>
            <p:sp>
              <p:nvSpPr>
                <p:cNvPr id="496" name="Rectangle 495">
                  <a:extLst>
                    <a:ext uri="{FF2B5EF4-FFF2-40B4-BE49-F238E27FC236}">
                      <a16:creationId xmlns:a16="http://schemas.microsoft.com/office/drawing/2014/main" id="{90FDC30D-3701-BD7E-2021-66F9ABC3C142}"/>
                    </a:ext>
                  </a:extLst>
                </p:cNvPr>
                <p:cNvSpPr/>
                <p:nvPr/>
              </p:nvSpPr>
              <p:spPr>
                <a:xfrm>
                  <a:off x="1534160" y="5505264"/>
                  <a:ext cx="1034201" cy="375658"/>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97" name="Rectangle 496">
                  <a:extLst>
                    <a:ext uri="{FF2B5EF4-FFF2-40B4-BE49-F238E27FC236}">
                      <a16:creationId xmlns:a16="http://schemas.microsoft.com/office/drawing/2014/main" id="{953968CA-0F5A-BA61-CF1C-1910FC26D173}"/>
                    </a:ext>
                  </a:extLst>
                </p:cNvPr>
                <p:cNvSpPr/>
                <p:nvPr/>
              </p:nvSpPr>
              <p:spPr>
                <a:xfrm>
                  <a:off x="1534159" y="5129606"/>
                  <a:ext cx="1034201" cy="37565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491" name="Group 490">
                <a:extLst>
                  <a:ext uri="{FF2B5EF4-FFF2-40B4-BE49-F238E27FC236}">
                    <a16:creationId xmlns:a16="http://schemas.microsoft.com/office/drawing/2014/main" id="{CFCFF231-5F98-7E7D-02E3-57F097917EE6}"/>
                  </a:ext>
                </a:extLst>
              </p:cNvPr>
              <p:cNvGrpSpPr/>
              <p:nvPr/>
            </p:nvGrpSpPr>
            <p:grpSpPr>
              <a:xfrm>
                <a:off x="9731533" y="1630050"/>
                <a:ext cx="932658" cy="315507"/>
                <a:chOff x="5392348" y="3394849"/>
                <a:chExt cx="7096864" cy="311853"/>
              </a:xfrm>
            </p:grpSpPr>
            <p:cxnSp>
              <p:nvCxnSpPr>
                <p:cNvPr id="492" name="Straight Connector 491">
                  <a:extLst>
                    <a:ext uri="{FF2B5EF4-FFF2-40B4-BE49-F238E27FC236}">
                      <a16:creationId xmlns:a16="http://schemas.microsoft.com/office/drawing/2014/main" id="{5ED6F932-2329-88F1-88F9-7D4B06FA5B20}"/>
                    </a:ext>
                  </a:extLst>
                </p:cNvPr>
                <p:cNvCxnSpPr>
                  <a:cxnSpLocks/>
                </p:cNvCxnSpPr>
                <p:nvPr/>
              </p:nvCxnSpPr>
              <p:spPr>
                <a:xfrm>
                  <a:off x="5462932" y="3394849"/>
                  <a:ext cx="7026280" cy="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0FA4E849-CF8C-9D21-7C47-05264F5A5CFA}"/>
                    </a:ext>
                  </a:extLst>
                </p:cNvPr>
                <p:cNvCxnSpPr>
                  <a:cxnSpLocks/>
                </p:cNvCxnSpPr>
                <p:nvPr/>
              </p:nvCxnSpPr>
              <p:spPr>
                <a:xfrm>
                  <a:off x="5462932" y="3499021"/>
                  <a:ext cx="5790768"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2FBCFD56-64A8-92F2-513A-65CFB997CEF8}"/>
                    </a:ext>
                  </a:extLst>
                </p:cNvPr>
                <p:cNvCxnSpPr>
                  <a:cxnSpLocks/>
                </p:cNvCxnSpPr>
                <p:nvPr/>
              </p:nvCxnSpPr>
              <p:spPr>
                <a:xfrm>
                  <a:off x="5392348" y="3599501"/>
                  <a:ext cx="311942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539616E9-F566-1540-A603-276DBB7FE540}"/>
                    </a:ext>
                  </a:extLst>
                </p:cNvPr>
                <p:cNvCxnSpPr>
                  <a:cxnSpLocks/>
                </p:cNvCxnSpPr>
                <p:nvPr/>
              </p:nvCxnSpPr>
              <p:spPr>
                <a:xfrm>
                  <a:off x="5486802" y="3706702"/>
                  <a:ext cx="167176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451" name="Group 450">
              <a:extLst>
                <a:ext uri="{FF2B5EF4-FFF2-40B4-BE49-F238E27FC236}">
                  <a16:creationId xmlns:a16="http://schemas.microsoft.com/office/drawing/2014/main" id="{EC6D17FF-626E-3260-BF6C-5B37EAAC3562}"/>
                </a:ext>
              </a:extLst>
            </p:cNvPr>
            <p:cNvGrpSpPr/>
            <p:nvPr/>
          </p:nvGrpSpPr>
          <p:grpSpPr>
            <a:xfrm>
              <a:off x="4509002" y="1039470"/>
              <a:ext cx="1333817" cy="688671"/>
              <a:chOff x="3164393" y="3191858"/>
              <a:chExt cx="1333817" cy="688671"/>
            </a:xfrm>
            <a:solidFill>
              <a:schemeClr val="bg1">
                <a:lumMod val="95000"/>
              </a:schemeClr>
            </a:solidFill>
          </p:grpSpPr>
          <p:sp>
            <p:nvSpPr>
              <p:cNvPr id="462" name="Rectangle 461">
                <a:extLst>
                  <a:ext uri="{FF2B5EF4-FFF2-40B4-BE49-F238E27FC236}">
                    <a16:creationId xmlns:a16="http://schemas.microsoft.com/office/drawing/2014/main" id="{5073AFE1-DDD4-D4F7-A0AF-D09C83028A6E}"/>
                  </a:ext>
                </a:extLst>
              </p:cNvPr>
              <p:cNvSpPr/>
              <p:nvPr/>
            </p:nvSpPr>
            <p:spPr>
              <a:xfrm>
                <a:off x="3164393" y="3191858"/>
                <a:ext cx="1306713" cy="688671"/>
              </a:xfrm>
              <a:prstGeom prst="rect">
                <a:avLst/>
              </a:prstGeom>
              <a:solidFill>
                <a:srgbClr val="00B050"/>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sz="1050" dirty="0">
                  <a:solidFill>
                    <a:schemeClr val="tx1"/>
                  </a:solidFill>
                </a:endParaRPr>
              </a:p>
            </p:txBody>
          </p:sp>
          <p:sp>
            <p:nvSpPr>
              <p:cNvPr id="463" name="TextBox 462">
                <a:extLst>
                  <a:ext uri="{FF2B5EF4-FFF2-40B4-BE49-F238E27FC236}">
                    <a16:creationId xmlns:a16="http://schemas.microsoft.com/office/drawing/2014/main" id="{41E7732F-0CCE-4BE1-42E3-9CCC35C2B8B6}"/>
                  </a:ext>
                </a:extLst>
              </p:cNvPr>
              <p:cNvSpPr txBox="1"/>
              <p:nvPr/>
            </p:nvSpPr>
            <p:spPr>
              <a:xfrm>
                <a:off x="3265352" y="3409104"/>
                <a:ext cx="666103" cy="357310"/>
              </a:xfrm>
              <a:prstGeom prst="rect">
                <a:avLst/>
              </a:prstGeom>
              <a:noFill/>
            </p:spPr>
            <p:txBody>
              <a:bodyPr wrap="square">
                <a:spAutoFit/>
              </a:bodyPr>
              <a:lstStyle/>
              <a:p>
                <a:r>
                  <a:rPr lang="en-GB" sz="900" dirty="0">
                    <a:solidFill>
                      <a:schemeClr val="tx1"/>
                    </a:solidFill>
                  </a:rPr>
                  <a:t>QRB</a:t>
                </a:r>
                <a:endParaRPr lang="en-GB" sz="900" dirty="0"/>
              </a:p>
            </p:txBody>
          </p:sp>
          <p:grpSp>
            <p:nvGrpSpPr>
              <p:cNvPr id="464" name="Group 463">
                <a:extLst>
                  <a:ext uri="{FF2B5EF4-FFF2-40B4-BE49-F238E27FC236}">
                    <a16:creationId xmlns:a16="http://schemas.microsoft.com/office/drawing/2014/main" id="{48F19412-ECB4-284A-840A-FB8BC7E03B95}"/>
                  </a:ext>
                </a:extLst>
              </p:cNvPr>
              <p:cNvGrpSpPr/>
              <p:nvPr/>
            </p:nvGrpSpPr>
            <p:grpSpPr>
              <a:xfrm>
                <a:off x="3944447" y="3395005"/>
                <a:ext cx="553763" cy="311853"/>
                <a:chOff x="1505721" y="3394849"/>
                <a:chExt cx="9805815" cy="311853"/>
              </a:xfrm>
              <a:grpFill/>
            </p:grpSpPr>
            <p:cxnSp>
              <p:nvCxnSpPr>
                <p:cNvPr id="477" name="Straight Connector 476">
                  <a:extLst>
                    <a:ext uri="{FF2B5EF4-FFF2-40B4-BE49-F238E27FC236}">
                      <a16:creationId xmlns:a16="http://schemas.microsoft.com/office/drawing/2014/main" id="{65C3FD43-6ED5-E853-1C93-9493C1A31A91}"/>
                    </a:ext>
                  </a:extLst>
                </p:cNvPr>
                <p:cNvCxnSpPr>
                  <a:cxnSpLocks/>
                </p:cNvCxnSpPr>
                <p:nvPr/>
              </p:nvCxnSpPr>
              <p:spPr>
                <a:xfrm>
                  <a:off x="1505721" y="3394849"/>
                  <a:ext cx="9805815" cy="0"/>
                </a:xfrm>
                <a:prstGeom prst="line">
                  <a:avLst/>
                </a:prstGeom>
                <a:grpFill/>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892BB1D9-BC1A-02D0-B504-E031EDABADC4}"/>
                    </a:ext>
                  </a:extLst>
                </p:cNvPr>
                <p:cNvCxnSpPr>
                  <a:cxnSpLocks/>
                </p:cNvCxnSpPr>
                <p:nvPr/>
              </p:nvCxnSpPr>
              <p:spPr>
                <a:xfrm>
                  <a:off x="1515647" y="3499021"/>
                  <a:ext cx="9795889" cy="0"/>
                </a:xfrm>
                <a:prstGeom prst="line">
                  <a:avLst/>
                </a:prstGeom>
                <a:grpFill/>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9" name="Straight Connector 478">
                  <a:extLst>
                    <a:ext uri="{FF2B5EF4-FFF2-40B4-BE49-F238E27FC236}">
                      <a16:creationId xmlns:a16="http://schemas.microsoft.com/office/drawing/2014/main" id="{E069BFFD-1747-1D88-3B08-E03E2ACD7015}"/>
                    </a:ext>
                  </a:extLst>
                </p:cNvPr>
                <p:cNvCxnSpPr>
                  <a:cxnSpLocks/>
                </p:cNvCxnSpPr>
                <p:nvPr/>
              </p:nvCxnSpPr>
              <p:spPr>
                <a:xfrm>
                  <a:off x="1515647" y="3599498"/>
                  <a:ext cx="9795889" cy="0"/>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923E07AF-0D1B-46A3-305C-EABBD3FF2327}"/>
                    </a:ext>
                  </a:extLst>
                </p:cNvPr>
                <p:cNvCxnSpPr>
                  <a:cxnSpLocks/>
                </p:cNvCxnSpPr>
                <p:nvPr/>
              </p:nvCxnSpPr>
              <p:spPr>
                <a:xfrm>
                  <a:off x="1515647" y="3706702"/>
                  <a:ext cx="9795889" cy="0"/>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65" name="Group 464">
                <a:extLst>
                  <a:ext uri="{FF2B5EF4-FFF2-40B4-BE49-F238E27FC236}">
                    <a16:creationId xmlns:a16="http://schemas.microsoft.com/office/drawing/2014/main" id="{32018818-4354-B16B-6840-238784A6055D}"/>
                  </a:ext>
                </a:extLst>
              </p:cNvPr>
              <p:cNvGrpSpPr/>
              <p:nvPr/>
            </p:nvGrpSpPr>
            <p:grpSpPr>
              <a:xfrm rot="16200000">
                <a:off x="4282936" y="3342780"/>
                <a:ext cx="69486" cy="104137"/>
                <a:chOff x="4139950" y="3976591"/>
                <a:chExt cx="109797" cy="177212"/>
              </a:xfrm>
              <a:grpFill/>
            </p:grpSpPr>
            <p:sp>
              <p:nvSpPr>
                <p:cNvPr id="475" name="Isosceles Triangle 474">
                  <a:extLst>
                    <a:ext uri="{FF2B5EF4-FFF2-40B4-BE49-F238E27FC236}">
                      <a16:creationId xmlns:a16="http://schemas.microsoft.com/office/drawing/2014/main" id="{AE40F5DE-72C6-5CA6-56F1-A461CD5875B9}"/>
                    </a:ext>
                  </a:extLst>
                </p:cNvPr>
                <p:cNvSpPr/>
                <p:nvPr/>
              </p:nvSpPr>
              <p:spPr>
                <a:xfrm>
                  <a:off x="4139950" y="4065197"/>
                  <a:ext cx="109797" cy="88606"/>
                </a:xfrm>
                <a:prstGeom prst="triangl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76" name="Isosceles Triangle 475">
                  <a:extLst>
                    <a:ext uri="{FF2B5EF4-FFF2-40B4-BE49-F238E27FC236}">
                      <a16:creationId xmlns:a16="http://schemas.microsoft.com/office/drawing/2014/main" id="{208A7DD5-11A9-4D13-9E20-E1125D08E39E}"/>
                    </a:ext>
                  </a:extLst>
                </p:cNvPr>
                <p:cNvSpPr/>
                <p:nvPr/>
              </p:nvSpPr>
              <p:spPr>
                <a:xfrm flipV="1">
                  <a:off x="4139950" y="3976591"/>
                  <a:ext cx="109797" cy="88606"/>
                </a:xfrm>
                <a:prstGeom prst="triangle">
                  <a:avLst>
                    <a:gd name="adj" fmla="val 50000"/>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466" name="Group 465">
                <a:extLst>
                  <a:ext uri="{FF2B5EF4-FFF2-40B4-BE49-F238E27FC236}">
                    <a16:creationId xmlns:a16="http://schemas.microsoft.com/office/drawing/2014/main" id="{30DDF7E6-A2AB-D19D-E6A6-6BA572D9AB13}"/>
                  </a:ext>
                </a:extLst>
              </p:cNvPr>
              <p:cNvGrpSpPr/>
              <p:nvPr/>
            </p:nvGrpSpPr>
            <p:grpSpPr>
              <a:xfrm rot="16200000">
                <a:off x="4281621" y="3453611"/>
                <a:ext cx="69486" cy="104137"/>
                <a:chOff x="4139950" y="3976591"/>
                <a:chExt cx="109797" cy="177212"/>
              </a:xfrm>
              <a:grpFill/>
            </p:grpSpPr>
            <p:sp>
              <p:nvSpPr>
                <p:cNvPr id="473" name="Isosceles Triangle 472">
                  <a:extLst>
                    <a:ext uri="{FF2B5EF4-FFF2-40B4-BE49-F238E27FC236}">
                      <a16:creationId xmlns:a16="http://schemas.microsoft.com/office/drawing/2014/main" id="{79E978B0-7F5D-4C5C-7DFE-85F3B40C623B}"/>
                    </a:ext>
                  </a:extLst>
                </p:cNvPr>
                <p:cNvSpPr/>
                <p:nvPr/>
              </p:nvSpPr>
              <p:spPr>
                <a:xfrm>
                  <a:off x="4139950" y="4065197"/>
                  <a:ext cx="109797" cy="88606"/>
                </a:xfrm>
                <a:prstGeom prst="triangl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74" name="Isosceles Triangle 473">
                  <a:extLst>
                    <a:ext uri="{FF2B5EF4-FFF2-40B4-BE49-F238E27FC236}">
                      <a16:creationId xmlns:a16="http://schemas.microsoft.com/office/drawing/2014/main" id="{5B4193A7-DAB1-2D8C-4230-F6A116AEEFA2}"/>
                    </a:ext>
                  </a:extLst>
                </p:cNvPr>
                <p:cNvSpPr/>
                <p:nvPr/>
              </p:nvSpPr>
              <p:spPr>
                <a:xfrm flipV="1">
                  <a:off x="4139950" y="3976591"/>
                  <a:ext cx="109797" cy="88606"/>
                </a:xfrm>
                <a:prstGeom prst="triangle">
                  <a:avLst>
                    <a:gd name="adj" fmla="val 50000"/>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467" name="Group 466">
                <a:extLst>
                  <a:ext uri="{FF2B5EF4-FFF2-40B4-BE49-F238E27FC236}">
                    <a16:creationId xmlns:a16="http://schemas.microsoft.com/office/drawing/2014/main" id="{97D99A44-3A05-26FA-FD19-A6F2D9A888B5}"/>
                  </a:ext>
                </a:extLst>
              </p:cNvPr>
              <p:cNvGrpSpPr/>
              <p:nvPr/>
            </p:nvGrpSpPr>
            <p:grpSpPr>
              <a:xfrm rot="16200000">
                <a:off x="4282937" y="3551125"/>
                <a:ext cx="69486" cy="104137"/>
                <a:chOff x="4139950" y="3976591"/>
                <a:chExt cx="109797" cy="177212"/>
              </a:xfrm>
              <a:grpFill/>
            </p:grpSpPr>
            <p:sp>
              <p:nvSpPr>
                <p:cNvPr id="471" name="Isosceles Triangle 470">
                  <a:extLst>
                    <a:ext uri="{FF2B5EF4-FFF2-40B4-BE49-F238E27FC236}">
                      <a16:creationId xmlns:a16="http://schemas.microsoft.com/office/drawing/2014/main" id="{6E8393D5-19BD-DC45-00EE-13AFB5E4FEC6}"/>
                    </a:ext>
                  </a:extLst>
                </p:cNvPr>
                <p:cNvSpPr/>
                <p:nvPr/>
              </p:nvSpPr>
              <p:spPr>
                <a:xfrm>
                  <a:off x="4139950" y="4065197"/>
                  <a:ext cx="109797" cy="88606"/>
                </a:xfrm>
                <a:prstGeom prst="triangl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72" name="Isosceles Triangle 471">
                  <a:extLst>
                    <a:ext uri="{FF2B5EF4-FFF2-40B4-BE49-F238E27FC236}">
                      <a16:creationId xmlns:a16="http://schemas.microsoft.com/office/drawing/2014/main" id="{C01F72AE-1903-960D-A9B2-29B7F20AA9D4}"/>
                    </a:ext>
                  </a:extLst>
                </p:cNvPr>
                <p:cNvSpPr/>
                <p:nvPr/>
              </p:nvSpPr>
              <p:spPr>
                <a:xfrm flipV="1">
                  <a:off x="4139950" y="3976591"/>
                  <a:ext cx="109797" cy="88606"/>
                </a:xfrm>
                <a:prstGeom prst="triangle">
                  <a:avLst>
                    <a:gd name="adj" fmla="val 50000"/>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468" name="Group 467">
                <a:extLst>
                  <a:ext uri="{FF2B5EF4-FFF2-40B4-BE49-F238E27FC236}">
                    <a16:creationId xmlns:a16="http://schemas.microsoft.com/office/drawing/2014/main" id="{29DDB5FD-FE12-980C-CB25-EC0E8036238C}"/>
                  </a:ext>
                </a:extLst>
              </p:cNvPr>
              <p:cNvGrpSpPr/>
              <p:nvPr/>
            </p:nvGrpSpPr>
            <p:grpSpPr>
              <a:xfrm rot="16200000">
                <a:off x="4286424" y="3661377"/>
                <a:ext cx="69486" cy="104137"/>
                <a:chOff x="4139950" y="3976591"/>
                <a:chExt cx="109797" cy="177212"/>
              </a:xfrm>
              <a:grpFill/>
            </p:grpSpPr>
            <p:sp>
              <p:nvSpPr>
                <p:cNvPr id="469" name="Isosceles Triangle 468">
                  <a:extLst>
                    <a:ext uri="{FF2B5EF4-FFF2-40B4-BE49-F238E27FC236}">
                      <a16:creationId xmlns:a16="http://schemas.microsoft.com/office/drawing/2014/main" id="{1F0A2EDF-100A-CA09-403F-06347E11EF2C}"/>
                    </a:ext>
                  </a:extLst>
                </p:cNvPr>
                <p:cNvSpPr/>
                <p:nvPr/>
              </p:nvSpPr>
              <p:spPr>
                <a:xfrm>
                  <a:off x="4139950" y="4065197"/>
                  <a:ext cx="109797" cy="88606"/>
                </a:xfrm>
                <a:prstGeom prst="triangl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70" name="Isosceles Triangle 469">
                  <a:extLst>
                    <a:ext uri="{FF2B5EF4-FFF2-40B4-BE49-F238E27FC236}">
                      <a16:creationId xmlns:a16="http://schemas.microsoft.com/office/drawing/2014/main" id="{0766FCDF-85BE-2B4B-8056-D941F6B63F0D}"/>
                    </a:ext>
                  </a:extLst>
                </p:cNvPr>
                <p:cNvSpPr/>
                <p:nvPr/>
              </p:nvSpPr>
              <p:spPr>
                <a:xfrm flipV="1">
                  <a:off x="4139950" y="3976591"/>
                  <a:ext cx="109797" cy="88606"/>
                </a:xfrm>
                <a:prstGeom prst="triangle">
                  <a:avLst>
                    <a:gd name="adj" fmla="val 50000"/>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sp>
          <p:nvSpPr>
            <p:cNvPr id="452" name="Rectangle 451">
              <a:extLst>
                <a:ext uri="{FF2B5EF4-FFF2-40B4-BE49-F238E27FC236}">
                  <a16:creationId xmlns:a16="http://schemas.microsoft.com/office/drawing/2014/main" id="{D5FEB5F9-5934-B96E-886D-5361625649A0}"/>
                </a:ext>
              </a:extLst>
            </p:cNvPr>
            <p:cNvSpPr/>
            <p:nvPr/>
          </p:nvSpPr>
          <p:spPr>
            <a:xfrm>
              <a:off x="3707381" y="1039471"/>
              <a:ext cx="660868" cy="688671"/>
            </a:xfrm>
            <a:prstGeom prst="rect">
              <a:avLst/>
            </a:prstGeom>
            <a:solidFill>
              <a:srgbClr val="00B050"/>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WCS</a:t>
              </a:r>
              <a:endParaRPr lang="en-GB" sz="800" dirty="0">
                <a:solidFill>
                  <a:schemeClr val="tx1"/>
                </a:solidFill>
              </a:endParaRPr>
            </a:p>
          </p:txBody>
        </p:sp>
        <p:grpSp>
          <p:nvGrpSpPr>
            <p:cNvPr id="453" name="Group 452">
              <a:extLst>
                <a:ext uri="{FF2B5EF4-FFF2-40B4-BE49-F238E27FC236}">
                  <a16:creationId xmlns:a16="http://schemas.microsoft.com/office/drawing/2014/main" id="{FF2F3C57-0C90-7146-EF58-E4BE5CC01BF0}"/>
                </a:ext>
              </a:extLst>
            </p:cNvPr>
            <p:cNvGrpSpPr/>
            <p:nvPr/>
          </p:nvGrpSpPr>
          <p:grpSpPr>
            <a:xfrm>
              <a:off x="4509003" y="438412"/>
              <a:ext cx="828721" cy="503505"/>
              <a:chOff x="7668862" y="2028256"/>
              <a:chExt cx="725077" cy="360280"/>
            </a:xfrm>
            <a:solidFill>
              <a:srgbClr val="00B050"/>
            </a:solidFill>
          </p:grpSpPr>
          <p:sp>
            <p:nvSpPr>
              <p:cNvPr id="458" name="Rectangle: Rounded Corners 457">
                <a:extLst>
                  <a:ext uri="{FF2B5EF4-FFF2-40B4-BE49-F238E27FC236}">
                    <a16:creationId xmlns:a16="http://schemas.microsoft.com/office/drawing/2014/main" id="{6A220293-5C6A-7613-822C-2FEF91F3CDC0}"/>
                  </a:ext>
                </a:extLst>
              </p:cNvPr>
              <p:cNvSpPr/>
              <p:nvPr/>
            </p:nvSpPr>
            <p:spPr>
              <a:xfrm>
                <a:off x="7879853" y="2028256"/>
                <a:ext cx="129927" cy="346938"/>
              </a:xfrm>
              <a:prstGeom prst="roundRect">
                <a:avLst>
                  <a:gd name="adj" fmla="val 50000"/>
                </a:avLst>
              </a:prstGeom>
              <a:grp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459" name="Rectangle: Rounded Corners 458">
                <a:extLst>
                  <a:ext uri="{FF2B5EF4-FFF2-40B4-BE49-F238E27FC236}">
                    <a16:creationId xmlns:a16="http://schemas.microsoft.com/office/drawing/2014/main" id="{A7753FE0-79D5-F20A-37E0-7C0B6290A14D}"/>
                  </a:ext>
                </a:extLst>
              </p:cNvPr>
              <p:cNvSpPr/>
              <p:nvPr/>
            </p:nvSpPr>
            <p:spPr>
              <a:xfrm>
                <a:off x="8059290" y="2028256"/>
                <a:ext cx="129927" cy="346938"/>
              </a:xfrm>
              <a:prstGeom prst="roundRect">
                <a:avLst>
                  <a:gd name="adj" fmla="val 50000"/>
                </a:avLst>
              </a:prstGeom>
              <a:grp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460" name="Rectangle: Rounded Corners 459">
                <a:extLst>
                  <a:ext uri="{FF2B5EF4-FFF2-40B4-BE49-F238E27FC236}">
                    <a16:creationId xmlns:a16="http://schemas.microsoft.com/office/drawing/2014/main" id="{2ACF53F0-6ABF-CE9A-0974-F1860BDFB518}"/>
                  </a:ext>
                </a:extLst>
              </p:cNvPr>
              <p:cNvSpPr/>
              <p:nvPr/>
            </p:nvSpPr>
            <p:spPr>
              <a:xfrm>
                <a:off x="8238726" y="2028256"/>
                <a:ext cx="129927" cy="346938"/>
              </a:xfrm>
              <a:prstGeom prst="roundRect">
                <a:avLst>
                  <a:gd name="adj" fmla="val 50000"/>
                </a:avLst>
              </a:prstGeom>
              <a:grp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cxnSp>
            <p:nvCxnSpPr>
              <p:cNvPr id="461" name="Straight Connector 460">
                <a:extLst>
                  <a:ext uri="{FF2B5EF4-FFF2-40B4-BE49-F238E27FC236}">
                    <a16:creationId xmlns:a16="http://schemas.microsoft.com/office/drawing/2014/main" id="{89F3E999-4564-8958-6131-E5A0C9C59F5F}"/>
                  </a:ext>
                </a:extLst>
              </p:cNvPr>
              <p:cNvCxnSpPr>
                <a:cxnSpLocks/>
              </p:cNvCxnSpPr>
              <p:nvPr/>
            </p:nvCxnSpPr>
            <p:spPr>
              <a:xfrm>
                <a:off x="7668862" y="2388536"/>
                <a:ext cx="725077" cy="0"/>
              </a:xfrm>
              <a:prstGeom prst="line">
                <a:avLst/>
              </a:prstGeom>
              <a:grpFill/>
              <a:ln w="31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4" name="Group 453">
              <a:extLst>
                <a:ext uri="{FF2B5EF4-FFF2-40B4-BE49-F238E27FC236}">
                  <a16:creationId xmlns:a16="http://schemas.microsoft.com/office/drawing/2014/main" id="{13C3E12B-6FD9-9B07-554B-81E2600788A6}"/>
                </a:ext>
              </a:extLst>
            </p:cNvPr>
            <p:cNvGrpSpPr/>
            <p:nvPr/>
          </p:nvGrpSpPr>
          <p:grpSpPr>
            <a:xfrm>
              <a:off x="5848240" y="800613"/>
              <a:ext cx="3764440" cy="107204"/>
              <a:chOff x="1515647" y="3599498"/>
              <a:chExt cx="9795889" cy="107204"/>
            </a:xfrm>
          </p:grpSpPr>
          <p:cxnSp>
            <p:nvCxnSpPr>
              <p:cNvPr id="456" name="Straight Connector 455">
                <a:extLst>
                  <a:ext uri="{FF2B5EF4-FFF2-40B4-BE49-F238E27FC236}">
                    <a16:creationId xmlns:a16="http://schemas.microsoft.com/office/drawing/2014/main" id="{D569B7EC-CC50-2076-F73E-3932F1DF8D06}"/>
                  </a:ext>
                </a:extLst>
              </p:cNvPr>
              <p:cNvCxnSpPr>
                <a:cxnSpLocks/>
              </p:cNvCxnSpPr>
              <p:nvPr/>
            </p:nvCxnSpPr>
            <p:spPr>
              <a:xfrm>
                <a:off x="1515647" y="3599498"/>
                <a:ext cx="9795889" cy="0"/>
              </a:xfrm>
              <a:prstGeom prst="line">
                <a:avLst/>
              </a:prstGeom>
              <a:ln w="38100">
                <a:solidFill>
                  <a:srgbClr val="FFCC66"/>
                </a:solidFill>
              </a:ln>
            </p:spPr>
            <p:style>
              <a:lnRef idx="1">
                <a:schemeClr val="accent1"/>
              </a:lnRef>
              <a:fillRef idx="0">
                <a:schemeClr val="accent1"/>
              </a:fillRef>
              <a:effectRef idx="0">
                <a:schemeClr val="accent1"/>
              </a:effectRef>
              <a:fontRef idx="minor">
                <a:schemeClr val="tx1"/>
              </a:fontRef>
            </p:style>
          </p:cxnSp>
          <p:cxnSp>
            <p:nvCxnSpPr>
              <p:cNvPr id="457" name="Straight Connector 456">
                <a:extLst>
                  <a:ext uri="{FF2B5EF4-FFF2-40B4-BE49-F238E27FC236}">
                    <a16:creationId xmlns:a16="http://schemas.microsoft.com/office/drawing/2014/main" id="{C0BFA04D-24FB-5E72-DBDF-36E6DB3D6CD4}"/>
                  </a:ext>
                </a:extLst>
              </p:cNvPr>
              <p:cNvCxnSpPr>
                <a:cxnSpLocks/>
              </p:cNvCxnSpPr>
              <p:nvPr/>
            </p:nvCxnSpPr>
            <p:spPr>
              <a:xfrm>
                <a:off x="1515647" y="3706702"/>
                <a:ext cx="9795889"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grpSp>
        <p:sp>
          <p:nvSpPr>
            <p:cNvPr id="455" name="TextBox 454">
              <a:extLst>
                <a:ext uri="{FF2B5EF4-FFF2-40B4-BE49-F238E27FC236}">
                  <a16:creationId xmlns:a16="http://schemas.microsoft.com/office/drawing/2014/main" id="{DFA97842-350E-143F-8902-D698718A775F}"/>
                </a:ext>
              </a:extLst>
            </p:cNvPr>
            <p:cNvSpPr txBox="1"/>
            <p:nvPr/>
          </p:nvSpPr>
          <p:spPr>
            <a:xfrm>
              <a:off x="7466353" y="493495"/>
              <a:ext cx="772348" cy="357310"/>
            </a:xfrm>
            <a:prstGeom prst="rect">
              <a:avLst/>
            </a:prstGeom>
            <a:noFill/>
          </p:spPr>
          <p:txBody>
            <a:bodyPr wrap="square">
              <a:spAutoFit/>
            </a:bodyPr>
            <a:lstStyle/>
            <a:p>
              <a:pPr algn="ctr"/>
              <a:r>
                <a:rPr lang="en-GB" sz="900" dirty="0">
                  <a:solidFill>
                    <a:schemeClr val="tx1"/>
                  </a:solidFill>
                </a:rPr>
                <a:t>WPS</a:t>
              </a:r>
              <a:endParaRPr lang="en-GB" sz="900" dirty="0"/>
            </a:p>
          </p:txBody>
        </p:sp>
      </p:grpSp>
      <p:cxnSp>
        <p:nvCxnSpPr>
          <p:cNvPr id="510" name="Straight Connector 509">
            <a:extLst>
              <a:ext uri="{FF2B5EF4-FFF2-40B4-BE49-F238E27FC236}">
                <a16:creationId xmlns:a16="http://schemas.microsoft.com/office/drawing/2014/main" id="{1EBE7FAF-B0EF-457A-76F0-9D85FCB4D310}"/>
              </a:ext>
            </a:extLst>
          </p:cNvPr>
          <p:cNvCxnSpPr>
            <a:cxnSpLocks/>
          </p:cNvCxnSpPr>
          <p:nvPr/>
        </p:nvCxnSpPr>
        <p:spPr>
          <a:xfrm>
            <a:off x="2295728" y="4588934"/>
            <a:ext cx="9520670" cy="0"/>
          </a:xfrm>
          <a:prstGeom prst="line">
            <a:avLst/>
          </a:prstGeom>
        </p:spPr>
        <p:style>
          <a:lnRef idx="1">
            <a:schemeClr val="accent1"/>
          </a:lnRef>
          <a:fillRef idx="0">
            <a:schemeClr val="accent1"/>
          </a:fillRef>
          <a:effectRef idx="0">
            <a:schemeClr val="accent1"/>
          </a:effectRef>
          <a:fontRef idx="minor">
            <a:schemeClr val="tx1"/>
          </a:fontRef>
        </p:style>
      </p:cxnSp>
      <p:sp>
        <p:nvSpPr>
          <p:cNvPr id="511" name="Rectangle 510">
            <a:extLst>
              <a:ext uri="{FF2B5EF4-FFF2-40B4-BE49-F238E27FC236}">
                <a16:creationId xmlns:a16="http://schemas.microsoft.com/office/drawing/2014/main" id="{1752C74F-6D08-7369-1626-A3551A627915}"/>
              </a:ext>
            </a:extLst>
          </p:cNvPr>
          <p:cNvSpPr/>
          <p:nvPr/>
        </p:nvSpPr>
        <p:spPr>
          <a:xfrm>
            <a:off x="7751233" y="405318"/>
            <a:ext cx="3462867" cy="1808702"/>
          </a:xfrm>
          <a:prstGeom prst="rect">
            <a:avLst/>
          </a:prstGeom>
          <a:solidFill>
            <a:schemeClr val="bg1">
              <a:alpha val="9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endParaRPr>
          </a:p>
        </p:txBody>
      </p:sp>
      <p:sp>
        <p:nvSpPr>
          <p:cNvPr id="513" name="Rectangle 512">
            <a:extLst>
              <a:ext uri="{FF2B5EF4-FFF2-40B4-BE49-F238E27FC236}">
                <a16:creationId xmlns:a16="http://schemas.microsoft.com/office/drawing/2014/main" id="{DF94926E-0CF2-59F9-F954-E43C5A446BF1}"/>
              </a:ext>
            </a:extLst>
          </p:cNvPr>
          <p:cNvSpPr/>
          <p:nvPr/>
        </p:nvSpPr>
        <p:spPr>
          <a:xfrm>
            <a:off x="8713752" y="5960531"/>
            <a:ext cx="1303865" cy="749917"/>
          </a:xfrm>
          <a:prstGeom prst="rect">
            <a:avLst/>
          </a:prstGeom>
          <a:solidFill>
            <a:schemeClr val="bg1">
              <a:alpha val="9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50FDAAFA-D6A0-58CE-BA0B-CFE741F603BF}"/>
              </a:ext>
            </a:extLst>
          </p:cNvPr>
          <p:cNvSpPr txBox="1"/>
          <p:nvPr/>
        </p:nvSpPr>
        <p:spPr>
          <a:xfrm>
            <a:off x="1247304" y="968493"/>
            <a:ext cx="2500008" cy="369332"/>
          </a:xfrm>
          <a:prstGeom prst="rect">
            <a:avLst/>
          </a:prstGeom>
          <a:noFill/>
        </p:spPr>
        <p:txBody>
          <a:bodyPr wrap="square" rtlCol="0">
            <a:spAutoFit/>
          </a:bodyPr>
          <a:lstStyle/>
          <a:p>
            <a:r>
              <a:rPr lang="en-GB" dirty="0"/>
              <a:t>1. QPLANT alone</a:t>
            </a:r>
          </a:p>
        </p:txBody>
      </p:sp>
      <p:sp>
        <p:nvSpPr>
          <p:cNvPr id="4" name="TextBox 3">
            <a:extLst>
              <a:ext uri="{FF2B5EF4-FFF2-40B4-BE49-F238E27FC236}">
                <a16:creationId xmlns:a16="http://schemas.microsoft.com/office/drawing/2014/main" id="{A397C637-40CD-42ED-57FE-E180A4DBF2E1}"/>
              </a:ext>
            </a:extLst>
          </p:cNvPr>
          <p:cNvSpPr txBox="1"/>
          <p:nvPr/>
        </p:nvSpPr>
        <p:spPr>
          <a:xfrm>
            <a:off x="1247304" y="3122633"/>
            <a:ext cx="3130860" cy="369332"/>
          </a:xfrm>
          <a:prstGeom prst="rect">
            <a:avLst/>
          </a:prstGeom>
          <a:noFill/>
        </p:spPr>
        <p:txBody>
          <a:bodyPr wrap="square" rtlCol="0">
            <a:spAutoFit/>
          </a:bodyPr>
          <a:lstStyle/>
          <a:p>
            <a:r>
              <a:rPr lang="en-GB" dirty="0"/>
              <a:t>2. QPLANT + WPS + headers</a:t>
            </a:r>
          </a:p>
        </p:txBody>
      </p:sp>
      <p:sp>
        <p:nvSpPr>
          <p:cNvPr id="6" name="TextBox 5">
            <a:extLst>
              <a:ext uri="{FF2B5EF4-FFF2-40B4-BE49-F238E27FC236}">
                <a16:creationId xmlns:a16="http://schemas.microsoft.com/office/drawing/2014/main" id="{940A7201-C8D5-9C73-BC83-EFA7C15F3892}"/>
              </a:ext>
            </a:extLst>
          </p:cNvPr>
          <p:cNvSpPr txBox="1"/>
          <p:nvPr/>
        </p:nvSpPr>
        <p:spPr>
          <a:xfrm>
            <a:off x="1274234" y="5160930"/>
            <a:ext cx="3711101" cy="646331"/>
          </a:xfrm>
          <a:prstGeom prst="rect">
            <a:avLst/>
          </a:prstGeom>
          <a:noFill/>
        </p:spPr>
        <p:txBody>
          <a:bodyPr wrap="square" rtlCol="0">
            <a:spAutoFit/>
          </a:bodyPr>
          <a:lstStyle/>
          <a:p>
            <a:r>
              <a:rPr lang="en-GB" dirty="0"/>
              <a:t>3. QPLANT + WPS + header + branches</a:t>
            </a:r>
          </a:p>
        </p:txBody>
      </p:sp>
      <p:sp>
        <p:nvSpPr>
          <p:cNvPr id="7" name="TextBox 6">
            <a:extLst>
              <a:ext uri="{FF2B5EF4-FFF2-40B4-BE49-F238E27FC236}">
                <a16:creationId xmlns:a16="http://schemas.microsoft.com/office/drawing/2014/main" id="{0F254651-1971-F065-1529-7C64205A2BF8}"/>
              </a:ext>
            </a:extLst>
          </p:cNvPr>
          <p:cNvSpPr txBox="1"/>
          <p:nvPr/>
        </p:nvSpPr>
        <p:spPr>
          <a:xfrm>
            <a:off x="4542727" y="2451827"/>
            <a:ext cx="1780162" cy="900246"/>
          </a:xfrm>
          <a:prstGeom prst="rect">
            <a:avLst/>
          </a:prstGeom>
          <a:noFill/>
        </p:spPr>
        <p:txBody>
          <a:bodyPr wrap="square" rtlCol="0">
            <a:spAutoFit/>
          </a:bodyPr>
          <a:lstStyle/>
          <a:p>
            <a:r>
              <a:rPr lang="en-GB" sz="1050" dirty="0"/>
              <a:t>We plan for the 24x QCELLs for now</a:t>
            </a:r>
          </a:p>
          <a:p>
            <a:endParaRPr lang="en-GB" sz="1050" dirty="0"/>
          </a:p>
          <a:p>
            <a:r>
              <a:rPr lang="en-GB" sz="1050" dirty="0"/>
              <a:t>Possible to test up to the flow of 30x QCELLs</a:t>
            </a:r>
          </a:p>
        </p:txBody>
      </p:sp>
      <p:sp>
        <p:nvSpPr>
          <p:cNvPr id="8" name="Rectangle 7">
            <a:extLst>
              <a:ext uri="{FF2B5EF4-FFF2-40B4-BE49-F238E27FC236}">
                <a16:creationId xmlns:a16="http://schemas.microsoft.com/office/drawing/2014/main" id="{F7CC7F1E-134D-9412-112B-F7E92482E48D}"/>
              </a:ext>
            </a:extLst>
          </p:cNvPr>
          <p:cNvSpPr/>
          <p:nvPr/>
        </p:nvSpPr>
        <p:spPr>
          <a:xfrm>
            <a:off x="9743291" y="5553865"/>
            <a:ext cx="412385" cy="749917"/>
          </a:xfrm>
          <a:prstGeom prst="rect">
            <a:avLst/>
          </a:prstGeom>
          <a:solidFill>
            <a:schemeClr val="bg1">
              <a:alpha val="9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5DBAA6EC-7706-FEB5-B791-2E460C2EBDDB}"/>
              </a:ext>
            </a:extLst>
          </p:cNvPr>
          <p:cNvSpPr txBox="1"/>
          <p:nvPr/>
        </p:nvSpPr>
        <p:spPr>
          <a:xfrm>
            <a:off x="1252078" y="3659576"/>
            <a:ext cx="6483125" cy="646331"/>
          </a:xfrm>
          <a:prstGeom prst="rect">
            <a:avLst/>
          </a:prstGeom>
          <a:noFill/>
        </p:spPr>
        <p:txBody>
          <a:bodyPr wrap="square" rtlCol="0">
            <a:spAutoFit/>
          </a:bodyPr>
          <a:lstStyle/>
          <a:p>
            <a:pPr marL="171450" indent="-171450">
              <a:buFont typeface="Arial" panose="020B0604020202020204" pitchFamily="34" charset="0"/>
              <a:buChar char="•"/>
            </a:pPr>
            <a:r>
              <a:rPr lang="en-GB" sz="1200" dirty="0"/>
              <a:t>Here the QPLANT has already history, so we don’t start from scratch</a:t>
            </a:r>
          </a:p>
          <a:p>
            <a:pPr marL="171450" indent="-171450">
              <a:buFont typeface="Arial" panose="020B0604020202020204" pitchFamily="34" charset="0"/>
              <a:buChar char="•"/>
            </a:pPr>
            <a:r>
              <a:rPr lang="en-GB" sz="1200" dirty="0"/>
              <a:t>Performance was tested, we now have more noise because of the volumes downstream</a:t>
            </a:r>
          </a:p>
          <a:p>
            <a:pPr marL="171450" indent="-171450">
              <a:buFont typeface="Arial" panose="020B0604020202020204" pitchFamily="34" charset="0"/>
              <a:buChar char="•"/>
            </a:pPr>
            <a:r>
              <a:rPr lang="en-GB" sz="1200" dirty="0"/>
              <a:t>The QPLANT learns to cope with a user, maybe tweak the gains</a:t>
            </a:r>
          </a:p>
        </p:txBody>
      </p:sp>
      <p:sp>
        <p:nvSpPr>
          <p:cNvPr id="11" name="TextBox 10">
            <a:extLst>
              <a:ext uri="{FF2B5EF4-FFF2-40B4-BE49-F238E27FC236}">
                <a16:creationId xmlns:a16="http://schemas.microsoft.com/office/drawing/2014/main" id="{C82FF345-9FC2-6362-2B58-932B4C0E06A2}"/>
              </a:ext>
            </a:extLst>
          </p:cNvPr>
          <p:cNvSpPr txBox="1"/>
          <p:nvPr/>
        </p:nvSpPr>
        <p:spPr>
          <a:xfrm>
            <a:off x="1274234" y="1441789"/>
            <a:ext cx="2813546" cy="461665"/>
          </a:xfrm>
          <a:prstGeom prst="rect">
            <a:avLst/>
          </a:prstGeom>
          <a:noFill/>
        </p:spPr>
        <p:txBody>
          <a:bodyPr wrap="square" rtlCol="0">
            <a:spAutoFit/>
          </a:bodyPr>
          <a:lstStyle/>
          <a:p>
            <a:pPr marL="171450" indent="-171450">
              <a:buFont typeface="Arial" panose="020B0604020202020204" pitchFamily="34" charset="0"/>
              <a:buChar char="•"/>
            </a:pPr>
            <a:r>
              <a:rPr lang="en-GB" sz="1200" dirty="0"/>
              <a:t>Cooling power</a:t>
            </a:r>
          </a:p>
          <a:p>
            <a:pPr marL="171450" indent="-171450">
              <a:buFont typeface="Arial" panose="020B0604020202020204" pitchFamily="34" charset="0"/>
              <a:buChar char="•"/>
            </a:pPr>
            <a:r>
              <a:rPr lang="en-GB" sz="1200" dirty="0"/>
              <a:t>Cold compressor flow</a:t>
            </a:r>
          </a:p>
        </p:txBody>
      </p:sp>
      <p:sp>
        <p:nvSpPr>
          <p:cNvPr id="16" name="Rectangle 15">
            <a:extLst>
              <a:ext uri="{FF2B5EF4-FFF2-40B4-BE49-F238E27FC236}">
                <a16:creationId xmlns:a16="http://schemas.microsoft.com/office/drawing/2014/main" id="{59999124-54AA-295C-F7DF-0FBC7298D097}"/>
              </a:ext>
            </a:extLst>
          </p:cNvPr>
          <p:cNvSpPr/>
          <p:nvPr/>
        </p:nvSpPr>
        <p:spPr>
          <a:xfrm>
            <a:off x="9743290" y="3360951"/>
            <a:ext cx="412385" cy="466207"/>
          </a:xfrm>
          <a:prstGeom prst="rect">
            <a:avLst/>
          </a:prstGeom>
          <a:solidFill>
            <a:schemeClr val="bg1">
              <a:alpha val="9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27F58F41-DDF4-4F73-CDC2-4DA630124C5D}"/>
              </a:ext>
            </a:extLst>
          </p:cNvPr>
          <p:cNvSpPr/>
          <p:nvPr/>
        </p:nvSpPr>
        <p:spPr>
          <a:xfrm>
            <a:off x="8717691" y="6341806"/>
            <a:ext cx="1295986" cy="34829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QM not installed yet</a:t>
            </a:r>
          </a:p>
        </p:txBody>
      </p:sp>
      <p:sp>
        <p:nvSpPr>
          <p:cNvPr id="13" name="Rectangle 12">
            <a:extLst>
              <a:ext uri="{FF2B5EF4-FFF2-40B4-BE49-F238E27FC236}">
                <a16:creationId xmlns:a16="http://schemas.microsoft.com/office/drawing/2014/main" id="{455E3E9D-ED60-B168-BB8B-69D5EF1297E9}"/>
              </a:ext>
            </a:extLst>
          </p:cNvPr>
          <p:cNvSpPr/>
          <p:nvPr/>
        </p:nvSpPr>
        <p:spPr>
          <a:xfrm>
            <a:off x="8752379" y="3798962"/>
            <a:ext cx="1303865" cy="749917"/>
          </a:xfrm>
          <a:prstGeom prst="rect">
            <a:avLst/>
          </a:prstGeom>
          <a:solidFill>
            <a:schemeClr val="bg1">
              <a:alpha val="9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E4E40D88-EB32-1BA8-11CA-590259FB7F48}"/>
              </a:ext>
            </a:extLst>
          </p:cNvPr>
          <p:cNvSpPr/>
          <p:nvPr/>
        </p:nvSpPr>
        <p:spPr>
          <a:xfrm>
            <a:off x="8756318" y="4180237"/>
            <a:ext cx="1295986" cy="34829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QM not installed yet</a:t>
            </a:r>
          </a:p>
        </p:txBody>
      </p:sp>
      <p:sp>
        <p:nvSpPr>
          <p:cNvPr id="12" name="Rectangle 11">
            <a:extLst>
              <a:ext uri="{FF2B5EF4-FFF2-40B4-BE49-F238E27FC236}">
                <a16:creationId xmlns:a16="http://schemas.microsoft.com/office/drawing/2014/main" id="{E5F39FFC-9EF4-06EC-5501-88DB339A0FB4}"/>
              </a:ext>
            </a:extLst>
          </p:cNvPr>
          <p:cNvSpPr/>
          <p:nvPr/>
        </p:nvSpPr>
        <p:spPr>
          <a:xfrm>
            <a:off x="8892470" y="5957049"/>
            <a:ext cx="740552" cy="98232"/>
          </a:xfrm>
          <a:prstGeom prst="rect">
            <a:avLst/>
          </a:prstGeom>
          <a:solidFill>
            <a:srgbClr val="00B050"/>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600" dirty="0">
                <a:solidFill>
                  <a:schemeClr val="tx1"/>
                </a:solidFill>
              </a:rPr>
              <a:t>Test Cap</a:t>
            </a:r>
            <a:endParaRPr lang="en-GB" sz="600" dirty="0">
              <a:solidFill>
                <a:schemeClr val="tx1"/>
              </a:solidFill>
            </a:endParaRPr>
          </a:p>
        </p:txBody>
      </p:sp>
      <p:sp>
        <p:nvSpPr>
          <p:cNvPr id="18" name="Rectangle 17">
            <a:extLst>
              <a:ext uri="{FF2B5EF4-FFF2-40B4-BE49-F238E27FC236}">
                <a16:creationId xmlns:a16="http://schemas.microsoft.com/office/drawing/2014/main" id="{BF1A3BEB-FC47-CD15-91C8-F27BFA13EF1D}"/>
              </a:ext>
            </a:extLst>
          </p:cNvPr>
          <p:cNvSpPr/>
          <p:nvPr/>
        </p:nvSpPr>
        <p:spPr>
          <a:xfrm>
            <a:off x="8892470" y="3779847"/>
            <a:ext cx="740552" cy="98232"/>
          </a:xfrm>
          <a:prstGeom prst="rect">
            <a:avLst/>
          </a:prstGeom>
          <a:solidFill>
            <a:schemeClr val="bg1">
              <a:lumMod val="95000"/>
            </a:schemeClr>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600" dirty="0">
                <a:solidFill>
                  <a:schemeClr val="tx1"/>
                </a:solidFill>
              </a:rPr>
              <a:t>Test Cap</a:t>
            </a:r>
            <a:endParaRPr lang="en-GB" sz="600" dirty="0">
              <a:solidFill>
                <a:schemeClr val="tx1"/>
              </a:solidFill>
            </a:endParaRPr>
          </a:p>
        </p:txBody>
      </p:sp>
    </p:spTree>
    <p:extLst>
      <p:ext uri="{BB962C8B-B14F-4D97-AF65-F5344CB8AC3E}">
        <p14:creationId xmlns:p14="http://schemas.microsoft.com/office/powerpoint/2010/main" val="19573712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A814E660-BF25-4843-B2A0-93C6E2B6253B}" type="slidenum">
              <a:rPr lang="en-BE" smtClean="0"/>
              <a:pPr/>
              <a:t>16</a:t>
            </a:fld>
            <a:endParaRPr lang="en-BE" dirty="0"/>
          </a:p>
        </p:txBody>
      </p:sp>
      <p:sp>
        <p:nvSpPr>
          <p:cNvPr id="10" name="Text Placeholder 9"/>
          <p:cNvSpPr>
            <a:spLocks noGrp="1"/>
          </p:cNvSpPr>
          <p:nvPr>
            <p:ph type="body" sz="quarter" idx="16"/>
          </p:nvPr>
        </p:nvSpPr>
        <p:spPr>
          <a:xfrm>
            <a:off x="182868" y="119568"/>
            <a:ext cx="6558400" cy="571500"/>
          </a:xfrm>
        </p:spPr>
        <p:txBody>
          <a:bodyPr>
            <a:normAutofit fontScale="55000" lnSpcReduction="20000"/>
          </a:bodyPr>
          <a:lstStyle/>
          <a:p>
            <a:r>
              <a:rPr lang="en-US" dirty="0"/>
              <a:t>QSYS – Q&amp;C, the “reference </a:t>
            </a:r>
            <a:r>
              <a:rPr lang="en-US" u="sng" dirty="0"/>
              <a:t>process</a:t>
            </a:r>
            <a:r>
              <a:rPr lang="en-US" dirty="0"/>
              <a:t> campaigns”</a:t>
            </a:r>
          </a:p>
        </p:txBody>
      </p:sp>
      <p:cxnSp>
        <p:nvCxnSpPr>
          <p:cNvPr id="180" name="Straight Connector 179">
            <a:extLst>
              <a:ext uri="{FF2B5EF4-FFF2-40B4-BE49-F238E27FC236}">
                <a16:creationId xmlns:a16="http://schemas.microsoft.com/office/drawing/2014/main" id="{7375221D-C15D-0A4D-1689-3FB36A8229C8}"/>
              </a:ext>
            </a:extLst>
          </p:cNvPr>
          <p:cNvCxnSpPr>
            <a:cxnSpLocks/>
          </p:cNvCxnSpPr>
          <p:nvPr/>
        </p:nvCxnSpPr>
        <p:spPr>
          <a:xfrm>
            <a:off x="2295728" y="2374900"/>
            <a:ext cx="95206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1EBE7FAF-B0EF-457A-76F0-9D85FCB4D310}"/>
              </a:ext>
            </a:extLst>
          </p:cNvPr>
          <p:cNvCxnSpPr>
            <a:cxnSpLocks/>
          </p:cNvCxnSpPr>
          <p:nvPr/>
        </p:nvCxnSpPr>
        <p:spPr>
          <a:xfrm>
            <a:off x="2295728" y="4588934"/>
            <a:ext cx="952067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0FDAAFA-D6A0-58CE-BA0B-CFE741F603BF}"/>
              </a:ext>
            </a:extLst>
          </p:cNvPr>
          <p:cNvSpPr txBox="1"/>
          <p:nvPr/>
        </p:nvSpPr>
        <p:spPr>
          <a:xfrm>
            <a:off x="1247303" y="968493"/>
            <a:ext cx="4605699" cy="369332"/>
          </a:xfrm>
          <a:prstGeom prst="rect">
            <a:avLst/>
          </a:prstGeom>
          <a:noFill/>
        </p:spPr>
        <p:txBody>
          <a:bodyPr wrap="square" rtlCol="0">
            <a:spAutoFit/>
          </a:bodyPr>
          <a:lstStyle/>
          <a:p>
            <a:r>
              <a:rPr lang="en-GB" dirty="0"/>
              <a:t>4. QSYS (QPLANT + QDB + QMs + WPS)</a:t>
            </a:r>
          </a:p>
        </p:txBody>
      </p:sp>
      <p:sp>
        <p:nvSpPr>
          <p:cNvPr id="11" name="TextBox 10">
            <a:extLst>
              <a:ext uri="{FF2B5EF4-FFF2-40B4-BE49-F238E27FC236}">
                <a16:creationId xmlns:a16="http://schemas.microsoft.com/office/drawing/2014/main" id="{C82FF345-9FC2-6362-2B58-932B4C0E06A2}"/>
              </a:ext>
            </a:extLst>
          </p:cNvPr>
          <p:cNvSpPr txBox="1"/>
          <p:nvPr/>
        </p:nvSpPr>
        <p:spPr>
          <a:xfrm>
            <a:off x="1274234" y="1441789"/>
            <a:ext cx="2813546" cy="276999"/>
          </a:xfrm>
          <a:prstGeom prst="rect">
            <a:avLst/>
          </a:prstGeom>
          <a:noFill/>
        </p:spPr>
        <p:txBody>
          <a:bodyPr wrap="square" rtlCol="0">
            <a:spAutoFit/>
          </a:bodyPr>
          <a:lstStyle/>
          <a:p>
            <a:pPr marL="171450" indent="-171450">
              <a:buFont typeface="Arial" panose="020B0604020202020204" pitchFamily="34" charset="0"/>
              <a:buChar char="•"/>
            </a:pPr>
            <a:r>
              <a:rPr lang="en-US" sz="1200" dirty="0"/>
              <a:t>xxx</a:t>
            </a:r>
            <a:endParaRPr lang="en-GB" sz="1200" dirty="0"/>
          </a:p>
        </p:txBody>
      </p:sp>
      <p:grpSp>
        <p:nvGrpSpPr>
          <p:cNvPr id="18" name="Group 17">
            <a:extLst>
              <a:ext uri="{FF2B5EF4-FFF2-40B4-BE49-F238E27FC236}">
                <a16:creationId xmlns:a16="http://schemas.microsoft.com/office/drawing/2014/main" id="{1CBD41A7-4D3F-77E3-E719-68116AF6D08A}"/>
              </a:ext>
            </a:extLst>
          </p:cNvPr>
          <p:cNvGrpSpPr/>
          <p:nvPr/>
        </p:nvGrpSpPr>
        <p:grpSpPr>
          <a:xfrm>
            <a:off x="6340459" y="140708"/>
            <a:ext cx="4746585" cy="2192456"/>
            <a:chOff x="3707381" y="147551"/>
            <a:chExt cx="7347355" cy="3393756"/>
          </a:xfrm>
        </p:grpSpPr>
        <p:sp>
          <p:nvSpPr>
            <p:cNvPr id="19" name="TextBox 18">
              <a:extLst>
                <a:ext uri="{FF2B5EF4-FFF2-40B4-BE49-F238E27FC236}">
                  <a16:creationId xmlns:a16="http://schemas.microsoft.com/office/drawing/2014/main" id="{60260F31-7465-710F-C219-43D6D476C1F1}"/>
                </a:ext>
              </a:extLst>
            </p:cNvPr>
            <p:cNvSpPr txBox="1"/>
            <p:nvPr/>
          </p:nvSpPr>
          <p:spPr>
            <a:xfrm>
              <a:off x="4623731" y="147551"/>
              <a:ext cx="772348" cy="357310"/>
            </a:xfrm>
            <a:prstGeom prst="rect">
              <a:avLst/>
            </a:prstGeom>
            <a:noFill/>
          </p:spPr>
          <p:txBody>
            <a:bodyPr wrap="square">
              <a:spAutoFit/>
            </a:bodyPr>
            <a:lstStyle/>
            <a:p>
              <a:pPr algn="ctr"/>
              <a:r>
                <a:rPr lang="en-GB" sz="900" dirty="0">
                  <a:solidFill>
                    <a:schemeClr val="tx1"/>
                  </a:solidFill>
                </a:rPr>
                <a:t>WHS</a:t>
              </a:r>
              <a:endParaRPr lang="en-GB" sz="900" dirty="0"/>
            </a:p>
          </p:txBody>
        </p:sp>
        <p:sp>
          <p:nvSpPr>
            <p:cNvPr id="20" name="Rectangle 19">
              <a:extLst>
                <a:ext uri="{FF2B5EF4-FFF2-40B4-BE49-F238E27FC236}">
                  <a16:creationId xmlns:a16="http://schemas.microsoft.com/office/drawing/2014/main" id="{5F9AA026-60BC-30EE-4853-CD76BC61A084}"/>
                </a:ext>
              </a:extLst>
            </p:cNvPr>
            <p:cNvSpPr/>
            <p:nvPr/>
          </p:nvSpPr>
          <p:spPr>
            <a:xfrm>
              <a:off x="7590749" y="1755060"/>
              <a:ext cx="1146319" cy="588821"/>
            </a:xfrm>
            <a:prstGeom prst="rect">
              <a:avLst/>
            </a:prstGeom>
            <a:solidFill>
              <a:srgbClr val="00B050"/>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1050"/>
            </a:p>
          </p:txBody>
        </p:sp>
        <p:sp>
          <p:nvSpPr>
            <p:cNvPr id="21" name="Rectangle 20">
              <a:extLst>
                <a:ext uri="{FF2B5EF4-FFF2-40B4-BE49-F238E27FC236}">
                  <a16:creationId xmlns:a16="http://schemas.microsoft.com/office/drawing/2014/main" id="{43941193-FA68-A2B9-B690-030D5F912926}"/>
                </a:ext>
              </a:extLst>
            </p:cNvPr>
            <p:cNvSpPr/>
            <p:nvPr/>
          </p:nvSpPr>
          <p:spPr>
            <a:xfrm>
              <a:off x="7590749" y="1058833"/>
              <a:ext cx="1146318" cy="717312"/>
            </a:xfrm>
            <a:prstGeom prst="rect">
              <a:avLst/>
            </a:prstGeom>
            <a:solidFill>
              <a:srgbClr val="00B050"/>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1050"/>
            </a:p>
          </p:txBody>
        </p:sp>
        <p:sp>
          <p:nvSpPr>
            <p:cNvPr id="22" name="Rectangle 21">
              <a:extLst>
                <a:ext uri="{FF2B5EF4-FFF2-40B4-BE49-F238E27FC236}">
                  <a16:creationId xmlns:a16="http://schemas.microsoft.com/office/drawing/2014/main" id="{3ED55DEE-644D-D78B-241F-73ADE9DBE120}"/>
                </a:ext>
              </a:extLst>
            </p:cNvPr>
            <p:cNvSpPr/>
            <p:nvPr/>
          </p:nvSpPr>
          <p:spPr>
            <a:xfrm>
              <a:off x="7590749" y="2336858"/>
              <a:ext cx="1146318" cy="672227"/>
            </a:xfrm>
            <a:prstGeom prst="rect">
              <a:avLst/>
            </a:prstGeom>
            <a:solidFill>
              <a:srgbClr val="00B050"/>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1050"/>
            </a:p>
          </p:txBody>
        </p:sp>
        <p:cxnSp>
          <p:nvCxnSpPr>
            <p:cNvPr id="23" name="Straight Connector 22">
              <a:extLst>
                <a:ext uri="{FF2B5EF4-FFF2-40B4-BE49-F238E27FC236}">
                  <a16:creationId xmlns:a16="http://schemas.microsoft.com/office/drawing/2014/main" id="{6B08BEC4-4787-4073-72A2-52F984D18332}"/>
                </a:ext>
              </a:extLst>
            </p:cNvPr>
            <p:cNvCxnSpPr>
              <a:cxnSpLocks/>
            </p:cNvCxnSpPr>
            <p:nvPr/>
          </p:nvCxnSpPr>
          <p:spPr>
            <a:xfrm>
              <a:off x="7933151" y="1452153"/>
              <a:ext cx="0" cy="55993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15C6BE6-83E7-A565-0A97-F366E859196D}"/>
                </a:ext>
              </a:extLst>
            </p:cNvPr>
            <p:cNvCxnSpPr>
              <a:cxnSpLocks/>
            </p:cNvCxnSpPr>
            <p:nvPr/>
          </p:nvCxnSpPr>
          <p:spPr>
            <a:xfrm>
              <a:off x="8091852" y="1543712"/>
              <a:ext cx="0" cy="46837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Isosceles Triangle 24">
              <a:extLst>
                <a:ext uri="{FF2B5EF4-FFF2-40B4-BE49-F238E27FC236}">
                  <a16:creationId xmlns:a16="http://schemas.microsoft.com/office/drawing/2014/main" id="{C84D9332-05BD-17CD-A2AD-5595B6A66489}"/>
                </a:ext>
              </a:extLst>
            </p:cNvPr>
            <p:cNvSpPr/>
            <p:nvPr/>
          </p:nvSpPr>
          <p:spPr>
            <a:xfrm>
              <a:off x="7903482" y="1676073"/>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26" name="Isosceles Triangle 25">
              <a:extLst>
                <a:ext uri="{FF2B5EF4-FFF2-40B4-BE49-F238E27FC236}">
                  <a16:creationId xmlns:a16="http://schemas.microsoft.com/office/drawing/2014/main" id="{18C62CBF-D8F8-7D44-975D-CAC45602E612}"/>
                </a:ext>
              </a:extLst>
            </p:cNvPr>
            <p:cNvSpPr/>
            <p:nvPr/>
          </p:nvSpPr>
          <p:spPr>
            <a:xfrm flipV="1">
              <a:off x="7903482" y="1624004"/>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27" name="Isosceles Triangle 26">
              <a:extLst>
                <a:ext uri="{FF2B5EF4-FFF2-40B4-BE49-F238E27FC236}">
                  <a16:creationId xmlns:a16="http://schemas.microsoft.com/office/drawing/2014/main" id="{E758F02A-89DA-1777-6962-2FF4055179C2}"/>
                </a:ext>
              </a:extLst>
            </p:cNvPr>
            <p:cNvSpPr/>
            <p:nvPr/>
          </p:nvSpPr>
          <p:spPr>
            <a:xfrm>
              <a:off x="8057841" y="1678638"/>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28" name="Isosceles Triangle 27">
              <a:extLst>
                <a:ext uri="{FF2B5EF4-FFF2-40B4-BE49-F238E27FC236}">
                  <a16:creationId xmlns:a16="http://schemas.microsoft.com/office/drawing/2014/main" id="{88088508-33A1-F7CC-AE72-1E2020B15745}"/>
                </a:ext>
              </a:extLst>
            </p:cNvPr>
            <p:cNvSpPr/>
            <p:nvPr/>
          </p:nvSpPr>
          <p:spPr>
            <a:xfrm flipV="1">
              <a:off x="8057841" y="1626569"/>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cxnSp>
          <p:nvCxnSpPr>
            <p:cNvPr id="29" name="Straight Connector 28">
              <a:extLst>
                <a:ext uri="{FF2B5EF4-FFF2-40B4-BE49-F238E27FC236}">
                  <a16:creationId xmlns:a16="http://schemas.microsoft.com/office/drawing/2014/main" id="{44CE9B85-9850-8C10-085B-193FF81A220C}"/>
                </a:ext>
              </a:extLst>
            </p:cNvPr>
            <p:cNvCxnSpPr>
              <a:cxnSpLocks/>
            </p:cNvCxnSpPr>
            <p:nvPr/>
          </p:nvCxnSpPr>
          <p:spPr>
            <a:xfrm flipV="1">
              <a:off x="7730762" y="1240422"/>
              <a:ext cx="0" cy="857778"/>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0" name="Isosceles Triangle 29">
              <a:extLst>
                <a:ext uri="{FF2B5EF4-FFF2-40B4-BE49-F238E27FC236}">
                  <a16:creationId xmlns:a16="http://schemas.microsoft.com/office/drawing/2014/main" id="{6BAAC333-7B84-94B1-4F7A-F43F7EC2CF3E}"/>
                </a:ext>
              </a:extLst>
            </p:cNvPr>
            <p:cNvSpPr/>
            <p:nvPr/>
          </p:nvSpPr>
          <p:spPr>
            <a:xfrm>
              <a:off x="7693809" y="1676079"/>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31" name="Isosceles Triangle 30">
              <a:extLst>
                <a:ext uri="{FF2B5EF4-FFF2-40B4-BE49-F238E27FC236}">
                  <a16:creationId xmlns:a16="http://schemas.microsoft.com/office/drawing/2014/main" id="{466EC6F7-2817-A3FB-D858-F87C20A29EE2}"/>
                </a:ext>
              </a:extLst>
            </p:cNvPr>
            <p:cNvSpPr/>
            <p:nvPr/>
          </p:nvSpPr>
          <p:spPr>
            <a:xfrm flipV="1">
              <a:off x="7693809" y="1624010"/>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cxnSp>
          <p:nvCxnSpPr>
            <p:cNvPr id="64" name="Straight Connector 63">
              <a:extLst>
                <a:ext uri="{FF2B5EF4-FFF2-40B4-BE49-F238E27FC236}">
                  <a16:creationId xmlns:a16="http://schemas.microsoft.com/office/drawing/2014/main" id="{5851EFC6-575C-2484-688D-AB45E17A5287}"/>
                </a:ext>
              </a:extLst>
            </p:cNvPr>
            <p:cNvCxnSpPr>
              <a:cxnSpLocks/>
            </p:cNvCxnSpPr>
            <p:nvPr/>
          </p:nvCxnSpPr>
          <p:spPr>
            <a:xfrm flipH="1" flipV="1">
              <a:off x="7916183" y="2016278"/>
              <a:ext cx="193496" cy="9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DDF5C0E0-0DFA-3544-5370-2A7585CAE3F9}"/>
                </a:ext>
              </a:extLst>
            </p:cNvPr>
            <p:cNvCxnSpPr>
              <a:cxnSpLocks/>
            </p:cNvCxnSpPr>
            <p:nvPr/>
          </p:nvCxnSpPr>
          <p:spPr>
            <a:xfrm>
              <a:off x="7729846" y="2077949"/>
              <a:ext cx="580088" cy="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8B99492B-D098-01F6-A691-D15A555902CA}"/>
                </a:ext>
              </a:extLst>
            </p:cNvPr>
            <p:cNvCxnSpPr>
              <a:cxnSpLocks/>
            </p:cNvCxnSpPr>
            <p:nvPr/>
          </p:nvCxnSpPr>
          <p:spPr>
            <a:xfrm flipV="1">
              <a:off x="8289396" y="2061675"/>
              <a:ext cx="6163" cy="326822"/>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72EC9E4-379A-7CB0-6AC4-4B23547088C7}"/>
                </a:ext>
              </a:extLst>
            </p:cNvPr>
            <p:cNvCxnSpPr>
              <a:cxnSpLocks/>
            </p:cNvCxnSpPr>
            <p:nvPr/>
          </p:nvCxnSpPr>
          <p:spPr>
            <a:xfrm>
              <a:off x="8062398" y="2081759"/>
              <a:ext cx="0" cy="543582"/>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F28BEB9-C7A9-C01D-7691-34556BF65589}"/>
                </a:ext>
              </a:extLst>
            </p:cNvPr>
            <p:cNvCxnSpPr>
              <a:cxnSpLocks/>
            </p:cNvCxnSpPr>
            <p:nvPr/>
          </p:nvCxnSpPr>
          <p:spPr>
            <a:xfrm>
              <a:off x="8047158" y="2606291"/>
              <a:ext cx="176303" cy="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80400C72-5A3A-A1D5-94F1-24FC39AAC165}"/>
                </a:ext>
              </a:extLst>
            </p:cNvPr>
            <p:cNvCxnSpPr>
              <a:cxnSpLocks/>
            </p:cNvCxnSpPr>
            <p:nvPr/>
          </p:nvCxnSpPr>
          <p:spPr>
            <a:xfrm flipV="1">
              <a:off x="8395758" y="1351703"/>
              <a:ext cx="638" cy="1033619"/>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70" name="Isosceles Triangle 69">
              <a:extLst>
                <a:ext uri="{FF2B5EF4-FFF2-40B4-BE49-F238E27FC236}">
                  <a16:creationId xmlns:a16="http://schemas.microsoft.com/office/drawing/2014/main" id="{2E9FEE17-FAB0-8247-15F7-BADBE016CA73}"/>
                </a:ext>
              </a:extLst>
            </p:cNvPr>
            <p:cNvSpPr/>
            <p:nvPr/>
          </p:nvSpPr>
          <p:spPr>
            <a:xfrm>
              <a:off x="8356083" y="1676080"/>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71" name="Isosceles Triangle 70">
              <a:extLst>
                <a:ext uri="{FF2B5EF4-FFF2-40B4-BE49-F238E27FC236}">
                  <a16:creationId xmlns:a16="http://schemas.microsoft.com/office/drawing/2014/main" id="{805DF2A7-0471-8F52-12D2-116C8B205204}"/>
                </a:ext>
              </a:extLst>
            </p:cNvPr>
            <p:cNvSpPr/>
            <p:nvPr/>
          </p:nvSpPr>
          <p:spPr>
            <a:xfrm flipV="1">
              <a:off x="8356083" y="1624011"/>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nvGrpSpPr>
            <p:cNvPr id="72" name="Group 71">
              <a:extLst>
                <a:ext uri="{FF2B5EF4-FFF2-40B4-BE49-F238E27FC236}">
                  <a16:creationId xmlns:a16="http://schemas.microsoft.com/office/drawing/2014/main" id="{160EA335-88FE-F14A-5D6E-2815DD09CDEF}"/>
                </a:ext>
              </a:extLst>
            </p:cNvPr>
            <p:cNvGrpSpPr/>
            <p:nvPr/>
          </p:nvGrpSpPr>
          <p:grpSpPr>
            <a:xfrm>
              <a:off x="8222970" y="2383647"/>
              <a:ext cx="384070" cy="310994"/>
              <a:chOff x="8386868" y="2686363"/>
              <a:chExt cx="672591" cy="410396"/>
            </a:xfrm>
          </p:grpSpPr>
          <p:sp>
            <p:nvSpPr>
              <p:cNvPr id="306" name="Rectangle 305">
                <a:extLst>
                  <a:ext uri="{FF2B5EF4-FFF2-40B4-BE49-F238E27FC236}">
                    <a16:creationId xmlns:a16="http://schemas.microsoft.com/office/drawing/2014/main" id="{800CCBEF-4B42-CEDD-8273-2C500D3D4360}"/>
                  </a:ext>
                </a:extLst>
              </p:cNvPr>
              <p:cNvSpPr/>
              <p:nvPr/>
            </p:nvSpPr>
            <p:spPr>
              <a:xfrm>
                <a:off x="8386869" y="2891561"/>
                <a:ext cx="672590" cy="205198"/>
              </a:xfrm>
              <a:prstGeom prst="rect">
                <a:avLst/>
              </a:prstGeom>
              <a:solidFill>
                <a:schemeClr val="accent4">
                  <a:lumMod val="60000"/>
                  <a:lumOff val="40000"/>
                </a:scheme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307" name="Rectangle 306">
                <a:extLst>
                  <a:ext uri="{FF2B5EF4-FFF2-40B4-BE49-F238E27FC236}">
                    <a16:creationId xmlns:a16="http://schemas.microsoft.com/office/drawing/2014/main" id="{4A4874F2-F00D-D63A-6BFB-56921F9856F1}"/>
                  </a:ext>
                </a:extLst>
              </p:cNvPr>
              <p:cNvSpPr/>
              <p:nvPr/>
            </p:nvSpPr>
            <p:spPr>
              <a:xfrm>
                <a:off x="8386868" y="2686363"/>
                <a:ext cx="672590" cy="205198"/>
              </a:xfrm>
              <a:prstGeom prst="rect">
                <a:avLst/>
              </a:prstGeom>
              <a:solidFill>
                <a:schemeClr val="bg1"/>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sp>
          <p:nvSpPr>
            <p:cNvPr id="73" name="Isosceles Triangle 72">
              <a:extLst>
                <a:ext uri="{FF2B5EF4-FFF2-40B4-BE49-F238E27FC236}">
                  <a16:creationId xmlns:a16="http://schemas.microsoft.com/office/drawing/2014/main" id="{CA190684-9713-7084-95D8-CD80510CDE30}"/>
                </a:ext>
              </a:extLst>
            </p:cNvPr>
            <p:cNvSpPr/>
            <p:nvPr/>
          </p:nvSpPr>
          <p:spPr>
            <a:xfrm>
              <a:off x="8026849" y="2185893"/>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74" name="Isosceles Triangle 73">
              <a:extLst>
                <a:ext uri="{FF2B5EF4-FFF2-40B4-BE49-F238E27FC236}">
                  <a16:creationId xmlns:a16="http://schemas.microsoft.com/office/drawing/2014/main" id="{D01BF972-692F-6827-985D-10436131B795}"/>
                </a:ext>
              </a:extLst>
            </p:cNvPr>
            <p:cNvSpPr/>
            <p:nvPr/>
          </p:nvSpPr>
          <p:spPr>
            <a:xfrm flipV="1">
              <a:off x="8026849" y="2133824"/>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75" name="Isosceles Triangle 74">
              <a:extLst>
                <a:ext uri="{FF2B5EF4-FFF2-40B4-BE49-F238E27FC236}">
                  <a16:creationId xmlns:a16="http://schemas.microsoft.com/office/drawing/2014/main" id="{9A325DE3-9440-FE75-EF84-4070E2BCCEEF}"/>
                </a:ext>
              </a:extLst>
            </p:cNvPr>
            <p:cNvSpPr/>
            <p:nvPr/>
          </p:nvSpPr>
          <p:spPr>
            <a:xfrm>
              <a:off x="8261660" y="2176921"/>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76" name="Isosceles Triangle 75">
              <a:extLst>
                <a:ext uri="{FF2B5EF4-FFF2-40B4-BE49-F238E27FC236}">
                  <a16:creationId xmlns:a16="http://schemas.microsoft.com/office/drawing/2014/main" id="{2139B145-50B4-EEED-9B25-9B14CD34AA37}"/>
                </a:ext>
              </a:extLst>
            </p:cNvPr>
            <p:cNvSpPr/>
            <p:nvPr/>
          </p:nvSpPr>
          <p:spPr>
            <a:xfrm flipV="1">
              <a:off x="8261660" y="2124852"/>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cxnSp>
          <p:nvCxnSpPr>
            <p:cNvPr id="77" name="Straight Connector 76">
              <a:extLst>
                <a:ext uri="{FF2B5EF4-FFF2-40B4-BE49-F238E27FC236}">
                  <a16:creationId xmlns:a16="http://schemas.microsoft.com/office/drawing/2014/main" id="{E7CAA156-EA45-4B33-F616-A8B9B0BF4AAB}"/>
                </a:ext>
              </a:extLst>
            </p:cNvPr>
            <p:cNvCxnSpPr>
              <a:cxnSpLocks/>
            </p:cNvCxnSpPr>
            <p:nvPr/>
          </p:nvCxnSpPr>
          <p:spPr>
            <a:xfrm flipV="1">
              <a:off x="9141760" y="1746091"/>
              <a:ext cx="0" cy="105505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E35450A-35B4-4041-33A6-C0A396B76F60}"/>
                </a:ext>
              </a:extLst>
            </p:cNvPr>
            <p:cNvCxnSpPr>
              <a:cxnSpLocks/>
            </p:cNvCxnSpPr>
            <p:nvPr/>
          </p:nvCxnSpPr>
          <p:spPr>
            <a:xfrm flipH="1">
              <a:off x="7729846" y="2918540"/>
              <a:ext cx="1559332"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456C46E-BC33-DC4E-2C25-C8293A896833}"/>
                </a:ext>
              </a:extLst>
            </p:cNvPr>
            <p:cNvCxnSpPr>
              <a:cxnSpLocks/>
            </p:cNvCxnSpPr>
            <p:nvPr/>
          </p:nvCxnSpPr>
          <p:spPr>
            <a:xfrm>
              <a:off x="7729846" y="2095932"/>
              <a:ext cx="0" cy="839602"/>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2FD2C53F-3837-29F0-24EE-94C6738D2E68}"/>
                </a:ext>
              </a:extLst>
            </p:cNvPr>
            <p:cNvCxnSpPr>
              <a:cxnSpLocks/>
            </p:cNvCxnSpPr>
            <p:nvPr/>
          </p:nvCxnSpPr>
          <p:spPr>
            <a:xfrm flipH="1">
              <a:off x="7729846" y="2782093"/>
              <a:ext cx="1411914"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8E348DE2-AB2C-0352-9672-21A85C916A26}"/>
                </a:ext>
              </a:extLst>
            </p:cNvPr>
            <p:cNvCxnSpPr>
              <a:cxnSpLocks/>
            </p:cNvCxnSpPr>
            <p:nvPr/>
          </p:nvCxnSpPr>
          <p:spPr>
            <a:xfrm>
              <a:off x="9269846" y="2358260"/>
              <a:ext cx="0" cy="567459"/>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F31B86B-7DCE-945D-70B3-EB0053DF79B7}"/>
                </a:ext>
              </a:extLst>
            </p:cNvPr>
            <p:cNvCxnSpPr>
              <a:cxnSpLocks/>
            </p:cNvCxnSpPr>
            <p:nvPr/>
          </p:nvCxnSpPr>
          <p:spPr>
            <a:xfrm flipH="1">
              <a:off x="9141760" y="2358260"/>
              <a:ext cx="147418"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83" name="Isosceles Triangle 82">
              <a:extLst>
                <a:ext uri="{FF2B5EF4-FFF2-40B4-BE49-F238E27FC236}">
                  <a16:creationId xmlns:a16="http://schemas.microsoft.com/office/drawing/2014/main" id="{B9FDFB44-6528-595D-C423-AC673FDD63AE}"/>
                </a:ext>
              </a:extLst>
            </p:cNvPr>
            <p:cNvSpPr/>
            <p:nvPr/>
          </p:nvSpPr>
          <p:spPr>
            <a:xfrm rot="5400000">
              <a:off x="8995763" y="2756058"/>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84" name="Isosceles Triangle 83">
              <a:extLst>
                <a:ext uri="{FF2B5EF4-FFF2-40B4-BE49-F238E27FC236}">
                  <a16:creationId xmlns:a16="http://schemas.microsoft.com/office/drawing/2014/main" id="{F5EDA12F-7FB8-D49B-4958-1D6ED42E37EE}"/>
                </a:ext>
              </a:extLst>
            </p:cNvPr>
            <p:cNvSpPr/>
            <p:nvPr/>
          </p:nvSpPr>
          <p:spPr>
            <a:xfrm rot="5400000" flipV="1">
              <a:off x="9047831" y="2756058"/>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85" name="Isosceles Triangle 84">
              <a:extLst>
                <a:ext uri="{FF2B5EF4-FFF2-40B4-BE49-F238E27FC236}">
                  <a16:creationId xmlns:a16="http://schemas.microsoft.com/office/drawing/2014/main" id="{430331E1-18FC-5146-AB89-C110DCEE380D}"/>
                </a:ext>
              </a:extLst>
            </p:cNvPr>
            <p:cNvSpPr/>
            <p:nvPr/>
          </p:nvSpPr>
          <p:spPr>
            <a:xfrm rot="5400000">
              <a:off x="9098760" y="2893195"/>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86" name="Isosceles Triangle 85">
              <a:extLst>
                <a:ext uri="{FF2B5EF4-FFF2-40B4-BE49-F238E27FC236}">
                  <a16:creationId xmlns:a16="http://schemas.microsoft.com/office/drawing/2014/main" id="{2E3E79DA-0631-7712-680B-094110DF08C1}"/>
                </a:ext>
              </a:extLst>
            </p:cNvPr>
            <p:cNvSpPr/>
            <p:nvPr/>
          </p:nvSpPr>
          <p:spPr>
            <a:xfrm rot="5400000" flipV="1">
              <a:off x="9150828" y="2893195"/>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87" name="Rectangle 86">
              <a:extLst>
                <a:ext uri="{FF2B5EF4-FFF2-40B4-BE49-F238E27FC236}">
                  <a16:creationId xmlns:a16="http://schemas.microsoft.com/office/drawing/2014/main" id="{48934D54-F11A-E40D-DBE0-533EB55903BF}"/>
                </a:ext>
              </a:extLst>
            </p:cNvPr>
            <p:cNvSpPr/>
            <p:nvPr/>
          </p:nvSpPr>
          <p:spPr>
            <a:xfrm>
              <a:off x="6161209" y="1058898"/>
              <a:ext cx="998634" cy="613334"/>
            </a:xfrm>
            <a:prstGeom prst="rect">
              <a:avLst/>
            </a:prstGeom>
            <a:solidFill>
              <a:srgbClr val="00B050"/>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1050"/>
            </a:p>
          </p:txBody>
        </p:sp>
        <p:grpSp>
          <p:nvGrpSpPr>
            <p:cNvPr id="88" name="Group 87">
              <a:extLst>
                <a:ext uri="{FF2B5EF4-FFF2-40B4-BE49-F238E27FC236}">
                  <a16:creationId xmlns:a16="http://schemas.microsoft.com/office/drawing/2014/main" id="{E53558F1-120F-26D4-54FC-631661B4B1E7}"/>
                </a:ext>
              </a:extLst>
            </p:cNvPr>
            <p:cNvGrpSpPr/>
            <p:nvPr/>
          </p:nvGrpSpPr>
          <p:grpSpPr>
            <a:xfrm>
              <a:off x="5838597" y="1242461"/>
              <a:ext cx="3768254" cy="311853"/>
              <a:chOff x="1505721" y="3394849"/>
              <a:chExt cx="9805815" cy="311853"/>
            </a:xfrm>
          </p:grpSpPr>
          <p:cxnSp>
            <p:nvCxnSpPr>
              <p:cNvPr id="302" name="Straight Connector 301">
                <a:extLst>
                  <a:ext uri="{FF2B5EF4-FFF2-40B4-BE49-F238E27FC236}">
                    <a16:creationId xmlns:a16="http://schemas.microsoft.com/office/drawing/2014/main" id="{1297D592-1EE6-45CF-43C5-8BBC5D050133}"/>
                  </a:ext>
                </a:extLst>
              </p:cNvPr>
              <p:cNvCxnSpPr>
                <a:cxnSpLocks/>
              </p:cNvCxnSpPr>
              <p:nvPr/>
            </p:nvCxnSpPr>
            <p:spPr>
              <a:xfrm>
                <a:off x="1505721" y="3394849"/>
                <a:ext cx="9805815" cy="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63297AD8-477F-B9A8-1220-5107AAD50313}"/>
                  </a:ext>
                </a:extLst>
              </p:cNvPr>
              <p:cNvCxnSpPr>
                <a:cxnSpLocks/>
              </p:cNvCxnSpPr>
              <p:nvPr/>
            </p:nvCxnSpPr>
            <p:spPr>
              <a:xfrm>
                <a:off x="1515647" y="3499021"/>
                <a:ext cx="9795889"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85ABB2D9-6FD3-98E7-54D6-A972C0054374}"/>
                  </a:ext>
                </a:extLst>
              </p:cNvPr>
              <p:cNvCxnSpPr>
                <a:cxnSpLocks/>
              </p:cNvCxnSpPr>
              <p:nvPr/>
            </p:nvCxnSpPr>
            <p:spPr>
              <a:xfrm>
                <a:off x="1515647" y="3599498"/>
                <a:ext cx="979588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931B9946-3742-2F93-3AB3-8F13FBD2FC80}"/>
                  </a:ext>
                </a:extLst>
              </p:cNvPr>
              <p:cNvCxnSpPr>
                <a:cxnSpLocks/>
              </p:cNvCxnSpPr>
              <p:nvPr/>
            </p:nvCxnSpPr>
            <p:spPr>
              <a:xfrm>
                <a:off x="1515647" y="3706702"/>
                <a:ext cx="979588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89" name="TextBox 88">
              <a:extLst>
                <a:ext uri="{FF2B5EF4-FFF2-40B4-BE49-F238E27FC236}">
                  <a16:creationId xmlns:a16="http://schemas.microsoft.com/office/drawing/2014/main" id="{B442C555-15E8-3835-20E7-FA9F6FC68EDD}"/>
                </a:ext>
              </a:extLst>
            </p:cNvPr>
            <p:cNvSpPr txBox="1"/>
            <p:nvPr/>
          </p:nvSpPr>
          <p:spPr>
            <a:xfrm>
              <a:off x="7603008" y="2969609"/>
              <a:ext cx="1117066" cy="571698"/>
            </a:xfrm>
            <a:prstGeom prst="rect">
              <a:avLst/>
            </a:prstGeom>
            <a:noFill/>
          </p:spPr>
          <p:txBody>
            <a:bodyPr wrap="square">
              <a:spAutoFit/>
            </a:bodyPr>
            <a:lstStyle/>
            <a:p>
              <a:pPr algn="ctr"/>
              <a:r>
                <a:rPr lang="en-GB" sz="900" dirty="0">
                  <a:solidFill>
                    <a:schemeClr val="tx1"/>
                  </a:solidFill>
                </a:rPr>
                <a:t>QCELL # xx</a:t>
              </a:r>
              <a:endParaRPr lang="en-GB" sz="900" dirty="0"/>
            </a:p>
          </p:txBody>
        </p:sp>
        <p:sp>
          <p:nvSpPr>
            <p:cNvPr id="90" name="TextBox 89">
              <a:extLst>
                <a:ext uri="{FF2B5EF4-FFF2-40B4-BE49-F238E27FC236}">
                  <a16:creationId xmlns:a16="http://schemas.microsoft.com/office/drawing/2014/main" id="{4CDDA748-D895-EE37-7FCF-3DF17FA4FE59}"/>
                </a:ext>
              </a:extLst>
            </p:cNvPr>
            <p:cNvSpPr txBox="1"/>
            <p:nvPr/>
          </p:nvSpPr>
          <p:spPr>
            <a:xfrm>
              <a:off x="6330610" y="1638341"/>
              <a:ext cx="772348" cy="357310"/>
            </a:xfrm>
            <a:prstGeom prst="rect">
              <a:avLst/>
            </a:prstGeom>
            <a:noFill/>
          </p:spPr>
          <p:txBody>
            <a:bodyPr wrap="square">
              <a:spAutoFit/>
            </a:bodyPr>
            <a:lstStyle/>
            <a:p>
              <a:pPr algn="ctr"/>
              <a:r>
                <a:rPr lang="en-GB" sz="900" dirty="0">
                  <a:solidFill>
                    <a:schemeClr val="tx1"/>
                  </a:solidFill>
                </a:rPr>
                <a:t>QLM</a:t>
              </a:r>
              <a:endParaRPr lang="en-GB" sz="900" dirty="0"/>
            </a:p>
          </p:txBody>
        </p:sp>
        <p:pic>
          <p:nvPicPr>
            <p:cNvPr id="91" name="Picture 90">
              <a:extLst>
                <a:ext uri="{FF2B5EF4-FFF2-40B4-BE49-F238E27FC236}">
                  <a16:creationId xmlns:a16="http://schemas.microsoft.com/office/drawing/2014/main" id="{46895669-EACD-E7D0-234E-73804EDB9D26}"/>
                </a:ext>
              </a:extLst>
            </p:cNvPr>
            <p:cNvPicPr>
              <a:picLocks noChangeAspect="1"/>
            </p:cNvPicPr>
            <p:nvPr/>
          </p:nvPicPr>
          <p:blipFill>
            <a:blip r:embed="rId2"/>
            <a:stretch>
              <a:fillRect/>
            </a:stretch>
          </p:blipFill>
          <p:spPr>
            <a:xfrm>
              <a:off x="9076675" y="1810978"/>
              <a:ext cx="285790" cy="76211"/>
            </a:xfrm>
            <a:prstGeom prst="rect">
              <a:avLst/>
            </a:prstGeom>
          </p:spPr>
        </p:pic>
        <p:pic>
          <p:nvPicPr>
            <p:cNvPr id="93" name="Picture 92">
              <a:extLst>
                <a:ext uri="{FF2B5EF4-FFF2-40B4-BE49-F238E27FC236}">
                  <a16:creationId xmlns:a16="http://schemas.microsoft.com/office/drawing/2014/main" id="{1741576C-6048-E247-DA79-91A1167709A0}"/>
                </a:ext>
              </a:extLst>
            </p:cNvPr>
            <p:cNvPicPr>
              <a:picLocks noChangeAspect="1"/>
            </p:cNvPicPr>
            <p:nvPr/>
          </p:nvPicPr>
          <p:blipFill>
            <a:blip r:embed="rId2"/>
            <a:stretch>
              <a:fillRect/>
            </a:stretch>
          </p:blipFill>
          <p:spPr>
            <a:xfrm>
              <a:off x="9070006" y="1942675"/>
              <a:ext cx="285790" cy="76211"/>
            </a:xfrm>
            <a:prstGeom prst="rect">
              <a:avLst/>
            </a:prstGeom>
          </p:spPr>
        </p:pic>
        <p:sp>
          <p:nvSpPr>
            <p:cNvPr id="134" name="TextBox 133">
              <a:extLst>
                <a:ext uri="{FF2B5EF4-FFF2-40B4-BE49-F238E27FC236}">
                  <a16:creationId xmlns:a16="http://schemas.microsoft.com/office/drawing/2014/main" id="{DDB33CAA-7757-AB6E-BC5F-30BE93394B61}"/>
                </a:ext>
              </a:extLst>
            </p:cNvPr>
            <p:cNvSpPr txBox="1"/>
            <p:nvPr/>
          </p:nvSpPr>
          <p:spPr>
            <a:xfrm>
              <a:off x="10019320" y="2032003"/>
              <a:ext cx="713889" cy="357310"/>
            </a:xfrm>
            <a:prstGeom prst="rect">
              <a:avLst/>
            </a:prstGeom>
            <a:noFill/>
          </p:spPr>
          <p:txBody>
            <a:bodyPr wrap="square">
              <a:spAutoFit/>
            </a:bodyPr>
            <a:lstStyle/>
            <a:p>
              <a:pPr algn="ctr"/>
              <a:r>
                <a:rPr lang="en-GB" sz="900" dirty="0">
                  <a:solidFill>
                    <a:schemeClr val="tx1"/>
                  </a:solidFill>
                </a:rPr>
                <a:t>QVE</a:t>
              </a:r>
              <a:endParaRPr lang="en-GB" sz="900" dirty="0"/>
            </a:p>
          </p:txBody>
        </p:sp>
        <p:grpSp>
          <p:nvGrpSpPr>
            <p:cNvPr id="135" name="Group 134">
              <a:extLst>
                <a:ext uri="{FF2B5EF4-FFF2-40B4-BE49-F238E27FC236}">
                  <a16:creationId xmlns:a16="http://schemas.microsoft.com/office/drawing/2014/main" id="{EA88F882-D0D6-7451-2EA9-B3ABB4E34C43}"/>
                </a:ext>
              </a:extLst>
            </p:cNvPr>
            <p:cNvGrpSpPr/>
            <p:nvPr/>
          </p:nvGrpSpPr>
          <p:grpSpPr>
            <a:xfrm>
              <a:off x="9583366" y="1093261"/>
              <a:ext cx="1471370" cy="961808"/>
              <a:chOff x="9731533" y="1482889"/>
              <a:chExt cx="1471370" cy="961808"/>
            </a:xfrm>
          </p:grpSpPr>
          <p:sp>
            <p:nvSpPr>
              <p:cNvPr id="264" name="Rectangle 263">
                <a:extLst>
                  <a:ext uri="{FF2B5EF4-FFF2-40B4-BE49-F238E27FC236}">
                    <a16:creationId xmlns:a16="http://schemas.microsoft.com/office/drawing/2014/main" id="{7157A374-6DBE-CFA5-147D-2D74AE6D91D9}"/>
                  </a:ext>
                </a:extLst>
              </p:cNvPr>
              <p:cNvSpPr/>
              <p:nvPr/>
            </p:nvSpPr>
            <p:spPr>
              <a:xfrm>
                <a:off x="9740809" y="1482889"/>
                <a:ext cx="1462094" cy="961808"/>
              </a:xfrm>
              <a:prstGeom prst="rect">
                <a:avLst/>
              </a:prstGeom>
              <a:solidFill>
                <a:srgbClr val="00B050"/>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1050"/>
              </a:p>
            </p:txBody>
          </p:sp>
          <p:cxnSp>
            <p:nvCxnSpPr>
              <p:cNvPr id="265" name="Straight Connector 264">
                <a:extLst>
                  <a:ext uri="{FF2B5EF4-FFF2-40B4-BE49-F238E27FC236}">
                    <a16:creationId xmlns:a16="http://schemas.microsoft.com/office/drawing/2014/main" id="{D6F54F95-0DEE-8015-7268-238F0FF27460}"/>
                  </a:ext>
                </a:extLst>
              </p:cNvPr>
              <p:cNvCxnSpPr>
                <a:cxnSpLocks/>
              </p:cNvCxnSpPr>
              <p:nvPr/>
            </p:nvCxnSpPr>
            <p:spPr>
              <a:xfrm>
                <a:off x="10147535" y="1816962"/>
                <a:ext cx="0" cy="5278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C8940E7F-7E69-990B-0AE7-7F127290A4D7}"/>
                  </a:ext>
                </a:extLst>
              </p:cNvPr>
              <p:cNvCxnSpPr>
                <a:cxnSpLocks/>
              </p:cNvCxnSpPr>
              <p:nvPr/>
            </p:nvCxnSpPr>
            <p:spPr>
              <a:xfrm>
                <a:off x="9971758" y="1926675"/>
                <a:ext cx="0" cy="4180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2DAF34B5-B9A0-6D78-AC2C-507DBC473707}"/>
                  </a:ext>
                </a:extLst>
              </p:cNvPr>
              <p:cNvCxnSpPr>
                <a:cxnSpLocks/>
              </p:cNvCxnSpPr>
              <p:nvPr/>
            </p:nvCxnSpPr>
            <p:spPr>
              <a:xfrm flipH="1">
                <a:off x="9952708" y="2353474"/>
                <a:ext cx="21387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74" name="Group 273">
                <a:extLst>
                  <a:ext uri="{FF2B5EF4-FFF2-40B4-BE49-F238E27FC236}">
                    <a16:creationId xmlns:a16="http://schemas.microsoft.com/office/drawing/2014/main" id="{5135A0E2-62CA-E0D2-726B-0015BD01E07A}"/>
                  </a:ext>
                </a:extLst>
              </p:cNvPr>
              <p:cNvGrpSpPr/>
              <p:nvPr/>
            </p:nvGrpSpPr>
            <p:grpSpPr>
              <a:xfrm>
                <a:off x="10110688" y="1926675"/>
                <a:ext cx="69486" cy="104137"/>
                <a:chOff x="4139950" y="3976591"/>
                <a:chExt cx="109797" cy="177212"/>
              </a:xfrm>
            </p:grpSpPr>
            <p:sp>
              <p:nvSpPr>
                <p:cNvPr id="300" name="Isosceles Triangle 299">
                  <a:extLst>
                    <a:ext uri="{FF2B5EF4-FFF2-40B4-BE49-F238E27FC236}">
                      <a16:creationId xmlns:a16="http://schemas.microsoft.com/office/drawing/2014/main" id="{A5A6EE38-CC82-102F-94EE-E2E13008F1F7}"/>
                    </a:ext>
                  </a:extLst>
                </p:cNvPr>
                <p:cNvSpPr/>
                <p:nvPr/>
              </p:nvSpPr>
              <p:spPr>
                <a:xfrm>
                  <a:off x="4139950" y="4065197"/>
                  <a:ext cx="109797" cy="88606"/>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301" name="Isosceles Triangle 300">
                  <a:extLst>
                    <a:ext uri="{FF2B5EF4-FFF2-40B4-BE49-F238E27FC236}">
                      <a16:creationId xmlns:a16="http://schemas.microsoft.com/office/drawing/2014/main" id="{D531F407-EB01-07E0-0142-769B79D2116A}"/>
                    </a:ext>
                  </a:extLst>
                </p:cNvPr>
                <p:cNvSpPr/>
                <p:nvPr/>
              </p:nvSpPr>
              <p:spPr>
                <a:xfrm flipV="1">
                  <a:off x="4139950" y="3976591"/>
                  <a:ext cx="109797" cy="88606"/>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cxnSp>
            <p:nvCxnSpPr>
              <p:cNvPr id="275" name="Straight Connector 274">
                <a:extLst>
                  <a:ext uri="{FF2B5EF4-FFF2-40B4-BE49-F238E27FC236}">
                    <a16:creationId xmlns:a16="http://schemas.microsoft.com/office/drawing/2014/main" id="{0938EDD2-D799-C4F9-069A-94E7379B5117}"/>
                  </a:ext>
                </a:extLst>
              </p:cNvPr>
              <p:cNvCxnSpPr>
                <a:cxnSpLocks/>
              </p:cNvCxnSpPr>
              <p:nvPr/>
            </p:nvCxnSpPr>
            <p:spPr>
              <a:xfrm flipV="1">
                <a:off x="10638573" y="1632089"/>
                <a:ext cx="0" cy="282559"/>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8D772820-D396-55A1-9232-BE2DD2132EDD}"/>
                  </a:ext>
                </a:extLst>
              </p:cNvPr>
              <p:cNvCxnSpPr>
                <a:cxnSpLocks/>
              </p:cNvCxnSpPr>
              <p:nvPr/>
            </p:nvCxnSpPr>
            <p:spPr>
              <a:xfrm flipV="1">
                <a:off x="10488000" y="1734540"/>
                <a:ext cx="0" cy="180108"/>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nvGrpSpPr>
              <p:cNvPr id="277" name="Group 276">
                <a:extLst>
                  <a:ext uri="{FF2B5EF4-FFF2-40B4-BE49-F238E27FC236}">
                    <a16:creationId xmlns:a16="http://schemas.microsoft.com/office/drawing/2014/main" id="{0DBFC88B-20C2-BA0F-1FC4-31B2AB609FCE}"/>
                  </a:ext>
                </a:extLst>
              </p:cNvPr>
              <p:cNvGrpSpPr/>
              <p:nvPr/>
            </p:nvGrpSpPr>
            <p:grpSpPr>
              <a:xfrm>
                <a:off x="10453600" y="1784029"/>
                <a:ext cx="69486" cy="104137"/>
                <a:chOff x="4139950" y="3976591"/>
                <a:chExt cx="109797" cy="177212"/>
              </a:xfrm>
            </p:grpSpPr>
            <p:sp>
              <p:nvSpPr>
                <p:cNvPr id="298" name="Isosceles Triangle 297">
                  <a:extLst>
                    <a:ext uri="{FF2B5EF4-FFF2-40B4-BE49-F238E27FC236}">
                      <a16:creationId xmlns:a16="http://schemas.microsoft.com/office/drawing/2014/main" id="{E79FB66B-F638-83F6-7EC5-EC0913B73FF1}"/>
                    </a:ext>
                  </a:extLst>
                </p:cNvPr>
                <p:cNvSpPr/>
                <p:nvPr/>
              </p:nvSpPr>
              <p:spPr>
                <a:xfrm>
                  <a:off x="4139950" y="4065197"/>
                  <a:ext cx="109797" cy="88606"/>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299" name="Isosceles Triangle 298">
                  <a:extLst>
                    <a:ext uri="{FF2B5EF4-FFF2-40B4-BE49-F238E27FC236}">
                      <a16:creationId xmlns:a16="http://schemas.microsoft.com/office/drawing/2014/main" id="{B08475C2-C0D2-1F61-201E-02A9210A5270}"/>
                    </a:ext>
                  </a:extLst>
                </p:cNvPr>
                <p:cNvSpPr/>
                <p:nvPr/>
              </p:nvSpPr>
              <p:spPr>
                <a:xfrm flipV="1">
                  <a:off x="4139950" y="3976591"/>
                  <a:ext cx="109797" cy="88606"/>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280" name="Group 279">
                <a:extLst>
                  <a:ext uri="{FF2B5EF4-FFF2-40B4-BE49-F238E27FC236}">
                    <a16:creationId xmlns:a16="http://schemas.microsoft.com/office/drawing/2014/main" id="{7BFD59F4-64CF-10E0-0420-9478FFD84219}"/>
                  </a:ext>
                </a:extLst>
              </p:cNvPr>
              <p:cNvGrpSpPr/>
              <p:nvPr/>
            </p:nvGrpSpPr>
            <p:grpSpPr>
              <a:xfrm>
                <a:off x="10603405" y="1781752"/>
                <a:ext cx="69486" cy="104137"/>
                <a:chOff x="4139950" y="3976591"/>
                <a:chExt cx="109797" cy="177212"/>
              </a:xfrm>
            </p:grpSpPr>
            <p:sp>
              <p:nvSpPr>
                <p:cNvPr id="296" name="Isosceles Triangle 295">
                  <a:extLst>
                    <a:ext uri="{FF2B5EF4-FFF2-40B4-BE49-F238E27FC236}">
                      <a16:creationId xmlns:a16="http://schemas.microsoft.com/office/drawing/2014/main" id="{828B0275-29FE-7964-1C4C-F7F2F50A0668}"/>
                    </a:ext>
                  </a:extLst>
                </p:cNvPr>
                <p:cNvSpPr/>
                <p:nvPr/>
              </p:nvSpPr>
              <p:spPr>
                <a:xfrm>
                  <a:off x="4139950" y="4065197"/>
                  <a:ext cx="109797" cy="88606"/>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297" name="Isosceles Triangle 296">
                  <a:extLst>
                    <a:ext uri="{FF2B5EF4-FFF2-40B4-BE49-F238E27FC236}">
                      <a16:creationId xmlns:a16="http://schemas.microsoft.com/office/drawing/2014/main" id="{A2F4D083-7FA0-F07D-3D4E-DE009E05FF38}"/>
                    </a:ext>
                  </a:extLst>
                </p:cNvPr>
                <p:cNvSpPr/>
                <p:nvPr/>
              </p:nvSpPr>
              <p:spPr>
                <a:xfrm flipV="1">
                  <a:off x="4139950" y="3976591"/>
                  <a:ext cx="109797" cy="88606"/>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281" name="Group 280">
                <a:extLst>
                  <a:ext uri="{FF2B5EF4-FFF2-40B4-BE49-F238E27FC236}">
                    <a16:creationId xmlns:a16="http://schemas.microsoft.com/office/drawing/2014/main" id="{F1C00AC4-EFEB-ED01-D4DD-CC1C5795595B}"/>
                  </a:ext>
                </a:extLst>
              </p:cNvPr>
              <p:cNvGrpSpPr/>
              <p:nvPr/>
            </p:nvGrpSpPr>
            <p:grpSpPr>
              <a:xfrm>
                <a:off x="10396914" y="1921751"/>
                <a:ext cx="672591" cy="411775"/>
                <a:chOff x="1534159" y="5129606"/>
                <a:chExt cx="1034202" cy="751316"/>
              </a:xfrm>
            </p:grpSpPr>
            <p:sp>
              <p:nvSpPr>
                <p:cNvPr id="292" name="Rectangle 291">
                  <a:extLst>
                    <a:ext uri="{FF2B5EF4-FFF2-40B4-BE49-F238E27FC236}">
                      <a16:creationId xmlns:a16="http://schemas.microsoft.com/office/drawing/2014/main" id="{5AA372C2-4F50-7533-0DD1-6CB66DD76BF1}"/>
                    </a:ext>
                  </a:extLst>
                </p:cNvPr>
                <p:cNvSpPr/>
                <p:nvPr/>
              </p:nvSpPr>
              <p:spPr>
                <a:xfrm>
                  <a:off x="1534160" y="5505264"/>
                  <a:ext cx="1034201" cy="375658"/>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293" name="Rectangle 292">
                  <a:extLst>
                    <a:ext uri="{FF2B5EF4-FFF2-40B4-BE49-F238E27FC236}">
                      <a16:creationId xmlns:a16="http://schemas.microsoft.com/office/drawing/2014/main" id="{7243DA22-15FC-BD5E-13FE-E18387E469E9}"/>
                    </a:ext>
                  </a:extLst>
                </p:cNvPr>
                <p:cNvSpPr/>
                <p:nvPr/>
              </p:nvSpPr>
              <p:spPr>
                <a:xfrm>
                  <a:off x="1534159" y="5129606"/>
                  <a:ext cx="1034201" cy="37565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284" name="Group 283">
                <a:extLst>
                  <a:ext uri="{FF2B5EF4-FFF2-40B4-BE49-F238E27FC236}">
                    <a16:creationId xmlns:a16="http://schemas.microsoft.com/office/drawing/2014/main" id="{D369F344-F826-B84D-BDD7-17D9B37AE9F9}"/>
                  </a:ext>
                </a:extLst>
              </p:cNvPr>
              <p:cNvGrpSpPr/>
              <p:nvPr/>
            </p:nvGrpSpPr>
            <p:grpSpPr>
              <a:xfrm>
                <a:off x="9731533" y="1630050"/>
                <a:ext cx="932658" cy="315507"/>
                <a:chOff x="5392348" y="3394849"/>
                <a:chExt cx="7096864" cy="311853"/>
              </a:xfrm>
            </p:grpSpPr>
            <p:cxnSp>
              <p:nvCxnSpPr>
                <p:cNvPr id="288" name="Straight Connector 287">
                  <a:extLst>
                    <a:ext uri="{FF2B5EF4-FFF2-40B4-BE49-F238E27FC236}">
                      <a16:creationId xmlns:a16="http://schemas.microsoft.com/office/drawing/2014/main" id="{C7F9EB36-A8DB-E506-C99D-ECD5D1D0FF8B}"/>
                    </a:ext>
                  </a:extLst>
                </p:cNvPr>
                <p:cNvCxnSpPr>
                  <a:cxnSpLocks/>
                </p:cNvCxnSpPr>
                <p:nvPr/>
              </p:nvCxnSpPr>
              <p:spPr>
                <a:xfrm>
                  <a:off x="5462932" y="3394849"/>
                  <a:ext cx="7026280" cy="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08BDE92A-6D90-DB1B-4435-F25DA7F143A4}"/>
                    </a:ext>
                  </a:extLst>
                </p:cNvPr>
                <p:cNvCxnSpPr>
                  <a:cxnSpLocks/>
                </p:cNvCxnSpPr>
                <p:nvPr/>
              </p:nvCxnSpPr>
              <p:spPr>
                <a:xfrm>
                  <a:off x="5462932" y="3499021"/>
                  <a:ext cx="5790768"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042374A9-041A-5A8A-544D-FC7CB0D63951}"/>
                    </a:ext>
                  </a:extLst>
                </p:cNvPr>
                <p:cNvCxnSpPr>
                  <a:cxnSpLocks/>
                </p:cNvCxnSpPr>
                <p:nvPr/>
              </p:nvCxnSpPr>
              <p:spPr>
                <a:xfrm>
                  <a:off x="5392348" y="3599501"/>
                  <a:ext cx="311942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36D6D78F-3B7D-A832-905E-1C5938126A8D}"/>
                    </a:ext>
                  </a:extLst>
                </p:cNvPr>
                <p:cNvCxnSpPr>
                  <a:cxnSpLocks/>
                </p:cNvCxnSpPr>
                <p:nvPr/>
              </p:nvCxnSpPr>
              <p:spPr>
                <a:xfrm>
                  <a:off x="5486802" y="3706702"/>
                  <a:ext cx="167176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136" name="Group 135">
              <a:extLst>
                <a:ext uri="{FF2B5EF4-FFF2-40B4-BE49-F238E27FC236}">
                  <a16:creationId xmlns:a16="http://schemas.microsoft.com/office/drawing/2014/main" id="{80461D8C-6332-0FCE-E1D9-736D78D180CC}"/>
                </a:ext>
              </a:extLst>
            </p:cNvPr>
            <p:cNvGrpSpPr/>
            <p:nvPr/>
          </p:nvGrpSpPr>
          <p:grpSpPr>
            <a:xfrm>
              <a:off x="4509002" y="1039470"/>
              <a:ext cx="1333817" cy="688671"/>
              <a:chOff x="3164393" y="3191858"/>
              <a:chExt cx="1333817" cy="688671"/>
            </a:xfrm>
            <a:solidFill>
              <a:schemeClr val="bg1">
                <a:lumMod val="95000"/>
              </a:schemeClr>
            </a:solidFill>
          </p:grpSpPr>
          <p:sp>
            <p:nvSpPr>
              <p:cNvPr id="161" name="Rectangle 160">
                <a:extLst>
                  <a:ext uri="{FF2B5EF4-FFF2-40B4-BE49-F238E27FC236}">
                    <a16:creationId xmlns:a16="http://schemas.microsoft.com/office/drawing/2014/main" id="{CD3F76F6-54DC-0A1A-4D5F-F6622ACDF2D7}"/>
                  </a:ext>
                </a:extLst>
              </p:cNvPr>
              <p:cNvSpPr/>
              <p:nvPr/>
            </p:nvSpPr>
            <p:spPr>
              <a:xfrm>
                <a:off x="3164393" y="3191858"/>
                <a:ext cx="1306713" cy="688671"/>
              </a:xfrm>
              <a:prstGeom prst="rect">
                <a:avLst/>
              </a:prstGeom>
              <a:solidFill>
                <a:srgbClr val="00B050"/>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sz="1050" dirty="0">
                  <a:solidFill>
                    <a:schemeClr val="tx1"/>
                  </a:solidFill>
                </a:endParaRPr>
              </a:p>
            </p:txBody>
          </p:sp>
          <p:sp>
            <p:nvSpPr>
              <p:cNvPr id="162" name="TextBox 161">
                <a:extLst>
                  <a:ext uri="{FF2B5EF4-FFF2-40B4-BE49-F238E27FC236}">
                    <a16:creationId xmlns:a16="http://schemas.microsoft.com/office/drawing/2014/main" id="{DAFADF03-EB68-D2ED-B4C2-3581F9787E27}"/>
                  </a:ext>
                </a:extLst>
              </p:cNvPr>
              <p:cNvSpPr txBox="1"/>
              <p:nvPr/>
            </p:nvSpPr>
            <p:spPr>
              <a:xfrm>
                <a:off x="3265352" y="3409104"/>
                <a:ext cx="666103" cy="357310"/>
              </a:xfrm>
              <a:prstGeom prst="rect">
                <a:avLst/>
              </a:prstGeom>
              <a:noFill/>
            </p:spPr>
            <p:txBody>
              <a:bodyPr wrap="square">
                <a:spAutoFit/>
              </a:bodyPr>
              <a:lstStyle/>
              <a:p>
                <a:r>
                  <a:rPr lang="en-GB" sz="900" dirty="0">
                    <a:solidFill>
                      <a:schemeClr val="tx1"/>
                    </a:solidFill>
                  </a:rPr>
                  <a:t>QRB</a:t>
                </a:r>
                <a:endParaRPr lang="en-GB" sz="900" dirty="0"/>
              </a:p>
            </p:txBody>
          </p:sp>
          <p:grpSp>
            <p:nvGrpSpPr>
              <p:cNvPr id="163" name="Group 162">
                <a:extLst>
                  <a:ext uri="{FF2B5EF4-FFF2-40B4-BE49-F238E27FC236}">
                    <a16:creationId xmlns:a16="http://schemas.microsoft.com/office/drawing/2014/main" id="{5284D45C-3418-25D4-976A-40453EE10D42}"/>
                  </a:ext>
                </a:extLst>
              </p:cNvPr>
              <p:cNvGrpSpPr/>
              <p:nvPr/>
            </p:nvGrpSpPr>
            <p:grpSpPr>
              <a:xfrm>
                <a:off x="3944447" y="3395005"/>
                <a:ext cx="553763" cy="311853"/>
                <a:chOff x="1505721" y="3394849"/>
                <a:chExt cx="9805815" cy="311853"/>
              </a:xfrm>
              <a:grpFill/>
            </p:grpSpPr>
            <p:cxnSp>
              <p:nvCxnSpPr>
                <p:cNvPr id="260" name="Straight Connector 259">
                  <a:extLst>
                    <a:ext uri="{FF2B5EF4-FFF2-40B4-BE49-F238E27FC236}">
                      <a16:creationId xmlns:a16="http://schemas.microsoft.com/office/drawing/2014/main" id="{57FDF945-2096-35C2-EA71-541D4132CD20}"/>
                    </a:ext>
                  </a:extLst>
                </p:cNvPr>
                <p:cNvCxnSpPr>
                  <a:cxnSpLocks/>
                </p:cNvCxnSpPr>
                <p:nvPr/>
              </p:nvCxnSpPr>
              <p:spPr>
                <a:xfrm>
                  <a:off x="1505721" y="3394849"/>
                  <a:ext cx="9805815" cy="0"/>
                </a:xfrm>
                <a:prstGeom prst="line">
                  <a:avLst/>
                </a:prstGeom>
                <a:grpFill/>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1282BBB8-F831-30BA-138B-50595EB19989}"/>
                    </a:ext>
                  </a:extLst>
                </p:cNvPr>
                <p:cNvCxnSpPr>
                  <a:cxnSpLocks/>
                </p:cNvCxnSpPr>
                <p:nvPr/>
              </p:nvCxnSpPr>
              <p:spPr>
                <a:xfrm>
                  <a:off x="1515647" y="3499021"/>
                  <a:ext cx="9795889" cy="0"/>
                </a:xfrm>
                <a:prstGeom prst="line">
                  <a:avLst/>
                </a:prstGeom>
                <a:grpFill/>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37FA2B3B-E52E-C22B-5AFD-6DE2BCFA93A2}"/>
                    </a:ext>
                  </a:extLst>
                </p:cNvPr>
                <p:cNvCxnSpPr>
                  <a:cxnSpLocks/>
                </p:cNvCxnSpPr>
                <p:nvPr/>
              </p:nvCxnSpPr>
              <p:spPr>
                <a:xfrm>
                  <a:off x="1515647" y="3599498"/>
                  <a:ext cx="9795889" cy="0"/>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C2628E32-86DE-0530-472F-E45C3260AA13}"/>
                    </a:ext>
                  </a:extLst>
                </p:cNvPr>
                <p:cNvCxnSpPr>
                  <a:cxnSpLocks/>
                </p:cNvCxnSpPr>
                <p:nvPr/>
              </p:nvCxnSpPr>
              <p:spPr>
                <a:xfrm>
                  <a:off x="1515647" y="3706702"/>
                  <a:ext cx="9795889" cy="0"/>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79" name="Group 178">
                <a:extLst>
                  <a:ext uri="{FF2B5EF4-FFF2-40B4-BE49-F238E27FC236}">
                    <a16:creationId xmlns:a16="http://schemas.microsoft.com/office/drawing/2014/main" id="{8F39BBFB-B8D6-111A-7E7A-B3A75720413D}"/>
                  </a:ext>
                </a:extLst>
              </p:cNvPr>
              <p:cNvGrpSpPr/>
              <p:nvPr/>
            </p:nvGrpSpPr>
            <p:grpSpPr>
              <a:xfrm rot="16200000">
                <a:off x="4282936" y="3342780"/>
                <a:ext cx="69486" cy="104137"/>
                <a:chOff x="4139950" y="3976591"/>
                <a:chExt cx="109797" cy="177212"/>
              </a:xfrm>
              <a:grpFill/>
            </p:grpSpPr>
            <p:sp>
              <p:nvSpPr>
                <p:cNvPr id="258" name="Isosceles Triangle 257">
                  <a:extLst>
                    <a:ext uri="{FF2B5EF4-FFF2-40B4-BE49-F238E27FC236}">
                      <a16:creationId xmlns:a16="http://schemas.microsoft.com/office/drawing/2014/main" id="{B6EBF9F8-4778-C4E4-2B92-447886FE22CB}"/>
                    </a:ext>
                  </a:extLst>
                </p:cNvPr>
                <p:cNvSpPr/>
                <p:nvPr/>
              </p:nvSpPr>
              <p:spPr>
                <a:xfrm>
                  <a:off x="4139950" y="4065197"/>
                  <a:ext cx="109797" cy="88606"/>
                </a:xfrm>
                <a:prstGeom prst="triangl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259" name="Isosceles Triangle 258">
                  <a:extLst>
                    <a:ext uri="{FF2B5EF4-FFF2-40B4-BE49-F238E27FC236}">
                      <a16:creationId xmlns:a16="http://schemas.microsoft.com/office/drawing/2014/main" id="{EDEECB6E-D2C5-A6EC-ACCB-87F8AC9F2AD7}"/>
                    </a:ext>
                  </a:extLst>
                </p:cNvPr>
                <p:cNvSpPr/>
                <p:nvPr/>
              </p:nvSpPr>
              <p:spPr>
                <a:xfrm flipV="1">
                  <a:off x="4139950" y="3976591"/>
                  <a:ext cx="109797" cy="88606"/>
                </a:xfrm>
                <a:prstGeom prst="triangle">
                  <a:avLst>
                    <a:gd name="adj" fmla="val 50000"/>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189" name="Group 188">
                <a:extLst>
                  <a:ext uri="{FF2B5EF4-FFF2-40B4-BE49-F238E27FC236}">
                    <a16:creationId xmlns:a16="http://schemas.microsoft.com/office/drawing/2014/main" id="{C314FD13-1E86-8AB5-16D0-84804B8F5AB1}"/>
                  </a:ext>
                </a:extLst>
              </p:cNvPr>
              <p:cNvGrpSpPr/>
              <p:nvPr/>
            </p:nvGrpSpPr>
            <p:grpSpPr>
              <a:xfrm rot="16200000">
                <a:off x="4281621" y="3453611"/>
                <a:ext cx="69486" cy="104137"/>
                <a:chOff x="4139950" y="3976591"/>
                <a:chExt cx="109797" cy="177212"/>
              </a:xfrm>
              <a:grpFill/>
            </p:grpSpPr>
            <p:sp>
              <p:nvSpPr>
                <p:cNvPr id="256" name="Isosceles Triangle 255">
                  <a:extLst>
                    <a:ext uri="{FF2B5EF4-FFF2-40B4-BE49-F238E27FC236}">
                      <a16:creationId xmlns:a16="http://schemas.microsoft.com/office/drawing/2014/main" id="{2D401F0B-B1AF-2FA0-3166-1DC82456A66D}"/>
                    </a:ext>
                  </a:extLst>
                </p:cNvPr>
                <p:cNvSpPr/>
                <p:nvPr/>
              </p:nvSpPr>
              <p:spPr>
                <a:xfrm>
                  <a:off x="4139950" y="4065197"/>
                  <a:ext cx="109797" cy="88606"/>
                </a:xfrm>
                <a:prstGeom prst="triangl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257" name="Isosceles Triangle 256">
                  <a:extLst>
                    <a:ext uri="{FF2B5EF4-FFF2-40B4-BE49-F238E27FC236}">
                      <a16:creationId xmlns:a16="http://schemas.microsoft.com/office/drawing/2014/main" id="{F7BBC331-E696-E850-0AA9-B46F40643C64}"/>
                    </a:ext>
                  </a:extLst>
                </p:cNvPr>
                <p:cNvSpPr/>
                <p:nvPr/>
              </p:nvSpPr>
              <p:spPr>
                <a:xfrm flipV="1">
                  <a:off x="4139950" y="3976591"/>
                  <a:ext cx="109797" cy="88606"/>
                </a:xfrm>
                <a:prstGeom prst="triangle">
                  <a:avLst>
                    <a:gd name="adj" fmla="val 50000"/>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218" name="Group 217">
                <a:extLst>
                  <a:ext uri="{FF2B5EF4-FFF2-40B4-BE49-F238E27FC236}">
                    <a16:creationId xmlns:a16="http://schemas.microsoft.com/office/drawing/2014/main" id="{731B4BC2-65FE-2593-C073-956E740A79AA}"/>
                  </a:ext>
                </a:extLst>
              </p:cNvPr>
              <p:cNvGrpSpPr/>
              <p:nvPr/>
            </p:nvGrpSpPr>
            <p:grpSpPr>
              <a:xfrm rot="16200000">
                <a:off x="4282937" y="3551125"/>
                <a:ext cx="69486" cy="104137"/>
                <a:chOff x="4139950" y="3976591"/>
                <a:chExt cx="109797" cy="177212"/>
              </a:xfrm>
              <a:grpFill/>
            </p:grpSpPr>
            <p:sp>
              <p:nvSpPr>
                <p:cNvPr id="222" name="Isosceles Triangle 221">
                  <a:extLst>
                    <a:ext uri="{FF2B5EF4-FFF2-40B4-BE49-F238E27FC236}">
                      <a16:creationId xmlns:a16="http://schemas.microsoft.com/office/drawing/2014/main" id="{3B3A581B-5853-0E92-84E0-7F8AFC5400BB}"/>
                    </a:ext>
                  </a:extLst>
                </p:cNvPr>
                <p:cNvSpPr/>
                <p:nvPr/>
              </p:nvSpPr>
              <p:spPr>
                <a:xfrm>
                  <a:off x="4139950" y="4065197"/>
                  <a:ext cx="109797" cy="88606"/>
                </a:xfrm>
                <a:prstGeom prst="triangl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223" name="Isosceles Triangle 222">
                  <a:extLst>
                    <a:ext uri="{FF2B5EF4-FFF2-40B4-BE49-F238E27FC236}">
                      <a16:creationId xmlns:a16="http://schemas.microsoft.com/office/drawing/2014/main" id="{44F4F2BA-3B01-F6E1-4C75-A788F669B0B2}"/>
                    </a:ext>
                  </a:extLst>
                </p:cNvPr>
                <p:cNvSpPr/>
                <p:nvPr/>
              </p:nvSpPr>
              <p:spPr>
                <a:xfrm flipV="1">
                  <a:off x="4139950" y="3976591"/>
                  <a:ext cx="109797" cy="88606"/>
                </a:xfrm>
                <a:prstGeom prst="triangle">
                  <a:avLst>
                    <a:gd name="adj" fmla="val 50000"/>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219" name="Group 218">
                <a:extLst>
                  <a:ext uri="{FF2B5EF4-FFF2-40B4-BE49-F238E27FC236}">
                    <a16:creationId xmlns:a16="http://schemas.microsoft.com/office/drawing/2014/main" id="{3A841072-0379-5FFF-E4B7-CE2DE48229C3}"/>
                  </a:ext>
                </a:extLst>
              </p:cNvPr>
              <p:cNvGrpSpPr/>
              <p:nvPr/>
            </p:nvGrpSpPr>
            <p:grpSpPr>
              <a:xfrm rot="16200000">
                <a:off x="4286424" y="3661377"/>
                <a:ext cx="69486" cy="104137"/>
                <a:chOff x="4139950" y="3976591"/>
                <a:chExt cx="109797" cy="177212"/>
              </a:xfrm>
              <a:grpFill/>
            </p:grpSpPr>
            <p:sp>
              <p:nvSpPr>
                <p:cNvPr id="220" name="Isosceles Triangle 219">
                  <a:extLst>
                    <a:ext uri="{FF2B5EF4-FFF2-40B4-BE49-F238E27FC236}">
                      <a16:creationId xmlns:a16="http://schemas.microsoft.com/office/drawing/2014/main" id="{5F941651-F110-0A4A-E317-C2FD07912F1A}"/>
                    </a:ext>
                  </a:extLst>
                </p:cNvPr>
                <p:cNvSpPr/>
                <p:nvPr/>
              </p:nvSpPr>
              <p:spPr>
                <a:xfrm>
                  <a:off x="4139950" y="4065197"/>
                  <a:ext cx="109797" cy="88606"/>
                </a:xfrm>
                <a:prstGeom prst="triangl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221" name="Isosceles Triangle 220">
                  <a:extLst>
                    <a:ext uri="{FF2B5EF4-FFF2-40B4-BE49-F238E27FC236}">
                      <a16:creationId xmlns:a16="http://schemas.microsoft.com/office/drawing/2014/main" id="{E8D76247-106C-B522-4101-4A79AEACC103}"/>
                    </a:ext>
                  </a:extLst>
                </p:cNvPr>
                <p:cNvSpPr/>
                <p:nvPr/>
              </p:nvSpPr>
              <p:spPr>
                <a:xfrm flipV="1">
                  <a:off x="4139950" y="3976591"/>
                  <a:ext cx="109797" cy="88606"/>
                </a:xfrm>
                <a:prstGeom prst="triangle">
                  <a:avLst>
                    <a:gd name="adj" fmla="val 50000"/>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sp>
          <p:nvSpPr>
            <p:cNvPr id="137" name="Rectangle 136">
              <a:extLst>
                <a:ext uri="{FF2B5EF4-FFF2-40B4-BE49-F238E27FC236}">
                  <a16:creationId xmlns:a16="http://schemas.microsoft.com/office/drawing/2014/main" id="{ED9F9B03-F25B-85CD-7989-6C1C5A178BDC}"/>
                </a:ext>
              </a:extLst>
            </p:cNvPr>
            <p:cNvSpPr/>
            <p:nvPr/>
          </p:nvSpPr>
          <p:spPr>
            <a:xfrm>
              <a:off x="3707381" y="1039471"/>
              <a:ext cx="660868" cy="688671"/>
            </a:xfrm>
            <a:prstGeom prst="rect">
              <a:avLst/>
            </a:prstGeom>
            <a:solidFill>
              <a:srgbClr val="00B050"/>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WCS</a:t>
              </a:r>
              <a:endParaRPr lang="en-GB" sz="800" dirty="0">
                <a:solidFill>
                  <a:schemeClr val="tx1"/>
                </a:solidFill>
              </a:endParaRPr>
            </a:p>
          </p:txBody>
        </p:sp>
        <p:grpSp>
          <p:nvGrpSpPr>
            <p:cNvPr id="138" name="Group 137">
              <a:extLst>
                <a:ext uri="{FF2B5EF4-FFF2-40B4-BE49-F238E27FC236}">
                  <a16:creationId xmlns:a16="http://schemas.microsoft.com/office/drawing/2014/main" id="{1AB13D8C-2129-18A8-31ED-BE4FF4BE3B0B}"/>
                </a:ext>
              </a:extLst>
            </p:cNvPr>
            <p:cNvGrpSpPr/>
            <p:nvPr/>
          </p:nvGrpSpPr>
          <p:grpSpPr>
            <a:xfrm>
              <a:off x="4509003" y="438412"/>
              <a:ext cx="828721" cy="503505"/>
              <a:chOff x="7668862" y="2028256"/>
              <a:chExt cx="725077" cy="360280"/>
            </a:xfrm>
            <a:solidFill>
              <a:srgbClr val="00B050"/>
            </a:solidFill>
          </p:grpSpPr>
          <p:sp>
            <p:nvSpPr>
              <p:cNvPr id="151" name="Rectangle: Rounded Corners 150">
                <a:extLst>
                  <a:ext uri="{FF2B5EF4-FFF2-40B4-BE49-F238E27FC236}">
                    <a16:creationId xmlns:a16="http://schemas.microsoft.com/office/drawing/2014/main" id="{D5CAB1BD-BFEB-1DCA-22B3-D2922E4F130A}"/>
                  </a:ext>
                </a:extLst>
              </p:cNvPr>
              <p:cNvSpPr/>
              <p:nvPr/>
            </p:nvSpPr>
            <p:spPr>
              <a:xfrm>
                <a:off x="7879853" y="2028256"/>
                <a:ext cx="129927" cy="346938"/>
              </a:xfrm>
              <a:prstGeom prst="roundRect">
                <a:avLst>
                  <a:gd name="adj" fmla="val 50000"/>
                </a:avLst>
              </a:prstGeom>
              <a:grp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152" name="Rectangle: Rounded Corners 151">
                <a:extLst>
                  <a:ext uri="{FF2B5EF4-FFF2-40B4-BE49-F238E27FC236}">
                    <a16:creationId xmlns:a16="http://schemas.microsoft.com/office/drawing/2014/main" id="{F5B8059D-7F55-37D2-20A8-C95A4EB50392}"/>
                  </a:ext>
                </a:extLst>
              </p:cNvPr>
              <p:cNvSpPr/>
              <p:nvPr/>
            </p:nvSpPr>
            <p:spPr>
              <a:xfrm>
                <a:off x="8059290" y="2028256"/>
                <a:ext cx="129927" cy="346938"/>
              </a:xfrm>
              <a:prstGeom prst="roundRect">
                <a:avLst>
                  <a:gd name="adj" fmla="val 50000"/>
                </a:avLst>
              </a:prstGeom>
              <a:grp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153" name="Rectangle: Rounded Corners 152">
                <a:extLst>
                  <a:ext uri="{FF2B5EF4-FFF2-40B4-BE49-F238E27FC236}">
                    <a16:creationId xmlns:a16="http://schemas.microsoft.com/office/drawing/2014/main" id="{6FAB0BDA-44A5-08A6-B86C-BDB14089D27D}"/>
                  </a:ext>
                </a:extLst>
              </p:cNvPr>
              <p:cNvSpPr/>
              <p:nvPr/>
            </p:nvSpPr>
            <p:spPr>
              <a:xfrm>
                <a:off x="8238726" y="2028256"/>
                <a:ext cx="129927" cy="346938"/>
              </a:xfrm>
              <a:prstGeom prst="roundRect">
                <a:avLst>
                  <a:gd name="adj" fmla="val 50000"/>
                </a:avLst>
              </a:prstGeom>
              <a:grp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cxnSp>
            <p:nvCxnSpPr>
              <p:cNvPr id="154" name="Straight Connector 153">
                <a:extLst>
                  <a:ext uri="{FF2B5EF4-FFF2-40B4-BE49-F238E27FC236}">
                    <a16:creationId xmlns:a16="http://schemas.microsoft.com/office/drawing/2014/main" id="{CDAC9174-E19E-9138-6B88-3673C1A48329}"/>
                  </a:ext>
                </a:extLst>
              </p:cNvPr>
              <p:cNvCxnSpPr>
                <a:cxnSpLocks/>
              </p:cNvCxnSpPr>
              <p:nvPr/>
            </p:nvCxnSpPr>
            <p:spPr>
              <a:xfrm>
                <a:off x="7668862" y="2388536"/>
                <a:ext cx="725077" cy="0"/>
              </a:xfrm>
              <a:prstGeom prst="line">
                <a:avLst/>
              </a:prstGeom>
              <a:grpFill/>
              <a:ln w="31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9" name="Group 138">
              <a:extLst>
                <a:ext uri="{FF2B5EF4-FFF2-40B4-BE49-F238E27FC236}">
                  <a16:creationId xmlns:a16="http://schemas.microsoft.com/office/drawing/2014/main" id="{DC9DD5C3-75DA-C83D-48B7-501F04654F11}"/>
                </a:ext>
              </a:extLst>
            </p:cNvPr>
            <p:cNvGrpSpPr/>
            <p:nvPr/>
          </p:nvGrpSpPr>
          <p:grpSpPr>
            <a:xfrm>
              <a:off x="5848240" y="800613"/>
              <a:ext cx="3764440" cy="107204"/>
              <a:chOff x="1515647" y="3599498"/>
              <a:chExt cx="9795889" cy="107204"/>
            </a:xfrm>
          </p:grpSpPr>
          <p:cxnSp>
            <p:nvCxnSpPr>
              <p:cNvPr id="141" name="Straight Connector 140">
                <a:extLst>
                  <a:ext uri="{FF2B5EF4-FFF2-40B4-BE49-F238E27FC236}">
                    <a16:creationId xmlns:a16="http://schemas.microsoft.com/office/drawing/2014/main" id="{5C2E727E-7012-96AB-0824-CC88604F548C}"/>
                  </a:ext>
                </a:extLst>
              </p:cNvPr>
              <p:cNvCxnSpPr>
                <a:cxnSpLocks/>
              </p:cNvCxnSpPr>
              <p:nvPr/>
            </p:nvCxnSpPr>
            <p:spPr>
              <a:xfrm>
                <a:off x="1515647" y="3599498"/>
                <a:ext cx="9795889" cy="0"/>
              </a:xfrm>
              <a:prstGeom prst="line">
                <a:avLst/>
              </a:prstGeom>
              <a:ln w="38100">
                <a:solidFill>
                  <a:srgbClr val="FFCC66"/>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486D244A-1BCB-CD4E-74B0-594A0370E3E7}"/>
                  </a:ext>
                </a:extLst>
              </p:cNvPr>
              <p:cNvCxnSpPr>
                <a:cxnSpLocks/>
              </p:cNvCxnSpPr>
              <p:nvPr/>
            </p:nvCxnSpPr>
            <p:spPr>
              <a:xfrm>
                <a:off x="1515647" y="3706702"/>
                <a:ext cx="9795889"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grpSp>
        <p:sp>
          <p:nvSpPr>
            <p:cNvPr id="140" name="TextBox 139">
              <a:extLst>
                <a:ext uri="{FF2B5EF4-FFF2-40B4-BE49-F238E27FC236}">
                  <a16:creationId xmlns:a16="http://schemas.microsoft.com/office/drawing/2014/main" id="{1C42F9C1-2741-5D5E-B11D-118B0E2ED28A}"/>
                </a:ext>
              </a:extLst>
            </p:cNvPr>
            <p:cNvSpPr txBox="1"/>
            <p:nvPr/>
          </p:nvSpPr>
          <p:spPr>
            <a:xfrm>
              <a:off x="7466353" y="493495"/>
              <a:ext cx="772348" cy="357310"/>
            </a:xfrm>
            <a:prstGeom prst="rect">
              <a:avLst/>
            </a:prstGeom>
            <a:noFill/>
          </p:spPr>
          <p:txBody>
            <a:bodyPr wrap="square">
              <a:spAutoFit/>
            </a:bodyPr>
            <a:lstStyle/>
            <a:p>
              <a:pPr algn="ctr"/>
              <a:r>
                <a:rPr lang="en-GB" sz="900" dirty="0">
                  <a:solidFill>
                    <a:schemeClr val="tx1"/>
                  </a:solidFill>
                </a:rPr>
                <a:t>WPS</a:t>
              </a:r>
              <a:endParaRPr lang="en-GB" sz="900" dirty="0"/>
            </a:p>
          </p:txBody>
        </p:sp>
      </p:grpSp>
    </p:spTree>
    <p:extLst>
      <p:ext uri="{BB962C8B-B14F-4D97-AF65-F5344CB8AC3E}">
        <p14:creationId xmlns:p14="http://schemas.microsoft.com/office/powerpoint/2010/main" val="4245004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7B1B3-6F73-7FE4-F22C-DEC7E69821AF}"/>
              </a:ext>
            </a:extLst>
          </p:cNvPr>
          <p:cNvSpPr>
            <a:spLocks noGrp="1"/>
          </p:cNvSpPr>
          <p:nvPr>
            <p:ph type="title"/>
          </p:nvPr>
        </p:nvSpPr>
        <p:spPr/>
        <p:txBody>
          <a:bodyPr/>
          <a:lstStyle/>
          <a:p>
            <a:r>
              <a:rPr lang="en-GB" dirty="0"/>
              <a:t>Test list documentation</a:t>
            </a:r>
          </a:p>
        </p:txBody>
      </p:sp>
      <p:sp>
        <p:nvSpPr>
          <p:cNvPr id="3" name="Text Placeholder 2">
            <a:extLst>
              <a:ext uri="{FF2B5EF4-FFF2-40B4-BE49-F238E27FC236}">
                <a16:creationId xmlns:a16="http://schemas.microsoft.com/office/drawing/2014/main" id="{B2D793A7-3A76-7A93-4295-629FCAE8C1F0}"/>
              </a:ext>
            </a:extLst>
          </p:cNvPr>
          <p:cNvSpPr>
            <a:spLocks noGrp="1"/>
          </p:cNvSpPr>
          <p:nvPr>
            <p:ph type="body" sz="quarter" idx="15"/>
          </p:nvPr>
        </p:nvSpPr>
        <p:spPr/>
        <p:txBody>
          <a:bodyPr>
            <a:normAutofit fontScale="85000" lnSpcReduction="20000"/>
          </a:bodyPr>
          <a:lstStyle/>
          <a:p>
            <a:r>
              <a:rPr lang="en-GB" dirty="0"/>
              <a:t>Those lists shall indicate</a:t>
            </a:r>
          </a:p>
          <a:p>
            <a:pPr lvl="1"/>
            <a:r>
              <a:rPr lang="en-GB" dirty="0"/>
              <a:t>What we want to test</a:t>
            </a:r>
          </a:p>
          <a:p>
            <a:pPr lvl="1"/>
            <a:r>
              <a:rPr lang="en-GB" dirty="0"/>
              <a:t>When we want (need) to have the test</a:t>
            </a:r>
          </a:p>
          <a:p>
            <a:endParaRPr lang="en-GB" dirty="0"/>
          </a:p>
          <a:p>
            <a:r>
              <a:rPr lang="en-GB" dirty="0"/>
              <a:t>QM Q test list (ALX 84658439)</a:t>
            </a:r>
          </a:p>
          <a:p>
            <a:pPr lvl="1"/>
            <a:r>
              <a:rPr lang="en-GB" dirty="0">
                <a:sym typeface="Wingdings" panose="05000000000000000000" pitchFamily="2" charset="2"/>
              </a:rPr>
              <a:t>Content</a:t>
            </a:r>
          </a:p>
          <a:p>
            <a:pPr lvl="2"/>
            <a:r>
              <a:rPr lang="en-GB" dirty="0">
                <a:sym typeface="Wingdings" panose="05000000000000000000" pitchFamily="2" charset="2"/>
              </a:rPr>
              <a:t>The proposed FAT by RI</a:t>
            </a:r>
          </a:p>
          <a:p>
            <a:pPr lvl="2"/>
            <a:r>
              <a:rPr lang="en-GB" dirty="0">
                <a:sym typeface="Wingdings" panose="05000000000000000000" pitchFamily="2" charset="2"/>
              </a:rPr>
              <a:t>The list of tests for FREIA </a:t>
            </a:r>
          </a:p>
          <a:p>
            <a:pPr lvl="3"/>
            <a:r>
              <a:rPr lang="en-GB" dirty="0">
                <a:sym typeface="Wingdings" panose="05000000000000000000" pitchFamily="2" charset="2"/>
              </a:rPr>
              <a:t>Goal 1: SAT (contract)</a:t>
            </a:r>
          </a:p>
          <a:p>
            <a:pPr lvl="3"/>
            <a:r>
              <a:rPr lang="en-GB" dirty="0">
                <a:sym typeface="Wingdings" panose="05000000000000000000" pitchFamily="2" charset="2"/>
              </a:rPr>
              <a:t>Goal 2: feedback for SCK CEN +</a:t>
            </a:r>
            <a:endParaRPr lang="en-GB" dirty="0"/>
          </a:p>
          <a:p>
            <a:endParaRPr lang="en-GB" dirty="0"/>
          </a:p>
          <a:p>
            <a:r>
              <a:rPr lang="en-GB" dirty="0"/>
              <a:t>QDB and QPLANT Q&amp;C test list (ALX 91139410)</a:t>
            </a:r>
          </a:p>
          <a:p>
            <a:pPr lvl="1"/>
            <a:r>
              <a:rPr lang="en-GB" dirty="0"/>
              <a:t>QPLANT Q&amp;C (light summary, just for perspective)</a:t>
            </a:r>
          </a:p>
          <a:p>
            <a:pPr lvl="1"/>
            <a:r>
              <a:rPr lang="en-GB" dirty="0"/>
              <a:t>QPLANT Q&amp;C</a:t>
            </a:r>
          </a:p>
          <a:p>
            <a:pPr lvl="2"/>
            <a:r>
              <a:rPr lang="en-GB" dirty="0"/>
              <a:t>FAT at vendor premise, SAT</a:t>
            </a:r>
          </a:p>
          <a:p>
            <a:pPr lvl="1"/>
            <a:endParaRPr lang="en-GB" dirty="0"/>
          </a:p>
        </p:txBody>
      </p:sp>
      <p:sp>
        <p:nvSpPr>
          <p:cNvPr id="4" name="Slide Number Placeholder 3">
            <a:extLst>
              <a:ext uri="{FF2B5EF4-FFF2-40B4-BE49-F238E27FC236}">
                <a16:creationId xmlns:a16="http://schemas.microsoft.com/office/drawing/2014/main" id="{993A1E22-B67A-8403-61F5-3AB4345AC7EB}"/>
              </a:ext>
            </a:extLst>
          </p:cNvPr>
          <p:cNvSpPr>
            <a:spLocks noGrp="1"/>
          </p:cNvSpPr>
          <p:nvPr>
            <p:ph type="sldNum" sz="quarter" idx="4"/>
          </p:nvPr>
        </p:nvSpPr>
        <p:spPr/>
        <p:txBody>
          <a:bodyPr/>
          <a:lstStyle/>
          <a:p>
            <a:fld id="{A814E660-BF25-4843-B2A0-93C6E2B6253B}" type="slidenum">
              <a:rPr lang="en-BE" smtClean="0"/>
              <a:pPr/>
              <a:t>17</a:t>
            </a:fld>
            <a:endParaRPr lang="en-BE" dirty="0"/>
          </a:p>
        </p:txBody>
      </p:sp>
    </p:spTree>
    <p:extLst>
      <p:ext uri="{BB962C8B-B14F-4D97-AF65-F5344CB8AC3E}">
        <p14:creationId xmlns:p14="http://schemas.microsoft.com/office/powerpoint/2010/main" val="38784549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2C3BE-853D-ECBE-51CF-4286C53584C2}"/>
              </a:ext>
            </a:extLst>
          </p:cNvPr>
          <p:cNvSpPr>
            <a:spLocks noGrp="1"/>
          </p:cNvSpPr>
          <p:nvPr>
            <p:ph type="title"/>
          </p:nvPr>
        </p:nvSpPr>
        <p:spPr/>
        <p:txBody>
          <a:bodyPr/>
          <a:lstStyle/>
          <a:p>
            <a:r>
              <a:rPr lang="en-GB" dirty="0"/>
              <a:t>QPLANT + QDB SAT overview</a:t>
            </a:r>
          </a:p>
        </p:txBody>
      </p:sp>
      <p:sp>
        <p:nvSpPr>
          <p:cNvPr id="3" name="Text Placeholder 2">
            <a:extLst>
              <a:ext uri="{FF2B5EF4-FFF2-40B4-BE49-F238E27FC236}">
                <a16:creationId xmlns:a16="http://schemas.microsoft.com/office/drawing/2014/main" id="{7A58DA52-59CA-E15F-420A-E534E7E97BA4}"/>
              </a:ext>
            </a:extLst>
          </p:cNvPr>
          <p:cNvSpPr>
            <a:spLocks noGrp="1"/>
          </p:cNvSpPr>
          <p:nvPr>
            <p:ph type="body" sz="quarter" idx="15"/>
          </p:nvPr>
        </p:nvSpPr>
        <p:spPr>
          <a:xfrm>
            <a:off x="181198" y="834919"/>
            <a:ext cx="11635200" cy="5410238"/>
          </a:xfrm>
        </p:spPr>
        <p:txBody>
          <a:bodyPr>
            <a:normAutofit fontScale="55000" lnSpcReduction="20000"/>
          </a:bodyPr>
          <a:lstStyle/>
          <a:p>
            <a:r>
              <a:rPr lang="en-GB" dirty="0"/>
              <a:t>QPLANT commissioning phases</a:t>
            </a:r>
          </a:p>
          <a:p>
            <a:pPr lvl="1"/>
            <a:r>
              <a:rPr lang="en-GB" b="1" dirty="0">
                <a:solidFill>
                  <a:srgbClr val="92D050"/>
                </a:solidFill>
              </a:rPr>
              <a:t>QPLANT Q&amp;C 1.1</a:t>
            </a:r>
            <a:r>
              <a:rPr lang="en-GB" dirty="0"/>
              <a:t> = decided for sure</a:t>
            </a:r>
            <a:endParaRPr lang="en-GB" u="sng" dirty="0"/>
          </a:p>
          <a:p>
            <a:pPr lvl="2"/>
            <a:r>
              <a:rPr lang="en-GB" dirty="0"/>
              <a:t>Tests: </a:t>
            </a:r>
            <a:r>
              <a:rPr lang="en-GB" u="sng" dirty="0"/>
              <a:t>cooling power</a:t>
            </a:r>
            <a:r>
              <a:rPr lang="en-GB" dirty="0"/>
              <a:t>, not the </a:t>
            </a:r>
            <a:r>
              <a:rPr lang="en-GB" u="sng" dirty="0"/>
              <a:t>efficiency</a:t>
            </a:r>
          </a:p>
          <a:p>
            <a:pPr lvl="3"/>
            <a:r>
              <a:rPr lang="en-GB" dirty="0"/>
              <a:t>Threshold on the Cooling power</a:t>
            </a:r>
          </a:p>
          <a:p>
            <a:pPr lvl="3"/>
            <a:r>
              <a:rPr lang="en-GB" dirty="0"/>
              <a:t>We make sure the COP is &gt; xxx (rough, don’t pinpoint)</a:t>
            </a:r>
          </a:p>
          <a:p>
            <a:pPr lvl="2"/>
            <a:r>
              <a:rPr lang="en-GB" dirty="0"/>
              <a:t>Simulate main: flow 45 g/s on A-B circuits (heater)</a:t>
            </a:r>
          </a:p>
          <a:p>
            <a:pPr lvl="2"/>
            <a:r>
              <a:rPr lang="en-GB" dirty="0"/>
              <a:t>TS and coupler loops? Probably not the flow </a:t>
            </a:r>
            <a:r>
              <a:rPr lang="en-GB" dirty="0">
                <a:sym typeface="Wingdings" panose="05000000000000000000" pitchFamily="2" charset="2"/>
              </a:rPr>
              <a:t> q</a:t>
            </a:r>
            <a:r>
              <a:rPr lang="en-GB" dirty="0"/>
              <a:t>ualitatively, not quantitative</a:t>
            </a:r>
          </a:p>
          <a:p>
            <a:pPr lvl="2"/>
            <a:r>
              <a:rPr lang="en-GB" dirty="0"/>
              <a:t>QRB has dummy cap + heat loads</a:t>
            </a:r>
          </a:p>
          <a:p>
            <a:pPr lvl="2"/>
            <a:r>
              <a:rPr lang="en-GB" dirty="0"/>
              <a:t>QRB has all instrumentation needed</a:t>
            </a:r>
          </a:p>
          <a:p>
            <a:pPr lvl="1"/>
            <a:r>
              <a:rPr lang="en-GB" dirty="0"/>
              <a:t>What about CIS of the QPLANT ? 1.2 or 2.2 ? </a:t>
            </a:r>
          </a:p>
          <a:p>
            <a:pPr lvl="2"/>
            <a:endParaRPr lang="en-GB" dirty="0"/>
          </a:p>
          <a:p>
            <a:r>
              <a:rPr lang="en-GB" b="1" dirty="0">
                <a:solidFill>
                  <a:srgbClr val="8BD1ED"/>
                </a:solidFill>
              </a:rPr>
              <a:t>QPLANT C 2.2</a:t>
            </a:r>
            <a:r>
              <a:rPr lang="en-GB" dirty="0"/>
              <a:t> (in // to </a:t>
            </a:r>
            <a:r>
              <a:rPr lang="en-GB" b="1" u="sng" dirty="0"/>
              <a:t>QDB SAT 2.1 ?</a:t>
            </a:r>
            <a:r>
              <a:rPr lang="en-GB" dirty="0"/>
              <a:t>)</a:t>
            </a:r>
          </a:p>
          <a:p>
            <a:pPr lvl="2"/>
            <a:r>
              <a:rPr lang="en-GB" b="1" dirty="0"/>
              <a:t>Main loop (A-B)</a:t>
            </a:r>
            <a:r>
              <a:rPr lang="en-GB" dirty="0"/>
              <a:t>: all on QVE </a:t>
            </a:r>
            <a:r>
              <a:rPr lang="en-GB" dirty="0">
                <a:sym typeface="Wingdings" panose="05000000000000000000" pitchFamily="2" charset="2"/>
              </a:rPr>
              <a:t> to compare to Q&amp;C 1.1</a:t>
            </a:r>
            <a:r>
              <a:rPr lang="en-GB" dirty="0"/>
              <a:t>	</a:t>
            </a:r>
          </a:p>
          <a:p>
            <a:pPr lvl="3"/>
            <a:r>
              <a:rPr lang="en-GB" dirty="0"/>
              <a:t>Need for a 900 W heater set, split in 6x (</a:t>
            </a:r>
            <a:r>
              <a:rPr lang="en-GB" strike="dblStrike" dirty="0"/>
              <a:t>ACS solution</a:t>
            </a:r>
            <a:r>
              <a:rPr lang="en-GB" dirty="0"/>
              <a:t>)</a:t>
            </a:r>
          </a:p>
          <a:p>
            <a:pPr lvl="3"/>
            <a:r>
              <a:rPr lang="en-GB" dirty="0"/>
              <a:t>Need for 2x valves inlet, 2x valve outlet (</a:t>
            </a:r>
            <a:r>
              <a:rPr lang="en-GB" strike="dblStrike" dirty="0"/>
              <a:t>ACS solution</a:t>
            </a:r>
            <a:r>
              <a:rPr lang="en-GB" dirty="0"/>
              <a:t>)</a:t>
            </a:r>
          </a:p>
          <a:p>
            <a:pPr lvl="2"/>
            <a:r>
              <a:rPr lang="en-GB" b="1" dirty="0"/>
              <a:t>TS loop (D-E)</a:t>
            </a:r>
            <a:r>
              <a:rPr lang="en-GB" dirty="0"/>
              <a:t>: not possible to have </a:t>
            </a:r>
            <a:r>
              <a:rPr lang="en-GB" b="1" dirty="0"/>
              <a:t>8500 W</a:t>
            </a:r>
            <a:r>
              <a:rPr lang="en-GB" dirty="0"/>
              <a:t> on QVE only </a:t>
            </a:r>
            <a:r>
              <a:rPr lang="en-GB" dirty="0">
                <a:sym typeface="Wingdings" panose="05000000000000000000" pitchFamily="2" charset="2"/>
              </a:rPr>
              <a:t> “dilute” on QVBs</a:t>
            </a:r>
            <a:endParaRPr lang="en-GB" dirty="0"/>
          </a:p>
          <a:p>
            <a:pPr lvl="3"/>
            <a:r>
              <a:rPr lang="en-GB" dirty="0"/>
              <a:t>Already </a:t>
            </a:r>
            <a:r>
              <a:rPr lang="en-GB" b="1" dirty="0"/>
              <a:t>5100 W</a:t>
            </a:r>
            <a:r>
              <a:rPr lang="en-GB" dirty="0"/>
              <a:t>: 4800 W on QVB passthroughs + 300 W on QVE (passthrough + main TS)</a:t>
            </a:r>
          </a:p>
          <a:p>
            <a:pPr lvl="3"/>
            <a:r>
              <a:rPr lang="en-GB" dirty="0"/>
              <a:t>60% for free </a:t>
            </a:r>
            <a:r>
              <a:rPr lang="en-GB" dirty="0">
                <a:sym typeface="Wingdings" panose="05000000000000000000" pitchFamily="2" charset="2"/>
              </a:rPr>
              <a:t> e</a:t>
            </a:r>
            <a:r>
              <a:rPr lang="en-GB" dirty="0"/>
              <a:t>nough ?</a:t>
            </a:r>
          </a:p>
          <a:p>
            <a:pPr lvl="2"/>
            <a:r>
              <a:rPr lang="en-GB" b="1" dirty="0"/>
              <a:t>Coupler loop</a:t>
            </a:r>
            <a:r>
              <a:rPr lang="en-GB" dirty="0"/>
              <a:t>: not planned</a:t>
            </a:r>
          </a:p>
          <a:p>
            <a:pPr lvl="2"/>
            <a:endParaRPr lang="en-GB" dirty="0"/>
          </a:p>
          <a:p>
            <a:r>
              <a:rPr lang="en-GB" b="1" dirty="0">
                <a:solidFill>
                  <a:srgbClr val="F3A47D"/>
                </a:solidFill>
              </a:rPr>
              <a:t>QPLANT C 3.2</a:t>
            </a:r>
            <a:r>
              <a:rPr lang="en-GB" b="1" dirty="0"/>
              <a:t> </a:t>
            </a:r>
            <a:r>
              <a:rPr lang="en-GB" dirty="0"/>
              <a:t>(in // to </a:t>
            </a:r>
            <a:r>
              <a:rPr lang="en-GB" b="1" u="sng" dirty="0"/>
              <a:t>QDB SAT 1.2</a:t>
            </a:r>
            <a:r>
              <a:rPr lang="en-GB" dirty="0"/>
              <a:t>)</a:t>
            </a:r>
            <a:endParaRPr lang="en-GB" b="1" dirty="0"/>
          </a:p>
          <a:p>
            <a:pPr lvl="2"/>
            <a:r>
              <a:rPr lang="en-GB" b="1" dirty="0"/>
              <a:t>Main loop</a:t>
            </a:r>
            <a:r>
              <a:rPr lang="en-GB" dirty="0"/>
              <a:t>: same as QPLANT SAT 1.2 </a:t>
            </a:r>
            <a:r>
              <a:rPr lang="en-GB" dirty="0">
                <a:sym typeface="Wingdings" panose="05000000000000000000" pitchFamily="2" charset="2"/>
              </a:rPr>
              <a:t> all through QVE</a:t>
            </a:r>
            <a:endParaRPr lang="en-GB" dirty="0"/>
          </a:p>
          <a:p>
            <a:pPr lvl="2"/>
            <a:r>
              <a:rPr lang="en-GB" b="1" dirty="0"/>
              <a:t>TS loop</a:t>
            </a:r>
            <a:r>
              <a:rPr lang="en-GB" dirty="0"/>
              <a:t>: additional 4800 W on QVB TS (200 W per TS) </a:t>
            </a:r>
            <a:r>
              <a:rPr lang="en-GB" dirty="0">
                <a:sym typeface="Wingdings" panose="05000000000000000000" pitchFamily="2" charset="2"/>
              </a:rPr>
              <a:t> 10100 W in total on TS</a:t>
            </a:r>
            <a:endParaRPr lang="en-GB" dirty="0"/>
          </a:p>
          <a:p>
            <a:pPr lvl="2"/>
            <a:r>
              <a:rPr lang="en-GB" b="1" dirty="0"/>
              <a:t>Coupler loop</a:t>
            </a:r>
            <a:r>
              <a:rPr lang="en-GB" dirty="0"/>
              <a:t>: need test cap 2b or + </a:t>
            </a:r>
          </a:p>
          <a:p>
            <a:pPr lvl="2"/>
            <a:endParaRPr lang="en-GB" dirty="0"/>
          </a:p>
          <a:p>
            <a:pPr lvl="1"/>
            <a:endParaRPr lang="en-GB" dirty="0"/>
          </a:p>
        </p:txBody>
      </p:sp>
      <p:sp>
        <p:nvSpPr>
          <p:cNvPr id="4" name="Slide Number Placeholder 3">
            <a:extLst>
              <a:ext uri="{FF2B5EF4-FFF2-40B4-BE49-F238E27FC236}">
                <a16:creationId xmlns:a16="http://schemas.microsoft.com/office/drawing/2014/main" id="{B97CEE5F-A4A3-4590-5C2D-92E2A4D81F65}"/>
              </a:ext>
            </a:extLst>
          </p:cNvPr>
          <p:cNvSpPr>
            <a:spLocks noGrp="1"/>
          </p:cNvSpPr>
          <p:nvPr>
            <p:ph type="sldNum" sz="quarter" idx="4"/>
          </p:nvPr>
        </p:nvSpPr>
        <p:spPr/>
        <p:txBody>
          <a:bodyPr/>
          <a:lstStyle/>
          <a:p>
            <a:fld id="{A814E660-BF25-4843-B2A0-93C6E2B6253B}" type="slidenum">
              <a:rPr lang="en-BE" smtClean="0"/>
              <a:pPr/>
              <a:t>18</a:t>
            </a:fld>
            <a:endParaRPr lang="en-BE" dirty="0"/>
          </a:p>
        </p:txBody>
      </p:sp>
      <p:sp>
        <p:nvSpPr>
          <p:cNvPr id="7" name="TextBox 6">
            <a:extLst>
              <a:ext uri="{FF2B5EF4-FFF2-40B4-BE49-F238E27FC236}">
                <a16:creationId xmlns:a16="http://schemas.microsoft.com/office/drawing/2014/main" id="{B9A0948C-78F8-3997-347E-FCAD9A0046B3}"/>
              </a:ext>
            </a:extLst>
          </p:cNvPr>
          <p:cNvSpPr txBox="1"/>
          <p:nvPr/>
        </p:nvSpPr>
        <p:spPr>
          <a:xfrm>
            <a:off x="7845982" y="1147393"/>
            <a:ext cx="2506051" cy="600164"/>
          </a:xfrm>
          <a:prstGeom prst="rect">
            <a:avLst/>
          </a:prstGeom>
          <a:noFill/>
        </p:spPr>
        <p:txBody>
          <a:bodyPr wrap="square">
            <a:spAutoFit/>
          </a:bodyPr>
          <a:lstStyle/>
          <a:p>
            <a:r>
              <a:rPr lang="en-GB" sz="1100" dirty="0">
                <a:highlight>
                  <a:srgbClr val="00FF00"/>
                </a:highlight>
              </a:rPr>
              <a:t>Emulating A-B is fine</a:t>
            </a:r>
          </a:p>
          <a:p>
            <a:r>
              <a:rPr lang="en-GB" sz="1100" dirty="0">
                <a:highlight>
                  <a:srgbClr val="00FF00"/>
                </a:highlight>
              </a:rPr>
              <a:t>Not D-E</a:t>
            </a:r>
          </a:p>
          <a:p>
            <a:r>
              <a:rPr lang="en-GB" sz="1100" dirty="0">
                <a:highlight>
                  <a:srgbClr val="00FF00"/>
                </a:highlight>
              </a:rPr>
              <a:t>Liquefaction load as well (W) TBC </a:t>
            </a:r>
          </a:p>
        </p:txBody>
      </p:sp>
      <p:sp>
        <p:nvSpPr>
          <p:cNvPr id="8" name="TextBox 7">
            <a:extLst>
              <a:ext uri="{FF2B5EF4-FFF2-40B4-BE49-F238E27FC236}">
                <a16:creationId xmlns:a16="http://schemas.microsoft.com/office/drawing/2014/main" id="{8348225C-AD07-4B3A-CE5D-7633793BE306}"/>
              </a:ext>
            </a:extLst>
          </p:cNvPr>
          <p:cNvSpPr txBox="1"/>
          <p:nvPr/>
        </p:nvSpPr>
        <p:spPr>
          <a:xfrm>
            <a:off x="5045504" y="3502427"/>
            <a:ext cx="2506051" cy="261610"/>
          </a:xfrm>
          <a:prstGeom prst="rect">
            <a:avLst/>
          </a:prstGeom>
          <a:noFill/>
        </p:spPr>
        <p:txBody>
          <a:bodyPr wrap="square">
            <a:spAutoFit/>
          </a:bodyPr>
          <a:lstStyle/>
          <a:p>
            <a:r>
              <a:rPr lang="en-GB" sz="1100" dirty="0">
                <a:highlight>
                  <a:srgbClr val="00FF00"/>
                </a:highlight>
              </a:rPr>
              <a:t>Emulating D-E and W ?</a:t>
            </a:r>
          </a:p>
        </p:txBody>
      </p:sp>
      <p:cxnSp>
        <p:nvCxnSpPr>
          <p:cNvPr id="21" name="Straight Arrow Connector 20">
            <a:extLst>
              <a:ext uri="{FF2B5EF4-FFF2-40B4-BE49-F238E27FC236}">
                <a16:creationId xmlns:a16="http://schemas.microsoft.com/office/drawing/2014/main" id="{EF7E70B8-1D0D-6F3E-F813-01C95B59C89F}"/>
              </a:ext>
            </a:extLst>
          </p:cNvPr>
          <p:cNvCxnSpPr>
            <a:cxnSpLocks/>
          </p:cNvCxnSpPr>
          <p:nvPr/>
        </p:nvCxnSpPr>
        <p:spPr>
          <a:xfrm flipV="1">
            <a:off x="3851563" y="1199917"/>
            <a:ext cx="424873" cy="1377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6E19D5F-5140-D2A2-881D-CA279A75BDBD}"/>
              </a:ext>
            </a:extLst>
          </p:cNvPr>
          <p:cNvSpPr txBox="1"/>
          <p:nvPr/>
        </p:nvSpPr>
        <p:spPr>
          <a:xfrm>
            <a:off x="4276436" y="1012260"/>
            <a:ext cx="2506052" cy="261610"/>
          </a:xfrm>
          <a:prstGeom prst="rect">
            <a:avLst/>
          </a:prstGeom>
          <a:noFill/>
        </p:spPr>
        <p:txBody>
          <a:bodyPr wrap="square">
            <a:spAutoFit/>
          </a:bodyPr>
          <a:lstStyle/>
          <a:p>
            <a:r>
              <a:rPr lang="en-GB" sz="1050" dirty="0"/>
              <a:t>SAT (QPLANT) all in one contractually</a:t>
            </a:r>
          </a:p>
        </p:txBody>
      </p:sp>
      <p:sp>
        <p:nvSpPr>
          <p:cNvPr id="25" name="TextBox 24">
            <a:extLst>
              <a:ext uri="{FF2B5EF4-FFF2-40B4-BE49-F238E27FC236}">
                <a16:creationId xmlns:a16="http://schemas.microsoft.com/office/drawing/2014/main" id="{7C1A4956-6218-3D1C-2C4C-BBFC81796CF2}"/>
              </a:ext>
            </a:extLst>
          </p:cNvPr>
          <p:cNvSpPr txBox="1"/>
          <p:nvPr/>
        </p:nvSpPr>
        <p:spPr>
          <a:xfrm>
            <a:off x="5045504" y="2571549"/>
            <a:ext cx="2983347" cy="577081"/>
          </a:xfrm>
          <a:prstGeom prst="rect">
            <a:avLst/>
          </a:prstGeom>
          <a:noFill/>
        </p:spPr>
        <p:txBody>
          <a:bodyPr wrap="square">
            <a:spAutoFit/>
          </a:bodyPr>
          <a:lstStyle/>
          <a:p>
            <a:r>
              <a:rPr lang="en-GB" sz="1050" dirty="0"/>
              <a:t>SAT (QDB) = installation and design qualification but not operation (the contractor don’t take the responsibility to </a:t>
            </a:r>
            <a:r>
              <a:rPr lang="en-GB" sz="1050" dirty="0" err="1"/>
              <a:t>operatre</a:t>
            </a:r>
            <a:endParaRPr lang="en-GB" sz="1050" dirty="0"/>
          </a:p>
        </p:txBody>
      </p:sp>
      <p:cxnSp>
        <p:nvCxnSpPr>
          <p:cNvPr id="26" name="Straight Arrow Connector 25">
            <a:extLst>
              <a:ext uri="{FF2B5EF4-FFF2-40B4-BE49-F238E27FC236}">
                <a16:creationId xmlns:a16="http://schemas.microsoft.com/office/drawing/2014/main" id="{D1B994EF-25A1-F4C0-316F-57AF132433C8}"/>
              </a:ext>
            </a:extLst>
          </p:cNvPr>
          <p:cNvCxnSpPr>
            <a:cxnSpLocks/>
          </p:cNvCxnSpPr>
          <p:nvPr/>
        </p:nvCxnSpPr>
        <p:spPr>
          <a:xfrm flipV="1">
            <a:off x="4027336" y="2860089"/>
            <a:ext cx="1018168" cy="3738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6899D9A0-C5FF-AE5A-D8FD-A4C6EF1A0438}"/>
              </a:ext>
            </a:extLst>
          </p:cNvPr>
          <p:cNvSpPr txBox="1"/>
          <p:nvPr/>
        </p:nvSpPr>
        <p:spPr>
          <a:xfrm>
            <a:off x="7153103" y="3700558"/>
            <a:ext cx="2983347" cy="253916"/>
          </a:xfrm>
          <a:prstGeom prst="rect">
            <a:avLst/>
          </a:prstGeom>
          <a:noFill/>
        </p:spPr>
        <p:txBody>
          <a:bodyPr wrap="square">
            <a:spAutoFit/>
          </a:bodyPr>
          <a:lstStyle/>
          <a:p>
            <a:r>
              <a:rPr lang="en-GB" sz="1050" dirty="0"/>
              <a:t>17 % capacity of QPLANT is from the QDB</a:t>
            </a:r>
          </a:p>
        </p:txBody>
      </p:sp>
      <p:cxnSp>
        <p:nvCxnSpPr>
          <p:cNvPr id="29" name="Straight Arrow Connector 28">
            <a:extLst>
              <a:ext uri="{FF2B5EF4-FFF2-40B4-BE49-F238E27FC236}">
                <a16:creationId xmlns:a16="http://schemas.microsoft.com/office/drawing/2014/main" id="{C5BF6AAA-E579-841F-5435-07D1C60309DD}"/>
              </a:ext>
            </a:extLst>
          </p:cNvPr>
          <p:cNvCxnSpPr>
            <a:cxnSpLocks/>
            <a:endCxn id="28" idx="1"/>
          </p:cNvCxnSpPr>
          <p:nvPr/>
        </p:nvCxnSpPr>
        <p:spPr>
          <a:xfrm flipV="1">
            <a:off x="4840575" y="3827516"/>
            <a:ext cx="2312528" cy="126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D5E15E12-2EFF-4AE1-DB7E-7E9994DB0E04}"/>
              </a:ext>
            </a:extLst>
          </p:cNvPr>
          <p:cNvSpPr txBox="1"/>
          <p:nvPr/>
        </p:nvSpPr>
        <p:spPr>
          <a:xfrm>
            <a:off x="8430951" y="2868901"/>
            <a:ext cx="2983347" cy="577081"/>
          </a:xfrm>
          <a:prstGeom prst="rect">
            <a:avLst/>
          </a:prstGeom>
          <a:noFill/>
        </p:spPr>
        <p:txBody>
          <a:bodyPr wrap="square">
            <a:spAutoFit/>
          </a:bodyPr>
          <a:lstStyle/>
          <a:p>
            <a:r>
              <a:rPr lang="en-GB" sz="1050" b="1" u="sng" dirty="0"/>
              <a:t>“odd conditions” for QDB testing</a:t>
            </a:r>
          </a:p>
          <a:p>
            <a:r>
              <a:rPr lang="en-GB" sz="1050" dirty="0"/>
              <a:t>A: 3 bar 7 K </a:t>
            </a:r>
            <a:r>
              <a:rPr lang="en-GB" sz="1050" dirty="0">
                <a:sym typeface="Wingdings" panose="05000000000000000000" pitchFamily="2" charset="2"/>
              </a:rPr>
              <a:t> OK</a:t>
            </a:r>
            <a:endParaRPr lang="en-GB" sz="1050" dirty="0"/>
          </a:p>
          <a:p>
            <a:r>
              <a:rPr lang="en-GB" sz="1050" dirty="0"/>
              <a:t>B: 1 bar 9 K </a:t>
            </a:r>
            <a:r>
              <a:rPr lang="en-GB" sz="1050" dirty="0">
                <a:sym typeface="Wingdings" panose="05000000000000000000" pitchFamily="2" charset="2"/>
              </a:rPr>
              <a:t> OK</a:t>
            </a:r>
            <a:r>
              <a:rPr lang="en-GB" sz="1050" dirty="0"/>
              <a:t>, not engage the cold CMPs</a:t>
            </a:r>
          </a:p>
        </p:txBody>
      </p:sp>
      <p:sp>
        <p:nvSpPr>
          <p:cNvPr id="6" name="TextBox 5">
            <a:extLst>
              <a:ext uri="{FF2B5EF4-FFF2-40B4-BE49-F238E27FC236}">
                <a16:creationId xmlns:a16="http://schemas.microsoft.com/office/drawing/2014/main" id="{ED22C3AF-9DFA-F158-6C01-87CA93BAE464}"/>
              </a:ext>
            </a:extLst>
          </p:cNvPr>
          <p:cNvSpPr txBox="1"/>
          <p:nvPr/>
        </p:nvSpPr>
        <p:spPr>
          <a:xfrm>
            <a:off x="7085238" y="4078528"/>
            <a:ext cx="4014632" cy="430887"/>
          </a:xfrm>
          <a:prstGeom prst="rect">
            <a:avLst/>
          </a:prstGeom>
          <a:noFill/>
        </p:spPr>
        <p:txBody>
          <a:bodyPr wrap="square">
            <a:spAutoFit/>
          </a:bodyPr>
          <a:lstStyle/>
          <a:p>
            <a:r>
              <a:rPr lang="en-GB" sz="1100" dirty="0">
                <a:highlight>
                  <a:srgbClr val="FFCC66"/>
                </a:highlight>
              </a:rPr>
              <a:t>Emulating A-B: is it needed for QPLANT Q&amp;C ? Not sure</a:t>
            </a:r>
          </a:p>
          <a:p>
            <a:r>
              <a:rPr lang="en-GB" sz="1100" dirty="0">
                <a:highlight>
                  <a:srgbClr val="FFCC66"/>
                </a:highlight>
              </a:rPr>
              <a:t>So, what is needed for QDB Q&amp;C ?</a:t>
            </a:r>
          </a:p>
        </p:txBody>
      </p:sp>
    </p:spTree>
    <p:extLst>
      <p:ext uri="{BB962C8B-B14F-4D97-AF65-F5344CB8AC3E}">
        <p14:creationId xmlns:p14="http://schemas.microsoft.com/office/powerpoint/2010/main" val="41853883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Rectangle 196">
            <a:extLst>
              <a:ext uri="{FF2B5EF4-FFF2-40B4-BE49-F238E27FC236}">
                <a16:creationId xmlns:a16="http://schemas.microsoft.com/office/drawing/2014/main" id="{ED94C0DD-448D-608F-EC1D-CBF727347603}"/>
              </a:ext>
            </a:extLst>
          </p:cNvPr>
          <p:cNvSpPr/>
          <p:nvPr/>
        </p:nvSpPr>
        <p:spPr>
          <a:xfrm>
            <a:off x="5544776" y="294522"/>
            <a:ext cx="285594" cy="243974"/>
          </a:xfrm>
          <a:prstGeom prst="rect">
            <a:avLst/>
          </a:prstGeom>
          <a:solidFill>
            <a:schemeClr val="bg1">
              <a:lumMod val="85000"/>
            </a:scheme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rPr>
              <a:t>CIS</a:t>
            </a:r>
            <a:endParaRPr lang="en-GB" sz="500" dirty="0">
              <a:solidFill>
                <a:schemeClr val="tx1"/>
              </a:solidFill>
            </a:endParaRPr>
          </a:p>
        </p:txBody>
      </p:sp>
      <p:sp>
        <p:nvSpPr>
          <p:cNvPr id="10" name="Text Placeholder 9"/>
          <p:cNvSpPr>
            <a:spLocks noGrp="1"/>
          </p:cNvSpPr>
          <p:nvPr>
            <p:ph type="body" sz="quarter" idx="16"/>
          </p:nvPr>
        </p:nvSpPr>
        <p:spPr/>
        <p:txBody>
          <a:bodyPr>
            <a:normAutofit fontScale="92500" lnSpcReduction="10000"/>
          </a:bodyPr>
          <a:lstStyle/>
          <a:p>
            <a:r>
              <a:rPr lang="en-US" dirty="0"/>
              <a:t>QPLANT – Q&amp;C</a:t>
            </a:r>
          </a:p>
        </p:txBody>
      </p:sp>
      <p:grpSp>
        <p:nvGrpSpPr>
          <p:cNvPr id="5" name="Group 4">
            <a:extLst>
              <a:ext uri="{FF2B5EF4-FFF2-40B4-BE49-F238E27FC236}">
                <a16:creationId xmlns:a16="http://schemas.microsoft.com/office/drawing/2014/main" id="{B4914C0B-09D0-1FB4-146D-66D96048AF78}"/>
              </a:ext>
            </a:extLst>
          </p:cNvPr>
          <p:cNvGrpSpPr/>
          <p:nvPr/>
        </p:nvGrpSpPr>
        <p:grpSpPr>
          <a:xfrm>
            <a:off x="6385292" y="200536"/>
            <a:ext cx="4746585" cy="2192456"/>
            <a:chOff x="3707381" y="147551"/>
            <a:chExt cx="7347355" cy="3393756"/>
          </a:xfrm>
        </p:grpSpPr>
        <p:sp>
          <p:nvSpPr>
            <p:cNvPr id="285" name="TextBox 284">
              <a:extLst>
                <a:ext uri="{FF2B5EF4-FFF2-40B4-BE49-F238E27FC236}">
                  <a16:creationId xmlns:a16="http://schemas.microsoft.com/office/drawing/2014/main" id="{E8AB8502-F04C-E853-4901-BB02274F0AB1}"/>
                </a:ext>
              </a:extLst>
            </p:cNvPr>
            <p:cNvSpPr txBox="1"/>
            <p:nvPr/>
          </p:nvSpPr>
          <p:spPr>
            <a:xfrm>
              <a:off x="4623731" y="147551"/>
              <a:ext cx="772348" cy="357310"/>
            </a:xfrm>
            <a:prstGeom prst="rect">
              <a:avLst/>
            </a:prstGeom>
            <a:noFill/>
          </p:spPr>
          <p:txBody>
            <a:bodyPr wrap="square">
              <a:spAutoFit/>
            </a:bodyPr>
            <a:lstStyle/>
            <a:p>
              <a:pPr algn="ctr"/>
              <a:r>
                <a:rPr lang="en-GB" sz="900" dirty="0">
                  <a:solidFill>
                    <a:schemeClr val="tx1"/>
                  </a:solidFill>
                </a:rPr>
                <a:t>WHS</a:t>
              </a:r>
              <a:endParaRPr lang="en-GB" sz="900" dirty="0"/>
            </a:p>
          </p:txBody>
        </p:sp>
        <p:sp>
          <p:nvSpPr>
            <p:cNvPr id="294" name="Rectangle 293">
              <a:extLst>
                <a:ext uri="{FF2B5EF4-FFF2-40B4-BE49-F238E27FC236}">
                  <a16:creationId xmlns:a16="http://schemas.microsoft.com/office/drawing/2014/main" id="{F1636999-B8E6-CC92-41B8-E34ED1596B90}"/>
                </a:ext>
              </a:extLst>
            </p:cNvPr>
            <p:cNvSpPr/>
            <p:nvPr/>
          </p:nvSpPr>
          <p:spPr>
            <a:xfrm>
              <a:off x="7590749" y="1755060"/>
              <a:ext cx="1146318" cy="588821"/>
            </a:xfrm>
            <a:prstGeom prst="rect">
              <a:avLst/>
            </a:prstGeom>
            <a:solidFill>
              <a:schemeClr val="bg1">
                <a:lumMod val="95000"/>
              </a:schemeClr>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1050"/>
            </a:p>
          </p:txBody>
        </p:sp>
        <p:sp>
          <p:nvSpPr>
            <p:cNvPr id="295" name="Rectangle 294">
              <a:extLst>
                <a:ext uri="{FF2B5EF4-FFF2-40B4-BE49-F238E27FC236}">
                  <a16:creationId xmlns:a16="http://schemas.microsoft.com/office/drawing/2014/main" id="{9038AD31-B412-AB39-0579-0E7643364760}"/>
                </a:ext>
              </a:extLst>
            </p:cNvPr>
            <p:cNvSpPr/>
            <p:nvPr/>
          </p:nvSpPr>
          <p:spPr>
            <a:xfrm>
              <a:off x="7590749" y="1058833"/>
              <a:ext cx="1146318" cy="717312"/>
            </a:xfrm>
            <a:prstGeom prst="rect">
              <a:avLst/>
            </a:prstGeom>
            <a:solidFill>
              <a:schemeClr val="bg1">
                <a:lumMod val="95000"/>
              </a:schemeClr>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1050"/>
            </a:p>
          </p:txBody>
        </p:sp>
        <p:sp>
          <p:nvSpPr>
            <p:cNvPr id="92" name="Rectangle 91">
              <a:extLst>
                <a:ext uri="{FF2B5EF4-FFF2-40B4-BE49-F238E27FC236}">
                  <a16:creationId xmlns:a16="http://schemas.microsoft.com/office/drawing/2014/main" id="{3F535E95-D60E-3829-8F18-AECDB917CC9B}"/>
                </a:ext>
              </a:extLst>
            </p:cNvPr>
            <p:cNvSpPr/>
            <p:nvPr/>
          </p:nvSpPr>
          <p:spPr>
            <a:xfrm>
              <a:off x="7590749" y="2336858"/>
              <a:ext cx="1146318" cy="672227"/>
            </a:xfrm>
            <a:prstGeom prst="rect">
              <a:avLst/>
            </a:prstGeom>
            <a:solidFill>
              <a:schemeClr val="bg1">
                <a:lumMod val="95000"/>
              </a:schemeClr>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1050"/>
            </a:p>
          </p:txBody>
        </p:sp>
        <p:cxnSp>
          <p:nvCxnSpPr>
            <p:cNvPr id="94" name="Straight Connector 93">
              <a:extLst>
                <a:ext uri="{FF2B5EF4-FFF2-40B4-BE49-F238E27FC236}">
                  <a16:creationId xmlns:a16="http://schemas.microsoft.com/office/drawing/2014/main" id="{F7802FAE-6478-8DF2-B28F-625546B10125}"/>
                </a:ext>
              </a:extLst>
            </p:cNvPr>
            <p:cNvCxnSpPr>
              <a:cxnSpLocks/>
            </p:cNvCxnSpPr>
            <p:nvPr/>
          </p:nvCxnSpPr>
          <p:spPr>
            <a:xfrm>
              <a:off x="7933151" y="1452153"/>
              <a:ext cx="0" cy="55993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B86D617-0394-5C12-7248-37030EAD1633}"/>
                </a:ext>
              </a:extLst>
            </p:cNvPr>
            <p:cNvCxnSpPr>
              <a:cxnSpLocks/>
            </p:cNvCxnSpPr>
            <p:nvPr/>
          </p:nvCxnSpPr>
          <p:spPr>
            <a:xfrm>
              <a:off x="8091852" y="1543712"/>
              <a:ext cx="0" cy="46837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6" name="Isosceles Triangle 95">
              <a:extLst>
                <a:ext uri="{FF2B5EF4-FFF2-40B4-BE49-F238E27FC236}">
                  <a16:creationId xmlns:a16="http://schemas.microsoft.com/office/drawing/2014/main" id="{69B1D30F-6188-D623-B00E-777E589DA64A}"/>
                </a:ext>
              </a:extLst>
            </p:cNvPr>
            <p:cNvSpPr/>
            <p:nvPr/>
          </p:nvSpPr>
          <p:spPr>
            <a:xfrm>
              <a:off x="7903482" y="1676073"/>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97" name="Isosceles Triangle 96">
              <a:extLst>
                <a:ext uri="{FF2B5EF4-FFF2-40B4-BE49-F238E27FC236}">
                  <a16:creationId xmlns:a16="http://schemas.microsoft.com/office/drawing/2014/main" id="{E4EF1994-1EB9-1DB0-1411-45C6F2D69D3F}"/>
                </a:ext>
              </a:extLst>
            </p:cNvPr>
            <p:cNvSpPr/>
            <p:nvPr/>
          </p:nvSpPr>
          <p:spPr>
            <a:xfrm flipV="1">
              <a:off x="7903482" y="1624004"/>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98" name="Isosceles Triangle 97">
              <a:extLst>
                <a:ext uri="{FF2B5EF4-FFF2-40B4-BE49-F238E27FC236}">
                  <a16:creationId xmlns:a16="http://schemas.microsoft.com/office/drawing/2014/main" id="{A408181D-5ACC-9F56-49CC-EFC28278D866}"/>
                </a:ext>
              </a:extLst>
            </p:cNvPr>
            <p:cNvSpPr/>
            <p:nvPr/>
          </p:nvSpPr>
          <p:spPr>
            <a:xfrm>
              <a:off x="8057841" y="1678638"/>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99" name="Isosceles Triangle 98">
              <a:extLst>
                <a:ext uri="{FF2B5EF4-FFF2-40B4-BE49-F238E27FC236}">
                  <a16:creationId xmlns:a16="http://schemas.microsoft.com/office/drawing/2014/main" id="{A27753EF-F4D7-EDF5-3D70-78DD0E0709E0}"/>
                </a:ext>
              </a:extLst>
            </p:cNvPr>
            <p:cNvSpPr/>
            <p:nvPr/>
          </p:nvSpPr>
          <p:spPr>
            <a:xfrm flipV="1">
              <a:off x="8057841" y="1626569"/>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cxnSp>
          <p:nvCxnSpPr>
            <p:cNvPr id="100" name="Straight Connector 99">
              <a:extLst>
                <a:ext uri="{FF2B5EF4-FFF2-40B4-BE49-F238E27FC236}">
                  <a16:creationId xmlns:a16="http://schemas.microsoft.com/office/drawing/2014/main" id="{D75CB089-03B8-D0B3-261C-363739CFACF4}"/>
                </a:ext>
              </a:extLst>
            </p:cNvPr>
            <p:cNvCxnSpPr>
              <a:cxnSpLocks/>
            </p:cNvCxnSpPr>
            <p:nvPr/>
          </p:nvCxnSpPr>
          <p:spPr>
            <a:xfrm flipV="1">
              <a:off x="7730762" y="1240422"/>
              <a:ext cx="0" cy="857778"/>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1" name="Isosceles Triangle 100">
              <a:extLst>
                <a:ext uri="{FF2B5EF4-FFF2-40B4-BE49-F238E27FC236}">
                  <a16:creationId xmlns:a16="http://schemas.microsoft.com/office/drawing/2014/main" id="{FB7A1C1C-99F4-82FD-BB5A-DA654BC1FEFC}"/>
                </a:ext>
              </a:extLst>
            </p:cNvPr>
            <p:cNvSpPr/>
            <p:nvPr/>
          </p:nvSpPr>
          <p:spPr>
            <a:xfrm>
              <a:off x="7693809" y="1676079"/>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02" name="Isosceles Triangle 101">
              <a:extLst>
                <a:ext uri="{FF2B5EF4-FFF2-40B4-BE49-F238E27FC236}">
                  <a16:creationId xmlns:a16="http://schemas.microsoft.com/office/drawing/2014/main" id="{A27EFEF2-DFA1-BB5A-EDD6-BFED61AC3E00}"/>
                </a:ext>
              </a:extLst>
            </p:cNvPr>
            <p:cNvSpPr/>
            <p:nvPr/>
          </p:nvSpPr>
          <p:spPr>
            <a:xfrm flipV="1">
              <a:off x="7693809" y="1624010"/>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cxnSp>
          <p:nvCxnSpPr>
            <p:cNvPr id="103" name="Straight Connector 102">
              <a:extLst>
                <a:ext uri="{FF2B5EF4-FFF2-40B4-BE49-F238E27FC236}">
                  <a16:creationId xmlns:a16="http://schemas.microsoft.com/office/drawing/2014/main" id="{68F64BBF-1F6F-5B86-5CB8-C923284B794D}"/>
                </a:ext>
              </a:extLst>
            </p:cNvPr>
            <p:cNvCxnSpPr>
              <a:cxnSpLocks/>
            </p:cNvCxnSpPr>
            <p:nvPr/>
          </p:nvCxnSpPr>
          <p:spPr>
            <a:xfrm flipH="1" flipV="1">
              <a:off x="7916183" y="2016278"/>
              <a:ext cx="193496" cy="9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3164B1A-CE27-8E66-2E62-3D123A540292}"/>
                </a:ext>
              </a:extLst>
            </p:cNvPr>
            <p:cNvCxnSpPr>
              <a:cxnSpLocks/>
            </p:cNvCxnSpPr>
            <p:nvPr/>
          </p:nvCxnSpPr>
          <p:spPr>
            <a:xfrm>
              <a:off x="7729846" y="2077949"/>
              <a:ext cx="580088" cy="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1731041-6B95-05CA-92E3-5EFDABCDF191}"/>
                </a:ext>
              </a:extLst>
            </p:cNvPr>
            <p:cNvCxnSpPr>
              <a:cxnSpLocks/>
            </p:cNvCxnSpPr>
            <p:nvPr/>
          </p:nvCxnSpPr>
          <p:spPr>
            <a:xfrm flipV="1">
              <a:off x="8289396" y="2061675"/>
              <a:ext cx="6163" cy="326822"/>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CC088CF0-2B2E-B68B-6635-A2EEEF27FB6E}"/>
                </a:ext>
              </a:extLst>
            </p:cNvPr>
            <p:cNvCxnSpPr>
              <a:cxnSpLocks/>
            </p:cNvCxnSpPr>
            <p:nvPr/>
          </p:nvCxnSpPr>
          <p:spPr>
            <a:xfrm>
              <a:off x="8062398" y="2081759"/>
              <a:ext cx="0" cy="543582"/>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53D984FE-35A8-5D32-98AA-87204D94453B}"/>
                </a:ext>
              </a:extLst>
            </p:cNvPr>
            <p:cNvCxnSpPr>
              <a:cxnSpLocks/>
            </p:cNvCxnSpPr>
            <p:nvPr/>
          </p:nvCxnSpPr>
          <p:spPr>
            <a:xfrm>
              <a:off x="8047158" y="2606291"/>
              <a:ext cx="176303" cy="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5E4440E-690E-A234-1A08-56E852CB3AF1}"/>
                </a:ext>
              </a:extLst>
            </p:cNvPr>
            <p:cNvCxnSpPr>
              <a:cxnSpLocks/>
            </p:cNvCxnSpPr>
            <p:nvPr/>
          </p:nvCxnSpPr>
          <p:spPr>
            <a:xfrm flipV="1">
              <a:off x="8395758" y="1351703"/>
              <a:ext cx="638" cy="1033619"/>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Isosceles Triangle 108">
              <a:extLst>
                <a:ext uri="{FF2B5EF4-FFF2-40B4-BE49-F238E27FC236}">
                  <a16:creationId xmlns:a16="http://schemas.microsoft.com/office/drawing/2014/main" id="{84135B4F-1604-C9C2-A61F-3256C0793372}"/>
                </a:ext>
              </a:extLst>
            </p:cNvPr>
            <p:cNvSpPr/>
            <p:nvPr/>
          </p:nvSpPr>
          <p:spPr>
            <a:xfrm>
              <a:off x="8356083" y="1676080"/>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10" name="Isosceles Triangle 109">
              <a:extLst>
                <a:ext uri="{FF2B5EF4-FFF2-40B4-BE49-F238E27FC236}">
                  <a16:creationId xmlns:a16="http://schemas.microsoft.com/office/drawing/2014/main" id="{F48CB210-0637-A154-15B7-523F0F779CC5}"/>
                </a:ext>
              </a:extLst>
            </p:cNvPr>
            <p:cNvSpPr/>
            <p:nvPr/>
          </p:nvSpPr>
          <p:spPr>
            <a:xfrm flipV="1">
              <a:off x="8356083" y="1624011"/>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nvGrpSpPr>
            <p:cNvPr id="287" name="Group 286">
              <a:extLst>
                <a:ext uri="{FF2B5EF4-FFF2-40B4-BE49-F238E27FC236}">
                  <a16:creationId xmlns:a16="http://schemas.microsoft.com/office/drawing/2014/main" id="{7A1B37F7-DC2B-527D-32F8-96F64FC1A7F0}"/>
                </a:ext>
              </a:extLst>
            </p:cNvPr>
            <p:cNvGrpSpPr/>
            <p:nvPr/>
          </p:nvGrpSpPr>
          <p:grpSpPr>
            <a:xfrm>
              <a:off x="8222970" y="2383647"/>
              <a:ext cx="384070" cy="310994"/>
              <a:chOff x="8386868" y="2686363"/>
              <a:chExt cx="672591" cy="410396"/>
            </a:xfrm>
          </p:grpSpPr>
          <p:sp>
            <p:nvSpPr>
              <p:cNvPr id="111" name="Rectangle 110">
                <a:extLst>
                  <a:ext uri="{FF2B5EF4-FFF2-40B4-BE49-F238E27FC236}">
                    <a16:creationId xmlns:a16="http://schemas.microsoft.com/office/drawing/2014/main" id="{EFC45C1F-C18C-DB93-4F15-61253CD06F5B}"/>
                  </a:ext>
                </a:extLst>
              </p:cNvPr>
              <p:cNvSpPr/>
              <p:nvPr/>
            </p:nvSpPr>
            <p:spPr>
              <a:xfrm>
                <a:off x="8386869" y="2891561"/>
                <a:ext cx="672590" cy="205198"/>
              </a:xfrm>
              <a:prstGeom prst="rect">
                <a:avLst/>
              </a:prstGeom>
              <a:solidFill>
                <a:schemeClr val="accent4">
                  <a:lumMod val="60000"/>
                  <a:lumOff val="40000"/>
                </a:scheme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12" name="Rectangle 111">
                <a:extLst>
                  <a:ext uri="{FF2B5EF4-FFF2-40B4-BE49-F238E27FC236}">
                    <a16:creationId xmlns:a16="http://schemas.microsoft.com/office/drawing/2014/main" id="{BFDFA4EC-6295-29F4-47AD-2E1D8E712096}"/>
                  </a:ext>
                </a:extLst>
              </p:cNvPr>
              <p:cNvSpPr/>
              <p:nvPr/>
            </p:nvSpPr>
            <p:spPr>
              <a:xfrm>
                <a:off x="8386868" y="2686363"/>
                <a:ext cx="672590" cy="205198"/>
              </a:xfrm>
              <a:prstGeom prst="rect">
                <a:avLst/>
              </a:prstGeom>
              <a:solidFill>
                <a:schemeClr val="bg1"/>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sp>
          <p:nvSpPr>
            <p:cNvPr id="113" name="Isosceles Triangle 112">
              <a:extLst>
                <a:ext uri="{FF2B5EF4-FFF2-40B4-BE49-F238E27FC236}">
                  <a16:creationId xmlns:a16="http://schemas.microsoft.com/office/drawing/2014/main" id="{69E213CE-BD8A-35DF-B260-5FA3BAC3BAE1}"/>
                </a:ext>
              </a:extLst>
            </p:cNvPr>
            <p:cNvSpPr/>
            <p:nvPr/>
          </p:nvSpPr>
          <p:spPr>
            <a:xfrm>
              <a:off x="8026849" y="2185893"/>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14" name="Isosceles Triangle 113">
              <a:extLst>
                <a:ext uri="{FF2B5EF4-FFF2-40B4-BE49-F238E27FC236}">
                  <a16:creationId xmlns:a16="http://schemas.microsoft.com/office/drawing/2014/main" id="{40102014-2357-10E7-4CAC-C98479703DEF}"/>
                </a:ext>
              </a:extLst>
            </p:cNvPr>
            <p:cNvSpPr/>
            <p:nvPr/>
          </p:nvSpPr>
          <p:spPr>
            <a:xfrm flipV="1">
              <a:off x="8026849" y="2133824"/>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15" name="Isosceles Triangle 114">
              <a:extLst>
                <a:ext uri="{FF2B5EF4-FFF2-40B4-BE49-F238E27FC236}">
                  <a16:creationId xmlns:a16="http://schemas.microsoft.com/office/drawing/2014/main" id="{5BC088F0-389C-AC20-301C-1EC875BE3084}"/>
                </a:ext>
              </a:extLst>
            </p:cNvPr>
            <p:cNvSpPr/>
            <p:nvPr/>
          </p:nvSpPr>
          <p:spPr>
            <a:xfrm>
              <a:off x="8261660" y="2176921"/>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16" name="Isosceles Triangle 115">
              <a:extLst>
                <a:ext uri="{FF2B5EF4-FFF2-40B4-BE49-F238E27FC236}">
                  <a16:creationId xmlns:a16="http://schemas.microsoft.com/office/drawing/2014/main" id="{16E843DB-B56C-686F-ED5F-6A0E115CEFC4}"/>
                </a:ext>
              </a:extLst>
            </p:cNvPr>
            <p:cNvSpPr/>
            <p:nvPr/>
          </p:nvSpPr>
          <p:spPr>
            <a:xfrm flipV="1">
              <a:off x="8261660" y="2124852"/>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cxnSp>
          <p:nvCxnSpPr>
            <p:cNvPr id="117" name="Straight Connector 116">
              <a:extLst>
                <a:ext uri="{FF2B5EF4-FFF2-40B4-BE49-F238E27FC236}">
                  <a16:creationId xmlns:a16="http://schemas.microsoft.com/office/drawing/2014/main" id="{5361B52A-D233-DD4D-657E-4F243BF7885F}"/>
                </a:ext>
              </a:extLst>
            </p:cNvPr>
            <p:cNvCxnSpPr>
              <a:cxnSpLocks/>
            </p:cNvCxnSpPr>
            <p:nvPr/>
          </p:nvCxnSpPr>
          <p:spPr>
            <a:xfrm flipV="1">
              <a:off x="9141760" y="1746091"/>
              <a:ext cx="0" cy="105505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7B26750F-50FD-A4AB-A0AF-4177F507D1E6}"/>
                </a:ext>
              </a:extLst>
            </p:cNvPr>
            <p:cNvCxnSpPr>
              <a:cxnSpLocks/>
            </p:cNvCxnSpPr>
            <p:nvPr/>
          </p:nvCxnSpPr>
          <p:spPr>
            <a:xfrm flipH="1">
              <a:off x="7729846" y="2918540"/>
              <a:ext cx="1559332"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C499EB8F-8B55-9AB4-6899-69CA39C1B7FE}"/>
                </a:ext>
              </a:extLst>
            </p:cNvPr>
            <p:cNvCxnSpPr>
              <a:cxnSpLocks/>
            </p:cNvCxnSpPr>
            <p:nvPr/>
          </p:nvCxnSpPr>
          <p:spPr>
            <a:xfrm>
              <a:off x="7729846" y="2095932"/>
              <a:ext cx="0" cy="839602"/>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7B1ADBC7-BC80-F2F5-EE7E-FE66F9683BE2}"/>
                </a:ext>
              </a:extLst>
            </p:cNvPr>
            <p:cNvCxnSpPr>
              <a:cxnSpLocks/>
            </p:cNvCxnSpPr>
            <p:nvPr/>
          </p:nvCxnSpPr>
          <p:spPr>
            <a:xfrm flipH="1">
              <a:off x="7729846" y="2782093"/>
              <a:ext cx="1411914"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A82D1F8-B54B-D397-9D4A-A24A02C51EFB}"/>
                </a:ext>
              </a:extLst>
            </p:cNvPr>
            <p:cNvCxnSpPr>
              <a:cxnSpLocks/>
            </p:cNvCxnSpPr>
            <p:nvPr/>
          </p:nvCxnSpPr>
          <p:spPr>
            <a:xfrm>
              <a:off x="9269846" y="2358260"/>
              <a:ext cx="0" cy="567459"/>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C8DB805-655F-6B77-4D97-01ED421908C8}"/>
                </a:ext>
              </a:extLst>
            </p:cNvPr>
            <p:cNvCxnSpPr>
              <a:cxnSpLocks/>
            </p:cNvCxnSpPr>
            <p:nvPr/>
          </p:nvCxnSpPr>
          <p:spPr>
            <a:xfrm flipH="1">
              <a:off x="9141760" y="2358260"/>
              <a:ext cx="147418"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123" name="Isosceles Triangle 122">
              <a:extLst>
                <a:ext uri="{FF2B5EF4-FFF2-40B4-BE49-F238E27FC236}">
                  <a16:creationId xmlns:a16="http://schemas.microsoft.com/office/drawing/2014/main" id="{8B94CA63-14C4-B2BA-5880-D7EE3478701D}"/>
                </a:ext>
              </a:extLst>
            </p:cNvPr>
            <p:cNvSpPr/>
            <p:nvPr/>
          </p:nvSpPr>
          <p:spPr>
            <a:xfrm rot="5400000">
              <a:off x="8995763" y="2756058"/>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24" name="Isosceles Triangle 123">
              <a:extLst>
                <a:ext uri="{FF2B5EF4-FFF2-40B4-BE49-F238E27FC236}">
                  <a16:creationId xmlns:a16="http://schemas.microsoft.com/office/drawing/2014/main" id="{4564D133-7D92-0AED-C22D-6122C3CE8C04}"/>
                </a:ext>
              </a:extLst>
            </p:cNvPr>
            <p:cNvSpPr/>
            <p:nvPr/>
          </p:nvSpPr>
          <p:spPr>
            <a:xfrm rot="5400000" flipV="1">
              <a:off x="9047831" y="2756058"/>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25" name="Isosceles Triangle 124">
              <a:extLst>
                <a:ext uri="{FF2B5EF4-FFF2-40B4-BE49-F238E27FC236}">
                  <a16:creationId xmlns:a16="http://schemas.microsoft.com/office/drawing/2014/main" id="{8B1BE9D4-C3CD-FD40-C7C3-509E949DC12C}"/>
                </a:ext>
              </a:extLst>
            </p:cNvPr>
            <p:cNvSpPr/>
            <p:nvPr/>
          </p:nvSpPr>
          <p:spPr>
            <a:xfrm rot="5400000">
              <a:off x="9098760" y="2893195"/>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26" name="Isosceles Triangle 125">
              <a:extLst>
                <a:ext uri="{FF2B5EF4-FFF2-40B4-BE49-F238E27FC236}">
                  <a16:creationId xmlns:a16="http://schemas.microsoft.com/office/drawing/2014/main" id="{89714DA7-F2DB-06D0-3B3C-E2118D7BCAD9}"/>
                </a:ext>
              </a:extLst>
            </p:cNvPr>
            <p:cNvSpPr/>
            <p:nvPr/>
          </p:nvSpPr>
          <p:spPr>
            <a:xfrm rot="5400000" flipV="1">
              <a:off x="9150828" y="2893195"/>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27" name="Rectangle 126">
              <a:extLst>
                <a:ext uri="{FF2B5EF4-FFF2-40B4-BE49-F238E27FC236}">
                  <a16:creationId xmlns:a16="http://schemas.microsoft.com/office/drawing/2014/main" id="{D77AEA87-3638-A013-7047-FED349A36C86}"/>
                </a:ext>
              </a:extLst>
            </p:cNvPr>
            <p:cNvSpPr/>
            <p:nvPr/>
          </p:nvSpPr>
          <p:spPr>
            <a:xfrm>
              <a:off x="6161209" y="1058898"/>
              <a:ext cx="998634" cy="613334"/>
            </a:xfrm>
            <a:prstGeom prst="rect">
              <a:avLst/>
            </a:prstGeom>
            <a:solidFill>
              <a:schemeClr val="bg1">
                <a:lumMod val="95000"/>
              </a:schemeClr>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1050"/>
            </a:p>
          </p:txBody>
        </p:sp>
        <p:grpSp>
          <p:nvGrpSpPr>
            <p:cNvPr id="191" name="Group 190">
              <a:extLst>
                <a:ext uri="{FF2B5EF4-FFF2-40B4-BE49-F238E27FC236}">
                  <a16:creationId xmlns:a16="http://schemas.microsoft.com/office/drawing/2014/main" id="{918B84A3-0DB6-B712-F62B-1D99AD47D7F0}"/>
                </a:ext>
              </a:extLst>
            </p:cNvPr>
            <p:cNvGrpSpPr/>
            <p:nvPr/>
          </p:nvGrpSpPr>
          <p:grpSpPr>
            <a:xfrm>
              <a:off x="5838597" y="1242461"/>
              <a:ext cx="3768254" cy="311853"/>
              <a:chOff x="1505721" y="3394849"/>
              <a:chExt cx="9805815" cy="311853"/>
            </a:xfrm>
          </p:grpSpPr>
          <p:cxnSp>
            <p:nvCxnSpPr>
              <p:cNvPr id="130" name="Straight Connector 129">
                <a:extLst>
                  <a:ext uri="{FF2B5EF4-FFF2-40B4-BE49-F238E27FC236}">
                    <a16:creationId xmlns:a16="http://schemas.microsoft.com/office/drawing/2014/main" id="{9CB8965E-40A7-D2D6-60B8-ABAC598B3097}"/>
                  </a:ext>
                </a:extLst>
              </p:cNvPr>
              <p:cNvCxnSpPr>
                <a:cxnSpLocks/>
              </p:cNvCxnSpPr>
              <p:nvPr/>
            </p:nvCxnSpPr>
            <p:spPr>
              <a:xfrm>
                <a:off x="1505721" y="3394849"/>
                <a:ext cx="9805815" cy="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36325437-EEFD-7A1E-B6F2-0E3621379712}"/>
                  </a:ext>
                </a:extLst>
              </p:cNvPr>
              <p:cNvCxnSpPr>
                <a:cxnSpLocks/>
              </p:cNvCxnSpPr>
              <p:nvPr/>
            </p:nvCxnSpPr>
            <p:spPr>
              <a:xfrm>
                <a:off x="1515647" y="3499021"/>
                <a:ext cx="9795889"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F5E00871-A8D8-1438-C981-DA82EE1D08D5}"/>
                  </a:ext>
                </a:extLst>
              </p:cNvPr>
              <p:cNvCxnSpPr>
                <a:cxnSpLocks/>
              </p:cNvCxnSpPr>
              <p:nvPr/>
            </p:nvCxnSpPr>
            <p:spPr>
              <a:xfrm>
                <a:off x="1515647" y="3599498"/>
                <a:ext cx="979588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AA5B5C9-9CAA-B989-CC79-8BBAAD05C3FD}"/>
                  </a:ext>
                </a:extLst>
              </p:cNvPr>
              <p:cNvCxnSpPr>
                <a:cxnSpLocks/>
              </p:cNvCxnSpPr>
              <p:nvPr/>
            </p:nvCxnSpPr>
            <p:spPr>
              <a:xfrm>
                <a:off x="1515647" y="3706702"/>
                <a:ext cx="979588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77" name="TextBox 176">
              <a:extLst>
                <a:ext uri="{FF2B5EF4-FFF2-40B4-BE49-F238E27FC236}">
                  <a16:creationId xmlns:a16="http://schemas.microsoft.com/office/drawing/2014/main" id="{DCE66FF0-4609-8B98-DF43-55D402452C8B}"/>
                </a:ext>
              </a:extLst>
            </p:cNvPr>
            <p:cNvSpPr txBox="1"/>
            <p:nvPr/>
          </p:nvSpPr>
          <p:spPr>
            <a:xfrm>
              <a:off x="7603008" y="2969609"/>
              <a:ext cx="1117066" cy="571698"/>
            </a:xfrm>
            <a:prstGeom prst="rect">
              <a:avLst/>
            </a:prstGeom>
            <a:noFill/>
          </p:spPr>
          <p:txBody>
            <a:bodyPr wrap="square">
              <a:spAutoFit/>
            </a:bodyPr>
            <a:lstStyle/>
            <a:p>
              <a:pPr algn="ctr"/>
              <a:r>
                <a:rPr lang="en-GB" sz="900" dirty="0">
                  <a:solidFill>
                    <a:schemeClr val="tx1"/>
                  </a:solidFill>
                </a:rPr>
                <a:t>QCELL # xx</a:t>
              </a:r>
              <a:endParaRPr lang="en-GB" sz="900" dirty="0"/>
            </a:p>
          </p:txBody>
        </p:sp>
        <p:sp>
          <p:nvSpPr>
            <p:cNvPr id="185" name="TextBox 184">
              <a:extLst>
                <a:ext uri="{FF2B5EF4-FFF2-40B4-BE49-F238E27FC236}">
                  <a16:creationId xmlns:a16="http://schemas.microsoft.com/office/drawing/2014/main" id="{BE97AE6C-00E3-F7AE-8C40-1463A8CE566A}"/>
                </a:ext>
              </a:extLst>
            </p:cNvPr>
            <p:cNvSpPr txBox="1"/>
            <p:nvPr/>
          </p:nvSpPr>
          <p:spPr>
            <a:xfrm>
              <a:off x="6330610" y="1638341"/>
              <a:ext cx="772348" cy="357310"/>
            </a:xfrm>
            <a:prstGeom prst="rect">
              <a:avLst/>
            </a:prstGeom>
            <a:noFill/>
          </p:spPr>
          <p:txBody>
            <a:bodyPr wrap="square">
              <a:spAutoFit/>
            </a:bodyPr>
            <a:lstStyle/>
            <a:p>
              <a:pPr algn="ctr"/>
              <a:r>
                <a:rPr lang="en-GB" sz="900" dirty="0">
                  <a:solidFill>
                    <a:schemeClr val="tx1"/>
                  </a:solidFill>
                </a:rPr>
                <a:t>QLM</a:t>
              </a:r>
              <a:endParaRPr lang="en-GB" sz="900" dirty="0"/>
            </a:p>
          </p:txBody>
        </p:sp>
        <p:pic>
          <p:nvPicPr>
            <p:cNvPr id="187" name="Picture 186">
              <a:extLst>
                <a:ext uri="{FF2B5EF4-FFF2-40B4-BE49-F238E27FC236}">
                  <a16:creationId xmlns:a16="http://schemas.microsoft.com/office/drawing/2014/main" id="{0D835C96-413D-D2C3-EC32-131760ABAE84}"/>
                </a:ext>
              </a:extLst>
            </p:cNvPr>
            <p:cNvPicPr>
              <a:picLocks noChangeAspect="1"/>
            </p:cNvPicPr>
            <p:nvPr/>
          </p:nvPicPr>
          <p:blipFill>
            <a:blip r:embed="rId2"/>
            <a:stretch>
              <a:fillRect/>
            </a:stretch>
          </p:blipFill>
          <p:spPr>
            <a:xfrm>
              <a:off x="9076675" y="1810978"/>
              <a:ext cx="285790" cy="76211"/>
            </a:xfrm>
            <a:prstGeom prst="rect">
              <a:avLst/>
            </a:prstGeom>
          </p:spPr>
        </p:pic>
        <p:pic>
          <p:nvPicPr>
            <p:cNvPr id="188" name="Picture 187">
              <a:extLst>
                <a:ext uri="{FF2B5EF4-FFF2-40B4-BE49-F238E27FC236}">
                  <a16:creationId xmlns:a16="http://schemas.microsoft.com/office/drawing/2014/main" id="{4B4134FC-9AC2-F5B0-33F8-F6103FC9A9B4}"/>
                </a:ext>
              </a:extLst>
            </p:cNvPr>
            <p:cNvPicPr>
              <a:picLocks noChangeAspect="1"/>
            </p:cNvPicPr>
            <p:nvPr/>
          </p:nvPicPr>
          <p:blipFill>
            <a:blip r:embed="rId2"/>
            <a:stretch>
              <a:fillRect/>
            </a:stretch>
          </p:blipFill>
          <p:spPr>
            <a:xfrm>
              <a:off x="9070006" y="1942675"/>
              <a:ext cx="285790" cy="76211"/>
            </a:xfrm>
            <a:prstGeom prst="rect">
              <a:avLst/>
            </a:prstGeom>
          </p:spPr>
        </p:pic>
        <p:sp>
          <p:nvSpPr>
            <p:cNvPr id="178" name="TextBox 177">
              <a:extLst>
                <a:ext uri="{FF2B5EF4-FFF2-40B4-BE49-F238E27FC236}">
                  <a16:creationId xmlns:a16="http://schemas.microsoft.com/office/drawing/2014/main" id="{B1803ECE-8A23-D568-DAC6-B2413C6E7329}"/>
                </a:ext>
              </a:extLst>
            </p:cNvPr>
            <p:cNvSpPr txBox="1"/>
            <p:nvPr/>
          </p:nvSpPr>
          <p:spPr>
            <a:xfrm>
              <a:off x="10019320" y="2032003"/>
              <a:ext cx="561474" cy="571698"/>
            </a:xfrm>
            <a:prstGeom prst="rect">
              <a:avLst/>
            </a:prstGeom>
            <a:noFill/>
          </p:spPr>
          <p:txBody>
            <a:bodyPr wrap="square">
              <a:spAutoFit/>
            </a:bodyPr>
            <a:lstStyle/>
            <a:p>
              <a:pPr algn="ctr"/>
              <a:r>
                <a:rPr lang="en-GB" sz="900" dirty="0">
                  <a:solidFill>
                    <a:schemeClr val="tx1"/>
                  </a:solidFill>
                </a:rPr>
                <a:t>QVE</a:t>
              </a:r>
              <a:endParaRPr lang="en-GB" sz="900" dirty="0"/>
            </a:p>
          </p:txBody>
        </p:sp>
        <p:grpSp>
          <p:nvGrpSpPr>
            <p:cNvPr id="278" name="Group 277">
              <a:extLst>
                <a:ext uri="{FF2B5EF4-FFF2-40B4-BE49-F238E27FC236}">
                  <a16:creationId xmlns:a16="http://schemas.microsoft.com/office/drawing/2014/main" id="{B0B10C82-B6BA-5F8C-CDB9-F6863AE90EEF}"/>
                </a:ext>
              </a:extLst>
            </p:cNvPr>
            <p:cNvGrpSpPr/>
            <p:nvPr/>
          </p:nvGrpSpPr>
          <p:grpSpPr>
            <a:xfrm>
              <a:off x="9583366" y="1093261"/>
              <a:ext cx="1471370" cy="961808"/>
              <a:chOff x="9731533" y="1482889"/>
              <a:chExt cx="1471370" cy="961808"/>
            </a:xfrm>
          </p:grpSpPr>
          <p:sp>
            <p:nvSpPr>
              <p:cNvPr id="129" name="Rectangle 128">
                <a:extLst>
                  <a:ext uri="{FF2B5EF4-FFF2-40B4-BE49-F238E27FC236}">
                    <a16:creationId xmlns:a16="http://schemas.microsoft.com/office/drawing/2014/main" id="{3B4CA243-B46C-8452-82D5-5577C6E7A77A}"/>
                  </a:ext>
                </a:extLst>
              </p:cNvPr>
              <p:cNvSpPr/>
              <p:nvPr/>
            </p:nvSpPr>
            <p:spPr>
              <a:xfrm>
                <a:off x="9740809" y="1482889"/>
                <a:ext cx="1462094" cy="961808"/>
              </a:xfrm>
              <a:prstGeom prst="rect">
                <a:avLst/>
              </a:prstGeom>
              <a:solidFill>
                <a:schemeClr val="bg1">
                  <a:lumMod val="95000"/>
                </a:schemeClr>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1050"/>
              </a:p>
            </p:txBody>
          </p:sp>
          <p:cxnSp>
            <p:nvCxnSpPr>
              <p:cNvPr id="142" name="Straight Connector 141">
                <a:extLst>
                  <a:ext uri="{FF2B5EF4-FFF2-40B4-BE49-F238E27FC236}">
                    <a16:creationId xmlns:a16="http://schemas.microsoft.com/office/drawing/2014/main" id="{002A3BB9-804C-64CD-0BFB-91DFB7AA6161}"/>
                  </a:ext>
                </a:extLst>
              </p:cNvPr>
              <p:cNvCxnSpPr>
                <a:cxnSpLocks/>
              </p:cNvCxnSpPr>
              <p:nvPr/>
            </p:nvCxnSpPr>
            <p:spPr>
              <a:xfrm>
                <a:off x="10147535" y="1816962"/>
                <a:ext cx="0" cy="5278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35089A1-3148-0915-9D21-E8C9816D7448}"/>
                  </a:ext>
                </a:extLst>
              </p:cNvPr>
              <p:cNvCxnSpPr>
                <a:cxnSpLocks/>
              </p:cNvCxnSpPr>
              <p:nvPr/>
            </p:nvCxnSpPr>
            <p:spPr>
              <a:xfrm>
                <a:off x="9971758" y="1926675"/>
                <a:ext cx="0" cy="4180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07877A0E-BF3A-5D42-E2CF-3857FCB58E1C}"/>
                  </a:ext>
                </a:extLst>
              </p:cNvPr>
              <p:cNvCxnSpPr>
                <a:cxnSpLocks/>
              </p:cNvCxnSpPr>
              <p:nvPr/>
            </p:nvCxnSpPr>
            <p:spPr>
              <a:xfrm flipH="1">
                <a:off x="9952708" y="2353474"/>
                <a:ext cx="21387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2CB55058-FC35-76FF-966A-13305CE576C3}"/>
                  </a:ext>
                </a:extLst>
              </p:cNvPr>
              <p:cNvGrpSpPr/>
              <p:nvPr/>
            </p:nvGrpSpPr>
            <p:grpSpPr>
              <a:xfrm>
                <a:off x="10110688" y="1926675"/>
                <a:ext cx="69486" cy="104137"/>
                <a:chOff x="4139950" y="3976591"/>
                <a:chExt cx="109797" cy="177212"/>
              </a:xfrm>
            </p:grpSpPr>
            <p:sp>
              <p:nvSpPr>
                <p:cNvPr id="146" name="Isosceles Triangle 145">
                  <a:extLst>
                    <a:ext uri="{FF2B5EF4-FFF2-40B4-BE49-F238E27FC236}">
                      <a16:creationId xmlns:a16="http://schemas.microsoft.com/office/drawing/2014/main" id="{33AB16FC-83CF-EA04-74B3-17193B597104}"/>
                    </a:ext>
                  </a:extLst>
                </p:cNvPr>
                <p:cNvSpPr/>
                <p:nvPr/>
              </p:nvSpPr>
              <p:spPr>
                <a:xfrm>
                  <a:off x="4139950" y="4065197"/>
                  <a:ext cx="109797" cy="88606"/>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47" name="Isosceles Triangle 146">
                  <a:extLst>
                    <a:ext uri="{FF2B5EF4-FFF2-40B4-BE49-F238E27FC236}">
                      <a16:creationId xmlns:a16="http://schemas.microsoft.com/office/drawing/2014/main" id="{C0A3384E-0605-31D8-7C94-63A7651F3811}"/>
                    </a:ext>
                  </a:extLst>
                </p:cNvPr>
                <p:cNvSpPr/>
                <p:nvPr/>
              </p:nvSpPr>
              <p:spPr>
                <a:xfrm flipV="1">
                  <a:off x="4139950" y="3976591"/>
                  <a:ext cx="109797" cy="88606"/>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cxnSp>
            <p:nvCxnSpPr>
              <p:cNvPr id="148" name="Straight Connector 147">
                <a:extLst>
                  <a:ext uri="{FF2B5EF4-FFF2-40B4-BE49-F238E27FC236}">
                    <a16:creationId xmlns:a16="http://schemas.microsoft.com/office/drawing/2014/main" id="{0ECD9EFC-F654-4F2B-9C0A-5C46B8C2DB25}"/>
                  </a:ext>
                </a:extLst>
              </p:cNvPr>
              <p:cNvCxnSpPr>
                <a:cxnSpLocks/>
              </p:cNvCxnSpPr>
              <p:nvPr/>
            </p:nvCxnSpPr>
            <p:spPr>
              <a:xfrm flipV="1">
                <a:off x="10638573" y="1632089"/>
                <a:ext cx="0" cy="282559"/>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56C5C1BD-D210-04DD-FC1F-076332E0121D}"/>
                  </a:ext>
                </a:extLst>
              </p:cNvPr>
              <p:cNvCxnSpPr>
                <a:cxnSpLocks/>
              </p:cNvCxnSpPr>
              <p:nvPr/>
            </p:nvCxnSpPr>
            <p:spPr>
              <a:xfrm flipV="1">
                <a:off x="10488000" y="1734540"/>
                <a:ext cx="0" cy="180108"/>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5" name="Group 154">
                <a:extLst>
                  <a:ext uri="{FF2B5EF4-FFF2-40B4-BE49-F238E27FC236}">
                    <a16:creationId xmlns:a16="http://schemas.microsoft.com/office/drawing/2014/main" id="{792788FA-37CE-C661-7BBF-A32988F86DC7}"/>
                  </a:ext>
                </a:extLst>
              </p:cNvPr>
              <p:cNvGrpSpPr/>
              <p:nvPr/>
            </p:nvGrpSpPr>
            <p:grpSpPr>
              <a:xfrm>
                <a:off x="10453600" y="1784029"/>
                <a:ext cx="69486" cy="104137"/>
                <a:chOff x="4139950" y="3976591"/>
                <a:chExt cx="109797" cy="177212"/>
              </a:xfrm>
            </p:grpSpPr>
            <p:sp>
              <p:nvSpPr>
                <p:cNvPr id="156" name="Isosceles Triangle 155">
                  <a:extLst>
                    <a:ext uri="{FF2B5EF4-FFF2-40B4-BE49-F238E27FC236}">
                      <a16:creationId xmlns:a16="http://schemas.microsoft.com/office/drawing/2014/main" id="{F81F5580-0E02-19D1-D80B-076D052B7387}"/>
                    </a:ext>
                  </a:extLst>
                </p:cNvPr>
                <p:cNvSpPr/>
                <p:nvPr/>
              </p:nvSpPr>
              <p:spPr>
                <a:xfrm>
                  <a:off x="4139950" y="4065197"/>
                  <a:ext cx="109797" cy="88606"/>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57" name="Isosceles Triangle 156">
                  <a:extLst>
                    <a:ext uri="{FF2B5EF4-FFF2-40B4-BE49-F238E27FC236}">
                      <a16:creationId xmlns:a16="http://schemas.microsoft.com/office/drawing/2014/main" id="{580AE759-E9AE-B840-D70D-43A95621DAF6}"/>
                    </a:ext>
                  </a:extLst>
                </p:cNvPr>
                <p:cNvSpPr/>
                <p:nvPr/>
              </p:nvSpPr>
              <p:spPr>
                <a:xfrm flipV="1">
                  <a:off x="4139950" y="3976591"/>
                  <a:ext cx="109797" cy="88606"/>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158" name="Group 157">
                <a:extLst>
                  <a:ext uri="{FF2B5EF4-FFF2-40B4-BE49-F238E27FC236}">
                    <a16:creationId xmlns:a16="http://schemas.microsoft.com/office/drawing/2014/main" id="{7434E284-5BFC-6659-4D44-A2FAD712E2E2}"/>
                  </a:ext>
                </a:extLst>
              </p:cNvPr>
              <p:cNvGrpSpPr/>
              <p:nvPr/>
            </p:nvGrpSpPr>
            <p:grpSpPr>
              <a:xfrm>
                <a:off x="10603405" y="1781752"/>
                <a:ext cx="69486" cy="104137"/>
                <a:chOff x="4139950" y="3976591"/>
                <a:chExt cx="109797" cy="177212"/>
              </a:xfrm>
            </p:grpSpPr>
            <p:sp>
              <p:nvSpPr>
                <p:cNvPr id="159" name="Isosceles Triangle 158">
                  <a:extLst>
                    <a:ext uri="{FF2B5EF4-FFF2-40B4-BE49-F238E27FC236}">
                      <a16:creationId xmlns:a16="http://schemas.microsoft.com/office/drawing/2014/main" id="{F11ACC96-60A2-A128-34AE-D63B41EE5889}"/>
                    </a:ext>
                  </a:extLst>
                </p:cNvPr>
                <p:cNvSpPr/>
                <p:nvPr/>
              </p:nvSpPr>
              <p:spPr>
                <a:xfrm>
                  <a:off x="4139950" y="4065197"/>
                  <a:ext cx="109797" cy="88606"/>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60" name="Isosceles Triangle 159">
                  <a:extLst>
                    <a:ext uri="{FF2B5EF4-FFF2-40B4-BE49-F238E27FC236}">
                      <a16:creationId xmlns:a16="http://schemas.microsoft.com/office/drawing/2014/main" id="{B1E0248F-10BC-00E4-9458-0EB5151CEF0C}"/>
                    </a:ext>
                  </a:extLst>
                </p:cNvPr>
                <p:cNvSpPr/>
                <p:nvPr/>
              </p:nvSpPr>
              <p:spPr>
                <a:xfrm flipV="1">
                  <a:off x="4139950" y="3976591"/>
                  <a:ext cx="109797" cy="88606"/>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182" name="Group 181">
                <a:extLst>
                  <a:ext uri="{FF2B5EF4-FFF2-40B4-BE49-F238E27FC236}">
                    <a16:creationId xmlns:a16="http://schemas.microsoft.com/office/drawing/2014/main" id="{7A97DED3-0787-68F7-40B5-9E6DE2103EB0}"/>
                  </a:ext>
                </a:extLst>
              </p:cNvPr>
              <p:cNvGrpSpPr/>
              <p:nvPr/>
            </p:nvGrpSpPr>
            <p:grpSpPr>
              <a:xfrm>
                <a:off x="10396914" y="1921751"/>
                <a:ext cx="672591" cy="411775"/>
                <a:chOff x="1534159" y="5129606"/>
                <a:chExt cx="1034202" cy="751316"/>
              </a:xfrm>
            </p:grpSpPr>
            <p:sp>
              <p:nvSpPr>
                <p:cNvPr id="183" name="Rectangle 182">
                  <a:extLst>
                    <a:ext uri="{FF2B5EF4-FFF2-40B4-BE49-F238E27FC236}">
                      <a16:creationId xmlns:a16="http://schemas.microsoft.com/office/drawing/2014/main" id="{A27B3997-C3E5-E3E2-79D7-F4C6FC743DF1}"/>
                    </a:ext>
                  </a:extLst>
                </p:cNvPr>
                <p:cNvSpPr/>
                <p:nvPr/>
              </p:nvSpPr>
              <p:spPr>
                <a:xfrm>
                  <a:off x="1534160" y="5505264"/>
                  <a:ext cx="1034201" cy="375658"/>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84" name="Rectangle 183">
                  <a:extLst>
                    <a:ext uri="{FF2B5EF4-FFF2-40B4-BE49-F238E27FC236}">
                      <a16:creationId xmlns:a16="http://schemas.microsoft.com/office/drawing/2014/main" id="{3FC70937-08AE-9FCA-A580-A5281EBE1754}"/>
                    </a:ext>
                  </a:extLst>
                </p:cNvPr>
                <p:cNvSpPr/>
                <p:nvPr/>
              </p:nvSpPr>
              <p:spPr>
                <a:xfrm>
                  <a:off x="1534159" y="5129606"/>
                  <a:ext cx="1034201" cy="37565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192" name="Group 191">
                <a:extLst>
                  <a:ext uri="{FF2B5EF4-FFF2-40B4-BE49-F238E27FC236}">
                    <a16:creationId xmlns:a16="http://schemas.microsoft.com/office/drawing/2014/main" id="{3E0BF6B9-E971-BB09-A302-F44661E52F4A}"/>
                  </a:ext>
                </a:extLst>
              </p:cNvPr>
              <p:cNvGrpSpPr/>
              <p:nvPr/>
            </p:nvGrpSpPr>
            <p:grpSpPr>
              <a:xfrm>
                <a:off x="9731533" y="1630050"/>
                <a:ext cx="932658" cy="315507"/>
                <a:chOff x="5392348" y="3394849"/>
                <a:chExt cx="7096864" cy="311853"/>
              </a:xfrm>
            </p:grpSpPr>
            <p:cxnSp>
              <p:nvCxnSpPr>
                <p:cNvPr id="193" name="Straight Connector 192">
                  <a:extLst>
                    <a:ext uri="{FF2B5EF4-FFF2-40B4-BE49-F238E27FC236}">
                      <a16:creationId xmlns:a16="http://schemas.microsoft.com/office/drawing/2014/main" id="{88E37B90-02C0-AEC2-543B-1EC6C7D1B8D0}"/>
                    </a:ext>
                  </a:extLst>
                </p:cNvPr>
                <p:cNvCxnSpPr>
                  <a:cxnSpLocks/>
                </p:cNvCxnSpPr>
                <p:nvPr/>
              </p:nvCxnSpPr>
              <p:spPr>
                <a:xfrm>
                  <a:off x="5462932" y="3394849"/>
                  <a:ext cx="7026280" cy="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CB8BAA6A-D434-8451-0E68-12FC6656419B}"/>
                    </a:ext>
                  </a:extLst>
                </p:cNvPr>
                <p:cNvCxnSpPr>
                  <a:cxnSpLocks/>
                </p:cNvCxnSpPr>
                <p:nvPr/>
              </p:nvCxnSpPr>
              <p:spPr>
                <a:xfrm>
                  <a:off x="5462932" y="3499021"/>
                  <a:ext cx="5790768"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E20D5FD6-E8E8-3B90-31C6-43881B9AE27E}"/>
                    </a:ext>
                  </a:extLst>
                </p:cNvPr>
                <p:cNvCxnSpPr>
                  <a:cxnSpLocks/>
                </p:cNvCxnSpPr>
                <p:nvPr/>
              </p:nvCxnSpPr>
              <p:spPr>
                <a:xfrm>
                  <a:off x="5392348" y="3599501"/>
                  <a:ext cx="311942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8D46443B-4631-51D6-F485-D5B9AB6B967B}"/>
                    </a:ext>
                  </a:extLst>
                </p:cNvPr>
                <p:cNvCxnSpPr>
                  <a:cxnSpLocks/>
                </p:cNvCxnSpPr>
                <p:nvPr/>
              </p:nvCxnSpPr>
              <p:spPr>
                <a:xfrm>
                  <a:off x="5486802" y="3706702"/>
                  <a:ext cx="167176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216" name="Group 215">
              <a:extLst>
                <a:ext uri="{FF2B5EF4-FFF2-40B4-BE49-F238E27FC236}">
                  <a16:creationId xmlns:a16="http://schemas.microsoft.com/office/drawing/2014/main" id="{F478B941-7956-5834-A1A5-1B5223784EEE}"/>
                </a:ext>
              </a:extLst>
            </p:cNvPr>
            <p:cNvGrpSpPr/>
            <p:nvPr/>
          </p:nvGrpSpPr>
          <p:grpSpPr>
            <a:xfrm>
              <a:off x="4509002" y="1039470"/>
              <a:ext cx="1333817" cy="688671"/>
              <a:chOff x="3164393" y="3191858"/>
              <a:chExt cx="1333817" cy="688671"/>
            </a:xfrm>
            <a:solidFill>
              <a:schemeClr val="bg1">
                <a:lumMod val="95000"/>
              </a:schemeClr>
            </a:solidFill>
          </p:grpSpPr>
          <p:sp>
            <p:nvSpPr>
              <p:cNvPr id="128" name="Rectangle 127">
                <a:extLst>
                  <a:ext uri="{FF2B5EF4-FFF2-40B4-BE49-F238E27FC236}">
                    <a16:creationId xmlns:a16="http://schemas.microsoft.com/office/drawing/2014/main" id="{7869CFA7-9CD5-0434-8140-F4BA7F9153A9}"/>
                  </a:ext>
                </a:extLst>
              </p:cNvPr>
              <p:cNvSpPr/>
              <p:nvPr/>
            </p:nvSpPr>
            <p:spPr>
              <a:xfrm>
                <a:off x="3164393" y="3191858"/>
                <a:ext cx="1306713" cy="688671"/>
              </a:xfrm>
              <a:prstGeom prst="rect">
                <a:avLst/>
              </a:prstGeom>
              <a:solidFill>
                <a:srgbClr val="00B050"/>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sz="1050" dirty="0">
                  <a:solidFill>
                    <a:schemeClr val="tx1"/>
                  </a:solidFill>
                </a:endParaRPr>
              </a:p>
            </p:txBody>
          </p:sp>
          <p:sp>
            <p:nvSpPr>
              <p:cNvPr id="176" name="TextBox 175">
                <a:extLst>
                  <a:ext uri="{FF2B5EF4-FFF2-40B4-BE49-F238E27FC236}">
                    <a16:creationId xmlns:a16="http://schemas.microsoft.com/office/drawing/2014/main" id="{520560B0-E052-312C-461D-0B5FB892E0CA}"/>
                  </a:ext>
                </a:extLst>
              </p:cNvPr>
              <p:cNvSpPr txBox="1"/>
              <p:nvPr/>
            </p:nvSpPr>
            <p:spPr>
              <a:xfrm>
                <a:off x="3265352" y="3409104"/>
                <a:ext cx="666103" cy="357310"/>
              </a:xfrm>
              <a:prstGeom prst="rect">
                <a:avLst/>
              </a:prstGeom>
              <a:noFill/>
            </p:spPr>
            <p:txBody>
              <a:bodyPr wrap="square">
                <a:spAutoFit/>
              </a:bodyPr>
              <a:lstStyle/>
              <a:p>
                <a:r>
                  <a:rPr lang="en-GB" sz="900" dirty="0">
                    <a:solidFill>
                      <a:schemeClr val="tx1"/>
                    </a:solidFill>
                  </a:rPr>
                  <a:t>QRB</a:t>
                </a:r>
                <a:endParaRPr lang="en-GB" sz="900" dirty="0"/>
              </a:p>
            </p:txBody>
          </p:sp>
          <p:grpSp>
            <p:nvGrpSpPr>
              <p:cNvPr id="211" name="Group 210">
                <a:extLst>
                  <a:ext uri="{FF2B5EF4-FFF2-40B4-BE49-F238E27FC236}">
                    <a16:creationId xmlns:a16="http://schemas.microsoft.com/office/drawing/2014/main" id="{CB19FB26-03C7-107C-BC14-02EDA046E8B0}"/>
                  </a:ext>
                </a:extLst>
              </p:cNvPr>
              <p:cNvGrpSpPr/>
              <p:nvPr/>
            </p:nvGrpSpPr>
            <p:grpSpPr>
              <a:xfrm>
                <a:off x="3944447" y="3395005"/>
                <a:ext cx="553763" cy="311853"/>
                <a:chOff x="1505721" y="3394849"/>
                <a:chExt cx="9805815" cy="311853"/>
              </a:xfrm>
              <a:grpFill/>
            </p:grpSpPr>
            <p:cxnSp>
              <p:nvCxnSpPr>
                <p:cNvPr id="212" name="Straight Connector 211">
                  <a:extLst>
                    <a:ext uri="{FF2B5EF4-FFF2-40B4-BE49-F238E27FC236}">
                      <a16:creationId xmlns:a16="http://schemas.microsoft.com/office/drawing/2014/main" id="{15FA5741-52C6-A783-D754-2F946F9F43EC}"/>
                    </a:ext>
                  </a:extLst>
                </p:cNvPr>
                <p:cNvCxnSpPr>
                  <a:cxnSpLocks/>
                </p:cNvCxnSpPr>
                <p:nvPr/>
              </p:nvCxnSpPr>
              <p:spPr>
                <a:xfrm>
                  <a:off x="1505721" y="3394849"/>
                  <a:ext cx="9805815" cy="0"/>
                </a:xfrm>
                <a:prstGeom prst="line">
                  <a:avLst/>
                </a:prstGeom>
                <a:grpFill/>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0B5AEC7C-0E77-FF80-8967-970EAFEA283E}"/>
                    </a:ext>
                  </a:extLst>
                </p:cNvPr>
                <p:cNvCxnSpPr>
                  <a:cxnSpLocks/>
                </p:cNvCxnSpPr>
                <p:nvPr/>
              </p:nvCxnSpPr>
              <p:spPr>
                <a:xfrm>
                  <a:off x="1515647" y="3499021"/>
                  <a:ext cx="9795889" cy="0"/>
                </a:xfrm>
                <a:prstGeom prst="line">
                  <a:avLst/>
                </a:prstGeom>
                <a:grpFill/>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5AA94CA7-FC76-BF70-04EC-3A489137565C}"/>
                    </a:ext>
                  </a:extLst>
                </p:cNvPr>
                <p:cNvCxnSpPr>
                  <a:cxnSpLocks/>
                </p:cNvCxnSpPr>
                <p:nvPr/>
              </p:nvCxnSpPr>
              <p:spPr>
                <a:xfrm>
                  <a:off x="1515647" y="3599498"/>
                  <a:ext cx="9795889" cy="0"/>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C631565D-2F2E-88B4-2989-A3E1416C1D52}"/>
                    </a:ext>
                  </a:extLst>
                </p:cNvPr>
                <p:cNvCxnSpPr>
                  <a:cxnSpLocks/>
                </p:cNvCxnSpPr>
                <p:nvPr/>
              </p:nvCxnSpPr>
              <p:spPr>
                <a:xfrm>
                  <a:off x="1515647" y="3706702"/>
                  <a:ext cx="9795889" cy="0"/>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4" name="Group 163">
                <a:extLst>
                  <a:ext uri="{FF2B5EF4-FFF2-40B4-BE49-F238E27FC236}">
                    <a16:creationId xmlns:a16="http://schemas.microsoft.com/office/drawing/2014/main" id="{5CC136AA-6838-6211-EE99-65DE1370FED6}"/>
                  </a:ext>
                </a:extLst>
              </p:cNvPr>
              <p:cNvGrpSpPr/>
              <p:nvPr/>
            </p:nvGrpSpPr>
            <p:grpSpPr>
              <a:xfrm rot="16200000">
                <a:off x="4282936" y="3342780"/>
                <a:ext cx="69486" cy="104137"/>
                <a:chOff x="4139950" y="3976591"/>
                <a:chExt cx="109797" cy="177212"/>
              </a:xfrm>
              <a:grpFill/>
            </p:grpSpPr>
            <p:sp>
              <p:nvSpPr>
                <p:cNvPr id="165" name="Isosceles Triangle 164">
                  <a:extLst>
                    <a:ext uri="{FF2B5EF4-FFF2-40B4-BE49-F238E27FC236}">
                      <a16:creationId xmlns:a16="http://schemas.microsoft.com/office/drawing/2014/main" id="{DA5AAF5E-CBCF-90C4-06BB-2CA977141B2C}"/>
                    </a:ext>
                  </a:extLst>
                </p:cNvPr>
                <p:cNvSpPr/>
                <p:nvPr/>
              </p:nvSpPr>
              <p:spPr>
                <a:xfrm>
                  <a:off x="4139950" y="4065197"/>
                  <a:ext cx="109797" cy="88606"/>
                </a:xfrm>
                <a:prstGeom prst="triangl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66" name="Isosceles Triangle 165">
                  <a:extLst>
                    <a:ext uri="{FF2B5EF4-FFF2-40B4-BE49-F238E27FC236}">
                      <a16:creationId xmlns:a16="http://schemas.microsoft.com/office/drawing/2014/main" id="{38A0DB46-37F2-7015-E275-D48AD7721F35}"/>
                    </a:ext>
                  </a:extLst>
                </p:cNvPr>
                <p:cNvSpPr/>
                <p:nvPr/>
              </p:nvSpPr>
              <p:spPr>
                <a:xfrm flipV="1">
                  <a:off x="4139950" y="3976591"/>
                  <a:ext cx="109797" cy="88606"/>
                </a:xfrm>
                <a:prstGeom prst="triangle">
                  <a:avLst>
                    <a:gd name="adj" fmla="val 50000"/>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167" name="Group 166">
                <a:extLst>
                  <a:ext uri="{FF2B5EF4-FFF2-40B4-BE49-F238E27FC236}">
                    <a16:creationId xmlns:a16="http://schemas.microsoft.com/office/drawing/2014/main" id="{95E743D4-BDA9-A8C0-3467-825E986C1BB2}"/>
                  </a:ext>
                </a:extLst>
              </p:cNvPr>
              <p:cNvGrpSpPr/>
              <p:nvPr/>
            </p:nvGrpSpPr>
            <p:grpSpPr>
              <a:xfrm rot="16200000">
                <a:off x="4281621" y="3453611"/>
                <a:ext cx="69486" cy="104137"/>
                <a:chOff x="4139950" y="3976591"/>
                <a:chExt cx="109797" cy="177212"/>
              </a:xfrm>
              <a:grpFill/>
            </p:grpSpPr>
            <p:sp>
              <p:nvSpPr>
                <p:cNvPr id="168" name="Isosceles Triangle 167">
                  <a:extLst>
                    <a:ext uri="{FF2B5EF4-FFF2-40B4-BE49-F238E27FC236}">
                      <a16:creationId xmlns:a16="http://schemas.microsoft.com/office/drawing/2014/main" id="{01606BAA-4941-ED02-D76B-61597DDC7430}"/>
                    </a:ext>
                  </a:extLst>
                </p:cNvPr>
                <p:cNvSpPr/>
                <p:nvPr/>
              </p:nvSpPr>
              <p:spPr>
                <a:xfrm>
                  <a:off x="4139950" y="4065197"/>
                  <a:ext cx="109797" cy="88606"/>
                </a:xfrm>
                <a:prstGeom prst="triangl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69" name="Isosceles Triangle 168">
                  <a:extLst>
                    <a:ext uri="{FF2B5EF4-FFF2-40B4-BE49-F238E27FC236}">
                      <a16:creationId xmlns:a16="http://schemas.microsoft.com/office/drawing/2014/main" id="{B2AAFE97-24A2-D161-1C6D-6485C66234ED}"/>
                    </a:ext>
                  </a:extLst>
                </p:cNvPr>
                <p:cNvSpPr/>
                <p:nvPr/>
              </p:nvSpPr>
              <p:spPr>
                <a:xfrm flipV="1">
                  <a:off x="4139950" y="3976591"/>
                  <a:ext cx="109797" cy="88606"/>
                </a:xfrm>
                <a:prstGeom prst="triangle">
                  <a:avLst>
                    <a:gd name="adj" fmla="val 50000"/>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170" name="Group 169">
                <a:extLst>
                  <a:ext uri="{FF2B5EF4-FFF2-40B4-BE49-F238E27FC236}">
                    <a16:creationId xmlns:a16="http://schemas.microsoft.com/office/drawing/2014/main" id="{215DFACD-D4F0-99F8-813F-4F377600A61E}"/>
                  </a:ext>
                </a:extLst>
              </p:cNvPr>
              <p:cNvGrpSpPr/>
              <p:nvPr/>
            </p:nvGrpSpPr>
            <p:grpSpPr>
              <a:xfrm rot="16200000">
                <a:off x="4282937" y="3551125"/>
                <a:ext cx="69486" cy="104137"/>
                <a:chOff x="4139950" y="3976591"/>
                <a:chExt cx="109797" cy="177212"/>
              </a:xfrm>
              <a:grpFill/>
            </p:grpSpPr>
            <p:sp>
              <p:nvSpPr>
                <p:cNvPr id="171" name="Isosceles Triangle 170">
                  <a:extLst>
                    <a:ext uri="{FF2B5EF4-FFF2-40B4-BE49-F238E27FC236}">
                      <a16:creationId xmlns:a16="http://schemas.microsoft.com/office/drawing/2014/main" id="{993B58B9-1B8B-8D46-6CAE-C75133790001}"/>
                    </a:ext>
                  </a:extLst>
                </p:cNvPr>
                <p:cNvSpPr/>
                <p:nvPr/>
              </p:nvSpPr>
              <p:spPr>
                <a:xfrm>
                  <a:off x="4139950" y="4065197"/>
                  <a:ext cx="109797" cy="88606"/>
                </a:xfrm>
                <a:prstGeom prst="triangl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72" name="Isosceles Triangle 171">
                  <a:extLst>
                    <a:ext uri="{FF2B5EF4-FFF2-40B4-BE49-F238E27FC236}">
                      <a16:creationId xmlns:a16="http://schemas.microsoft.com/office/drawing/2014/main" id="{28F05B9F-0AE7-DA90-FAAE-BB81ECD85E22}"/>
                    </a:ext>
                  </a:extLst>
                </p:cNvPr>
                <p:cNvSpPr/>
                <p:nvPr/>
              </p:nvSpPr>
              <p:spPr>
                <a:xfrm flipV="1">
                  <a:off x="4139950" y="3976591"/>
                  <a:ext cx="109797" cy="88606"/>
                </a:xfrm>
                <a:prstGeom prst="triangle">
                  <a:avLst>
                    <a:gd name="adj" fmla="val 50000"/>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173" name="Group 172">
                <a:extLst>
                  <a:ext uri="{FF2B5EF4-FFF2-40B4-BE49-F238E27FC236}">
                    <a16:creationId xmlns:a16="http://schemas.microsoft.com/office/drawing/2014/main" id="{516C59A1-A603-FE4A-4872-31A7AB5F59D5}"/>
                  </a:ext>
                </a:extLst>
              </p:cNvPr>
              <p:cNvGrpSpPr/>
              <p:nvPr/>
            </p:nvGrpSpPr>
            <p:grpSpPr>
              <a:xfrm rot="16200000">
                <a:off x="4286424" y="3661377"/>
                <a:ext cx="69486" cy="104137"/>
                <a:chOff x="4139950" y="3976591"/>
                <a:chExt cx="109797" cy="177212"/>
              </a:xfrm>
              <a:grpFill/>
            </p:grpSpPr>
            <p:sp>
              <p:nvSpPr>
                <p:cNvPr id="174" name="Isosceles Triangle 173">
                  <a:extLst>
                    <a:ext uri="{FF2B5EF4-FFF2-40B4-BE49-F238E27FC236}">
                      <a16:creationId xmlns:a16="http://schemas.microsoft.com/office/drawing/2014/main" id="{6BE84115-F82C-EBFC-8C1C-9E1B6AD61824}"/>
                    </a:ext>
                  </a:extLst>
                </p:cNvPr>
                <p:cNvSpPr/>
                <p:nvPr/>
              </p:nvSpPr>
              <p:spPr>
                <a:xfrm>
                  <a:off x="4139950" y="4065197"/>
                  <a:ext cx="109797" cy="88606"/>
                </a:xfrm>
                <a:prstGeom prst="triangl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75" name="Isosceles Triangle 174">
                  <a:extLst>
                    <a:ext uri="{FF2B5EF4-FFF2-40B4-BE49-F238E27FC236}">
                      <a16:creationId xmlns:a16="http://schemas.microsoft.com/office/drawing/2014/main" id="{1ECC4B63-63C0-14E9-609C-B20F63B1DBC4}"/>
                    </a:ext>
                  </a:extLst>
                </p:cNvPr>
                <p:cNvSpPr/>
                <p:nvPr/>
              </p:nvSpPr>
              <p:spPr>
                <a:xfrm flipV="1">
                  <a:off x="4139950" y="3976591"/>
                  <a:ext cx="109797" cy="88606"/>
                </a:xfrm>
                <a:prstGeom prst="triangle">
                  <a:avLst>
                    <a:gd name="adj" fmla="val 50000"/>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sp>
          <p:nvSpPr>
            <p:cNvPr id="268" name="Rectangle 267">
              <a:extLst>
                <a:ext uri="{FF2B5EF4-FFF2-40B4-BE49-F238E27FC236}">
                  <a16:creationId xmlns:a16="http://schemas.microsoft.com/office/drawing/2014/main" id="{6E8B2980-635E-1399-16FF-A7623298BBF5}"/>
                </a:ext>
              </a:extLst>
            </p:cNvPr>
            <p:cNvSpPr/>
            <p:nvPr/>
          </p:nvSpPr>
          <p:spPr>
            <a:xfrm>
              <a:off x="3707381" y="1039471"/>
              <a:ext cx="660868" cy="688671"/>
            </a:xfrm>
            <a:prstGeom prst="rect">
              <a:avLst/>
            </a:prstGeom>
            <a:solidFill>
              <a:srgbClr val="00B050"/>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WCS</a:t>
              </a:r>
              <a:endParaRPr lang="en-GB" sz="800" dirty="0">
                <a:solidFill>
                  <a:schemeClr val="tx1"/>
                </a:solidFill>
              </a:endParaRPr>
            </a:p>
          </p:txBody>
        </p:sp>
        <p:grpSp>
          <p:nvGrpSpPr>
            <p:cNvPr id="269" name="Group 268">
              <a:extLst>
                <a:ext uri="{FF2B5EF4-FFF2-40B4-BE49-F238E27FC236}">
                  <a16:creationId xmlns:a16="http://schemas.microsoft.com/office/drawing/2014/main" id="{D18CB31C-124F-9C43-B488-FC3ABD055EB0}"/>
                </a:ext>
              </a:extLst>
            </p:cNvPr>
            <p:cNvGrpSpPr/>
            <p:nvPr/>
          </p:nvGrpSpPr>
          <p:grpSpPr>
            <a:xfrm>
              <a:off x="4509003" y="438412"/>
              <a:ext cx="828721" cy="503505"/>
              <a:chOff x="7668862" y="2028256"/>
              <a:chExt cx="725077" cy="360280"/>
            </a:xfrm>
            <a:solidFill>
              <a:srgbClr val="00B050"/>
            </a:solidFill>
          </p:grpSpPr>
          <p:sp>
            <p:nvSpPr>
              <p:cNvPr id="270" name="Rectangle: Rounded Corners 269">
                <a:extLst>
                  <a:ext uri="{FF2B5EF4-FFF2-40B4-BE49-F238E27FC236}">
                    <a16:creationId xmlns:a16="http://schemas.microsoft.com/office/drawing/2014/main" id="{CE471C1A-A47A-B9CA-09C6-30D164EEF28A}"/>
                  </a:ext>
                </a:extLst>
              </p:cNvPr>
              <p:cNvSpPr/>
              <p:nvPr/>
            </p:nvSpPr>
            <p:spPr>
              <a:xfrm>
                <a:off x="7879853" y="2028256"/>
                <a:ext cx="129927" cy="346938"/>
              </a:xfrm>
              <a:prstGeom prst="roundRect">
                <a:avLst>
                  <a:gd name="adj" fmla="val 50000"/>
                </a:avLst>
              </a:prstGeom>
              <a:grp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271" name="Rectangle: Rounded Corners 270">
                <a:extLst>
                  <a:ext uri="{FF2B5EF4-FFF2-40B4-BE49-F238E27FC236}">
                    <a16:creationId xmlns:a16="http://schemas.microsoft.com/office/drawing/2014/main" id="{E42C740F-2C1E-8F4C-D690-0ABE3ACD551C}"/>
                  </a:ext>
                </a:extLst>
              </p:cNvPr>
              <p:cNvSpPr/>
              <p:nvPr/>
            </p:nvSpPr>
            <p:spPr>
              <a:xfrm>
                <a:off x="8059290" y="2028256"/>
                <a:ext cx="129927" cy="346938"/>
              </a:xfrm>
              <a:prstGeom prst="roundRect">
                <a:avLst>
                  <a:gd name="adj" fmla="val 50000"/>
                </a:avLst>
              </a:prstGeom>
              <a:grp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272" name="Rectangle: Rounded Corners 271">
                <a:extLst>
                  <a:ext uri="{FF2B5EF4-FFF2-40B4-BE49-F238E27FC236}">
                    <a16:creationId xmlns:a16="http://schemas.microsoft.com/office/drawing/2014/main" id="{3EF4AD98-AC58-F516-5A5A-AD647B445382}"/>
                  </a:ext>
                </a:extLst>
              </p:cNvPr>
              <p:cNvSpPr/>
              <p:nvPr/>
            </p:nvSpPr>
            <p:spPr>
              <a:xfrm>
                <a:off x="8238726" y="2028256"/>
                <a:ext cx="129927" cy="346938"/>
              </a:xfrm>
              <a:prstGeom prst="roundRect">
                <a:avLst>
                  <a:gd name="adj" fmla="val 50000"/>
                </a:avLst>
              </a:prstGeom>
              <a:grp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cxnSp>
            <p:nvCxnSpPr>
              <p:cNvPr id="273" name="Straight Connector 272">
                <a:extLst>
                  <a:ext uri="{FF2B5EF4-FFF2-40B4-BE49-F238E27FC236}">
                    <a16:creationId xmlns:a16="http://schemas.microsoft.com/office/drawing/2014/main" id="{FB98B185-38E5-B328-59F3-14179B259AF0}"/>
                  </a:ext>
                </a:extLst>
              </p:cNvPr>
              <p:cNvCxnSpPr>
                <a:cxnSpLocks/>
              </p:cNvCxnSpPr>
              <p:nvPr/>
            </p:nvCxnSpPr>
            <p:spPr>
              <a:xfrm>
                <a:off x="7668862" y="2388536"/>
                <a:ext cx="725077" cy="0"/>
              </a:xfrm>
              <a:prstGeom prst="line">
                <a:avLst/>
              </a:prstGeom>
              <a:grpFill/>
              <a:ln w="31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79" name="Group 278">
              <a:extLst>
                <a:ext uri="{FF2B5EF4-FFF2-40B4-BE49-F238E27FC236}">
                  <a16:creationId xmlns:a16="http://schemas.microsoft.com/office/drawing/2014/main" id="{746EFC80-8712-412C-77C8-2269A8CAD412}"/>
                </a:ext>
              </a:extLst>
            </p:cNvPr>
            <p:cNvGrpSpPr/>
            <p:nvPr/>
          </p:nvGrpSpPr>
          <p:grpSpPr>
            <a:xfrm>
              <a:off x="5848240" y="800613"/>
              <a:ext cx="3764440" cy="107204"/>
              <a:chOff x="1515647" y="3599498"/>
              <a:chExt cx="9795889" cy="107204"/>
            </a:xfrm>
          </p:grpSpPr>
          <p:cxnSp>
            <p:nvCxnSpPr>
              <p:cNvPr id="282" name="Straight Connector 281">
                <a:extLst>
                  <a:ext uri="{FF2B5EF4-FFF2-40B4-BE49-F238E27FC236}">
                    <a16:creationId xmlns:a16="http://schemas.microsoft.com/office/drawing/2014/main" id="{E09FABD3-CF00-1C93-8E6B-6A837836B4B1}"/>
                  </a:ext>
                </a:extLst>
              </p:cNvPr>
              <p:cNvCxnSpPr>
                <a:cxnSpLocks/>
              </p:cNvCxnSpPr>
              <p:nvPr/>
            </p:nvCxnSpPr>
            <p:spPr>
              <a:xfrm>
                <a:off x="1515647" y="3599498"/>
                <a:ext cx="9795889" cy="0"/>
              </a:xfrm>
              <a:prstGeom prst="line">
                <a:avLst/>
              </a:prstGeom>
              <a:ln w="38100">
                <a:solidFill>
                  <a:srgbClr val="FFCC66"/>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C1D328D7-340A-6FDE-4599-1999EAC6D3C2}"/>
                  </a:ext>
                </a:extLst>
              </p:cNvPr>
              <p:cNvCxnSpPr>
                <a:cxnSpLocks/>
              </p:cNvCxnSpPr>
              <p:nvPr/>
            </p:nvCxnSpPr>
            <p:spPr>
              <a:xfrm>
                <a:off x="1515647" y="3706702"/>
                <a:ext cx="9795889"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grpSp>
        <p:sp>
          <p:nvSpPr>
            <p:cNvPr id="286" name="TextBox 285">
              <a:extLst>
                <a:ext uri="{FF2B5EF4-FFF2-40B4-BE49-F238E27FC236}">
                  <a16:creationId xmlns:a16="http://schemas.microsoft.com/office/drawing/2014/main" id="{7D22FEC5-FFA1-5BE9-D68E-D3D0272D0A1C}"/>
                </a:ext>
              </a:extLst>
            </p:cNvPr>
            <p:cNvSpPr txBox="1"/>
            <p:nvPr/>
          </p:nvSpPr>
          <p:spPr>
            <a:xfrm>
              <a:off x="7466353" y="493495"/>
              <a:ext cx="772348" cy="357310"/>
            </a:xfrm>
            <a:prstGeom prst="rect">
              <a:avLst/>
            </a:prstGeom>
            <a:noFill/>
          </p:spPr>
          <p:txBody>
            <a:bodyPr wrap="square">
              <a:spAutoFit/>
            </a:bodyPr>
            <a:lstStyle/>
            <a:p>
              <a:pPr algn="ctr"/>
              <a:r>
                <a:rPr lang="en-GB" sz="900" dirty="0">
                  <a:solidFill>
                    <a:schemeClr val="tx1"/>
                  </a:solidFill>
                </a:rPr>
                <a:t>WPS</a:t>
              </a:r>
              <a:endParaRPr lang="en-GB" sz="900" dirty="0"/>
            </a:p>
          </p:txBody>
        </p:sp>
      </p:grpSp>
      <p:cxnSp>
        <p:nvCxnSpPr>
          <p:cNvPr id="180" name="Straight Connector 179">
            <a:extLst>
              <a:ext uri="{FF2B5EF4-FFF2-40B4-BE49-F238E27FC236}">
                <a16:creationId xmlns:a16="http://schemas.microsoft.com/office/drawing/2014/main" id="{7375221D-C15D-0A4D-1689-3FB36A8229C8}"/>
              </a:ext>
            </a:extLst>
          </p:cNvPr>
          <p:cNvCxnSpPr>
            <a:cxnSpLocks/>
          </p:cNvCxnSpPr>
          <p:nvPr/>
        </p:nvCxnSpPr>
        <p:spPr>
          <a:xfrm>
            <a:off x="616945" y="2374900"/>
            <a:ext cx="1119945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0" name="Straight Connector 509">
            <a:extLst>
              <a:ext uri="{FF2B5EF4-FFF2-40B4-BE49-F238E27FC236}">
                <a16:creationId xmlns:a16="http://schemas.microsoft.com/office/drawing/2014/main" id="{1EBE7FAF-B0EF-457A-76F0-9D85FCB4D310}"/>
              </a:ext>
            </a:extLst>
          </p:cNvPr>
          <p:cNvCxnSpPr>
            <a:cxnSpLocks/>
          </p:cNvCxnSpPr>
          <p:nvPr/>
        </p:nvCxnSpPr>
        <p:spPr>
          <a:xfrm>
            <a:off x="616945" y="4853342"/>
            <a:ext cx="11199453" cy="0"/>
          </a:xfrm>
          <a:prstGeom prst="line">
            <a:avLst/>
          </a:prstGeom>
        </p:spPr>
        <p:style>
          <a:lnRef idx="1">
            <a:schemeClr val="accent1"/>
          </a:lnRef>
          <a:fillRef idx="0">
            <a:schemeClr val="accent1"/>
          </a:fillRef>
          <a:effectRef idx="0">
            <a:schemeClr val="accent1"/>
          </a:effectRef>
          <a:fontRef idx="minor">
            <a:schemeClr val="tx1"/>
          </a:fontRef>
        </p:style>
      </p:cxnSp>
      <p:sp>
        <p:nvSpPr>
          <p:cNvPr id="511" name="Rectangle 510">
            <a:extLst>
              <a:ext uri="{FF2B5EF4-FFF2-40B4-BE49-F238E27FC236}">
                <a16:creationId xmlns:a16="http://schemas.microsoft.com/office/drawing/2014/main" id="{1752C74F-6D08-7369-1626-A3551A627915}"/>
              </a:ext>
            </a:extLst>
          </p:cNvPr>
          <p:cNvSpPr/>
          <p:nvPr/>
        </p:nvSpPr>
        <p:spPr>
          <a:xfrm>
            <a:off x="7751233" y="405318"/>
            <a:ext cx="3462867" cy="1808702"/>
          </a:xfrm>
          <a:prstGeom prst="rect">
            <a:avLst/>
          </a:prstGeom>
          <a:solidFill>
            <a:schemeClr val="bg1">
              <a:alpha val="9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1"/>
                </a:solidFill>
              </a:rPr>
              <a:t>QDB/QM is out of scope </a:t>
            </a:r>
            <a:br>
              <a:rPr lang="en-GB" sz="1800" dirty="0">
                <a:solidFill>
                  <a:schemeClr val="tx1"/>
                </a:solidFill>
              </a:rPr>
            </a:br>
            <a:r>
              <a:rPr lang="en-GB" sz="1800" dirty="0">
                <a:solidFill>
                  <a:schemeClr val="tx1"/>
                </a:solidFill>
              </a:rPr>
              <a:t>(may not even be there yet)</a:t>
            </a:r>
            <a:endParaRPr lang="en-GB" dirty="0"/>
          </a:p>
          <a:p>
            <a:pPr algn="ctr"/>
            <a:endParaRPr lang="en-GB" dirty="0"/>
          </a:p>
        </p:txBody>
      </p:sp>
      <p:sp>
        <p:nvSpPr>
          <p:cNvPr id="2" name="TextBox 1">
            <a:extLst>
              <a:ext uri="{FF2B5EF4-FFF2-40B4-BE49-F238E27FC236}">
                <a16:creationId xmlns:a16="http://schemas.microsoft.com/office/drawing/2014/main" id="{7449D840-4B27-DDCC-45CC-85509E9778F4}"/>
              </a:ext>
            </a:extLst>
          </p:cNvPr>
          <p:cNvSpPr txBox="1"/>
          <p:nvPr/>
        </p:nvSpPr>
        <p:spPr>
          <a:xfrm>
            <a:off x="3875697" y="489348"/>
            <a:ext cx="1413144" cy="646331"/>
          </a:xfrm>
          <a:prstGeom prst="rect">
            <a:avLst/>
          </a:prstGeom>
          <a:noFill/>
        </p:spPr>
        <p:txBody>
          <a:bodyPr wrap="none" rtlCol="0">
            <a:spAutoFit/>
          </a:bodyPr>
          <a:lstStyle/>
          <a:p>
            <a:r>
              <a:rPr lang="en-US" dirty="0"/>
              <a:t>Q&amp;C 1.1</a:t>
            </a:r>
          </a:p>
          <a:p>
            <a:r>
              <a:rPr lang="en-US" dirty="0"/>
              <a:t>Stand-alone</a:t>
            </a:r>
            <a:endParaRPr lang="en-GB" dirty="0"/>
          </a:p>
        </p:txBody>
      </p:sp>
      <p:grpSp>
        <p:nvGrpSpPr>
          <p:cNvPr id="6" name="Group 5">
            <a:extLst>
              <a:ext uri="{FF2B5EF4-FFF2-40B4-BE49-F238E27FC236}">
                <a16:creationId xmlns:a16="http://schemas.microsoft.com/office/drawing/2014/main" id="{CBF34EAE-A4E4-916F-4B47-654C8C0B7C26}"/>
              </a:ext>
            </a:extLst>
          </p:cNvPr>
          <p:cNvGrpSpPr/>
          <p:nvPr/>
        </p:nvGrpSpPr>
        <p:grpSpPr>
          <a:xfrm>
            <a:off x="6440394" y="2645175"/>
            <a:ext cx="4746585" cy="2192456"/>
            <a:chOff x="3707381" y="147551"/>
            <a:chExt cx="7347355" cy="3393756"/>
          </a:xfrm>
        </p:grpSpPr>
        <p:sp>
          <p:nvSpPr>
            <p:cNvPr id="7" name="TextBox 6">
              <a:extLst>
                <a:ext uri="{FF2B5EF4-FFF2-40B4-BE49-F238E27FC236}">
                  <a16:creationId xmlns:a16="http://schemas.microsoft.com/office/drawing/2014/main" id="{0DF28D8A-0BF7-98DB-7338-9941D38B39EA}"/>
                </a:ext>
              </a:extLst>
            </p:cNvPr>
            <p:cNvSpPr txBox="1"/>
            <p:nvPr/>
          </p:nvSpPr>
          <p:spPr>
            <a:xfrm>
              <a:off x="4623731" y="147551"/>
              <a:ext cx="772348" cy="357310"/>
            </a:xfrm>
            <a:prstGeom prst="rect">
              <a:avLst/>
            </a:prstGeom>
            <a:noFill/>
          </p:spPr>
          <p:txBody>
            <a:bodyPr wrap="square">
              <a:spAutoFit/>
            </a:bodyPr>
            <a:lstStyle/>
            <a:p>
              <a:pPr algn="ctr"/>
              <a:r>
                <a:rPr lang="en-GB" sz="900" dirty="0">
                  <a:solidFill>
                    <a:schemeClr val="tx1"/>
                  </a:solidFill>
                </a:rPr>
                <a:t>WHS</a:t>
              </a:r>
              <a:endParaRPr lang="en-GB" sz="900" dirty="0"/>
            </a:p>
          </p:txBody>
        </p:sp>
        <p:sp>
          <p:nvSpPr>
            <p:cNvPr id="8" name="Rectangle 7">
              <a:extLst>
                <a:ext uri="{FF2B5EF4-FFF2-40B4-BE49-F238E27FC236}">
                  <a16:creationId xmlns:a16="http://schemas.microsoft.com/office/drawing/2014/main" id="{09A55F68-1554-8331-9B4B-8265156CA778}"/>
                </a:ext>
              </a:extLst>
            </p:cNvPr>
            <p:cNvSpPr/>
            <p:nvPr/>
          </p:nvSpPr>
          <p:spPr>
            <a:xfrm>
              <a:off x="7590749" y="1755060"/>
              <a:ext cx="1146318" cy="588821"/>
            </a:xfrm>
            <a:prstGeom prst="rect">
              <a:avLst/>
            </a:prstGeom>
            <a:solidFill>
              <a:schemeClr val="bg1">
                <a:lumMod val="95000"/>
              </a:schemeClr>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1050"/>
            </a:p>
          </p:txBody>
        </p:sp>
        <p:sp>
          <p:nvSpPr>
            <p:cNvPr id="9" name="Rectangle 8">
              <a:extLst>
                <a:ext uri="{FF2B5EF4-FFF2-40B4-BE49-F238E27FC236}">
                  <a16:creationId xmlns:a16="http://schemas.microsoft.com/office/drawing/2014/main" id="{5B72E11C-1CCB-422E-3F8F-9061E2BBEB54}"/>
                </a:ext>
              </a:extLst>
            </p:cNvPr>
            <p:cNvSpPr/>
            <p:nvPr/>
          </p:nvSpPr>
          <p:spPr>
            <a:xfrm>
              <a:off x="7590749" y="1058833"/>
              <a:ext cx="1146318" cy="717312"/>
            </a:xfrm>
            <a:prstGeom prst="rect">
              <a:avLst/>
            </a:prstGeom>
            <a:solidFill>
              <a:schemeClr val="bg1">
                <a:lumMod val="95000"/>
              </a:schemeClr>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1050"/>
            </a:p>
          </p:txBody>
        </p:sp>
        <p:sp>
          <p:nvSpPr>
            <p:cNvPr id="11" name="Rectangle 10">
              <a:extLst>
                <a:ext uri="{FF2B5EF4-FFF2-40B4-BE49-F238E27FC236}">
                  <a16:creationId xmlns:a16="http://schemas.microsoft.com/office/drawing/2014/main" id="{41B51AEE-8C61-E226-8D91-5E143A3D99AF}"/>
                </a:ext>
              </a:extLst>
            </p:cNvPr>
            <p:cNvSpPr/>
            <p:nvPr/>
          </p:nvSpPr>
          <p:spPr>
            <a:xfrm>
              <a:off x="7590749" y="2336858"/>
              <a:ext cx="1146318" cy="672227"/>
            </a:xfrm>
            <a:prstGeom prst="rect">
              <a:avLst/>
            </a:prstGeom>
            <a:solidFill>
              <a:schemeClr val="bg1">
                <a:lumMod val="95000"/>
              </a:schemeClr>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1050"/>
            </a:p>
          </p:txBody>
        </p:sp>
        <p:cxnSp>
          <p:nvCxnSpPr>
            <p:cNvPr id="12" name="Straight Connector 11">
              <a:extLst>
                <a:ext uri="{FF2B5EF4-FFF2-40B4-BE49-F238E27FC236}">
                  <a16:creationId xmlns:a16="http://schemas.microsoft.com/office/drawing/2014/main" id="{5EEB1923-C5EB-ACD8-421F-E77214CE89A9}"/>
                </a:ext>
              </a:extLst>
            </p:cNvPr>
            <p:cNvCxnSpPr>
              <a:cxnSpLocks/>
            </p:cNvCxnSpPr>
            <p:nvPr/>
          </p:nvCxnSpPr>
          <p:spPr>
            <a:xfrm>
              <a:off x="7933151" y="1452153"/>
              <a:ext cx="0" cy="55993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DA81CC2-BF3E-DCB9-B1D0-4E9DE3500B58}"/>
                </a:ext>
              </a:extLst>
            </p:cNvPr>
            <p:cNvCxnSpPr>
              <a:cxnSpLocks/>
            </p:cNvCxnSpPr>
            <p:nvPr/>
          </p:nvCxnSpPr>
          <p:spPr>
            <a:xfrm>
              <a:off x="8091852" y="1543712"/>
              <a:ext cx="0" cy="46837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Isosceles Triangle 13">
              <a:extLst>
                <a:ext uri="{FF2B5EF4-FFF2-40B4-BE49-F238E27FC236}">
                  <a16:creationId xmlns:a16="http://schemas.microsoft.com/office/drawing/2014/main" id="{24AF3852-93FC-5598-A13B-8020F152617A}"/>
                </a:ext>
              </a:extLst>
            </p:cNvPr>
            <p:cNvSpPr/>
            <p:nvPr/>
          </p:nvSpPr>
          <p:spPr>
            <a:xfrm>
              <a:off x="7903482" y="1676073"/>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5" name="Isosceles Triangle 14">
              <a:extLst>
                <a:ext uri="{FF2B5EF4-FFF2-40B4-BE49-F238E27FC236}">
                  <a16:creationId xmlns:a16="http://schemas.microsoft.com/office/drawing/2014/main" id="{A7812208-8C3A-F9E2-CD59-52D506334B0B}"/>
                </a:ext>
              </a:extLst>
            </p:cNvPr>
            <p:cNvSpPr/>
            <p:nvPr/>
          </p:nvSpPr>
          <p:spPr>
            <a:xfrm flipV="1">
              <a:off x="7903482" y="1624004"/>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6" name="Isosceles Triangle 15">
              <a:extLst>
                <a:ext uri="{FF2B5EF4-FFF2-40B4-BE49-F238E27FC236}">
                  <a16:creationId xmlns:a16="http://schemas.microsoft.com/office/drawing/2014/main" id="{3F352554-1EAF-A98B-9D54-F5FD8E0C144C}"/>
                </a:ext>
              </a:extLst>
            </p:cNvPr>
            <p:cNvSpPr/>
            <p:nvPr/>
          </p:nvSpPr>
          <p:spPr>
            <a:xfrm>
              <a:off x="8057841" y="1678638"/>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7" name="Isosceles Triangle 16">
              <a:extLst>
                <a:ext uri="{FF2B5EF4-FFF2-40B4-BE49-F238E27FC236}">
                  <a16:creationId xmlns:a16="http://schemas.microsoft.com/office/drawing/2014/main" id="{AFE9B43E-C9A7-DC71-B31D-8F627D407AC3}"/>
                </a:ext>
              </a:extLst>
            </p:cNvPr>
            <p:cNvSpPr/>
            <p:nvPr/>
          </p:nvSpPr>
          <p:spPr>
            <a:xfrm flipV="1">
              <a:off x="8057841" y="1626569"/>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cxnSp>
          <p:nvCxnSpPr>
            <p:cNvPr id="18" name="Straight Connector 17">
              <a:extLst>
                <a:ext uri="{FF2B5EF4-FFF2-40B4-BE49-F238E27FC236}">
                  <a16:creationId xmlns:a16="http://schemas.microsoft.com/office/drawing/2014/main" id="{3FF6707D-FFD7-1E79-43F9-FADED6BD9B57}"/>
                </a:ext>
              </a:extLst>
            </p:cNvPr>
            <p:cNvCxnSpPr>
              <a:cxnSpLocks/>
            </p:cNvCxnSpPr>
            <p:nvPr/>
          </p:nvCxnSpPr>
          <p:spPr>
            <a:xfrm flipV="1">
              <a:off x="7730762" y="1240422"/>
              <a:ext cx="0" cy="857778"/>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Isosceles Triangle 18">
              <a:extLst>
                <a:ext uri="{FF2B5EF4-FFF2-40B4-BE49-F238E27FC236}">
                  <a16:creationId xmlns:a16="http://schemas.microsoft.com/office/drawing/2014/main" id="{18B34C8B-4FAB-0A18-AB85-0896A31931BC}"/>
                </a:ext>
              </a:extLst>
            </p:cNvPr>
            <p:cNvSpPr/>
            <p:nvPr/>
          </p:nvSpPr>
          <p:spPr>
            <a:xfrm>
              <a:off x="7693809" y="1676079"/>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20" name="Isosceles Triangle 19">
              <a:extLst>
                <a:ext uri="{FF2B5EF4-FFF2-40B4-BE49-F238E27FC236}">
                  <a16:creationId xmlns:a16="http://schemas.microsoft.com/office/drawing/2014/main" id="{026CB653-363D-63D5-6E1D-C3A138A8B4A9}"/>
                </a:ext>
              </a:extLst>
            </p:cNvPr>
            <p:cNvSpPr/>
            <p:nvPr/>
          </p:nvSpPr>
          <p:spPr>
            <a:xfrm flipV="1">
              <a:off x="7693809" y="1624010"/>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cxnSp>
          <p:nvCxnSpPr>
            <p:cNvPr id="21" name="Straight Connector 20">
              <a:extLst>
                <a:ext uri="{FF2B5EF4-FFF2-40B4-BE49-F238E27FC236}">
                  <a16:creationId xmlns:a16="http://schemas.microsoft.com/office/drawing/2014/main" id="{48AD638D-4E6F-D289-3F28-1AE2A0F4030C}"/>
                </a:ext>
              </a:extLst>
            </p:cNvPr>
            <p:cNvCxnSpPr>
              <a:cxnSpLocks/>
            </p:cNvCxnSpPr>
            <p:nvPr/>
          </p:nvCxnSpPr>
          <p:spPr>
            <a:xfrm flipH="1" flipV="1">
              <a:off x="7916183" y="2016278"/>
              <a:ext cx="193496" cy="9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5DAFF7C-8487-3B8F-7784-A39486B36AD7}"/>
                </a:ext>
              </a:extLst>
            </p:cNvPr>
            <p:cNvCxnSpPr>
              <a:cxnSpLocks/>
            </p:cNvCxnSpPr>
            <p:nvPr/>
          </p:nvCxnSpPr>
          <p:spPr>
            <a:xfrm>
              <a:off x="7729846" y="2077949"/>
              <a:ext cx="580088" cy="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DF04E55-5CEB-74F2-2917-3B2291A7B24F}"/>
                </a:ext>
              </a:extLst>
            </p:cNvPr>
            <p:cNvCxnSpPr>
              <a:cxnSpLocks/>
            </p:cNvCxnSpPr>
            <p:nvPr/>
          </p:nvCxnSpPr>
          <p:spPr>
            <a:xfrm flipV="1">
              <a:off x="8289396" y="2061675"/>
              <a:ext cx="6163" cy="326822"/>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FAB7782-ECAE-6E6F-382B-584AA207A048}"/>
                </a:ext>
              </a:extLst>
            </p:cNvPr>
            <p:cNvCxnSpPr>
              <a:cxnSpLocks/>
            </p:cNvCxnSpPr>
            <p:nvPr/>
          </p:nvCxnSpPr>
          <p:spPr>
            <a:xfrm>
              <a:off x="8062398" y="2081759"/>
              <a:ext cx="0" cy="543582"/>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4507843-8190-296D-20D8-037529F02317}"/>
                </a:ext>
              </a:extLst>
            </p:cNvPr>
            <p:cNvCxnSpPr>
              <a:cxnSpLocks/>
            </p:cNvCxnSpPr>
            <p:nvPr/>
          </p:nvCxnSpPr>
          <p:spPr>
            <a:xfrm>
              <a:off x="8047158" y="2606291"/>
              <a:ext cx="176303" cy="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1BEE516-2EA1-76BB-9C97-C8D518B2D3CE}"/>
                </a:ext>
              </a:extLst>
            </p:cNvPr>
            <p:cNvCxnSpPr>
              <a:cxnSpLocks/>
            </p:cNvCxnSpPr>
            <p:nvPr/>
          </p:nvCxnSpPr>
          <p:spPr>
            <a:xfrm flipV="1">
              <a:off x="8395758" y="1351703"/>
              <a:ext cx="638" cy="1033619"/>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7" name="Isosceles Triangle 26">
              <a:extLst>
                <a:ext uri="{FF2B5EF4-FFF2-40B4-BE49-F238E27FC236}">
                  <a16:creationId xmlns:a16="http://schemas.microsoft.com/office/drawing/2014/main" id="{BC3C0821-EFA5-A842-2380-ED2D2C1BBD8A}"/>
                </a:ext>
              </a:extLst>
            </p:cNvPr>
            <p:cNvSpPr/>
            <p:nvPr/>
          </p:nvSpPr>
          <p:spPr>
            <a:xfrm>
              <a:off x="8356083" y="1676080"/>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28" name="Isosceles Triangle 27">
              <a:extLst>
                <a:ext uri="{FF2B5EF4-FFF2-40B4-BE49-F238E27FC236}">
                  <a16:creationId xmlns:a16="http://schemas.microsoft.com/office/drawing/2014/main" id="{E19395C0-4BA3-C8D6-A5E1-F32A28474C63}"/>
                </a:ext>
              </a:extLst>
            </p:cNvPr>
            <p:cNvSpPr/>
            <p:nvPr/>
          </p:nvSpPr>
          <p:spPr>
            <a:xfrm flipV="1">
              <a:off x="8356083" y="1624011"/>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nvGrpSpPr>
            <p:cNvPr id="29" name="Group 28">
              <a:extLst>
                <a:ext uri="{FF2B5EF4-FFF2-40B4-BE49-F238E27FC236}">
                  <a16:creationId xmlns:a16="http://schemas.microsoft.com/office/drawing/2014/main" id="{8E5E4A2A-07D8-A896-0EFA-71793B89CFDF}"/>
                </a:ext>
              </a:extLst>
            </p:cNvPr>
            <p:cNvGrpSpPr/>
            <p:nvPr/>
          </p:nvGrpSpPr>
          <p:grpSpPr>
            <a:xfrm>
              <a:off x="8222970" y="2383647"/>
              <a:ext cx="384070" cy="310994"/>
              <a:chOff x="8386868" y="2686363"/>
              <a:chExt cx="672591" cy="410396"/>
            </a:xfrm>
          </p:grpSpPr>
          <p:sp>
            <p:nvSpPr>
              <p:cNvPr id="293" name="Rectangle 292">
                <a:extLst>
                  <a:ext uri="{FF2B5EF4-FFF2-40B4-BE49-F238E27FC236}">
                    <a16:creationId xmlns:a16="http://schemas.microsoft.com/office/drawing/2014/main" id="{17E8AF32-A5D7-E6EC-DA91-2606227DF743}"/>
                  </a:ext>
                </a:extLst>
              </p:cNvPr>
              <p:cNvSpPr/>
              <p:nvPr/>
            </p:nvSpPr>
            <p:spPr>
              <a:xfrm>
                <a:off x="8386869" y="2891561"/>
                <a:ext cx="672590" cy="205198"/>
              </a:xfrm>
              <a:prstGeom prst="rect">
                <a:avLst/>
              </a:prstGeom>
              <a:solidFill>
                <a:schemeClr val="accent4">
                  <a:lumMod val="60000"/>
                  <a:lumOff val="40000"/>
                </a:scheme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296" name="Rectangle 295">
                <a:extLst>
                  <a:ext uri="{FF2B5EF4-FFF2-40B4-BE49-F238E27FC236}">
                    <a16:creationId xmlns:a16="http://schemas.microsoft.com/office/drawing/2014/main" id="{04F9FC53-CF52-6C0A-0DE6-FE3955BA63DB}"/>
                  </a:ext>
                </a:extLst>
              </p:cNvPr>
              <p:cNvSpPr/>
              <p:nvPr/>
            </p:nvSpPr>
            <p:spPr>
              <a:xfrm>
                <a:off x="8386868" y="2686363"/>
                <a:ext cx="672590" cy="205198"/>
              </a:xfrm>
              <a:prstGeom prst="rect">
                <a:avLst/>
              </a:prstGeom>
              <a:solidFill>
                <a:schemeClr val="bg1"/>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sp>
          <p:nvSpPr>
            <p:cNvPr id="30" name="Isosceles Triangle 29">
              <a:extLst>
                <a:ext uri="{FF2B5EF4-FFF2-40B4-BE49-F238E27FC236}">
                  <a16:creationId xmlns:a16="http://schemas.microsoft.com/office/drawing/2014/main" id="{52A27C65-611F-0B6D-41D7-4E56AE0157AF}"/>
                </a:ext>
              </a:extLst>
            </p:cNvPr>
            <p:cNvSpPr/>
            <p:nvPr/>
          </p:nvSpPr>
          <p:spPr>
            <a:xfrm>
              <a:off x="8026849" y="2185893"/>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31" name="Isosceles Triangle 30">
              <a:extLst>
                <a:ext uri="{FF2B5EF4-FFF2-40B4-BE49-F238E27FC236}">
                  <a16:creationId xmlns:a16="http://schemas.microsoft.com/office/drawing/2014/main" id="{DFB8968A-B26A-78FA-C795-5B00F055F389}"/>
                </a:ext>
              </a:extLst>
            </p:cNvPr>
            <p:cNvSpPr/>
            <p:nvPr/>
          </p:nvSpPr>
          <p:spPr>
            <a:xfrm flipV="1">
              <a:off x="8026849" y="2133824"/>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64" name="Isosceles Triangle 63">
              <a:extLst>
                <a:ext uri="{FF2B5EF4-FFF2-40B4-BE49-F238E27FC236}">
                  <a16:creationId xmlns:a16="http://schemas.microsoft.com/office/drawing/2014/main" id="{A19C9EA3-0DA8-9874-C318-F8EF4FDA5B28}"/>
                </a:ext>
              </a:extLst>
            </p:cNvPr>
            <p:cNvSpPr/>
            <p:nvPr/>
          </p:nvSpPr>
          <p:spPr>
            <a:xfrm>
              <a:off x="8261660" y="2176921"/>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65" name="Isosceles Triangle 64">
              <a:extLst>
                <a:ext uri="{FF2B5EF4-FFF2-40B4-BE49-F238E27FC236}">
                  <a16:creationId xmlns:a16="http://schemas.microsoft.com/office/drawing/2014/main" id="{2A8D60B4-00EC-1707-49B5-C56963DC82CE}"/>
                </a:ext>
              </a:extLst>
            </p:cNvPr>
            <p:cNvSpPr/>
            <p:nvPr/>
          </p:nvSpPr>
          <p:spPr>
            <a:xfrm flipV="1">
              <a:off x="8261660" y="2124852"/>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cxnSp>
          <p:nvCxnSpPr>
            <p:cNvPr id="66" name="Straight Connector 65">
              <a:extLst>
                <a:ext uri="{FF2B5EF4-FFF2-40B4-BE49-F238E27FC236}">
                  <a16:creationId xmlns:a16="http://schemas.microsoft.com/office/drawing/2014/main" id="{412EC953-5A36-86A2-9605-D8928A1457EE}"/>
                </a:ext>
              </a:extLst>
            </p:cNvPr>
            <p:cNvCxnSpPr>
              <a:cxnSpLocks/>
            </p:cNvCxnSpPr>
            <p:nvPr/>
          </p:nvCxnSpPr>
          <p:spPr>
            <a:xfrm flipV="1">
              <a:off x="9141760" y="1746091"/>
              <a:ext cx="0" cy="105505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D335B12-894D-553C-E4A8-6C682FBA1C62}"/>
                </a:ext>
              </a:extLst>
            </p:cNvPr>
            <p:cNvCxnSpPr>
              <a:cxnSpLocks/>
            </p:cNvCxnSpPr>
            <p:nvPr/>
          </p:nvCxnSpPr>
          <p:spPr>
            <a:xfrm flipH="1">
              <a:off x="7729846" y="2918540"/>
              <a:ext cx="1559332"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4DE5F7D-5215-3B94-F555-A1250D44C1B5}"/>
                </a:ext>
              </a:extLst>
            </p:cNvPr>
            <p:cNvCxnSpPr>
              <a:cxnSpLocks/>
            </p:cNvCxnSpPr>
            <p:nvPr/>
          </p:nvCxnSpPr>
          <p:spPr>
            <a:xfrm>
              <a:off x="7729846" y="2095932"/>
              <a:ext cx="0" cy="839602"/>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07CDE86-8620-6F3A-D957-F990C0B1505A}"/>
                </a:ext>
              </a:extLst>
            </p:cNvPr>
            <p:cNvCxnSpPr>
              <a:cxnSpLocks/>
            </p:cNvCxnSpPr>
            <p:nvPr/>
          </p:nvCxnSpPr>
          <p:spPr>
            <a:xfrm flipH="1">
              <a:off x="7729846" y="2782093"/>
              <a:ext cx="1411914"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28F900EE-2E0B-B9C2-17D5-F42D6A207CAC}"/>
                </a:ext>
              </a:extLst>
            </p:cNvPr>
            <p:cNvCxnSpPr>
              <a:cxnSpLocks/>
            </p:cNvCxnSpPr>
            <p:nvPr/>
          </p:nvCxnSpPr>
          <p:spPr>
            <a:xfrm>
              <a:off x="9269846" y="2358260"/>
              <a:ext cx="0" cy="567459"/>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0DA58FC-2783-D044-C7E5-5B97CF47CC5B}"/>
                </a:ext>
              </a:extLst>
            </p:cNvPr>
            <p:cNvCxnSpPr>
              <a:cxnSpLocks/>
            </p:cNvCxnSpPr>
            <p:nvPr/>
          </p:nvCxnSpPr>
          <p:spPr>
            <a:xfrm flipH="1">
              <a:off x="9141760" y="2358260"/>
              <a:ext cx="147418"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72" name="Isosceles Triangle 71">
              <a:extLst>
                <a:ext uri="{FF2B5EF4-FFF2-40B4-BE49-F238E27FC236}">
                  <a16:creationId xmlns:a16="http://schemas.microsoft.com/office/drawing/2014/main" id="{B79A9730-30AA-6B4D-A064-F3F949144AD5}"/>
                </a:ext>
              </a:extLst>
            </p:cNvPr>
            <p:cNvSpPr/>
            <p:nvPr/>
          </p:nvSpPr>
          <p:spPr>
            <a:xfrm rot="5400000">
              <a:off x="8995763" y="2756058"/>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73" name="Isosceles Triangle 72">
              <a:extLst>
                <a:ext uri="{FF2B5EF4-FFF2-40B4-BE49-F238E27FC236}">
                  <a16:creationId xmlns:a16="http://schemas.microsoft.com/office/drawing/2014/main" id="{5A1DD4C8-B772-B506-37AD-770129A56C40}"/>
                </a:ext>
              </a:extLst>
            </p:cNvPr>
            <p:cNvSpPr/>
            <p:nvPr/>
          </p:nvSpPr>
          <p:spPr>
            <a:xfrm rot="5400000" flipV="1">
              <a:off x="9047831" y="2756058"/>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74" name="Isosceles Triangle 73">
              <a:extLst>
                <a:ext uri="{FF2B5EF4-FFF2-40B4-BE49-F238E27FC236}">
                  <a16:creationId xmlns:a16="http://schemas.microsoft.com/office/drawing/2014/main" id="{C9E02271-F4C2-1A26-CA54-B5B99C1200A9}"/>
                </a:ext>
              </a:extLst>
            </p:cNvPr>
            <p:cNvSpPr/>
            <p:nvPr/>
          </p:nvSpPr>
          <p:spPr>
            <a:xfrm rot="5400000">
              <a:off x="9098760" y="2893195"/>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75" name="Isosceles Triangle 74">
              <a:extLst>
                <a:ext uri="{FF2B5EF4-FFF2-40B4-BE49-F238E27FC236}">
                  <a16:creationId xmlns:a16="http://schemas.microsoft.com/office/drawing/2014/main" id="{358356A3-F689-4122-E852-B36B34389ABA}"/>
                </a:ext>
              </a:extLst>
            </p:cNvPr>
            <p:cNvSpPr/>
            <p:nvPr/>
          </p:nvSpPr>
          <p:spPr>
            <a:xfrm rot="5400000" flipV="1">
              <a:off x="9150828" y="2893195"/>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76" name="Rectangle 75">
              <a:extLst>
                <a:ext uri="{FF2B5EF4-FFF2-40B4-BE49-F238E27FC236}">
                  <a16:creationId xmlns:a16="http://schemas.microsoft.com/office/drawing/2014/main" id="{29905632-7ECF-3E69-ED16-BF8AC35F1F69}"/>
                </a:ext>
              </a:extLst>
            </p:cNvPr>
            <p:cNvSpPr/>
            <p:nvPr/>
          </p:nvSpPr>
          <p:spPr>
            <a:xfrm>
              <a:off x="6161209" y="1058898"/>
              <a:ext cx="998634" cy="613334"/>
            </a:xfrm>
            <a:prstGeom prst="rect">
              <a:avLst/>
            </a:prstGeom>
            <a:solidFill>
              <a:schemeClr val="bg1">
                <a:lumMod val="95000"/>
              </a:schemeClr>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1050"/>
            </a:p>
          </p:txBody>
        </p:sp>
        <p:grpSp>
          <p:nvGrpSpPr>
            <p:cNvPr id="77" name="Group 76">
              <a:extLst>
                <a:ext uri="{FF2B5EF4-FFF2-40B4-BE49-F238E27FC236}">
                  <a16:creationId xmlns:a16="http://schemas.microsoft.com/office/drawing/2014/main" id="{64FB0DFB-C09C-505E-71B1-0B929D66F02F}"/>
                </a:ext>
              </a:extLst>
            </p:cNvPr>
            <p:cNvGrpSpPr/>
            <p:nvPr/>
          </p:nvGrpSpPr>
          <p:grpSpPr>
            <a:xfrm>
              <a:off x="5838597" y="1242461"/>
              <a:ext cx="3768254" cy="311853"/>
              <a:chOff x="1505721" y="3394849"/>
              <a:chExt cx="9805815" cy="311853"/>
            </a:xfrm>
          </p:grpSpPr>
          <p:cxnSp>
            <p:nvCxnSpPr>
              <p:cNvPr id="289" name="Straight Connector 288">
                <a:extLst>
                  <a:ext uri="{FF2B5EF4-FFF2-40B4-BE49-F238E27FC236}">
                    <a16:creationId xmlns:a16="http://schemas.microsoft.com/office/drawing/2014/main" id="{F3417A3C-F0BC-E137-D6BF-F7E51788BD70}"/>
                  </a:ext>
                </a:extLst>
              </p:cNvPr>
              <p:cNvCxnSpPr>
                <a:cxnSpLocks/>
              </p:cNvCxnSpPr>
              <p:nvPr/>
            </p:nvCxnSpPr>
            <p:spPr>
              <a:xfrm>
                <a:off x="1505721" y="3394849"/>
                <a:ext cx="9805815" cy="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574AAB8B-D1B6-DE65-12D2-D1B2D72D099C}"/>
                  </a:ext>
                </a:extLst>
              </p:cNvPr>
              <p:cNvCxnSpPr>
                <a:cxnSpLocks/>
              </p:cNvCxnSpPr>
              <p:nvPr/>
            </p:nvCxnSpPr>
            <p:spPr>
              <a:xfrm>
                <a:off x="1515647" y="3499021"/>
                <a:ext cx="9795889"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C3E603A5-8FDA-6F84-19A7-46B3A5091166}"/>
                  </a:ext>
                </a:extLst>
              </p:cNvPr>
              <p:cNvCxnSpPr>
                <a:cxnSpLocks/>
              </p:cNvCxnSpPr>
              <p:nvPr/>
            </p:nvCxnSpPr>
            <p:spPr>
              <a:xfrm>
                <a:off x="1515647" y="3599498"/>
                <a:ext cx="979588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F7CDB3B6-AFED-B62A-FB8E-2021EDAD6389}"/>
                  </a:ext>
                </a:extLst>
              </p:cNvPr>
              <p:cNvCxnSpPr>
                <a:cxnSpLocks/>
              </p:cNvCxnSpPr>
              <p:nvPr/>
            </p:nvCxnSpPr>
            <p:spPr>
              <a:xfrm>
                <a:off x="1515647" y="3706702"/>
                <a:ext cx="979588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8" name="TextBox 77">
              <a:extLst>
                <a:ext uri="{FF2B5EF4-FFF2-40B4-BE49-F238E27FC236}">
                  <a16:creationId xmlns:a16="http://schemas.microsoft.com/office/drawing/2014/main" id="{609B69C0-6BD9-EEB4-523F-2DB2E4C502AF}"/>
                </a:ext>
              </a:extLst>
            </p:cNvPr>
            <p:cNvSpPr txBox="1"/>
            <p:nvPr/>
          </p:nvSpPr>
          <p:spPr>
            <a:xfrm>
              <a:off x="7603008" y="2969609"/>
              <a:ext cx="1117066" cy="571698"/>
            </a:xfrm>
            <a:prstGeom prst="rect">
              <a:avLst/>
            </a:prstGeom>
            <a:noFill/>
          </p:spPr>
          <p:txBody>
            <a:bodyPr wrap="square">
              <a:spAutoFit/>
            </a:bodyPr>
            <a:lstStyle/>
            <a:p>
              <a:pPr algn="ctr"/>
              <a:r>
                <a:rPr lang="en-GB" sz="900" dirty="0">
                  <a:solidFill>
                    <a:schemeClr val="tx1"/>
                  </a:solidFill>
                </a:rPr>
                <a:t>QCELL # xx</a:t>
              </a:r>
              <a:endParaRPr lang="en-GB" sz="900" dirty="0"/>
            </a:p>
          </p:txBody>
        </p:sp>
        <p:sp>
          <p:nvSpPr>
            <p:cNvPr id="79" name="TextBox 78">
              <a:extLst>
                <a:ext uri="{FF2B5EF4-FFF2-40B4-BE49-F238E27FC236}">
                  <a16:creationId xmlns:a16="http://schemas.microsoft.com/office/drawing/2014/main" id="{7A20CFF0-98C9-4A9C-1100-08E6A47FDEE3}"/>
                </a:ext>
              </a:extLst>
            </p:cNvPr>
            <p:cNvSpPr txBox="1"/>
            <p:nvPr/>
          </p:nvSpPr>
          <p:spPr>
            <a:xfrm>
              <a:off x="6330610" y="1638341"/>
              <a:ext cx="772348" cy="357310"/>
            </a:xfrm>
            <a:prstGeom prst="rect">
              <a:avLst/>
            </a:prstGeom>
            <a:noFill/>
          </p:spPr>
          <p:txBody>
            <a:bodyPr wrap="square">
              <a:spAutoFit/>
            </a:bodyPr>
            <a:lstStyle/>
            <a:p>
              <a:pPr algn="ctr"/>
              <a:r>
                <a:rPr lang="en-GB" sz="900" dirty="0">
                  <a:solidFill>
                    <a:schemeClr val="tx1"/>
                  </a:solidFill>
                </a:rPr>
                <a:t>QLM</a:t>
              </a:r>
              <a:endParaRPr lang="en-GB" sz="900" dirty="0"/>
            </a:p>
          </p:txBody>
        </p:sp>
        <p:pic>
          <p:nvPicPr>
            <p:cNvPr id="80" name="Picture 79">
              <a:extLst>
                <a:ext uri="{FF2B5EF4-FFF2-40B4-BE49-F238E27FC236}">
                  <a16:creationId xmlns:a16="http://schemas.microsoft.com/office/drawing/2014/main" id="{2D1703CE-57E9-DACB-9367-03E4E840B0ED}"/>
                </a:ext>
              </a:extLst>
            </p:cNvPr>
            <p:cNvPicPr>
              <a:picLocks noChangeAspect="1"/>
            </p:cNvPicPr>
            <p:nvPr/>
          </p:nvPicPr>
          <p:blipFill>
            <a:blip r:embed="rId2"/>
            <a:stretch>
              <a:fillRect/>
            </a:stretch>
          </p:blipFill>
          <p:spPr>
            <a:xfrm>
              <a:off x="9076675" y="1810978"/>
              <a:ext cx="285790" cy="76211"/>
            </a:xfrm>
            <a:prstGeom prst="rect">
              <a:avLst/>
            </a:prstGeom>
          </p:spPr>
        </p:pic>
        <p:pic>
          <p:nvPicPr>
            <p:cNvPr id="81" name="Picture 80">
              <a:extLst>
                <a:ext uri="{FF2B5EF4-FFF2-40B4-BE49-F238E27FC236}">
                  <a16:creationId xmlns:a16="http://schemas.microsoft.com/office/drawing/2014/main" id="{FFF752BA-942B-D788-44F3-3B0D132EF786}"/>
                </a:ext>
              </a:extLst>
            </p:cNvPr>
            <p:cNvPicPr>
              <a:picLocks noChangeAspect="1"/>
            </p:cNvPicPr>
            <p:nvPr/>
          </p:nvPicPr>
          <p:blipFill>
            <a:blip r:embed="rId2"/>
            <a:stretch>
              <a:fillRect/>
            </a:stretch>
          </p:blipFill>
          <p:spPr>
            <a:xfrm>
              <a:off x="9070006" y="1942675"/>
              <a:ext cx="285790" cy="76211"/>
            </a:xfrm>
            <a:prstGeom prst="rect">
              <a:avLst/>
            </a:prstGeom>
          </p:spPr>
        </p:pic>
        <p:sp>
          <p:nvSpPr>
            <p:cNvPr id="82" name="TextBox 81">
              <a:extLst>
                <a:ext uri="{FF2B5EF4-FFF2-40B4-BE49-F238E27FC236}">
                  <a16:creationId xmlns:a16="http://schemas.microsoft.com/office/drawing/2014/main" id="{7223CAB1-5D8C-02B6-F29D-0576343EACAD}"/>
                </a:ext>
              </a:extLst>
            </p:cNvPr>
            <p:cNvSpPr txBox="1"/>
            <p:nvPr/>
          </p:nvSpPr>
          <p:spPr>
            <a:xfrm>
              <a:off x="10019320" y="2032003"/>
              <a:ext cx="561474" cy="571698"/>
            </a:xfrm>
            <a:prstGeom prst="rect">
              <a:avLst/>
            </a:prstGeom>
            <a:noFill/>
          </p:spPr>
          <p:txBody>
            <a:bodyPr wrap="square">
              <a:spAutoFit/>
            </a:bodyPr>
            <a:lstStyle/>
            <a:p>
              <a:pPr algn="ctr"/>
              <a:r>
                <a:rPr lang="en-GB" sz="900" dirty="0">
                  <a:solidFill>
                    <a:schemeClr val="tx1"/>
                  </a:solidFill>
                </a:rPr>
                <a:t>QVE</a:t>
              </a:r>
              <a:endParaRPr lang="en-GB" sz="900" dirty="0"/>
            </a:p>
          </p:txBody>
        </p:sp>
        <p:grpSp>
          <p:nvGrpSpPr>
            <p:cNvPr id="83" name="Group 82">
              <a:extLst>
                <a:ext uri="{FF2B5EF4-FFF2-40B4-BE49-F238E27FC236}">
                  <a16:creationId xmlns:a16="http://schemas.microsoft.com/office/drawing/2014/main" id="{987B9A07-2181-C826-70DF-EB541B1EE463}"/>
                </a:ext>
              </a:extLst>
            </p:cNvPr>
            <p:cNvGrpSpPr/>
            <p:nvPr/>
          </p:nvGrpSpPr>
          <p:grpSpPr>
            <a:xfrm>
              <a:off x="9583366" y="1093261"/>
              <a:ext cx="1471370" cy="961808"/>
              <a:chOff x="9731533" y="1482889"/>
              <a:chExt cx="1471370" cy="961808"/>
            </a:xfrm>
          </p:grpSpPr>
          <p:sp>
            <p:nvSpPr>
              <p:cNvPr id="221" name="Rectangle 220">
                <a:extLst>
                  <a:ext uri="{FF2B5EF4-FFF2-40B4-BE49-F238E27FC236}">
                    <a16:creationId xmlns:a16="http://schemas.microsoft.com/office/drawing/2014/main" id="{3C852102-798D-FF2B-F040-58AF6E7E7F3D}"/>
                  </a:ext>
                </a:extLst>
              </p:cNvPr>
              <p:cNvSpPr/>
              <p:nvPr/>
            </p:nvSpPr>
            <p:spPr>
              <a:xfrm>
                <a:off x="9740809" y="1482889"/>
                <a:ext cx="1462094" cy="961808"/>
              </a:xfrm>
              <a:prstGeom prst="rect">
                <a:avLst/>
              </a:prstGeom>
              <a:solidFill>
                <a:schemeClr val="bg1">
                  <a:lumMod val="95000"/>
                </a:schemeClr>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1050"/>
              </a:p>
            </p:txBody>
          </p:sp>
          <p:cxnSp>
            <p:nvCxnSpPr>
              <p:cNvPr id="222" name="Straight Connector 221">
                <a:extLst>
                  <a:ext uri="{FF2B5EF4-FFF2-40B4-BE49-F238E27FC236}">
                    <a16:creationId xmlns:a16="http://schemas.microsoft.com/office/drawing/2014/main" id="{E94AE0C1-CDF8-7EA0-5B76-57DCA6541659}"/>
                  </a:ext>
                </a:extLst>
              </p:cNvPr>
              <p:cNvCxnSpPr>
                <a:cxnSpLocks/>
              </p:cNvCxnSpPr>
              <p:nvPr/>
            </p:nvCxnSpPr>
            <p:spPr>
              <a:xfrm>
                <a:off x="10147535" y="1816962"/>
                <a:ext cx="0" cy="5278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E058C939-ED53-E2DE-A0A7-879B8069FD7E}"/>
                  </a:ext>
                </a:extLst>
              </p:cNvPr>
              <p:cNvCxnSpPr>
                <a:cxnSpLocks/>
              </p:cNvCxnSpPr>
              <p:nvPr/>
            </p:nvCxnSpPr>
            <p:spPr>
              <a:xfrm>
                <a:off x="9971758" y="1926675"/>
                <a:ext cx="0" cy="4180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0F0716A1-D5ED-20A7-9F5C-32F381EA822E}"/>
                  </a:ext>
                </a:extLst>
              </p:cNvPr>
              <p:cNvCxnSpPr>
                <a:cxnSpLocks/>
              </p:cNvCxnSpPr>
              <p:nvPr/>
            </p:nvCxnSpPr>
            <p:spPr>
              <a:xfrm flipH="1">
                <a:off x="9952708" y="2353474"/>
                <a:ext cx="21387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57" name="Group 256">
                <a:extLst>
                  <a:ext uri="{FF2B5EF4-FFF2-40B4-BE49-F238E27FC236}">
                    <a16:creationId xmlns:a16="http://schemas.microsoft.com/office/drawing/2014/main" id="{67E85CC1-D01C-F142-A933-EA7E446AD085}"/>
                  </a:ext>
                </a:extLst>
              </p:cNvPr>
              <p:cNvGrpSpPr/>
              <p:nvPr/>
            </p:nvGrpSpPr>
            <p:grpSpPr>
              <a:xfrm>
                <a:off x="10110688" y="1926675"/>
                <a:ext cx="69486" cy="104137"/>
                <a:chOff x="4139950" y="3976591"/>
                <a:chExt cx="109797" cy="177212"/>
              </a:xfrm>
            </p:grpSpPr>
            <p:sp>
              <p:nvSpPr>
                <p:cNvPr id="284" name="Isosceles Triangle 283">
                  <a:extLst>
                    <a:ext uri="{FF2B5EF4-FFF2-40B4-BE49-F238E27FC236}">
                      <a16:creationId xmlns:a16="http://schemas.microsoft.com/office/drawing/2014/main" id="{4625BFB9-C776-5459-F0A0-292109E0D25C}"/>
                    </a:ext>
                  </a:extLst>
                </p:cNvPr>
                <p:cNvSpPr/>
                <p:nvPr/>
              </p:nvSpPr>
              <p:spPr>
                <a:xfrm>
                  <a:off x="4139950" y="4065197"/>
                  <a:ext cx="109797" cy="88606"/>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288" name="Isosceles Triangle 287">
                  <a:extLst>
                    <a:ext uri="{FF2B5EF4-FFF2-40B4-BE49-F238E27FC236}">
                      <a16:creationId xmlns:a16="http://schemas.microsoft.com/office/drawing/2014/main" id="{E5B28A31-4E02-18F1-4923-5E004BCA85C5}"/>
                    </a:ext>
                  </a:extLst>
                </p:cNvPr>
                <p:cNvSpPr/>
                <p:nvPr/>
              </p:nvSpPr>
              <p:spPr>
                <a:xfrm flipV="1">
                  <a:off x="4139950" y="3976591"/>
                  <a:ext cx="109797" cy="88606"/>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cxnSp>
            <p:nvCxnSpPr>
              <p:cNvPr id="258" name="Straight Connector 257">
                <a:extLst>
                  <a:ext uri="{FF2B5EF4-FFF2-40B4-BE49-F238E27FC236}">
                    <a16:creationId xmlns:a16="http://schemas.microsoft.com/office/drawing/2014/main" id="{AE5E4BA2-F77F-4736-0B7C-F379D3652C7E}"/>
                  </a:ext>
                </a:extLst>
              </p:cNvPr>
              <p:cNvCxnSpPr>
                <a:cxnSpLocks/>
              </p:cNvCxnSpPr>
              <p:nvPr/>
            </p:nvCxnSpPr>
            <p:spPr>
              <a:xfrm flipV="1">
                <a:off x="10638573" y="1632089"/>
                <a:ext cx="0" cy="282559"/>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98AD5A9D-60D3-2B58-A394-D26D7A3C8F2C}"/>
                  </a:ext>
                </a:extLst>
              </p:cNvPr>
              <p:cNvCxnSpPr>
                <a:cxnSpLocks/>
              </p:cNvCxnSpPr>
              <p:nvPr/>
            </p:nvCxnSpPr>
            <p:spPr>
              <a:xfrm flipV="1">
                <a:off x="10488000" y="1734540"/>
                <a:ext cx="0" cy="180108"/>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nvGrpSpPr>
              <p:cNvPr id="260" name="Group 259">
                <a:extLst>
                  <a:ext uri="{FF2B5EF4-FFF2-40B4-BE49-F238E27FC236}">
                    <a16:creationId xmlns:a16="http://schemas.microsoft.com/office/drawing/2014/main" id="{E7350D94-C73E-AC57-1A6B-4D758F561A92}"/>
                  </a:ext>
                </a:extLst>
              </p:cNvPr>
              <p:cNvGrpSpPr/>
              <p:nvPr/>
            </p:nvGrpSpPr>
            <p:grpSpPr>
              <a:xfrm>
                <a:off x="10453600" y="1784029"/>
                <a:ext cx="69486" cy="104137"/>
                <a:chOff x="4139950" y="3976591"/>
                <a:chExt cx="109797" cy="177212"/>
              </a:xfrm>
            </p:grpSpPr>
            <p:sp>
              <p:nvSpPr>
                <p:cNvPr id="280" name="Isosceles Triangle 279">
                  <a:extLst>
                    <a:ext uri="{FF2B5EF4-FFF2-40B4-BE49-F238E27FC236}">
                      <a16:creationId xmlns:a16="http://schemas.microsoft.com/office/drawing/2014/main" id="{01EF4B8D-D852-5C88-4420-0A553F3A54FC}"/>
                    </a:ext>
                  </a:extLst>
                </p:cNvPr>
                <p:cNvSpPr/>
                <p:nvPr/>
              </p:nvSpPr>
              <p:spPr>
                <a:xfrm>
                  <a:off x="4139950" y="4065197"/>
                  <a:ext cx="109797" cy="88606"/>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281" name="Isosceles Triangle 280">
                  <a:extLst>
                    <a:ext uri="{FF2B5EF4-FFF2-40B4-BE49-F238E27FC236}">
                      <a16:creationId xmlns:a16="http://schemas.microsoft.com/office/drawing/2014/main" id="{DF4E3C41-53BC-5102-3697-973001527574}"/>
                    </a:ext>
                  </a:extLst>
                </p:cNvPr>
                <p:cNvSpPr/>
                <p:nvPr/>
              </p:nvSpPr>
              <p:spPr>
                <a:xfrm flipV="1">
                  <a:off x="4139950" y="3976591"/>
                  <a:ext cx="109797" cy="88606"/>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261" name="Group 260">
                <a:extLst>
                  <a:ext uri="{FF2B5EF4-FFF2-40B4-BE49-F238E27FC236}">
                    <a16:creationId xmlns:a16="http://schemas.microsoft.com/office/drawing/2014/main" id="{A75FD6E8-A5A3-ED35-DCD7-9361679D3840}"/>
                  </a:ext>
                </a:extLst>
              </p:cNvPr>
              <p:cNvGrpSpPr/>
              <p:nvPr/>
            </p:nvGrpSpPr>
            <p:grpSpPr>
              <a:xfrm>
                <a:off x="10603405" y="1781752"/>
                <a:ext cx="69486" cy="104137"/>
                <a:chOff x="4139950" y="3976591"/>
                <a:chExt cx="109797" cy="177212"/>
              </a:xfrm>
            </p:grpSpPr>
            <p:sp>
              <p:nvSpPr>
                <p:cNvPr id="276" name="Isosceles Triangle 275">
                  <a:extLst>
                    <a:ext uri="{FF2B5EF4-FFF2-40B4-BE49-F238E27FC236}">
                      <a16:creationId xmlns:a16="http://schemas.microsoft.com/office/drawing/2014/main" id="{AD594F6C-A784-E3C7-DCFB-D4DC7240CE71}"/>
                    </a:ext>
                  </a:extLst>
                </p:cNvPr>
                <p:cNvSpPr/>
                <p:nvPr/>
              </p:nvSpPr>
              <p:spPr>
                <a:xfrm>
                  <a:off x="4139950" y="4065197"/>
                  <a:ext cx="109797" cy="88606"/>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277" name="Isosceles Triangle 276">
                  <a:extLst>
                    <a:ext uri="{FF2B5EF4-FFF2-40B4-BE49-F238E27FC236}">
                      <a16:creationId xmlns:a16="http://schemas.microsoft.com/office/drawing/2014/main" id="{91BB40A6-90E0-8D9A-416C-895A71AA4599}"/>
                    </a:ext>
                  </a:extLst>
                </p:cNvPr>
                <p:cNvSpPr/>
                <p:nvPr/>
              </p:nvSpPr>
              <p:spPr>
                <a:xfrm flipV="1">
                  <a:off x="4139950" y="3976591"/>
                  <a:ext cx="109797" cy="88606"/>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262" name="Group 261">
                <a:extLst>
                  <a:ext uri="{FF2B5EF4-FFF2-40B4-BE49-F238E27FC236}">
                    <a16:creationId xmlns:a16="http://schemas.microsoft.com/office/drawing/2014/main" id="{D3F622BE-3E45-CFD7-ED38-969767E27941}"/>
                  </a:ext>
                </a:extLst>
              </p:cNvPr>
              <p:cNvGrpSpPr/>
              <p:nvPr/>
            </p:nvGrpSpPr>
            <p:grpSpPr>
              <a:xfrm>
                <a:off x="10396914" y="1921751"/>
                <a:ext cx="672591" cy="411775"/>
                <a:chOff x="1534159" y="5129606"/>
                <a:chExt cx="1034202" cy="751316"/>
              </a:xfrm>
            </p:grpSpPr>
            <p:sp>
              <p:nvSpPr>
                <p:cNvPr id="274" name="Rectangle 273">
                  <a:extLst>
                    <a:ext uri="{FF2B5EF4-FFF2-40B4-BE49-F238E27FC236}">
                      <a16:creationId xmlns:a16="http://schemas.microsoft.com/office/drawing/2014/main" id="{263F68CD-AC8A-1B58-8A78-203E179FE8D2}"/>
                    </a:ext>
                  </a:extLst>
                </p:cNvPr>
                <p:cNvSpPr/>
                <p:nvPr/>
              </p:nvSpPr>
              <p:spPr>
                <a:xfrm>
                  <a:off x="1534160" y="5505264"/>
                  <a:ext cx="1034201" cy="375658"/>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275" name="Rectangle 274">
                  <a:extLst>
                    <a:ext uri="{FF2B5EF4-FFF2-40B4-BE49-F238E27FC236}">
                      <a16:creationId xmlns:a16="http://schemas.microsoft.com/office/drawing/2014/main" id="{627445B8-8EAF-2572-3343-1D54E3BF560B}"/>
                    </a:ext>
                  </a:extLst>
                </p:cNvPr>
                <p:cNvSpPr/>
                <p:nvPr/>
              </p:nvSpPr>
              <p:spPr>
                <a:xfrm>
                  <a:off x="1534159" y="5129606"/>
                  <a:ext cx="1034201" cy="37565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263" name="Group 262">
                <a:extLst>
                  <a:ext uri="{FF2B5EF4-FFF2-40B4-BE49-F238E27FC236}">
                    <a16:creationId xmlns:a16="http://schemas.microsoft.com/office/drawing/2014/main" id="{D1BD3213-A8B1-A722-97F5-001C87A8C537}"/>
                  </a:ext>
                </a:extLst>
              </p:cNvPr>
              <p:cNvGrpSpPr/>
              <p:nvPr/>
            </p:nvGrpSpPr>
            <p:grpSpPr>
              <a:xfrm>
                <a:off x="9731533" y="1630050"/>
                <a:ext cx="932658" cy="315507"/>
                <a:chOff x="5392348" y="3394849"/>
                <a:chExt cx="7096864" cy="311853"/>
              </a:xfrm>
            </p:grpSpPr>
            <p:cxnSp>
              <p:nvCxnSpPr>
                <p:cNvPr id="264" name="Straight Connector 263">
                  <a:extLst>
                    <a:ext uri="{FF2B5EF4-FFF2-40B4-BE49-F238E27FC236}">
                      <a16:creationId xmlns:a16="http://schemas.microsoft.com/office/drawing/2014/main" id="{FCF09F5C-DF39-8C7A-DE47-F5B69CED7257}"/>
                    </a:ext>
                  </a:extLst>
                </p:cNvPr>
                <p:cNvCxnSpPr>
                  <a:cxnSpLocks/>
                </p:cNvCxnSpPr>
                <p:nvPr/>
              </p:nvCxnSpPr>
              <p:spPr>
                <a:xfrm>
                  <a:off x="5462932" y="3394849"/>
                  <a:ext cx="7026280" cy="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C65228EB-748B-4BE7-2D3F-A108ECD4D5B8}"/>
                    </a:ext>
                  </a:extLst>
                </p:cNvPr>
                <p:cNvCxnSpPr>
                  <a:cxnSpLocks/>
                </p:cNvCxnSpPr>
                <p:nvPr/>
              </p:nvCxnSpPr>
              <p:spPr>
                <a:xfrm>
                  <a:off x="5462932" y="3499021"/>
                  <a:ext cx="5790768"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D9A3A433-EE78-3C96-00B4-B3B165551B20}"/>
                    </a:ext>
                  </a:extLst>
                </p:cNvPr>
                <p:cNvCxnSpPr>
                  <a:cxnSpLocks/>
                </p:cNvCxnSpPr>
                <p:nvPr/>
              </p:nvCxnSpPr>
              <p:spPr>
                <a:xfrm>
                  <a:off x="5392348" y="3599501"/>
                  <a:ext cx="311942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509A510A-E7A7-0DDC-BF06-5E047B96B21C}"/>
                    </a:ext>
                  </a:extLst>
                </p:cNvPr>
                <p:cNvCxnSpPr>
                  <a:cxnSpLocks/>
                </p:cNvCxnSpPr>
                <p:nvPr/>
              </p:nvCxnSpPr>
              <p:spPr>
                <a:xfrm>
                  <a:off x="5486802" y="3706702"/>
                  <a:ext cx="167176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84" name="Group 83">
              <a:extLst>
                <a:ext uri="{FF2B5EF4-FFF2-40B4-BE49-F238E27FC236}">
                  <a16:creationId xmlns:a16="http://schemas.microsoft.com/office/drawing/2014/main" id="{3009D93A-A709-E6A9-5277-2FDFD7ADCA30}"/>
                </a:ext>
              </a:extLst>
            </p:cNvPr>
            <p:cNvGrpSpPr/>
            <p:nvPr/>
          </p:nvGrpSpPr>
          <p:grpSpPr>
            <a:xfrm>
              <a:off x="4509002" y="1039470"/>
              <a:ext cx="1333817" cy="688671"/>
              <a:chOff x="3164393" y="3191858"/>
              <a:chExt cx="1333817" cy="688671"/>
            </a:xfrm>
            <a:solidFill>
              <a:schemeClr val="bg1">
                <a:lumMod val="95000"/>
              </a:schemeClr>
            </a:solidFill>
          </p:grpSpPr>
          <p:sp>
            <p:nvSpPr>
              <p:cNvPr id="136" name="Rectangle 135">
                <a:extLst>
                  <a:ext uri="{FF2B5EF4-FFF2-40B4-BE49-F238E27FC236}">
                    <a16:creationId xmlns:a16="http://schemas.microsoft.com/office/drawing/2014/main" id="{1A2808D2-615D-2D70-9FE2-695DFFF7DE1C}"/>
                  </a:ext>
                </a:extLst>
              </p:cNvPr>
              <p:cNvSpPr/>
              <p:nvPr/>
            </p:nvSpPr>
            <p:spPr>
              <a:xfrm>
                <a:off x="3164393" y="3191858"/>
                <a:ext cx="1306713" cy="688671"/>
              </a:xfrm>
              <a:prstGeom prst="rect">
                <a:avLst/>
              </a:prstGeom>
              <a:solidFill>
                <a:srgbClr val="00B050"/>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sz="1050" dirty="0">
                  <a:solidFill>
                    <a:schemeClr val="tx1"/>
                  </a:solidFill>
                </a:endParaRPr>
              </a:p>
            </p:txBody>
          </p:sp>
          <p:sp>
            <p:nvSpPr>
              <p:cNvPr id="137" name="TextBox 136">
                <a:extLst>
                  <a:ext uri="{FF2B5EF4-FFF2-40B4-BE49-F238E27FC236}">
                    <a16:creationId xmlns:a16="http://schemas.microsoft.com/office/drawing/2014/main" id="{F2C8DFFC-60F5-020C-729E-0183E227F0FB}"/>
                  </a:ext>
                </a:extLst>
              </p:cNvPr>
              <p:cNvSpPr txBox="1"/>
              <p:nvPr/>
            </p:nvSpPr>
            <p:spPr>
              <a:xfrm>
                <a:off x="3265352" y="3409104"/>
                <a:ext cx="666103" cy="357310"/>
              </a:xfrm>
              <a:prstGeom prst="rect">
                <a:avLst/>
              </a:prstGeom>
              <a:noFill/>
            </p:spPr>
            <p:txBody>
              <a:bodyPr wrap="square">
                <a:spAutoFit/>
              </a:bodyPr>
              <a:lstStyle/>
              <a:p>
                <a:r>
                  <a:rPr lang="en-GB" sz="900" dirty="0">
                    <a:solidFill>
                      <a:schemeClr val="tx1"/>
                    </a:solidFill>
                  </a:rPr>
                  <a:t>QRB</a:t>
                </a:r>
                <a:endParaRPr lang="en-GB" sz="900" dirty="0"/>
              </a:p>
            </p:txBody>
          </p:sp>
          <p:grpSp>
            <p:nvGrpSpPr>
              <p:cNvPr id="138" name="Group 137">
                <a:extLst>
                  <a:ext uri="{FF2B5EF4-FFF2-40B4-BE49-F238E27FC236}">
                    <a16:creationId xmlns:a16="http://schemas.microsoft.com/office/drawing/2014/main" id="{4AEADE60-9388-D959-681B-62C3DAC5629E}"/>
                  </a:ext>
                </a:extLst>
              </p:cNvPr>
              <p:cNvGrpSpPr/>
              <p:nvPr/>
            </p:nvGrpSpPr>
            <p:grpSpPr>
              <a:xfrm>
                <a:off x="3944447" y="3395005"/>
                <a:ext cx="553763" cy="311853"/>
                <a:chOff x="1505721" y="3394849"/>
                <a:chExt cx="9805815" cy="311853"/>
              </a:xfrm>
              <a:grpFill/>
            </p:grpSpPr>
            <p:cxnSp>
              <p:nvCxnSpPr>
                <p:cNvPr id="189" name="Straight Connector 188">
                  <a:extLst>
                    <a:ext uri="{FF2B5EF4-FFF2-40B4-BE49-F238E27FC236}">
                      <a16:creationId xmlns:a16="http://schemas.microsoft.com/office/drawing/2014/main" id="{51478C4C-0A04-D770-5543-392983D21C81}"/>
                    </a:ext>
                  </a:extLst>
                </p:cNvPr>
                <p:cNvCxnSpPr>
                  <a:cxnSpLocks/>
                </p:cNvCxnSpPr>
                <p:nvPr/>
              </p:nvCxnSpPr>
              <p:spPr>
                <a:xfrm>
                  <a:off x="1505721" y="3394849"/>
                  <a:ext cx="9805815" cy="0"/>
                </a:xfrm>
                <a:prstGeom prst="line">
                  <a:avLst/>
                </a:prstGeom>
                <a:grpFill/>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5032E8CF-643D-3954-5FCC-98068FDED1DF}"/>
                    </a:ext>
                  </a:extLst>
                </p:cNvPr>
                <p:cNvCxnSpPr>
                  <a:cxnSpLocks/>
                </p:cNvCxnSpPr>
                <p:nvPr/>
              </p:nvCxnSpPr>
              <p:spPr>
                <a:xfrm>
                  <a:off x="1515647" y="3499021"/>
                  <a:ext cx="9795889" cy="0"/>
                </a:xfrm>
                <a:prstGeom prst="line">
                  <a:avLst/>
                </a:prstGeom>
                <a:grpFill/>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A456B5E3-D7FB-D587-0C06-BA45BBBDC730}"/>
                    </a:ext>
                  </a:extLst>
                </p:cNvPr>
                <p:cNvCxnSpPr>
                  <a:cxnSpLocks/>
                </p:cNvCxnSpPr>
                <p:nvPr/>
              </p:nvCxnSpPr>
              <p:spPr>
                <a:xfrm>
                  <a:off x="1515647" y="3599498"/>
                  <a:ext cx="9795889" cy="0"/>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74B0A426-DDDE-92CC-153B-2E20D069C06B}"/>
                    </a:ext>
                  </a:extLst>
                </p:cNvPr>
                <p:cNvCxnSpPr>
                  <a:cxnSpLocks/>
                </p:cNvCxnSpPr>
                <p:nvPr/>
              </p:nvCxnSpPr>
              <p:spPr>
                <a:xfrm>
                  <a:off x="1515647" y="3706702"/>
                  <a:ext cx="9795889" cy="0"/>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39" name="Group 138">
                <a:extLst>
                  <a:ext uri="{FF2B5EF4-FFF2-40B4-BE49-F238E27FC236}">
                    <a16:creationId xmlns:a16="http://schemas.microsoft.com/office/drawing/2014/main" id="{1B52AF64-735A-5FC7-9D89-10318A9E1B9A}"/>
                  </a:ext>
                </a:extLst>
              </p:cNvPr>
              <p:cNvGrpSpPr/>
              <p:nvPr/>
            </p:nvGrpSpPr>
            <p:grpSpPr>
              <a:xfrm rot="16200000">
                <a:off x="4282936" y="3342780"/>
                <a:ext cx="69486" cy="104137"/>
                <a:chOff x="4139950" y="3976591"/>
                <a:chExt cx="109797" cy="177212"/>
              </a:xfrm>
              <a:grpFill/>
            </p:grpSpPr>
            <p:sp>
              <p:nvSpPr>
                <p:cNvPr id="163" name="Isosceles Triangle 162">
                  <a:extLst>
                    <a:ext uri="{FF2B5EF4-FFF2-40B4-BE49-F238E27FC236}">
                      <a16:creationId xmlns:a16="http://schemas.microsoft.com/office/drawing/2014/main" id="{80512857-FEE5-5248-58E4-F3AD3AC57037}"/>
                    </a:ext>
                  </a:extLst>
                </p:cNvPr>
                <p:cNvSpPr/>
                <p:nvPr/>
              </p:nvSpPr>
              <p:spPr>
                <a:xfrm>
                  <a:off x="4139950" y="4065197"/>
                  <a:ext cx="109797" cy="88606"/>
                </a:xfrm>
                <a:prstGeom prst="triangl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79" name="Isosceles Triangle 178">
                  <a:extLst>
                    <a:ext uri="{FF2B5EF4-FFF2-40B4-BE49-F238E27FC236}">
                      <a16:creationId xmlns:a16="http://schemas.microsoft.com/office/drawing/2014/main" id="{27D7E25F-A5D2-3419-73BA-E3C43D7C41A9}"/>
                    </a:ext>
                  </a:extLst>
                </p:cNvPr>
                <p:cNvSpPr/>
                <p:nvPr/>
              </p:nvSpPr>
              <p:spPr>
                <a:xfrm flipV="1">
                  <a:off x="4139950" y="3976591"/>
                  <a:ext cx="109797" cy="88606"/>
                </a:xfrm>
                <a:prstGeom prst="triangle">
                  <a:avLst>
                    <a:gd name="adj" fmla="val 50000"/>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140" name="Group 139">
                <a:extLst>
                  <a:ext uri="{FF2B5EF4-FFF2-40B4-BE49-F238E27FC236}">
                    <a16:creationId xmlns:a16="http://schemas.microsoft.com/office/drawing/2014/main" id="{F1057C1D-2265-63FA-E16C-8F2ED14B9A01}"/>
                  </a:ext>
                </a:extLst>
              </p:cNvPr>
              <p:cNvGrpSpPr/>
              <p:nvPr/>
            </p:nvGrpSpPr>
            <p:grpSpPr>
              <a:xfrm rot="16200000">
                <a:off x="4281621" y="3453611"/>
                <a:ext cx="69486" cy="104137"/>
                <a:chOff x="4139950" y="3976591"/>
                <a:chExt cx="109797" cy="177212"/>
              </a:xfrm>
              <a:grpFill/>
            </p:grpSpPr>
            <p:sp>
              <p:nvSpPr>
                <p:cNvPr id="161" name="Isosceles Triangle 160">
                  <a:extLst>
                    <a:ext uri="{FF2B5EF4-FFF2-40B4-BE49-F238E27FC236}">
                      <a16:creationId xmlns:a16="http://schemas.microsoft.com/office/drawing/2014/main" id="{BB9E76BC-4F34-B5F3-8883-EA861AA5C1B1}"/>
                    </a:ext>
                  </a:extLst>
                </p:cNvPr>
                <p:cNvSpPr/>
                <p:nvPr/>
              </p:nvSpPr>
              <p:spPr>
                <a:xfrm>
                  <a:off x="4139950" y="4065197"/>
                  <a:ext cx="109797" cy="88606"/>
                </a:xfrm>
                <a:prstGeom prst="triangl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62" name="Isosceles Triangle 161">
                  <a:extLst>
                    <a:ext uri="{FF2B5EF4-FFF2-40B4-BE49-F238E27FC236}">
                      <a16:creationId xmlns:a16="http://schemas.microsoft.com/office/drawing/2014/main" id="{C31E001F-06EE-16D4-BBF8-7B35EF4A0BF9}"/>
                    </a:ext>
                  </a:extLst>
                </p:cNvPr>
                <p:cNvSpPr/>
                <p:nvPr/>
              </p:nvSpPr>
              <p:spPr>
                <a:xfrm flipV="1">
                  <a:off x="4139950" y="3976591"/>
                  <a:ext cx="109797" cy="88606"/>
                </a:xfrm>
                <a:prstGeom prst="triangle">
                  <a:avLst>
                    <a:gd name="adj" fmla="val 50000"/>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141" name="Group 140">
                <a:extLst>
                  <a:ext uri="{FF2B5EF4-FFF2-40B4-BE49-F238E27FC236}">
                    <a16:creationId xmlns:a16="http://schemas.microsoft.com/office/drawing/2014/main" id="{F8D66847-18F1-5A48-FB57-F24189D156F7}"/>
                  </a:ext>
                </a:extLst>
              </p:cNvPr>
              <p:cNvGrpSpPr/>
              <p:nvPr/>
            </p:nvGrpSpPr>
            <p:grpSpPr>
              <a:xfrm rot="16200000">
                <a:off x="4282937" y="3551125"/>
                <a:ext cx="69486" cy="104137"/>
                <a:chOff x="4139950" y="3976591"/>
                <a:chExt cx="109797" cy="177212"/>
              </a:xfrm>
              <a:grpFill/>
            </p:grpSpPr>
            <p:sp>
              <p:nvSpPr>
                <p:cNvPr id="153" name="Isosceles Triangle 152">
                  <a:extLst>
                    <a:ext uri="{FF2B5EF4-FFF2-40B4-BE49-F238E27FC236}">
                      <a16:creationId xmlns:a16="http://schemas.microsoft.com/office/drawing/2014/main" id="{3BD87EA0-3F4D-2A91-83A9-36D5D31B2815}"/>
                    </a:ext>
                  </a:extLst>
                </p:cNvPr>
                <p:cNvSpPr/>
                <p:nvPr/>
              </p:nvSpPr>
              <p:spPr>
                <a:xfrm>
                  <a:off x="4139950" y="4065197"/>
                  <a:ext cx="109797" cy="88606"/>
                </a:xfrm>
                <a:prstGeom prst="triangl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54" name="Isosceles Triangle 153">
                  <a:extLst>
                    <a:ext uri="{FF2B5EF4-FFF2-40B4-BE49-F238E27FC236}">
                      <a16:creationId xmlns:a16="http://schemas.microsoft.com/office/drawing/2014/main" id="{5339EAC5-176C-516F-9524-80E96DFD6E5C}"/>
                    </a:ext>
                  </a:extLst>
                </p:cNvPr>
                <p:cNvSpPr/>
                <p:nvPr/>
              </p:nvSpPr>
              <p:spPr>
                <a:xfrm flipV="1">
                  <a:off x="4139950" y="3976591"/>
                  <a:ext cx="109797" cy="88606"/>
                </a:xfrm>
                <a:prstGeom prst="triangle">
                  <a:avLst>
                    <a:gd name="adj" fmla="val 50000"/>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150" name="Group 149">
                <a:extLst>
                  <a:ext uri="{FF2B5EF4-FFF2-40B4-BE49-F238E27FC236}">
                    <a16:creationId xmlns:a16="http://schemas.microsoft.com/office/drawing/2014/main" id="{65352A51-A8CD-46FD-98D3-91B21BD236E5}"/>
                  </a:ext>
                </a:extLst>
              </p:cNvPr>
              <p:cNvGrpSpPr/>
              <p:nvPr/>
            </p:nvGrpSpPr>
            <p:grpSpPr>
              <a:xfrm rot="16200000">
                <a:off x="4286424" y="3661377"/>
                <a:ext cx="69486" cy="104137"/>
                <a:chOff x="4139950" y="3976591"/>
                <a:chExt cx="109797" cy="177212"/>
              </a:xfrm>
              <a:grpFill/>
            </p:grpSpPr>
            <p:sp>
              <p:nvSpPr>
                <p:cNvPr id="151" name="Isosceles Triangle 150">
                  <a:extLst>
                    <a:ext uri="{FF2B5EF4-FFF2-40B4-BE49-F238E27FC236}">
                      <a16:creationId xmlns:a16="http://schemas.microsoft.com/office/drawing/2014/main" id="{315638B6-68E8-A7C0-C8B6-AF11BA10FFF9}"/>
                    </a:ext>
                  </a:extLst>
                </p:cNvPr>
                <p:cNvSpPr/>
                <p:nvPr/>
              </p:nvSpPr>
              <p:spPr>
                <a:xfrm>
                  <a:off x="4139950" y="4065197"/>
                  <a:ext cx="109797" cy="88606"/>
                </a:xfrm>
                <a:prstGeom prst="triangl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52" name="Isosceles Triangle 151">
                  <a:extLst>
                    <a:ext uri="{FF2B5EF4-FFF2-40B4-BE49-F238E27FC236}">
                      <a16:creationId xmlns:a16="http://schemas.microsoft.com/office/drawing/2014/main" id="{72832118-2B01-8A98-7010-4283FEE66948}"/>
                    </a:ext>
                  </a:extLst>
                </p:cNvPr>
                <p:cNvSpPr/>
                <p:nvPr/>
              </p:nvSpPr>
              <p:spPr>
                <a:xfrm flipV="1">
                  <a:off x="4139950" y="3976591"/>
                  <a:ext cx="109797" cy="88606"/>
                </a:xfrm>
                <a:prstGeom prst="triangle">
                  <a:avLst>
                    <a:gd name="adj" fmla="val 50000"/>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sp>
          <p:nvSpPr>
            <p:cNvPr id="85" name="Rectangle 84">
              <a:extLst>
                <a:ext uri="{FF2B5EF4-FFF2-40B4-BE49-F238E27FC236}">
                  <a16:creationId xmlns:a16="http://schemas.microsoft.com/office/drawing/2014/main" id="{5F730D88-70CA-5CB7-4FBA-EB1BA1C8A56E}"/>
                </a:ext>
              </a:extLst>
            </p:cNvPr>
            <p:cNvSpPr/>
            <p:nvPr/>
          </p:nvSpPr>
          <p:spPr>
            <a:xfrm>
              <a:off x="3707381" y="1039471"/>
              <a:ext cx="660868" cy="688671"/>
            </a:xfrm>
            <a:prstGeom prst="rect">
              <a:avLst/>
            </a:prstGeom>
            <a:solidFill>
              <a:srgbClr val="00B050"/>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WCS</a:t>
              </a:r>
              <a:endParaRPr lang="en-GB" sz="800" dirty="0">
                <a:solidFill>
                  <a:schemeClr val="tx1"/>
                </a:solidFill>
              </a:endParaRPr>
            </a:p>
          </p:txBody>
        </p:sp>
        <p:grpSp>
          <p:nvGrpSpPr>
            <p:cNvPr id="86" name="Group 85">
              <a:extLst>
                <a:ext uri="{FF2B5EF4-FFF2-40B4-BE49-F238E27FC236}">
                  <a16:creationId xmlns:a16="http://schemas.microsoft.com/office/drawing/2014/main" id="{CB2C2DDE-B0BF-8C2A-BA9C-0A3F0785942F}"/>
                </a:ext>
              </a:extLst>
            </p:cNvPr>
            <p:cNvGrpSpPr/>
            <p:nvPr/>
          </p:nvGrpSpPr>
          <p:grpSpPr>
            <a:xfrm>
              <a:off x="4509003" y="438412"/>
              <a:ext cx="828721" cy="503505"/>
              <a:chOff x="7668862" y="2028256"/>
              <a:chExt cx="725077" cy="360280"/>
            </a:xfrm>
            <a:solidFill>
              <a:srgbClr val="00B050"/>
            </a:solidFill>
          </p:grpSpPr>
          <p:sp>
            <p:nvSpPr>
              <p:cNvPr id="91" name="Rectangle: Rounded Corners 90">
                <a:extLst>
                  <a:ext uri="{FF2B5EF4-FFF2-40B4-BE49-F238E27FC236}">
                    <a16:creationId xmlns:a16="http://schemas.microsoft.com/office/drawing/2014/main" id="{E46C07CA-F547-4056-1626-42887D242206}"/>
                  </a:ext>
                </a:extLst>
              </p:cNvPr>
              <p:cNvSpPr/>
              <p:nvPr/>
            </p:nvSpPr>
            <p:spPr>
              <a:xfrm>
                <a:off x="7879853" y="2028256"/>
                <a:ext cx="129927" cy="346938"/>
              </a:xfrm>
              <a:prstGeom prst="roundRect">
                <a:avLst>
                  <a:gd name="adj" fmla="val 50000"/>
                </a:avLst>
              </a:prstGeom>
              <a:grp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93" name="Rectangle: Rounded Corners 92">
                <a:extLst>
                  <a:ext uri="{FF2B5EF4-FFF2-40B4-BE49-F238E27FC236}">
                    <a16:creationId xmlns:a16="http://schemas.microsoft.com/office/drawing/2014/main" id="{14323259-2D7F-45A9-8954-1481E3235A34}"/>
                  </a:ext>
                </a:extLst>
              </p:cNvPr>
              <p:cNvSpPr/>
              <p:nvPr/>
            </p:nvSpPr>
            <p:spPr>
              <a:xfrm>
                <a:off x="8059290" y="2028256"/>
                <a:ext cx="129927" cy="346938"/>
              </a:xfrm>
              <a:prstGeom prst="roundRect">
                <a:avLst>
                  <a:gd name="adj" fmla="val 50000"/>
                </a:avLst>
              </a:prstGeom>
              <a:grp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134" name="Rectangle: Rounded Corners 133">
                <a:extLst>
                  <a:ext uri="{FF2B5EF4-FFF2-40B4-BE49-F238E27FC236}">
                    <a16:creationId xmlns:a16="http://schemas.microsoft.com/office/drawing/2014/main" id="{8DFBCD7B-B69E-5C55-8CDA-2A070DB8B4BA}"/>
                  </a:ext>
                </a:extLst>
              </p:cNvPr>
              <p:cNvSpPr/>
              <p:nvPr/>
            </p:nvSpPr>
            <p:spPr>
              <a:xfrm>
                <a:off x="8238726" y="2028256"/>
                <a:ext cx="129927" cy="346938"/>
              </a:xfrm>
              <a:prstGeom prst="roundRect">
                <a:avLst>
                  <a:gd name="adj" fmla="val 50000"/>
                </a:avLst>
              </a:prstGeom>
              <a:grp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cxnSp>
            <p:nvCxnSpPr>
              <p:cNvPr id="135" name="Straight Connector 134">
                <a:extLst>
                  <a:ext uri="{FF2B5EF4-FFF2-40B4-BE49-F238E27FC236}">
                    <a16:creationId xmlns:a16="http://schemas.microsoft.com/office/drawing/2014/main" id="{F893CCFE-949B-1682-2A8B-3DC318E14CE4}"/>
                  </a:ext>
                </a:extLst>
              </p:cNvPr>
              <p:cNvCxnSpPr>
                <a:cxnSpLocks/>
              </p:cNvCxnSpPr>
              <p:nvPr/>
            </p:nvCxnSpPr>
            <p:spPr>
              <a:xfrm>
                <a:off x="7668862" y="2388536"/>
                <a:ext cx="725077" cy="0"/>
              </a:xfrm>
              <a:prstGeom prst="line">
                <a:avLst/>
              </a:prstGeom>
              <a:grpFill/>
              <a:ln w="31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7" name="Group 86">
              <a:extLst>
                <a:ext uri="{FF2B5EF4-FFF2-40B4-BE49-F238E27FC236}">
                  <a16:creationId xmlns:a16="http://schemas.microsoft.com/office/drawing/2014/main" id="{B80B15E7-CF4E-E2FF-AD7A-687A0F525F84}"/>
                </a:ext>
              </a:extLst>
            </p:cNvPr>
            <p:cNvGrpSpPr/>
            <p:nvPr/>
          </p:nvGrpSpPr>
          <p:grpSpPr>
            <a:xfrm>
              <a:off x="5848240" y="800613"/>
              <a:ext cx="3764440" cy="107204"/>
              <a:chOff x="1515647" y="3599498"/>
              <a:chExt cx="9795889" cy="107204"/>
            </a:xfrm>
          </p:grpSpPr>
          <p:cxnSp>
            <p:nvCxnSpPr>
              <p:cNvPr id="89" name="Straight Connector 88">
                <a:extLst>
                  <a:ext uri="{FF2B5EF4-FFF2-40B4-BE49-F238E27FC236}">
                    <a16:creationId xmlns:a16="http://schemas.microsoft.com/office/drawing/2014/main" id="{D229D76F-83A9-6478-5984-A89052A4D518}"/>
                  </a:ext>
                </a:extLst>
              </p:cNvPr>
              <p:cNvCxnSpPr>
                <a:cxnSpLocks/>
              </p:cNvCxnSpPr>
              <p:nvPr/>
            </p:nvCxnSpPr>
            <p:spPr>
              <a:xfrm>
                <a:off x="1515647" y="3599498"/>
                <a:ext cx="9795889" cy="0"/>
              </a:xfrm>
              <a:prstGeom prst="line">
                <a:avLst/>
              </a:prstGeom>
              <a:ln w="38100">
                <a:solidFill>
                  <a:srgbClr val="FFCC66"/>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4C8C47C-9084-9BB1-57CE-DF8FD27B52D0}"/>
                  </a:ext>
                </a:extLst>
              </p:cNvPr>
              <p:cNvCxnSpPr>
                <a:cxnSpLocks/>
              </p:cNvCxnSpPr>
              <p:nvPr/>
            </p:nvCxnSpPr>
            <p:spPr>
              <a:xfrm>
                <a:off x="1515647" y="3706702"/>
                <a:ext cx="9795889"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grpSp>
        <p:sp>
          <p:nvSpPr>
            <p:cNvPr id="88" name="TextBox 87">
              <a:extLst>
                <a:ext uri="{FF2B5EF4-FFF2-40B4-BE49-F238E27FC236}">
                  <a16:creationId xmlns:a16="http://schemas.microsoft.com/office/drawing/2014/main" id="{04CBC5AE-F95E-075B-78BD-6D9AD79EA655}"/>
                </a:ext>
              </a:extLst>
            </p:cNvPr>
            <p:cNvSpPr txBox="1"/>
            <p:nvPr/>
          </p:nvSpPr>
          <p:spPr>
            <a:xfrm>
              <a:off x="7466353" y="493495"/>
              <a:ext cx="772348" cy="357310"/>
            </a:xfrm>
            <a:prstGeom prst="rect">
              <a:avLst/>
            </a:prstGeom>
            <a:noFill/>
          </p:spPr>
          <p:txBody>
            <a:bodyPr wrap="square">
              <a:spAutoFit/>
            </a:bodyPr>
            <a:lstStyle/>
            <a:p>
              <a:pPr algn="ctr"/>
              <a:r>
                <a:rPr lang="en-GB" sz="900" dirty="0">
                  <a:solidFill>
                    <a:schemeClr val="tx1"/>
                  </a:solidFill>
                </a:rPr>
                <a:t>WPS</a:t>
              </a:r>
              <a:endParaRPr lang="en-GB" sz="900" dirty="0"/>
            </a:p>
          </p:txBody>
        </p:sp>
      </p:grpSp>
      <p:sp>
        <p:nvSpPr>
          <p:cNvPr id="297" name="Rectangle 296">
            <a:extLst>
              <a:ext uri="{FF2B5EF4-FFF2-40B4-BE49-F238E27FC236}">
                <a16:creationId xmlns:a16="http://schemas.microsoft.com/office/drawing/2014/main" id="{1A10BA16-3EB5-220E-13EA-EA65A4B355BB}"/>
              </a:ext>
            </a:extLst>
          </p:cNvPr>
          <p:cNvSpPr/>
          <p:nvPr/>
        </p:nvSpPr>
        <p:spPr>
          <a:xfrm>
            <a:off x="7806335" y="2849957"/>
            <a:ext cx="3462867" cy="1808702"/>
          </a:xfrm>
          <a:prstGeom prst="rect">
            <a:avLst/>
          </a:prstGeom>
          <a:solidFill>
            <a:schemeClr val="bg1">
              <a:alpha val="9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1"/>
                </a:solidFill>
              </a:rPr>
              <a:t>QDB/QM is out of scope </a:t>
            </a:r>
            <a:br>
              <a:rPr lang="en-GB" sz="1800" dirty="0">
                <a:solidFill>
                  <a:schemeClr val="tx1"/>
                </a:solidFill>
              </a:rPr>
            </a:br>
            <a:r>
              <a:rPr lang="en-GB" sz="1800" dirty="0">
                <a:solidFill>
                  <a:schemeClr val="tx1"/>
                </a:solidFill>
              </a:rPr>
              <a:t>(may not even be there yet)</a:t>
            </a:r>
            <a:endParaRPr lang="en-GB" dirty="0"/>
          </a:p>
          <a:p>
            <a:pPr algn="ctr"/>
            <a:endParaRPr lang="en-GB" dirty="0"/>
          </a:p>
        </p:txBody>
      </p:sp>
      <p:sp>
        <p:nvSpPr>
          <p:cNvPr id="298" name="TextBox 297">
            <a:extLst>
              <a:ext uri="{FF2B5EF4-FFF2-40B4-BE49-F238E27FC236}">
                <a16:creationId xmlns:a16="http://schemas.microsoft.com/office/drawing/2014/main" id="{F2EF131E-3843-B836-7909-A7F9A2059992}"/>
              </a:ext>
            </a:extLst>
          </p:cNvPr>
          <p:cNvSpPr txBox="1"/>
          <p:nvPr/>
        </p:nvSpPr>
        <p:spPr>
          <a:xfrm>
            <a:off x="3930799" y="2878222"/>
            <a:ext cx="1413144" cy="646331"/>
          </a:xfrm>
          <a:prstGeom prst="rect">
            <a:avLst/>
          </a:prstGeom>
          <a:noFill/>
        </p:spPr>
        <p:txBody>
          <a:bodyPr wrap="none" rtlCol="0">
            <a:spAutoFit/>
          </a:bodyPr>
          <a:lstStyle/>
          <a:p>
            <a:r>
              <a:rPr lang="en-US" dirty="0"/>
              <a:t>Q&amp;C 1.2</a:t>
            </a:r>
          </a:p>
          <a:p>
            <a:r>
              <a:rPr lang="en-US" dirty="0"/>
              <a:t>Stand-alone</a:t>
            </a:r>
            <a:endParaRPr lang="en-GB" dirty="0"/>
          </a:p>
        </p:txBody>
      </p:sp>
      <p:cxnSp>
        <p:nvCxnSpPr>
          <p:cNvPr id="301" name="Connector: Elbow 300">
            <a:extLst>
              <a:ext uri="{FF2B5EF4-FFF2-40B4-BE49-F238E27FC236}">
                <a16:creationId xmlns:a16="http://schemas.microsoft.com/office/drawing/2014/main" id="{40CB9B5B-183E-17D4-8370-FA430A3D23C2}"/>
              </a:ext>
            </a:extLst>
          </p:cNvPr>
          <p:cNvCxnSpPr>
            <a:cxnSpLocks/>
            <a:stCxn id="199" idx="2"/>
            <a:endCxn id="200" idx="0"/>
          </p:cNvCxnSpPr>
          <p:nvPr/>
        </p:nvCxnSpPr>
        <p:spPr>
          <a:xfrm rot="16200000" flipH="1">
            <a:off x="5723171" y="2886636"/>
            <a:ext cx="492089" cy="563284"/>
          </a:xfrm>
          <a:prstGeom prst="bentConnector2">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302" name="TextBox 301">
            <a:extLst>
              <a:ext uri="{FF2B5EF4-FFF2-40B4-BE49-F238E27FC236}">
                <a16:creationId xmlns:a16="http://schemas.microsoft.com/office/drawing/2014/main" id="{9547FAC7-FA07-0D4C-5B1F-41F383218DB0}"/>
              </a:ext>
            </a:extLst>
          </p:cNvPr>
          <p:cNvSpPr txBox="1"/>
          <p:nvPr/>
        </p:nvSpPr>
        <p:spPr>
          <a:xfrm>
            <a:off x="625312" y="2512352"/>
            <a:ext cx="1577868" cy="369332"/>
          </a:xfrm>
          <a:prstGeom prst="rect">
            <a:avLst/>
          </a:prstGeom>
          <a:solidFill>
            <a:srgbClr val="FFFF00"/>
          </a:solidFill>
        </p:spPr>
        <p:txBody>
          <a:bodyPr wrap="none" rtlCol="0">
            <a:spAutoFit/>
          </a:bodyPr>
          <a:lstStyle/>
          <a:p>
            <a:r>
              <a:rPr lang="en-US" b="1" dirty="0">
                <a:solidFill>
                  <a:srgbClr val="FF0000"/>
                </a:solidFill>
              </a:rPr>
              <a:t>QPLANT SAT</a:t>
            </a:r>
            <a:endParaRPr lang="en-GB" b="1" dirty="0">
              <a:solidFill>
                <a:srgbClr val="FF0000"/>
              </a:solidFill>
            </a:endParaRPr>
          </a:p>
        </p:txBody>
      </p:sp>
      <p:sp>
        <p:nvSpPr>
          <p:cNvPr id="303" name="TextBox 302">
            <a:extLst>
              <a:ext uri="{FF2B5EF4-FFF2-40B4-BE49-F238E27FC236}">
                <a16:creationId xmlns:a16="http://schemas.microsoft.com/office/drawing/2014/main" id="{9ED680EE-9BC9-DFF1-9171-6413502C7B5E}"/>
              </a:ext>
            </a:extLst>
          </p:cNvPr>
          <p:cNvSpPr txBox="1"/>
          <p:nvPr/>
        </p:nvSpPr>
        <p:spPr>
          <a:xfrm>
            <a:off x="539127" y="689402"/>
            <a:ext cx="1877498" cy="246221"/>
          </a:xfrm>
          <a:prstGeom prst="rect">
            <a:avLst/>
          </a:prstGeom>
          <a:solidFill>
            <a:srgbClr val="FFFF00"/>
          </a:solidFill>
        </p:spPr>
        <p:txBody>
          <a:bodyPr wrap="square" rtlCol="0">
            <a:spAutoFit/>
          </a:bodyPr>
          <a:lstStyle/>
          <a:p>
            <a:r>
              <a:rPr lang="en-US" sz="1000" b="1" dirty="0">
                <a:solidFill>
                  <a:srgbClr val="FF0000"/>
                </a:solidFill>
              </a:rPr>
              <a:t>Contractor internal business</a:t>
            </a:r>
            <a:endParaRPr lang="en-GB" sz="1000" b="1" dirty="0">
              <a:solidFill>
                <a:srgbClr val="FF0000"/>
              </a:solidFill>
            </a:endParaRPr>
          </a:p>
        </p:txBody>
      </p:sp>
      <p:sp>
        <p:nvSpPr>
          <p:cNvPr id="308" name="TextBox 307">
            <a:extLst>
              <a:ext uri="{FF2B5EF4-FFF2-40B4-BE49-F238E27FC236}">
                <a16:creationId xmlns:a16="http://schemas.microsoft.com/office/drawing/2014/main" id="{04938A28-57B9-7EC2-D518-55504A65DBC7}"/>
              </a:ext>
            </a:extLst>
          </p:cNvPr>
          <p:cNvSpPr txBox="1"/>
          <p:nvPr/>
        </p:nvSpPr>
        <p:spPr>
          <a:xfrm>
            <a:off x="616945" y="3100339"/>
            <a:ext cx="3073706" cy="1631216"/>
          </a:xfrm>
          <a:prstGeom prst="rect">
            <a:avLst/>
          </a:prstGeom>
          <a:noFill/>
        </p:spPr>
        <p:txBody>
          <a:bodyPr wrap="square" rtlCol="0">
            <a:spAutoFit/>
          </a:bodyPr>
          <a:lstStyle/>
          <a:p>
            <a:r>
              <a:rPr lang="en-US" sz="1000" dirty="0"/>
              <a:t>For CIS</a:t>
            </a:r>
          </a:p>
          <a:p>
            <a:pPr marL="171450" indent="-171450">
              <a:buFont typeface="Arial" panose="020B0604020202020204" pitchFamily="34" charset="0"/>
              <a:buChar char="•"/>
            </a:pPr>
            <a:r>
              <a:rPr lang="en-US" sz="1000" b="1" u="sng" dirty="0"/>
              <a:t>Only a communication test (query/reply)</a:t>
            </a:r>
          </a:p>
          <a:p>
            <a:pPr marL="628650" lvl="1" indent="-171450">
              <a:buFont typeface="Arial" panose="020B0604020202020204" pitchFamily="34" charset="0"/>
              <a:buChar char="•"/>
            </a:pPr>
            <a:r>
              <a:rPr lang="en-US" sz="1000" b="1" u="sng" dirty="0"/>
              <a:t>I/O</a:t>
            </a:r>
          </a:p>
          <a:p>
            <a:pPr marL="628650" lvl="1" indent="-171450">
              <a:buFont typeface="Arial" panose="020B0604020202020204" pitchFamily="34" charset="0"/>
              <a:buChar char="•"/>
            </a:pPr>
            <a:r>
              <a:rPr lang="en-US" sz="1000" b="1" u="sng" dirty="0"/>
              <a:t>Commands</a:t>
            </a:r>
          </a:p>
          <a:p>
            <a:pPr marL="628650" lvl="1" indent="-171450">
              <a:buFont typeface="Arial" panose="020B0604020202020204" pitchFamily="34" charset="0"/>
              <a:buChar char="•"/>
            </a:pPr>
            <a:r>
              <a:rPr lang="en-US" sz="1000" b="1" u="sng" dirty="0"/>
              <a:t>Data (status, interlocks, …)</a:t>
            </a:r>
          </a:p>
          <a:p>
            <a:pPr marL="171450" indent="-171450">
              <a:buFont typeface="Arial" panose="020B0604020202020204" pitchFamily="34" charset="0"/>
              <a:buChar char="•"/>
            </a:pPr>
            <a:r>
              <a:rPr lang="en-US" sz="1000" dirty="0"/>
              <a:t>Out of scope is debugging of CIS</a:t>
            </a:r>
          </a:p>
          <a:p>
            <a:pPr marL="171450" indent="-171450">
              <a:buFont typeface="Arial" panose="020B0604020202020204" pitchFamily="34" charset="0"/>
              <a:buChar char="•"/>
            </a:pPr>
            <a:endParaRPr lang="en-US" sz="1000" dirty="0"/>
          </a:p>
          <a:p>
            <a:r>
              <a:rPr lang="en-US" sz="1000" dirty="0"/>
              <a:t>Contractually, SAT program is done in one big Campaign</a:t>
            </a:r>
          </a:p>
          <a:p>
            <a:pPr marL="171450" indent="-171450">
              <a:buFont typeface="Arial" panose="020B0604020202020204" pitchFamily="34" charset="0"/>
              <a:buChar char="•"/>
            </a:pPr>
            <a:r>
              <a:rPr lang="en-US" sz="1000" dirty="0"/>
              <a:t>Contractor shall prove full Q&amp;C (= Q&amp;C 1.1)</a:t>
            </a:r>
            <a:endParaRPr lang="en-GB" sz="1000" dirty="0"/>
          </a:p>
        </p:txBody>
      </p:sp>
      <p:sp>
        <p:nvSpPr>
          <p:cNvPr id="309" name="TextBox 308">
            <a:extLst>
              <a:ext uri="{FF2B5EF4-FFF2-40B4-BE49-F238E27FC236}">
                <a16:creationId xmlns:a16="http://schemas.microsoft.com/office/drawing/2014/main" id="{28809873-4038-FD14-E5E2-BF1B765CABD3}"/>
              </a:ext>
            </a:extLst>
          </p:cNvPr>
          <p:cNvSpPr txBox="1"/>
          <p:nvPr/>
        </p:nvSpPr>
        <p:spPr>
          <a:xfrm>
            <a:off x="483778" y="1063150"/>
            <a:ext cx="3073706" cy="400110"/>
          </a:xfrm>
          <a:prstGeom prst="rect">
            <a:avLst/>
          </a:prstGeom>
          <a:noFill/>
        </p:spPr>
        <p:txBody>
          <a:bodyPr wrap="square" rtlCol="0">
            <a:spAutoFit/>
          </a:bodyPr>
          <a:lstStyle/>
          <a:p>
            <a:r>
              <a:rPr lang="en-US" sz="1000" dirty="0"/>
              <a:t>Up to Contractor if they want to run this phase in stand-alone</a:t>
            </a:r>
            <a:endParaRPr lang="en-GB" sz="1000" dirty="0"/>
          </a:p>
        </p:txBody>
      </p:sp>
      <p:sp>
        <p:nvSpPr>
          <p:cNvPr id="314" name="TextBox 313">
            <a:extLst>
              <a:ext uri="{FF2B5EF4-FFF2-40B4-BE49-F238E27FC236}">
                <a16:creationId xmlns:a16="http://schemas.microsoft.com/office/drawing/2014/main" id="{2C490C13-0B54-3653-0CCE-788EF62759E2}"/>
              </a:ext>
            </a:extLst>
          </p:cNvPr>
          <p:cNvSpPr txBox="1"/>
          <p:nvPr/>
        </p:nvSpPr>
        <p:spPr>
          <a:xfrm>
            <a:off x="3930799" y="4934067"/>
            <a:ext cx="1413144" cy="646331"/>
          </a:xfrm>
          <a:prstGeom prst="rect">
            <a:avLst/>
          </a:prstGeom>
          <a:noFill/>
        </p:spPr>
        <p:txBody>
          <a:bodyPr wrap="none" rtlCol="0">
            <a:spAutoFit/>
          </a:bodyPr>
          <a:lstStyle/>
          <a:p>
            <a:r>
              <a:rPr lang="en-US" dirty="0"/>
              <a:t>Q&amp;C 1.3</a:t>
            </a:r>
          </a:p>
          <a:p>
            <a:r>
              <a:rPr lang="en-US" dirty="0"/>
              <a:t>Stand-alone</a:t>
            </a:r>
            <a:endParaRPr lang="en-GB" dirty="0"/>
          </a:p>
        </p:txBody>
      </p:sp>
      <p:grpSp>
        <p:nvGrpSpPr>
          <p:cNvPr id="317" name="Group 316">
            <a:extLst>
              <a:ext uri="{FF2B5EF4-FFF2-40B4-BE49-F238E27FC236}">
                <a16:creationId xmlns:a16="http://schemas.microsoft.com/office/drawing/2014/main" id="{84DC5BDE-A22F-85D0-38EB-8C023F4A1134}"/>
              </a:ext>
            </a:extLst>
          </p:cNvPr>
          <p:cNvGrpSpPr/>
          <p:nvPr/>
        </p:nvGrpSpPr>
        <p:grpSpPr>
          <a:xfrm>
            <a:off x="6522617" y="4825784"/>
            <a:ext cx="4746585" cy="2192456"/>
            <a:chOff x="3707381" y="147551"/>
            <a:chExt cx="7347355" cy="3393756"/>
          </a:xfrm>
        </p:grpSpPr>
        <p:sp>
          <p:nvSpPr>
            <p:cNvPr id="318" name="TextBox 317">
              <a:extLst>
                <a:ext uri="{FF2B5EF4-FFF2-40B4-BE49-F238E27FC236}">
                  <a16:creationId xmlns:a16="http://schemas.microsoft.com/office/drawing/2014/main" id="{96D487A0-3CD2-FCEE-6D6F-DD63EC116113}"/>
                </a:ext>
              </a:extLst>
            </p:cNvPr>
            <p:cNvSpPr txBox="1"/>
            <p:nvPr/>
          </p:nvSpPr>
          <p:spPr>
            <a:xfrm>
              <a:off x="4623731" y="147551"/>
              <a:ext cx="772348" cy="357310"/>
            </a:xfrm>
            <a:prstGeom prst="rect">
              <a:avLst/>
            </a:prstGeom>
            <a:noFill/>
          </p:spPr>
          <p:txBody>
            <a:bodyPr wrap="square">
              <a:spAutoFit/>
            </a:bodyPr>
            <a:lstStyle/>
            <a:p>
              <a:pPr algn="ctr"/>
              <a:r>
                <a:rPr lang="en-GB" sz="900" dirty="0">
                  <a:solidFill>
                    <a:schemeClr val="tx1"/>
                  </a:solidFill>
                </a:rPr>
                <a:t>WHS</a:t>
              </a:r>
              <a:endParaRPr lang="en-GB" sz="900" dirty="0"/>
            </a:p>
          </p:txBody>
        </p:sp>
        <p:sp>
          <p:nvSpPr>
            <p:cNvPr id="319" name="Rectangle 318">
              <a:extLst>
                <a:ext uri="{FF2B5EF4-FFF2-40B4-BE49-F238E27FC236}">
                  <a16:creationId xmlns:a16="http://schemas.microsoft.com/office/drawing/2014/main" id="{D7D99A50-2F4E-DED3-9740-C2FA8E095D32}"/>
                </a:ext>
              </a:extLst>
            </p:cNvPr>
            <p:cNvSpPr/>
            <p:nvPr/>
          </p:nvSpPr>
          <p:spPr>
            <a:xfrm>
              <a:off x="7590749" y="1755060"/>
              <a:ext cx="1146318" cy="588821"/>
            </a:xfrm>
            <a:prstGeom prst="rect">
              <a:avLst/>
            </a:prstGeom>
            <a:solidFill>
              <a:schemeClr val="bg1">
                <a:lumMod val="95000"/>
              </a:schemeClr>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1050"/>
            </a:p>
          </p:txBody>
        </p:sp>
        <p:sp>
          <p:nvSpPr>
            <p:cNvPr id="514" name="Rectangle 513">
              <a:extLst>
                <a:ext uri="{FF2B5EF4-FFF2-40B4-BE49-F238E27FC236}">
                  <a16:creationId xmlns:a16="http://schemas.microsoft.com/office/drawing/2014/main" id="{9D6777C4-F1EE-9557-E696-017A47CDADA4}"/>
                </a:ext>
              </a:extLst>
            </p:cNvPr>
            <p:cNvSpPr/>
            <p:nvPr/>
          </p:nvSpPr>
          <p:spPr>
            <a:xfrm>
              <a:off x="7590749" y="1058833"/>
              <a:ext cx="1146318" cy="717312"/>
            </a:xfrm>
            <a:prstGeom prst="rect">
              <a:avLst/>
            </a:prstGeom>
            <a:solidFill>
              <a:schemeClr val="bg1">
                <a:lumMod val="95000"/>
              </a:schemeClr>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1050"/>
            </a:p>
          </p:txBody>
        </p:sp>
        <p:sp>
          <p:nvSpPr>
            <p:cNvPr id="515" name="Rectangle 514">
              <a:extLst>
                <a:ext uri="{FF2B5EF4-FFF2-40B4-BE49-F238E27FC236}">
                  <a16:creationId xmlns:a16="http://schemas.microsoft.com/office/drawing/2014/main" id="{FCA3B248-ECE3-63BA-853C-2448CEDC0F13}"/>
                </a:ext>
              </a:extLst>
            </p:cNvPr>
            <p:cNvSpPr/>
            <p:nvPr/>
          </p:nvSpPr>
          <p:spPr>
            <a:xfrm>
              <a:off x="7590749" y="2336858"/>
              <a:ext cx="1146318" cy="672227"/>
            </a:xfrm>
            <a:prstGeom prst="rect">
              <a:avLst/>
            </a:prstGeom>
            <a:solidFill>
              <a:schemeClr val="bg1">
                <a:lumMod val="95000"/>
              </a:schemeClr>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1050"/>
            </a:p>
          </p:txBody>
        </p:sp>
        <p:cxnSp>
          <p:nvCxnSpPr>
            <p:cNvPr id="516" name="Straight Connector 515">
              <a:extLst>
                <a:ext uri="{FF2B5EF4-FFF2-40B4-BE49-F238E27FC236}">
                  <a16:creationId xmlns:a16="http://schemas.microsoft.com/office/drawing/2014/main" id="{A06F27B8-8D0C-D89D-6C0E-98AAA96CD48E}"/>
                </a:ext>
              </a:extLst>
            </p:cNvPr>
            <p:cNvCxnSpPr>
              <a:cxnSpLocks/>
            </p:cNvCxnSpPr>
            <p:nvPr/>
          </p:nvCxnSpPr>
          <p:spPr>
            <a:xfrm>
              <a:off x="7933151" y="1452153"/>
              <a:ext cx="0" cy="55993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7" name="Straight Connector 516">
              <a:extLst>
                <a:ext uri="{FF2B5EF4-FFF2-40B4-BE49-F238E27FC236}">
                  <a16:creationId xmlns:a16="http://schemas.microsoft.com/office/drawing/2014/main" id="{4B292DA0-D94E-1E1E-0C6D-A902A2855D3B}"/>
                </a:ext>
              </a:extLst>
            </p:cNvPr>
            <p:cNvCxnSpPr>
              <a:cxnSpLocks/>
            </p:cNvCxnSpPr>
            <p:nvPr/>
          </p:nvCxnSpPr>
          <p:spPr>
            <a:xfrm>
              <a:off x="8091852" y="1543712"/>
              <a:ext cx="0" cy="46837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18" name="Isosceles Triangle 517">
              <a:extLst>
                <a:ext uri="{FF2B5EF4-FFF2-40B4-BE49-F238E27FC236}">
                  <a16:creationId xmlns:a16="http://schemas.microsoft.com/office/drawing/2014/main" id="{A84AF604-2BF2-F4D2-C4F6-4E756A52941B}"/>
                </a:ext>
              </a:extLst>
            </p:cNvPr>
            <p:cNvSpPr/>
            <p:nvPr/>
          </p:nvSpPr>
          <p:spPr>
            <a:xfrm>
              <a:off x="7903482" y="1676073"/>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519" name="Isosceles Triangle 518">
              <a:extLst>
                <a:ext uri="{FF2B5EF4-FFF2-40B4-BE49-F238E27FC236}">
                  <a16:creationId xmlns:a16="http://schemas.microsoft.com/office/drawing/2014/main" id="{78F39AB3-8574-A4F7-7CC7-0049F6BA02C9}"/>
                </a:ext>
              </a:extLst>
            </p:cNvPr>
            <p:cNvSpPr/>
            <p:nvPr/>
          </p:nvSpPr>
          <p:spPr>
            <a:xfrm flipV="1">
              <a:off x="7903482" y="1624004"/>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520" name="Isosceles Triangle 519">
              <a:extLst>
                <a:ext uri="{FF2B5EF4-FFF2-40B4-BE49-F238E27FC236}">
                  <a16:creationId xmlns:a16="http://schemas.microsoft.com/office/drawing/2014/main" id="{2B516BF5-9184-968B-B03B-56ACDEE7B555}"/>
                </a:ext>
              </a:extLst>
            </p:cNvPr>
            <p:cNvSpPr/>
            <p:nvPr/>
          </p:nvSpPr>
          <p:spPr>
            <a:xfrm>
              <a:off x="8057841" y="1678638"/>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521" name="Isosceles Triangle 520">
              <a:extLst>
                <a:ext uri="{FF2B5EF4-FFF2-40B4-BE49-F238E27FC236}">
                  <a16:creationId xmlns:a16="http://schemas.microsoft.com/office/drawing/2014/main" id="{177D5E1F-78FE-835E-0238-9CEEE3E73964}"/>
                </a:ext>
              </a:extLst>
            </p:cNvPr>
            <p:cNvSpPr/>
            <p:nvPr/>
          </p:nvSpPr>
          <p:spPr>
            <a:xfrm flipV="1">
              <a:off x="8057841" y="1626569"/>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cxnSp>
          <p:nvCxnSpPr>
            <p:cNvPr id="522" name="Straight Connector 521">
              <a:extLst>
                <a:ext uri="{FF2B5EF4-FFF2-40B4-BE49-F238E27FC236}">
                  <a16:creationId xmlns:a16="http://schemas.microsoft.com/office/drawing/2014/main" id="{1CABC969-6FFE-4444-CAFF-868EA8A7D4E3}"/>
                </a:ext>
              </a:extLst>
            </p:cNvPr>
            <p:cNvCxnSpPr>
              <a:cxnSpLocks/>
            </p:cNvCxnSpPr>
            <p:nvPr/>
          </p:nvCxnSpPr>
          <p:spPr>
            <a:xfrm flipV="1">
              <a:off x="7730762" y="1240422"/>
              <a:ext cx="0" cy="857778"/>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23" name="Isosceles Triangle 522">
              <a:extLst>
                <a:ext uri="{FF2B5EF4-FFF2-40B4-BE49-F238E27FC236}">
                  <a16:creationId xmlns:a16="http://schemas.microsoft.com/office/drawing/2014/main" id="{E517000C-08E3-C0CF-8BC0-203028CFA027}"/>
                </a:ext>
              </a:extLst>
            </p:cNvPr>
            <p:cNvSpPr/>
            <p:nvPr/>
          </p:nvSpPr>
          <p:spPr>
            <a:xfrm>
              <a:off x="7693809" y="1676079"/>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524" name="Isosceles Triangle 523">
              <a:extLst>
                <a:ext uri="{FF2B5EF4-FFF2-40B4-BE49-F238E27FC236}">
                  <a16:creationId xmlns:a16="http://schemas.microsoft.com/office/drawing/2014/main" id="{A022EF14-3631-85EB-3D4E-4F454ED6AADE}"/>
                </a:ext>
              </a:extLst>
            </p:cNvPr>
            <p:cNvSpPr/>
            <p:nvPr/>
          </p:nvSpPr>
          <p:spPr>
            <a:xfrm flipV="1">
              <a:off x="7693809" y="1624010"/>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cxnSp>
          <p:nvCxnSpPr>
            <p:cNvPr id="525" name="Straight Connector 524">
              <a:extLst>
                <a:ext uri="{FF2B5EF4-FFF2-40B4-BE49-F238E27FC236}">
                  <a16:creationId xmlns:a16="http://schemas.microsoft.com/office/drawing/2014/main" id="{10A28908-4263-3EB6-CB3D-C259BE553D35}"/>
                </a:ext>
              </a:extLst>
            </p:cNvPr>
            <p:cNvCxnSpPr>
              <a:cxnSpLocks/>
            </p:cNvCxnSpPr>
            <p:nvPr/>
          </p:nvCxnSpPr>
          <p:spPr>
            <a:xfrm flipH="1" flipV="1">
              <a:off x="7916183" y="2016278"/>
              <a:ext cx="193496" cy="9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6" name="Straight Connector 525">
              <a:extLst>
                <a:ext uri="{FF2B5EF4-FFF2-40B4-BE49-F238E27FC236}">
                  <a16:creationId xmlns:a16="http://schemas.microsoft.com/office/drawing/2014/main" id="{9EE1DC5D-4031-0FB5-3896-87A501C7AEDB}"/>
                </a:ext>
              </a:extLst>
            </p:cNvPr>
            <p:cNvCxnSpPr>
              <a:cxnSpLocks/>
            </p:cNvCxnSpPr>
            <p:nvPr/>
          </p:nvCxnSpPr>
          <p:spPr>
            <a:xfrm>
              <a:off x="7729846" y="2077949"/>
              <a:ext cx="580088" cy="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27" name="Straight Connector 526">
              <a:extLst>
                <a:ext uri="{FF2B5EF4-FFF2-40B4-BE49-F238E27FC236}">
                  <a16:creationId xmlns:a16="http://schemas.microsoft.com/office/drawing/2014/main" id="{509270E5-CC07-95CC-8A2C-3611A0710BC0}"/>
                </a:ext>
              </a:extLst>
            </p:cNvPr>
            <p:cNvCxnSpPr>
              <a:cxnSpLocks/>
            </p:cNvCxnSpPr>
            <p:nvPr/>
          </p:nvCxnSpPr>
          <p:spPr>
            <a:xfrm flipV="1">
              <a:off x="8289396" y="2061675"/>
              <a:ext cx="6163" cy="326822"/>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a:extLst>
                <a:ext uri="{FF2B5EF4-FFF2-40B4-BE49-F238E27FC236}">
                  <a16:creationId xmlns:a16="http://schemas.microsoft.com/office/drawing/2014/main" id="{7AC65E22-8666-6085-E837-DDBCB60A5EC6}"/>
                </a:ext>
              </a:extLst>
            </p:cNvPr>
            <p:cNvCxnSpPr>
              <a:cxnSpLocks/>
            </p:cNvCxnSpPr>
            <p:nvPr/>
          </p:nvCxnSpPr>
          <p:spPr>
            <a:xfrm>
              <a:off x="8062398" y="2081759"/>
              <a:ext cx="0" cy="543582"/>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a:extLst>
                <a:ext uri="{FF2B5EF4-FFF2-40B4-BE49-F238E27FC236}">
                  <a16:creationId xmlns:a16="http://schemas.microsoft.com/office/drawing/2014/main" id="{8684032D-B70C-0DFF-236F-A551AAFFDB9A}"/>
                </a:ext>
              </a:extLst>
            </p:cNvPr>
            <p:cNvCxnSpPr>
              <a:cxnSpLocks/>
            </p:cNvCxnSpPr>
            <p:nvPr/>
          </p:nvCxnSpPr>
          <p:spPr>
            <a:xfrm>
              <a:off x="8047158" y="2606291"/>
              <a:ext cx="176303" cy="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a:extLst>
                <a:ext uri="{FF2B5EF4-FFF2-40B4-BE49-F238E27FC236}">
                  <a16:creationId xmlns:a16="http://schemas.microsoft.com/office/drawing/2014/main" id="{6C42A90E-3F33-1C08-DDA2-A2E293DAC2DD}"/>
                </a:ext>
              </a:extLst>
            </p:cNvPr>
            <p:cNvCxnSpPr>
              <a:cxnSpLocks/>
            </p:cNvCxnSpPr>
            <p:nvPr/>
          </p:nvCxnSpPr>
          <p:spPr>
            <a:xfrm flipV="1">
              <a:off x="8395758" y="1351703"/>
              <a:ext cx="638" cy="1033619"/>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531" name="Isosceles Triangle 530">
              <a:extLst>
                <a:ext uri="{FF2B5EF4-FFF2-40B4-BE49-F238E27FC236}">
                  <a16:creationId xmlns:a16="http://schemas.microsoft.com/office/drawing/2014/main" id="{E35F1B83-560A-D943-C25D-FC5DE9FC67D1}"/>
                </a:ext>
              </a:extLst>
            </p:cNvPr>
            <p:cNvSpPr/>
            <p:nvPr/>
          </p:nvSpPr>
          <p:spPr>
            <a:xfrm>
              <a:off x="8356083" y="1676080"/>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532" name="Isosceles Triangle 531">
              <a:extLst>
                <a:ext uri="{FF2B5EF4-FFF2-40B4-BE49-F238E27FC236}">
                  <a16:creationId xmlns:a16="http://schemas.microsoft.com/office/drawing/2014/main" id="{7436A293-B210-163C-9FCC-919D9CB3A84C}"/>
                </a:ext>
              </a:extLst>
            </p:cNvPr>
            <p:cNvSpPr/>
            <p:nvPr/>
          </p:nvSpPr>
          <p:spPr>
            <a:xfrm flipV="1">
              <a:off x="8356083" y="1624011"/>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nvGrpSpPr>
            <p:cNvPr id="533" name="Group 532">
              <a:extLst>
                <a:ext uri="{FF2B5EF4-FFF2-40B4-BE49-F238E27FC236}">
                  <a16:creationId xmlns:a16="http://schemas.microsoft.com/office/drawing/2014/main" id="{7F97010B-7CC1-2567-2E31-9F630B131573}"/>
                </a:ext>
              </a:extLst>
            </p:cNvPr>
            <p:cNvGrpSpPr/>
            <p:nvPr/>
          </p:nvGrpSpPr>
          <p:grpSpPr>
            <a:xfrm>
              <a:off x="8222970" y="2383647"/>
              <a:ext cx="384070" cy="310994"/>
              <a:chOff x="8386868" y="2686363"/>
              <a:chExt cx="672591" cy="410396"/>
            </a:xfrm>
          </p:grpSpPr>
          <p:sp>
            <p:nvSpPr>
              <p:cNvPr id="613" name="Rectangle 612">
                <a:extLst>
                  <a:ext uri="{FF2B5EF4-FFF2-40B4-BE49-F238E27FC236}">
                    <a16:creationId xmlns:a16="http://schemas.microsoft.com/office/drawing/2014/main" id="{3F301A1F-FED5-1292-78E8-3D92EA2638DC}"/>
                  </a:ext>
                </a:extLst>
              </p:cNvPr>
              <p:cNvSpPr/>
              <p:nvPr/>
            </p:nvSpPr>
            <p:spPr>
              <a:xfrm>
                <a:off x="8386869" y="2891561"/>
                <a:ext cx="672590" cy="205198"/>
              </a:xfrm>
              <a:prstGeom prst="rect">
                <a:avLst/>
              </a:prstGeom>
              <a:solidFill>
                <a:schemeClr val="accent4">
                  <a:lumMod val="60000"/>
                  <a:lumOff val="40000"/>
                </a:scheme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614" name="Rectangle 613">
                <a:extLst>
                  <a:ext uri="{FF2B5EF4-FFF2-40B4-BE49-F238E27FC236}">
                    <a16:creationId xmlns:a16="http://schemas.microsoft.com/office/drawing/2014/main" id="{1786A730-7129-61B8-2DEB-98F470FEF240}"/>
                  </a:ext>
                </a:extLst>
              </p:cNvPr>
              <p:cNvSpPr/>
              <p:nvPr/>
            </p:nvSpPr>
            <p:spPr>
              <a:xfrm>
                <a:off x="8386868" y="2686363"/>
                <a:ext cx="672590" cy="205198"/>
              </a:xfrm>
              <a:prstGeom prst="rect">
                <a:avLst/>
              </a:prstGeom>
              <a:solidFill>
                <a:schemeClr val="bg1"/>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sp>
          <p:nvSpPr>
            <p:cNvPr id="534" name="Isosceles Triangle 533">
              <a:extLst>
                <a:ext uri="{FF2B5EF4-FFF2-40B4-BE49-F238E27FC236}">
                  <a16:creationId xmlns:a16="http://schemas.microsoft.com/office/drawing/2014/main" id="{BC23910D-B5E1-2088-6030-FBA5DDBAD195}"/>
                </a:ext>
              </a:extLst>
            </p:cNvPr>
            <p:cNvSpPr/>
            <p:nvPr/>
          </p:nvSpPr>
          <p:spPr>
            <a:xfrm>
              <a:off x="8026849" y="2185893"/>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535" name="Isosceles Triangle 534">
              <a:extLst>
                <a:ext uri="{FF2B5EF4-FFF2-40B4-BE49-F238E27FC236}">
                  <a16:creationId xmlns:a16="http://schemas.microsoft.com/office/drawing/2014/main" id="{CAC93DE5-FFB3-E804-16B6-799451688575}"/>
                </a:ext>
              </a:extLst>
            </p:cNvPr>
            <p:cNvSpPr/>
            <p:nvPr/>
          </p:nvSpPr>
          <p:spPr>
            <a:xfrm flipV="1">
              <a:off x="8026849" y="2133824"/>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536" name="Isosceles Triangle 535">
              <a:extLst>
                <a:ext uri="{FF2B5EF4-FFF2-40B4-BE49-F238E27FC236}">
                  <a16:creationId xmlns:a16="http://schemas.microsoft.com/office/drawing/2014/main" id="{6CEFC06A-5233-A102-7C38-B3BF31BFF549}"/>
                </a:ext>
              </a:extLst>
            </p:cNvPr>
            <p:cNvSpPr/>
            <p:nvPr/>
          </p:nvSpPr>
          <p:spPr>
            <a:xfrm>
              <a:off x="8261660" y="2176921"/>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537" name="Isosceles Triangle 536">
              <a:extLst>
                <a:ext uri="{FF2B5EF4-FFF2-40B4-BE49-F238E27FC236}">
                  <a16:creationId xmlns:a16="http://schemas.microsoft.com/office/drawing/2014/main" id="{B9D1CE8D-9678-D528-A26C-EE9474FA7948}"/>
                </a:ext>
              </a:extLst>
            </p:cNvPr>
            <p:cNvSpPr/>
            <p:nvPr/>
          </p:nvSpPr>
          <p:spPr>
            <a:xfrm flipV="1">
              <a:off x="8261660" y="2124852"/>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cxnSp>
          <p:nvCxnSpPr>
            <p:cNvPr id="538" name="Straight Connector 537">
              <a:extLst>
                <a:ext uri="{FF2B5EF4-FFF2-40B4-BE49-F238E27FC236}">
                  <a16:creationId xmlns:a16="http://schemas.microsoft.com/office/drawing/2014/main" id="{BC534F1D-4701-F0B7-998B-980286CD7EE5}"/>
                </a:ext>
              </a:extLst>
            </p:cNvPr>
            <p:cNvCxnSpPr>
              <a:cxnSpLocks/>
            </p:cNvCxnSpPr>
            <p:nvPr/>
          </p:nvCxnSpPr>
          <p:spPr>
            <a:xfrm flipV="1">
              <a:off x="9141760" y="1746091"/>
              <a:ext cx="0" cy="105505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39" name="Straight Connector 538">
              <a:extLst>
                <a:ext uri="{FF2B5EF4-FFF2-40B4-BE49-F238E27FC236}">
                  <a16:creationId xmlns:a16="http://schemas.microsoft.com/office/drawing/2014/main" id="{F7775C9A-0B5C-FD25-DE5C-C89FC18F54C4}"/>
                </a:ext>
              </a:extLst>
            </p:cNvPr>
            <p:cNvCxnSpPr>
              <a:cxnSpLocks/>
            </p:cNvCxnSpPr>
            <p:nvPr/>
          </p:nvCxnSpPr>
          <p:spPr>
            <a:xfrm flipH="1">
              <a:off x="7729846" y="2918540"/>
              <a:ext cx="1559332"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40" name="Straight Connector 539">
              <a:extLst>
                <a:ext uri="{FF2B5EF4-FFF2-40B4-BE49-F238E27FC236}">
                  <a16:creationId xmlns:a16="http://schemas.microsoft.com/office/drawing/2014/main" id="{4568483D-A98A-B6D2-68A6-CC42D16E795E}"/>
                </a:ext>
              </a:extLst>
            </p:cNvPr>
            <p:cNvCxnSpPr>
              <a:cxnSpLocks/>
            </p:cNvCxnSpPr>
            <p:nvPr/>
          </p:nvCxnSpPr>
          <p:spPr>
            <a:xfrm>
              <a:off x="7729846" y="2095932"/>
              <a:ext cx="0" cy="839602"/>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41" name="Straight Connector 540">
              <a:extLst>
                <a:ext uri="{FF2B5EF4-FFF2-40B4-BE49-F238E27FC236}">
                  <a16:creationId xmlns:a16="http://schemas.microsoft.com/office/drawing/2014/main" id="{2CFBEB86-B318-ACDB-E5FB-A290262EC468}"/>
                </a:ext>
              </a:extLst>
            </p:cNvPr>
            <p:cNvCxnSpPr>
              <a:cxnSpLocks/>
            </p:cNvCxnSpPr>
            <p:nvPr/>
          </p:nvCxnSpPr>
          <p:spPr>
            <a:xfrm flipH="1">
              <a:off x="7729846" y="2782093"/>
              <a:ext cx="1411914"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42" name="Straight Connector 541">
              <a:extLst>
                <a:ext uri="{FF2B5EF4-FFF2-40B4-BE49-F238E27FC236}">
                  <a16:creationId xmlns:a16="http://schemas.microsoft.com/office/drawing/2014/main" id="{A97C99D2-BB84-511F-CA3C-D1818157EE49}"/>
                </a:ext>
              </a:extLst>
            </p:cNvPr>
            <p:cNvCxnSpPr>
              <a:cxnSpLocks/>
            </p:cNvCxnSpPr>
            <p:nvPr/>
          </p:nvCxnSpPr>
          <p:spPr>
            <a:xfrm>
              <a:off x="9269846" y="2358260"/>
              <a:ext cx="0" cy="567459"/>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43" name="Straight Connector 542">
              <a:extLst>
                <a:ext uri="{FF2B5EF4-FFF2-40B4-BE49-F238E27FC236}">
                  <a16:creationId xmlns:a16="http://schemas.microsoft.com/office/drawing/2014/main" id="{57DA3CF4-20AD-9DF4-11E1-B4216E6B3D86}"/>
                </a:ext>
              </a:extLst>
            </p:cNvPr>
            <p:cNvCxnSpPr>
              <a:cxnSpLocks/>
            </p:cNvCxnSpPr>
            <p:nvPr/>
          </p:nvCxnSpPr>
          <p:spPr>
            <a:xfrm flipH="1">
              <a:off x="9141760" y="2358260"/>
              <a:ext cx="147418"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544" name="Isosceles Triangle 543">
              <a:extLst>
                <a:ext uri="{FF2B5EF4-FFF2-40B4-BE49-F238E27FC236}">
                  <a16:creationId xmlns:a16="http://schemas.microsoft.com/office/drawing/2014/main" id="{102169FD-7C31-99C4-7D37-63D07A0309EA}"/>
                </a:ext>
              </a:extLst>
            </p:cNvPr>
            <p:cNvSpPr/>
            <p:nvPr/>
          </p:nvSpPr>
          <p:spPr>
            <a:xfrm rot="5400000">
              <a:off x="8995763" y="2756058"/>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545" name="Isosceles Triangle 544">
              <a:extLst>
                <a:ext uri="{FF2B5EF4-FFF2-40B4-BE49-F238E27FC236}">
                  <a16:creationId xmlns:a16="http://schemas.microsoft.com/office/drawing/2014/main" id="{30128D1E-E800-296E-E760-B9CFA1201EE1}"/>
                </a:ext>
              </a:extLst>
            </p:cNvPr>
            <p:cNvSpPr/>
            <p:nvPr/>
          </p:nvSpPr>
          <p:spPr>
            <a:xfrm rot="5400000" flipV="1">
              <a:off x="9047831" y="2756058"/>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546" name="Isosceles Triangle 545">
              <a:extLst>
                <a:ext uri="{FF2B5EF4-FFF2-40B4-BE49-F238E27FC236}">
                  <a16:creationId xmlns:a16="http://schemas.microsoft.com/office/drawing/2014/main" id="{AB1D74F5-B253-3525-30D9-9FCCDD831A2B}"/>
                </a:ext>
              </a:extLst>
            </p:cNvPr>
            <p:cNvSpPr/>
            <p:nvPr/>
          </p:nvSpPr>
          <p:spPr>
            <a:xfrm rot="5400000">
              <a:off x="9098760" y="2893195"/>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547" name="Isosceles Triangle 546">
              <a:extLst>
                <a:ext uri="{FF2B5EF4-FFF2-40B4-BE49-F238E27FC236}">
                  <a16:creationId xmlns:a16="http://schemas.microsoft.com/office/drawing/2014/main" id="{B8648D33-6E2E-61E6-490E-40DF66505FA7}"/>
                </a:ext>
              </a:extLst>
            </p:cNvPr>
            <p:cNvSpPr/>
            <p:nvPr/>
          </p:nvSpPr>
          <p:spPr>
            <a:xfrm rot="5400000" flipV="1">
              <a:off x="9150828" y="2893195"/>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548" name="Rectangle 547">
              <a:extLst>
                <a:ext uri="{FF2B5EF4-FFF2-40B4-BE49-F238E27FC236}">
                  <a16:creationId xmlns:a16="http://schemas.microsoft.com/office/drawing/2014/main" id="{872C501E-5085-760F-C526-31FA4ECCEE37}"/>
                </a:ext>
              </a:extLst>
            </p:cNvPr>
            <p:cNvSpPr/>
            <p:nvPr/>
          </p:nvSpPr>
          <p:spPr>
            <a:xfrm>
              <a:off x="6161209" y="1058898"/>
              <a:ext cx="998634" cy="613334"/>
            </a:xfrm>
            <a:prstGeom prst="rect">
              <a:avLst/>
            </a:prstGeom>
            <a:solidFill>
              <a:schemeClr val="bg1">
                <a:lumMod val="95000"/>
              </a:schemeClr>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1050"/>
            </a:p>
          </p:txBody>
        </p:sp>
        <p:grpSp>
          <p:nvGrpSpPr>
            <p:cNvPr id="549" name="Group 548">
              <a:extLst>
                <a:ext uri="{FF2B5EF4-FFF2-40B4-BE49-F238E27FC236}">
                  <a16:creationId xmlns:a16="http://schemas.microsoft.com/office/drawing/2014/main" id="{602350FB-696D-45F1-7D92-5149B11EAA05}"/>
                </a:ext>
              </a:extLst>
            </p:cNvPr>
            <p:cNvGrpSpPr/>
            <p:nvPr/>
          </p:nvGrpSpPr>
          <p:grpSpPr>
            <a:xfrm>
              <a:off x="5838597" y="1242461"/>
              <a:ext cx="3768254" cy="311853"/>
              <a:chOff x="1505721" y="3394849"/>
              <a:chExt cx="9805815" cy="311853"/>
            </a:xfrm>
          </p:grpSpPr>
          <p:cxnSp>
            <p:nvCxnSpPr>
              <p:cNvPr id="609" name="Straight Connector 608">
                <a:extLst>
                  <a:ext uri="{FF2B5EF4-FFF2-40B4-BE49-F238E27FC236}">
                    <a16:creationId xmlns:a16="http://schemas.microsoft.com/office/drawing/2014/main" id="{58D6BC26-D775-1294-A47E-7762846AE928}"/>
                  </a:ext>
                </a:extLst>
              </p:cNvPr>
              <p:cNvCxnSpPr>
                <a:cxnSpLocks/>
              </p:cNvCxnSpPr>
              <p:nvPr/>
            </p:nvCxnSpPr>
            <p:spPr>
              <a:xfrm>
                <a:off x="1505721" y="3394849"/>
                <a:ext cx="9805815" cy="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10" name="Straight Connector 609">
                <a:extLst>
                  <a:ext uri="{FF2B5EF4-FFF2-40B4-BE49-F238E27FC236}">
                    <a16:creationId xmlns:a16="http://schemas.microsoft.com/office/drawing/2014/main" id="{F05E3A27-E554-1DE3-9AAA-C9A50C8BFADD}"/>
                  </a:ext>
                </a:extLst>
              </p:cNvPr>
              <p:cNvCxnSpPr>
                <a:cxnSpLocks/>
              </p:cNvCxnSpPr>
              <p:nvPr/>
            </p:nvCxnSpPr>
            <p:spPr>
              <a:xfrm>
                <a:off x="1515647" y="3499021"/>
                <a:ext cx="9795889"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1" name="Straight Connector 610">
                <a:extLst>
                  <a:ext uri="{FF2B5EF4-FFF2-40B4-BE49-F238E27FC236}">
                    <a16:creationId xmlns:a16="http://schemas.microsoft.com/office/drawing/2014/main" id="{310D77E1-AB6B-096F-6223-728E3B45D509}"/>
                  </a:ext>
                </a:extLst>
              </p:cNvPr>
              <p:cNvCxnSpPr>
                <a:cxnSpLocks/>
              </p:cNvCxnSpPr>
              <p:nvPr/>
            </p:nvCxnSpPr>
            <p:spPr>
              <a:xfrm>
                <a:off x="1515647" y="3599498"/>
                <a:ext cx="979588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2" name="Straight Connector 611">
                <a:extLst>
                  <a:ext uri="{FF2B5EF4-FFF2-40B4-BE49-F238E27FC236}">
                    <a16:creationId xmlns:a16="http://schemas.microsoft.com/office/drawing/2014/main" id="{F882E2A7-0436-C898-9DA4-F1C2B6AF22A7}"/>
                  </a:ext>
                </a:extLst>
              </p:cNvPr>
              <p:cNvCxnSpPr>
                <a:cxnSpLocks/>
              </p:cNvCxnSpPr>
              <p:nvPr/>
            </p:nvCxnSpPr>
            <p:spPr>
              <a:xfrm>
                <a:off x="1515647" y="3706702"/>
                <a:ext cx="979588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50" name="TextBox 549">
              <a:extLst>
                <a:ext uri="{FF2B5EF4-FFF2-40B4-BE49-F238E27FC236}">
                  <a16:creationId xmlns:a16="http://schemas.microsoft.com/office/drawing/2014/main" id="{660E9632-D0DA-EBA7-7736-3260DCDE7F52}"/>
                </a:ext>
              </a:extLst>
            </p:cNvPr>
            <p:cNvSpPr txBox="1"/>
            <p:nvPr/>
          </p:nvSpPr>
          <p:spPr>
            <a:xfrm>
              <a:off x="7603008" y="2969609"/>
              <a:ext cx="1117066" cy="571698"/>
            </a:xfrm>
            <a:prstGeom prst="rect">
              <a:avLst/>
            </a:prstGeom>
            <a:noFill/>
          </p:spPr>
          <p:txBody>
            <a:bodyPr wrap="square">
              <a:spAutoFit/>
            </a:bodyPr>
            <a:lstStyle/>
            <a:p>
              <a:pPr algn="ctr"/>
              <a:r>
                <a:rPr lang="en-GB" sz="900" dirty="0">
                  <a:solidFill>
                    <a:schemeClr val="tx1"/>
                  </a:solidFill>
                </a:rPr>
                <a:t>QCELL # xx</a:t>
              </a:r>
              <a:endParaRPr lang="en-GB" sz="900" dirty="0"/>
            </a:p>
          </p:txBody>
        </p:sp>
        <p:sp>
          <p:nvSpPr>
            <p:cNvPr id="551" name="TextBox 550">
              <a:extLst>
                <a:ext uri="{FF2B5EF4-FFF2-40B4-BE49-F238E27FC236}">
                  <a16:creationId xmlns:a16="http://schemas.microsoft.com/office/drawing/2014/main" id="{2CD1EF9B-9CBD-2351-0B82-04C691F7A132}"/>
                </a:ext>
              </a:extLst>
            </p:cNvPr>
            <p:cNvSpPr txBox="1"/>
            <p:nvPr/>
          </p:nvSpPr>
          <p:spPr>
            <a:xfrm>
              <a:off x="6330610" y="1638341"/>
              <a:ext cx="772348" cy="357310"/>
            </a:xfrm>
            <a:prstGeom prst="rect">
              <a:avLst/>
            </a:prstGeom>
            <a:noFill/>
          </p:spPr>
          <p:txBody>
            <a:bodyPr wrap="square">
              <a:spAutoFit/>
            </a:bodyPr>
            <a:lstStyle/>
            <a:p>
              <a:pPr algn="ctr"/>
              <a:r>
                <a:rPr lang="en-GB" sz="900" dirty="0">
                  <a:solidFill>
                    <a:schemeClr val="tx1"/>
                  </a:solidFill>
                </a:rPr>
                <a:t>QLM</a:t>
              </a:r>
              <a:endParaRPr lang="en-GB" sz="900" dirty="0"/>
            </a:p>
          </p:txBody>
        </p:sp>
        <p:pic>
          <p:nvPicPr>
            <p:cNvPr id="552" name="Picture 551">
              <a:extLst>
                <a:ext uri="{FF2B5EF4-FFF2-40B4-BE49-F238E27FC236}">
                  <a16:creationId xmlns:a16="http://schemas.microsoft.com/office/drawing/2014/main" id="{33BA7FAE-0508-0FD2-EA62-8C688B6E3471}"/>
                </a:ext>
              </a:extLst>
            </p:cNvPr>
            <p:cNvPicPr>
              <a:picLocks noChangeAspect="1"/>
            </p:cNvPicPr>
            <p:nvPr/>
          </p:nvPicPr>
          <p:blipFill>
            <a:blip r:embed="rId2"/>
            <a:stretch>
              <a:fillRect/>
            </a:stretch>
          </p:blipFill>
          <p:spPr>
            <a:xfrm>
              <a:off x="9076675" y="1810978"/>
              <a:ext cx="285790" cy="76211"/>
            </a:xfrm>
            <a:prstGeom prst="rect">
              <a:avLst/>
            </a:prstGeom>
          </p:spPr>
        </p:pic>
        <p:pic>
          <p:nvPicPr>
            <p:cNvPr id="553" name="Picture 552">
              <a:extLst>
                <a:ext uri="{FF2B5EF4-FFF2-40B4-BE49-F238E27FC236}">
                  <a16:creationId xmlns:a16="http://schemas.microsoft.com/office/drawing/2014/main" id="{F48F62BE-A226-C7E3-ABBD-29A281F345B2}"/>
                </a:ext>
              </a:extLst>
            </p:cNvPr>
            <p:cNvPicPr>
              <a:picLocks noChangeAspect="1"/>
            </p:cNvPicPr>
            <p:nvPr/>
          </p:nvPicPr>
          <p:blipFill>
            <a:blip r:embed="rId2"/>
            <a:stretch>
              <a:fillRect/>
            </a:stretch>
          </p:blipFill>
          <p:spPr>
            <a:xfrm>
              <a:off x="9070006" y="1942675"/>
              <a:ext cx="285790" cy="76211"/>
            </a:xfrm>
            <a:prstGeom prst="rect">
              <a:avLst/>
            </a:prstGeom>
          </p:spPr>
        </p:pic>
        <p:sp>
          <p:nvSpPr>
            <p:cNvPr id="554" name="TextBox 553">
              <a:extLst>
                <a:ext uri="{FF2B5EF4-FFF2-40B4-BE49-F238E27FC236}">
                  <a16:creationId xmlns:a16="http://schemas.microsoft.com/office/drawing/2014/main" id="{14F55840-C176-A8E8-9A2D-F10B171B6EDD}"/>
                </a:ext>
              </a:extLst>
            </p:cNvPr>
            <p:cNvSpPr txBox="1"/>
            <p:nvPr/>
          </p:nvSpPr>
          <p:spPr>
            <a:xfrm>
              <a:off x="10019320" y="2032003"/>
              <a:ext cx="561474" cy="571698"/>
            </a:xfrm>
            <a:prstGeom prst="rect">
              <a:avLst/>
            </a:prstGeom>
            <a:noFill/>
          </p:spPr>
          <p:txBody>
            <a:bodyPr wrap="square">
              <a:spAutoFit/>
            </a:bodyPr>
            <a:lstStyle/>
            <a:p>
              <a:pPr algn="ctr"/>
              <a:r>
                <a:rPr lang="en-GB" sz="900" dirty="0">
                  <a:solidFill>
                    <a:schemeClr val="tx1"/>
                  </a:solidFill>
                </a:rPr>
                <a:t>QVE</a:t>
              </a:r>
              <a:endParaRPr lang="en-GB" sz="900" dirty="0"/>
            </a:p>
          </p:txBody>
        </p:sp>
        <p:grpSp>
          <p:nvGrpSpPr>
            <p:cNvPr id="555" name="Group 554">
              <a:extLst>
                <a:ext uri="{FF2B5EF4-FFF2-40B4-BE49-F238E27FC236}">
                  <a16:creationId xmlns:a16="http://schemas.microsoft.com/office/drawing/2014/main" id="{DBAF7181-353E-DC58-8031-1FCE965C23CA}"/>
                </a:ext>
              </a:extLst>
            </p:cNvPr>
            <p:cNvGrpSpPr/>
            <p:nvPr/>
          </p:nvGrpSpPr>
          <p:grpSpPr>
            <a:xfrm>
              <a:off x="9583366" y="1093261"/>
              <a:ext cx="1471370" cy="961808"/>
              <a:chOff x="9731533" y="1482889"/>
              <a:chExt cx="1471370" cy="961808"/>
            </a:xfrm>
          </p:grpSpPr>
          <p:sp>
            <p:nvSpPr>
              <p:cNvPr id="586" name="Rectangle 585">
                <a:extLst>
                  <a:ext uri="{FF2B5EF4-FFF2-40B4-BE49-F238E27FC236}">
                    <a16:creationId xmlns:a16="http://schemas.microsoft.com/office/drawing/2014/main" id="{069EFA33-1F86-D18F-1291-615E9E0AEC78}"/>
                  </a:ext>
                </a:extLst>
              </p:cNvPr>
              <p:cNvSpPr/>
              <p:nvPr/>
            </p:nvSpPr>
            <p:spPr>
              <a:xfrm>
                <a:off x="9740809" y="1482889"/>
                <a:ext cx="1462094" cy="961808"/>
              </a:xfrm>
              <a:prstGeom prst="rect">
                <a:avLst/>
              </a:prstGeom>
              <a:solidFill>
                <a:schemeClr val="bg1">
                  <a:lumMod val="95000"/>
                </a:schemeClr>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1050"/>
              </a:p>
            </p:txBody>
          </p:sp>
          <p:cxnSp>
            <p:nvCxnSpPr>
              <p:cNvPr id="587" name="Straight Connector 586">
                <a:extLst>
                  <a:ext uri="{FF2B5EF4-FFF2-40B4-BE49-F238E27FC236}">
                    <a16:creationId xmlns:a16="http://schemas.microsoft.com/office/drawing/2014/main" id="{CFD090F5-F160-B7CA-6A45-3E00FB59EDBE}"/>
                  </a:ext>
                </a:extLst>
              </p:cNvPr>
              <p:cNvCxnSpPr>
                <a:cxnSpLocks/>
              </p:cNvCxnSpPr>
              <p:nvPr/>
            </p:nvCxnSpPr>
            <p:spPr>
              <a:xfrm>
                <a:off x="10147535" y="1816962"/>
                <a:ext cx="0" cy="5278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8" name="Straight Connector 587">
                <a:extLst>
                  <a:ext uri="{FF2B5EF4-FFF2-40B4-BE49-F238E27FC236}">
                    <a16:creationId xmlns:a16="http://schemas.microsoft.com/office/drawing/2014/main" id="{A818916A-6BA5-BF65-4577-D26B6ED9CCE2}"/>
                  </a:ext>
                </a:extLst>
              </p:cNvPr>
              <p:cNvCxnSpPr>
                <a:cxnSpLocks/>
              </p:cNvCxnSpPr>
              <p:nvPr/>
            </p:nvCxnSpPr>
            <p:spPr>
              <a:xfrm>
                <a:off x="9971758" y="1926675"/>
                <a:ext cx="0" cy="4180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9" name="Straight Connector 588">
                <a:extLst>
                  <a:ext uri="{FF2B5EF4-FFF2-40B4-BE49-F238E27FC236}">
                    <a16:creationId xmlns:a16="http://schemas.microsoft.com/office/drawing/2014/main" id="{F3D0770B-10A9-6989-8BB6-028AD28B9425}"/>
                  </a:ext>
                </a:extLst>
              </p:cNvPr>
              <p:cNvCxnSpPr>
                <a:cxnSpLocks/>
              </p:cNvCxnSpPr>
              <p:nvPr/>
            </p:nvCxnSpPr>
            <p:spPr>
              <a:xfrm flipH="1">
                <a:off x="9952708" y="2353474"/>
                <a:ext cx="21387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590" name="Group 589">
                <a:extLst>
                  <a:ext uri="{FF2B5EF4-FFF2-40B4-BE49-F238E27FC236}">
                    <a16:creationId xmlns:a16="http://schemas.microsoft.com/office/drawing/2014/main" id="{6604F1A4-B5DE-111F-2E4E-AF99E6FDB442}"/>
                  </a:ext>
                </a:extLst>
              </p:cNvPr>
              <p:cNvGrpSpPr/>
              <p:nvPr/>
            </p:nvGrpSpPr>
            <p:grpSpPr>
              <a:xfrm>
                <a:off x="10110688" y="1926675"/>
                <a:ext cx="69486" cy="104137"/>
                <a:chOff x="4139950" y="3976591"/>
                <a:chExt cx="109797" cy="177212"/>
              </a:xfrm>
            </p:grpSpPr>
            <p:sp>
              <p:nvSpPr>
                <p:cNvPr id="607" name="Isosceles Triangle 606">
                  <a:extLst>
                    <a:ext uri="{FF2B5EF4-FFF2-40B4-BE49-F238E27FC236}">
                      <a16:creationId xmlns:a16="http://schemas.microsoft.com/office/drawing/2014/main" id="{63B0A6B0-28B7-A8F2-B76C-9640B129B752}"/>
                    </a:ext>
                  </a:extLst>
                </p:cNvPr>
                <p:cNvSpPr/>
                <p:nvPr/>
              </p:nvSpPr>
              <p:spPr>
                <a:xfrm>
                  <a:off x="4139950" y="4065197"/>
                  <a:ext cx="109797" cy="88606"/>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608" name="Isosceles Triangle 607">
                  <a:extLst>
                    <a:ext uri="{FF2B5EF4-FFF2-40B4-BE49-F238E27FC236}">
                      <a16:creationId xmlns:a16="http://schemas.microsoft.com/office/drawing/2014/main" id="{925C364A-C84A-7DEE-5149-DCAB5E7B603B}"/>
                    </a:ext>
                  </a:extLst>
                </p:cNvPr>
                <p:cNvSpPr/>
                <p:nvPr/>
              </p:nvSpPr>
              <p:spPr>
                <a:xfrm flipV="1">
                  <a:off x="4139950" y="3976591"/>
                  <a:ext cx="109797" cy="88606"/>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cxnSp>
            <p:nvCxnSpPr>
              <p:cNvPr id="591" name="Straight Connector 590">
                <a:extLst>
                  <a:ext uri="{FF2B5EF4-FFF2-40B4-BE49-F238E27FC236}">
                    <a16:creationId xmlns:a16="http://schemas.microsoft.com/office/drawing/2014/main" id="{D577AF41-D971-8595-8B82-4C27443D0A60}"/>
                  </a:ext>
                </a:extLst>
              </p:cNvPr>
              <p:cNvCxnSpPr>
                <a:cxnSpLocks/>
              </p:cNvCxnSpPr>
              <p:nvPr/>
            </p:nvCxnSpPr>
            <p:spPr>
              <a:xfrm flipV="1">
                <a:off x="10638573" y="1632089"/>
                <a:ext cx="0" cy="282559"/>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92" name="Straight Connector 591">
                <a:extLst>
                  <a:ext uri="{FF2B5EF4-FFF2-40B4-BE49-F238E27FC236}">
                    <a16:creationId xmlns:a16="http://schemas.microsoft.com/office/drawing/2014/main" id="{4525224C-0E28-E1FE-97FE-C79B49AA0DD3}"/>
                  </a:ext>
                </a:extLst>
              </p:cNvPr>
              <p:cNvCxnSpPr>
                <a:cxnSpLocks/>
              </p:cNvCxnSpPr>
              <p:nvPr/>
            </p:nvCxnSpPr>
            <p:spPr>
              <a:xfrm flipV="1">
                <a:off x="10488000" y="1734540"/>
                <a:ext cx="0" cy="180108"/>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nvGrpSpPr>
              <p:cNvPr id="593" name="Group 592">
                <a:extLst>
                  <a:ext uri="{FF2B5EF4-FFF2-40B4-BE49-F238E27FC236}">
                    <a16:creationId xmlns:a16="http://schemas.microsoft.com/office/drawing/2014/main" id="{0CF6B4A2-0709-E565-AB68-232A67DA6D68}"/>
                  </a:ext>
                </a:extLst>
              </p:cNvPr>
              <p:cNvGrpSpPr/>
              <p:nvPr/>
            </p:nvGrpSpPr>
            <p:grpSpPr>
              <a:xfrm>
                <a:off x="10453600" y="1784029"/>
                <a:ext cx="69486" cy="104137"/>
                <a:chOff x="4139950" y="3976591"/>
                <a:chExt cx="109797" cy="177212"/>
              </a:xfrm>
            </p:grpSpPr>
            <p:sp>
              <p:nvSpPr>
                <p:cNvPr id="605" name="Isosceles Triangle 604">
                  <a:extLst>
                    <a:ext uri="{FF2B5EF4-FFF2-40B4-BE49-F238E27FC236}">
                      <a16:creationId xmlns:a16="http://schemas.microsoft.com/office/drawing/2014/main" id="{159CB8FB-CBBD-AB84-B392-E10BA4FC7F9D}"/>
                    </a:ext>
                  </a:extLst>
                </p:cNvPr>
                <p:cNvSpPr/>
                <p:nvPr/>
              </p:nvSpPr>
              <p:spPr>
                <a:xfrm>
                  <a:off x="4139950" y="4065197"/>
                  <a:ext cx="109797" cy="88606"/>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606" name="Isosceles Triangle 605">
                  <a:extLst>
                    <a:ext uri="{FF2B5EF4-FFF2-40B4-BE49-F238E27FC236}">
                      <a16:creationId xmlns:a16="http://schemas.microsoft.com/office/drawing/2014/main" id="{B26B8F6B-3B08-CF8C-B944-68C602455B74}"/>
                    </a:ext>
                  </a:extLst>
                </p:cNvPr>
                <p:cNvSpPr/>
                <p:nvPr/>
              </p:nvSpPr>
              <p:spPr>
                <a:xfrm flipV="1">
                  <a:off x="4139950" y="3976591"/>
                  <a:ext cx="109797" cy="88606"/>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594" name="Group 593">
                <a:extLst>
                  <a:ext uri="{FF2B5EF4-FFF2-40B4-BE49-F238E27FC236}">
                    <a16:creationId xmlns:a16="http://schemas.microsoft.com/office/drawing/2014/main" id="{179FEED2-E8CB-7C9D-8549-0F91CEAF8753}"/>
                  </a:ext>
                </a:extLst>
              </p:cNvPr>
              <p:cNvGrpSpPr/>
              <p:nvPr/>
            </p:nvGrpSpPr>
            <p:grpSpPr>
              <a:xfrm>
                <a:off x="10603405" y="1781752"/>
                <a:ext cx="69486" cy="104137"/>
                <a:chOff x="4139950" y="3976591"/>
                <a:chExt cx="109797" cy="177212"/>
              </a:xfrm>
            </p:grpSpPr>
            <p:sp>
              <p:nvSpPr>
                <p:cNvPr id="603" name="Isosceles Triangle 602">
                  <a:extLst>
                    <a:ext uri="{FF2B5EF4-FFF2-40B4-BE49-F238E27FC236}">
                      <a16:creationId xmlns:a16="http://schemas.microsoft.com/office/drawing/2014/main" id="{FAD3A05E-D76C-BE1A-2A77-847C4142CB7B}"/>
                    </a:ext>
                  </a:extLst>
                </p:cNvPr>
                <p:cNvSpPr/>
                <p:nvPr/>
              </p:nvSpPr>
              <p:spPr>
                <a:xfrm>
                  <a:off x="4139950" y="4065197"/>
                  <a:ext cx="109797" cy="88606"/>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604" name="Isosceles Triangle 603">
                  <a:extLst>
                    <a:ext uri="{FF2B5EF4-FFF2-40B4-BE49-F238E27FC236}">
                      <a16:creationId xmlns:a16="http://schemas.microsoft.com/office/drawing/2014/main" id="{B8B6AD37-B565-8279-2A72-0C4B30C7A526}"/>
                    </a:ext>
                  </a:extLst>
                </p:cNvPr>
                <p:cNvSpPr/>
                <p:nvPr/>
              </p:nvSpPr>
              <p:spPr>
                <a:xfrm flipV="1">
                  <a:off x="4139950" y="3976591"/>
                  <a:ext cx="109797" cy="88606"/>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595" name="Group 594">
                <a:extLst>
                  <a:ext uri="{FF2B5EF4-FFF2-40B4-BE49-F238E27FC236}">
                    <a16:creationId xmlns:a16="http://schemas.microsoft.com/office/drawing/2014/main" id="{9AE89710-4ED4-7573-2775-EEEC7B9C3863}"/>
                  </a:ext>
                </a:extLst>
              </p:cNvPr>
              <p:cNvGrpSpPr/>
              <p:nvPr/>
            </p:nvGrpSpPr>
            <p:grpSpPr>
              <a:xfrm>
                <a:off x="10396914" y="1921751"/>
                <a:ext cx="672591" cy="411775"/>
                <a:chOff x="1534159" y="5129606"/>
                <a:chExt cx="1034202" cy="751316"/>
              </a:xfrm>
            </p:grpSpPr>
            <p:sp>
              <p:nvSpPr>
                <p:cNvPr id="601" name="Rectangle 600">
                  <a:extLst>
                    <a:ext uri="{FF2B5EF4-FFF2-40B4-BE49-F238E27FC236}">
                      <a16:creationId xmlns:a16="http://schemas.microsoft.com/office/drawing/2014/main" id="{5159A8B4-DD81-8FD4-5A03-BA0A22D28E1A}"/>
                    </a:ext>
                  </a:extLst>
                </p:cNvPr>
                <p:cNvSpPr/>
                <p:nvPr/>
              </p:nvSpPr>
              <p:spPr>
                <a:xfrm>
                  <a:off x="1534160" y="5505264"/>
                  <a:ext cx="1034201" cy="375658"/>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602" name="Rectangle 601">
                  <a:extLst>
                    <a:ext uri="{FF2B5EF4-FFF2-40B4-BE49-F238E27FC236}">
                      <a16:creationId xmlns:a16="http://schemas.microsoft.com/office/drawing/2014/main" id="{9947091A-F7FD-4D68-B583-A31277C88DFF}"/>
                    </a:ext>
                  </a:extLst>
                </p:cNvPr>
                <p:cNvSpPr/>
                <p:nvPr/>
              </p:nvSpPr>
              <p:spPr>
                <a:xfrm>
                  <a:off x="1534159" y="5129606"/>
                  <a:ext cx="1034201" cy="37565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596" name="Group 595">
                <a:extLst>
                  <a:ext uri="{FF2B5EF4-FFF2-40B4-BE49-F238E27FC236}">
                    <a16:creationId xmlns:a16="http://schemas.microsoft.com/office/drawing/2014/main" id="{02E82976-8E39-BD5C-59F4-DBB6DE04D16B}"/>
                  </a:ext>
                </a:extLst>
              </p:cNvPr>
              <p:cNvGrpSpPr/>
              <p:nvPr/>
            </p:nvGrpSpPr>
            <p:grpSpPr>
              <a:xfrm>
                <a:off x="9731533" y="1630050"/>
                <a:ext cx="932658" cy="315507"/>
                <a:chOff x="5392348" y="3394849"/>
                <a:chExt cx="7096864" cy="311853"/>
              </a:xfrm>
            </p:grpSpPr>
            <p:cxnSp>
              <p:nvCxnSpPr>
                <p:cNvPr id="597" name="Straight Connector 596">
                  <a:extLst>
                    <a:ext uri="{FF2B5EF4-FFF2-40B4-BE49-F238E27FC236}">
                      <a16:creationId xmlns:a16="http://schemas.microsoft.com/office/drawing/2014/main" id="{E645EF06-5DFA-0100-6AB7-D54419708A43}"/>
                    </a:ext>
                  </a:extLst>
                </p:cNvPr>
                <p:cNvCxnSpPr>
                  <a:cxnSpLocks/>
                </p:cNvCxnSpPr>
                <p:nvPr/>
              </p:nvCxnSpPr>
              <p:spPr>
                <a:xfrm>
                  <a:off x="5462932" y="3394849"/>
                  <a:ext cx="7026280" cy="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98" name="Straight Connector 597">
                  <a:extLst>
                    <a:ext uri="{FF2B5EF4-FFF2-40B4-BE49-F238E27FC236}">
                      <a16:creationId xmlns:a16="http://schemas.microsoft.com/office/drawing/2014/main" id="{34F157D6-53FC-FC3B-D7CE-6A4BD64A902A}"/>
                    </a:ext>
                  </a:extLst>
                </p:cNvPr>
                <p:cNvCxnSpPr>
                  <a:cxnSpLocks/>
                </p:cNvCxnSpPr>
                <p:nvPr/>
              </p:nvCxnSpPr>
              <p:spPr>
                <a:xfrm>
                  <a:off x="5462932" y="3499021"/>
                  <a:ext cx="5790768"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599" name="Straight Connector 598">
                  <a:extLst>
                    <a:ext uri="{FF2B5EF4-FFF2-40B4-BE49-F238E27FC236}">
                      <a16:creationId xmlns:a16="http://schemas.microsoft.com/office/drawing/2014/main" id="{921BD3DC-D084-CAB8-4D7B-62085BB2CBA3}"/>
                    </a:ext>
                  </a:extLst>
                </p:cNvPr>
                <p:cNvCxnSpPr>
                  <a:cxnSpLocks/>
                </p:cNvCxnSpPr>
                <p:nvPr/>
              </p:nvCxnSpPr>
              <p:spPr>
                <a:xfrm>
                  <a:off x="5392348" y="3599501"/>
                  <a:ext cx="311942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0" name="Straight Connector 599">
                  <a:extLst>
                    <a:ext uri="{FF2B5EF4-FFF2-40B4-BE49-F238E27FC236}">
                      <a16:creationId xmlns:a16="http://schemas.microsoft.com/office/drawing/2014/main" id="{7867DF85-DA38-937C-4FC0-7B50038444BC}"/>
                    </a:ext>
                  </a:extLst>
                </p:cNvPr>
                <p:cNvCxnSpPr>
                  <a:cxnSpLocks/>
                </p:cNvCxnSpPr>
                <p:nvPr/>
              </p:nvCxnSpPr>
              <p:spPr>
                <a:xfrm>
                  <a:off x="5486802" y="3706702"/>
                  <a:ext cx="167176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556" name="Group 555">
              <a:extLst>
                <a:ext uri="{FF2B5EF4-FFF2-40B4-BE49-F238E27FC236}">
                  <a16:creationId xmlns:a16="http://schemas.microsoft.com/office/drawing/2014/main" id="{1E64BDCD-DBE3-A7C1-4C5B-CA3E2DB1CAA9}"/>
                </a:ext>
              </a:extLst>
            </p:cNvPr>
            <p:cNvGrpSpPr/>
            <p:nvPr/>
          </p:nvGrpSpPr>
          <p:grpSpPr>
            <a:xfrm>
              <a:off x="4509002" y="1039470"/>
              <a:ext cx="1333817" cy="688671"/>
              <a:chOff x="3164393" y="3191858"/>
              <a:chExt cx="1333817" cy="688671"/>
            </a:xfrm>
            <a:solidFill>
              <a:schemeClr val="bg1">
                <a:lumMod val="95000"/>
              </a:schemeClr>
            </a:solidFill>
          </p:grpSpPr>
          <p:sp>
            <p:nvSpPr>
              <p:cNvPr id="567" name="Rectangle 566">
                <a:extLst>
                  <a:ext uri="{FF2B5EF4-FFF2-40B4-BE49-F238E27FC236}">
                    <a16:creationId xmlns:a16="http://schemas.microsoft.com/office/drawing/2014/main" id="{6F97C8EB-BB97-ADE4-42E1-F6E5C3E2D4C7}"/>
                  </a:ext>
                </a:extLst>
              </p:cNvPr>
              <p:cNvSpPr/>
              <p:nvPr/>
            </p:nvSpPr>
            <p:spPr>
              <a:xfrm>
                <a:off x="3164393" y="3191858"/>
                <a:ext cx="1306713" cy="688671"/>
              </a:xfrm>
              <a:prstGeom prst="rect">
                <a:avLst/>
              </a:prstGeom>
              <a:solidFill>
                <a:srgbClr val="00B050"/>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sz="1050" dirty="0">
                  <a:solidFill>
                    <a:schemeClr val="tx1"/>
                  </a:solidFill>
                </a:endParaRPr>
              </a:p>
            </p:txBody>
          </p:sp>
          <p:sp>
            <p:nvSpPr>
              <p:cNvPr id="568" name="TextBox 567">
                <a:extLst>
                  <a:ext uri="{FF2B5EF4-FFF2-40B4-BE49-F238E27FC236}">
                    <a16:creationId xmlns:a16="http://schemas.microsoft.com/office/drawing/2014/main" id="{0B69CDB1-EB08-CE91-D5D0-A39ADB8DDADC}"/>
                  </a:ext>
                </a:extLst>
              </p:cNvPr>
              <p:cNvSpPr txBox="1"/>
              <p:nvPr/>
            </p:nvSpPr>
            <p:spPr>
              <a:xfrm>
                <a:off x="3265352" y="3409104"/>
                <a:ext cx="666103" cy="357310"/>
              </a:xfrm>
              <a:prstGeom prst="rect">
                <a:avLst/>
              </a:prstGeom>
              <a:noFill/>
            </p:spPr>
            <p:txBody>
              <a:bodyPr wrap="square">
                <a:spAutoFit/>
              </a:bodyPr>
              <a:lstStyle/>
              <a:p>
                <a:r>
                  <a:rPr lang="en-GB" sz="900" dirty="0">
                    <a:solidFill>
                      <a:schemeClr val="tx1"/>
                    </a:solidFill>
                  </a:rPr>
                  <a:t>QRB</a:t>
                </a:r>
                <a:endParaRPr lang="en-GB" sz="900" dirty="0"/>
              </a:p>
            </p:txBody>
          </p:sp>
          <p:grpSp>
            <p:nvGrpSpPr>
              <p:cNvPr id="569" name="Group 568">
                <a:extLst>
                  <a:ext uri="{FF2B5EF4-FFF2-40B4-BE49-F238E27FC236}">
                    <a16:creationId xmlns:a16="http://schemas.microsoft.com/office/drawing/2014/main" id="{050388CD-0A3D-78C5-137C-A4D8BC1C1DFA}"/>
                  </a:ext>
                </a:extLst>
              </p:cNvPr>
              <p:cNvGrpSpPr/>
              <p:nvPr/>
            </p:nvGrpSpPr>
            <p:grpSpPr>
              <a:xfrm>
                <a:off x="3944447" y="3395005"/>
                <a:ext cx="553763" cy="311853"/>
                <a:chOff x="1505721" y="3394849"/>
                <a:chExt cx="9805815" cy="311853"/>
              </a:xfrm>
              <a:grpFill/>
            </p:grpSpPr>
            <p:cxnSp>
              <p:nvCxnSpPr>
                <p:cNvPr id="582" name="Straight Connector 581">
                  <a:extLst>
                    <a:ext uri="{FF2B5EF4-FFF2-40B4-BE49-F238E27FC236}">
                      <a16:creationId xmlns:a16="http://schemas.microsoft.com/office/drawing/2014/main" id="{4F6B46A4-19D4-E8F4-FDFB-0ECBA529CD74}"/>
                    </a:ext>
                  </a:extLst>
                </p:cNvPr>
                <p:cNvCxnSpPr>
                  <a:cxnSpLocks/>
                </p:cNvCxnSpPr>
                <p:nvPr/>
              </p:nvCxnSpPr>
              <p:spPr>
                <a:xfrm>
                  <a:off x="1505721" y="3394849"/>
                  <a:ext cx="9805815" cy="0"/>
                </a:xfrm>
                <a:prstGeom prst="line">
                  <a:avLst/>
                </a:prstGeom>
                <a:grpFill/>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3" name="Straight Connector 582">
                  <a:extLst>
                    <a:ext uri="{FF2B5EF4-FFF2-40B4-BE49-F238E27FC236}">
                      <a16:creationId xmlns:a16="http://schemas.microsoft.com/office/drawing/2014/main" id="{31B38383-D4A6-B8F8-0A89-093FA9BC72D4}"/>
                    </a:ext>
                  </a:extLst>
                </p:cNvPr>
                <p:cNvCxnSpPr>
                  <a:cxnSpLocks/>
                </p:cNvCxnSpPr>
                <p:nvPr/>
              </p:nvCxnSpPr>
              <p:spPr>
                <a:xfrm>
                  <a:off x="1515647" y="3499021"/>
                  <a:ext cx="9795889" cy="0"/>
                </a:xfrm>
                <a:prstGeom prst="line">
                  <a:avLst/>
                </a:prstGeom>
                <a:grpFill/>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4" name="Straight Connector 583">
                  <a:extLst>
                    <a:ext uri="{FF2B5EF4-FFF2-40B4-BE49-F238E27FC236}">
                      <a16:creationId xmlns:a16="http://schemas.microsoft.com/office/drawing/2014/main" id="{7B208E2D-507F-18FD-4EA4-1EED8F8FE786}"/>
                    </a:ext>
                  </a:extLst>
                </p:cNvPr>
                <p:cNvCxnSpPr>
                  <a:cxnSpLocks/>
                </p:cNvCxnSpPr>
                <p:nvPr/>
              </p:nvCxnSpPr>
              <p:spPr>
                <a:xfrm>
                  <a:off x="1515647" y="3599498"/>
                  <a:ext cx="9795889" cy="0"/>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5" name="Straight Connector 584">
                  <a:extLst>
                    <a:ext uri="{FF2B5EF4-FFF2-40B4-BE49-F238E27FC236}">
                      <a16:creationId xmlns:a16="http://schemas.microsoft.com/office/drawing/2014/main" id="{3DC0CB2F-B38E-7373-659B-53DA304D72BF}"/>
                    </a:ext>
                  </a:extLst>
                </p:cNvPr>
                <p:cNvCxnSpPr>
                  <a:cxnSpLocks/>
                </p:cNvCxnSpPr>
                <p:nvPr/>
              </p:nvCxnSpPr>
              <p:spPr>
                <a:xfrm>
                  <a:off x="1515647" y="3706702"/>
                  <a:ext cx="9795889" cy="0"/>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70" name="Group 569">
                <a:extLst>
                  <a:ext uri="{FF2B5EF4-FFF2-40B4-BE49-F238E27FC236}">
                    <a16:creationId xmlns:a16="http://schemas.microsoft.com/office/drawing/2014/main" id="{98D2DD1B-ED52-296F-3FBD-A6100B0B2C97}"/>
                  </a:ext>
                </a:extLst>
              </p:cNvPr>
              <p:cNvGrpSpPr/>
              <p:nvPr/>
            </p:nvGrpSpPr>
            <p:grpSpPr>
              <a:xfrm rot="16200000">
                <a:off x="4282936" y="3342780"/>
                <a:ext cx="69486" cy="104137"/>
                <a:chOff x="4139950" y="3976591"/>
                <a:chExt cx="109797" cy="177212"/>
              </a:xfrm>
              <a:grpFill/>
            </p:grpSpPr>
            <p:sp>
              <p:nvSpPr>
                <p:cNvPr id="580" name="Isosceles Triangle 579">
                  <a:extLst>
                    <a:ext uri="{FF2B5EF4-FFF2-40B4-BE49-F238E27FC236}">
                      <a16:creationId xmlns:a16="http://schemas.microsoft.com/office/drawing/2014/main" id="{F06218A2-5902-BC46-C781-516A2D25FD0B}"/>
                    </a:ext>
                  </a:extLst>
                </p:cNvPr>
                <p:cNvSpPr/>
                <p:nvPr/>
              </p:nvSpPr>
              <p:spPr>
                <a:xfrm>
                  <a:off x="4139950" y="4065197"/>
                  <a:ext cx="109797" cy="88606"/>
                </a:xfrm>
                <a:prstGeom prst="triangl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581" name="Isosceles Triangle 580">
                  <a:extLst>
                    <a:ext uri="{FF2B5EF4-FFF2-40B4-BE49-F238E27FC236}">
                      <a16:creationId xmlns:a16="http://schemas.microsoft.com/office/drawing/2014/main" id="{51F3E1DE-E2A7-E85D-ECED-05BE561D726C}"/>
                    </a:ext>
                  </a:extLst>
                </p:cNvPr>
                <p:cNvSpPr/>
                <p:nvPr/>
              </p:nvSpPr>
              <p:spPr>
                <a:xfrm flipV="1">
                  <a:off x="4139950" y="3976591"/>
                  <a:ext cx="109797" cy="88606"/>
                </a:xfrm>
                <a:prstGeom prst="triangle">
                  <a:avLst>
                    <a:gd name="adj" fmla="val 50000"/>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571" name="Group 570">
                <a:extLst>
                  <a:ext uri="{FF2B5EF4-FFF2-40B4-BE49-F238E27FC236}">
                    <a16:creationId xmlns:a16="http://schemas.microsoft.com/office/drawing/2014/main" id="{5043D579-2F50-96F5-FC11-B96A9133BF5F}"/>
                  </a:ext>
                </a:extLst>
              </p:cNvPr>
              <p:cNvGrpSpPr/>
              <p:nvPr/>
            </p:nvGrpSpPr>
            <p:grpSpPr>
              <a:xfrm rot="16200000">
                <a:off x="4281621" y="3453611"/>
                <a:ext cx="69486" cy="104137"/>
                <a:chOff x="4139950" y="3976591"/>
                <a:chExt cx="109797" cy="177212"/>
              </a:xfrm>
              <a:grpFill/>
            </p:grpSpPr>
            <p:sp>
              <p:nvSpPr>
                <p:cNvPr id="578" name="Isosceles Triangle 577">
                  <a:extLst>
                    <a:ext uri="{FF2B5EF4-FFF2-40B4-BE49-F238E27FC236}">
                      <a16:creationId xmlns:a16="http://schemas.microsoft.com/office/drawing/2014/main" id="{B7E7D493-0D13-E47D-A17B-AEF8E3D4C974}"/>
                    </a:ext>
                  </a:extLst>
                </p:cNvPr>
                <p:cNvSpPr/>
                <p:nvPr/>
              </p:nvSpPr>
              <p:spPr>
                <a:xfrm>
                  <a:off x="4139950" y="4065197"/>
                  <a:ext cx="109797" cy="88606"/>
                </a:xfrm>
                <a:prstGeom prst="triangl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579" name="Isosceles Triangle 578">
                  <a:extLst>
                    <a:ext uri="{FF2B5EF4-FFF2-40B4-BE49-F238E27FC236}">
                      <a16:creationId xmlns:a16="http://schemas.microsoft.com/office/drawing/2014/main" id="{36224156-D3EE-8089-F6D4-F3F0AE6A4031}"/>
                    </a:ext>
                  </a:extLst>
                </p:cNvPr>
                <p:cNvSpPr/>
                <p:nvPr/>
              </p:nvSpPr>
              <p:spPr>
                <a:xfrm flipV="1">
                  <a:off x="4139950" y="3976591"/>
                  <a:ext cx="109797" cy="88606"/>
                </a:xfrm>
                <a:prstGeom prst="triangle">
                  <a:avLst>
                    <a:gd name="adj" fmla="val 50000"/>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572" name="Group 571">
                <a:extLst>
                  <a:ext uri="{FF2B5EF4-FFF2-40B4-BE49-F238E27FC236}">
                    <a16:creationId xmlns:a16="http://schemas.microsoft.com/office/drawing/2014/main" id="{06B70519-460B-706C-209C-55275EC91022}"/>
                  </a:ext>
                </a:extLst>
              </p:cNvPr>
              <p:cNvGrpSpPr/>
              <p:nvPr/>
            </p:nvGrpSpPr>
            <p:grpSpPr>
              <a:xfrm rot="16200000">
                <a:off x="4282937" y="3551125"/>
                <a:ext cx="69486" cy="104137"/>
                <a:chOff x="4139950" y="3976591"/>
                <a:chExt cx="109797" cy="177212"/>
              </a:xfrm>
              <a:grpFill/>
            </p:grpSpPr>
            <p:sp>
              <p:nvSpPr>
                <p:cNvPr id="576" name="Isosceles Triangle 575">
                  <a:extLst>
                    <a:ext uri="{FF2B5EF4-FFF2-40B4-BE49-F238E27FC236}">
                      <a16:creationId xmlns:a16="http://schemas.microsoft.com/office/drawing/2014/main" id="{2389BA8C-4EF1-30D1-38AA-174DB7DE86F4}"/>
                    </a:ext>
                  </a:extLst>
                </p:cNvPr>
                <p:cNvSpPr/>
                <p:nvPr/>
              </p:nvSpPr>
              <p:spPr>
                <a:xfrm>
                  <a:off x="4139950" y="4065197"/>
                  <a:ext cx="109797" cy="88606"/>
                </a:xfrm>
                <a:prstGeom prst="triangl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577" name="Isosceles Triangle 576">
                  <a:extLst>
                    <a:ext uri="{FF2B5EF4-FFF2-40B4-BE49-F238E27FC236}">
                      <a16:creationId xmlns:a16="http://schemas.microsoft.com/office/drawing/2014/main" id="{C8381792-DBDC-F234-4B43-80CDEDA502E9}"/>
                    </a:ext>
                  </a:extLst>
                </p:cNvPr>
                <p:cNvSpPr/>
                <p:nvPr/>
              </p:nvSpPr>
              <p:spPr>
                <a:xfrm flipV="1">
                  <a:off x="4139950" y="3976591"/>
                  <a:ext cx="109797" cy="88606"/>
                </a:xfrm>
                <a:prstGeom prst="triangle">
                  <a:avLst>
                    <a:gd name="adj" fmla="val 50000"/>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573" name="Group 572">
                <a:extLst>
                  <a:ext uri="{FF2B5EF4-FFF2-40B4-BE49-F238E27FC236}">
                    <a16:creationId xmlns:a16="http://schemas.microsoft.com/office/drawing/2014/main" id="{6BE6B3FB-B074-FE78-FCC9-04DE43D66482}"/>
                  </a:ext>
                </a:extLst>
              </p:cNvPr>
              <p:cNvGrpSpPr/>
              <p:nvPr/>
            </p:nvGrpSpPr>
            <p:grpSpPr>
              <a:xfrm rot="16200000">
                <a:off x="4286424" y="3661377"/>
                <a:ext cx="69486" cy="104137"/>
                <a:chOff x="4139950" y="3976591"/>
                <a:chExt cx="109797" cy="177212"/>
              </a:xfrm>
              <a:grpFill/>
            </p:grpSpPr>
            <p:sp>
              <p:nvSpPr>
                <p:cNvPr id="574" name="Isosceles Triangle 573">
                  <a:extLst>
                    <a:ext uri="{FF2B5EF4-FFF2-40B4-BE49-F238E27FC236}">
                      <a16:creationId xmlns:a16="http://schemas.microsoft.com/office/drawing/2014/main" id="{2F5E41A2-53EA-9C41-C1F2-2DD34ED73992}"/>
                    </a:ext>
                  </a:extLst>
                </p:cNvPr>
                <p:cNvSpPr/>
                <p:nvPr/>
              </p:nvSpPr>
              <p:spPr>
                <a:xfrm>
                  <a:off x="4139950" y="4065197"/>
                  <a:ext cx="109797" cy="88606"/>
                </a:xfrm>
                <a:prstGeom prst="triangl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575" name="Isosceles Triangle 574">
                  <a:extLst>
                    <a:ext uri="{FF2B5EF4-FFF2-40B4-BE49-F238E27FC236}">
                      <a16:creationId xmlns:a16="http://schemas.microsoft.com/office/drawing/2014/main" id="{58DDE7AB-0017-00C9-CD05-CDBE4123D329}"/>
                    </a:ext>
                  </a:extLst>
                </p:cNvPr>
                <p:cNvSpPr/>
                <p:nvPr/>
              </p:nvSpPr>
              <p:spPr>
                <a:xfrm flipV="1">
                  <a:off x="4139950" y="3976591"/>
                  <a:ext cx="109797" cy="88606"/>
                </a:xfrm>
                <a:prstGeom prst="triangle">
                  <a:avLst>
                    <a:gd name="adj" fmla="val 50000"/>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sp>
          <p:nvSpPr>
            <p:cNvPr id="557" name="Rectangle 556">
              <a:extLst>
                <a:ext uri="{FF2B5EF4-FFF2-40B4-BE49-F238E27FC236}">
                  <a16:creationId xmlns:a16="http://schemas.microsoft.com/office/drawing/2014/main" id="{3EB4A22A-4B34-B001-4762-443B33B42E06}"/>
                </a:ext>
              </a:extLst>
            </p:cNvPr>
            <p:cNvSpPr/>
            <p:nvPr/>
          </p:nvSpPr>
          <p:spPr>
            <a:xfrm>
              <a:off x="3707381" y="1039471"/>
              <a:ext cx="660868" cy="688671"/>
            </a:xfrm>
            <a:prstGeom prst="rect">
              <a:avLst/>
            </a:prstGeom>
            <a:solidFill>
              <a:srgbClr val="00B050"/>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WCS</a:t>
              </a:r>
              <a:endParaRPr lang="en-GB" sz="800" dirty="0">
                <a:solidFill>
                  <a:schemeClr val="tx1"/>
                </a:solidFill>
              </a:endParaRPr>
            </a:p>
          </p:txBody>
        </p:sp>
        <p:grpSp>
          <p:nvGrpSpPr>
            <p:cNvPr id="558" name="Group 557">
              <a:extLst>
                <a:ext uri="{FF2B5EF4-FFF2-40B4-BE49-F238E27FC236}">
                  <a16:creationId xmlns:a16="http://schemas.microsoft.com/office/drawing/2014/main" id="{8B83123A-3521-FE18-87AD-10E0D85C6D0C}"/>
                </a:ext>
              </a:extLst>
            </p:cNvPr>
            <p:cNvGrpSpPr/>
            <p:nvPr/>
          </p:nvGrpSpPr>
          <p:grpSpPr>
            <a:xfrm>
              <a:off x="4509003" y="438412"/>
              <a:ext cx="828721" cy="503505"/>
              <a:chOff x="7668862" y="2028256"/>
              <a:chExt cx="725077" cy="360280"/>
            </a:xfrm>
            <a:solidFill>
              <a:srgbClr val="00B050"/>
            </a:solidFill>
          </p:grpSpPr>
          <p:sp>
            <p:nvSpPr>
              <p:cNvPr id="563" name="Rectangle: Rounded Corners 562">
                <a:extLst>
                  <a:ext uri="{FF2B5EF4-FFF2-40B4-BE49-F238E27FC236}">
                    <a16:creationId xmlns:a16="http://schemas.microsoft.com/office/drawing/2014/main" id="{F2DFEB44-C701-A19F-2FBF-FD9DD2AE2FEC}"/>
                  </a:ext>
                </a:extLst>
              </p:cNvPr>
              <p:cNvSpPr/>
              <p:nvPr/>
            </p:nvSpPr>
            <p:spPr>
              <a:xfrm>
                <a:off x="7879853" y="2028256"/>
                <a:ext cx="129927" cy="346938"/>
              </a:xfrm>
              <a:prstGeom prst="roundRect">
                <a:avLst>
                  <a:gd name="adj" fmla="val 50000"/>
                </a:avLst>
              </a:prstGeom>
              <a:grp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564" name="Rectangle: Rounded Corners 563">
                <a:extLst>
                  <a:ext uri="{FF2B5EF4-FFF2-40B4-BE49-F238E27FC236}">
                    <a16:creationId xmlns:a16="http://schemas.microsoft.com/office/drawing/2014/main" id="{6E9B9925-0299-97FF-DDF2-E8F4733A5D63}"/>
                  </a:ext>
                </a:extLst>
              </p:cNvPr>
              <p:cNvSpPr/>
              <p:nvPr/>
            </p:nvSpPr>
            <p:spPr>
              <a:xfrm>
                <a:off x="8059290" y="2028256"/>
                <a:ext cx="129927" cy="346938"/>
              </a:xfrm>
              <a:prstGeom prst="roundRect">
                <a:avLst>
                  <a:gd name="adj" fmla="val 50000"/>
                </a:avLst>
              </a:prstGeom>
              <a:grp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565" name="Rectangle: Rounded Corners 564">
                <a:extLst>
                  <a:ext uri="{FF2B5EF4-FFF2-40B4-BE49-F238E27FC236}">
                    <a16:creationId xmlns:a16="http://schemas.microsoft.com/office/drawing/2014/main" id="{F4A799F8-9F09-053F-4D06-4CF91F52DEEF}"/>
                  </a:ext>
                </a:extLst>
              </p:cNvPr>
              <p:cNvSpPr/>
              <p:nvPr/>
            </p:nvSpPr>
            <p:spPr>
              <a:xfrm>
                <a:off x="8238726" y="2028256"/>
                <a:ext cx="129927" cy="346938"/>
              </a:xfrm>
              <a:prstGeom prst="roundRect">
                <a:avLst>
                  <a:gd name="adj" fmla="val 50000"/>
                </a:avLst>
              </a:prstGeom>
              <a:grp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cxnSp>
            <p:nvCxnSpPr>
              <p:cNvPr id="566" name="Straight Connector 565">
                <a:extLst>
                  <a:ext uri="{FF2B5EF4-FFF2-40B4-BE49-F238E27FC236}">
                    <a16:creationId xmlns:a16="http://schemas.microsoft.com/office/drawing/2014/main" id="{A6F0D307-B13C-6CC2-6E38-9B7B992B5E2E}"/>
                  </a:ext>
                </a:extLst>
              </p:cNvPr>
              <p:cNvCxnSpPr>
                <a:cxnSpLocks/>
              </p:cNvCxnSpPr>
              <p:nvPr/>
            </p:nvCxnSpPr>
            <p:spPr>
              <a:xfrm>
                <a:off x="7668862" y="2388536"/>
                <a:ext cx="725077" cy="0"/>
              </a:xfrm>
              <a:prstGeom prst="line">
                <a:avLst/>
              </a:prstGeom>
              <a:grpFill/>
              <a:ln w="31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59" name="Group 558">
              <a:extLst>
                <a:ext uri="{FF2B5EF4-FFF2-40B4-BE49-F238E27FC236}">
                  <a16:creationId xmlns:a16="http://schemas.microsoft.com/office/drawing/2014/main" id="{727B7AE4-37FA-C070-DEC7-1333F0EED382}"/>
                </a:ext>
              </a:extLst>
            </p:cNvPr>
            <p:cNvGrpSpPr/>
            <p:nvPr/>
          </p:nvGrpSpPr>
          <p:grpSpPr>
            <a:xfrm>
              <a:off x="5848240" y="800613"/>
              <a:ext cx="3764440" cy="107204"/>
              <a:chOff x="1515647" y="3599498"/>
              <a:chExt cx="9795889" cy="107204"/>
            </a:xfrm>
          </p:grpSpPr>
          <p:cxnSp>
            <p:nvCxnSpPr>
              <p:cNvPr id="561" name="Straight Connector 560">
                <a:extLst>
                  <a:ext uri="{FF2B5EF4-FFF2-40B4-BE49-F238E27FC236}">
                    <a16:creationId xmlns:a16="http://schemas.microsoft.com/office/drawing/2014/main" id="{D89E2EA7-DE66-86AB-789D-C60DD29FA8EC}"/>
                  </a:ext>
                </a:extLst>
              </p:cNvPr>
              <p:cNvCxnSpPr>
                <a:cxnSpLocks/>
              </p:cNvCxnSpPr>
              <p:nvPr/>
            </p:nvCxnSpPr>
            <p:spPr>
              <a:xfrm>
                <a:off x="1515647" y="3599498"/>
                <a:ext cx="9795889" cy="0"/>
              </a:xfrm>
              <a:prstGeom prst="line">
                <a:avLst/>
              </a:prstGeom>
              <a:ln w="38100">
                <a:solidFill>
                  <a:srgbClr val="FFCC66"/>
                </a:solidFill>
              </a:ln>
            </p:spPr>
            <p:style>
              <a:lnRef idx="1">
                <a:schemeClr val="accent1"/>
              </a:lnRef>
              <a:fillRef idx="0">
                <a:schemeClr val="accent1"/>
              </a:fillRef>
              <a:effectRef idx="0">
                <a:schemeClr val="accent1"/>
              </a:effectRef>
              <a:fontRef idx="minor">
                <a:schemeClr val="tx1"/>
              </a:fontRef>
            </p:style>
          </p:cxnSp>
          <p:cxnSp>
            <p:nvCxnSpPr>
              <p:cNvPr id="562" name="Straight Connector 561">
                <a:extLst>
                  <a:ext uri="{FF2B5EF4-FFF2-40B4-BE49-F238E27FC236}">
                    <a16:creationId xmlns:a16="http://schemas.microsoft.com/office/drawing/2014/main" id="{73932FC0-0637-4CED-DD0F-C63A010750BB}"/>
                  </a:ext>
                </a:extLst>
              </p:cNvPr>
              <p:cNvCxnSpPr>
                <a:cxnSpLocks/>
              </p:cNvCxnSpPr>
              <p:nvPr/>
            </p:nvCxnSpPr>
            <p:spPr>
              <a:xfrm>
                <a:off x="1515647" y="3706702"/>
                <a:ext cx="9795889"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grpSp>
        <p:sp>
          <p:nvSpPr>
            <p:cNvPr id="560" name="TextBox 559">
              <a:extLst>
                <a:ext uri="{FF2B5EF4-FFF2-40B4-BE49-F238E27FC236}">
                  <a16:creationId xmlns:a16="http://schemas.microsoft.com/office/drawing/2014/main" id="{CEF9A3C4-3A23-BCA4-0A9E-5DA7728FF927}"/>
                </a:ext>
              </a:extLst>
            </p:cNvPr>
            <p:cNvSpPr txBox="1"/>
            <p:nvPr/>
          </p:nvSpPr>
          <p:spPr>
            <a:xfrm>
              <a:off x="7466353" y="493495"/>
              <a:ext cx="772348" cy="357310"/>
            </a:xfrm>
            <a:prstGeom prst="rect">
              <a:avLst/>
            </a:prstGeom>
            <a:noFill/>
          </p:spPr>
          <p:txBody>
            <a:bodyPr wrap="square">
              <a:spAutoFit/>
            </a:bodyPr>
            <a:lstStyle/>
            <a:p>
              <a:pPr algn="ctr"/>
              <a:r>
                <a:rPr lang="en-GB" sz="900" dirty="0">
                  <a:solidFill>
                    <a:schemeClr val="tx1"/>
                  </a:solidFill>
                </a:rPr>
                <a:t>WPS</a:t>
              </a:r>
              <a:endParaRPr lang="en-GB" sz="900" dirty="0"/>
            </a:p>
          </p:txBody>
        </p:sp>
      </p:grpSp>
      <p:sp>
        <p:nvSpPr>
          <p:cNvPr id="615" name="Rectangle 614">
            <a:extLst>
              <a:ext uri="{FF2B5EF4-FFF2-40B4-BE49-F238E27FC236}">
                <a16:creationId xmlns:a16="http://schemas.microsoft.com/office/drawing/2014/main" id="{E54B9CA0-02CC-BF9B-7A3D-ED74A147CAC9}"/>
              </a:ext>
            </a:extLst>
          </p:cNvPr>
          <p:cNvSpPr/>
          <p:nvPr/>
        </p:nvSpPr>
        <p:spPr>
          <a:xfrm>
            <a:off x="7888558" y="5030566"/>
            <a:ext cx="3462867" cy="1808702"/>
          </a:xfrm>
          <a:prstGeom prst="rect">
            <a:avLst/>
          </a:prstGeom>
          <a:solidFill>
            <a:schemeClr val="bg1">
              <a:alpha val="9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1"/>
                </a:solidFill>
              </a:rPr>
              <a:t>QDB/QM is out of scope </a:t>
            </a:r>
            <a:br>
              <a:rPr lang="en-GB" sz="1800" dirty="0">
                <a:solidFill>
                  <a:schemeClr val="tx1"/>
                </a:solidFill>
              </a:rPr>
            </a:br>
            <a:r>
              <a:rPr lang="en-GB" sz="1800" dirty="0">
                <a:solidFill>
                  <a:schemeClr val="tx1"/>
                </a:solidFill>
              </a:rPr>
              <a:t>(may not even be there yet)</a:t>
            </a:r>
            <a:endParaRPr lang="en-GB" dirty="0"/>
          </a:p>
          <a:p>
            <a:pPr algn="ctr"/>
            <a:endParaRPr lang="en-GB" dirty="0"/>
          </a:p>
        </p:txBody>
      </p:sp>
      <p:sp>
        <p:nvSpPr>
          <p:cNvPr id="190" name="Rectangle 189">
            <a:extLst>
              <a:ext uri="{FF2B5EF4-FFF2-40B4-BE49-F238E27FC236}">
                <a16:creationId xmlns:a16="http://schemas.microsoft.com/office/drawing/2014/main" id="{A000A9E8-AFA8-9D00-A8E3-E7DCCADEF1D3}"/>
              </a:ext>
            </a:extLst>
          </p:cNvPr>
          <p:cNvSpPr/>
          <p:nvPr/>
        </p:nvSpPr>
        <p:spPr>
          <a:xfrm>
            <a:off x="5544776" y="539598"/>
            <a:ext cx="285594" cy="72277"/>
          </a:xfrm>
          <a:prstGeom prst="rect">
            <a:avLst/>
          </a:prstGeom>
          <a:solidFill>
            <a:schemeClr val="bg1">
              <a:lumMod val="85000"/>
            </a:scheme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8" name="Rectangle 197">
            <a:extLst>
              <a:ext uri="{FF2B5EF4-FFF2-40B4-BE49-F238E27FC236}">
                <a16:creationId xmlns:a16="http://schemas.microsoft.com/office/drawing/2014/main" id="{4810AB84-8BCF-858F-3FD0-E6A5D830ADBE}"/>
              </a:ext>
            </a:extLst>
          </p:cNvPr>
          <p:cNvSpPr/>
          <p:nvPr/>
        </p:nvSpPr>
        <p:spPr>
          <a:xfrm>
            <a:off x="5544776" y="2604881"/>
            <a:ext cx="285594" cy="243974"/>
          </a:xfrm>
          <a:prstGeom prst="rect">
            <a:avLst/>
          </a:prstGeom>
          <a:solidFill>
            <a:schemeClr val="bg1">
              <a:lumMod val="85000"/>
            </a:scheme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rPr>
              <a:t>CIS</a:t>
            </a:r>
            <a:endParaRPr lang="en-GB" sz="500" dirty="0">
              <a:solidFill>
                <a:schemeClr val="tx1"/>
              </a:solidFill>
            </a:endParaRPr>
          </a:p>
        </p:txBody>
      </p:sp>
      <p:sp>
        <p:nvSpPr>
          <p:cNvPr id="199" name="Rectangle 198">
            <a:extLst>
              <a:ext uri="{FF2B5EF4-FFF2-40B4-BE49-F238E27FC236}">
                <a16:creationId xmlns:a16="http://schemas.microsoft.com/office/drawing/2014/main" id="{637F5C3A-757A-F6F9-6B1B-CBA649FF6AB1}"/>
              </a:ext>
            </a:extLst>
          </p:cNvPr>
          <p:cNvSpPr/>
          <p:nvPr/>
        </p:nvSpPr>
        <p:spPr>
          <a:xfrm>
            <a:off x="5544776" y="2849957"/>
            <a:ext cx="285594" cy="72277"/>
          </a:xfrm>
          <a:prstGeom prst="rect">
            <a:avLst/>
          </a:prstGeom>
          <a:solidFill>
            <a:srgbClr val="00B050"/>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1" name="Rectangle 200">
            <a:extLst>
              <a:ext uri="{FF2B5EF4-FFF2-40B4-BE49-F238E27FC236}">
                <a16:creationId xmlns:a16="http://schemas.microsoft.com/office/drawing/2014/main" id="{0AD6AB2E-2DFF-4AF2-1925-41636139AA2C}"/>
              </a:ext>
            </a:extLst>
          </p:cNvPr>
          <p:cNvSpPr/>
          <p:nvPr/>
        </p:nvSpPr>
        <p:spPr>
          <a:xfrm>
            <a:off x="5544776" y="5009943"/>
            <a:ext cx="285594" cy="243974"/>
          </a:xfrm>
          <a:prstGeom prst="rect">
            <a:avLst/>
          </a:prstGeom>
          <a:solidFill>
            <a:srgbClr val="00B050"/>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rPr>
              <a:t>CIS</a:t>
            </a:r>
            <a:endParaRPr lang="en-GB" sz="500" dirty="0">
              <a:solidFill>
                <a:schemeClr val="tx1"/>
              </a:solidFill>
            </a:endParaRPr>
          </a:p>
        </p:txBody>
      </p:sp>
      <p:sp>
        <p:nvSpPr>
          <p:cNvPr id="202" name="Rectangle 201">
            <a:extLst>
              <a:ext uri="{FF2B5EF4-FFF2-40B4-BE49-F238E27FC236}">
                <a16:creationId xmlns:a16="http://schemas.microsoft.com/office/drawing/2014/main" id="{FECAA80F-B640-CBFF-4D64-6803B95423F3}"/>
              </a:ext>
            </a:extLst>
          </p:cNvPr>
          <p:cNvSpPr/>
          <p:nvPr/>
        </p:nvSpPr>
        <p:spPr>
          <a:xfrm>
            <a:off x="5544776" y="5255019"/>
            <a:ext cx="285594" cy="72277"/>
          </a:xfrm>
          <a:prstGeom prst="rect">
            <a:avLst/>
          </a:prstGeom>
          <a:solidFill>
            <a:srgbClr val="00B050"/>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6" name="TextBox 205">
            <a:extLst>
              <a:ext uri="{FF2B5EF4-FFF2-40B4-BE49-F238E27FC236}">
                <a16:creationId xmlns:a16="http://schemas.microsoft.com/office/drawing/2014/main" id="{A6393FDA-160D-B9D1-966B-730F07B8B7D0}"/>
              </a:ext>
            </a:extLst>
          </p:cNvPr>
          <p:cNvSpPr txBox="1"/>
          <p:nvPr/>
        </p:nvSpPr>
        <p:spPr>
          <a:xfrm>
            <a:off x="616945" y="5380919"/>
            <a:ext cx="2305775" cy="1015663"/>
          </a:xfrm>
          <a:prstGeom prst="rect">
            <a:avLst/>
          </a:prstGeom>
          <a:noFill/>
        </p:spPr>
        <p:txBody>
          <a:bodyPr wrap="square" rtlCol="0">
            <a:spAutoFit/>
          </a:bodyPr>
          <a:lstStyle/>
          <a:p>
            <a:r>
              <a:rPr lang="en-US" sz="1000" dirty="0"/>
              <a:t>For CIS</a:t>
            </a:r>
          </a:p>
          <a:p>
            <a:pPr marL="171450" indent="-171450">
              <a:buFont typeface="Arial" panose="020B0604020202020204" pitchFamily="34" charset="0"/>
              <a:buChar char="•"/>
            </a:pPr>
            <a:r>
              <a:rPr lang="en-US" sz="1000" dirty="0"/>
              <a:t>Finalize Q&amp;C on its own system.</a:t>
            </a:r>
          </a:p>
          <a:p>
            <a:endParaRPr lang="en-US" sz="1000" dirty="0"/>
          </a:p>
          <a:p>
            <a:r>
              <a:rPr lang="en-US" sz="1000" dirty="0"/>
              <a:t>For QPLANT Contractor</a:t>
            </a:r>
          </a:p>
          <a:p>
            <a:pPr marL="171450" indent="-171450">
              <a:buFont typeface="Arial" panose="020B0604020202020204" pitchFamily="34" charset="0"/>
              <a:buChar char="•"/>
            </a:pPr>
            <a:r>
              <a:rPr lang="en-GB" sz="1000" dirty="0"/>
              <a:t>Assist as part of </a:t>
            </a:r>
            <a:r>
              <a:rPr lang="en-US" sz="1000" dirty="0"/>
              <a:t>SLA and SPC (Support Contract, hourly rate)</a:t>
            </a:r>
            <a:endParaRPr lang="en-GB" sz="1000" dirty="0"/>
          </a:p>
        </p:txBody>
      </p:sp>
      <p:sp>
        <p:nvSpPr>
          <p:cNvPr id="3" name="TextBox 2">
            <a:extLst>
              <a:ext uri="{FF2B5EF4-FFF2-40B4-BE49-F238E27FC236}">
                <a16:creationId xmlns:a16="http://schemas.microsoft.com/office/drawing/2014/main" id="{811EBB9F-AA49-6938-AC3E-7ACBA8CB4FEC}"/>
              </a:ext>
            </a:extLst>
          </p:cNvPr>
          <p:cNvSpPr txBox="1"/>
          <p:nvPr/>
        </p:nvSpPr>
        <p:spPr>
          <a:xfrm>
            <a:off x="9864119" y="16222"/>
            <a:ext cx="2327881" cy="246221"/>
          </a:xfrm>
          <a:prstGeom prst="rect">
            <a:avLst/>
          </a:prstGeom>
          <a:solidFill>
            <a:srgbClr val="FFFFCC"/>
          </a:solidFill>
          <a:ln>
            <a:solidFill>
              <a:schemeClr val="tx1"/>
            </a:solidFill>
          </a:ln>
        </p:spPr>
        <p:txBody>
          <a:bodyPr wrap="none" rtlCol="0">
            <a:spAutoFit/>
          </a:bodyPr>
          <a:lstStyle/>
          <a:p>
            <a:r>
              <a:rPr lang="en-US" sz="1000" dirty="0">
                <a:solidFill>
                  <a:srgbClr val="FF0000"/>
                </a:solidFill>
              </a:rPr>
              <a:t>19-03-2025: discussed by DBE &amp; UDO</a:t>
            </a:r>
            <a:endParaRPr lang="en-GB" sz="1000" dirty="0">
              <a:solidFill>
                <a:srgbClr val="FF0000"/>
              </a:solidFill>
            </a:endParaRPr>
          </a:p>
        </p:txBody>
      </p:sp>
      <p:sp>
        <p:nvSpPr>
          <p:cNvPr id="4" name="Rectangle 3">
            <a:extLst>
              <a:ext uri="{FF2B5EF4-FFF2-40B4-BE49-F238E27FC236}">
                <a16:creationId xmlns:a16="http://schemas.microsoft.com/office/drawing/2014/main" id="{FE683C52-E0D3-D9D8-E0E9-46B1F49AF757}"/>
              </a:ext>
            </a:extLst>
          </p:cNvPr>
          <p:cNvSpPr/>
          <p:nvPr/>
        </p:nvSpPr>
        <p:spPr>
          <a:xfrm rot="16200000">
            <a:off x="5927697" y="945205"/>
            <a:ext cx="646320" cy="82607"/>
          </a:xfrm>
          <a:prstGeom prst="rect">
            <a:avLst/>
          </a:prstGeom>
          <a:solidFill>
            <a:srgbClr val="00B050"/>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rPr>
              <a:t>QPLANT:CS</a:t>
            </a:r>
            <a:endParaRPr lang="en-GB" sz="500" dirty="0">
              <a:solidFill>
                <a:schemeClr val="tx1"/>
              </a:solidFill>
            </a:endParaRPr>
          </a:p>
        </p:txBody>
      </p:sp>
      <p:sp>
        <p:nvSpPr>
          <p:cNvPr id="200" name="Rectangle 199">
            <a:extLst>
              <a:ext uri="{FF2B5EF4-FFF2-40B4-BE49-F238E27FC236}">
                <a16:creationId xmlns:a16="http://schemas.microsoft.com/office/drawing/2014/main" id="{53CC31C6-B453-04F6-48D5-0A413965A540}"/>
              </a:ext>
            </a:extLst>
          </p:cNvPr>
          <p:cNvSpPr/>
          <p:nvPr/>
        </p:nvSpPr>
        <p:spPr>
          <a:xfrm rot="16200000">
            <a:off x="5969000" y="3373019"/>
            <a:ext cx="646320" cy="82607"/>
          </a:xfrm>
          <a:prstGeom prst="rect">
            <a:avLst/>
          </a:prstGeom>
          <a:solidFill>
            <a:srgbClr val="00B050"/>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rPr>
              <a:t>QPLANT:CS</a:t>
            </a:r>
            <a:endParaRPr lang="en-GB" sz="500" dirty="0">
              <a:solidFill>
                <a:schemeClr val="tx1"/>
              </a:solidFill>
            </a:endParaRPr>
          </a:p>
        </p:txBody>
      </p:sp>
      <p:sp>
        <p:nvSpPr>
          <p:cNvPr id="205" name="Rectangle 204">
            <a:extLst>
              <a:ext uri="{FF2B5EF4-FFF2-40B4-BE49-F238E27FC236}">
                <a16:creationId xmlns:a16="http://schemas.microsoft.com/office/drawing/2014/main" id="{89A2A9A9-B037-2D89-063C-161D0DFB029A}"/>
              </a:ext>
            </a:extLst>
          </p:cNvPr>
          <p:cNvSpPr/>
          <p:nvPr/>
        </p:nvSpPr>
        <p:spPr>
          <a:xfrm rot="16200000">
            <a:off x="6070166" y="5539094"/>
            <a:ext cx="646320" cy="82607"/>
          </a:xfrm>
          <a:prstGeom prst="rect">
            <a:avLst/>
          </a:prstGeom>
          <a:solidFill>
            <a:srgbClr val="00B050"/>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 dirty="0">
                <a:solidFill>
                  <a:schemeClr val="tx1"/>
                </a:solidFill>
              </a:rPr>
              <a:t>QPLANT:CS</a:t>
            </a:r>
            <a:endParaRPr lang="en-GB" sz="500" dirty="0">
              <a:solidFill>
                <a:schemeClr val="tx1"/>
              </a:solidFill>
            </a:endParaRPr>
          </a:p>
        </p:txBody>
      </p:sp>
      <p:cxnSp>
        <p:nvCxnSpPr>
          <p:cNvPr id="207" name="Connector: Elbow 206">
            <a:extLst>
              <a:ext uri="{FF2B5EF4-FFF2-40B4-BE49-F238E27FC236}">
                <a16:creationId xmlns:a16="http://schemas.microsoft.com/office/drawing/2014/main" id="{FF5F64D7-A09A-1A2D-1994-7B116523F7F1}"/>
              </a:ext>
            </a:extLst>
          </p:cNvPr>
          <p:cNvCxnSpPr>
            <a:cxnSpLocks/>
            <a:stCxn id="202" idx="2"/>
            <a:endCxn id="205" idx="0"/>
          </p:cNvCxnSpPr>
          <p:nvPr/>
        </p:nvCxnSpPr>
        <p:spPr>
          <a:xfrm rot="16200000" flipH="1">
            <a:off x="5893247" y="5121622"/>
            <a:ext cx="253102" cy="664450"/>
          </a:xfrm>
          <a:prstGeom prst="bentConnector2">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81" name="TextBox 180">
            <a:extLst>
              <a:ext uri="{FF2B5EF4-FFF2-40B4-BE49-F238E27FC236}">
                <a16:creationId xmlns:a16="http://schemas.microsoft.com/office/drawing/2014/main" id="{20804946-CC93-AFC1-9171-3590AFD75EB7}"/>
              </a:ext>
            </a:extLst>
          </p:cNvPr>
          <p:cNvSpPr txBox="1"/>
          <p:nvPr/>
        </p:nvSpPr>
        <p:spPr>
          <a:xfrm>
            <a:off x="625312" y="4907455"/>
            <a:ext cx="1877498" cy="246221"/>
          </a:xfrm>
          <a:prstGeom prst="rect">
            <a:avLst/>
          </a:prstGeom>
          <a:solidFill>
            <a:srgbClr val="FFFF00"/>
          </a:solidFill>
        </p:spPr>
        <p:txBody>
          <a:bodyPr wrap="square" rtlCol="0">
            <a:spAutoFit/>
          </a:bodyPr>
          <a:lstStyle/>
          <a:p>
            <a:r>
              <a:rPr lang="en-US" sz="1000" b="1" dirty="0">
                <a:solidFill>
                  <a:srgbClr val="FF0000"/>
                </a:solidFill>
              </a:rPr>
              <a:t>Part of SLA and SPC</a:t>
            </a:r>
            <a:endParaRPr lang="en-GB" sz="1000" b="1" dirty="0">
              <a:solidFill>
                <a:srgbClr val="FF0000"/>
              </a:solidFill>
            </a:endParaRPr>
          </a:p>
        </p:txBody>
      </p:sp>
      <p:sp>
        <p:nvSpPr>
          <p:cNvPr id="186" name="TextBox 185">
            <a:extLst>
              <a:ext uri="{FF2B5EF4-FFF2-40B4-BE49-F238E27FC236}">
                <a16:creationId xmlns:a16="http://schemas.microsoft.com/office/drawing/2014/main" id="{49652425-C669-1D0B-3221-DD316270985A}"/>
              </a:ext>
            </a:extLst>
          </p:cNvPr>
          <p:cNvSpPr txBox="1"/>
          <p:nvPr/>
        </p:nvSpPr>
        <p:spPr>
          <a:xfrm>
            <a:off x="2777954" y="5934917"/>
            <a:ext cx="1698956" cy="923330"/>
          </a:xfrm>
          <a:prstGeom prst="rect">
            <a:avLst/>
          </a:prstGeom>
          <a:noFill/>
          <a:ln>
            <a:solidFill>
              <a:schemeClr val="bg1">
                <a:lumMod val="75000"/>
              </a:schemeClr>
            </a:solidFill>
          </a:ln>
        </p:spPr>
        <p:txBody>
          <a:bodyPr wrap="square" rtlCol="0">
            <a:spAutoFit/>
          </a:bodyPr>
          <a:lstStyle/>
          <a:p>
            <a:r>
              <a:rPr lang="en-US" sz="600" b="1" u="sng" dirty="0"/>
              <a:t>SLA = Service Level Agreement</a:t>
            </a:r>
          </a:p>
          <a:p>
            <a:r>
              <a:rPr lang="en-US" sz="600" dirty="0"/>
              <a:t>Contractor ensures system works</a:t>
            </a:r>
          </a:p>
          <a:p>
            <a:pPr marL="171450" indent="-171450">
              <a:buFont typeface="Arial" panose="020B0604020202020204" pitchFamily="34" charset="0"/>
              <a:buChar char="•"/>
            </a:pPr>
            <a:r>
              <a:rPr lang="en-US" sz="600" dirty="0"/>
              <a:t>Metric is the “uptime” of the system</a:t>
            </a:r>
          </a:p>
          <a:p>
            <a:pPr marL="171450" indent="-171450">
              <a:buFont typeface="Arial" panose="020B0604020202020204" pitchFamily="34" charset="0"/>
              <a:buChar char="•"/>
            </a:pPr>
            <a:r>
              <a:rPr lang="en-US" sz="600" dirty="0"/>
              <a:t>Flat-rate cost</a:t>
            </a:r>
          </a:p>
          <a:p>
            <a:pPr marL="171450" indent="-171450">
              <a:buFont typeface="Arial" panose="020B0604020202020204" pitchFamily="34" charset="0"/>
              <a:buChar char="•"/>
            </a:pPr>
            <a:r>
              <a:rPr lang="en-US" sz="600" dirty="0"/>
              <a:t>They solve the issues as needed</a:t>
            </a:r>
          </a:p>
          <a:p>
            <a:pPr marL="171450" indent="-171450">
              <a:buFont typeface="Arial" panose="020B0604020202020204" pitchFamily="34" charset="0"/>
              <a:buChar char="•"/>
            </a:pPr>
            <a:endParaRPr lang="en-US" sz="600" dirty="0"/>
          </a:p>
          <a:p>
            <a:r>
              <a:rPr lang="en-US" sz="600" dirty="0"/>
              <a:t>QPLANT Tender</a:t>
            </a:r>
          </a:p>
          <a:p>
            <a:pPr marL="171450" indent="-171450">
              <a:buFont typeface="Arial" panose="020B0604020202020204" pitchFamily="34" charset="0"/>
              <a:buChar char="•"/>
            </a:pPr>
            <a:r>
              <a:rPr lang="en-US" sz="600" dirty="0"/>
              <a:t>It is a Contingent Part (we may or may-not buy it)</a:t>
            </a:r>
            <a:endParaRPr lang="en-GB" sz="600" dirty="0"/>
          </a:p>
        </p:txBody>
      </p:sp>
      <p:sp>
        <p:nvSpPr>
          <p:cNvPr id="203" name="TextBox 202">
            <a:extLst>
              <a:ext uri="{FF2B5EF4-FFF2-40B4-BE49-F238E27FC236}">
                <a16:creationId xmlns:a16="http://schemas.microsoft.com/office/drawing/2014/main" id="{CE6AA731-530B-78DE-DC70-6715EEB702C9}"/>
              </a:ext>
            </a:extLst>
          </p:cNvPr>
          <p:cNvSpPr txBox="1"/>
          <p:nvPr/>
        </p:nvSpPr>
        <p:spPr>
          <a:xfrm>
            <a:off x="4476909" y="5934917"/>
            <a:ext cx="1773947" cy="923330"/>
          </a:xfrm>
          <a:prstGeom prst="rect">
            <a:avLst/>
          </a:prstGeom>
          <a:noFill/>
          <a:ln>
            <a:solidFill>
              <a:schemeClr val="bg1">
                <a:lumMod val="75000"/>
              </a:schemeClr>
            </a:solidFill>
          </a:ln>
        </p:spPr>
        <p:txBody>
          <a:bodyPr wrap="square" rtlCol="0">
            <a:spAutoFit/>
          </a:bodyPr>
          <a:lstStyle/>
          <a:p>
            <a:r>
              <a:rPr lang="en-US" sz="600" b="1" u="sng" dirty="0"/>
              <a:t>SPC = Support Contract</a:t>
            </a:r>
          </a:p>
          <a:p>
            <a:r>
              <a:rPr lang="en-US" sz="600" dirty="0"/>
              <a:t>Contractor is available on request</a:t>
            </a:r>
          </a:p>
          <a:p>
            <a:pPr marL="171450" indent="-171450">
              <a:buFont typeface="Arial" panose="020B0604020202020204" pitchFamily="34" charset="0"/>
              <a:buChar char="•"/>
            </a:pPr>
            <a:r>
              <a:rPr lang="en-US" sz="600" dirty="0"/>
              <a:t>Metric is ad-hoc by SCK</a:t>
            </a:r>
          </a:p>
          <a:p>
            <a:pPr marL="171450" indent="-171450">
              <a:buFont typeface="Arial" panose="020B0604020202020204" pitchFamily="34" charset="0"/>
              <a:buChar char="•"/>
            </a:pPr>
            <a:r>
              <a:rPr lang="en-US" sz="600" dirty="0"/>
              <a:t>Cost is based on effort (i.e. hourly rate)</a:t>
            </a:r>
          </a:p>
          <a:p>
            <a:pPr marL="171450" indent="-171450">
              <a:buFont typeface="Arial" panose="020B0604020202020204" pitchFamily="34" charset="0"/>
              <a:buChar char="•"/>
            </a:pPr>
            <a:r>
              <a:rPr lang="en-US" sz="600" dirty="0"/>
              <a:t>They solve the issues when requested </a:t>
            </a:r>
          </a:p>
          <a:p>
            <a:pPr marL="171450" indent="-171450">
              <a:buFont typeface="Arial" panose="020B0604020202020204" pitchFamily="34" charset="0"/>
              <a:buChar char="•"/>
            </a:pPr>
            <a:endParaRPr lang="en-US" sz="600" dirty="0"/>
          </a:p>
          <a:p>
            <a:r>
              <a:rPr lang="en-US" sz="600" dirty="0"/>
              <a:t>QPLANT Tender</a:t>
            </a:r>
          </a:p>
          <a:p>
            <a:pPr marL="171450" indent="-171450">
              <a:buFont typeface="Arial" panose="020B0604020202020204" pitchFamily="34" charset="0"/>
              <a:buChar char="•"/>
            </a:pPr>
            <a:r>
              <a:rPr lang="en-US" sz="600" dirty="0"/>
              <a:t>In the offer, the Applicant shall provide details -&gt; fixed part</a:t>
            </a:r>
            <a:endParaRPr lang="en-GB" sz="600" dirty="0"/>
          </a:p>
        </p:txBody>
      </p:sp>
      <p:sp>
        <p:nvSpPr>
          <p:cNvPr id="204" name="Rectangle 203">
            <a:extLst>
              <a:ext uri="{FF2B5EF4-FFF2-40B4-BE49-F238E27FC236}">
                <a16:creationId xmlns:a16="http://schemas.microsoft.com/office/drawing/2014/main" id="{AAA886C6-E045-AC97-6647-FE7D14C9CC8F}"/>
              </a:ext>
            </a:extLst>
          </p:cNvPr>
          <p:cNvSpPr/>
          <p:nvPr/>
        </p:nvSpPr>
        <p:spPr>
          <a:xfrm rot="16200000">
            <a:off x="7559341" y="917844"/>
            <a:ext cx="521112" cy="137327"/>
          </a:xfrm>
          <a:prstGeom prst="rect">
            <a:avLst/>
          </a:prstGeom>
          <a:solidFill>
            <a:srgbClr val="00B050"/>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600" dirty="0">
                <a:solidFill>
                  <a:schemeClr val="tx1"/>
                </a:solidFill>
              </a:rPr>
              <a:t>Test Cap</a:t>
            </a:r>
            <a:endParaRPr lang="en-GB" sz="600" dirty="0">
              <a:solidFill>
                <a:schemeClr val="tx1"/>
              </a:solidFill>
            </a:endParaRPr>
          </a:p>
        </p:txBody>
      </p:sp>
      <p:sp>
        <p:nvSpPr>
          <p:cNvPr id="208" name="Rectangle 207">
            <a:extLst>
              <a:ext uri="{FF2B5EF4-FFF2-40B4-BE49-F238E27FC236}">
                <a16:creationId xmlns:a16="http://schemas.microsoft.com/office/drawing/2014/main" id="{3F14FA28-5BB9-6061-4565-3563FFBAD8A8}"/>
              </a:ext>
            </a:extLst>
          </p:cNvPr>
          <p:cNvSpPr/>
          <p:nvPr/>
        </p:nvSpPr>
        <p:spPr>
          <a:xfrm rot="16200000">
            <a:off x="7614441" y="3373919"/>
            <a:ext cx="521112" cy="137327"/>
          </a:xfrm>
          <a:prstGeom prst="rect">
            <a:avLst/>
          </a:prstGeom>
          <a:solidFill>
            <a:srgbClr val="00B050"/>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600" dirty="0">
                <a:solidFill>
                  <a:schemeClr val="tx1"/>
                </a:solidFill>
              </a:rPr>
              <a:t>Test Cap</a:t>
            </a:r>
            <a:endParaRPr lang="en-GB" sz="600" dirty="0">
              <a:solidFill>
                <a:schemeClr val="tx1"/>
              </a:solidFill>
            </a:endParaRPr>
          </a:p>
        </p:txBody>
      </p:sp>
      <p:sp>
        <p:nvSpPr>
          <p:cNvPr id="209" name="Rectangle 208">
            <a:extLst>
              <a:ext uri="{FF2B5EF4-FFF2-40B4-BE49-F238E27FC236}">
                <a16:creationId xmlns:a16="http://schemas.microsoft.com/office/drawing/2014/main" id="{034C1EED-F324-2F70-97DD-73D19024D20C}"/>
              </a:ext>
            </a:extLst>
          </p:cNvPr>
          <p:cNvSpPr/>
          <p:nvPr/>
        </p:nvSpPr>
        <p:spPr>
          <a:xfrm rot="16200000">
            <a:off x="7696665" y="5554635"/>
            <a:ext cx="521112" cy="137327"/>
          </a:xfrm>
          <a:prstGeom prst="rect">
            <a:avLst/>
          </a:prstGeom>
          <a:solidFill>
            <a:srgbClr val="00B050"/>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600" dirty="0">
                <a:solidFill>
                  <a:schemeClr val="tx1"/>
                </a:solidFill>
              </a:rPr>
              <a:t>Test Cap</a:t>
            </a:r>
            <a:endParaRPr lang="en-GB" sz="600" dirty="0">
              <a:solidFill>
                <a:schemeClr val="tx1"/>
              </a:solidFill>
            </a:endParaRPr>
          </a:p>
        </p:txBody>
      </p:sp>
    </p:spTree>
    <p:extLst>
      <p:ext uri="{BB962C8B-B14F-4D97-AF65-F5344CB8AC3E}">
        <p14:creationId xmlns:p14="http://schemas.microsoft.com/office/powerpoint/2010/main" val="18304400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A814E660-BF25-4843-B2A0-93C6E2B6253B}" type="slidenum">
              <a:rPr lang="en-BE" smtClean="0"/>
              <a:pPr/>
              <a:t>2</a:t>
            </a:fld>
            <a:endParaRPr lang="en-BE" dirty="0"/>
          </a:p>
        </p:txBody>
      </p:sp>
      <p:sp>
        <p:nvSpPr>
          <p:cNvPr id="10" name="Text Placeholder 9"/>
          <p:cNvSpPr>
            <a:spLocks noGrp="1"/>
          </p:cNvSpPr>
          <p:nvPr>
            <p:ph type="body" sz="quarter" idx="16"/>
          </p:nvPr>
        </p:nvSpPr>
        <p:spPr/>
        <p:txBody>
          <a:bodyPr>
            <a:normAutofit fontScale="92500" lnSpcReduction="10000"/>
          </a:bodyPr>
          <a:lstStyle/>
          <a:p>
            <a:r>
              <a:rPr lang="en-US" dirty="0"/>
              <a:t>QSYS – System Breakdown</a:t>
            </a:r>
          </a:p>
        </p:txBody>
      </p:sp>
      <p:sp>
        <p:nvSpPr>
          <p:cNvPr id="4" name="Arrow: Bent 3">
            <a:extLst>
              <a:ext uri="{FF2B5EF4-FFF2-40B4-BE49-F238E27FC236}">
                <a16:creationId xmlns:a16="http://schemas.microsoft.com/office/drawing/2014/main" id="{0CC50A93-5C84-15F8-C6A6-626FD4314D92}"/>
              </a:ext>
            </a:extLst>
          </p:cNvPr>
          <p:cNvSpPr/>
          <p:nvPr/>
        </p:nvSpPr>
        <p:spPr>
          <a:xfrm flipV="1">
            <a:off x="5608539" y="2606712"/>
            <a:ext cx="1877435" cy="1965786"/>
          </a:xfrm>
          <a:prstGeom prst="bentArrow">
            <a:avLst>
              <a:gd name="adj1" fmla="val 13908"/>
              <a:gd name="adj2" fmla="val 12926"/>
              <a:gd name="adj3" fmla="val 5740"/>
              <a:gd name="adj4" fmla="val 36161"/>
            </a:avLst>
          </a:prstGeom>
          <a:solidFill>
            <a:srgbClr val="FFC16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nvGrpSpPr>
          <p:cNvPr id="7" name="Group 6">
            <a:extLst>
              <a:ext uri="{FF2B5EF4-FFF2-40B4-BE49-F238E27FC236}">
                <a16:creationId xmlns:a16="http://schemas.microsoft.com/office/drawing/2014/main" id="{4D20EEEF-689C-ACF6-E32E-38B22E09ACE5}"/>
              </a:ext>
            </a:extLst>
          </p:cNvPr>
          <p:cNvGrpSpPr/>
          <p:nvPr/>
        </p:nvGrpSpPr>
        <p:grpSpPr>
          <a:xfrm>
            <a:off x="6776869" y="3942955"/>
            <a:ext cx="3378685" cy="818920"/>
            <a:chOff x="5772151" y="3019708"/>
            <a:chExt cx="1543050" cy="374002"/>
          </a:xfrm>
          <a:solidFill>
            <a:srgbClr val="FF9933"/>
          </a:solidFill>
        </p:grpSpPr>
        <p:sp>
          <p:nvSpPr>
            <p:cNvPr id="8" name="Rectangle 7">
              <a:extLst>
                <a:ext uri="{FF2B5EF4-FFF2-40B4-BE49-F238E27FC236}">
                  <a16:creationId xmlns:a16="http://schemas.microsoft.com/office/drawing/2014/main" id="{CED634FD-9058-0DC4-E785-863247BAE2B8}"/>
                </a:ext>
              </a:extLst>
            </p:cNvPr>
            <p:cNvSpPr/>
            <p:nvPr/>
          </p:nvSpPr>
          <p:spPr>
            <a:xfrm>
              <a:off x="5772151" y="3136478"/>
              <a:ext cx="1543050" cy="121072"/>
            </a:xfrm>
            <a:prstGeom prst="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Cylinder 26">
              <a:extLst>
                <a:ext uri="{FF2B5EF4-FFF2-40B4-BE49-F238E27FC236}">
                  <a16:creationId xmlns:a16="http://schemas.microsoft.com/office/drawing/2014/main" id="{0583A4BC-40FD-D16F-92A0-4A6FCB9891C9}"/>
                </a:ext>
              </a:extLst>
            </p:cNvPr>
            <p:cNvSpPr/>
            <p:nvPr/>
          </p:nvSpPr>
          <p:spPr>
            <a:xfrm>
              <a:off x="5968118" y="3019708"/>
              <a:ext cx="298097" cy="374002"/>
            </a:xfrm>
            <a:prstGeom prst="ca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Cylinder 27">
              <a:extLst>
                <a:ext uri="{FF2B5EF4-FFF2-40B4-BE49-F238E27FC236}">
                  <a16:creationId xmlns:a16="http://schemas.microsoft.com/office/drawing/2014/main" id="{A369276B-5D75-5D40-6131-93DA67D24647}"/>
                </a:ext>
              </a:extLst>
            </p:cNvPr>
            <p:cNvSpPr/>
            <p:nvPr/>
          </p:nvSpPr>
          <p:spPr>
            <a:xfrm>
              <a:off x="6790925" y="3019708"/>
              <a:ext cx="298097" cy="374002"/>
            </a:xfrm>
            <a:prstGeom prst="ca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9" name="Group 8">
            <a:extLst>
              <a:ext uri="{FF2B5EF4-FFF2-40B4-BE49-F238E27FC236}">
                <a16:creationId xmlns:a16="http://schemas.microsoft.com/office/drawing/2014/main" id="{D076CDE1-6E4C-87AA-059D-039040B46AD1}"/>
              </a:ext>
            </a:extLst>
          </p:cNvPr>
          <p:cNvGrpSpPr/>
          <p:nvPr/>
        </p:nvGrpSpPr>
        <p:grpSpPr>
          <a:xfrm>
            <a:off x="10155552" y="4012449"/>
            <a:ext cx="889338" cy="591354"/>
            <a:chOff x="7315200" y="3051446"/>
            <a:chExt cx="406162" cy="270072"/>
          </a:xfrm>
          <a:solidFill>
            <a:srgbClr val="CC3300"/>
          </a:solidFill>
        </p:grpSpPr>
        <p:sp>
          <p:nvSpPr>
            <p:cNvPr id="12" name="Rectangle 11">
              <a:extLst>
                <a:ext uri="{FF2B5EF4-FFF2-40B4-BE49-F238E27FC236}">
                  <a16:creationId xmlns:a16="http://schemas.microsoft.com/office/drawing/2014/main" id="{FC49E821-2E03-0BD7-50F1-2E720C501F83}"/>
                </a:ext>
              </a:extLst>
            </p:cNvPr>
            <p:cNvSpPr/>
            <p:nvPr/>
          </p:nvSpPr>
          <p:spPr>
            <a:xfrm>
              <a:off x="7315200" y="3136478"/>
              <a:ext cx="368600" cy="12107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Cylinder 24">
              <a:extLst>
                <a:ext uri="{FF2B5EF4-FFF2-40B4-BE49-F238E27FC236}">
                  <a16:creationId xmlns:a16="http://schemas.microsoft.com/office/drawing/2014/main" id="{ED85578D-3BC8-DECF-EC1E-28B2E0F3333F}"/>
                </a:ext>
              </a:extLst>
            </p:cNvPr>
            <p:cNvSpPr/>
            <p:nvPr/>
          </p:nvSpPr>
          <p:spPr>
            <a:xfrm>
              <a:off x="7506102" y="3051446"/>
              <a:ext cx="215260" cy="270072"/>
            </a:xfrm>
            <a:prstGeom prst="can">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6" name="Group 15">
            <a:extLst>
              <a:ext uri="{FF2B5EF4-FFF2-40B4-BE49-F238E27FC236}">
                <a16:creationId xmlns:a16="http://schemas.microsoft.com/office/drawing/2014/main" id="{304AA1DD-F23F-7368-633D-51E75A48FC26}"/>
              </a:ext>
            </a:extLst>
          </p:cNvPr>
          <p:cNvGrpSpPr/>
          <p:nvPr/>
        </p:nvGrpSpPr>
        <p:grpSpPr>
          <a:xfrm>
            <a:off x="6955367" y="4380313"/>
            <a:ext cx="1153912" cy="1445419"/>
            <a:chOff x="5853671" y="3219450"/>
            <a:chExt cx="526993" cy="660125"/>
          </a:xfrm>
        </p:grpSpPr>
        <p:sp>
          <p:nvSpPr>
            <p:cNvPr id="19" name="Cylinder 18">
              <a:extLst>
                <a:ext uri="{FF2B5EF4-FFF2-40B4-BE49-F238E27FC236}">
                  <a16:creationId xmlns:a16="http://schemas.microsoft.com/office/drawing/2014/main" id="{E6E682EE-9E56-9617-7FB0-70B98D6374D5}"/>
                </a:ext>
              </a:extLst>
            </p:cNvPr>
            <p:cNvSpPr/>
            <p:nvPr/>
          </p:nvSpPr>
          <p:spPr>
            <a:xfrm rot="16200000">
              <a:off x="5930167" y="3429078"/>
              <a:ext cx="374001" cy="526993"/>
            </a:xfrm>
            <a:prstGeom prst="can">
              <a:avLst/>
            </a:prstGeom>
            <a:solidFill>
              <a:srgbClr val="FF0066"/>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9" name="Straight Connector 28">
              <a:extLst>
                <a:ext uri="{FF2B5EF4-FFF2-40B4-BE49-F238E27FC236}">
                  <a16:creationId xmlns:a16="http://schemas.microsoft.com/office/drawing/2014/main" id="{104393ED-6CFA-69E5-4E02-F7B67085C2AD}"/>
                </a:ext>
              </a:extLst>
            </p:cNvPr>
            <p:cNvCxnSpPr/>
            <p:nvPr/>
          </p:nvCxnSpPr>
          <p:spPr>
            <a:xfrm>
              <a:off x="6117166" y="3219450"/>
              <a:ext cx="0" cy="419100"/>
            </a:xfrm>
            <a:prstGeom prst="line">
              <a:avLst/>
            </a:prstGeom>
            <a:solidFill>
              <a:srgbClr val="FF0066"/>
            </a:solidFill>
            <a:ln w="285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0A18238C-6CF9-3E93-F063-8B48AAD0322E}"/>
              </a:ext>
            </a:extLst>
          </p:cNvPr>
          <p:cNvGrpSpPr/>
          <p:nvPr/>
        </p:nvGrpSpPr>
        <p:grpSpPr>
          <a:xfrm>
            <a:off x="8756997" y="4463737"/>
            <a:ext cx="1153912" cy="1361993"/>
            <a:chOff x="6676478" y="3257550"/>
            <a:chExt cx="526993" cy="622024"/>
          </a:xfrm>
        </p:grpSpPr>
        <p:sp>
          <p:nvSpPr>
            <p:cNvPr id="32" name="Cylinder 31">
              <a:extLst>
                <a:ext uri="{FF2B5EF4-FFF2-40B4-BE49-F238E27FC236}">
                  <a16:creationId xmlns:a16="http://schemas.microsoft.com/office/drawing/2014/main" id="{013C3D23-8486-FC34-4FFE-14285905F0FA}"/>
                </a:ext>
              </a:extLst>
            </p:cNvPr>
            <p:cNvSpPr/>
            <p:nvPr/>
          </p:nvSpPr>
          <p:spPr>
            <a:xfrm rot="16200000">
              <a:off x="6752974" y="3429077"/>
              <a:ext cx="374001" cy="526993"/>
            </a:xfrm>
            <a:prstGeom prst="can">
              <a:avLst/>
            </a:prstGeom>
            <a:solidFill>
              <a:srgbClr val="FF0066"/>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3" name="Straight Connector 32">
              <a:extLst>
                <a:ext uri="{FF2B5EF4-FFF2-40B4-BE49-F238E27FC236}">
                  <a16:creationId xmlns:a16="http://schemas.microsoft.com/office/drawing/2014/main" id="{8D0EE4A7-8A5A-8E85-89A8-49081AC1A3F4}"/>
                </a:ext>
              </a:extLst>
            </p:cNvPr>
            <p:cNvCxnSpPr/>
            <p:nvPr/>
          </p:nvCxnSpPr>
          <p:spPr>
            <a:xfrm>
              <a:off x="6939973" y="3257550"/>
              <a:ext cx="0" cy="419100"/>
            </a:xfrm>
            <a:prstGeom prst="line">
              <a:avLst/>
            </a:prstGeom>
            <a:solidFill>
              <a:srgbClr val="FF0066"/>
            </a:solidFill>
            <a:ln w="285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E7DF04BB-592D-7C94-9505-B3DA96845938}"/>
              </a:ext>
            </a:extLst>
          </p:cNvPr>
          <p:cNvGrpSpPr/>
          <p:nvPr/>
        </p:nvGrpSpPr>
        <p:grpSpPr>
          <a:xfrm>
            <a:off x="3049017" y="1957887"/>
            <a:ext cx="1760938" cy="732913"/>
            <a:chOff x="2325441" y="903575"/>
            <a:chExt cx="1054427" cy="647756"/>
          </a:xfrm>
          <a:solidFill>
            <a:schemeClr val="accent3">
              <a:lumMod val="20000"/>
              <a:lumOff val="80000"/>
            </a:schemeClr>
          </a:solidFill>
        </p:grpSpPr>
        <p:sp>
          <p:nvSpPr>
            <p:cNvPr id="35" name="Rectangle: Rounded Corners 34">
              <a:extLst>
                <a:ext uri="{FF2B5EF4-FFF2-40B4-BE49-F238E27FC236}">
                  <a16:creationId xmlns:a16="http://schemas.microsoft.com/office/drawing/2014/main" id="{7023815B-A5F2-BF86-589F-D3DF33988B29}"/>
                </a:ext>
              </a:extLst>
            </p:cNvPr>
            <p:cNvSpPr/>
            <p:nvPr/>
          </p:nvSpPr>
          <p:spPr>
            <a:xfrm rot="16200000">
              <a:off x="2670681" y="1138727"/>
              <a:ext cx="645485" cy="175181"/>
            </a:xfrm>
            <a:prstGeom prst="roundRect">
              <a:avLst>
                <a:gd name="adj" fmla="val 50000"/>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Rounded Corners 35">
              <a:extLst>
                <a:ext uri="{FF2B5EF4-FFF2-40B4-BE49-F238E27FC236}">
                  <a16:creationId xmlns:a16="http://schemas.microsoft.com/office/drawing/2014/main" id="{DD9EB443-9FF2-2357-69F7-D73F1B9D3749}"/>
                </a:ext>
              </a:extLst>
            </p:cNvPr>
            <p:cNvSpPr/>
            <p:nvPr/>
          </p:nvSpPr>
          <p:spPr>
            <a:xfrm rot="16200000">
              <a:off x="2371827" y="1138728"/>
              <a:ext cx="645485" cy="175181"/>
            </a:xfrm>
            <a:prstGeom prst="roundRect">
              <a:avLst>
                <a:gd name="adj" fmla="val 50000"/>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Rounded Corners 36">
              <a:extLst>
                <a:ext uri="{FF2B5EF4-FFF2-40B4-BE49-F238E27FC236}">
                  <a16:creationId xmlns:a16="http://schemas.microsoft.com/office/drawing/2014/main" id="{923BC8A8-67AC-B399-C401-15C8BFC36653}"/>
                </a:ext>
              </a:extLst>
            </p:cNvPr>
            <p:cNvSpPr/>
            <p:nvPr/>
          </p:nvSpPr>
          <p:spPr>
            <a:xfrm rot="16200000">
              <a:off x="2969535" y="1138727"/>
              <a:ext cx="645485" cy="175181"/>
            </a:xfrm>
            <a:prstGeom prst="roundRect">
              <a:avLst>
                <a:gd name="adj" fmla="val 50000"/>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8" name="Straight Connector 37">
              <a:extLst>
                <a:ext uri="{FF2B5EF4-FFF2-40B4-BE49-F238E27FC236}">
                  <a16:creationId xmlns:a16="http://schemas.microsoft.com/office/drawing/2014/main" id="{3014778B-FD4D-691B-6113-81C5B20ACA7C}"/>
                </a:ext>
              </a:extLst>
            </p:cNvPr>
            <p:cNvCxnSpPr>
              <a:cxnSpLocks/>
            </p:cNvCxnSpPr>
            <p:nvPr/>
          </p:nvCxnSpPr>
          <p:spPr>
            <a:xfrm>
              <a:off x="2325441" y="1551331"/>
              <a:ext cx="1041865" cy="0"/>
            </a:xfrm>
            <a:prstGeom prst="line">
              <a:avLst/>
            </a:prstGeom>
            <a:grpFill/>
          </p:spPr>
          <p:style>
            <a:lnRef idx="1">
              <a:schemeClr val="accent1"/>
            </a:lnRef>
            <a:fillRef idx="0">
              <a:schemeClr val="accent1"/>
            </a:fillRef>
            <a:effectRef idx="0">
              <a:schemeClr val="accent1"/>
            </a:effectRef>
            <a:fontRef idx="minor">
              <a:schemeClr val="tx1"/>
            </a:fontRef>
          </p:style>
        </p:cxnSp>
      </p:grpSp>
      <p:cxnSp>
        <p:nvCxnSpPr>
          <p:cNvPr id="40" name="Straight Connector 39">
            <a:extLst>
              <a:ext uri="{FF2B5EF4-FFF2-40B4-BE49-F238E27FC236}">
                <a16:creationId xmlns:a16="http://schemas.microsoft.com/office/drawing/2014/main" id="{91CBDC61-9EC4-2470-3423-DA81061D636A}"/>
              </a:ext>
            </a:extLst>
          </p:cNvPr>
          <p:cNvCxnSpPr>
            <a:cxnSpLocks/>
          </p:cNvCxnSpPr>
          <p:nvPr/>
        </p:nvCxnSpPr>
        <p:spPr>
          <a:xfrm>
            <a:off x="2990377" y="1535606"/>
            <a:ext cx="2274275" cy="0"/>
          </a:xfrm>
          <a:prstGeom prst="line">
            <a:avLst/>
          </a:prstGeom>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533C2DA7-2923-6A96-FA3C-52ED33C4197E}"/>
              </a:ext>
            </a:extLst>
          </p:cNvPr>
          <p:cNvSpPr/>
          <p:nvPr/>
        </p:nvSpPr>
        <p:spPr>
          <a:xfrm>
            <a:off x="1453754" y="1420786"/>
            <a:ext cx="1595263" cy="1319926"/>
          </a:xfrm>
          <a:prstGeom prst="rect">
            <a:avLst/>
          </a:prstGeom>
          <a:solidFill>
            <a:srgbClr val="00B0F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a:extLst>
              <a:ext uri="{FF2B5EF4-FFF2-40B4-BE49-F238E27FC236}">
                <a16:creationId xmlns:a16="http://schemas.microsoft.com/office/drawing/2014/main" id="{879263BD-4F31-348E-3617-B574BB633F45}"/>
              </a:ext>
            </a:extLst>
          </p:cNvPr>
          <p:cNvSpPr/>
          <p:nvPr/>
        </p:nvSpPr>
        <p:spPr>
          <a:xfrm>
            <a:off x="5186175" y="1426533"/>
            <a:ext cx="1077987" cy="1270222"/>
          </a:xfrm>
          <a:prstGeom prst="rect">
            <a:avLst/>
          </a:prstGeom>
          <a:solidFill>
            <a:srgbClr val="00B0F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43" name="Group 42">
            <a:extLst>
              <a:ext uri="{FF2B5EF4-FFF2-40B4-BE49-F238E27FC236}">
                <a16:creationId xmlns:a16="http://schemas.microsoft.com/office/drawing/2014/main" id="{333180C7-F73B-289B-CB88-4A6AF3195E30}"/>
              </a:ext>
            </a:extLst>
          </p:cNvPr>
          <p:cNvGrpSpPr/>
          <p:nvPr/>
        </p:nvGrpSpPr>
        <p:grpSpPr>
          <a:xfrm>
            <a:off x="6900459" y="4021241"/>
            <a:ext cx="166513" cy="616536"/>
            <a:chOff x="6366072" y="4026993"/>
            <a:chExt cx="166513" cy="616536"/>
          </a:xfrm>
        </p:grpSpPr>
        <p:sp>
          <p:nvSpPr>
            <p:cNvPr id="44" name="Flowchart: Data 43">
              <a:extLst>
                <a:ext uri="{FF2B5EF4-FFF2-40B4-BE49-F238E27FC236}">
                  <a16:creationId xmlns:a16="http://schemas.microsoft.com/office/drawing/2014/main" id="{F5050C0D-C044-10E5-8E88-6FF690F38529}"/>
                </a:ext>
              </a:extLst>
            </p:cNvPr>
            <p:cNvSpPr/>
            <p:nvPr/>
          </p:nvSpPr>
          <p:spPr>
            <a:xfrm>
              <a:off x="6377311" y="4078615"/>
              <a:ext cx="146482" cy="500270"/>
            </a:xfrm>
            <a:prstGeom prst="flowChartInputOutpu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a:extLst>
                <a:ext uri="{FF2B5EF4-FFF2-40B4-BE49-F238E27FC236}">
                  <a16:creationId xmlns:a16="http://schemas.microsoft.com/office/drawing/2014/main" id="{F861E95E-D323-2A05-574F-3DE5877FA74E}"/>
                </a:ext>
              </a:extLst>
            </p:cNvPr>
            <p:cNvSpPr/>
            <p:nvPr/>
          </p:nvSpPr>
          <p:spPr>
            <a:xfrm>
              <a:off x="6386103" y="4026993"/>
              <a:ext cx="146482" cy="7742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a:extLst>
                <a:ext uri="{FF2B5EF4-FFF2-40B4-BE49-F238E27FC236}">
                  <a16:creationId xmlns:a16="http://schemas.microsoft.com/office/drawing/2014/main" id="{A9E7A904-D02B-3E61-76D8-83767853A3B9}"/>
                </a:ext>
              </a:extLst>
            </p:cNvPr>
            <p:cNvSpPr/>
            <p:nvPr/>
          </p:nvSpPr>
          <p:spPr>
            <a:xfrm>
              <a:off x="6366072" y="4566103"/>
              <a:ext cx="146482" cy="7742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9" name="Group 48">
            <a:extLst>
              <a:ext uri="{FF2B5EF4-FFF2-40B4-BE49-F238E27FC236}">
                <a16:creationId xmlns:a16="http://schemas.microsoft.com/office/drawing/2014/main" id="{E4FE5E23-F271-E551-FC7F-10547A4D376D}"/>
              </a:ext>
            </a:extLst>
          </p:cNvPr>
          <p:cNvGrpSpPr/>
          <p:nvPr/>
        </p:nvGrpSpPr>
        <p:grpSpPr>
          <a:xfrm>
            <a:off x="8387760" y="4014730"/>
            <a:ext cx="166513" cy="616536"/>
            <a:chOff x="6366072" y="4026993"/>
            <a:chExt cx="166513" cy="616536"/>
          </a:xfrm>
        </p:grpSpPr>
        <p:sp>
          <p:nvSpPr>
            <p:cNvPr id="53" name="Flowchart: Data 52">
              <a:extLst>
                <a:ext uri="{FF2B5EF4-FFF2-40B4-BE49-F238E27FC236}">
                  <a16:creationId xmlns:a16="http://schemas.microsoft.com/office/drawing/2014/main" id="{3FDF1582-1D01-272A-9A0B-E97E9C9C97F4}"/>
                </a:ext>
              </a:extLst>
            </p:cNvPr>
            <p:cNvSpPr/>
            <p:nvPr/>
          </p:nvSpPr>
          <p:spPr>
            <a:xfrm>
              <a:off x="6377311" y="4078615"/>
              <a:ext cx="146482" cy="500270"/>
            </a:xfrm>
            <a:prstGeom prst="flowChartInputOutpu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Rectangle 53">
              <a:extLst>
                <a:ext uri="{FF2B5EF4-FFF2-40B4-BE49-F238E27FC236}">
                  <a16:creationId xmlns:a16="http://schemas.microsoft.com/office/drawing/2014/main" id="{198DA5B4-28B0-7C4B-A222-771453530566}"/>
                </a:ext>
              </a:extLst>
            </p:cNvPr>
            <p:cNvSpPr/>
            <p:nvPr/>
          </p:nvSpPr>
          <p:spPr>
            <a:xfrm>
              <a:off x="6386103" y="4026993"/>
              <a:ext cx="146482" cy="7742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55">
              <a:extLst>
                <a:ext uri="{FF2B5EF4-FFF2-40B4-BE49-F238E27FC236}">
                  <a16:creationId xmlns:a16="http://schemas.microsoft.com/office/drawing/2014/main" id="{9F6421E0-DDD3-CCCA-3A76-3A93180AA568}"/>
                </a:ext>
              </a:extLst>
            </p:cNvPr>
            <p:cNvSpPr/>
            <p:nvPr/>
          </p:nvSpPr>
          <p:spPr>
            <a:xfrm>
              <a:off x="6366072" y="4566103"/>
              <a:ext cx="146482" cy="7742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7" name="Group 56">
            <a:extLst>
              <a:ext uri="{FF2B5EF4-FFF2-40B4-BE49-F238E27FC236}">
                <a16:creationId xmlns:a16="http://schemas.microsoft.com/office/drawing/2014/main" id="{72B8BB91-A7A3-9E91-0E0D-356B62FBFCDF}"/>
              </a:ext>
            </a:extLst>
          </p:cNvPr>
          <p:cNvGrpSpPr/>
          <p:nvPr/>
        </p:nvGrpSpPr>
        <p:grpSpPr>
          <a:xfrm>
            <a:off x="9903411" y="4053443"/>
            <a:ext cx="166513" cy="616536"/>
            <a:chOff x="6366072" y="4026993"/>
            <a:chExt cx="166513" cy="616536"/>
          </a:xfrm>
        </p:grpSpPr>
        <p:sp>
          <p:nvSpPr>
            <p:cNvPr id="58" name="Flowchart: Data 57">
              <a:extLst>
                <a:ext uri="{FF2B5EF4-FFF2-40B4-BE49-F238E27FC236}">
                  <a16:creationId xmlns:a16="http://schemas.microsoft.com/office/drawing/2014/main" id="{00D09F7D-878D-4128-1C24-999A717192D9}"/>
                </a:ext>
              </a:extLst>
            </p:cNvPr>
            <p:cNvSpPr/>
            <p:nvPr/>
          </p:nvSpPr>
          <p:spPr>
            <a:xfrm>
              <a:off x="6377311" y="4078615"/>
              <a:ext cx="146482" cy="500270"/>
            </a:xfrm>
            <a:prstGeom prst="flowChartInputOutpu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Rectangle 58">
              <a:extLst>
                <a:ext uri="{FF2B5EF4-FFF2-40B4-BE49-F238E27FC236}">
                  <a16:creationId xmlns:a16="http://schemas.microsoft.com/office/drawing/2014/main" id="{44DA4422-29A5-9AC3-5EE6-ACB1CEB34224}"/>
                </a:ext>
              </a:extLst>
            </p:cNvPr>
            <p:cNvSpPr/>
            <p:nvPr/>
          </p:nvSpPr>
          <p:spPr>
            <a:xfrm>
              <a:off x="6386103" y="4026993"/>
              <a:ext cx="146482" cy="7742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59">
              <a:extLst>
                <a:ext uri="{FF2B5EF4-FFF2-40B4-BE49-F238E27FC236}">
                  <a16:creationId xmlns:a16="http://schemas.microsoft.com/office/drawing/2014/main" id="{0511935F-F009-029D-F44C-758DC47F214D}"/>
                </a:ext>
              </a:extLst>
            </p:cNvPr>
            <p:cNvSpPr/>
            <p:nvPr/>
          </p:nvSpPr>
          <p:spPr>
            <a:xfrm>
              <a:off x="6366072" y="4566103"/>
              <a:ext cx="146482" cy="7742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63" name="Rectangle 62">
            <a:extLst>
              <a:ext uri="{FF2B5EF4-FFF2-40B4-BE49-F238E27FC236}">
                <a16:creationId xmlns:a16="http://schemas.microsoft.com/office/drawing/2014/main" id="{88D4235F-21BA-C662-382C-1FF04DB321E2}"/>
              </a:ext>
            </a:extLst>
          </p:cNvPr>
          <p:cNvSpPr/>
          <p:nvPr/>
        </p:nvSpPr>
        <p:spPr>
          <a:xfrm>
            <a:off x="8464361" y="3870186"/>
            <a:ext cx="1581116" cy="2102831"/>
          </a:xfrm>
          <a:prstGeom prst="rect">
            <a:avLst/>
          </a:prstGeom>
          <a:noFill/>
          <a:ln>
            <a:solidFill>
              <a:schemeClr val="bg1">
                <a:lumMod val="50000"/>
              </a:schemeClr>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TextBox 63">
            <a:extLst>
              <a:ext uri="{FF2B5EF4-FFF2-40B4-BE49-F238E27FC236}">
                <a16:creationId xmlns:a16="http://schemas.microsoft.com/office/drawing/2014/main" id="{8951EC41-AB29-A4A3-8268-DDEFC1B7DA43}"/>
              </a:ext>
            </a:extLst>
          </p:cNvPr>
          <p:cNvSpPr txBox="1"/>
          <p:nvPr/>
        </p:nvSpPr>
        <p:spPr>
          <a:xfrm>
            <a:off x="7283723" y="4089875"/>
            <a:ext cx="476412" cy="261610"/>
          </a:xfrm>
          <a:prstGeom prst="rect">
            <a:avLst/>
          </a:prstGeom>
          <a:noFill/>
        </p:spPr>
        <p:txBody>
          <a:bodyPr wrap="none" rtlCol="0">
            <a:spAutoFit/>
          </a:bodyPr>
          <a:lstStyle/>
          <a:p>
            <a:r>
              <a:rPr lang="en-US" sz="1100" b="1" dirty="0"/>
              <a:t>QVB</a:t>
            </a:r>
            <a:endParaRPr lang="en-GB" sz="1100" b="1" dirty="0"/>
          </a:p>
        </p:txBody>
      </p:sp>
      <p:sp>
        <p:nvSpPr>
          <p:cNvPr id="65" name="TextBox 64">
            <a:extLst>
              <a:ext uri="{FF2B5EF4-FFF2-40B4-BE49-F238E27FC236}">
                <a16:creationId xmlns:a16="http://schemas.microsoft.com/office/drawing/2014/main" id="{B74A9A17-5148-D4D9-324F-966E663D2BC5}"/>
              </a:ext>
            </a:extLst>
          </p:cNvPr>
          <p:cNvSpPr txBox="1"/>
          <p:nvPr/>
        </p:nvSpPr>
        <p:spPr>
          <a:xfrm>
            <a:off x="9135397" y="4119809"/>
            <a:ext cx="476412" cy="261610"/>
          </a:xfrm>
          <a:prstGeom prst="rect">
            <a:avLst/>
          </a:prstGeom>
          <a:noFill/>
        </p:spPr>
        <p:txBody>
          <a:bodyPr wrap="none" rtlCol="0">
            <a:spAutoFit/>
          </a:bodyPr>
          <a:lstStyle/>
          <a:p>
            <a:r>
              <a:rPr lang="en-US" sz="1100" b="1" dirty="0"/>
              <a:t>QVB</a:t>
            </a:r>
            <a:endParaRPr lang="en-GB" sz="1100" b="1" dirty="0"/>
          </a:p>
        </p:txBody>
      </p:sp>
      <p:sp>
        <p:nvSpPr>
          <p:cNvPr id="66" name="TextBox 65">
            <a:extLst>
              <a:ext uri="{FF2B5EF4-FFF2-40B4-BE49-F238E27FC236}">
                <a16:creationId xmlns:a16="http://schemas.microsoft.com/office/drawing/2014/main" id="{27DF2840-D749-3459-5577-7EA904975308}"/>
              </a:ext>
            </a:extLst>
          </p:cNvPr>
          <p:cNvSpPr txBox="1"/>
          <p:nvPr/>
        </p:nvSpPr>
        <p:spPr>
          <a:xfrm>
            <a:off x="10557899" y="4146017"/>
            <a:ext cx="461986" cy="261610"/>
          </a:xfrm>
          <a:prstGeom prst="rect">
            <a:avLst/>
          </a:prstGeom>
          <a:noFill/>
        </p:spPr>
        <p:txBody>
          <a:bodyPr wrap="none" rtlCol="0">
            <a:spAutoFit/>
          </a:bodyPr>
          <a:lstStyle/>
          <a:p>
            <a:r>
              <a:rPr lang="en-US" sz="1100" b="1" dirty="0"/>
              <a:t>QVE</a:t>
            </a:r>
            <a:endParaRPr lang="en-GB" sz="1100" b="1" dirty="0"/>
          </a:p>
        </p:txBody>
      </p:sp>
      <p:sp>
        <p:nvSpPr>
          <p:cNvPr id="67" name="TextBox 66">
            <a:extLst>
              <a:ext uri="{FF2B5EF4-FFF2-40B4-BE49-F238E27FC236}">
                <a16:creationId xmlns:a16="http://schemas.microsoft.com/office/drawing/2014/main" id="{582AB2DE-66C1-16CD-9349-F740723B61D3}"/>
              </a:ext>
            </a:extLst>
          </p:cNvPr>
          <p:cNvSpPr txBox="1"/>
          <p:nvPr/>
        </p:nvSpPr>
        <p:spPr>
          <a:xfrm rot="16200000">
            <a:off x="5425672" y="3662962"/>
            <a:ext cx="674203" cy="261610"/>
          </a:xfrm>
          <a:prstGeom prst="rect">
            <a:avLst/>
          </a:prstGeom>
          <a:noFill/>
        </p:spPr>
        <p:txBody>
          <a:bodyPr wrap="square" rtlCol="0">
            <a:spAutoFit/>
          </a:bodyPr>
          <a:lstStyle/>
          <a:p>
            <a:r>
              <a:rPr lang="en-US" sz="1100" b="1" dirty="0"/>
              <a:t>QLM</a:t>
            </a:r>
            <a:endParaRPr lang="en-GB" sz="1100" b="1" dirty="0"/>
          </a:p>
        </p:txBody>
      </p:sp>
      <p:sp>
        <p:nvSpPr>
          <p:cNvPr id="68" name="TextBox 67">
            <a:extLst>
              <a:ext uri="{FF2B5EF4-FFF2-40B4-BE49-F238E27FC236}">
                <a16:creationId xmlns:a16="http://schemas.microsoft.com/office/drawing/2014/main" id="{489AF3CB-3597-DA20-BB4C-2241C2C8D309}"/>
              </a:ext>
            </a:extLst>
          </p:cNvPr>
          <p:cNvSpPr txBox="1"/>
          <p:nvPr/>
        </p:nvSpPr>
        <p:spPr>
          <a:xfrm>
            <a:off x="5480590" y="1949944"/>
            <a:ext cx="473206" cy="261610"/>
          </a:xfrm>
          <a:prstGeom prst="rect">
            <a:avLst/>
          </a:prstGeom>
          <a:noFill/>
        </p:spPr>
        <p:txBody>
          <a:bodyPr wrap="none" rtlCol="0">
            <a:spAutoFit/>
          </a:bodyPr>
          <a:lstStyle/>
          <a:p>
            <a:r>
              <a:rPr lang="en-US" sz="1100" b="1" dirty="0"/>
              <a:t>QRB</a:t>
            </a:r>
            <a:endParaRPr lang="en-GB" sz="1100" b="1" dirty="0"/>
          </a:p>
        </p:txBody>
      </p:sp>
      <p:sp>
        <p:nvSpPr>
          <p:cNvPr id="69" name="TextBox 68">
            <a:extLst>
              <a:ext uri="{FF2B5EF4-FFF2-40B4-BE49-F238E27FC236}">
                <a16:creationId xmlns:a16="http://schemas.microsoft.com/office/drawing/2014/main" id="{D8489CC5-1324-B41C-8542-3077B6D30580}"/>
              </a:ext>
            </a:extLst>
          </p:cNvPr>
          <p:cNvSpPr txBox="1"/>
          <p:nvPr/>
        </p:nvSpPr>
        <p:spPr>
          <a:xfrm>
            <a:off x="1949617" y="1957888"/>
            <a:ext cx="492443" cy="261610"/>
          </a:xfrm>
          <a:prstGeom prst="rect">
            <a:avLst/>
          </a:prstGeom>
          <a:noFill/>
        </p:spPr>
        <p:txBody>
          <a:bodyPr wrap="none" rtlCol="0">
            <a:spAutoFit/>
          </a:bodyPr>
          <a:lstStyle/>
          <a:p>
            <a:r>
              <a:rPr lang="en-US" sz="1100" b="1" dirty="0"/>
              <a:t>WCS</a:t>
            </a:r>
            <a:endParaRPr lang="en-GB" sz="1100" b="1" dirty="0"/>
          </a:p>
        </p:txBody>
      </p:sp>
      <p:sp>
        <p:nvSpPr>
          <p:cNvPr id="70" name="TextBox 69">
            <a:extLst>
              <a:ext uri="{FF2B5EF4-FFF2-40B4-BE49-F238E27FC236}">
                <a16:creationId xmlns:a16="http://schemas.microsoft.com/office/drawing/2014/main" id="{AC2ED966-67B3-3C34-641A-74DE92BB1602}"/>
              </a:ext>
            </a:extLst>
          </p:cNvPr>
          <p:cNvSpPr txBox="1"/>
          <p:nvPr/>
        </p:nvSpPr>
        <p:spPr>
          <a:xfrm rot="16200000">
            <a:off x="4437734" y="2295975"/>
            <a:ext cx="511679" cy="261610"/>
          </a:xfrm>
          <a:prstGeom prst="rect">
            <a:avLst/>
          </a:prstGeom>
          <a:noFill/>
        </p:spPr>
        <p:txBody>
          <a:bodyPr wrap="none" rtlCol="0">
            <a:spAutoFit/>
          </a:bodyPr>
          <a:lstStyle/>
          <a:p>
            <a:r>
              <a:rPr lang="en-US" sz="1100" b="1" dirty="0"/>
              <a:t>WSH</a:t>
            </a:r>
            <a:endParaRPr lang="en-GB" sz="1100" b="1" dirty="0"/>
          </a:p>
        </p:txBody>
      </p:sp>
      <p:sp>
        <p:nvSpPr>
          <p:cNvPr id="71" name="TextBox 70">
            <a:extLst>
              <a:ext uri="{FF2B5EF4-FFF2-40B4-BE49-F238E27FC236}">
                <a16:creationId xmlns:a16="http://schemas.microsoft.com/office/drawing/2014/main" id="{C4598968-5A2D-3FBF-ABDB-E90B1B5CF2F7}"/>
              </a:ext>
            </a:extLst>
          </p:cNvPr>
          <p:cNvSpPr txBox="1"/>
          <p:nvPr/>
        </p:nvSpPr>
        <p:spPr>
          <a:xfrm rot="16200000">
            <a:off x="3379741" y="2295975"/>
            <a:ext cx="511679" cy="261610"/>
          </a:xfrm>
          <a:prstGeom prst="rect">
            <a:avLst/>
          </a:prstGeom>
          <a:noFill/>
        </p:spPr>
        <p:txBody>
          <a:bodyPr wrap="none" rtlCol="0">
            <a:spAutoFit/>
          </a:bodyPr>
          <a:lstStyle/>
          <a:p>
            <a:r>
              <a:rPr lang="en-US" sz="1100" b="1" dirty="0"/>
              <a:t>WSH</a:t>
            </a:r>
            <a:endParaRPr lang="en-GB" sz="1100" b="1" dirty="0"/>
          </a:p>
        </p:txBody>
      </p:sp>
      <p:sp>
        <p:nvSpPr>
          <p:cNvPr id="72" name="TextBox 71">
            <a:extLst>
              <a:ext uri="{FF2B5EF4-FFF2-40B4-BE49-F238E27FC236}">
                <a16:creationId xmlns:a16="http://schemas.microsoft.com/office/drawing/2014/main" id="{9874B041-495D-CB35-67A8-683FECC28439}"/>
              </a:ext>
            </a:extLst>
          </p:cNvPr>
          <p:cNvSpPr txBox="1"/>
          <p:nvPr/>
        </p:nvSpPr>
        <p:spPr>
          <a:xfrm rot="16200000">
            <a:off x="3931426" y="2295975"/>
            <a:ext cx="511679" cy="261610"/>
          </a:xfrm>
          <a:prstGeom prst="rect">
            <a:avLst/>
          </a:prstGeom>
          <a:noFill/>
        </p:spPr>
        <p:txBody>
          <a:bodyPr wrap="none" rtlCol="0">
            <a:spAutoFit/>
          </a:bodyPr>
          <a:lstStyle/>
          <a:p>
            <a:r>
              <a:rPr lang="en-US" sz="1100" b="1" dirty="0"/>
              <a:t>WSH</a:t>
            </a:r>
            <a:endParaRPr lang="en-GB" sz="1100" b="1" dirty="0"/>
          </a:p>
        </p:txBody>
      </p:sp>
      <p:sp>
        <p:nvSpPr>
          <p:cNvPr id="74" name="TextBox 73">
            <a:extLst>
              <a:ext uri="{FF2B5EF4-FFF2-40B4-BE49-F238E27FC236}">
                <a16:creationId xmlns:a16="http://schemas.microsoft.com/office/drawing/2014/main" id="{15D669DF-6EAF-B9D8-ECFA-84CD496A0078}"/>
              </a:ext>
            </a:extLst>
          </p:cNvPr>
          <p:cNvSpPr txBox="1"/>
          <p:nvPr/>
        </p:nvSpPr>
        <p:spPr>
          <a:xfrm>
            <a:off x="7308569" y="5356747"/>
            <a:ext cx="426720" cy="261610"/>
          </a:xfrm>
          <a:prstGeom prst="rect">
            <a:avLst/>
          </a:prstGeom>
          <a:noFill/>
        </p:spPr>
        <p:txBody>
          <a:bodyPr wrap="none" rtlCol="0">
            <a:spAutoFit/>
          </a:bodyPr>
          <a:lstStyle/>
          <a:p>
            <a:r>
              <a:rPr lang="en-US" sz="1100" b="1" dirty="0"/>
              <a:t>QM</a:t>
            </a:r>
            <a:endParaRPr lang="en-GB" sz="1100" b="1" dirty="0"/>
          </a:p>
        </p:txBody>
      </p:sp>
      <p:sp>
        <p:nvSpPr>
          <p:cNvPr id="75" name="TextBox 74">
            <a:extLst>
              <a:ext uri="{FF2B5EF4-FFF2-40B4-BE49-F238E27FC236}">
                <a16:creationId xmlns:a16="http://schemas.microsoft.com/office/drawing/2014/main" id="{00E9F043-54E5-0AEB-9880-F0B57CC649A0}"/>
              </a:ext>
            </a:extLst>
          </p:cNvPr>
          <p:cNvSpPr txBox="1"/>
          <p:nvPr/>
        </p:nvSpPr>
        <p:spPr>
          <a:xfrm>
            <a:off x="9087666" y="5363827"/>
            <a:ext cx="426720" cy="261610"/>
          </a:xfrm>
          <a:prstGeom prst="rect">
            <a:avLst/>
          </a:prstGeom>
          <a:noFill/>
        </p:spPr>
        <p:txBody>
          <a:bodyPr wrap="none" rtlCol="0">
            <a:spAutoFit/>
          </a:bodyPr>
          <a:lstStyle/>
          <a:p>
            <a:r>
              <a:rPr lang="en-US" sz="1100" b="1" dirty="0"/>
              <a:t>QM</a:t>
            </a:r>
            <a:endParaRPr lang="en-GB" sz="1100" b="1" dirty="0"/>
          </a:p>
        </p:txBody>
      </p:sp>
      <p:sp>
        <p:nvSpPr>
          <p:cNvPr id="76" name="TextBox 75">
            <a:extLst>
              <a:ext uri="{FF2B5EF4-FFF2-40B4-BE49-F238E27FC236}">
                <a16:creationId xmlns:a16="http://schemas.microsoft.com/office/drawing/2014/main" id="{A15C169C-B392-4E6A-942C-8E6A32DE0B42}"/>
              </a:ext>
            </a:extLst>
          </p:cNvPr>
          <p:cNvSpPr txBox="1"/>
          <p:nvPr/>
        </p:nvSpPr>
        <p:spPr>
          <a:xfrm>
            <a:off x="9572833" y="5942597"/>
            <a:ext cx="599844" cy="261610"/>
          </a:xfrm>
          <a:prstGeom prst="rect">
            <a:avLst/>
          </a:prstGeom>
          <a:noFill/>
        </p:spPr>
        <p:txBody>
          <a:bodyPr wrap="none" rtlCol="0">
            <a:spAutoFit/>
          </a:bodyPr>
          <a:lstStyle/>
          <a:p>
            <a:r>
              <a:rPr lang="en-US" sz="1100" b="1" dirty="0"/>
              <a:t>QCELL</a:t>
            </a:r>
            <a:endParaRPr lang="en-GB" sz="1100" b="1" dirty="0"/>
          </a:p>
        </p:txBody>
      </p:sp>
      <p:sp>
        <p:nvSpPr>
          <p:cNvPr id="77" name="TextBox 76">
            <a:extLst>
              <a:ext uri="{FF2B5EF4-FFF2-40B4-BE49-F238E27FC236}">
                <a16:creationId xmlns:a16="http://schemas.microsoft.com/office/drawing/2014/main" id="{0527736E-EF96-8B3A-51CD-DF6DD31130C6}"/>
              </a:ext>
            </a:extLst>
          </p:cNvPr>
          <p:cNvSpPr txBox="1"/>
          <p:nvPr/>
        </p:nvSpPr>
        <p:spPr>
          <a:xfrm>
            <a:off x="8545481" y="3271264"/>
            <a:ext cx="490840" cy="261610"/>
          </a:xfrm>
          <a:prstGeom prst="rect">
            <a:avLst/>
          </a:prstGeom>
          <a:noFill/>
        </p:spPr>
        <p:txBody>
          <a:bodyPr wrap="none" rtlCol="0">
            <a:spAutoFit/>
          </a:bodyPr>
          <a:lstStyle/>
          <a:p>
            <a:r>
              <a:rPr lang="en-US" sz="1100" b="1" dirty="0"/>
              <a:t>WPS</a:t>
            </a:r>
            <a:endParaRPr lang="en-GB" sz="1100" b="1" dirty="0"/>
          </a:p>
        </p:txBody>
      </p:sp>
      <p:sp>
        <p:nvSpPr>
          <p:cNvPr id="78" name="TextBox 77">
            <a:extLst>
              <a:ext uri="{FF2B5EF4-FFF2-40B4-BE49-F238E27FC236}">
                <a16:creationId xmlns:a16="http://schemas.microsoft.com/office/drawing/2014/main" id="{49BE0BFA-B9FE-9468-D80E-3F07673238EA}"/>
              </a:ext>
            </a:extLst>
          </p:cNvPr>
          <p:cNvSpPr txBox="1"/>
          <p:nvPr/>
        </p:nvSpPr>
        <p:spPr>
          <a:xfrm>
            <a:off x="6318304" y="1312377"/>
            <a:ext cx="1930838" cy="646331"/>
          </a:xfrm>
          <a:prstGeom prst="rect">
            <a:avLst/>
          </a:prstGeom>
          <a:noFill/>
        </p:spPr>
        <p:txBody>
          <a:bodyPr wrap="square" rtlCol="0">
            <a:spAutoFit/>
          </a:bodyPr>
          <a:lstStyle/>
          <a:p>
            <a:r>
              <a:rPr lang="en-US" b="1" dirty="0">
                <a:solidFill>
                  <a:srgbClr val="0070C0"/>
                </a:solidFill>
              </a:rPr>
              <a:t>Cryoplant &amp; </a:t>
            </a:r>
            <a:r>
              <a:rPr lang="en-US" b="1" dirty="0">
                <a:solidFill>
                  <a:srgbClr val="00B050"/>
                </a:solidFill>
              </a:rPr>
              <a:t>Infrastructure</a:t>
            </a:r>
            <a:endParaRPr lang="en-GB" b="1" dirty="0">
              <a:solidFill>
                <a:srgbClr val="00B050"/>
              </a:solidFill>
            </a:endParaRPr>
          </a:p>
        </p:txBody>
      </p:sp>
      <p:sp>
        <p:nvSpPr>
          <p:cNvPr id="79" name="TextBox 78">
            <a:extLst>
              <a:ext uri="{FF2B5EF4-FFF2-40B4-BE49-F238E27FC236}">
                <a16:creationId xmlns:a16="http://schemas.microsoft.com/office/drawing/2014/main" id="{7A99DC0F-FCF0-2CA5-51ED-9A305F3C2312}"/>
              </a:ext>
            </a:extLst>
          </p:cNvPr>
          <p:cNvSpPr txBox="1"/>
          <p:nvPr/>
        </p:nvSpPr>
        <p:spPr>
          <a:xfrm>
            <a:off x="4071390" y="3484538"/>
            <a:ext cx="1435172" cy="646331"/>
          </a:xfrm>
          <a:prstGeom prst="rect">
            <a:avLst/>
          </a:prstGeom>
          <a:noFill/>
        </p:spPr>
        <p:txBody>
          <a:bodyPr wrap="square" rtlCol="0">
            <a:spAutoFit/>
          </a:bodyPr>
          <a:lstStyle/>
          <a:p>
            <a:pPr algn="r"/>
            <a:r>
              <a:rPr lang="en-US" b="1" dirty="0" err="1">
                <a:solidFill>
                  <a:srgbClr val="FF9933"/>
                </a:solidFill>
              </a:rPr>
              <a:t>Cryo</a:t>
            </a:r>
            <a:r>
              <a:rPr lang="en-US" b="1" dirty="0">
                <a:solidFill>
                  <a:srgbClr val="FF9933"/>
                </a:solidFill>
              </a:rPr>
              <a:t> Backbone</a:t>
            </a:r>
            <a:endParaRPr lang="en-GB" b="1" dirty="0">
              <a:solidFill>
                <a:srgbClr val="FF9933"/>
              </a:solidFill>
            </a:endParaRPr>
          </a:p>
        </p:txBody>
      </p:sp>
      <p:sp>
        <p:nvSpPr>
          <p:cNvPr id="80" name="TextBox 79">
            <a:extLst>
              <a:ext uri="{FF2B5EF4-FFF2-40B4-BE49-F238E27FC236}">
                <a16:creationId xmlns:a16="http://schemas.microsoft.com/office/drawing/2014/main" id="{7DFC0FF8-BBFB-A201-5A06-9B242D84007F}"/>
              </a:ext>
            </a:extLst>
          </p:cNvPr>
          <p:cNvSpPr txBox="1"/>
          <p:nvPr/>
        </p:nvSpPr>
        <p:spPr>
          <a:xfrm>
            <a:off x="5264652" y="4921601"/>
            <a:ext cx="1618328" cy="369332"/>
          </a:xfrm>
          <a:prstGeom prst="rect">
            <a:avLst/>
          </a:prstGeom>
          <a:noFill/>
        </p:spPr>
        <p:txBody>
          <a:bodyPr wrap="none" rtlCol="0">
            <a:spAutoFit/>
          </a:bodyPr>
          <a:lstStyle/>
          <a:p>
            <a:r>
              <a:rPr lang="en-US" b="1" dirty="0">
                <a:solidFill>
                  <a:srgbClr val="FF0066"/>
                </a:solidFill>
              </a:rPr>
              <a:t>Cryomodules</a:t>
            </a:r>
            <a:endParaRPr lang="en-GB" b="1" dirty="0">
              <a:solidFill>
                <a:srgbClr val="FF0066"/>
              </a:solidFill>
            </a:endParaRPr>
          </a:p>
        </p:txBody>
      </p:sp>
      <p:grpSp>
        <p:nvGrpSpPr>
          <p:cNvPr id="14" name="Group 13">
            <a:extLst>
              <a:ext uri="{FF2B5EF4-FFF2-40B4-BE49-F238E27FC236}">
                <a16:creationId xmlns:a16="http://schemas.microsoft.com/office/drawing/2014/main" id="{0F7866B4-9480-3B02-096B-7C5A0738EA7B}"/>
              </a:ext>
            </a:extLst>
          </p:cNvPr>
          <p:cNvGrpSpPr/>
          <p:nvPr/>
        </p:nvGrpSpPr>
        <p:grpSpPr>
          <a:xfrm>
            <a:off x="6135131" y="2690801"/>
            <a:ext cx="4751289" cy="818136"/>
            <a:chOff x="6135131" y="2690801"/>
            <a:chExt cx="4751289" cy="818136"/>
          </a:xfrm>
        </p:grpSpPr>
        <p:cxnSp>
          <p:nvCxnSpPr>
            <p:cNvPr id="73" name="Straight Connector 72">
              <a:extLst>
                <a:ext uri="{FF2B5EF4-FFF2-40B4-BE49-F238E27FC236}">
                  <a16:creationId xmlns:a16="http://schemas.microsoft.com/office/drawing/2014/main" id="{C723C3CD-9DC9-9ACD-96AE-2E36DBCEF94A}"/>
                </a:ext>
              </a:extLst>
            </p:cNvPr>
            <p:cNvCxnSpPr>
              <a:cxnSpLocks/>
            </p:cNvCxnSpPr>
            <p:nvPr/>
          </p:nvCxnSpPr>
          <p:spPr>
            <a:xfrm flipH="1">
              <a:off x="6135131" y="3508937"/>
              <a:ext cx="4751289" cy="0"/>
            </a:xfrm>
            <a:prstGeom prst="line">
              <a:avLst/>
            </a:prstGeom>
            <a:ln w="28575">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0191721E-F70B-B88E-075D-60828BB71006}"/>
                </a:ext>
              </a:extLst>
            </p:cNvPr>
            <p:cNvCxnSpPr>
              <a:cxnSpLocks/>
            </p:cNvCxnSpPr>
            <p:nvPr/>
          </p:nvCxnSpPr>
          <p:spPr>
            <a:xfrm flipV="1">
              <a:off x="6135131" y="2690801"/>
              <a:ext cx="0" cy="793737"/>
            </a:xfrm>
            <a:prstGeom prst="line">
              <a:avLst/>
            </a:prstGeom>
            <a:ln w="28575">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D4861524-7F65-590A-2AAB-F1D201A29767}"/>
              </a:ext>
            </a:extLst>
          </p:cNvPr>
          <p:cNvGrpSpPr/>
          <p:nvPr/>
        </p:nvGrpSpPr>
        <p:grpSpPr>
          <a:xfrm>
            <a:off x="6032146" y="2740712"/>
            <a:ext cx="4854274" cy="872477"/>
            <a:chOff x="6135131" y="2636460"/>
            <a:chExt cx="4854274" cy="872477"/>
          </a:xfrm>
        </p:grpSpPr>
        <p:cxnSp>
          <p:nvCxnSpPr>
            <p:cNvPr id="17" name="Straight Connector 16">
              <a:extLst>
                <a:ext uri="{FF2B5EF4-FFF2-40B4-BE49-F238E27FC236}">
                  <a16:creationId xmlns:a16="http://schemas.microsoft.com/office/drawing/2014/main" id="{C45CC1E1-B6AB-FF6D-3F42-42A8C9801131}"/>
                </a:ext>
              </a:extLst>
            </p:cNvPr>
            <p:cNvCxnSpPr>
              <a:cxnSpLocks/>
            </p:cNvCxnSpPr>
            <p:nvPr/>
          </p:nvCxnSpPr>
          <p:spPr>
            <a:xfrm flipH="1">
              <a:off x="6135131" y="3508937"/>
              <a:ext cx="4854274" cy="0"/>
            </a:xfrm>
            <a:prstGeom prst="line">
              <a:avLst/>
            </a:prstGeom>
            <a:ln w="28575">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98BF752-B787-6090-0565-237766BE2E0A}"/>
                </a:ext>
              </a:extLst>
            </p:cNvPr>
            <p:cNvCxnSpPr>
              <a:cxnSpLocks/>
            </p:cNvCxnSpPr>
            <p:nvPr/>
          </p:nvCxnSpPr>
          <p:spPr>
            <a:xfrm flipV="1">
              <a:off x="6135131" y="2636460"/>
              <a:ext cx="0" cy="848078"/>
            </a:xfrm>
            <a:prstGeom prst="line">
              <a:avLst/>
            </a:prstGeom>
            <a:ln w="28575">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920563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A814E660-BF25-4843-B2A0-93C6E2B6253B}" type="slidenum">
              <a:rPr lang="en-BE" smtClean="0"/>
              <a:pPr/>
              <a:t>20</a:t>
            </a:fld>
            <a:endParaRPr lang="en-BE" dirty="0"/>
          </a:p>
        </p:txBody>
      </p:sp>
      <p:sp>
        <p:nvSpPr>
          <p:cNvPr id="10" name="Text Placeholder 9"/>
          <p:cNvSpPr>
            <a:spLocks noGrp="1"/>
          </p:cNvSpPr>
          <p:nvPr>
            <p:ph type="body" sz="quarter" idx="16"/>
          </p:nvPr>
        </p:nvSpPr>
        <p:spPr>
          <a:xfrm>
            <a:off x="166497" y="19591"/>
            <a:ext cx="6558400" cy="571500"/>
          </a:xfrm>
        </p:spPr>
        <p:txBody>
          <a:bodyPr>
            <a:normAutofit fontScale="92500" lnSpcReduction="10000"/>
          </a:bodyPr>
          <a:lstStyle/>
          <a:p>
            <a:r>
              <a:rPr lang="en-US" dirty="0"/>
              <a:t>QDB – Q&amp;C</a:t>
            </a:r>
          </a:p>
        </p:txBody>
      </p:sp>
      <p:cxnSp>
        <p:nvCxnSpPr>
          <p:cNvPr id="180" name="Straight Connector 179">
            <a:extLst>
              <a:ext uri="{FF2B5EF4-FFF2-40B4-BE49-F238E27FC236}">
                <a16:creationId xmlns:a16="http://schemas.microsoft.com/office/drawing/2014/main" id="{7375221D-C15D-0A4D-1689-3FB36A8229C8}"/>
              </a:ext>
            </a:extLst>
          </p:cNvPr>
          <p:cNvCxnSpPr>
            <a:cxnSpLocks/>
          </p:cNvCxnSpPr>
          <p:nvPr/>
        </p:nvCxnSpPr>
        <p:spPr>
          <a:xfrm>
            <a:off x="2295728" y="2374900"/>
            <a:ext cx="9520670"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406" name="Group 405">
            <a:extLst>
              <a:ext uri="{FF2B5EF4-FFF2-40B4-BE49-F238E27FC236}">
                <a16:creationId xmlns:a16="http://schemas.microsoft.com/office/drawing/2014/main" id="{1F65B534-755C-40AC-A8A3-53E36725320C}"/>
              </a:ext>
            </a:extLst>
          </p:cNvPr>
          <p:cNvGrpSpPr/>
          <p:nvPr/>
        </p:nvGrpSpPr>
        <p:grpSpPr>
          <a:xfrm>
            <a:off x="6385292" y="2403208"/>
            <a:ext cx="4746585" cy="2192456"/>
            <a:chOff x="3707381" y="147551"/>
            <a:chExt cx="7347355" cy="3393756"/>
          </a:xfrm>
        </p:grpSpPr>
        <p:sp>
          <p:nvSpPr>
            <p:cNvPr id="407" name="TextBox 406">
              <a:extLst>
                <a:ext uri="{FF2B5EF4-FFF2-40B4-BE49-F238E27FC236}">
                  <a16:creationId xmlns:a16="http://schemas.microsoft.com/office/drawing/2014/main" id="{4972FD41-6756-8B0D-9FBF-726ED598CF73}"/>
                </a:ext>
              </a:extLst>
            </p:cNvPr>
            <p:cNvSpPr txBox="1"/>
            <p:nvPr/>
          </p:nvSpPr>
          <p:spPr>
            <a:xfrm>
              <a:off x="4623731" y="147551"/>
              <a:ext cx="772348" cy="357310"/>
            </a:xfrm>
            <a:prstGeom prst="rect">
              <a:avLst/>
            </a:prstGeom>
            <a:noFill/>
          </p:spPr>
          <p:txBody>
            <a:bodyPr wrap="square">
              <a:spAutoFit/>
            </a:bodyPr>
            <a:lstStyle/>
            <a:p>
              <a:pPr algn="ctr"/>
              <a:r>
                <a:rPr lang="en-GB" sz="900" dirty="0">
                  <a:solidFill>
                    <a:schemeClr val="tx1"/>
                  </a:solidFill>
                </a:rPr>
                <a:t>WHS</a:t>
              </a:r>
              <a:endParaRPr lang="en-GB" sz="900" dirty="0"/>
            </a:p>
          </p:txBody>
        </p:sp>
        <p:sp>
          <p:nvSpPr>
            <p:cNvPr id="408" name="Rectangle 407">
              <a:extLst>
                <a:ext uri="{FF2B5EF4-FFF2-40B4-BE49-F238E27FC236}">
                  <a16:creationId xmlns:a16="http://schemas.microsoft.com/office/drawing/2014/main" id="{A4DB94E4-6A29-4369-F3B3-CF4623088CAC}"/>
                </a:ext>
              </a:extLst>
            </p:cNvPr>
            <p:cNvSpPr/>
            <p:nvPr/>
          </p:nvSpPr>
          <p:spPr>
            <a:xfrm>
              <a:off x="7590749" y="1755060"/>
              <a:ext cx="1146318" cy="588821"/>
            </a:xfrm>
            <a:prstGeom prst="rect">
              <a:avLst/>
            </a:prstGeom>
            <a:solidFill>
              <a:srgbClr val="00B050"/>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1050"/>
            </a:p>
          </p:txBody>
        </p:sp>
        <p:sp>
          <p:nvSpPr>
            <p:cNvPr id="409" name="Rectangle 408">
              <a:extLst>
                <a:ext uri="{FF2B5EF4-FFF2-40B4-BE49-F238E27FC236}">
                  <a16:creationId xmlns:a16="http://schemas.microsoft.com/office/drawing/2014/main" id="{B44B4016-EA2A-C8C4-386A-F9D0E71A0CDB}"/>
                </a:ext>
              </a:extLst>
            </p:cNvPr>
            <p:cNvSpPr/>
            <p:nvPr/>
          </p:nvSpPr>
          <p:spPr>
            <a:xfrm>
              <a:off x="7590749" y="1058833"/>
              <a:ext cx="1146318" cy="717312"/>
            </a:xfrm>
            <a:prstGeom prst="rect">
              <a:avLst/>
            </a:prstGeom>
            <a:solidFill>
              <a:srgbClr val="00B050"/>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1050"/>
            </a:p>
          </p:txBody>
        </p:sp>
        <p:sp>
          <p:nvSpPr>
            <p:cNvPr id="410" name="Rectangle 409">
              <a:extLst>
                <a:ext uri="{FF2B5EF4-FFF2-40B4-BE49-F238E27FC236}">
                  <a16:creationId xmlns:a16="http://schemas.microsoft.com/office/drawing/2014/main" id="{FD9AD113-90EC-E776-328B-263259E7DBE2}"/>
                </a:ext>
              </a:extLst>
            </p:cNvPr>
            <p:cNvSpPr/>
            <p:nvPr/>
          </p:nvSpPr>
          <p:spPr>
            <a:xfrm>
              <a:off x="7590749" y="2336858"/>
              <a:ext cx="1146318" cy="672227"/>
            </a:xfrm>
            <a:prstGeom prst="rect">
              <a:avLst/>
            </a:prstGeom>
            <a:solidFill>
              <a:schemeClr val="bg1">
                <a:lumMod val="95000"/>
              </a:schemeClr>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1050"/>
            </a:p>
          </p:txBody>
        </p:sp>
        <p:cxnSp>
          <p:nvCxnSpPr>
            <p:cNvPr id="411" name="Straight Connector 410">
              <a:extLst>
                <a:ext uri="{FF2B5EF4-FFF2-40B4-BE49-F238E27FC236}">
                  <a16:creationId xmlns:a16="http://schemas.microsoft.com/office/drawing/2014/main" id="{28C204A7-31F0-7664-D78A-341F3043BE5A}"/>
                </a:ext>
              </a:extLst>
            </p:cNvPr>
            <p:cNvCxnSpPr>
              <a:cxnSpLocks/>
            </p:cNvCxnSpPr>
            <p:nvPr/>
          </p:nvCxnSpPr>
          <p:spPr>
            <a:xfrm>
              <a:off x="7933151" y="1452153"/>
              <a:ext cx="0" cy="55993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5D5C32D8-6F2B-BD0F-1010-397524112787}"/>
                </a:ext>
              </a:extLst>
            </p:cNvPr>
            <p:cNvCxnSpPr>
              <a:cxnSpLocks/>
            </p:cNvCxnSpPr>
            <p:nvPr/>
          </p:nvCxnSpPr>
          <p:spPr>
            <a:xfrm>
              <a:off x="8091852" y="1543712"/>
              <a:ext cx="0" cy="46837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413" name="Isosceles Triangle 412">
              <a:extLst>
                <a:ext uri="{FF2B5EF4-FFF2-40B4-BE49-F238E27FC236}">
                  <a16:creationId xmlns:a16="http://schemas.microsoft.com/office/drawing/2014/main" id="{ABE5BCDC-78DA-09AC-B726-C46ACA66CE08}"/>
                </a:ext>
              </a:extLst>
            </p:cNvPr>
            <p:cNvSpPr/>
            <p:nvPr/>
          </p:nvSpPr>
          <p:spPr>
            <a:xfrm>
              <a:off x="7903482" y="1676073"/>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14" name="Isosceles Triangle 413">
              <a:extLst>
                <a:ext uri="{FF2B5EF4-FFF2-40B4-BE49-F238E27FC236}">
                  <a16:creationId xmlns:a16="http://schemas.microsoft.com/office/drawing/2014/main" id="{BCA83A27-9B54-755D-D8DE-88B7CADD2266}"/>
                </a:ext>
              </a:extLst>
            </p:cNvPr>
            <p:cNvSpPr/>
            <p:nvPr/>
          </p:nvSpPr>
          <p:spPr>
            <a:xfrm flipV="1">
              <a:off x="7903482" y="1624004"/>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15" name="Isosceles Triangle 414">
              <a:extLst>
                <a:ext uri="{FF2B5EF4-FFF2-40B4-BE49-F238E27FC236}">
                  <a16:creationId xmlns:a16="http://schemas.microsoft.com/office/drawing/2014/main" id="{BA429547-B275-2DFE-8DCF-8E4EB53A0B68}"/>
                </a:ext>
              </a:extLst>
            </p:cNvPr>
            <p:cNvSpPr/>
            <p:nvPr/>
          </p:nvSpPr>
          <p:spPr>
            <a:xfrm>
              <a:off x="8057841" y="1678638"/>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16" name="Isosceles Triangle 415">
              <a:extLst>
                <a:ext uri="{FF2B5EF4-FFF2-40B4-BE49-F238E27FC236}">
                  <a16:creationId xmlns:a16="http://schemas.microsoft.com/office/drawing/2014/main" id="{F1F1A625-303B-324A-4089-8E3E1651ADD4}"/>
                </a:ext>
              </a:extLst>
            </p:cNvPr>
            <p:cNvSpPr/>
            <p:nvPr/>
          </p:nvSpPr>
          <p:spPr>
            <a:xfrm flipV="1">
              <a:off x="8057841" y="1626569"/>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cxnSp>
          <p:nvCxnSpPr>
            <p:cNvPr id="417" name="Straight Connector 416">
              <a:extLst>
                <a:ext uri="{FF2B5EF4-FFF2-40B4-BE49-F238E27FC236}">
                  <a16:creationId xmlns:a16="http://schemas.microsoft.com/office/drawing/2014/main" id="{FCC8A233-CF6A-04A5-92EF-079A9543CB3A}"/>
                </a:ext>
              </a:extLst>
            </p:cNvPr>
            <p:cNvCxnSpPr>
              <a:cxnSpLocks/>
            </p:cNvCxnSpPr>
            <p:nvPr/>
          </p:nvCxnSpPr>
          <p:spPr>
            <a:xfrm flipV="1">
              <a:off x="7730762" y="1240422"/>
              <a:ext cx="0" cy="857778"/>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18" name="Isosceles Triangle 417">
              <a:extLst>
                <a:ext uri="{FF2B5EF4-FFF2-40B4-BE49-F238E27FC236}">
                  <a16:creationId xmlns:a16="http://schemas.microsoft.com/office/drawing/2014/main" id="{9C959274-5BF1-66D8-D689-57E1553A5E43}"/>
                </a:ext>
              </a:extLst>
            </p:cNvPr>
            <p:cNvSpPr/>
            <p:nvPr/>
          </p:nvSpPr>
          <p:spPr>
            <a:xfrm>
              <a:off x="7693809" y="1676079"/>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19" name="Isosceles Triangle 418">
              <a:extLst>
                <a:ext uri="{FF2B5EF4-FFF2-40B4-BE49-F238E27FC236}">
                  <a16:creationId xmlns:a16="http://schemas.microsoft.com/office/drawing/2014/main" id="{6949D353-3026-3D02-C29C-2ADB605E20E5}"/>
                </a:ext>
              </a:extLst>
            </p:cNvPr>
            <p:cNvSpPr/>
            <p:nvPr/>
          </p:nvSpPr>
          <p:spPr>
            <a:xfrm flipV="1">
              <a:off x="7693809" y="1624010"/>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cxnSp>
          <p:nvCxnSpPr>
            <p:cNvPr id="420" name="Straight Connector 419">
              <a:extLst>
                <a:ext uri="{FF2B5EF4-FFF2-40B4-BE49-F238E27FC236}">
                  <a16:creationId xmlns:a16="http://schemas.microsoft.com/office/drawing/2014/main" id="{A7648259-4672-3FD4-51A5-CC1F6F2F513E}"/>
                </a:ext>
              </a:extLst>
            </p:cNvPr>
            <p:cNvCxnSpPr>
              <a:cxnSpLocks/>
            </p:cNvCxnSpPr>
            <p:nvPr/>
          </p:nvCxnSpPr>
          <p:spPr>
            <a:xfrm flipH="1" flipV="1">
              <a:off x="7916183" y="2016278"/>
              <a:ext cx="193496" cy="9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59AAF1CD-0D8D-5316-C0B2-111FAC889431}"/>
                </a:ext>
              </a:extLst>
            </p:cNvPr>
            <p:cNvCxnSpPr>
              <a:cxnSpLocks/>
            </p:cNvCxnSpPr>
            <p:nvPr/>
          </p:nvCxnSpPr>
          <p:spPr>
            <a:xfrm>
              <a:off x="7729846" y="2077949"/>
              <a:ext cx="580088" cy="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4D808616-9085-176D-20E1-8A3B774FA178}"/>
                </a:ext>
              </a:extLst>
            </p:cNvPr>
            <p:cNvCxnSpPr>
              <a:cxnSpLocks/>
            </p:cNvCxnSpPr>
            <p:nvPr/>
          </p:nvCxnSpPr>
          <p:spPr>
            <a:xfrm flipV="1">
              <a:off x="8289396" y="2061675"/>
              <a:ext cx="6163" cy="326822"/>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BA71FA1C-A126-A4CE-43F3-D1B909D9BA66}"/>
                </a:ext>
              </a:extLst>
            </p:cNvPr>
            <p:cNvCxnSpPr>
              <a:cxnSpLocks/>
            </p:cNvCxnSpPr>
            <p:nvPr/>
          </p:nvCxnSpPr>
          <p:spPr>
            <a:xfrm>
              <a:off x="8062398" y="2081759"/>
              <a:ext cx="0" cy="543582"/>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C95ABA54-05B4-4508-55E9-AC8588D44C43}"/>
                </a:ext>
              </a:extLst>
            </p:cNvPr>
            <p:cNvCxnSpPr>
              <a:cxnSpLocks/>
            </p:cNvCxnSpPr>
            <p:nvPr/>
          </p:nvCxnSpPr>
          <p:spPr>
            <a:xfrm>
              <a:off x="8047158" y="2606291"/>
              <a:ext cx="176303" cy="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DE511D5E-8833-C864-AC97-AD635B013AF7}"/>
                </a:ext>
              </a:extLst>
            </p:cNvPr>
            <p:cNvCxnSpPr>
              <a:cxnSpLocks/>
            </p:cNvCxnSpPr>
            <p:nvPr/>
          </p:nvCxnSpPr>
          <p:spPr>
            <a:xfrm flipV="1">
              <a:off x="8395758" y="1351703"/>
              <a:ext cx="638" cy="1033619"/>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426" name="Isosceles Triangle 425">
              <a:extLst>
                <a:ext uri="{FF2B5EF4-FFF2-40B4-BE49-F238E27FC236}">
                  <a16:creationId xmlns:a16="http://schemas.microsoft.com/office/drawing/2014/main" id="{9775D7A9-AD2D-F9F1-ED68-A272917B2FB0}"/>
                </a:ext>
              </a:extLst>
            </p:cNvPr>
            <p:cNvSpPr/>
            <p:nvPr/>
          </p:nvSpPr>
          <p:spPr>
            <a:xfrm>
              <a:off x="8356083" y="1676080"/>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27" name="Isosceles Triangle 426">
              <a:extLst>
                <a:ext uri="{FF2B5EF4-FFF2-40B4-BE49-F238E27FC236}">
                  <a16:creationId xmlns:a16="http://schemas.microsoft.com/office/drawing/2014/main" id="{4586A342-16D1-3511-6365-80BF1C122677}"/>
                </a:ext>
              </a:extLst>
            </p:cNvPr>
            <p:cNvSpPr/>
            <p:nvPr/>
          </p:nvSpPr>
          <p:spPr>
            <a:xfrm flipV="1">
              <a:off x="8356083" y="1624011"/>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nvGrpSpPr>
            <p:cNvPr id="428" name="Group 427">
              <a:extLst>
                <a:ext uri="{FF2B5EF4-FFF2-40B4-BE49-F238E27FC236}">
                  <a16:creationId xmlns:a16="http://schemas.microsoft.com/office/drawing/2014/main" id="{783B0A98-8F84-596C-D1DB-DEB34D8E4057}"/>
                </a:ext>
              </a:extLst>
            </p:cNvPr>
            <p:cNvGrpSpPr/>
            <p:nvPr/>
          </p:nvGrpSpPr>
          <p:grpSpPr>
            <a:xfrm>
              <a:off x="8222970" y="2383647"/>
              <a:ext cx="384070" cy="310994"/>
              <a:chOff x="8386868" y="2686363"/>
              <a:chExt cx="672591" cy="410396"/>
            </a:xfrm>
          </p:grpSpPr>
          <p:sp>
            <p:nvSpPr>
              <p:cNvPr id="508" name="Rectangle 507">
                <a:extLst>
                  <a:ext uri="{FF2B5EF4-FFF2-40B4-BE49-F238E27FC236}">
                    <a16:creationId xmlns:a16="http://schemas.microsoft.com/office/drawing/2014/main" id="{4A69040A-9EA9-5892-5DC3-BCD3A73C70FC}"/>
                  </a:ext>
                </a:extLst>
              </p:cNvPr>
              <p:cNvSpPr/>
              <p:nvPr/>
            </p:nvSpPr>
            <p:spPr>
              <a:xfrm>
                <a:off x="8386869" y="2891561"/>
                <a:ext cx="672590" cy="205198"/>
              </a:xfrm>
              <a:prstGeom prst="rect">
                <a:avLst/>
              </a:prstGeom>
              <a:solidFill>
                <a:schemeClr val="accent4">
                  <a:lumMod val="60000"/>
                  <a:lumOff val="40000"/>
                </a:scheme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509" name="Rectangle 508">
                <a:extLst>
                  <a:ext uri="{FF2B5EF4-FFF2-40B4-BE49-F238E27FC236}">
                    <a16:creationId xmlns:a16="http://schemas.microsoft.com/office/drawing/2014/main" id="{6DE2444F-02A9-0886-B14C-90EEA6EE260D}"/>
                  </a:ext>
                </a:extLst>
              </p:cNvPr>
              <p:cNvSpPr/>
              <p:nvPr/>
            </p:nvSpPr>
            <p:spPr>
              <a:xfrm>
                <a:off x="8386868" y="2686363"/>
                <a:ext cx="672590" cy="205198"/>
              </a:xfrm>
              <a:prstGeom prst="rect">
                <a:avLst/>
              </a:prstGeom>
              <a:solidFill>
                <a:schemeClr val="bg1"/>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sp>
          <p:nvSpPr>
            <p:cNvPr id="429" name="Isosceles Triangle 428">
              <a:extLst>
                <a:ext uri="{FF2B5EF4-FFF2-40B4-BE49-F238E27FC236}">
                  <a16:creationId xmlns:a16="http://schemas.microsoft.com/office/drawing/2014/main" id="{BE867673-14BB-5C64-DFC4-CDC6F8B41460}"/>
                </a:ext>
              </a:extLst>
            </p:cNvPr>
            <p:cNvSpPr/>
            <p:nvPr/>
          </p:nvSpPr>
          <p:spPr>
            <a:xfrm>
              <a:off x="8026849" y="2185893"/>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30" name="Isosceles Triangle 429">
              <a:extLst>
                <a:ext uri="{FF2B5EF4-FFF2-40B4-BE49-F238E27FC236}">
                  <a16:creationId xmlns:a16="http://schemas.microsoft.com/office/drawing/2014/main" id="{6EF8848B-475B-13AB-1490-C7E3A5D1BC3F}"/>
                </a:ext>
              </a:extLst>
            </p:cNvPr>
            <p:cNvSpPr/>
            <p:nvPr/>
          </p:nvSpPr>
          <p:spPr>
            <a:xfrm flipV="1">
              <a:off x="8026849" y="2133824"/>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31" name="Isosceles Triangle 430">
              <a:extLst>
                <a:ext uri="{FF2B5EF4-FFF2-40B4-BE49-F238E27FC236}">
                  <a16:creationId xmlns:a16="http://schemas.microsoft.com/office/drawing/2014/main" id="{524F531A-4AFF-4291-8366-A616A48A3844}"/>
                </a:ext>
              </a:extLst>
            </p:cNvPr>
            <p:cNvSpPr/>
            <p:nvPr/>
          </p:nvSpPr>
          <p:spPr>
            <a:xfrm>
              <a:off x="8261660" y="2176921"/>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32" name="Isosceles Triangle 431">
              <a:extLst>
                <a:ext uri="{FF2B5EF4-FFF2-40B4-BE49-F238E27FC236}">
                  <a16:creationId xmlns:a16="http://schemas.microsoft.com/office/drawing/2014/main" id="{A0C8A3EE-BF91-3871-1A69-55096F3571C9}"/>
                </a:ext>
              </a:extLst>
            </p:cNvPr>
            <p:cNvSpPr/>
            <p:nvPr/>
          </p:nvSpPr>
          <p:spPr>
            <a:xfrm flipV="1">
              <a:off x="8261660" y="2124852"/>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cxnSp>
          <p:nvCxnSpPr>
            <p:cNvPr id="433" name="Straight Connector 432">
              <a:extLst>
                <a:ext uri="{FF2B5EF4-FFF2-40B4-BE49-F238E27FC236}">
                  <a16:creationId xmlns:a16="http://schemas.microsoft.com/office/drawing/2014/main" id="{3CD87067-EA07-5B43-D4D1-C06850FAAF9A}"/>
                </a:ext>
              </a:extLst>
            </p:cNvPr>
            <p:cNvCxnSpPr>
              <a:cxnSpLocks/>
            </p:cNvCxnSpPr>
            <p:nvPr/>
          </p:nvCxnSpPr>
          <p:spPr>
            <a:xfrm flipV="1">
              <a:off x="9141760" y="1746091"/>
              <a:ext cx="0" cy="105505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97B0A1AE-C48A-25E9-2D35-9031FF263665}"/>
                </a:ext>
              </a:extLst>
            </p:cNvPr>
            <p:cNvCxnSpPr>
              <a:cxnSpLocks/>
            </p:cNvCxnSpPr>
            <p:nvPr/>
          </p:nvCxnSpPr>
          <p:spPr>
            <a:xfrm flipH="1">
              <a:off x="7729846" y="2918540"/>
              <a:ext cx="1559332"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EFEBE0D3-365B-5B99-88EC-4B7EA138ACF9}"/>
                </a:ext>
              </a:extLst>
            </p:cNvPr>
            <p:cNvCxnSpPr>
              <a:cxnSpLocks/>
            </p:cNvCxnSpPr>
            <p:nvPr/>
          </p:nvCxnSpPr>
          <p:spPr>
            <a:xfrm>
              <a:off x="7729846" y="2095932"/>
              <a:ext cx="0" cy="839602"/>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CB7DE955-3B35-3A6C-A817-315A8824895C}"/>
                </a:ext>
              </a:extLst>
            </p:cNvPr>
            <p:cNvCxnSpPr>
              <a:cxnSpLocks/>
            </p:cNvCxnSpPr>
            <p:nvPr/>
          </p:nvCxnSpPr>
          <p:spPr>
            <a:xfrm flipH="1">
              <a:off x="7729846" y="2782093"/>
              <a:ext cx="1411914"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4AF6090F-E344-DF6B-5399-7164423A6886}"/>
                </a:ext>
              </a:extLst>
            </p:cNvPr>
            <p:cNvCxnSpPr>
              <a:cxnSpLocks/>
            </p:cNvCxnSpPr>
            <p:nvPr/>
          </p:nvCxnSpPr>
          <p:spPr>
            <a:xfrm>
              <a:off x="9269846" y="2358260"/>
              <a:ext cx="0" cy="567459"/>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A5099285-8E60-942C-E734-2565D238524D}"/>
                </a:ext>
              </a:extLst>
            </p:cNvPr>
            <p:cNvCxnSpPr>
              <a:cxnSpLocks/>
            </p:cNvCxnSpPr>
            <p:nvPr/>
          </p:nvCxnSpPr>
          <p:spPr>
            <a:xfrm flipH="1">
              <a:off x="9141760" y="2358260"/>
              <a:ext cx="147418"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439" name="Isosceles Triangle 438">
              <a:extLst>
                <a:ext uri="{FF2B5EF4-FFF2-40B4-BE49-F238E27FC236}">
                  <a16:creationId xmlns:a16="http://schemas.microsoft.com/office/drawing/2014/main" id="{AAD78BE2-9819-8584-1841-32F74CA12DBE}"/>
                </a:ext>
              </a:extLst>
            </p:cNvPr>
            <p:cNvSpPr/>
            <p:nvPr/>
          </p:nvSpPr>
          <p:spPr>
            <a:xfrm rot="5400000">
              <a:off x="8995763" y="2756058"/>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40" name="Isosceles Triangle 439">
              <a:extLst>
                <a:ext uri="{FF2B5EF4-FFF2-40B4-BE49-F238E27FC236}">
                  <a16:creationId xmlns:a16="http://schemas.microsoft.com/office/drawing/2014/main" id="{E386FE48-0C95-35A8-30D6-5B08F03F0AC0}"/>
                </a:ext>
              </a:extLst>
            </p:cNvPr>
            <p:cNvSpPr/>
            <p:nvPr/>
          </p:nvSpPr>
          <p:spPr>
            <a:xfrm rot="5400000" flipV="1">
              <a:off x="9047831" y="2756058"/>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41" name="Isosceles Triangle 440">
              <a:extLst>
                <a:ext uri="{FF2B5EF4-FFF2-40B4-BE49-F238E27FC236}">
                  <a16:creationId xmlns:a16="http://schemas.microsoft.com/office/drawing/2014/main" id="{3F8FA491-7BFE-2F87-27B9-8CA5BAEDE15F}"/>
                </a:ext>
              </a:extLst>
            </p:cNvPr>
            <p:cNvSpPr/>
            <p:nvPr/>
          </p:nvSpPr>
          <p:spPr>
            <a:xfrm rot="5400000">
              <a:off x="9098760" y="2893195"/>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42" name="Isosceles Triangle 441">
              <a:extLst>
                <a:ext uri="{FF2B5EF4-FFF2-40B4-BE49-F238E27FC236}">
                  <a16:creationId xmlns:a16="http://schemas.microsoft.com/office/drawing/2014/main" id="{97D60D98-FAE7-633C-BC22-43E9EA002AA9}"/>
                </a:ext>
              </a:extLst>
            </p:cNvPr>
            <p:cNvSpPr/>
            <p:nvPr/>
          </p:nvSpPr>
          <p:spPr>
            <a:xfrm rot="5400000" flipV="1">
              <a:off x="9150828" y="2893195"/>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43" name="Rectangle 442">
              <a:extLst>
                <a:ext uri="{FF2B5EF4-FFF2-40B4-BE49-F238E27FC236}">
                  <a16:creationId xmlns:a16="http://schemas.microsoft.com/office/drawing/2014/main" id="{C0C81AD3-5748-292E-287C-35F89F372CE5}"/>
                </a:ext>
              </a:extLst>
            </p:cNvPr>
            <p:cNvSpPr/>
            <p:nvPr/>
          </p:nvSpPr>
          <p:spPr>
            <a:xfrm>
              <a:off x="6161209" y="1058898"/>
              <a:ext cx="998634" cy="613334"/>
            </a:xfrm>
            <a:prstGeom prst="rect">
              <a:avLst/>
            </a:prstGeom>
            <a:solidFill>
              <a:srgbClr val="00B050"/>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1050"/>
            </a:p>
          </p:txBody>
        </p:sp>
        <p:grpSp>
          <p:nvGrpSpPr>
            <p:cNvPr id="444" name="Group 443">
              <a:extLst>
                <a:ext uri="{FF2B5EF4-FFF2-40B4-BE49-F238E27FC236}">
                  <a16:creationId xmlns:a16="http://schemas.microsoft.com/office/drawing/2014/main" id="{35E2FC83-C893-D87D-4A62-4F870A67C29A}"/>
                </a:ext>
              </a:extLst>
            </p:cNvPr>
            <p:cNvGrpSpPr/>
            <p:nvPr/>
          </p:nvGrpSpPr>
          <p:grpSpPr>
            <a:xfrm>
              <a:off x="5838597" y="1242461"/>
              <a:ext cx="3768254" cy="311853"/>
              <a:chOff x="1505721" y="3394849"/>
              <a:chExt cx="9805815" cy="311853"/>
            </a:xfrm>
          </p:grpSpPr>
          <p:cxnSp>
            <p:nvCxnSpPr>
              <p:cNvPr id="504" name="Straight Connector 503">
                <a:extLst>
                  <a:ext uri="{FF2B5EF4-FFF2-40B4-BE49-F238E27FC236}">
                    <a16:creationId xmlns:a16="http://schemas.microsoft.com/office/drawing/2014/main" id="{268CEAA8-D2E2-428C-7617-3B9C79CC3954}"/>
                  </a:ext>
                </a:extLst>
              </p:cNvPr>
              <p:cNvCxnSpPr>
                <a:cxnSpLocks/>
              </p:cNvCxnSpPr>
              <p:nvPr/>
            </p:nvCxnSpPr>
            <p:spPr>
              <a:xfrm>
                <a:off x="1505721" y="3394849"/>
                <a:ext cx="9805815" cy="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634E5B51-BEFB-FD02-8CEA-5DB1D3769FBA}"/>
                  </a:ext>
                </a:extLst>
              </p:cNvPr>
              <p:cNvCxnSpPr>
                <a:cxnSpLocks/>
              </p:cNvCxnSpPr>
              <p:nvPr/>
            </p:nvCxnSpPr>
            <p:spPr>
              <a:xfrm>
                <a:off x="1515647" y="3499021"/>
                <a:ext cx="9795889"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6" name="Straight Connector 505">
                <a:extLst>
                  <a:ext uri="{FF2B5EF4-FFF2-40B4-BE49-F238E27FC236}">
                    <a16:creationId xmlns:a16="http://schemas.microsoft.com/office/drawing/2014/main" id="{0AD60B95-2A7F-B3D7-B5F5-8B72FDCFED93}"/>
                  </a:ext>
                </a:extLst>
              </p:cNvPr>
              <p:cNvCxnSpPr>
                <a:cxnSpLocks/>
              </p:cNvCxnSpPr>
              <p:nvPr/>
            </p:nvCxnSpPr>
            <p:spPr>
              <a:xfrm>
                <a:off x="1515647" y="3599498"/>
                <a:ext cx="979588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7F6D7678-7010-B16B-801A-7613D8F4567A}"/>
                  </a:ext>
                </a:extLst>
              </p:cNvPr>
              <p:cNvCxnSpPr>
                <a:cxnSpLocks/>
              </p:cNvCxnSpPr>
              <p:nvPr/>
            </p:nvCxnSpPr>
            <p:spPr>
              <a:xfrm>
                <a:off x="1515647" y="3706702"/>
                <a:ext cx="979588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45" name="TextBox 444">
              <a:extLst>
                <a:ext uri="{FF2B5EF4-FFF2-40B4-BE49-F238E27FC236}">
                  <a16:creationId xmlns:a16="http://schemas.microsoft.com/office/drawing/2014/main" id="{19FA845B-1662-DBF0-CD8D-823A40776141}"/>
                </a:ext>
              </a:extLst>
            </p:cNvPr>
            <p:cNvSpPr txBox="1"/>
            <p:nvPr/>
          </p:nvSpPr>
          <p:spPr>
            <a:xfrm>
              <a:off x="7603008" y="2969609"/>
              <a:ext cx="1117066" cy="571698"/>
            </a:xfrm>
            <a:prstGeom prst="rect">
              <a:avLst/>
            </a:prstGeom>
            <a:noFill/>
          </p:spPr>
          <p:txBody>
            <a:bodyPr wrap="square">
              <a:spAutoFit/>
            </a:bodyPr>
            <a:lstStyle/>
            <a:p>
              <a:pPr algn="ctr"/>
              <a:r>
                <a:rPr lang="en-GB" sz="900" dirty="0">
                  <a:solidFill>
                    <a:schemeClr val="tx1"/>
                  </a:solidFill>
                </a:rPr>
                <a:t>QCELL # xx</a:t>
              </a:r>
              <a:endParaRPr lang="en-GB" sz="900" dirty="0"/>
            </a:p>
          </p:txBody>
        </p:sp>
        <p:sp>
          <p:nvSpPr>
            <p:cNvPr id="446" name="TextBox 445">
              <a:extLst>
                <a:ext uri="{FF2B5EF4-FFF2-40B4-BE49-F238E27FC236}">
                  <a16:creationId xmlns:a16="http://schemas.microsoft.com/office/drawing/2014/main" id="{56739491-5221-F3E6-0613-FD849080C08C}"/>
                </a:ext>
              </a:extLst>
            </p:cNvPr>
            <p:cNvSpPr txBox="1"/>
            <p:nvPr/>
          </p:nvSpPr>
          <p:spPr>
            <a:xfrm>
              <a:off x="6330610" y="1638341"/>
              <a:ext cx="772348" cy="357310"/>
            </a:xfrm>
            <a:prstGeom prst="rect">
              <a:avLst/>
            </a:prstGeom>
            <a:noFill/>
          </p:spPr>
          <p:txBody>
            <a:bodyPr wrap="square">
              <a:spAutoFit/>
            </a:bodyPr>
            <a:lstStyle/>
            <a:p>
              <a:pPr algn="ctr"/>
              <a:r>
                <a:rPr lang="en-GB" sz="900" dirty="0">
                  <a:solidFill>
                    <a:schemeClr val="tx1"/>
                  </a:solidFill>
                </a:rPr>
                <a:t>QLM</a:t>
              </a:r>
              <a:endParaRPr lang="en-GB" sz="900" dirty="0"/>
            </a:p>
          </p:txBody>
        </p:sp>
        <p:pic>
          <p:nvPicPr>
            <p:cNvPr id="447" name="Picture 446">
              <a:extLst>
                <a:ext uri="{FF2B5EF4-FFF2-40B4-BE49-F238E27FC236}">
                  <a16:creationId xmlns:a16="http://schemas.microsoft.com/office/drawing/2014/main" id="{C3BC2891-1F23-A4A5-D12E-15885086CDDF}"/>
                </a:ext>
              </a:extLst>
            </p:cNvPr>
            <p:cNvPicPr>
              <a:picLocks noChangeAspect="1"/>
            </p:cNvPicPr>
            <p:nvPr/>
          </p:nvPicPr>
          <p:blipFill>
            <a:blip r:embed="rId2"/>
            <a:stretch>
              <a:fillRect/>
            </a:stretch>
          </p:blipFill>
          <p:spPr>
            <a:xfrm>
              <a:off x="9076675" y="1810978"/>
              <a:ext cx="285790" cy="76211"/>
            </a:xfrm>
            <a:prstGeom prst="rect">
              <a:avLst/>
            </a:prstGeom>
          </p:spPr>
        </p:pic>
        <p:pic>
          <p:nvPicPr>
            <p:cNvPr id="448" name="Picture 447">
              <a:extLst>
                <a:ext uri="{FF2B5EF4-FFF2-40B4-BE49-F238E27FC236}">
                  <a16:creationId xmlns:a16="http://schemas.microsoft.com/office/drawing/2014/main" id="{0BBF19ED-4D22-739C-4A59-AC987D92519C}"/>
                </a:ext>
              </a:extLst>
            </p:cNvPr>
            <p:cNvPicPr>
              <a:picLocks noChangeAspect="1"/>
            </p:cNvPicPr>
            <p:nvPr/>
          </p:nvPicPr>
          <p:blipFill>
            <a:blip r:embed="rId2"/>
            <a:stretch>
              <a:fillRect/>
            </a:stretch>
          </p:blipFill>
          <p:spPr>
            <a:xfrm>
              <a:off x="9070006" y="1942675"/>
              <a:ext cx="285790" cy="76211"/>
            </a:xfrm>
            <a:prstGeom prst="rect">
              <a:avLst/>
            </a:prstGeom>
          </p:spPr>
        </p:pic>
        <p:sp>
          <p:nvSpPr>
            <p:cNvPr id="449" name="TextBox 448">
              <a:extLst>
                <a:ext uri="{FF2B5EF4-FFF2-40B4-BE49-F238E27FC236}">
                  <a16:creationId xmlns:a16="http://schemas.microsoft.com/office/drawing/2014/main" id="{210539E8-B81F-7AA7-210D-118348182CE6}"/>
                </a:ext>
              </a:extLst>
            </p:cNvPr>
            <p:cNvSpPr txBox="1"/>
            <p:nvPr/>
          </p:nvSpPr>
          <p:spPr>
            <a:xfrm>
              <a:off x="10019320" y="2032003"/>
              <a:ext cx="744004" cy="357310"/>
            </a:xfrm>
            <a:prstGeom prst="rect">
              <a:avLst/>
            </a:prstGeom>
            <a:noFill/>
          </p:spPr>
          <p:txBody>
            <a:bodyPr wrap="square">
              <a:spAutoFit/>
            </a:bodyPr>
            <a:lstStyle/>
            <a:p>
              <a:pPr algn="ctr"/>
              <a:r>
                <a:rPr lang="en-GB" sz="900" dirty="0">
                  <a:solidFill>
                    <a:schemeClr val="tx1"/>
                  </a:solidFill>
                </a:rPr>
                <a:t>QVE</a:t>
              </a:r>
              <a:endParaRPr lang="en-GB" sz="900" dirty="0"/>
            </a:p>
          </p:txBody>
        </p:sp>
        <p:grpSp>
          <p:nvGrpSpPr>
            <p:cNvPr id="450" name="Group 449">
              <a:extLst>
                <a:ext uri="{FF2B5EF4-FFF2-40B4-BE49-F238E27FC236}">
                  <a16:creationId xmlns:a16="http://schemas.microsoft.com/office/drawing/2014/main" id="{4D279A36-B926-B476-9AE5-D468097EE54A}"/>
                </a:ext>
              </a:extLst>
            </p:cNvPr>
            <p:cNvGrpSpPr/>
            <p:nvPr/>
          </p:nvGrpSpPr>
          <p:grpSpPr>
            <a:xfrm>
              <a:off x="9583366" y="1093261"/>
              <a:ext cx="1471370" cy="961808"/>
              <a:chOff x="9731533" y="1482889"/>
              <a:chExt cx="1471370" cy="961808"/>
            </a:xfrm>
          </p:grpSpPr>
          <p:sp>
            <p:nvSpPr>
              <p:cNvPr id="481" name="Rectangle 480">
                <a:extLst>
                  <a:ext uri="{FF2B5EF4-FFF2-40B4-BE49-F238E27FC236}">
                    <a16:creationId xmlns:a16="http://schemas.microsoft.com/office/drawing/2014/main" id="{CDA1C1A3-CB74-9D18-5BEC-73353C7E1ED3}"/>
                  </a:ext>
                </a:extLst>
              </p:cNvPr>
              <p:cNvSpPr/>
              <p:nvPr/>
            </p:nvSpPr>
            <p:spPr>
              <a:xfrm>
                <a:off x="9740809" y="1482889"/>
                <a:ext cx="1462094" cy="961808"/>
              </a:xfrm>
              <a:prstGeom prst="rect">
                <a:avLst/>
              </a:prstGeom>
              <a:solidFill>
                <a:srgbClr val="00B050"/>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1050"/>
              </a:p>
            </p:txBody>
          </p:sp>
          <p:cxnSp>
            <p:nvCxnSpPr>
              <p:cNvPr id="482" name="Straight Connector 481">
                <a:extLst>
                  <a:ext uri="{FF2B5EF4-FFF2-40B4-BE49-F238E27FC236}">
                    <a16:creationId xmlns:a16="http://schemas.microsoft.com/office/drawing/2014/main" id="{3DBF9C6E-89BB-D08B-87FB-CDEC7CA90D8F}"/>
                  </a:ext>
                </a:extLst>
              </p:cNvPr>
              <p:cNvCxnSpPr>
                <a:cxnSpLocks/>
              </p:cNvCxnSpPr>
              <p:nvPr/>
            </p:nvCxnSpPr>
            <p:spPr>
              <a:xfrm>
                <a:off x="10147535" y="1816962"/>
                <a:ext cx="0" cy="5278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88FFDD49-82B1-824D-CB97-7FBBBA6F9CAE}"/>
                  </a:ext>
                </a:extLst>
              </p:cNvPr>
              <p:cNvCxnSpPr>
                <a:cxnSpLocks/>
              </p:cNvCxnSpPr>
              <p:nvPr/>
            </p:nvCxnSpPr>
            <p:spPr>
              <a:xfrm>
                <a:off x="9971758" y="1926675"/>
                <a:ext cx="0" cy="4180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700DF87C-C3A1-7318-7B5E-9A35DF6BAC5B}"/>
                  </a:ext>
                </a:extLst>
              </p:cNvPr>
              <p:cNvCxnSpPr>
                <a:cxnSpLocks/>
              </p:cNvCxnSpPr>
              <p:nvPr/>
            </p:nvCxnSpPr>
            <p:spPr>
              <a:xfrm flipH="1">
                <a:off x="9952708" y="2353474"/>
                <a:ext cx="21387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485" name="Group 484">
                <a:extLst>
                  <a:ext uri="{FF2B5EF4-FFF2-40B4-BE49-F238E27FC236}">
                    <a16:creationId xmlns:a16="http://schemas.microsoft.com/office/drawing/2014/main" id="{6CB0F6DE-A88E-BFF5-C5B6-8A1D81599531}"/>
                  </a:ext>
                </a:extLst>
              </p:cNvPr>
              <p:cNvGrpSpPr/>
              <p:nvPr/>
            </p:nvGrpSpPr>
            <p:grpSpPr>
              <a:xfrm>
                <a:off x="10110688" y="1926675"/>
                <a:ext cx="69486" cy="104137"/>
                <a:chOff x="4139950" y="3976591"/>
                <a:chExt cx="109797" cy="177212"/>
              </a:xfrm>
            </p:grpSpPr>
            <p:sp>
              <p:nvSpPr>
                <p:cNvPr id="502" name="Isosceles Triangle 501">
                  <a:extLst>
                    <a:ext uri="{FF2B5EF4-FFF2-40B4-BE49-F238E27FC236}">
                      <a16:creationId xmlns:a16="http://schemas.microsoft.com/office/drawing/2014/main" id="{08CF7C64-B90D-967B-A872-3E240B2DF904}"/>
                    </a:ext>
                  </a:extLst>
                </p:cNvPr>
                <p:cNvSpPr/>
                <p:nvPr/>
              </p:nvSpPr>
              <p:spPr>
                <a:xfrm>
                  <a:off x="4139950" y="4065197"/>
                  <a:ext cx="109797" cy="88606"/>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503" name="Isosceles Triangle 502">
                  <a:extLst>
                    <a:ext uri="{FF2B5EF4-FFF2-40B4-BE49-F238E27FC236}">
                      <a16:creationId xmlns:a16="http://schemas.microsoft.com/office/drawing/2014/main" id="{7D5CEF9A-8618-1B14-A4D7-E84D5C93AE67}"/>
                    </a:ext>
                  </a:extLst>
                </p:cNvPr>
                <p:cNvSpPr/>
                <p:nvPr/>
              </p:nvSpPr>
              <p:spPr>
                <a:xfrm flipV="1">
                  <a:off x="4139950" y="3976591"/>
                  <a:ext cx="109797" cy="88606"/>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cxnSp>
            <p:nvCxnSpPr>
              <p:cNvPr id="486" name="Straight Connector 485">
                <a:extLst>
                  <a:ext uri="{FF2B5EF4-FFF2-40B4-BE49-F238E27FC236}">
                    <a16:creationId xmlns:a16="http://schemas.microsoft.com/office/drawing/2014/main" id="{F07D6F20-FEC6-1008-D9D7-2A78DD919F7A}"/>
                  </a:ext>
                </a:extLst>
              </p:cNvPr>
              <p:cNvCxnSpPr>
                <a:cxnSpLocks/>
              </p:cNvCxnSpPr>
              <p:nvPr/>
            </p:nvCxnSpPr>
            <p:spPr>
              <a:xfrm flipV="1">
                <a:off x="10638573" y="1632089"/>
                <a:ext cx="0" cy="282559"/>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D48E5621-5528-F402-0236-672656602E57}"/>
                  </a:ext>
                </a:extLst>
              </p:cNvPr>
              <p:cNvCxnSpPr>
                <a:cxnSpLocks/>
              </p:cNvCxnSpPr>
              <p:nvPr/>
            </p:nvCxnSpPr>
            <p:spPr>
              <a:xfrm flipV="1">
                <a:off x="10488000" y="1734540"/>
                <a:ext cx="0" cy="180108"/>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nvGrpSpPr>
              <p:cNvPr id="488" name="Group 487">
                <a:extLst>
                  <a:ext uri="{FF2B5EF4-FFF2-40B4-BE49-F238E27FC236}">
                    <a16:creationId xmlns:a16="http://schemas.microsoft.com/office/drawing/2014/main" id="{5F380E2E-CD47-73F4-B986-53289ADB4BE6}"/>
                  </a:ext>
                </a:extLst>
              </p:cNvPr>
              <p:cNvGrpSpPr/>
              <p:nvPr/>
            </p:nvGrpSpPr>
            <p:grpSpPr>
              <a:xfrm>
                <a:off x="10453600" y="1784029"/>
                <a:ext cx="69486" cy="104137"/>
                <a:chOff x="4139950" y="3976591"/>
                <a:chExt cx="109797" cy="177212"/>
              </a:xfrm>
            </p:grpSpPr>
            <p:sp>
              <p:nvSpPr>
                <p:cNvPr id="500" name="Isosceles Triangle 499">
                  <a:extLst>
                    <a:ext uri="{FF2B5EF4-FFF2-40B4-BE49-F238E27FC236}">
                      <a16:creationId xmlns:a16="http://schemas.microsoft.com/office/drawing/2014/main" id="{E3E1670B-445E-1AD6-5E77-44D17A8C0F5C}"/>
                    </a:ext>
                  </a:extLst>
                </p:cNvPr>
                <p:cNvSpPr/>
                <p:nvPr/>
              </p:nvSpPr>
              <p:spPr>
                <a:xfrm>
                  <a:off x="4139950" y="4065197"/>
                  <a:ext cx="109797" cy="88606"/>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501" name="Isosceles Triangle 500">
                  <a:extLst>
                    <a:ext uri="{FF2B5EF4-FFF2-40B4-BE49-F238E27FC236}">
                      <a16:creationId xmlns:a16="http://schemas.microsoft.com/office/drawing/2014/main" id="{E76A26B1-5294-E66D-44FB-86B49AF8F057}"/>
                    </a:ext>
                  </a:extLst>
                </p:cNvPr>
                <p:cNvSpPr/>
                <p:nvPr/>
              </p:nvSpPr>
              <p:spPr>
                <a:xfrm flipV="1">
                  <a:off x="4139950" y="3976591"/>
                  <a:ext cx="109797" cy="88606"/>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489" name="Group 488">
                <a:extLst>
                  <a:ext uri="{FF2B5EF4-FFF2-40B4-BE49-F238E27FC236}">
                    <a16:creationId xmlns:a16="http://schemas.microsoft.com/office/drawing/2014/main" id="{B26462A1-3A2D-9AD6-9BEA-1FA08E8413BA}"/>
                  </a:ext>
                </a:extLst>
              </p:cNvPr>
              <p:cNvGrpSpPr/>
              <p:nvPr/>
            </p:nvGrpSpPr>
            <p:grpSpPr>
              <a:xfrm>
                <a:off x="10603405" y="1781752"/>
                <a:ext cx="69486" cy="104137"/>
                <a:chOff x="4139950" y="3976591"/>
                <a:chExt cx="109797" cy="177212"/>
              </a:xfrm>
            </p:grpSpPr>
            <p:sp>
              <p:nvSpPr>
                <p:cNvPr id="498" name="Isosceles Triangle 497">
                  <a:extLst>
                    <a:ext uri="{FF2B5EF4-FFF2-40B4-BE49-F238E27FC236}">
                      <a16:creationId xmlns:a16="http://schemas.microsoft.com/office/drawing/2014/main" id="{74A3CE0B-6A8B-C397-A54C-5DDA029FA2F2}"/>
                    </a:ext>
                  </a:extLst>
                </p:cNvPr>
                <p:cNvSpPr/>
                <p:nvPr/>
              </p:nvSpPr>
              <p:spPr>
                <a:xfrm>
                  <a:off x="4139950" y="4065197"/>
                  <a:ext cx="109797" cy="88606"/>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99" name="Isosceles Triangle 498">
                  <a:extLst>
                    <a:ext uri="{FF2B5EF4-FFF2-40B4-BE49-F238E27FC236}">
                      <a16:creationId xmlns:a16="http://schemas.microsoft.com/office/drawing/2014/main" id="{90932838-FE20-5C5B-5801-67C9F68F0871}"/>
                    </a:ext>
                  </a:extLst>
                </p:cNvPr>
                <p:cNvSpPr/>
                <p:nvPr/>
              </p:nvSpPr>
              <p:spPr>
                <a:xfrm flipV="1">
                  <a:off x="4139950" y="3976591"/>
                  <a:ext cx="109797" cy="88606"/>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490" name="Group 489">
                <a:extLst>
                  <a:ext uri="{FF2B5EF4-FFF2-40B4-BE49-F238E27FC236}">
                    <a16:creationId xmlns:a16="http://schemas.microsoft.com/office/drawing/2014/main" id="{E1448675-3D07-74F0-946A-D080C619F2C0}"/>
                  </a:ext>
                </a:extLst>
              </p:cNvPr>
              <p:cNvGrpSpPr/>
              <p:nvPr/>
            </p:nvGrpSpPr>
            <p:grpSpPr>
              <a:xfrm>
                <a:off x="10396914" y="1921751"/>
                <a:ext cx="672591" cy="411775"/>
                <a:chOff x="1534159" y="5129606"/>
                <a:chExt cx="1034202" cy="751316"/>
              </a:xfrm>
            </p:grpSpPr>
            <p:sp>
              <p:nvSpPr>
                <p:cNvPr id="496" name="Rectangle 495">
                  <a:extLst>
                    <a:ext uri="{FF2B5EF4-FFF2-40B4-BE49-F238E27FC236}">
                      <a16:creationId xmlns:a16="http://schemas.microsoft.com/office/drawing/2014/main" id="{90FDC30D-3701-BD7E-2021-66F9ABC3C142}"/>
                    </a:ext>
                  </a:extLst>
                </p:cNvPr>
                <p:cNvSpPr/>
                <p:nvPr/>
              </p:nvSpPr>
              <p:spPr>
                <a:xfrm>
                  <a:off x="1534160" y="5505264"/>
                  <a:ext cx="1034201" cy="375658"/>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97" name="Rectangle 496">
                  <a:extLst>
                    <a:ext uri="{FF2B5EF4-FFF2-40B4-BE49-F238E27FC236}">
                      <a16:creationId xmlns:a16="http://schemas.microsoft.com/office/drawing/2014/main" id="{953968CA-0F5A-BA61-CF1C-1910FC26D173}"/>
                    </a:ext>
                  </a:extLst>
                </p:cNvPr>
                <p:cNvSpPr/>
                <p:nvPr/>
              </p:nvSpPr>
              <p:spPr>
                <a:xfrm>
                  <a:off x="1534159" y="5129606"/>
                  <a:ext cx="1034201" cy="37565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491" name="Group 490">
                <a:extLst>
                  <a:ext uri="{FF2B5EF4-FFF2-40B4-BE49-F238E27FC236}">
                    <a16:creationId xmlns:a16="http://schemas.microsoft.com/office/drawing/2014/main" id="{CFCFF231-5F98-7E7D-02E3-57F097917EE6}"/>
                  </a:ext>
                </a:extLst>
              </p:cNvPr>
              <p:cNvGrpSpPr/>
              <p:nvPr/>
            </p:nvGrpSpPr>
            <p:grpSpPr>
              <a:xfrm>
                <a:off x="9731533" y="1630050"/>
                <a:ext cx="932658" cy="315507"/>
                <a:chOff x="5392348" y="3394849"/>
                <a:chExt cx="7096864" cy="311853"/>
              </a:xfrm>
            </p:grpSpPr>
            <p:cxnSp>
              <p:nvCxnSpPr>
                <p:cNvPr id="492" name="Straight Connector 491">
                  <a:extLst>
                    <a:ext uri="{FF2B5EF4-FFF2-40B4-BE49-F238E27FC236}">
                      <a16:creationId xmlns:a16="http://schemas.microsoft.com/office/drawing/2014/main" id="{5ED6F932-2329-88F1-88F9-7D4B06FA5B20}"/>
                    </a:ext>
                  </a:extLst>
                </p:cNvPr>
                <p:cNvCxnSpPr>
                  <a:cxnSpLocks/>
                </p:cNvCxnSpPr>
                <p:nvPr/>
              </p:nvCxnSpPr>
              <p:spPr>
                <a:xfrm>
                  <a:off x="5462932" y="3394849"/>
                  <a:ext cx="7026280" cy="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0FA4E849-CF8C-9D21-7C47-05264F5A5CFA}"/>
                    </a:ext>
                  </a:extLst>
                </p:cNvPr>
                <p:cNvCxnSpPr>
                  <a:cxnSpLocks/>
                </p:cNvCxnSpPr>
                <p:nvPr/>
              </p:nvCxnSpPr>
              <p:spPr>
                <a:xfrm>
                  <a:off x="5462932" y="3499021"/>
                  <a:ext cx="5790768"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2FBCFD56-64A8-92F2-513A-65CFB997CEF8}"/>
                    </a:ext>
                  </a:extLst>
                </p:cNvPr>
                <p:cNvCxnSpPr>
                  <a:cxnSpLocks/>
                </p:cNvCxnSpPr>
                <p:nvPr/>
              </p:nvCxnSpPr>
              <p:spPr>
                <a:xfrm>
                  <a:off x="5392348" y="3599501"/>
                  <a:ext cx="311942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539616E9-F566-1540-A603-276DBB7FE540}"/>
                    </a:ext>
                  </a:extLst>
                </p:cNvPr>
                <p:cNvCxnSpPr>
                  <a:cxnSpLocks/>
                </p:cNvCxnSpPr>
                <p:nvPr/>
              </p:nvCxnSpPr>
              <p:spPr>
                <a:xfrm>
                  <a:off x="5486802" y="3706702"/>
                  <a:ext cx="167176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451" name="Group 450">
              <a:extLst>
                <a:ext uri="{FF2B5EF4-FFF2-40B4-BE49-F238E27FC236}">
                  <a16:creationId xmlns:a16="http://schemas.microsoft.com/office/drawing/2014/main" id="{EC6D17FF-626E-3260-BF6C-5B37EAAC3562}"/>
                </a:ext>
              </a:extLst>
            </p:cNvPr>
            <p:cNvGrpSpPr/>
            <p:nvPr/>
          </p:nvGrpSpPr>
          <p:grpSpPr>
            <a:xfrm>
              <a:off x="4509002" y="1039470"/>
              <a:ext cx="1333817" cy="688671"/>
              <a:chOff x="3164393" y="3191858"/>
              <a:chExt cx="1333817" cy="688671"/>
            </a:xfrm>
            <a:solidFill>
              <a:schemeClr val="bg1">
                <a:lumMod val="95000"/>
              </a:schemeClr>
            </a:solidFill>
          </p:grpSpPr>
          <p:sp>
            <p:nvSpPr>
              <p:cNvPr id="462" name="Rectangle 461">
                <a:extLst>
                  <a:ext uri="{FF2B5EF4-FFF2-40B4-BE49-F238E27FC236}">
                    <a16:creationId xmlns:a16="http://schemas.microsoft.com/office/drawing/2014/main" id="{5073AFE1-DDD4-D4F7-A0AF-D09C83028A6E}"/>
                  </a:ext>
                </a:extLst>
              </p:cNvPr>
              <p:cNvSpPr/>
              <p:nvPr/>
            </p:nvSpPr>
            <p:spPr>
              <a:xfrm>
                <a:off x="3164393" y="3191858"/>
                <a:ext cx="1306713" cy="688671"/>
              </a:xfrm>
              <a:prstGeom prst="rect">
                <a:avLst/>
              </a:prstGeom>
              <a:solidFill>
                <a:srgbClr val="00B050"/>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sz="1050" dirty="0">
                  <a:solidFill>
                    <a:schemeClr val="tx1"/>
                  </a:solidFill>
                </a:endParaRPr>
              </a:p>
            </p:txBody>
          </p:sp>
          <p:sp>
            <p:nvSpPr>
              <p:cNvPr id="463" name="TextBox 462">
                <a:extLst>
                  <a:ext uri="{FF2B5EF4-FFF2-40B4-BE49-F238E27FC236}">
                    <a16:creationId xmlns:a16="http://schemas.microsoft.com/office/drawing/2014/main" id="{41E7732F-0CCE-4BE1-42E3-9CCC35C2B8B6}"/>
                  </a:ext>
                </a:extLst>
              </p:cNvPr>
              <p:cNvSpPr txBox="1"/>
              <p:nvPr/>
            </p:nvSpPr>
            <p:spPr>
              <a:xfrm>
                <a:off x="3265352" y="3409104"/>
                <a:ext cx="666103" cy="357310"/>
              </a:xfrm>
              <a:prstGeom prst="rect">
                <a:avLst/>
              </a:prstGeom>
              <a:noFill/>
            </p:spPr>
            <p:txBody>
              <a:bodyPr wrap="square">
                <a:spAutoFit/>
              </a:bodyPr>
              <a:lstStyle/>
              <a:p>
                <a:r>
                  <a:rPr lang="en-GB" sz="900" dirty="0">
                    <a:solidFill>
                      <a:schemeClr val="tx1"/>
                    </a:solidFill>
                  </a:rPr>
                  <a:t>QRB</a:t>
                </a:r>
                <a:endParaRPr lang="en-GB" sz="900" dirty="0"/>
              </a:p>
            </p:txBody>
          </p:sp>
          <p:grpSp>
            <p:nvGrpSpPr>
              <p:cNvPr id="464" name="Group 463">
                <a:extLst>
                  <a:ext uri="{FF2B5EF4-FFF2-40B4-BE49-F238E27FC236}">
                    <a16:creationId xmlns:a16="http://schemas.microsoft.com/office/drawing/2014/main" id="{48F19412-ECB4-284A-840A-FB8BC7E03B95}"/>
                  </a:ext>
                </a:extLst>
              </p:cNvPr>
              <p:cNvGrpSpPr/>
              <p:nvPr/>
            </p:nvGrpSpPr>
            <p:grpSpPr>
              <a:xfrm>
                <a:off x="3944447" y="3395005"/>
                <a:ext cx="553763" cy="311853"/>
                <a:chOff x="1505721" y="3394849"/>
                <a:chExt cx="9805815" cy="311853"/>
              </a:xfrm>
              <a:grpFill/>
            </p:grpSpPr>
            <p:cxnSp>
              <p:nvCxnSpPr>
                <p:cNvPr id="477" name="Straight Connector 476">
                  <a:extLst>
                    <a:ext uri="{FF2B5EF4-FFF2-40B4-BE49-F238E27FC236}">
                      <a16:creationId xmlns:a16="http://schemas.microsoft.com/office/drawing/2014/main" id="{65C3FD43-6ED5-E853-1C93-9493C1A31A91}"/>
                    </a:ext>
                  </a:extLst>
                </p:cNvPr>
                <p:cNvCxnSpPr>
                  <a:cxnSpLocks/>
                </p:cNvCxnSpPr>
                <p:nvPr/>
              </p:nvCxnSpPr>
              <p:spPr>
                <a:xfrm>
                  <a:off x="1505721" y="3394849"/>
                  <a:ext cx="9805815" cy="0"/>
                </a:xfrm>
                <a:prstGeom prst="line">
                  <a:avLst/>
                </a:prstGeom>
                <a:grpFill/>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8" name="Straight Connector 477">
                  <a:extLst>
                    <a:ext uri="{FF2B5EF4-FFF2-40B4-BE49-F238E27FC236}">
                      <a16:creationId xmlns:a16="http://schemas.microsoft.com/office/drawing/2014/main" id="{892BB1D9-BC1A-02D0-B504-E031EDABADC4}"/>
                    </a:ext>
                  </a:extLst>
                </p:cNvPr>
                <p:cNvCxnSpPr>
                  <a:cxnSpLocks/>
                </p:cNvCxnSpPr>
                <p:nvPr/>
              </p:nvCxnSpPr>
              <p:spPr>
                <a:xfrm>
                  <a:off x="1515647" y="3499021"/>
                  <a:ext cx="9795889" cy="0"/>
                </a:xfrm>
                <a:prstGeom prst="line">
                  <a:avLst/>
                </a:prstGeom>
                <a:grpFill/>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9" name="Straight Connector 478">
                  <a:extLst>
                    <a:ext uri="{FF2B5EF4-FFF2-40B4-BE49-F238E27FC236}">
                      <a16:creationId xmlns:a16="http://schemas.microsoft.com/office/drawing/2014/main" id="{E069BFFD-1747-1D88-3B08-E03E2ACD7015}"/>
                    </a:ext>
                  </a:extLst>
                </p:cNvPr>
                <p:cNvCxnSpPr>
                  <a:cxnSpLocks/>
                </p:cNvCxnSpPr>
                <p:nvPr/>
              </p:nvCxnSpPr>
              <p:spPr>
                <a:xfrm>
                  <a:off x="1515647" y="3599498"/>
                  <a:ext cx="9795889" cy="0"/>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923E07AF-0D1B-46A3-305C-EABBD3FF2327}"/>
                    </a:ext>
                  </a:extLst>
                </p:cNvPr>
                <p:cNvCxnSpPr>
                  <a:cxnSpLocks/>
                </p:cNvCxnSpPr>
                <p:nvPr/>
              </p:nvCxnSpPr>
              <p:spPr>
                <a:xfrm>
                  <a:off x="1515647" y="3706702"/>
                  <a:ext cx="9795889" cy="0"/>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65" name="Group 464">
                <a:extLst>
                  <a:ext uri="{FF2B5EF4-FFF2-40B4-BE49-F238E27FC236}">
                    <a16:creationId xmlns:a16="http://schemas.microsoft.com/office/drawing/2014/main" id="{32018818-4354-B16B-6840-238784A6055D}"/>
                  </a:ext>
                </a:extLst>
              </p:cNvPr>
              <p:cNvGrpSpPr/>
              <p:nvPr/>
            </p:nvGrpSpPr>
            <p:grpSpPr>
              <a:xfrm rot="16200000">
                <a:off x="4282936" y="3342780"/>
                <a:ext cx="69486" cy="104137"/>
                <a:chOff x="4139950" y="3976591"/>
                <a:chExt cx="109797" cy="177212"/>
              </a:xfrm>
              <a:grpFill/>
            </p:grpSpPr>
            <p:sp>
              <p:nvSpPr>
                <p:cNvPr id="475" name="Isosceles Triangle 474">
                  <a:extLst>
                    <a:ext uri="{FF2B5EF4-FFF2-40B4-BE49-F238E27FC236}">
                      <a16:creationId xmlns:a16="http://schemas.microsoft.com/office/drawing/2014/main" id="{AE40F5DE-72C6-5CA6-56F1-A461CD5875B9}"/>
                    </a:ext>
                  </a:extLst>
                </p:cNvPr>
                <p:cNvSpPr/>
                <p:nvPr/>
              </p:nvSpPr>
              <p:spPr>
                <a:xfrm>
                  <a:off x="4139950" y="4065197"/>
                  <a:ext cx="109797" cy="88606"/>
                </a:xfrm>
                <a:prstGeom prst="triangl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76" name="Isosceles Triangle 475">
                  <a:extLst>
                    <a:ext uri="{FF2B5EF4-FFF2-40B4-BE49-F238E27FC236}">
                      <a16:creationId xmlns:a16="http://schemas.microsoft.com/office/drawing/2014/main" id="{208A7DD5-11A9-4D13-9E20-E1125D08E39E}"/>
                    </a:ext>
                  </a:extLst>
                </p:cNvPr>
                <p:cNvSpPr/>
                <p:nvPr/>
              </p:nvSpPr>
              <p:spPr>
                <a:xfrm flipV="1">
                  <a:off x="4139950" y="3976591"/>
                  <a:ext cx="109797" cy="88606"/>
                </a:xfrm>
                <a:prstGeom prst="triangle">
                  <a:avLst>
                    <a:gd name="adj" fmla="val 50000"/>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466" name="Group 465">
                <a:extLst>
                  <a:ext uri="{FF2B5EF4-FFF2-40B4-BE49-F238E27FC236}">
                    <a16:creationId xmlns:a16="http://schemas.microsoft.com/office/drawing/2014/main" id="{30DDF7E6-A2AB-D19D-E6A6-6BA572D9AB13}"/>
                  </a:ext>
                </a:extLst>
              </p:cNvPr>
              <p:cNvGrpSpPr/>
              <p:nvPr/>
            </p:nvGrpSpPr>
            <p:grpSpPr>
              <a:xfrm rot="16200000">
                <a:off x="4281621" y="3453611"/>
                <a:ext cx="69486" cy="104137"/>
                <a:chOff x="4139950" y="3976591"/>
                <a:chExt cx="109797" cy="177212"/>
              </a:xfrm>
              <a:grpFill/>
            </p:grpSpPr>
            <p:sp>
              <p:nvSpPr>
                <p:cNvPr id="473" name="Isosceles Triangle 472">
                  <a:extLst>
                    <a:ext uri="{FF2B5EF4-FFF2-40B4-BE49-F238E27FC236}">
                      <a16:creationId xmlns:a16="http://schemas.microsoft.com/office/drawing/2014/main" id="{79E978B0-7F5D-4C5C-7DFE-85F3B40C623B}"/>
                    </a:ext>
                  </a:extLst>
                </p:cNvPr>
                <p:cNvSpPr/>
                <p:nvPr/>
              </p:nvSpPr>
              <p:spPr>
                <a:xfrm>
                  <a:off x="4139950" y="4065197"/>
                  <a:ext cx="109797" cy="88606"/>
                </a:xfrm>
                <a:prstGeom prst="triangl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74" name="Isosceles Triangle 473">
                  <a:extLst>
                    <a:ext uri="{FF2B5EF4-FFF2-40B4-BE49-F238E27FC236}">
                      <a16:creationId xmlns:a16="http://schemas.microsoft.com/office/drawing/2014/main" id="{5B4193A7-DAB1-2D8C-4230-F6A116AEEFA2}"/>
                    </a:ext>
                  </a:extLst>
                </p:cNvPr>
                <p:cNvSpPr/>
                <p:nvPr/>
              </p:nvSpPr>
              <p:spPr>
                <a:xfrm flipV="1">
                  <a:off x="4139950" y="3976591"/>
                  <a:ext cx="109797" cy="88606"/>
                </a:xfrm>
                <a:prstGeom prst="triangle">
                  <a:avLst>
                    <a:gd name="adj" fmla="val 50000"/>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467" name="Group 466">
                <a:extLst>
                  <a:ext uri="{FF2B5EF4-FFF2-40B4-BE49-F238E27FC236}">
                    <a16:creationId xmlns:a16="http://schemas.microsoft.com/office/drawing/2014/main" id="{97D99A44-3A05-26FA-FD19-A6F2D9A888B5}"/>
                  </a:ext>
                </a:extLst>
              </p:cNvPr>
              <p:cNvGrpSpPr/>
              <p:nvPr/>
            </p:nvGrpSpPr>
            <p:grpSpPr>
              <a:xfrm rot="16200000">
                <a:off x="4282937" y="3551125"/>
                <a:ext cx="69486" cy="104137"/>
                <a:chOff x="4139950" y="3976591"/>
                <a:chExt cx="109797" cy="177212"/>
              </a:xfrm>
              <a:grpFill/>
            </p:grpSpPr>
            <p:sp>
              <p:nvSpPr>
                <p:cNvPr id="471" name="Isosceles Triangle 470">
                  <a:extLst>
                    <a:ext uri="{FF2B5EF4-FFF2-40B4-BE49-F238E27FC236}">
                      <a16:creationId xmlns:a16="http://schemas.microsoft.com/office/drawing/2014/main" id="{6E8393D5-19BD-DC45-00EE-13AFB5E4FEC6}"/>
                    </a:ext>
                  </a:extLst>
                </p:cNvPr>
                <p:cNvSpPr/>
                <p:nvPr/>
              </p:nvSpPr>
              <p:spPr>
                <a:xfrm>
                  <a:off x="4139950" y="4065197"/>
                  <a:ext cx="109797" cy="88606"/>
                </a:xfrm>
                <a:prstGeom prst="triangl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72" name="Isosceles Triangle 471">
                  <a:extLst>
                    <a:ext uri="{FF2B5EF4-FFF2-40B4-BE49-F238E27FC236}">
                      <a16:creationId xmlns:a16="http://schemas.microsoft.com/office/drawing/2014/main" id="{C01F72AE-1903-960D-A9B2-29B7F20AA9D4}"/>
                    </a:ext>
                  </a:extLst>
                </p:cNvPr>
                <p:cNvSpPr/>
                <p:nvPr/>
              </p:nvSpPr>
              <p:spPr>
                <a:xfrm flipV="1">
                  <a:off x="4139950" y="3976591"/>
                  <a:ext cx="109797" cy="88606"/>
                </a:xfrm>
                <a:prstGeom prst="triangle">
                  <a:avLst>
                    <a:gd name="adj" fmla="val 50000"/>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468" name="Group 467">
                <a:extLst>
                  <a:ext uri="{FF2B5EF4-FFF2-40B4-BE49-F238E27FC236}">
                    <a16:creationId xmlns:a16="http://schemas.microsoft.com/office/drawing/2014/main" id="{29DDB5FD-FE12-980C-CB25-EC0E8036238C}"/>
                  </a:ext>
                </a:extLst>
              </p:cNvPr>
              <p:cNvGrpSpPr/>
              <p:nvPr/>
            </p:nvGrpSpPr>
            <p:grpSpPr>
              <a:xfrm rot="16200000">
                <a:off x="4286424" y="3661377"/>
                <a:ext cx="69486" cy="104137"/>
                <a:chOff x="4139950" y="3976591"/>
                <a:chExt cx="109797" cy="177212"/>
              </a:xfrm>
              <a:grpFill/>
            </p:grpSpPr>
            <p:sp>
              <p:nvSpPr>
                <p:cNvPr id="469" name="Isosceles Triangle 468">
                  <a:extLst>
                    <a:ext uri="{FF2B5EF4-FFF2-40B4-BE49-F238E27FC236}">
                      <a16:creationId xmlns:a16="http://schemas.microsoft.com/office/drawing/2014/main" id="{1F0A2EDF-100A-CA09-403F-06347E11EF2C}"/>
                    </a:ext>
                  </a:extLst>
                </p:cNvPr>
                <p:cNvSpPr/>
                <p:nvPr/>
              </p:nvSpPr>
              <p:spPr>
                <a:xfrm>
                  <a:off x="4139950" y="4065197"/>
                  <a:ext cx="109797" cy="88606"/>
                </a:xfrm>
                <a:prstGeom prst="triangl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70" name="Isosceles Triangle 469">
                  <a:extLst>
                    <a:ext uri="{FF2B5EF4-FFF2-40B4-BE49-F238E27FC236}">
                      <a16:creationId xmlns:a16="http://schemas.microsoft.com/office/drawing/2014/main" id="{0766FCDF-85BE-2B4B-8056-D941F6B63F0D}"/>
                    </a:ext>
                  </a:extLst>
                </p:cNvPr>
                <p:cNvSpPr/>
                <p:nvPr/>
              </p:nvSpPr>
              <p:spPr>
                <a:xfrm flipV="1">
                  <a:off x="4139950" y="3976591"/>
                  <a:ext cx="109797" cy="88606"/>
                </a:xfrm>
                <a:prstGeom prst="triangle">
                  <a:avLst>
                    <a:gd name="adj" fmla="val 50000"/>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sp>
          <p:nvSpPr>
            <p:cNvPr id="452" name="Rectangle 451">
              <a:extLst>
                <a:ext uri="{FF2B5EF4-FFF2-40B4-BE49-F238E27FC236}">
                  <a16:creationId xmlns:a16="http://schemas.microsoft.com/office/drawing/2014/main" id="{D5FEB5F9-5934-B96E-886D-5361625649A0}"/>
                </a:ext>
              </a:extLst>
            </p:cNvPr>
            <p:cNvSpPr/>
            <p:nvPr/>
          </p:nvSpPr>
          <p:spPr>
            <a:xfrm>
              <a:off x="3707381" y="1039471"/>
              <a:ext cx="660868" cy="688671"/>
            </a:xfrm>
            <a:prstGeom prst="rect">
              <a:avLst/>
            </a:prstGeom>
            <a:solidFill>
              <a:srgbClr val="00B050"/>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WCS</a:t>
              </a:r>
              <a:endParaRPr lang="en-GB" sz="800" dirty="0">
                <a:solidFill>
                  <a:schemeClr val="tx1"/>
                </a:solidFill>
              </a:endParaRPr>
            </a:p>
          </p:txBody>
        </p:sp>
        <p:grpSp>
          <p:nvGrpSpPr>
            <p:cNvPr id="453" name="Group 452">
              <a:extLst>
                <a:ext uri="{FF2B5EF4-FFF2-40B4-BE49-F238E27FC236}">
                  <a16:creationId xmlns:a16="http://schemas.microsoft.com/office/drawing/2014/main" id="{FF2F3C57-0C90-7146-EF58-E4BE5CC01BF0}"/>
                </a:ext>
              </a:extLst>
            </p:cNvPr>
            <p:cNvGrpSpPr/>
            <p:nvPr/>
          </p:nvGrpSpPr>
          <p:grpSpPr>
            <a:xfrm>
              <a:off x="4509003" y="438412"/>
              <a:ext cx="828721" cy="503505"/>
              <a:chOff x="7668862" y="2028256"/>
              <a:chExt cx="725077" cy="360280"/>
            </a:xfrm>
            <a:solidFill>
              <a:srgbClr val="00B050"/>
            </a:solidFill>
          </p:grpSpPr>
          <p:sp>
            <p:nvSpPr>
              <p:cNvPr id="458" name="Rectangle: Rounded Corners 457">
                <a:extLst>
                  <a:ext uri="{FF2B5EF4-FFF2-40B4-BE49-F238E27FC236}">
                    <a16:creationId xmlns:a16="http://schemas.microsoft.com/office/drawing/2014/main" id="{6A220293-5C6A-7613-822C-2FEF91F3CDC0}"/>
                  </a:ext>
                </a:extLst>
              </p:cNvPr>
              <p:cNvSpPr/>
              <p:nvPr/>
            </p:nvSpPr>
            <p:spPr>
              <a:xfrm>
                <a:off x="7879853" y="2028256"/>
                <a:ext cx="129927" cy="346938"/>
              </a:xfrm>
              <a:prstGeom prst="roundRect">
                <a:avLst>
                  <a:gd name="adj" fmla="val 50000"/>
                </a:avLst>
              </a:prstGeom>
              <a:grp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459" name="Rectangle: Rounded Corners 458">
                <a:extLst>
                  <a:ext uri="{FF2B5EF4-FFF2-40B4-BE49-F238E27FC236}">
                    <a16:creationId xmlns:a16="http://schemas.microsoft.com/office/drawing/2014/main" id="{A7753FE0-79D5-F20A-37E0-7C0B6290A14D}"/>
                  </a:ext>
                </a:extLst>
              </p:cNvPr>
              <p:cNvSpPr/>
              <p:nvPr/>
            </p:nvSpPr>
            <p:spPr>
              <a:xfrm>
                <a:off x="8059290" y="2028256"/>
                <a:ext cx="129927" cy="346938"/>
              </a:xfrm>
              <a:prstGeom prst="roundRect">
                <a:avLst>
                  <a:gd name="adj" fmla="val 50000"/>
                </a:avLst>
              </a:prstGeom>
              <a:grp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460" name="Rectangle: Rounded Corners 459">
                <a:extLst>
                  <a:ext uri="{FF2B5EF4-FFF2-40B4-BE49-F238E27FC236}">
                    <a16:creationId xmlns:a16="http://schemas.microsoft.com/office/drawing/2014/main" id="{2ACF53F0-6ABF-CE9A-0974-F1860BDFB518}"/>
                  </a:ext>
                </a:extLst>
              </p:cNvPr>
              <p:cNvSpPr/>
              <p:nvPr/>
            </p:nvSpPr>
            <p:spPr>
              <a:xfrm>
                <a:off x="8238726" y="2028256"/>
                <a:ext cx="129927" cy="346938"/>
              </a:xfrm>
              <a:prstGeom prst="roundRect">
                <a:avLst>
                  <a:gd name="adj" fmla="val 50000"/>
                </a:avLst>
              </a:prstGeom>
              <a:grp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cxnSp>
            <p:nvCxnSpPr>
              <p:cNvPr id="461" name="Straight Connector 460">
                <a:extLst>
                  <a:ext uri="{FF2B5EF4-FFF2-40B4-BE49-F238E27FC236}">
                    <a16:creationId xmlns:a16="http://schemas.microsoft.com/office/drawing/2014/main" id="{89F3E999-4564-8958-6131-E5A0C9C59F5F}"/>
                  </a:ext>
                </a:extLst>
              </p:cNvPr>
              <p:cNvCxnSpPr>
                <a:cxnSpLocks/>
              </p:cNvCxnSpPr>
              <p:nvPr/>
            </p:nvCxnSpPr>
            <p:spPr>
              <a:xfrm>
                <a:off x="7668862" y="2388536"/>
                <a:ext cx="725077" cy="0"/>
              </a:xfrm>
              <a:prstGeom prst="line">
                <a:avLst/>
              </a:prstGeom>
              <a:grpFill/>
              <a:ln w="31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54" name="Group 453">
              <a:extLst>
                <a:ext uri="{FF2B5EF4-FFF2-40B4-BE49-F238E27FC236}">
                  <a16:creationId xmlns:a16="http://schemas.microsoft.com/office/drawing/2014/main" id="{13C3E12B-6FD9-9B07-554B-81E2600788A6}"/>
                </a:ext>
              </a:extLst>
            </p:cNvPr>
            <p:cNvGrpSpPr/>
            <p:nvPr/>
          </p:nvGrpSpPr>
          <p:grpSpPr>
            <a:xfrm>
              <a:off x="5848240" y="800613"/>
              <a:ext cx="3764440" cy="107204"/>
              <a:chOff x="1515647" y="3599498"/>
              <a:chExt cx="9795889" cy="107204"/>
            </a:xfrm>
          </p:grpSpPr>
          <p:cxnSp>
            <p:nvCxnSpPr>
              <p:cNvPr id="456" name="Straight Connector 455">
                <a:extLst>
                  <a:ext uri="{FF2B5EF4-FFF2-40B4-BE49-F238E27FC236}">
                    <a16:creationId xmlns:a16="http://schemas.microsoft.com/office/drawing/2014/main" id="{D569B7EC-CC50-2076-F73E-3932F1DF8D06}"/>
                  </a:ext>
                </a:extLst>
              </p:cNvPr>
              <p:cNvCxnSpPr>
                <a:cxnSpLocks/>
              </p:cNvCxnSpPr>
              <p:nvPr/>
            </p:nvCxnSpPr>
            <p:spPr>
              <a:xfrm>
                <a:off x="1515647" y="3599498"/>
                <a:ext cx="9795889" cy="0"/>
              </a:xfrm>
              <a:prstGeom prst="line">
                <a:avLst/>
              </a:prstGeom>
              <a:ln w="38100">
                <a:solidFill>
                  <a:srgbClr val="FFCC66"/>
                </a:solidFill>
              </a:ln>
            </p:spPr>
            <p:style>
              <a:lnRef idx="1">
                <a:schemeClr val="accent1"/>
              </a:lnRef>
              <a:fillRef idx="0">
                <a:schemeClr val="accent1"/>
              </a:fillRef>
              <a:effectRef idx="0">
                <a:schemeClr val="accent1"/>
              </a:effectRef>
              <a:fontRef idx="minor">
                <a:schemeClr val="tx1"/>
              </a:fontRef>
            </p:style>
          </p:cxnSp>
          <p:cxnSp>
            <p:nvCxnSpPr>
              <p:cNvPr id="457" name="Straight Connector 456">
                <a:extLst>
                  <a:ext uri="{FF2B5EF4-FFF2-40B4-BE49-F238E27FC236}">
                    <a16:creationId xmlns:a16="http://schemas.microsoft.com/office/drawing/2014/main" id="{C0BFA04D-24FB-5E72-DBDF-36E6DB3D6CD4}"/>
                  </a:ext>
                </a:extLst>
              </p:cNvPr>
              <p:cNvCxnSpPr>
                <a:cxnSpLocks/>
              </p:cNvCxnSpPr>
              <p:nvPr/>
            </p:nvCxnSpPr>
            <p:spPr>
              <a:xfrm>
                <a:off x="1515647" y="3706702"/>
                <a:ext cx="9795889"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grpSp>
        <p:sp>
          <p:nvSpPr>
            <p:cNvPr id="455" name="TextBox 454">
              <a:extLst>
                <a:ext uri="{FF2B5EF4-FFF2-40B4-BE49-F238E27FC236}">
                  <a16:creationId xmlns:a16="http://schemas.microsoft.com/office/drawing/2014/main" id="{DFA97842-350E-143F-8902-D698718A775F}"/>
                </a:ext>
              </a:extLst>
            </p:cNvPr>
            <p:cNvSpPr txBox="1"/>
            <p:nvPr/>
          </p:nvSpPr>
          <p:spPr>
            <a:xfrm>
              <a:off x="7466353" y="493495"/>
              <a:ext cx="772348" cy="357310"/>
            </a:xfrm>
            <a:prstGeom prst="rect">
              <a:avLst/>
            </a:prstGeom>
            <a:noFill/>
          </p:spPr>
          <p:txBody>
            <a:bodyPr wrap="square">
              <a:spAutoFit/>
            </a:bodyPr>
            <a:lstStyle/>
            <a:p>
              <a:pPr algn="ctr"/>
              <a:r>
                <a:rPr lang="en-GB" sz="900" dirty="0">
                  <a:solidFill>
                    <a:schemeClr val="tx1"/>
                  </a:solidFill>
                </a:rPr>
                <a:t>WPS</a:t>
              </a:r>
              <a:endParaRPr lang="en-GB" sz="900" dirty="0"/>
            </a:p>
          </p:txBody>
        </p:sp>
      </p:grpSp>
      <p:cxnSp>
        <p:nvCxnSpPr>
          <p:cNvPr id="510" name="Straight Connector 509">
            <a:extLst>
              <a:ext uri="{FF2B5EF4-FFF2-40B4-BE49-F238E27FC236}">
                <a16:creationId xmlns:a16="http://schemas.microsoft.com/office/drawing/2014/main" id="{1EBE7FAF-B0EF-457A-76F0-9D85FCB4D310}"/>
              </a:ext>
            </a:extLst>
          </p:cNvPr>
          <p:cNvCxnSpPr>
            <a:cxnSpLocks/>
          </p:cNvCxnSpPr>
          <p:nvPr/>
        </p:nvCxnSpPr>
        <p:spPr>
          <a:xfrm>
            <a:off x="2295728" y="4588934"/>
            <a:ext cx="9520670" cy="0"/>
          </a:xfrm>
          <a:prstGeom prst="line">
            <a:avLst/>
          </a:prstGeom>
        </p:spPr>
        <p:style>
          <a:lnRef idx="1">
            <a:schemeClr val="accent1"/>
          </a:lnRef>
          <a:fillRef idx="0">
            <a:schemeClr val="accent1"/>
          </a:fillRef>
          <a:effectRef idx="0">
            <a:schemeClr val="accent1"/>
          </a:effectRef>
          <a:fontRef idx="minor">
            <a:schemeClr val="tx1"/>
          </a:fontRef>
        </p:style>
      </p:cxnSp>
      <p:sp>
        <p:nvSpPr>
          <p:cNvPr id="513" name="Rectangle 512">
            <a:extLst>
              <a:ext uri="{FF2B5EF4-FFF2-40B4-BE49-F238E27FC236}">
                <a16:creationId xmlns:a16="http://schemas.microsoft.com/office/drawing/2014/main" id="{DF94926E-0CF2-59F9-F954-E43C5A446BF1}"/>
              </a:ext>
            </a:extLst>
          </p:cNvPr>
          <p:cNvSpPr/>
          <p:nvPr/>
        </p:nvSpPr>
        <p:spPr>
          <a:xfrm>
            <a:off x="8713752" y="3817763"/>
            <a:ext cx="1303865" cy="749917"/>
          </a:xfrm>
          <a:prstGeom prst="rect">
            <a:avLst/>
          </a:prstGeom>
          <a:solidFill>
            <a:schemeClr val="bg1">
              <a:alpha val="9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940A7201-C8D5-9C73-BC83-EFA7C15F3892}"/>
              </a:ext>
            </a:extLst>
          </p:cNvPr>
          <p:cNvSpPr txBox="1"/>
          <p:nvPr/>
        </p:nvSpPr>
        <p:spPr>
          <a:xfrm>
            <a:off x="1264353" y="2513064"/>
            <a:ext cx="4831647" cy="369332"/>
          </a:xfrm>
          <a:prstGeom prst="rect">
            <a:avLst/>
          </a:prstGeom>
          <a:noFill/>
        </p:spPr>
        <p:txBody>
          <a:bodyPr wrap="square" rtlCol="0">
            <a:spAutoFit/>
          </a:bodyPr>
          <a:lstStyle/>
          <a:p>
            <a:r>
              <a:rPr lang="en-GB" dirty="0"/>
              <a:t>3.2 QPLANT + WPS + header + branches</a:t>
            </a:r>
          </a:p>
        </p:txBody>
      </p:sp>
      <p:sp>
        <p:nvSpPr>
          <p:cNvPr id="8" name="Rectangle 7">
            <a:extLst>
              <a:ext uri="{FF2B5EF4-FFF2-40B4-BE49-F238E27FC236}">
                <a16:creationId xmlns:a16="http://schemas.microsoft.com/office/drawing/2014/main" id="{F7CC7F1E-134D-9412-112B-F7E92482E48D}"/>
              </a:ext>
            </a:extLst>
          </p:cNvPr>
          <p:cNvSpPr/>
          <p:nvPr/>
        </p:nvSpPr>
        <p:spPr>
          <a:xfrm>
            <a:off x="9743291" y="3411097"/>
            <a:ext cx="412385" cy="749917"/>
          </a:xfrm>
          <a:prstGeom prst="rect">
            <a:avLst/>
          </a:prstGeom>
          <a:solidFill>
            <a:schemeClr val="bg1">
              <a:alpha val="9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27F58F41-DDF4-4F73-CDC2-4DA630124C5D}"/>
              </a:ext>
            </a:extLst>
          </p:cNvPr>
          <p:cNvSpPr/>
          <p:nvPr/>
        </p:nvSpPr>
        <p:spPr>
          <a:xfrm>
            <a:off x="8717691" y="4199038"/>
            <a:ext cx="1295986" cy="34829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QM not installed yet</a:t>
            </a:r>
          </a:p>
        </p:txBody>
      </p:sp>
      <p:grpSp>
        <p:nvGrpSpPr>
          <p:cNvPr id="18" name="Group 17">
            <a:extLst>
              <a:ext uri="{FF2B5EF4-FFF2-40B4-BE49-F238E27FC236}">
                <a16:creationId xmlns:a16="http://schemas.microsoft.com/office/drawing/2014/main" id="{7D632D58-9AE2-BD3D-32EE-5704F0741756}"/>
              </a:ext>
            </a:extLst>
          </p:cNvPr>
          <p:cNvGrpSpPr/>
          <p:nvPr/>
        </p:nvGrpSpPr>
        <p:grpSpPr>
          <a:xfrm>
            <a:off x="6340459" y="129390"/>
            <a:ext cx="4746585" cy="2192456"/>
            <a:chOff x="3707381" y="147551"/>
            <a:chExt cx="7347355" cy="3393756"/>
          </a:xfrm>
        </p:grpSpPr>
        <p:sp>
          <p:nvSpPr>
            <p:cNvPr id="19" name="TextBox 18">
              <a:extLst>
                <a:ext uri="{FF2B5EF4-FFF2-40B4-BE49-F238E27FC236}">
                  <a16:creationId xmlns:a16="http://schemas.microsoft.com/office/drawing/2014/main" id="{A362E5D8-E093-05AC-6302-3BC215AAF5D0}"/>
                </a:ext>
              </a:extLst>
            </p:cNvPr>
            <p:cNvSpPr txBox="1"/>
            <p:nvPr/>
          </p:nvSpPr>
          <p:spPr>
            <a:xfrm>
              <a:off x="4623731" y="147551"/>
              <a:ext cx="772348" cy="357310"/>
            </a:xfrm>
            <a:prstGeom prst="rect">
              <a:avLst/>
            </a:prstGeom>
            <a:noFill/>
          </p:spPr>
          <p:txBody>
            <a:bodyPr wrap="square">
              <a:spAutoFit/>
            </a:bodyPr>
            <a:lstStyle/>
            <a:p>
              <a:pPr algn="ctr"/>
              <a:r>
                <a:rPr lang="en-GB" sz="900" dirty="0">
                  <a:solidFill>
                    <a:schemeClr val="tx1"/>
                  </a:solidFill>
                </a:rPr>
                <a:t>WHS</a:t>
              </a:r>
              <a:endParaRPr lang="en-GB" sz="900" dirty="0"/>
            </a:p>
          </p:txBody>
        </p:sp>
        <p:sp>
          <p:nvSpPr>
            <p:cNvPr id="20" name="Rectangle 19">
              <a:extLst>
                <a:ext uri="{FF2B5EF4-FFF2-40B4-BE49-F238E27FC236}">
                  <a16:creationId xmlns:a16="http://schemas.microsoft.com/office/drawing/2014/main" id="{DFDA3A3F-7C45-B1F6-D1F7-2DBB4ECE972B}"/>
                </a:ext>
              </a:extLst>
            </p:cNvPr>
            <p:cNvSpPr/>
            <p:nvPr/>
          </p:nvSpPr>
          <p:spPr>
            <a:xfrm>
              <a:off x="7590749" y="1755060"/>
              <a:ext cx="1146319" cy="588821"/>
            </a:xfrm>
            <a:prstGeom prst="rect">
              <a:avLst/>
            </a:prstGeom>
            <a:pattFill prst="wdUpDiag">
              <a:fgClr>
                <a:srgbClr val="00B050"/>
              </a:fgClr>
              <a:bgClr>
                <a:schemeClr val="bg1"/>
              </a:bgClr>
            </a:patt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1050"/>
            </a:p>
          </p:txBody>
        </p:sp>
        <p:sp>
          <p:nvSpPr>
            <p:cNvPr id="21" name="Rectangle 20">
              <a:extLst>
                <a:ext uri="{FF2B5EF4-FFF2-40B4-BE49-F238E27FC236}">
                  <a16:creationId xmlns:a16="http://schemas.microsoft.com/office/drawing/2014/main" id="{1ADB69BA-1973-0E7D-323C-F1C63D90DCA6}"/>
                </a:ext>
              </a:extLst>
            </p:cNvPr>
            <p:cNvSpPr/>
            <p:nvPr/>
          </p:nvSpPr>
          <p:spPr>
            <a:xfrm>
              <a:off x="7590749" y="1058833"/>
              <a:ext cx="1146318" cy="717312"/>
            </a:xfrm>
            <a:prstGeom prst="rect">
              <a:avLst/>
            </a:prstGeom>
            <a:pattFill prst="wdUpDiag">
              <a:fgClr>
                <a:srgbClr val="00B050"/>
              </a:fgClr>
              <a:bgClr>
                <a:schemeClr val="bg1"/>
              </a:bgClr>
            </a:patt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1050"/>
            </a:p>
          </p:txBody>
        </p:sp>
        <p:sp>
          <p:nvSpPr>
            <p:cNvPr id="22" name="Rectangle 21">
              <a:extLst>
                <a:ext uri="{FF2B5EF4-FFF2-40B4-BE49-F238E27FC236}">
                  <a16:creationId xmlns:a16="http://schemas.microsoft.com/office/drawing/2014/main" id="{C5F3C3A2-DE3E-09A5-5F85-6C5924316993}"/>
                </a:ext>
              </a:extLst>
            </p:cNvPr>
            <p:cNvSpPr/>
            <p:nvPr/>
          </p:nvSpPr>
          <p:spPr>
            <a:xfrm>
              <a:off x="7590749" y="2336858"/>
              <a:ext cx="1146318" cy="672227"/>
            </a:xfrm>
            <a:prstGeom prst="rect">
              <a:avLst/>
            </a:prstGeom>
            <a:solidFill>
              <a:schemeClr val="bg1">
                <a:lumMod val="95000"/>
              </a:schemeClr>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1050"/>
            </a:p>
          </p:txBody>
        </p:sp>
        <p:cxnSp>
          <p:nvCxnSpPr>
            <p:cNvPr id="23" name="Straight Connector 22">
              <a:extLst>
                <a:ext uri="{FF2B5EF4-FFF2-40B4-BE49-F238E27FC236}">
                  <a16:creationId xmlns:a16="http://schemas.microsoft.com/office/drawing/2014/main" id="{ABE5ADA3-C1D6-722D-D06E-4591E07BFD3C}"/>
                </a:ext>
              </a:extLst>
            </p:cNvPr>
            <p:cNvCxnSpPr>
              <a:cxnSpLocks/>
            </p:cNvCxnSpPr>
            <p:nvPr/>
          </p:nvCxnSpPr>
          <p:spPr>
            <a:xfrm>
              <a:off x="7933151" y="1452153"/>
              <a:ext cx="0" cy="55993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49103DB-E276-1B7B-84DF-1144BB0D3841}"/>
                </a:ext>
              </a:extLst>
            </p:cNvPr>
            <p:cNvCxnSpPr>
              <a:cxnSpLocks/>
            </p:cNvCxnSpPr>
            <p:nvPr/>
          </p:nvCxnSpPr>
          <p:spPr>
            <a:xfrm>
              <a:off x="8091852" y="1543712"/>
              <a:ext cx="0" cy="46837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5" name="Isosceles Triangle 24">
              <a:extLst>
                <a:ext uri="{FF2B5EF4-FFF2-40B4-BE49-F238E27FC236}">
                  <a16:creationId xmlns:a16="http://schemas.microsoft.com/office/drawing/2014/main" id="{C3BAA075-B3FF-1D29-0A4E-7FF54B65B034}"/>
                </a:ext>
              </a:extLst>
            </p:cNvPr>
            <p:cNvSpPr/>
            <p:nvPr/>
          </p:nvSpPr>
          <p:spPr>
            <a:xfrm>
              <a:off x="7903482" y="1676073"/>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26" name="Isosceles Triangle 25">
              <a:extLst>
                <a:ext uri="{FF2B5EF4-FFF2-40B4-BE49-F238E27FC236}">
                  <a16:creationId xmlns:a16="http://schemas.microsoft.com/office/drawing/2014/main" id="{08C44AA3-CBBE-686A-327F-FB1ABA84A22C}"/>
                </a:ext>
              </a:extLst>
            </p:cNvPr>
            <p:cNvSpPr/>
            <p:nvPr/>
          </p:nvSpPr>
          <p:spPr>
            <a:xfrm flipV="1">
              <a:off x="7903482" y="1624004"/>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27" name="Isosceles Triangle 26">
              <a:extLst>
                <a:ext uri="{FF2B5EF4-FFF2-40B4-BE49-F238E27FC236}">
                  <a16:creationId xmlns:a16="http://schemas.microsoft.com/office/drawing/2014/main" id="{FDB1B24E-1303-DD0C-1405-A7871AFDE8DB}"/>
                </a:ext>
              </a:extLst>
            </p:cNvPr>
            <p:cNvSpPr/>
            <p:nvPr/>
          </p:nvSpPr>
          <p:spPr>
            <a:xfrm>
              <a:off x="8057841" y="1678638"/>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28" name="Isosceles Triangle 27">
              <a:extLst>
                <a:ext uri="{FF2B5EF4-FFF2-40B4-BE49-F238E27FC236}">
                  <a16:creationId xmlns:a16="http://schemas.microsoft.com/office/drawing/2014/main" id="{B88330BC-D6B8-BE2D-1467-3019746FAC84}"/>
                </a:ext>
              </a:extLst>
            </p:cNvPr>
            <p:cNvSpPr/>
            <p:nvPr/>
          </p:nvSpPr>
          <p:spPr>
            <a:xfrm flipV="1">
              <a:off x="8057841" y="1626569"/>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cxnSp>
          <p:nvCxnSpPr>
            <p:cNvPr id="29" name="Straight Connector 28">
              <a:extLst>
                <a:ext uri="{FF2B5EF4-FFF2-40B4-BE49-F238E27FC236}">
                  <a16:creationId xmlns:a16="http://schemas.microsoft.com/office/drawing/2014/main" id="{CEC934AB-2372-D769-B85D-825BF4FFD05A}"/>
                </a:ext>
              </a:extLst>
            </p:cNvPr>
            <p:cNvCxnSpPr>
              <a:cxnSpLocks/>
            </p:cNvCxnSpPr>
            <p:nvPr/>
          </p:nvCxnSpPr>
          <p:spPr>
            <a:xfrm flipV="1">
              <a:off x="7730762" y="1240422"/>
              <a:ext cx="0" cy="857778"/>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0" name="Isosceles Triangle 29">
              <a:extLst>
                <a:ext uri="{FF2B5EF4-FFF2-40B4-BE49-F238E27FC236}">
                  <a16:creationId xmlns:a16="http://schemas.microsoft.com/office/drawing/2014/main" id="{0429C4A1-86B6-B6B1-A395-8257B05F3C61}"/>
                </a:ext>
              </a:extLst>
            </p:cNvPr>
            <p:cNvSpPr/>
            <p:nvPr/>
          </p:nvSpPr>
          <p:spPr>
            <a:xfrm>
              <a:off x="7693809" y="1676079"/>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31" name="Isosceles Triangle 30">
              <a:extLst>
                <a:ext uri="{FF2B5EF4-FFF2-40B4-BE49-F238E27FC236}">
                  <a16:creationId xmlns:a16="http://schemas.microsoft.com/office/drawing/2014/main" id="{4B2CB7F6-6BA6-766A-A356-EFE0E6FAA07C}"/>
                </a:ext>
              </a:extLst>
            </p:cNvPr>
            <p:cNvSpPr/>
            <p:nvPr/>
          </p:nvSpPr>
          <p:spPr>
            <a:xfrm flipV="1">
              <a:off x="7693809" y="1624010"/>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cxnSp>
          <p:nvCxnSpPr>
            <p:cNvPr id="64" name="Straight Connector 63">
              <a:extLst>
                <a:ext uri="{FF2B5EF4-FFF2-40B4-BE49-F238E27FC236}">
                  <a16:creationId xmlns:a16="http://schemas.microsoft.com/office/drawing/2014/main" id="{401726D8-F8E5-C09A-D595-A148ABBB491D}"/>
                </a:ext>
              </a:extLst>
            </p:cNvPr>
            <p:cNvCxnSpPr>
              <a:cxnSpLocks/>
            </p:cNvCxnSpPr>
            <p:nvPr/>
          </p:nvCxnSpPr>
          <p:spPr>
            <a:xfrm flipH="1" flipV="1">
              <a:off x="7916183" y="2016278"/>
              <a:ext cx="193496" cy="9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CA5623F-B4B5-3A5B-9EC9-FCCC41F4854A}"/>
                </a:ext>
              </a:extLst>
            </p:cNvPr>
            <p:cNvCxnSpPr>
              <a:cxnSpLocks/>
            </p:cNvCxnSpPr>
            <p:nvPr/>
          </p:nvCxnSpPr>
          <p:spPr>
            <a:xfrm>
              <a:off x="7729846" y="2077949"/>
              <a:ext cx="580088" cy="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F2CE8F7-D308-1D7F-6A27-9C40736E34E7}"/>
                </a:ext>
              </a:extLst>
            </p:cNvPr>
            <p:cNvCxnSpPr>
              <a:cxnSpLocks/>
            </p:cNvCxnSpPr>
            <p:nvPr/>
          </p:nvCxnSpPr>
          <p:spPr>
            <a:xfrm flipV="1">
              <a:off x="8289396" y="2061675"/>
              <a:ext cx="6163" cy="326822"/>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E24140D-558F-D3D9-3E0C-5F1639B39BC4}"/>
                </a:ext>
              </a:extLst>
            </p:cNvPr>
            <p:cNvCxnSpPr>
              <a:cxnSpLocks/>
            </p:cNvCxnSpPr>
            <p:nvPr/>
          </p:nvCxnSpPr>
          <p:spPr>
            <a:xfrm>
              <a:off x="8062398" y="2081759"/>
              <a:ext cx="0" cy="543582"/>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E401F9C9-1A8B-7B50-FCBC-0A4A129B22B5}"/>
                </a:ext>
              </a:extLst>
            </p:cNvPr>
            <p:cNvCxnSpPr>
              <a:cxnSpLocks/>
            </p:cNvCxnSpPr>
            <p:nvPr/>
          </p:nvCxnSpPr>
          <p:spPr>
            <a:xfrm>
              <a:off x="8047158" y="2606291"/>
              <a:ext cx="176303" cy="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EF716319-B9B4-B3C3-972D-B302EC6B28E4}"/>
                </a:ext>
              </a:extLst>
            </p:cNvPr>
            <p:cNvCxnSpPr>
              <a:cxnSpLocks/>
            </p:cNvCxnSpPr>
            <p:nvPr/>
          </p:nvCxnSpPr>
          <p:spPr>
            <a:xfrm flipV="1">
              <a:off x="8395758" y="1351703"/>
              <a:ext cx="638" cy="1033619"/>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70" name="Isosceles Triangle 69">
              <a:extLst>
                <a:ext uri="{FF2B5EF4-FFF2-40B4-BE49-F238E27FC236}">
                  <a16:creationId xmlns:a16="http://schemas.microsoft.com/office/drawing/2014/main" id="{2A5D41D2-8D46-167C-2CAB-8CC3D48B9784}"/>
                </a:ext>
              </a:extLst>
            </p:cNvPr>
            <p:cNvSpPr/>
            <p:nvPr/>
          </p:nvSpPr>
          <p:spPr>
            <a:xfrm>
              <a:off x="8356083" y="1676080"/>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71" name="Isosceles Triangle 70">
              <a:extLst>
                <a:ext uri="{FF2B5EF4-FFF2-40B4-BE49-F238E27FC236}">
                  <a16:creationId xmlns:a16="http://schemas.microsoft.com/office/drawing/2014/main" id="{E90F638F-AEEC-706C-6E9D-147BB97B39EA}"/>
                </a:ext>
              </a:extLst>
            </p:cNvPr>
            <p:cNvSpPr/>
            <p:nvPr/>
          </p:nvSpPr>
          <p:spPr>
            <a:xfrm flipV="1">
              <a:off x="8356083" y="1624011"/>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nvGrpSpPr>
            <p:cNvPr id="72" name="Group 71">
              <a:extLst>
                <a:ext uri="{FF2B5EF4-FFF2-40B4-BE49-F238E27FC236}">
                  <a16:creationId xmlns:a16="http://schemas.microsoft.com/office/drawing/2014/main" id="{2B535CB1-F696-774D-C154-5423DAD3AED0}"/>
                </a:ext>
              </a:extLst>
            </p:cNvPr>
            <p:cNvGrpSpPr/>
            <p:nvPr/>
          </p:nvGrpSpPr>
          <p:grpSpPr>
            <a:xfrm>
              <a:off x="8222970" y="2383647"/>
              <a:ext cx="384070" cy="310994"/>
              <a:chOff x="8386868" y="2686363"/>
              <a:chExt cx="672591" cy="410396"/>
            </a:xfrm>
          </p:grpSpPr>
          <p:sp>
            <p:nvSpPr>
              <p:cNvPr id="306" name="Rectangle 305">
                <a:extLst>
                  <a:ext uri="{FF2B5EF4-FFF2-40B4-BE49-F238E27FC236}">
                    <a16:creationId xmlns:a16="http://schemas.microsoft.com/office/drawing/2014/main" id="{6FB9F542-9578-6CB1-52DD-286BFD7520D7}"/>
                  </a:ext>
                </a:extLst>
              </p:cNvPr>
              <p:cNvSpPr/>
              <p:nvPr/>
            </p:nvSpPr>
            <p:spPr>
              <a:xfrm>
                <a:off x="8386869" y="2891561"/>
                <a:ext cx="672590" cy="205198"/>
              </a:xfrm>
              <a:prstGeom prst="rect">
                <a:avLst/>
              </a:prstGeom>
              <a:solidFill>
                <a:schemeClr val="accent4">
                  <a:lumMod val="60000"/>
                  <a:lumOff val="40000"/>
                </a:scheme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307" name="Rectangle 306">
                <a:extLst>
                  <a:ext uri="{FF2B5EF4-FFF2-40B4-BE49-F238E27FC236}">
                    <a16:creationId xmlns:a16="http://schemas.microsoft.com/office/drawing/2014/main" id="{2D9E489F-341E-13B5-EA52-71CAC42CA79F}"/>
                  </a:ext>
                </a:extLst>
              </p:cNvPr>
              <p:cNvSpPr/>
              <p:nvPr/>
            </p:nvSpPr>
            <p:spPr>
              <a:xfrm>
                <a:off x="8386868" y="2686363"/>
                <a:ext cx="672590" cy="205198"/>
              </a:xfrm>
              <a:prstGeom prst="rect">
                <a:avLst/>
              </a:prstGeom>
              <a:solidFill>
                <a:schemeClr val="bg1"/>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sp>
          <p:nvSpPr>
            <p:cNvPr id="73" name="Isosceles Triangle 72">
              <a:extLst>
                <a:ext uri="{FF2B5EF4-FFF2-40B4-BE49-F238E27FC236}">
                  <a16:creationId xmlns:a16="http://schemas.microsoft.com/office/drawing/2014/main" id="{86388889-D08B-221B-5BF9-2C857EBC74DA}"/>
                </a:ext>
              </a:extLst>
            </p:cNvPr>
            <p:cNvSpPr/>
            <p:nvPr/>
          </p:nvSpPr>
          <p:spPr>
            <a:xfrm>
              <a:off x="8026849" y="2185893"/>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74" name="Isosceles Triangle 73">
              <a:extLst>
                <a:ext uri="{FF2B5EF4-FFF2-40B4-BE49-F238E27FC236}">
                  <a16:creationId xmlns:a16="http://schemas.microsoft.com/office/drawing/2014/main" id="{D4A02A07-ACD4-7CA4-E4F7-08608F4F6D86}"/>
                </a:ext>
              </a:extLst>
            </p:cNvPr>
            <p:cNvSpPr/>
            <p:nvPr/>
          </p:nvSpPr>
          <p:spPr>
            <a:xfrm flipV="1">
              <a:off x="8026849" y="2133824"/>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75" name="Isosceles Triangle 74">
              <a:extLst>
                <a:ext uri="{FF2B5EF4-FFF2-40B4-BE49-F238E27FC236}">
                  <a16:creationId xmlns:a16="http://schemas.microsoft.com/office/drawing/2014/main" id="{B8618887-42CB-E4E6-EF7D-3D03C6831B02}"/>
                </a:ext>
              </a:extLst>
            </p:cNvPr>
            <p:cNvSpPr/>
            <p:nvPr/>
          </p:nvSpPr>
          <p:spPr>
            <a:xfrm>
              <a:off x="8261660" y="2176921"/>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76" name="Isosceles Triangle 75">
              <a:extLst>
                <a:ext uri="{FF2B5EF4-FFF2-40B4-BE49-F238E27FC236}">
                  <a16:creationId xmlns:a16="http://schemas.microsoft.com/office/drawing/2014/main" id="{0BB9CB96-689E-1B42-3CAA-B07FE4077C58}"/>
                </a:ext>
              </a:extLst>
            </p:cNvPr>
            <p:cNvSpPr/>
            <p:nvPr/>
          </p:nvSpPr>
          <p:spPr>
            <a:xfrm flipV="1">
              <a:off x="8261660" y="2124852"/>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cxnSp>
          <p:nvCxnSpPr>
            <p:cNvPr id="77" name="Straight Connector 76">
              <a:extLst>
                <a:ext uri="{FF2B5EF4-FFF2-40B4-BE49-F238E27FC236}">
                  <a16:creationId xmlns:a16="http://schemas.microsoft.com/office/drawing/2014/main" id="{BEB96FC9-DBD2-DC71-B1CE-B362AB2FE5CB}"/>
                </a:ext>
              </a:extLst>
            </p:cNvPr>
            <p:cNvCxnSpPr>
              <a:cxnSpLocks/>
            </p:cNvCxnSpPr>
            <p:nvPr/>
          </p:nvCxnSpPr>
          <p:spPr>
            <a:xfrm flipV="1">
              <a:off x="9141760" y="1746091"/>
              <a:ext cx="0" cy="105505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9C6DD29-2564-3F87-F261-CFEBEA4184A6}"/>
                </a:ext>
              </a:extLst>
            </p:cNvPr>
            <p:cNvCxnSpPr>
              <a:cxnSpLocks/>
            </p:cNvCxnSpPr>
            <p:nvPr/>
          </p:nvCxnSpPr>
          <p:spPr>
            <a:xfrm flipH="1">
              <a:off x="7729846" y="2918540"/>
              <a:ext cx="1559332"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433CBE0-9652-B12C-1BE1-CA6F0532CC59}"/>
                </a:ext>
              </a:extLst>
            </p:cNvPr>
            <p:cNvCxnSpPr>
              <a:cxnSpLocks/>
            </p:cNvCxnSpPr>
            <p:nvPr/>
          </p:nvCxnSpPr>
          <p:spPr>
            <a:xfrm>
              <a:off x="7729846" y="2095932"/>
              <a:ext cx="0" cy="839602"/>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C26E433-FB76-9EF5-E489-E91A2AE59807}"/>
                </a:ext>
              </a:extLst>
            </p:cNvPr>
            <p:cNvCxnSpPr>
              <a:cxnSpLocks/>
            </p:cNvCxnSpPr>
            <p:nvPr/>
          </p:nvCxnSpPr>
          <p:spPr>
            <a:xfrm flipH="1">
              <a:off x="7729846" y="2782093"/>
              <a:ext cx="1411914"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845BFE7-B510-7010-C5E4-479E4111AE51}"/>
                </a:ext>
              </a:extLst>
            </p:cNvPr>
            <p:cNvCxnSpPr>
              <a:cxnSpLocks/>
            </p:cNvCxnSpPr>
            <p:nvPr/>
          </p:nvCxnSpPr>
          <p:spPr>
            <a:xfrm>
              <a:off x="9269846" y="2358260"/>
              <a:ext cx="0" cy="567459"/>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6608B43C-09AD-BEDA-0553-A351B3D20E7D}"/>
                </a:ext>
              </a:extLst>
            </p:cNvPr>
            <p:cNvCxnSpPr>
              <a:cxnSpLocks/>
            </p:cNvCxnSpPr>
            <p:nvPr/>
          </p:nvCxnSpPr>
          <p:spPr>
            <a:xfrm flipH="1">
              <a:off x="9141760" y="2358260"/>
              <a:ext cx="147418"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83" name="Isosceles Triangle 82">
              <a:extLst>
                <a:ext uri="{FF2B5EF4-FFF2-40B4-BE49-F238E27FC236}">
                  <a16:creationId xmlns:a16="http://schemas.microsoft.com/office/drawing/2014/main" id="{68321A7A-FA3C-90FD-ECFD-98841C61FFD3}"/>
                </a:ext>
              </a:extLst>
            </p:cNvPr>
            <p:cNvSpPr/>
            <p:nvPr/>
          </p:nvSpPr>
          <p:spPr>
            <a:xfrm rot="5400000">
              <a:off x="8995763" y="2756058"/>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84" name="Isosceles Triangle 83">
              <a:extLst>
                <a:ext uri="{FF2B5EF4-FFF2-40B4-BE49-F238E27FC236}">
                  <a16:creationId xmlns:a16="http://schemas.microsoft.com/office/drawing/2014/main" id="{23036CFD-436A-0A6B-84D4-7A0F3DB36CFC}"/>
                </a:ext>
              </a:extLst>
            </p:cNvPr>
            <p:cNvSpPr/>
            <p:nvPr/>
          </p:nvSpPr>
          <p:spPr>
            <a:xfrm rot="5400000" flipV="1">
              <a:off x="9047831" y="2756058"/>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85" name="Isosceles Triangle 84">
              <a:extLst>
                <a:ext uri="{FF2B5EF4-FFF2-40B4-BE49-F238E27FC236}">
                  <a16:creationId xmlns:a16="http://schemas.microsoft.com/office/drawing/2014/main" id="{7055961A-5A1A-4D52-4001-9749F9BAF84F}"/>
                </a:ext>
              </a:extLst>
            </p:cNvPr>
            <p:cNvSpPr/>
            <p:nvPr/>
          </p:nvSpPr>
          <p:spPr>
            <a:xfrm rot="5400000">
              <a:off x="9098760" y="2893195"/>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86" name="Isosceles Triangle 85">
              <a:extLst>
                <a:ext uri="{FF2B5EF4-FFF2-40B4-BE49-F238E27FC236}">
                  <a16:creationId xmlns:a16="http://schemas.microsoft.com/office/drawing/2014/main" id="{92DEEF5A-D270-4881-C659-C0E8C72A0112}"/>
                </a:ext>
              </a:extLst>
            </p:cNvPr>
            <p:cNvSpPr/>
            <p:nvPr/>
          </p:nvSpPr>
          <p:spPr>
            <a:xfrm rot="5400000" flipV="1">
              <a:off x="9150828" y="2893195"/>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87" name="Rectangle 86">
              <a:extLst>
                <a:ext uri="{FF2B5EF4-FFF2-40B4-BE49-F238E27FC236}">
                  <a16:creationId xmlns:a16="http://schemas.microsoft.com/office/drawing/2014/main" id="{84E91694-EB50-4F11-A9BC-395F872EF7DA}"/>
                </a:ext>
              </a:extLst>
            </p:cNvPr>
            <p:cNvSpPr/>
            <p:nvPr/>
          </p:nvSpPr>
          <p:spPr>
            <a:xfrm>
              <a:off x="6161209" y="1058898"/>
              <a:ext cx="998634" cy="613334"/>
            </a:xfrm>
            <a:prstGeom prst="rect">
              <a:avLst/>
            </a:prstGeom>
            <a:pattFill prst="wdUpDiag">
              <a:fgClr>
                <a:srgbClr val="00B050"/>
              </a:fgClr>
              <a:bgClr>
                <a:schemeClr val="bg1"/>
              </a:bgClr>
            </a:patt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1050"/>
            </a:p>
          </p:txBody>
        </p:sp>
        <p:grpSp>
          <p:nvGrpSpPr>
            <p:cNvPr id="88" name="Group 87">
              <a:extLst>
                <a:ext uri="{FF2B5EF4-FFF2-40B4-BE49-F238E27FC236}">
                  <a16:creationId xmlns:a16="http://schemas.microsoft.com/office/drawing/2014/main" id="{AC74D1FB-D536-DC0D-F8B2-FC2695F6E723}"/>
                </a:ext>
              </a:extLst>
            </p:cNvPr>
            <p:cNvGrpSpPr/>
            <p:nvPr/>
          </p:nvGrpSpPr>
          <p:grpSpPr>
            <a:xfrm>
              <a:off x="5838597" y="1242461"/>
              <a:ext cx="3768254" cy="311853"/>
              <a:chOff x="1505721" y="3394849"/>
              <a:chExt cx="9805815" cy="311853"/>
            </a:xfrm>
          </p:grpSpPr>
          <p:cxnSp>
            <p:nvCxnSpPr>
              <p:cNvPr id="302" name="Straight Connector 301">
                <a:extLst>
                  <a:ext uri="{FF2B5EF4-FFF2-40B4-BE49-F238E27FC236}">
                    <a16:creationId xmlns:a16="http://schemas.microsoft.com/office/drawing/2014/main" id="{E5916190-946E-68A4-D728-4466EA19DDBF}"/>
                  </a:ext>
                </a:extLst>
              </p:cNvPr>
              <p:cNvCxnSpPr>
                <a:cxnSpLocks/>
              </p:cNvCxnSpPr>
              <p:nvPr/>
            </p:nvCxnSpPr>
            <p:spPr>
              <a:xfrm>
                <a:off x="1505721" y="3394849"/>
                <a:ext cx="9805815" cy="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6B6180EB-66B3-04CD-30B5-B6B338460AD8}"/>
                  </a:ext>
                </a:extLst>
              </p:cNvPr>
              <p:cNvCxnSpPr>
                <a:cxnSpLocks/>
              </p:cNvCxnSpPr>
              <p:nvPr/>
            </p:nvCxnSpPr>
            <p:spPr>
              <a:xfrm>
                <a:off x="1515647" y="3499021"/>
                <a:ext cx="9795889"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5379EEE9-6EC0-04DE-A2A1-01FA94303FE3}"/>
                  </a:ext>
                </a:extLst>
              </p:cNvPr>
              <p:cNvCxnSpPr>
                <a:cxnSpLocks/>
              </p:cNvCxnSpPr>
              <p:nvPr/>
            </p:nvCxnSpPr>
            <p:spPr>
              <a:xfrm>
                <a:off x="1515647" y="3599498"/>
                <a:ext cx="979588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9D3E6E7F-1BD1-994D-701F-D350A41FD0AC}"/>
                  </a:ext>
                </a:extLst>
              </p:cNvPr>
              <p:cNvCxnSpPr>
                <a:cxnSpLocks/>
              </p:cNvCxnSpPr>
              <p:nvPr/>
            </p:nvCxnSpPr>
            <p:spPr>
              <a:xfrm>
                <a:off x="1515647" y="3706702"/>
                <a:ext cx="979588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89" name="TextBox 88">
              <a:extLst>
                <a:ext uri="{FF2B5EF4-FFF2-40B4-BE49-F238E27FC236}">
                  <a16:creationId xmlns:a16="http://schemas.microsoft.com/office/drawing/2014/main" id="{E524D554-C388-CF69-FF24-C7024630302A}"/>
                </a:ext>
              </a:extLst>
            </p:cNvPr>
            <p:cNvSpPr txBox="1"/>
            <p:nvPr/>
          </p:nvSpPr>
          <p:spPr>
            <a:xfrm>
              <a:off x="7603008" y="2969609"/>
              <a:ext cx="1117066" cy="571698"/>
            </a:xfrm>
            <a:prstGeom prst="rect">
              <a:avLst/>
            </a:prstGeom>
            <a:noFill/>
          </p:spPr>
          <p:txBody>
            <a:bodyPr wrap="square">
              <a:spAutoFit/>
            </a:bodyPr>
            <a:lstStyle/>
            <a:p>
              <a:pPr algn="ctr"/>
              <a:r>
                <a:rPr lang="en-GB" sz="900" dirty="0">
                  <a:solidFill>
                    <a:schemeClr val="tx1"/>
                  </a:solidFill>
                </a:rPr>
                <a:t>QCELL # xx</a:t>
              </a:r>
              <a:endParaRPr lang="en-GB" sz="900" dirty="0"/>
            </a:p>
          </p:txBody>
        </p:sp>
        <p:sp>
          <p:nvSpPr>
            <p:cNvPr id="90" name="TextBox 89">
              <a:extLst>
                <a:ext uri="{FF2B5EF4-FFF2-40B4-BE49-F238E27FC236}">
                  <a16:creationId xmlns:a16="http://schemas.microsoft.com/office/drawing/2014/main" id="{41DA67C8-1F0E-2774-84BF-C8EF7CB859C5}"/>
                </a:ext>
              </a:extLst>
            </p:cNvPr>
            <p:cNvSpPr txBox="1"/>
            <p:nvPr/>
          </p:nvSpPr>
          <p:spPr>
            <a:xfrm>
              <a:off x="6330610" y="1638341"/>
              <a:ext cx="772348" cy="357310"/>
            </a:xfrm>
            <a:prstGeom prst="rect">
              <a:avLst/>
            </a:prstGeom>
            <a:noFill/>
          </p:spPr>
          <p:txBody>
            <a:bodyPr wrap="square">
              <a:spAutoFit/>
            </a:bodyPr>
            <a:lstStyle/>
            <a:p>
              <a:pPr algn="ctr"/>
              <a:r>
                <a:rPr lang="en-GB" sz="900" dirty="0">
                  <a:solidFill>
                    <a:schemeClr val="tx1"/>
                  </a:solidFill>
                </a:rPr>
                <a:t>QLM</a:t>
              </a:r>
              <a:endParaRPr lang="en-GB" sz="900" dirty="0"/>
            </a:p>
          </p:txBody>
        </p:sp>
        <p:pic>
          <p:nvPicPr>
            <p:cNvPr id="91" name="Picture 90">
              <a:extLst>
                <a:ext uri="{FF2B5EF4-FFF2-40B4-BE49-F238E27FC236}">
                  <a16:creationId xmlns:a16="http://schemas.microsoft.com/office/drawing/2014/main" id="{773BD430-E0A7-3085-12C8-A0D3A82D4CFB}"/>
                </a:ext>
              </a:extLst>
            </p:cNvPr>
            <p:cNvPicPr>
              <a:picLocks noChangeAspect="1"/>
            </p:cNvPicPr>
            <p:nvPr/>
          </p:nvPicPr>
          <p:blipFill>
            <a:blip r:embed="rId2"/>
            <a:stretch>
              <a:fillRect/>
            </a:stretch>
          </p:blipFill>
          <p:spPr>
            <a:xfrm>
              <a:off x="9076675" y="1810978"/>
              <a:ext cx="285790" cy="76211"/>
            </a:xfrm>
            <a:prstGeom prst="rect">
              <a:avLst/>
            </a:prstGeom>
          </p:spPr>
        </p:pic>
        <p:pic>
          <p:nvPicPr>
            <p:cNvPr id="93" name="Picture 92">
              <a:extLst>
                <a:ext uri="{FF2B5EF4-FFF2-40B4-BE49-F238E27FC236}">
                  <a16:creationId xmlns:a16="http://schemas.microsoft.com/office/drawing/2014/main" id="{86CDE656-FE2A-15E3-702A-5FC1F0188DC6}"/>
                </a:ext>
              </a:extLst>
            </p:cNvPr>
            <p:cNvPicPr>
              <a:picLocks noChangeAspect="1"/>
            </p:cNvPicPr>
            <p:nvPr/>
          </p:nvPicPr>
          <p:blipFill>
            <a:blip r:embed="rId2"/>
            <a:stretch>
              <a:fillRect/>
            </a:stretch>
          </p:blipFill>
          <p:spPr>
            <a:xfrm>
              <a:off x="9070006" y="1942675"/>
              <a:ext cx="285790" cy="76211"/>
            </a:xfrm>
            <a:prstGeom prst="rect">
              <a:avLst/>
            </a:prstGeom>
          </p:spPr>
        </p:pic>
        <p:sp>
          <p:nvSpPr>
            <p:cNvPr id="134" name="TextBox 133">
              <a:extLst>
                <a:ext uri="{FF2B5EF4-FFF2-40B4-BE49-F238E27FC236}">
                  <a16:creationId xmlns:a16="http://schemas.microsoft.com/office/drawing/2014/main" id="{55CF7D1A-FC87-D506-89F3-F9A829A5F356}"/>
                </a:ext>
              </a:extLst>
            </p:cNvPr>
            <p:cNvSpPr txBox="1"/>
            <p:nvPr/>
          </p:nvSpPr>
          <p:spPr>
            <a:xfrm>
              <a:off x="10019320" y="2032003"/>
              <a:ext cx="713889" cy="357310"/>
            </a:xfrm>
            <a:prstGeom prst="rect">
              <a:avLst/>
            </a:prstGeom>
            <a:noFill/>
          </p:spPr>
          <p:txBody>
            <a:bodyPr wrap="square">
              <a:spAutoFit/>
            </a:bodyPr>
            <a:lstStyle/>
            <a:p>
              <a:pPr algn="ctr"/>
              <a:r>
                <a:rPr lang="en-GB" sz="900" dirty="0">
                  <a:solidFill>
                    <a:schemeClr val="tx1"/>
                  </a:solidFill>
                </a:rPr>
                <a:t>QVE</a:t>
              </a:r>
              <a:endParaRPr lang="en-GB" sz="900" dirty="0"/>
            </a:p>
          </p:txBody>
        </p:sp>
        <p:grpSp>
          <p:nvGrpSpPr>
            <p:cNvPr id="135" name="Group 134">
              <a:extLst>
                <a:ext uri="{FF2B5EF4-FFF2-40B4-BE49-F238E27FC236}">
                  <a16:creationId xmlns:a16="http://schemas.microsoft.com/office/drawing/2014/main" id="{8B8F9D37-36F3-98FF-1032-D3A1D4FE22F8}"/>
                </a:ext>
              </a:extLst>
            </p:cNvPr>
            <p:cNvGrpSpPr/>
            <p:nvPr/>
          </p:nvGrpSpPr>
          <p:grpSpPr>
            <a:xfrm>
              <a:off x="9583366" y="1093261"/>
              <a:ext cx="1471370" cy="961808"/>
              <a:chOff x="9731533" y="1482889"/>
              <a:chExt cx="1471370" cy="961808"/>
            </a:xfrm>
          </p:grpSpPr>
          <p:sp>
            <p:nvSpPr>
              <p:cNvPr id="264" name="Rectangle 263">
                <a:extLst>
                  <a:ext uri="{FF2B5EF4-FFF2-40B4-BE49-F238E27FC236}">
                    <a16:creationId xmlns:a16="http://schemas.microsoft.com/office/drawing/2014/main" id="{32CBA4DB-0642-35FB-0A71-EFC4AC17786D}"/>
                  </a:ext>
                </a:extLst>
              </p:cNvPr>
              <p:cNvSpPr/>
              <p:nvPr/>
            </p:nvSpPr>
            <p:spPr>
              <a:xfrm>
                <a:off x="9740809" y="1482889"/>
                <a:ext cx="1462094" cy="961808"/>
              </a:xfrm>
              <a:prstGeom prst="rect">
                <a:avLst/>
              </a:prstGeom>
              <a:pattFill prst="wdUpDiag">
                <a:fgClr>
                  <a:srgbClr val="00B050"/>
                </a:fgClr>
                <a:bgClr>
                  <a:schemeClr val="bg1"/>
                </a:bgClr>
              </a:patt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1050"/>
              </a:p>
            </p:txBody>
          </p:sp>
          <p:cxnSp>
            <p:nvCxnSpPr>
              <p:cNvPr id="265" name="Straight Connector 264">
                <a:extLst>
                  <a:ext uri="{FF2B5EF4-FFF2-40B4-BE49-F238E27FC236}">
                    <a16:creationId xmlns:a16="http://schemas.microsoft.com/office/drawing/2014/main" id="{9777653F-F988-AEAC-1348-2817E9987823}"/>
                  </a:ext>
                </a:extLst>
              </p:cNvPr>
              <p:cNvCxnSpPr>
                <a:cxnSpLocks/>
              </p:cNvCxnSpPr>
              <p:nvPr/>
            </p:nvCxnSpPr>
            <p:spPr>
              <a:xfrm>
                <a:off x="10147535" y="1816962"/>
                <a:ext cx="0" cy="5278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CA1C28BD-B0B2-DC34-F844-9DDFF26166A7}"/>
                  </a:ext>
                </a:extLst>
              </p:cNvPr>
              <p:cNvCxnSpPr>
                <a:cxnSpLocks/>
              </p:cNvCxnSpPr>
              <p:nvPr/>
            </p:nvCxnSpPr>
            <p:spPr>
              <a:xfrm>
                <a:off x="9971758" y="1926675"/>
                <a:ext cx="0" cy="4180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03D18DD-DDAF-BFE1-4FEF-F47DF3E3EF16}"/>
                  </a:ext>
                </a:extLst>
              </p:cNvPr>
              <p:cNvCxnSpPr>
                <a:cxnSpLocks/>
              </p:cNvCxnSpPr>
              <p:nvPr/>
            </p:nvCxnSpPr>
            <p:spPr>
              <a:xfrm flipH="1">
                <a:off x="9952708" y="2353474"/>
                <a:ext cx="21387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274" name="Group 273">
                <a:extLst>
                  <a:ext uri="{FF2B5EF4-FFF2-40B4-BE49-F238E27FC236}">
                    <a16:creationId xmlns:a16="http://schemas.microsoft.com/office/drawing/2014/main" id="{AA2E9E8A-DE38-3637-49D9-AB6FD7689085}"/>
                  </a:ext>
                </a:extLst>
              </p:cNvPr>
              <p:cNvGrpSpPr/>
              <p:nvPr/>
            </p:nvGrpSpPr>
            <p:grpSpPr>
              <a:xfrm>
                <a:off x="10110688" y="1926675"/>
                <a:ext cx="69486" cy="104137"/>
                <a:chOff x="4139950" y="3976591"/>
                <a:chExt cx="109797" cy="177212"/>
              </a:xfrm>
            </p:grpSpPr>
            <p:sp>
              <p:nvSpPr>
                <p:cNvPr id="300" name="Isosceles Triangle 299">
                  <a:extLst>
                    <a:ext uri="{FF2B5EF4-FFF2-40B4-BE49-F238E27FC236}">
                      <a16:creationId xmlns:a16="http://schemas.microsoft.com/office/drawing/2014/main" id="{6AD20C71-4E48-0B57-BD76-6C9C172E11F7}"/>
                    </a:ext>
                  </a:extLst>
                </p:cNvPr>
                <p:cNvSpPr/>
                <p:nvPr/>
              </p:nvSpPr>
              <p:spPr>
                <a:xfrm>
                  <a:off x="4139950" y="4065197"/>
                  <a:ext cx="109797" cy="88606"/>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301" name="Isosceles Triangle 300">
                  <a:extLst>
                    <a:ext uri="{FF2B5EF4-FFF2-40B4-BE49-F238E27FC236}">
                      <a16:creationId xmlns:a16="http://schemas.microsoft.com/office/drawing/2014/main" id="{F0189097-D19D-3ADA-4C19-79ECE265285E}"/>
                    </a:ext>
                  </a:extLst>
                </p:cNvPr>
                <p:cNvSpPr/>
                <p:nvPr/>
              </p:nvSpPr>
              <p:spPr>
                <a:xfrm flipV="1">
                  <a:off x="4139950" y="3976591"/>
                  <a:ext cx="109797" cy="88606"/>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cxnSp>
            <p:nvCxnSpPr>
              <p:cNvPr id="275" name="Straight Connector 274">
                <a:extLst>
                  <a:ext uri="{FF2B5EF4-FFF2-40B4-BE49-F238E27FC236}">
                    <a16:creationId xmlns:a16="http://schemas.microsoft.com/office/drawing/2014/main" id="{847B6E45-F1DC-B63D-2695-745D4CF96FDC}"/>
                  </a:ext>
                </a:extLst>
              </p:cNvPr>
              <p:cNvCxnSpPr>
                <a:cxnSpLocks/>
              </p:cNvCxnSpPr>
              <p:nvPr/>
            </p:nvCxnSpPr>
            <p:spPr>
              <a:xfrm flipV="1">
                <a:off x="10638573" y="1632089"/>
                <a:ext cx="0" cy="282559"/>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E2B3869E-9FCE-575A-94CF-328BB44FAD10}"/>
                  </a:ext>
                </a:extLst>
              </p:cNvPr>
              <p:cNvCxnSpPr>
                <a:cxnSpLocks/>
              </p:cNvCxnSpPr>
              <p:nvPr/>
            </p:nvCxnSpPr>
            <p:spPr>
              <a:xfrm flipV="1">
                <a:off x="10488000" y="1734540"/>
                <a:ext cx="0" cy="180108"/>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nvGrpSpPr>
              <p:cNvPr id="277" name="Group 276">
                <a:extLst>
                  <a:ext uri="{FF2B5EF4-FFF2-40B4-BE49-F238E27FC236}">
                    <a16:creationId xmlns:a16="http://schemas.microsoft.com/office/drawing/2014/main" id="{5A794FB3-19FF-DDFC-B508-DB442B850682}"/>
                  </a:ext>
                </a:extLst>
              </p:cNvPr>
              <p:cNvGrpSpPr/>
              <p:nvPr/>
            </p:nvGrpSpPr>
            <p:grpSpPr>
              <a:xfrm>
                <a:off x="10453600" y="1784029"/>
                <a:ext cx="69486" cy="104137"/>
                <a:chOff x="4139950" y="3976591"/>
                <a:chExt cx="109797" cy="177212"/>
              </a:xfrm>
            </p:grpSpPr>
            <p:sp>
              <p:nvSpPr>
                <p:cNvPr id="298" name="Isosceles Triangle 297">
                  <a:extLst>
                    <a:ext uri="{FF2B5EF4-FFF2-40B4-BE49-F238E27FC236}">
                      <a16:creationId xmlns:a16="http://schemas.microsoft.com/office/drawing/2014/main" id="{A95F3E3B-7385-F645-7549-3A0EF45B3244}"/>
                    </a:ext>
                  </a:extLst>
                </p:cNvPr>
                <p:cNvSpPr/>
                <p:nvPr/>
              </p:nvSpPr>
              <p:spPr>
                <a:xfrm>
                  <a:off x="4139950" y="4065197"/>
                  <a:ext cx="109797" cy="88606"/>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299" name="Isosceles Triangle 298">
                  <a:extLst>
                    <a:ext uri="{FF2B5EF4-FFF2-40B4-BE49-F238E27FC236}">
                      <a16:creationId xmlns:a16="http://schemas.microsoft.com/office/drawing/2014/main" id="{93778BE1-08D1-E2FC-2FC3-DCEC6A836932}"/>
                    </a:ext>
                  </a:extLst>
                </p:cNvPr>
                <p:cNvSpPr/>
                <p:nvPr/>
              </p:nvSpPr>
              <p:spPr>
                <a:xfrm flipV="1">
                  <a:off x="4139950" y="3976591"/>
                  <a:ext cx="109797" cy="88606"/>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280" name="Group 279">
                <a:extLst>
                  <a:ext uri="{FF2B5EF4-FFF2-40B4-BE49-F238E27FC236}">
                    <a16:creationId xmlns:a16="http://schemas.microsoft.com/office/drawing/2014/main" id="{09358C15-C425-85DF-4580-A2DEF7D39764}"/>
                  </a:ext>
                </a:extLst>
              </p:cNvPr>
              <p:cNvGrpSpPr/>
              <p:nvPr/>
            </p:nvGrpSpPr>
            <p:grpSpPr>
              <a:xfrm>
                <a:off x="10603405" y="1781752"/>
                <a:ext cx="69486" cy="104137"/>
                <a:chOff x="4139950" y="3976591"/>
                <a:chExt cx="109797" cy="177212"/>
              </a:xfrm>
            </p:grpSpPr>
            <p:sp>
              <p:nvSpPr>
                <p:cNvPr id="296" name="Isosceles Triangle 295">
                  <a:extLst>
                    <a:ext uri="{FF2B5EF4-FFF2-40B4-BE49-F238E27FC236}">
                      <a16:creationId xmlns:a16="http://schemas.microsoft.com/office/drawing/2014/main" id="{FC93A3C5-B226-125E-41D2-19B7F316FF5C}"/>
                    </a:ext>
                  </a:extLst>
                </p:cNvPr>
                <p:cNvSpPr/>
                <p:nvPr/>
              </p:nvSpPr>
              <p:spPr>
                <a:xfrm>
                  <a:off x="4139950" y="4065197"/>
                  <a:ext cx="109797" cy="88606"/>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297" name="Isosceles Triangle 296">
                  <a:extLst>
                    <a:ext uri="{FF2B5EF4-FFF2-40B4-BE49-F238E27FC236}">
                      <a16:creationId xmlns:a16="http://schemas.microsoft.com/office/drawing/2014/main" id="{5A63EF37-FA07-3B60-2DBF-BD222B407F62}"/>
                    </a:ext>
                  </a:extLst>
                </p:cNvPr>
                <p:cNvSpPr/>
                <p:nvPr/>
              </p:nvSpPr>
              <p:spPr>
                <a:xfrm flipV="1">
                  <a:off x="4139950" y="3976591"/>
                  <a:ext cx="109797" cy="88606"/>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281" name="Group 280">
                <a:extLst>
                  <a:ext uri="{FF2B5EF4-FFF2-40B4-BE49-F238E27FC236}">
                    <a16:creationId xmlns:a16="http://schemas.microsoft.com/office/drawing/2014/main" id="{583CF8E7-45E8-76C6-7637-8192CA18A738}"/>
                  </a:ext>
                </a:extLst>
              </p:cNvPr>
              <p:cNvGrpSpPr/>
              <p:nvPr/>
            </p:nvGrpSpPr>
            <p:grpSpPr>
              <a:xfrm>
                <a:off x="10396914" y="1921751"/>
                <a:ext cx="672591" cy="411775"/>
                <a:chOff x="1534159" y="5129606"/>
                <a:chExt cx="1034202" cy="751316"/>
              </a:xfrm>
            </p:grpSpPr>
            <p:sp>
              <p:nvSpPr>
                <p:cNvPr id="292" name="Rectangle 291">
                  <a:extLst>
                    <a:ext uri="{FF2B5EF4-FFF2-40B4-BE49-F238E27FC236}">
                      <a16:creationId xmlns:a16="http://schemas.microsoft.com/office/drawing/2014/main" id="{B4C6C691-664E-ACB1-2866-37B5FE9A887C}"/>
                    </a:ext>
                  </a:extLst>
                </p:cNvPr>
                <p:cNvSpPr/>
                <p:nvPr/>
              </p:nvSpPr>
              <p:spPr>
                <a:xfrm>
                  <a:off x="1534160" y="5505264"/>
                  <a:ext cx="1034201" cy="375658"/>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293" name="Rectangle 292">
                  <a:extLst>
                    <a:ext uri="{FF2B5EF4-FFF2-40B4-BE49-F238E27FC236}">
                      <a16:creationId xmlns:a16="http://schemas.microsoft.com/office/drawing/2014/main" id="{0B8497EE-AEF8-F6A0-4B6A-1FA3F2E83A05}"/>
                    </a:ext>
                  </a:extLst>
                </p:cNvPr>
                <p:cNvSpPr/>
                <p:nvPr/>
              </p:nvSpPr>
              <p:spPr>
                <a:xfrm>
                  <a:off x="1534159" y="5129606"/>
                  <a:ext cx="1034201" cy="37565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284" name="Group 283">
                <a:extLst>
                  <a:ext uri="{FF2B5EF4-FFF2-40B4-BE49-F238E27FC236}">
                    <a16:creationId xmlns:a16="http://schemas.microsoft.com/office/drawing/2014/main" id="{C78549DE-C5FB-4E5F-BD7B-E715F0AA2BFA}"/>
                  </a:ext>
                </a:extLst>
              </p:cNvPr>
              <p:cNvGrpSpPr/>
              <p:nvPr/>
            </p:nvGrpSpPr>
            <p:grpSpPr>
              <a:xfrm>
                <a:off x="9731533" y="1630050"/>
                <a:ext cx="932658" cy="315507"/>
                <a:chOff x="5392348" y="3394849"/>
                <a:chExt cx="7096864" cy="311853"/>
              </a:xfrm>
            </p:grpSpPr>
            <p:cxnSp>
              <p:nvCxnSpPr>
                <p:cNvPr id="288" name="Straight Connector 287">
                  <a:extLst>
                    <a:ext uri="{FF2B5EF4-FFF2-40B4-BE49-F238E27FC236}">
                      <a16:creationId xmlns:a16="http://schemas.microsoft.com/office/drawing/2014/main" id="{1034CF2F-42C4-D05A-EACF-7E575D95B7DF}"/>
                    </a:ext>
                  </a:extLst>
                </p:cNvPr>
                <p:cNvCxnSpPr>
                  <a:cxnSpLocks/>
                </p:cNvCxnSpPr>
                <p:nvPr/>
              </p:nvCxnSpPr>
              <p:spPr>
                <a:xfrm>
                  <a:off x="5462932" y="3394849"/>
                  <a:ext cx="7026280" cy="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45BFEC87-190E-816A-192F-168AFE569AFA}"/>
                    </a:ext>
                  </a:extLst>
                </p:cNvPr>
                <p:cNvCxnSpPr>
                  <a:cxnSpLocks/>
                </p:cNvCxnSpPr>
                <p:nvPr/>
              </p:nvCxnSpPr>
              <p:spPr>
                <a:xfrm>
                  <a:off x="5462932" y="3499021"/>
                  <a:ext cx="5790768"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691B0444-F1A0-4D2C-490A-1849ADF7D526}"/>
                    </a:ext>
                  </a:extLst>
                </p:cNvPr>
                <p:cNvCxnSpPr>
                  <a:cxnSpLocks/>
                </p:cNvCxnSpPr>
                <p:nvPr/>
              </p:nvCxnSpPr>
              <p:spPr>
                <a:xfrm>
                  <a:off x="5392348" y="3599501"/>
                  <a:ext cx="311942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A7364C6A-9E60-2BE0-48E8-D3020779753C}"/>
                    </a:ext>
                  </a:extLst>
                </p:cNvPr>
                <p:cNvCxnSpPr>
                  <a:cxnSpLocks/>
                </p:cNvCxnSpPr>
                <p:nvPr/>
              </p:nvCxnSpPr>
              <p:spPr>
                <a:xfrm>
                  <a:off x="5486802" y="3706702"/>
                  <a:ext cx="167176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136" name="Group 135">
              <a:extLst>
                <a:ext uri="{FF2B5EF4-FFF2-40B4-BE49-F238E27FC236}">
                  <a16:creationId xmlns:a16="http://schemas.microsoft.com/office/drawing/2014/main" id="{7858AB5F-6792-5C90-B8B7-9044F67C6DDA}"/>
                </a:ext>
              </a:extLst>
            </p:cNvPr>
            <p:cNvGrpSpPr/>
            <p:nvPr/>
          </p:nvGrpSpPr>
          <p:grpSpPr>
            <a:xfrm>
              <a:off x="4509002" y="1039470"/>
              <a:ext cx="1333817" cy="688671"/>
              <a:chOff x="3164393" y="3191858"/>
              <a:chExt cx="1333817" cy="688671"/>
            </a:xfrm>
            <a:solidFill>
              <a:schemeClr val="bg1">
                <a:lumMod val="95000"/>
              </a:schemeClr>
            </a:solidFill>
          </p:grpSpPr>
          <p:sp>
            <p:nvSpPr>
              <p:cNvPr id="161" name="Rectangle 160">
                <a:extLst>
                  <a:ext uri="{FF2B5EF4-FFF2-40B4-BE49-F238E27FC236}">
                    <a16:creationId xmlns:a16="http://schemas.microsoft.com/office/drawing/2014/main" id="{71DBB104-FD13-5D5D-E662-C580B8A9804E}"/>
                  </a:ext>
                </a:extLst>
              </p:cNvPr>
              <p:cNvSpPr/>
              <p:nvPr/>
            </p:nvSpPr>
            <p:spPr>
              <a:xfrm>
                <a:off x="3164393" y="3191858"/>
                <a:ext cx="1306713" cy="688671"/>
              </a:xfrm>
              <a:prstGeom prst="rect">
                <a:avLst/>
              </a:prstGeom>
              <a:solidFill>
                <a:srgbClr val="00B050"/>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sz="1050" dirty="0">
                  <a:solidFill>
                    <a:schemeClr val="tx1"/>
                  </a:solidFill>
                </a:endParaRPr>
              </a:p>
            </p:txBody>
          </p:sp>
          <p:sp>
            <p:nvSpPr>
              <p:cNvPr id="162" name="TextBox 161">
                <a:extLst>
                  <a:ext uri="{FF2B5EF4-FFF2-40B4-BE49-F238E27FC236}">
                    <a16:creationId xmlns:a16="http://schemas.microsoft.com/office/drawing/2014/main" id="{C0DC8CAD-B65A-5F4D-BB59-1988EDED005E}"/>
                  </a:ext>
                </a:extLst>
              </p:cNvPr>
              <p:cNvSpPr txBox="1"/>
              <p:nvPr/>
            </p:nvSpPr>
            <p:spPr>
              <a:xfrm>
                <a:off x="3265352" y="3409104"/>
                <a:ext cx="666103" cy="357310"/>
              </a:xfrm>
              <a:prstGeom prst="rect">
                <a:avLst/>
              </a:prstGeom>
              <a:noFill/>
            </p:spPr>
            <p:txBody>
              <a:bodyPr wrap="square">
                <a:spAutoFit/>
              </a:bodyPr>
              <a:lstStyle/>
              <a:p>
                <a:r>
                  <a:rPr lang="en-GB" sz="900" dirty="0">
                    <a:solidFill>
                      <a:schemeClr val="tx1"/>
                    </a:solidFill>
                  </a:rPr>
                  <a:t>QRB</a:t>
                </a:r>
                <a:endParaRPr lang="en-GB" sz="900" dirty="0"/>
              </a:p>
            </p:txBody>
          </p:sp>
          <p:grpSp>
            <p:nvGrpSpPr>
              <p:cNvPr id="163" name="Group 162">
                <a:extLst>
                  <a:ext uri="{FF2B5EF4-FFF2-40B4-BE49-F238E27FC236}">
                    <a16:creationId xmlns:a16="http://schemas.microsoft.com/office/drawing/2014/main" id="{F73EBE21-FC61-65ED-D281-9698F7C90C09}"/>
                  </a:ext>
                </a:extLst>
              </p:cNvPr>
              <p:cNvGrpSpPr/>
              <p:nvPr/>
            </p:nvGrpSpPr>
            <p:grpSpPr>
              <a:xfrm>
                <a:off x="3944447" y="3395005"/>
                <a:ext cx="553763" cy="311853"/>
                <a:chOff x="1505721" y="3394849"/>
                <a:chExt cx="9805815" cy="311853"/>
              </a:xfrm>
              <a:grpFill/>
            </p:grpSpPr>
            <p:cxnSp>
              <p:nvCxnSpPr>
                <p:cNvPr id="260" name="Straight Connector 259">
                  <a:extLst>
                    <a:ext uri="{FF2B5EF4-FFF2-40B4-BE49-F238E27FC236}">
                      <a16:creationId xmlns:a16="http://schemas.microsoft.com/office/drawing/2014/main" id="{A371EA76-C171-EB99-4038-ABCF14546508}"/>
                    </a:ext>
                  </a:extLst>
                </p:cNvPr>
                <p:cNvCxnSpPr>
                  <a:cxnSpLocks/>
                </p:cNvCxnSpPr>
                <p:nvPr/>
              </p:nvCxnSpPr>
              <p:spPr>
                <a:xfrm>
                  <a:off x="1505721" y="3394849"/>
                  <a:ext cx="9805815" cy="0"/>
                </a:xfrm>
                <a:prstGeom prst="line">
                  <a:avLst/>
                </a:prstGeom>
                <a:grpFill/>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683B3F3E-B3B3-545D-6712-CC7BD8EAFD07}"/>
                    </a:ext>
                  </a:extLst>
                </p:cNvPr>
                <p:cNvCxnSpPr>
                  <a:cxnSpLocks/>
                </p:cNvCxnSpPr>
                <p:nvPr/>
              </p:nvCxnSpPr>
              <p:spPr>
                <a:xfrm>
                  <a:off x="1515647" y="3499021"/>
                  <a:ext cx="9795889" cy="0"/>
                </a:xfrm>
                <a:prstGeom prst="line">
                  <a:avLst/>
                </a:prstGeom>
                <a:grpFill/>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1107F880-4C47-036C-D1CB-FAB9619FB21E}"/>
                    </a:ext>
                  </a:extLst>
                </p:cNvPr>
                <p:cNvCxnSpPr>
                  <a:cxnSpLocks/>
                </p:cNvCxnSpPr>
                <p:nvPr/>
              </p:nvCxnSpPr>
              <p:spPr>
                <a:xfrm>
                  <a:off x="1515647" y="3599498"/>
                  <a:ext cx="9795889" cy="0"/>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8FD14BBA-57EB-89D1-BA82-B805EE305222}"/>
                    </a:ext>
                  </a:extLst>
                </p:cNvPr>
                <p:cNvCxnSpPr>
                  <a:cxnSpLocks/>
                </p:cNvCxnSpPr>
                <p:nvPr/>
              </p:nvCxnSpPr>
              <p:spPr>
                <a:xfrm>
                  <a:off x="1515647" y="3706702"/>
                  <a:ext cx="9795889" cy="0"/>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79" name="Group 178">
                <a:extLst>
                  <a:ext uri="{FF2B5EF4-FFF2-40B4-BE49-F238E27FC236}">
                    <a16:creationId xmlns:a16="http://schemas.microsoft.com/office/drawing/2014/main" id="{2F1BA28E-6543-9514-F930-E8BB317CDC00}"/>
                  </a:ext>
                </a:extLst>
              </p:cNvPr>
              <p:cNvGrpSpPr/>
              <p:nvPr/>
            </p:nvGrpSpPr>
            <p:grpSpPr>
              <a:xfrm rot="16200000">
                <a:off x="4282936" y="3342780"/>
                <a:ext cx="69486" cy="104137"/>
                <a:chOff x="4139950" y="3976591"/>
                <a:chExt cx="109797" cy="177212"/>
              </a:xfrm>
              <a:grpFill/>
            </p:grpSpPr>
            <p:sp>
              <p:nvSpPr>
                <p:cNvPr id="258" name="Isosceles Triangle 257">
                  <a:extLst>
                    <a:ext uri="{FF2B5EF4-FFF2-40B4-BE49-F238E27FC236}">
                      <a16:creationId xmlns:a16="http://schemas.microsoft.com/office/drawing/2014/main" id="{DBD9DA9E-6D37-FF00-0FD8-F31806CE580D}"/>
                    </a:ext>
                  </a:extLst>
                </p:cNvPr>
                <p:cNvSpPr/>
                <p:nvPr/>
              </p:nvSpPr>
              <p:spPr>
                <a:xfrm>
                  <a:off x="4139950" y="4065197"/>
                  <a:ext cx="109797" cy="88606"/>
                </a:xfrm>
                <a:prstGeom prst="triangl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259" name="Isosceles Triangle 258">
                  <a:extLst>
                    <a:ext uri="{FF2B5EF4-FFF2-40B4-BE49-F238E27FC236}">
                      <a16:creationId xmlns:a16="http://schemas.microsoft.com/office/drawing/2014/main" id="{3C07A9A8-4D3B-955B-C056-67D963E5522F}"/>
                    </a:ext>
                  </a:extLst>
                </p:cNvPr>
                <p:cNvSpPr/>
                <p:nvPr/>
              </p:nvSpPr>
              <p:spPr>
                <a:xfrm flipV="1">
                  <a:off x="4139950" y="3976591"/>
                  <a:ext cx="109797" cy="88606"/>
                </a:xfrm>
                <a:prstGeom prst="triangle">
                  <a:avLst>
                    <a:gd name="adj" fmla="val 50000"/>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189" name="Group 188">
                <a:extLst>
                  <a:ext uri="{FF2B5EF4-FFF2-40B4-BE49-F238E27FC236}">
                    <a16:creationId xmlns:a16="http://schemas.microsoft.com/office/drawing/2014/main" id="{06081889-A29A-D0EA-8C74-8B102DC60FA0}"/>
                  </a:ext>
                </a:extLst>
              </p:cNvPr>
              <p:cNvGrpSpPr/>
              <p:nvPr/>
            </p:nvGrpSpPr>
            <p:grpSpPr>
              <a:xfrm rot="16200000">
                <a:off x="4281621" y="3453611"/>
                <a:ext cx="69486" cy="104137"/>
                <a:chOff x="4139950" y="3976591"/>
                <a:chExt cx="109797" cy="177212"/>
              </a:xfrm>
              <a:grpFill/>
            </p:grpSpPr>
            <p:sp>
              <p:nvSpPr>
                <p:cNvPr id="256" name="Isosceles Triangle 255">
                  <a:extLst>
                    <a:ext uri="{FF2B5EF4-FFF2-40B4-BE49-F238E27FC236}">
                      <a16:creationId xmlns:a16="http://schemas.microsoft.com/office/drawing/2014/main" id="{C76A40C4-2300-B3A7-986C-11501E3DBF38}"/>
                    </a:ext>
                  </a:extLst>
                </p:cNvPr>
                <p:cNvSpPr/>
                <p:nvPr/>
              </p:nvSpPr>
              <p:spPr>
                <a:xfrm>
                  <a:off x="4139950" y="4065197"/>
                  <a:ext cx="109797" cy="88606"/>
                </a:xfrm>
                <a:prstGeom prst="triangl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257" name="Isosceles Triangle 256">
                  <a:extLst>
                    <a:ext uri="{FF2B5EF4-FFF2-40B4-BE49-F238E27FC236}">
                      <a16:creationId xmlns:a16="http://schemas.microsoft.com/office/drawing/2014/main" id="{D3C12478-1901-C100-0982-61DCA4E89C0C}"/>
                    </a:ext>
                  </a:extLst>
                </p:cNvPr>
                <p:cNvSpPr/>
                <p:nvPr/>
              </p:nvSpPr>
              <p:spPr>
                <a:xfrm flipV="1">
                  <a:off x="4139950" y="3976591"/>
                  <a:ext cx="109797" cy="88606"/>
                </a:xfrm>
                <a:prstGeom prst="triangle">
                  <a:avLst>
                    <a:gd name="adj" fmla="val 50000"/>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218" name="Group 217">
                <a:extLst>
                  <a:ext uri="{FF2B5EF4-FFF2-40B4-BE49-F238E27FC236}">
                    <a16:creationId xmlns:a16="http://schemas.microsoft.com/office/drawing/2014/main" id="{D2FCA62B-BFFA-98B1-7336-6DB60C9507BB}"/>
                  </a:ext>
                </a:extLst>
              </p:cNvPr>
              <p:cNvGrpSpPr/>
              <p:nvPr/>
            </p:nvGrpSpPr>
            <p:grpSpPr>
              <a:xfrm rot="16200000">
                <a:off x="4282937" y="3551125"/>
                <a:ext cx="69486" cy="104137"/>
                <a:chOff x="4139950" y="3976591"/>
                <a:chExt cx="109797" cy="177212"/>
              </a:xfrm>
              <a:grpFill/>
            </p:grpSpPr>
            <p:sp>
              <p:nvSpPr>
                <p:cNvPr id="222" name="Isosceles Triangle 221">
                  <a:extLst>
                    <a:ext uri="{FF2B5EF4-FFF2-40B4-BE49-F238E27FC236}">
                      <a16:creationId xmlns:a16="http://schemas.microsoft.com/office/drawing/2014/main" id="{A7D11FB9-1FD7-0503-DF36-9B6463DB6B6D}"/>
                    </a:ext>
                  </a:extLst>
                </p:cNvPr>
                <p:cNvSpPr/>
                <p:nvPr/>
              </p:nvSpPr>
              <p:spPr>
                <a:xfrm>
                  <a:off x="4139950" y="4065197"/>
                  <a:ext cx="109797" cy="88606"/>
                </a:xfrm>
                <a:prstGeom prst="triangl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223" name="Isosceles Triangle 222">
                  <a:extLst>
                    <a:ext uri="{FF2B5EF4-FFF2-40B4-BE49-F238E27FC236}">
                      <a16:creationId xmlns:a16="http://schemas.microsoft.com/office/drawing/2014/main" id="{57AEAF1A-806D-7C25-2103-F850CFCCCEC4}"/>
                    </a:ext>
                  </a:extLst>
                </p:cNvPr>
                <p:cNvSpPr/>
                <p:nvPr/>
              </p:nvSpPr>
              <p:spPr>
                <a:xfrm flipV="1">
                  <a:off x="4139950" y="3976591"/>
                  <a:ext cx="109797" cy="88606"/>
                </a:xfrm>
                <a:prstGeom prst="triangle">
                  <a:avLst>
                    <a:gd name="adj" fmla="val 50000"/>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219" name="Group 218">
                <a:extLst>
                  <a:ext uri="{FF2B5EF4-FFF2-40B4-BE49-F238E27FC236}">
                    <a16:creationId xmlns:a16="http://schemas.microsoft.com/office/drawing/2014/main" id="{62EF91E6-581A-3EEB-0BD6-FA6B89185727}"/>
                  </a:ext>
                </a:extLst>
              </p:cNvPr>
              <p:cNvGrpSpPr/>
              <p:nvPr/>
            </p:nvGrpSpPr>
            <p:grpSpPr>
              <a:xfrm rot="16200000">
                <a:off x="4286424" y="3661377"/>
                <a:ext cx="69486" cy="104137"/>
                <a:chOff x="4139950" y="3976591"/>
                <a:chExt cx="109797" cy="177212"/>
              </a:xfrm>
              <a:grpFill/>
            </p:grpSpPr>
            <p:sp>
              <p:nvSpPr>
                <p:cNvPr id="220" name="Isosceles Triangle 219">
                  <a:extLst>
                    <a:ext uri="{FF2B5EF4-FFF2-40B4-BE49-F238E27FC236}">
                      <a16:creationId xmlns:a16="http://schemas.microsoft.com/office/drawing/2014/main" id="{C6500A9D-65FA-AB0E-6767-A6D1B9095CB0}"/>
                    </a:ext>
                  </a:extLst>
                </p:cNvPr>
                <p:cNvSpPr/>
                <p:nvPr/>
              </p:nvSpPr>
              <p:spPr>
                <a:xfrm>
                  <a:off x="4139950" y="4065197"/>
                  <a:ext cx="109797" cy="88606"/>
                </a:xfrm>
                <a:prstGeom prst="triangl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221" name="Isosceles Triangle 220">
                  <a:extLst>
                    <a:ext uri="{FF2B5EF4-FFF2-40B4-BE49-F238E27FC236}">
                      <a16:creationId xmlns:a16="http://schemas.microsoft.com/office/drawing/2014/main" id="{864CCDFC-D5EB-EF6D-75D2-6473D2460DAA}"/>
                    </a:ext>
                  </a:extLst>
                </p:cNvPr>
                <p:cNvSpPr/>
                <p:nvPr/>
              </p:nvSpPr>
              <p:spPr>
                <a:xfrm flipV="1">
                  <a:off x="4139950" y="3976591"/>
                  <a:ext cx="109797" cy="88606"/>
                </a:xfrm>
                <a:prstGeom prst="triangle">
                  <a:avLst>
                    <a:gd name="adj" fmla="val 50000"/>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sp>
          <p:nvSpPr>
            <p:cNvPr id="137" name="Rectangle 136">
              <a:extLst>
                <a:ext uri="{FF2B5EF4-FFF2-40B4-BE49-F238E27FC236}">
                  <a16:creationId xmlns:a16="http://schemas.microsoft.com/office/drawing/2014/main" id="{B9F95667-5A24-BDBF-A6F6-44AD25A6C755}"/>
                </a:ext>
              </a:extLst>
            </p:cNvPr>
            <p:cNvSpPr/>
            <p:nvPr/>
          </p:nvSpPr>
          <p:spPr>
            <a:xfrm>
              <a:off x="3707381" y="1039471"/>
              <a:ext cx="660868" cy="688671"/>
            </a:xfrm>
            <a:prstGeom prst="rect">
              <a:avLst/>
            </a:prstGeom>
            <a:solidFill>
              <a:srgbClr val="00B050"/>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WCS</a:t>
              </a:r>
              <a:endParaRPr lang="en-GB" sz="800" dirty="0">
                <a:solidFill>
                  <a:schemeClr val="tx1"/>
                </a:solidFill>
              </a:endParaRPr>
            </a:p>
          </p:txBody>
        </p:sp>
        <p:grpSp>
          <p:nvGrpSpPr>
            <p:cNvPr id="138" name="Group 137">
              <a:extLst>
                <a:ext uri="{FF2B5EF4-FFF2-40B4-BE49-F238E27FC236}">
                  <a16:creationId xmlns:a16="http://schemas.microsoft.com/office/drawing/2014/main" id="{2711FE02-37ED-7E5B-96D6-8369C336B4B5}"/>
                </a:ext>
              </a:extLst>
            </p:cNvPr>
            <p:cNvGrpSpPr/>
            <p:nvPr/>
          </p:nvGrpSpPr>
          <p:grpSpPr>
            <a:xfrm>
              <a:off x="4509003" y="438412"/>
              <a:ext cx="828721" cy="503505"/>
              <a:chOff x="7668862" y="2028256"/>
              <a:chExt cx="725077" cy="360280"/>
            </a:xfrm>
            <a:solidFill>
              <a:srgbClr val="00B050"/>
            </a:solidFill>
          </p:grpSpPr>
          <p:sp>
            <p:nvSpPr>
              <p:cNvPr id="151" name="Rectangle: Rounded Corners 150">
                <a:extLst>
                  <a:ext uri="{FF2B5EF4-FFF2-40B4-BE49-F238E27FC236}">
                    <a16:creationId xmlns:a16="http://schemas.microsoft.com/office/drawing/2014/main" id="{2C1C28A6-33CD-A4F6-CB7A-A181524F3FBE}"/>
                  </a:ext>
                </a:extLst>
              </p:cNvPr>
              <p:cNvSpPr/>
              <p:nvPr/>
            </p:nvSpPr>
            <p:spPr>
              <a:xfrm>
                <a:off x="7879853" y="2028256"/>
                <a:ext cx="129927" cy="346938"/>
              </a:xfrm>
              <a:prstGeom prst="roundRect">
                <a:avLst>
                  <a:gd name="adj" fmla="val 50000"/>
                </a:avLst>
              </a:prstGeom>
              <a:grp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152" name="Rectangle: Rounded Corners 151">
                <a:extLst>
                  <a:ext uri="{FF2B5EF4-FFF2-40B4-BE49-F238E27FC236}">
                    <a16:creationId xmlns:a16="http://schemas.microsoft.com/office/drawing/2014/main" id="{9CFA5FAD-04C0-0236-E7BB-C3312AD21871}"/>
                  </a:ext>
                </a:extLst>
              </p:cNvPr>
              <p:cNvSpPr/>
              <p:nvPr/>
            </p:nvSpPr>
            <p:spPr>
              <a:xfrm>
                <a:off x="8059290" y="2028256"/>
                <a:ext cx="129927" cy="346938"/>
              </a:xfrm>
              <a:prstGeom prst="roundRect">
                <a:avLst>
                  <a:gd name="adj" fmla="val 50000"/>
                </a:avLst>
              </a:prstGeom>
              <a:grp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153" name="Rectangle: Rounded Corners 152">
                <a:extLst>
                  <a:ext uri="{FF2B5EF4-FFF2-40B4-BE49-F238E27FC236}">
                    <a16:creationId xmlns:a16="http://schemas.microsoft.com/office/drawing/2014/main" id="{6C4D671D-1DDE-54D8-7436-20FB2B77B637}"/>
                  </a:ext>
                </a:extLst>
              </p:cNvPr>
              <p:cNvSpPr/>
              <p:nvPr/>
            </p:nvSpPr>
            <p:spPr>
              <a:xfrm>
                <a:off x="8238726" y="2028256"/>
                <a:ext cx="129927" cy="346938"/>
              </a:xfrm>
              <a:prstGeom prst="roundRect">
                <a:avLst>
                  <a:gd name="adj" fmla="val 50000"/>
                </a:avLst>
              </a:prstGeom>
              <a:grp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cxnSp>
            <p:nvCxnSpPr>
              <p:cNvPr id="154" name="Straight Connector 153">
                <a:extLst>
                  <a:ext uri="{FF2B5EF4-FFF2-40B4-BE49-F238E27FC236}">
                    <a16:creationId xmlns:a16="http://schemas.microsoft.com/office/drawing/2014/main" id="{2AA0825C-6813-BA1A-63AF-90B9B29C9C20}"/>
                  </a:ext>
                </a:extLst>
              </p:cNvPr>
              <p:cNvCxnSpPr>
                <a:cxnSpLocks/>
              </p:cNvCxnSpPr>
              <p:nvPr/>
            </p:nvCxnSpPr>
            <p:spPr>
              <a:xfrm>
                <a:off x="7668862" y="2388536"/>
                <a:ext cx="725077" cy="0"/>
              </a:xfrm>
              <a:prstGeom prst="line">
                <a:avLst/>
              </a:prstGeom>
              <a:grpFill/>
              <a:ln w="31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9" name="Group 138">
              <a:extLst>
                <a:ext uri="{FF2B5EF4-FFF2-40B4-BE49-F238E27FC236}">
                  <a16:creationId xmlns:a16="http://schemas.microsoft.com/office/drawing/2014/main" id="{A77F47E3-2E8C-FAE2-73E5-BE6523BDDA79}"/>
                </a:ext>
              </a:extLst>
            </p:cNvPr>
            <p:cNvGrpSpPr/>
            <p:nvPr/>
          </p:nvGrpSpPr>
          <p:grpSpPr>
            <a:xfrm>
              <a:off x="5848240" y="800613"/>
              <a:ext cx="3764440" cy="107204"/>
              <a:chOff x="1515647" y="3599498"/>
              <a:chExt cx="9795889" cy="107204"/>
            </a:xfrm>
          </p:grpSpPr>
          <p:cxnSp>
            <p:nvCxnSpPr>
              <p:cNvPr id="141" name="Straight Connector 140">
                <a:extLst>
                  <a:ext uri="{FF2B5EF4-FFF2-40B4-BE49-F238E27FC236}">
                    <a16:creationId xmlns:a16="http://schemas.microsoft.com/office/drawing/2014/main" id="{35301EE8-509F-3385-8E3E-A3270EB8A619}"/>
                  </a:ext>
                </a:extLst>
              </p:cNvPr>
              <p:cNvCxnSpPr>
                <a:cxnSpLocks/>
              </p:cNvCxnSpPr>
              <p:nvPr/>
            </p:nvCxnSpPr>
            <p:spPr>
              <a:xfrm>
                <a:off x="1515647" y="3599498"/>
                <a:ext cx="9795889" cy="0"/>
              </a:xfrm>
              <a:prstGeom prst="line">
                <a:avLst/>
              </a:prstGeom>
              <a:ln w="38100">
                <a:solidFill>
                  <a:srgbClr val="FFCC66"/>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430CEC78-821D-1E95-1F5C-13594888213F}"/>
                  </a:ext>
                </a:extLst>
              </p:cNvPr>
              <p:cNvCxnSpPr>
                <a:cxnSpLocks/>
              </p:cNvCxnSpPr>
              <p:nvPr/>
            </p:nvCxnSpPr>
            <p:spPr>
              <a:xfrm>
                <a:off x="1515647" y="3706702"/>
                <a:ext cx="9795889"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grpSp>
        <p:sp>
          <p:nvSpPr>
            <p:cNvPr id="140" name="TextBox 139">
              <a:extLst>
                <a:ext uri="{FF2B5EF4-FFF2-40B4-BE49-F238E27FC236}">
                  <a16:creationId xmlns:a16="http://schemas.microsoft.com/office/drawing/2014/main" id="{37688150-01BC-5B25-5317-F12328F0D2CC}"/>
                </a:ext>
              </a:extLst>
            </p:cNvPr>
            <p:cNvSpPr txBox="1"/>
            <p:nvPr/>
          </p:nvSpPr>
          <p:spPr>
            <a:xfrm>
              <a:off x="7466353" y="493495"/>
              <a:ext cx="772348" cy="357310"/>
            </a:xfrm>
            <a:prstGeom prst="rect">
              <a:avLst/>
            </a:prstGeom>
            <a:noFill/>
          </p:spPr>
          <p:txBody>
            <a:bodyPr wrap="square">
              <a:spAutoFit/>
            </a:bodyPr>
            <a:lstStyle/>
            <a:p>
              <a:pPr algn="ctr"/>
              <a:r>
                <a:rPr lang="en-GB" sz="900" dirty="0">
                  <a:solidFill>
                    <a:schemeClr val="tx1"/>
                  </a:solidFill>
                </a:rPr>
                <a:t>WPS</a:t>
              </a:r>
              <a:endParaRPr lang="en-GB" sz="900" dirty="0"/>
            </a:p>
          </p:txBody>
        </p:sp>
      </p:grpSp>
      <p:sp>
        <p:nvSpPr>
          <p:cNvPr id="308" name="TextBox 307">
            <a:extLst>
              <a:ext uri="{FF2B5EF4-FFF2-40B4-BE49-F238E27FC236}">
                <a16:creationId xmlns:a16="http://schemas.microsoft.com/office/drawing/2014/main" id="{322E5255-4558-3638-4E09-EEA11C9D5A8E}"/>
              </a:ext>
            </a:extLst>
          </p:cNvPr>
          <p:cNvSpPr txBox="1"/>
          <p:nvPr/>
        </p:nvSpPr>
        <p:spPr>
          <a:xfrm>
            <a:off x="1202471" y="878767"/>
            <a:ext cx="3130860" cy="369332"/>
          </a:xfrm>
          <a:prstGeom prst="rect">
            <a:avLst/>
          </a:prstGeom>
          <a:noFill/>
        </p:spPr>
        <p:txBody>
          <a:bodyPr wrap="square" rtlCol="0">
            <a:spAutoFit/>
          </a:bodyPr>
          <a:lstStyle/>
          <a:p>
            <a:r>
              <a:rPr lang="en-GB" dirty="0"/>
              <a:t>2.1 QDB only</a:t>
            </a:r>
          </a:p>
        </p:txBody>
      </p:sp>
      <p:sp>
        <p:nvSpPr>
          <p:cNvPr id="310" name="TextBox 309">
            <a:extLst>
              <a:ext uri="{FF2B5EF4-FFF2-40B4-BE49-F238E27FC236}">
                <a16:creationId xmlns:a16="http://schemas.microsoft.com/office/drawing/2014/main" id="{26B33E70-C055-9152-DE0E-EEC3A73EFBEF}"/>
              </a:ext>
            </a:extLst>
          </p:cNvPr>
          <p:cNvSpPr txBox="1"/>
          <p:nvPr/>
        </p:nvSpPr>
        <p:spPr>
          <a:xfrm>
            <a:off x="1207245" y="1415710"/>
            <a:ext cx="7205235" cy="830997"/>
          </a:xfrm>
          <a:prstGeom prst="rect">
            <a:avLst/>
          </a:prstGeom>
          <a:noFill/>
        </p:spPr>
        <p:txBody>
          <a:bodyPr wrap="square" rtlCol="0">
            <a:spAutoFit/>
          </a:bodyPr>
          <a:lstStyle/>
          <a:p>
            <a:pPr marL="171450" indent="-171450">
              <a:buFont typeface="Arial" panose="020B0604020202020204" pitchFamily="34" charset="0"/>
              <a:buChar char="•"/>
            </a:pPr>
            <a:r>
              <a:rPr lang="en-GB" sz="1200" dirty="0"/>
              <a:t>Needed: QDB only, at warm &amp; w/o process fluids</a:t>
            </a:r>
          </a:p>
          <a:p>
            <a:pPr marL="171450" indent="-171450">
              <a:buFont typeface="Arial" panose="020B0604020202020204" pitchFamily="34" charset="0"/>
              <a:buChar char="•"/>
            </a:pPr>
            <a:r>
              <a:rPr lang="en-GB" sz="1200" dirty="0"/>
              <a:t>Part of the QDB Operation Qualification: Valves, Instrumentation, Leaks (INVAC-Air, INVAC-He, He-He)</a:t>
            </a:r>
          </a:p>
          <a:p>
            <a:pPr marL="171450" indent="-171450">
              <a:buFont typeface="Arial" panose="020B0604020202020204" pitchFamily="34" charset="0"/>
              <a:buChar char="•"/>
            </a:pPr>
            <a:r>
              <a:rPr lang="en-GB" sz="1200" dirty="0"/>
              <a:t>Not needed yet: QPLANT, QDB:CS, WPS, QMs</a:t>
            </a:r>
          </a:p>
          <a:p>
            <a:pPr marL="171450" indent="-171450">
              <a:buFont typeface="Arial" panose="020B0604020202020204" pitchFamily="34" charset="0"/>
              <a:buChar char="•"/>
            </a:pPr>
            <a:r>
              <a:rPr lang="en-GB" sz="1200" dirty="0"/>
              <a:t>Contractor leads and SCK CEN witnesses</a:t>
            </a:r>
          </a:p>
        </p:txBody>
      </p:sp>
      <p:sp>
        <p:nvSpPr>
          <p:cNvPr id="311" name="Rectangle 310">
            <a:extLst>
              <a:ext uri="{FF2B5EF4-FFF2-40B4-BE49-F238E27FC236}">
                <a16:creationId xmlns:a16="http://schemas.microsoft.com/office/drawing/2014/main" id="{A3CD7426-4BB7-51EF-88E3-5A45ECEFA160}"/>
              </a:ext>
            </a:extLst>
          </p:cNvPr>
          <p:cNvSpPr/>
          <p:nvPr/>
        </p:nvSpPr>
        <p:spPr>
          <a:xfrm>
            <a:off x="9698457" y="1117085"/>
            <a:ext cx="412385" cy="466207"/>
          </a:xfrm>
          <a:prstGeom prst="rect">
            <a:avLst/>
          </a:prstGeom>
          <a:solidFill>
            <a:schemeClr val="bg1">
              <a:alpha val="9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2" name="Rectangle 311">
            <a:extLst>
              <a:ext uri="{FF2B5EF4-FFF2-40B4-BE49-F238E27FC236}">
                <a16:creationId xmlns:a16="http://schemas.microsoft.com/office/drawing/2014/main" id="{7C20F669-2C8E-D425-F4EF-BA2226AF56B1}"/>
              </a:ext>
            </a:extLst>
          </p:cNvPr>
          <p:cNvSpPr/>
          <p:nvPr/>
        </p:nvSpPr>
        <p:spPr>
          <a:xfrm>
            <a:off x="8707546" y="1555096"/>
            <a:ext cx="1303865" cy="749917"/>
          </a:xfrm>
          <a:prstGeom prst="rect">
            <a:avLst/>
          </a:prstGeom>
          <a:solidFill>
            <a:schemeClr val="bg1">
              <a:alpha val="9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3" name="Rectangle 312">
            <a:extLst>
              <a:ext uri="{FF2B5EF4-FFF2-40B4-BE49-F238E27FC236}">
                <a16:creationId xmlns:a16="http://schemas.microsoft.com/office/drawing/2014/main" id="{E6DEB2BD-6F3B-80B3-7DC9-0DD6245C7754}"/>
              </a:ext>
            </a:extLst>
          </p:cNvPr>
          <p:cNvSpPr/>
          <p:nvPr/>
        </p:nvSpPr>
        <p:spPr>
          <a:xfrm>
            <a:off x="8711485" y="1936371"/>
            <a:ext cx="1295986" cy="34829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QM not installed yet</a:t>
            </a:r>
          </a:p>
        </p:txBody>
      </p:sp>
      <p:sp>
        <p:nvSpPr>
          <p:cNvPr id="314" name="Rectangle 313">
            <a:extLst>
              <a:ext uri="{FF2B5EF4-FFF2-40B4-BE49-F238E27FC236}">
                <a16:creationId xmlns:a16="http://schemas.microsoft.com/office/drawing/2014/main" id="{7A41F1D8-2DD6-1F58-C8EA-59BB25B97E5D}"/>
              </a:ext>
            </a:extLst>
          </p:cNvPr>
          <p:cNvSpPr/>
          <p:nvPr/>
        </p:nvSpPr>
        <p:spPr>
          <a:xfrm>
            <a:off x="6341418" y="185728"/>
            <a:ext cx="1366577" cy="1083621"/>
          </a:xfrm>
          <a:prstGeom prst="rect">
            <a:avLst/>
          </a:prstGeom>
          <a:solidFill>
            <a:schemeClr val="bg1">
              <a:alpha val="9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QPLANT is out of scope </a:t>
            </a:r>
            <a:br>
              <a:rPr lang="en-GB" sz="1200" dirty="0">
                <a:solidFill>
                  <a:schemeClr val="tx1"/>
                </a:solidFill>
              </a:rPr>
            </a:br>
            <a:r>
              <a:rPr lang="en-GB" sz="1200" dirty="0">
                <a:solidFill>
                  <a:schemeClr val="tx1"/>
                </a:solidFill>
              </a:rPr>
              <a:t>(may not even be there yet)</a:t>
            </a:r>
            <a:endParaRPr lang="en-GB" sz="1200" dirty="0"/>
          </a:p>
          <a:p>
            <a:pPr algn="ctr"/>
            <a:endParaRPr lang="en-GB" sz="1200" dirty="0"/>
          </a:p>
        </p:txBody>
      </p:sp>
      <p:sp>
        <p:nvSpPr>
          <p:cNvPr id="315" name="TextBox 314">
            <a:extLst>
              <a:ext uri="{FF2B5EF4-FFF2-40B4-BE49-F238E27FC236}">
                <a16:creationId xmlns:a16="http://schemas.microsoft.com/office/drawing/2014/main" id="{58D1022A-61DC-7E52-5B68-F41ADF6683E5}"/>
              </a:ext>
            </a:extLst>
          </p:cNvPr>
          <p:cNvSpPr txBox="1"/>
          <p:nvPr/>
        </p:nvSpPr>
        <p:spPr>
          <a:xfrm>
            <a:off x="166497" y="872537"/>
            <a:ext cx="740908" cy="646331"/>
          </a:xfrm>
          <a:prstGeom prst="rect">
            <a:avLst/>
          </a:prstGeom>
          <a:solidFill>
            <a:srgbClr val="FFFF00"/>
          </a:solidFill>
        </p:spPr>
        <p:txBody>
          <a:bodyPr wrap="none" rtlCol="0">
            <a:spAutoFit/>
          </a:bodyPr>
          <a:lstStyle/>
          <a:p>
            <a:r>
              <a:rPr lang="en-US" b="1" dirty="0">
                <a:solidFill>
                  <a:srgbClr val="FF0000"/>
                </a:solidFill>
              </a:rPr>
              <a:t>QDB </a:t>
            </a:r>
          </a:p>
          <a:p>
            <a:r>
              <a:rPr lang="en-US" b="1" dirty="0">
                <a:solidFill>
                  <a:srgbClr val="FF0000"/>
                </a:solidFill>
              </a:rPr>
              <a:t>SAT1</a:t>
            </a:r>
            <a:endParaRPr lang="en-GB" b="1" dirty="0">
              <a:solidFill>
                <a:srgbClr val="FF0000"/>
              </a:solidFill>
            </a:endParaRPr>
          </a:p>
        </p:txBody>
      </p:sp>
      <p:sp>
        <p:nvSpPr>
          <p:cNvPr id="731" name="Rectangle 730">
            <a:extLst>
              <a:ext uri="{FF2B5EF4-FFF2-40B4-BE49-F238E27FC236}">
                <a16:creationId xmlns:a16="http://schemas.microsoft.com/office/drawing/2014/main" id="{B11CCF80-E038-56BA-80CA-A8326C816E36}"/>
              </a:ext>
            </a:extLst>
          </p:cNvPr>
          <p:cNvSpPr/>
          <p:nvPr/>
        </p:nvSpPr>
        <p:spPr>
          <a:xfrm>
            <a:off x="8891803" y="3822817"/>
            <a:ext cx="740552" cy="98232"/>
          </a:xfrm>
          <a:prstGeom prst="rect">
            <a:avLst/>
          </a:prstGeom>
          <a:solidFill>
            <a:srgbClr val="00B050"/>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600" dirty="0">
                <a:solidFill>
                  <a:schemeClr val="tx1"/>
                </a:solidFill>
              </a:rPr>
              <a:t>Test Ca Lvl2p</a:t>
            </a:r>
            <a:endParaRPr lang="en-GB" sz="600" dirty="0">
              <a:solidFill>
                <a:schemeClr val="tx1"/>
              </a:solidFill>
            </a:endParaRPr>
          </a:p>
        </p:txBody>
      </p:sp>
      <p:sp>
        <p:nvSpPr>
          <p:cNvPr id="732" name="TextBox 731">
            <a:extLst>
              <a:ext uri="{FF2B5EF4-FFF2-40B4-BE49-F238E27FC236}">
                <a16:creationId xmlns:a16="http://schemas.microsoft.com/office/drawing/2014/main" id="{FF579643-24A7-48C6-BF5E-A65BBDB34FB2}"/>
              </a:ext>
            </a:extLst>
          </p:cNvPr>
          <p:cNvSpPr txBox="1"/>
          <p:nvPr/>
        </p:nvSpPr>
        <p:spPr>
          <a:xfrm>
            <a:off x="30228" y="3062270"/>
            <a:ext cx="1172244" cy="646331"/>
          </a:xfrm>
          <a:prstGeom prst="rect">
            <a:avLst/>
          </a:prstGeom>
          <a:solidFill>
            <a:srgbClr val="FFFF00"/>
          </a:solidFill>
        </p:spPr>
        <p:txBody>
          <a:bodyPr wrap="square" rtlCol="0">
            <a:spAutoFit/>
          </a:bodyPr>
          <a:lstStyle/>
          <a:p>
            <a:r>
              <a:rPr lang="en-US" b="1" dirty="0">
                <a:solidFill>
                  <a:srgbClr val="FF0000"/>
                </a:solidFill>
              </a:rPr>
              <a:t>QDB </a:t>
            </a:r>
          </a:p>
          <a:p>
            <a:r>
              <a:rPr lang="en-US" b="1" dirty="0">
                <a:solidFill>
                  <a:srgbClr val="FF0000"/>
                </a:solidFill>
              </a:rPr>
              <a:t>Cold test</a:t>
            </a:r>
            <a:endParaRPr lang="en-GB" b="1" dirty="0">
              <a:solidFill>
                <a:srgbClr val="FF0000"/>
              </a:solidFill>
            </a:endParaRPr>
          </a:p>
        </p:txBody>
      </p:sp>
      <p:sp>
        <p:nvSpPr>
          <p:cNvPr id="733" name="TextBox 732">
            <a:extLst>
              <a:ext uri="{FF2B5EF4-FFF2-40B4-BE49-F238E27FC236}">
                <a16:creationId xmlns:a16="http://schemas.microsoft.com/office/drawing/2014/main" id="{D7726D9B-1F1F-5F4B-5F79-0546766071EE}"/>
              </a:ext>
            </a:extLst>
          </p:cNvPr>
          <p:cNvSpPr txBox="1"/>
          <p:nvPr/>
        </p:nvSpPr>
        <p:spPr>
          <a:xfrm>
            <a:off x="1215302" y="3093557"/>
            <a:ext cx="7777962" cy="1384995"/>
          </a:xfrm>
          <a:prstGeom prst="rect">
            <a:avLst/>
          </a:prstGeom>
          <a:noFill/>
        </p:spPr>
        <p:txBody>
          <a:bodyPr wrap="square" rtlCol="0">
            <a:spAutoFit/>
          </a:bodyPr>
          <a:lstStyle/>
          <a:p>
            <a:pPr marL="171450" indent="-171450">
              <a:buFont typeface="Arial" panose="020B0604020202020204" pitchFamily="34" charset="0"/>
              <a:buChar char="•"/>
            </a:pPr>
            <a:r>
              <a:rPr lang="en-GB" sz="1050" dirty="0"/>
              <a:t>At cold &amp; with process fluids</a:t>
            </a:r>
          </a:p>
          <a:p>
            <a:pPr marL="171450" indent="-171450">
              <a:buFont typeface="Arial" panose="020B0604020202020204" pitchFamily="34" charset="0"/>
              <a:buChar char="•"/>
            </a:pPr>
            <a:r>
              <a:rPr lang="en-GB" sz="1050" dirty="0"/>
              <a:t>Needed: QPLANT, QDB:CS, WPS</a:t>
            </a:r>
          </a:p>
          <a:p>
            <a:pPr marL="171450" indent="-171450">
              <a:buFont typeface="Arial" panose="020B0604020202020204" pitchFamily="34" charset="0"/>
              <a:buChar char="•"/>
            </a:pPr>
            <a:r>
              <a:rPr lang="en-GB" sz="1050" dirty="0"/>
              <a:t>Helps early identification of “cold issues”, both for all SAT1-components and some of the SAT2-components</a:t>
            </a:r>
          </a:p>
          <a:p>
            <a:pPr marL="171450" indent="-171450">
              <a:buFont typeface="Arial" panose="020B0604020202020204" pitchFamily="34" charset="0"/>
              <a:buChar char="•"/>
            </a:pPr>
            <a:r>
              <a:rPr lang="en-GB" sz="1050" dirty="0"/>
              <a:t>SCK CEN runs: SCK CEN experts + operators will actuate the process</a:t>
            </a:r>
          </a:p>
          <a:p>
            <a:pPr marL="171450" indent="-171450">
              <a:buFont typeface="Arial" panose="020B0604020202020204" pitchFamily="34" charset="0"/>
              <a:buChar char="•"/>
            </a:pPr>
            <a:r>
              <a:rPr lang="en-GB" sz="1050" dirty="0"/>
              <a:t>Test plan is on SCK CEN responsibility with inputs (limitations) from Contractor.</a:t>
            </a:r>
          </a:p>
          <a:p>
            <a:pPr marL="171450" indent="-171450">
              <a:buFont typeface="Arial" panose="020B0604020202020204" pitchFamily="34" charset="0"/>
              <a:buChar char="•"/>
            </a:pPr>
            <a:r>
              <a:rPr lang="en-GB" sz="1050" dirty="0"/>
              <a:t>Contractor: they have to give us the “manual” </a:t>
            </a:r>
            <a:r>
              <a:rPr lang="en-GB" sz="1050" dirty="0">
                <a:sym typeface="Wingdings" panose="05000000000000000000" pitchFamily="2" charset="2"/>
              </a:rPr>
              <a:t> the “as-built” specification (so we don’t break the equipment)</a:t>
            </a:r>
            <a:endParaRPr lang="en-GB" sz="1050" dirty="0"/>
          </a:p>
          <a:p>
            <a:pPr marL="171450" indent="-171450">
              <a:buFont typeface="Arial" panose="020B0604020202020204" pitchFamily="34" charset="0"/>
              <a:buChar char="•"/>
            </a:pPr>
            <a:r>
              <a:rPr lang="en-GB" sz="1050" dirty="0"/>
              <a:t>Contractor witnesses the commissioning and trains SCK CEN personnel on “firsts”. Need an expert to be present during cold tests and have technicians that can come within a day</a:t>
            </a:r>
          </a:p>
        </p:txBody>
      </p:sp>
      <p:sp>
        <p:nvSpPr>
          <p:cNvPr id="734" name="Rectangle 733">
            <a:extLst>
              <a:ext uri="{FF2B5EF4-FFF2-40B4-BE49-F238E27FC236}">
                <a16:creationId xmlns:a16="http://schemas.microsoft.com/office/drawing/2014/main" id="{A08ACAAA-4240-A999-38D9-8D22847DD5BD}"/>
              </a:ext>
            </a:extLst>
          </p:cNvPr>
          <p:cNvSpPr/>
          <p:nvPr/>
        </p:nvSpPr>
        <p:spPr>
          <a:xfrm>
            <a:off x="8843743" y="1547984"/>
            <a:ext cx="740552" cy="98232"/>
          </a:xfrm>
          <a:prstGeom prst="rect">
            <a:avLst/>
          </a:prstGeom>
          <a:solidFill>
            <a:schemeClr val="bg1">
              <a:lumMod val="95000"/>
            </a:schemeClr>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600" dirty="0">
                <a:solidFill>
                  <a:schemeClr val="tx1"/>
                </a:solidFill>
              </a:rPr>
              <a:t>Test Cap Lvl1</a:t>
            </a:r>
            <a:endParaRPr lang="en-GB" sz="600" dirty="0">
              <a:solidFill>
                <a:schemeClr val="tx1"/>
              </a:solidFill>
            </a:endParaRPr>
          </a:p>
        </p:txBody>
      </p:sp>
      <p:grpSp>
        <p:nvGrpSpPr>
          <p:cNvPr id="390" name="Group 389">
            <a:extLst>
              <a:ext uri="{FF2B5EF4-FFF2-40B4-BE49-F238E27FC236}">
                <a16:creationId xmlns:a16="http://schemas.microsoft.com/office/drawing/2014/main" id="{E8238347-CDAA-A510-A4F7-396C8D6AA35E}"/>
              </a:ext>
            </a:extLst>
          </p:cNvPr>
          <p:cNvGrpSpPr/>
          <p:nvPr/>
        </p:nvGrpSpPr>
        <p:grpSpPr>
          <a:xfrm>
            <a:off x="6385292" y="4545976"/>
            <a:ext cx="4746585" cy="2192456"/>
            <a:chOff x="3707381" y="147551"/>
            <a:chExt cx="7347355" cy="3393756"/>
          </a:xfrm>
        </p:grpSpPr>
        <p:sp>
          <p:nvSpPr>
            <p:cNvPr id="391" name="TextBox 390">
              <a:extLst>
                <a:ext uri="{FF2B5EF4-FFF2-40B4-BE49-F238E27FC236}">
                  <a16:creationId xmlns:a16="http://schemas.microsoft.com/office/drawing/2014/main" id="{EA13D00B-E70D-1B91-4A27-D4B1000F6C25}"/>
                </a:ext>
              </a:extLst>
            </p:cNvPr>
            <p:cNvSpPr txBox="1"/>
            <p:nvPr/>
          </p:nvSpPr>
          <p:spPr>
            <a:xfrm>
              <a:off x="4623731" y="147551"/>
              <a:ext cx="772348" cy="357310"/>
            </a:xfrm>
            <a:prstGeom prst="rect">
              <a:avLst/>
            </a:prstGeom>
            <a:noFill/>
          </p:spPr>
          <p:txBody>
            <a:bodyPr wrap="square">
              <a:spAutoFit/>
            </a:bodyPr>
            <a:lstStyle/>
            <a:p>
              <a:pPr algn="ctr"/>
              <a:r>
                <a:rPr lang="en-GB" sz="900" dirty="0">
                  <a:solidFill>
                    <a:schemeClr val="tx1"/>
                  </a:solidFill>
                </a:rPr>
                <a:t>WHS</a:t>
              </a:r>
              <a:endParaRPr lang="en-GB" sz="900" dirty="0"/>
            </a:p>
          </p:txBody>
        </p:sp>
        <p:sp>
          <p:nvSpPr>
            <p:cNvPr id="392" name="Rectangle 391">
              <a:extLst>
                <a:ext uri="{FF2B5EF4-FFF2-40B4-BE49-F238E27FC236}">
                  <a16:creationId xmlns:a16="http://schemas.microsoft.com/office/drawing/2014/main" id="{F9FC1027-33BF-AD28-1577-78089FEBF82D}"/>
                </a:ext>
              </a:extLst>
            </p:cNvPr>
            <p:cNvSpPr/>
            <p:nvPr/>
          </p:nvSpPr>
          <p:spPr>
            <a:xfrm>
              <a:off x="7590749" y="1755060"/>
              <a:ext cx="1146318" cy="588821"/>
            </a:xfrm>
            <a:prstGeom prst="rect">
              <a:avLst/>
            </a:prstGeom>
            <a:solidFill>
              <a:srgbClr val="00B050"/>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1050"/>
            </a:p>
          </p:txBody>
        </p:sp>
        <p:sp>
          <p:nvSpPr>
            <p:cNvPr id="393" name="Rectangle 392">
              <a:extLst>
                <a:ext uri="{FF2B5EF4-FFF2-40B4-BE49-F238E27FC236}">
                  <a16:creationId xmlns:a16="http://schemas.microsoft.com/office/drawing/2014/main" id="{04143A54-0DA7-2009-66BA-9428DB0E6834}"/>
                </a:ext>
              </a:extLst>
            </p:cNvPr>
            <p:cNvSpPr/>
            <p:nvPr/>
          </p:nvSpPr>
          <p:spPr>
            <a:xfrm>
              <a:off x="7590749" y="1058833"/>
              <a:ext cx="1146318" cy="717312"/>
            </a:xfrm>
            <a:prstGeom prst="rect">
              <a:avLst/>
            </a:prstGeom>
            <a:solidFill>
              <a:srgbClr val="00B050"/>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1050"/>
            </a:p>
          </p:txBody>
        </p:sp>
        <p:sp>
          <p:nvSpPr>
            <p:cNvPr id="394" name="Rectangle 393">
              <a:extLst>
                <a:ext uri="{FF2B5EF4-FFF2-40B4-BE49-F238E27FC236}">
                  <a16:creationId xmlns:a16="http://schemas.microsoft.com/office/drawing/2014/main" id="{B351305A-3A5D-69CD-A350-95505955070A}"/>
                </a:ext>
              </a:extLst>
            </p:cNvPr>
            <p:cNvSpPr/>
            <p:nvPr/>
          </p:nvSpPr>
          <p:spPr>
            <a:xfrm>
              <a:off x="7590749" y="2336858"/>
              <a:ext cx="1146318" cy="672227"/>
            </a:xfrm>
            <a:prstGeom prst="rect">
              <a:avLst/>
            </a:prstGeom>
            <a:solidFill>
              <a:srgbClr val="00B050"/>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1050"/>
            </a:p>
          </p:txBody>
        </p:sp>
        <p:cxnSp>
          <p:nvCxnSpPr>
            <p:cNvPr id="395" name="Straight Connector 394">
              <a:extLst>
                <a:ext uri="{FF2B5EF4-FFF2-40B4-BE49-F238E27FC236}">
                  <a16:creationId xmlns:a16="http://schemas.microsoft.com/office/drawing/2014/main" id="{7E5485AD-FD24-6E00-8D8C-62E3D834DAC1}"/>
                </a:ext>
              </a:extLst>
            </p:cNvPr>
            <p:cNvCxnSpPr>
              <a:cxnSpLocks/>
            </p:cNvCxnSpPr>
            <p:nvPr/>
          </p:nvCxnSpPr>
          <p:spPr>
            <a:xfrm>
              <a:off x="7933151" y="1452153"/>
              <a:ext cx="0" cy="55993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F1BDB5BA-5B25-5DD7-F7AC-CF5F0349AFFA}"/>
                </a:ext>
              </a:extLst>
            </p:cNvPr>
            <p:cNvCxnSpPr>
              <a:cxnSpLocks/>
            </p:cNvCxnSpPr>
            <p:nvPr/>
          </p:nvCxnSpPr>
          <p:spPr>
            <a:xfrm>
              <a:off x="8091852" y="1543712"/>
              <a:ext cx="0" cy="46837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97" name="Isosceles Triangle 396">
              <a:extLst>
                <a:ext uri="{FF2B5EF4-FFF2-40B4-BE49-F238E27FC236}">
                  <a16:creationId xmlns:a16="http://schemas.microsoft.com/office/drawing/2014/main" id="{58F353F2-C08E-F17F-785F-ED273530C96D}"/>
                </a:ext>
              </a:extLst>
            </p:cNvPr>
            <p:cNvSpPr/>
            <p:nvPr/>
          </p:nvSpPr>
          <p:spPr>
            <a:xfrm>
              <a:off x="7903482" y="1676073"/>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398" name="Isosceles Triangle 397">
              <a:extLst>
                <a:ext uri="{FF2B5EF4-FFF2-40B4-BE49-F238E27FC236}">
                  <a16:creationId xmlns:a16="http://schemas.microsoft.com/office/drawing/2014/main" id="{52C75F6B-7D99-FB11-A5C3-ED8FDA175E4C}"/>
                </a:ext>
              </a:extLst>
            </p:cNvPr>
            <p:cNvSpPr/>
            <p:nvPr/>
          </p:nvSpPr>
          <p:spPr>
            <a:xfrm flipV="1">
              <a:off x="7903482" y="1624004"/>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399" name="Isosceles Triangle 398">
              <a:extLst>
                <a:ext uri="{FF2B5EF4-FFF2-40B4-BE49-F238E27FC236}">
                  <a16:creationId xmlns:a16="http://schemas.microsoft.com/office/drawing/2014/main" id="{2B3D2FC2-C386-4924-EFB2-184B7AF87313}"/>
                </a:ext>
              </a:extLst>
            </p:cNvPr>
            <p:cNvSpPr/>
            <p:nvPr/>
          </p:nvSpPr>
          <p:spPr>
            <a:xfrm>
              <a:off x="8057841" y="1678638"/>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00" name="Isosceles Triangle 399">
              <a:extLst>
                <a:ext uri="{FF2B5EF4-FFF2-40B4-BE49-F238E27FC236}">
                  <a16:creationId xmlns:a16="http://schemas.microsoft.com/office/drawing/2014/main" id="{9DD6EF70-A5FA-AA97-C2ED-AF5FFE687A7E}"/>
                </a:ext>
              </a:extLst>
            </p:cNvPr>
            <p:cNvSpPr/>
            <p:nvPr/>
          </p:nvSpPr>
          <p:spPr>
            <a:xfrm flipV="1">
              <a:off x="8057841" y="1626569"/>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cxnSp>
          <p:nvCxnSpPr>
            <p:cNvPr id="401" name="Straight Connector 400">
              <a:extLst>
                <a:ext uri="{FF2B5EF4-FFF2-40B4-BE49-F238E27FC236}">
                  <a16:creationId xmlns:a16="http://schemas.microsoft.com/office/drawing/2014/main" id="{9795676B-F277-648F-7F4E-0BCF22F21664}"/>
                </a:ext>
              </a:extLst>
            </p:cNvPr>
            <p:cNvCxnSpPr>
              <a:cxnSpLocks/>
            </p:cNvCxnSpPr>
            <p:nvPr/>
          </p:nvCxnSpPr>
          <p:spPr>
            <a:xfrm flipV="1">
              <a:off x="7730762" y="1240422"/>
              <a:ext cx="0" cy="857778"/>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02" name="Isosceles Triangle 401">
              <a:extLst>
                <a:ext uri="{FF2B5EF4-FFF2-40B4-BE49-F238E27FC236}">
                  <a16:creationId xmlns:a16="http://schemas.microsoft.com/office/drawing/2014/main" id="{FD2F7826-0AE1-210F-DD21-175E76BCC5DF}"/>
                </a:ext>
              </a:extLst>
            </p:cNvPr>
            <p:cNvSpPr/>
            <p:nvPr/>
          </p:nvSpPr>
          <p:spPr>
            <a:xfrm>
              <a:off x="7693809" y="1676079"/>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03" name="Isosceles Triangle 402">
              <a:extLst>
                <a:ext uri="{FF2B5EF4-FFF2-40B4-BE49-F238E27FC236}">
                  <a16:creationId xmlns:a16="http://schemas.microsoft.com/office/drawing/2014/main" id="{C1A92EAC-2006-E048-F59A-D29DAAD437CD}"/>
                </a:ext>
              </a:extLst>
            </p:cNvPr>
            <p:cNvSpPr/>
            <p:nvPr/>
          </p:nvSpPr>
          <p:spPr>
            <a:xfrm flipV="1">
              <a:off x="7693809" y="1624010"/>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cxnSp>
          <p:nvCxnSpPr>
            <p:cNvPr id="404" name="Straight Connector 403">
              <a:extLst>
                <a:ext uri="{FF2B5EF4-FFF2-40B4-BE49-F238E27FC236}">
                  <a16:creationId xmlns:a16="http://schemas.microsoft.com/office/drawing/2014/main" id="{A77D972D-EE92-DA43-4C11-601B1C26F523}"/>
                </a:ext>
              </a:extLst>
            </p:cNvPr>
            <p:cNvCxnSpPr>
              <a:cxnSpLocks/>
            </p:cNvCxnSpPr>
            <p:nvPr/>
          </p:nvCxnSpPr>
          <p:spPr>
            <a:xfrm flipH="1" flipV="1">
              <a:off x="7916183" y="2016278"/>
              <a:ext cx="193496" cy="9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5" name="Straight Connector 404">
              <a:extLst>
                <a:ext uri="{FF2B5EF4-FFF2-40B4-BE49-F238E27FC236}">
                  <a16:creationId xmlns:a16="http://schemas.microsoft.com/office/drawing/2014/main" id="{0333BB73-D933-F16B-4AED-A8FD17BC5B2D}"/>
                </a:ext>
              </a:extLst>
            </p:cNvPr>
            <p:cNvCxnSpPr>
              <a:cxnSpLocks/>
            </p:cNvCxnSpPr>
            <p:nvPr/>
          </p:nvCxnSpPr>
          <p:spPr>
            <a:xfrm>
              <a:off x="7729846" y="2077949"/>
              <a:ext cx="580088" cy="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7B5CBEB8-D3EA-EDD1-9BB6-391CD6D59D3E}"/>
                </a:ext>
              </a:extLst>
            </p:cNvPr>
            <p:cNvCxnSpPr>
              <a:cxnSpLocks/>
            </p:cNvCxnSpPr>
            <p:nvPr/>
          </p:nvCxnSpPr>
          <p:spPr>
            <a:xfrm flipV="1">
              <a:off x="8289396" y="2061675"/>
              <a:ext cx="6163" cy="326822"/>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A3825FF8-58E7-3863-98A9-0D3C1D428EEF}"/>
                </a:ext>
              </a:extLst>
            </p:cNvPr>
            <p:cNvCxnSpPr>
              <a:cxnSpLocks/>
            </p:cNvCxnSpPr>
            <p:nvPr/>
          </p:nvCxnSpPr>
          <p:spPr>
            <a:xfrm>
              <a:off x="8062398" y="2081759"/>
              <a:ext cx="0" cy="543582"/>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137CD195-B8F0-6B16-CEC5-127A880D3071}"/>
                </a:ext>
              </a:extLst>
            </p:cNvPr>
            <p:cNvCxnSpPr>
              <a:cxnSpLocks/>
            </p:cNvCxnSpPr>
            <p:nvPr/>
          </p:nvCxnSpPr>
          <p:spPr>
            <a:xfrm>
              <a:off x="8047158" y="2606291"/>
              <a:ext cx="176303" cy="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15" name="Straight Connector 514">
              <a:extLst>
                <a:ext uri="{FF2B5EF4-FFF2-40B4-BE49-F238E27FC236}">
                  <a16:creationId xmlns:a16="http://schemas.microsoft.com/office/drawing/2014/main" id="{DE5EFE47-F55B-E0FC-7E65-D31B83F76A1C}"/>
                </a:ext>
              </a:extLst>
            </p:cNvPr>
            <p:cNvCxnSpPr>
              <a:cxnSpLocks/>
            </p:cNvCxnSpPr>
            <p:nvPr/>
          </p:nvCxnSpPr>
          <p:spPr>
            <a:xfrm flipV="1">
              <a:off x="8395758" y="1351703"/>
              <a:ext cx="638" cy="1033619"/>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516" name="Isosceles Triangle 515">
              <a:extLst>
                <a:ext uri="{FF2B5EF4-FFF2-40B4-BE49-F238E27FC236}">
                  <a16:creationId xmlns:a16="http://schemas.microsoft.com/office/drawing/2014/main" id="{D7D95619-CCFE-8A20-1E41-6EA5A53A0217}"/>
                </a:ext>
              </a:extLst>
            </p:cNvPr>
            <p:cNvSpPr/>
            <p:nvPr/>
          </p:nvSpPr>
          <p:spPr>
            <a:xfrm>
              <a:off x="8356083" y="1676080"/>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517" name="Isosceles Triangle 516">
              <a:extLst>
                <a:ext uri="{FF2B5EF4-FFF2-40B4-BE49-F238E27FC236}">
                  <a16:creationId xmlns:a16="http://schemas.microsoft.com/office/drawing/2014/main" id="{826D73C6-CD75-3CDE-EC16-FFFF30F4FF55}"/>
                </a:ext>
              </a:extLst>
            </p:cNvPr>
            <p:cNvSpPr/>
            <p:nvPr/>
          </p:nvSpPr>
          <p:spPr>
            <a:xfrm flipV="1">
              <a:off x="8356083" y="1624011"/>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nvGrpSpPr>
            <p:cNvPr id="518" name="Group 517">
              <a:extLst>
                <a:ext uri="{FF2B5EF4-FFF2-40B4-BE49-F238E27FC236}">
                  <a16:creationId xmlns:a16="http://schemas.microsoft.com/office/drawing/2014/main" id="{80655E53-31C9-8F0D-1676-6E5A630EA6A2}"/>
                </a:ext>
              </a:extLst>
            </p:cNvPr>
            <p:cNvGrpSpPr/>
            <p:nvPr/>
          </p:nvGrpSpPr>
          <p:grpSpPr>
            <a:xfrm>
              <a:off x="8222970" y="2383647"/>
              <a:ext cx="384070" cy="310994"/>
              <a:chOff x="8386868" y="2686363"/>
              <a:chExt cx="672591" cy="410396"/>
            </a:xfrm>
          </p:grpSpPr>
          <p:sp>
            <p:nvSpPr>
              <p:cNvPr id="776" name="Rectangle 775">
                <a:extLst>
                  <a:ext uri="{FF2B5EF4-FFF2-40B4-BE49-F238E27FC236}">
                    <a16:creationId xmlns:a16="http://schemas.microsoft.com/office/drawing/2014/main" id="{83600A77-FBA0-BD3C-6515-AE91677D76E9}"/>
                  </a:ext>
                </a:extLst>
              </p:cNvPr>
              <p:cNvSpPr/>
              <p:nvPr/>
            </p:nvSpPr>
            <p:spPr>
              <a:xfrm>
                <a:off x="8386869" y="2891561"/>
                <a:ext cx="672590" cy="205198"/>
              </a:xfrm>
              <a:prstGeom prst="rect">
                <a:avLst/>
              </a:prstGeom>
              <a:solidFill>
                <a:schemeClr val="accent4">
                  <a:lumMod val="60000"/>
                  <a:lumOff val="40000"/>
                </a:scheme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777" name="Rectangle 776">
                <a:extLst>
                  <a:ext uri="{FF2B5EF4-FFF2-40B4-BE49-F238E27FC236}">
                    <a16:creationId xmlns:a16="http://schemas.microsoft.com/office/drawing/2014/main" id="{8B89E6D8-B11F-715A-437B-E28EB7B14244}"/>
                  </a:ext>
                </a:extLst>
              </p:cNvPr>
              <p:cNvSpPr/>
              <p:nvPr/>
            </p:nvSpPr>
            <p:spPr>
              <a:xfrm>
                <a:off x="8386868" y="2686363"/>
                <a:ext cx="672590" cy="205198"/>
              </a:xfrm>
              <a:prstGeom prst="rect">
                <a:avLst/>
              </a:prstGeom>
              <a:solidFill>
                <a:schemeClr val="bg1"/>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sp>
          <p:nvSpPr>
            <p:cNvPr id="519" name="Isosceles Triangle 518">
              <a:extLst>
                <a:ext uri="{FF2B5EF4-FFF2-40B4-BE49-F238E27FC236}">
                  <a16:creationId xmlns:a16="http://schemas.microsoft.com/office/drawing/2014/main" id="{77E366C9-CFF9-E258-CC02-86BECF681070}"/>
                </a:ext>
              </a:extLst>
            </p:cNvPr>
            <p:cNvSpPr/>
            <p:nvPr/>
          </p:nvSpPr>
          <p:spPr>
            <a:xfrm>
              <a:off x="8026849" y="2185893"/>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520" name="Isosceles Triangle 519">
              <a:extLst>
                <a:ext uri="{FF2B5EF4-FFF2-40B4-BE49-F238E27FC236}">
                  <a16:creationId xmlns:a16="http://schemas.microsoft.com/office/drawing/2014/main" id="{3286D995-895C-A670-F61E-49DCBC322349}"/>
                </a:ext>
              </a:extLst>
            </p:cNvPr>
            <p:cNvSpPr/>
            <p:nvPr/>
          </p:nvSpPr>
          <p:spPr>
            <a:xfrm flipV="1">
              <a:off x="8026849" y="2133824"/>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521" name="Isosceles Triangle 520">
              <a:extLst>
                <a:ext uri="{FF2B5EF4-FFF2-40B4-BE49-F238E27FC236}">
                  <a16:creationId xmlns:a16="http://schemas.microsoft.com/office/drawing/2014/main" id="{16F01831-32D5-FD00-3231-39CCB9269D70}"/>
                </a:ext>
              </a:extLst>
            </p:cNvPr>
            <p:cNvSpPr/>
            <p:nvPr/>
          </p:nvSpPr>
          <p:spPr>
            <a:xfrm>
              <a:off x="8261660" y="2176921"/>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522" name="Isosceles Triangle 521">
              <a:extLst>
                <a:ext uri="{FF2B5EF4-FFF2-40B4-BE49-F238E27FC236}">
                  <a16:creationId xmlns:a16="http://schemas.microsoft.com/office/drawing/2014/main" id="{C6EECBDD-BB0F-D40E-577B-A1B35B9FE53B}"/>
                </a:ext>
              </a:extLst>
            </p:cNvPr>
            <p:cNvSpPr/>
            <p:nvPr/>
          </p:nvSpPr>
          <p:spPr>
            <a:xfrm flipV="1">
              <a:off x="8261660" y="2124852"/>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cxnSp>
          <p:nvCxnSpPr>
            <p:cNvPr id="523" name="Straight Connector 522">
              <a:extLst>
                <a:ext uri="{FF2B5EF4-FFF2-40B4-BE49-F238E27FC236}">
                  <a16:creationId xmlns:a16="http://schemas.microsoft.com/office/drawing/2014/main" id="{72AA643A-47F3-5CDB-060D-8973497CBBE7}"/>
                </a:ext>
              </a:extLst>
            </p:cNvPr>
            <p:cNvCxnSpPr>
              <a:cxnSpLocks/>
            </p:cNvCxnSpPr>
            <p:nvPr/>
          </p:nvCxnSpPr>
          <p:spPr>
            <a:xfrm flipV="1">
              <a:off x="9141760" y="1746091"/>
              <a:ext cx="0" cy="105505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24" name="Straight Connector 523">
              <a:extLst>
                <a:ext uri="{FF2B5EF4-FFF2-40B4-BE49-F238E27FC236}">
                  <a16:creationId xmlns:a16="http://schemas.microsoft.com/office/drawing/2014/main" id="{4EFFFDFE-03E8-A3A2-1DA1-7F26D963369B}"/>
                </a:ext>
              </a:extLst>
            </p:cNvPr>
            <p:cNvCxnSpPr>
              <a:cxnSpLocks/>
            </p:cNvCxnSpPr>
            <p:nvPr/>
          </p:nvCxnSpPr>
          <p:spPr>
            <a:xfrm flipH="1">
              <a:off x="7729846" y="2918540"/>
              <a:ext cx="1559332"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25" name="Straight Connector 524">
              <a:extLst>
                <a:ext uri="{FF2B5EF4-FFF2-40B4-BE49-F238E27FC236}">
                  <a16:creationId xmlns:a16="http://schemas.microsoft.com/office/drawing/2014/main" id="{DCF8A3AF-B3B4-7D41-F588-31241CD3A3F9}"/>
                </a:ext>
              </a:extLst>
            </p:cNvPr>
            <p:cNvCxnSpPr>
              <a:cxnSpLocks/>
            </p:cNvCxnSpPr>
            <p:nvPr/>
          </p:nvCxnSpPr>
          <p:spPr>
            <a:xfrm>
              <a:off x="7724463" y="2099925"/>
              <a:ext cx="0" cy="839602"/>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26" name="Straight Connector 525">
              <a:extLst>
                <a:ext uri="{FF2B5EF4-FFF2-40B4-BE49-F238E27FC236}">
                  <a16:creationId xmlns:a16="http://schemas.microsoft.com/office/drawing/2014/main" id="{02BE197A-5EBE-853E-75AF-888EB95F2143}"/>
                </a:ext>
              </a:extLst>
            </p:cNvPr>
            <p:cNvCxnSpPr>
              <a:cxnSpLocks/>
            </p:cNvCxnSpPr>
            <p:nvPr/>
          </p:nvCxnSpPr>
          <p:spPr>
            <a:xfrm flipH="1">
              <a:off x="7729846" y="2782093"/>
              <a:ext cx="1411914"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27" name="Straight Connector 526">
              <a:extLst>
                <a:ext uri="{FF2B5EF4-FFF2-40B4-BE49-F238E27FC236}">
                  <a16:creationId xmlns:a16="http://schemas.microsoft.com/office/drawing/2014/main" id="{F97000E2-EF6E-61A4-5CCD-0F07DD268E3F}"/>
                </a:ext>
              </a:extLst>
            </p:cNvPr>
            <p:cNvCxnSpPr>
              <a:cxnSpLocks/>
            </p:cNvCxnSpPr>
            <p:nvPr/>
          </p:nvCxnSpPr>
          <p:spPr>
            <a:xfrm>
              <a:off x="9269846" y="2358260"/>
              <a:ext cx="0" cy="567459"/>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a:extLst>
                <a:ext uri="{FF2B5EF4-FFF2-40B4-BE49-F238E27FC236}">
                  <a16:creationId xmlns:a16="http://schemas.microsoft.com/office/drawing/2014/main" id="{894C0CC6-BE58-6FA5-5D4D-BD266F93B5F2}"/>
                </a:ext>
              </a:extLst>
            </p:cNvPr>
            <p:cNvCxnSpPr>
              <a:cxnSpLocks/>
            </p:cNvCxnSpPr>
            <p:nvPr/>
          </p:nvCxnSpPr>
          <p:spPr>
            <a:xfrm flipH="1">
              <a:off x="9141760" y="2358260"/>
              <a:ext cx="147418"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529" name="Isosceles Triangle 528">
              <a:extLst>
                <a:ext uri="{FF2B5EF4-FFF2-40B4-BE49-F238E27FC236}">
                  <a16:creationId xmlns:a16="http://schemas.microsoft.com/office/drawing/2014/main" id="{7E4ECD89-8E47-4565-14CC-C7769A1F64A2}"/>
                </a:ext>
              </a:extLst>
            </p:cNvPr>
            <p:cNvSpPr/>
            <p:nvPr/>
          </p:nvSpPr>
          <p:spPr>
            <a:xfrm rot="5400000">
              <a:off x="8995763" y="2756058"/>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530" name="Isosceles Triangle 529">
              <a:extLst>
                <a:ext uri="{FF2B5EF4-FFF2-40B4-BE49-F238E27FC236}">
                  <a16:creationId xmlns:a16="http://schemas.microsoft.com/office/drawing/2014/main" id="{1BEF0E0C-AA3A-89FD-CC45-61C0003F3EB0}"/>
                </a:ext>
              </a:extLst>
            </p:cNvPr>
            <p:cNvSpPr/>
            <p:nvPr/>
          </p:nvSpPr>
          <p:spPr>
            <a:xfrm rot="5400000" flipV="1">
              <a:off x="9047831" y="2756058"/>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531" name="Isosceles Triangle 530">
              <a:extLst>
                <a:ext uri="{FF2B5EF4-FFF2-40B4-BE49-F238E27FC236}">
                  <a16:creationId xmlns:a16="http://schemas.microsoft.com/office/drawing/2014/main" id="{806204B2-117A-0851-252D-EEA90E835978}"/>
                </a:ext>
              </a:extLst>
            </p:cNvPr>
            <p:cNvSpPr/>
            <p:nvPr/>
          </p:nvSpPr>
          <p:spPr>
            <a:xfrm rot="5400000">
              <a:off x="9098760" y="2893195"/>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532" name="Isosceles Triangle 531">
              <a:extLst>
                <a:ext uri="{FF2B5EF4-FFF2-40B4-BE49-F238E27FC236}">
                  <a16:creationId xmlns:a16="http://schemas.microsoft.com/office/drawing/2014/main" id="{FBB0C365-37F0-4280-E813-366E011A0735}"/>
                </a:ext>
              </a:extLst>
            </p:cNvPr>
            <p:cNvSpPr/>
            <p:nvPr/>
          </p:nvSpPr>
          <p:spPr>
            <a:xfrm rot="5400000" flipV="1">
              <a:off x="9150828" y="2893195"/>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533" name="Rectangle 532">
              <a:extLst>
                <a:ext uri="{FF2B5EF4-FFF2-40B4-BE49-F238E27FC236}">
                  <a16:creationId xmlns:a16="http://schemas.microsoft.com/office/drawing/2014/main" id="{192E3146-877F-F22F-FD94-CBFD5C46DF7C}"/>
                </a:ext>
              </a:extLst>
            </p:cNvPr>
            <p:cNvSpPr/>
            <p:nvPr/>
          </p:nvSpPr>
          <p:spPr>
            <a:xfrm>
              <a:off x="6161209" y="1058898"/>
              <a:ext cx="998634" cy="613334"/>
            </a:xfrm>
            <a:prstGeom prst="rect">
              <a:avLst/>
            </a:prstGeom>
            <a:solidFill>
              <a:srgbClr val="00B050"/>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1050"/>
            </a:p>
          </p:txBody>
        </p:sp>
        <p:grpSp>
          <p:nvGrpSpPr>
            <p:cNvPr id="534" name="Group 533">
              <a:extLst>
                <a:ext uri="{FF2B5EF4-FFF2-40B4-BE49-F238E27FC236}">
                  <a16:creationId xmlns:a16="http://schemas.microsoft.com/office/drawing/2014/main" id="{5DCC18D6-16CF-2354-4E2A-C5FB19EB128A}"/>
                </a:ext>
              </a:extLst>
            </p:cNvPr>
            <p:cNvGrpSpPr/>
            <p:nvPr/>
          </p:nvGrpSpPr>
          <p:grpSpPr>
            <a:xfrm>
              <a:off x="5838597" y="1242461"/>
              <a:ext cx="3768254" cy="311853"/>
              <a:chOff x="1505721" y="3394849"/>
              <a:chExt cx="9805815" cy="311853"/>
            </a:xfrm>
          </p:grpSpPr>
          <p:cxnSp>
            <p:nvCxnSpPr>
              <p:cNvPr id="772" name="Straight Connector 771">
                <a:extLst>
                  <a:ext uri="{FF2B5EF4-FFF2-40B4-BE49-F238E27FC236}">
                    <a16:creationId xmlns:a16="http://schemas.microsoft.com/office/drawing/2014/main" id="{624238BD-5471-5C60-F25B-6DC2F8152B8C}"/>
                  </a:ext>
                </a:extLst>
              </p:cNvPr>
              <p:cNvCxnSpPr>
                <a:cxnSpLocks/>
              </p:cNvCxnSpPr>
              <p:nvPr/>
            </p:nvCxnSpPr>
            <p:spPr>
              <a:xfrm>
                <a:off x="1505721" y="3394849"/>
                <a:ext cx="9805815" cy="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73" name="Straight Connector 772">
                <a:extLst>
                  <a:ext uri="{FF2B5EF4-FFF2-40B4-BE49-F238E27FC236}">
                    <a16:creationId xmlns:a16="http://schemas.microsoft.com/office/drawing/2014/main" id="{CCFEFAC4-1A9F-D2EF-85B5-B64B869B5155}"/>
                  </a:ext>
                </a:extLst>
              </p:cNvPr>
              <p:cNvCxnSpPr>
                <a:cxnSpLocks/>
              </p:cNvCxnSpPr>
              <p:nvPr/>
            </p:nvCxnSpPr>
            <p:spPr>
              <a:xfrm>
                <a:off x="1515647" y="3499021"/>
                <a:ext cx="9795889"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4" name="Straight Connector 773">
                <a:extLst>
                  <a:ext uri="{FF2B5EF4-FFF2-40B4-BE49-F238E27FC236}">
                    <a16:creationId xmlns:a16="http://schemas.microsoft.com/office/drawing/2014/main" id="{95114DDB-26AC-FE87-AEFC-D23955A42936}"/>
                  </a:ext>
                </a:extLst>
              </p:cNvPr>
              <p:cNvCxnSpPr>
                <a:cxnSpLocks/>
              </p:cNvCxnSpPr>
              <p:nvPr/>
            </p:nvCxnSpPr>
            <p:spPr>
              <a:xfrm>
                <a:off x="1515647" y="3599498"/>
                <a:ext cx="979588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5" name="Straight Connector 774">
                <a:extLst>
                  <a:ext uri="{FF2B5EF4-FFF2-40B4-BE49-F238E27FC236}">
                    <a16:creationId xmlns:a16="http://schemas.microsoft.com/office/drawing/2014/main" id="{E270C4C3-1049-D242-109C-51A959556595}"/>
                  </a:ext>
                </a:extLst>
              </p:cNvPr>
              <p:cNvCxnSpPr>
                <a:cxnSpLocks/>
              </p:cNvCxnSpPr>
              <p:nvPr/>
            </p:nvCxnSpPr>
            <p:spPr>
              <a:xfrm>
                <a:off x="1515647" y="3706702"/>
                <a:ext cx="979588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35" name="TextBox 534">
              <a:extLst>
                <a:ext uri="{FF2B5EF4-FFF2-40B4-BE49-F238E27FC236}">
                  <a16:creationId xmlns:a16="http://schemas.microsoft.com/office/drawing/2014/main" id="{12F02B1C-740F-0254-D986-FACB81742367}"/>
                </a:ext>
              </a:extLst>
            </p:cNvPr>
            <p:cNvSpPr txBox="1"/>
            <p:nvPr/>
          </p:nvSpPr>
          <p:spPr>
            <a:xfrm>
              <a:off x="7603008" y="2969609"/>
              <a:ext cx="1117066" cy="571698"/>
            </a:xfrm>
            <a:prstGeom prst="rect">
              <a:avLst/>
            </a:prstGeom>
            <a:noFill/>
          </p:spPr>
          <p:txBody>
            <a:bodyPr wrap="square">
              <a:spAutoFit/>
            </a:bodyPr>
            <a:lstStyle/>
            <a:p>
              <a:pPr algn="ctr"/>
              <a:r>
                <a:rPr lang="en-GB" sz="900" dirty="0">
                  <a:solidFill>
                    <a:schemeClr val="tx1"/>
                  </a:solidFill>
                </a:rPr>
                <a:t>QCELL # xx</a:t>
              </a:r>
              <a:endParaRPr lang="en-GB" sz="900" dirty="0"/>
            </a:p>
          </p:txBody>
        </p:sp>
        <p:sp>
          <p:nvSpPr>
            <p:cNvPr id="536" name="TextBox 535">
              <a:extLst>
                <a:ext uri="{FF2B5EF4-FFF2-40B4-BE49-F238E27FC236}">
                  <a16:creationId xmlns:a16="http://schemas.microsoft.com/office/drawing/2014/main" id="{24798EEB-D6CF-CF81-82AF-B9EFA6CD0378}"/>
                </a:ext>
              </a:extLst>
            </p:cNvPr>
            <p:cNvSpPr txBox="1"/>
            <p:nvPr/>
          </p:nvSpPr>
          <p:spPr>
            <a:xfrm>
              <a:off x="6330610" y="1638341"/>
              <a:ext cx="772348" cy="357310"/>
            </a:xfrm>
            <a:prstGeom prst="rect">
              <a:avLst/>
            </a:prstGeom>
            <a:noFill/>
          </p:spPr>
          <p:txBody>
            <a:bodyPr wrap="square">
              <a:spAutoFit/>
            </a:bodyPr>
            <a:lstStyle/>
            <a:p>
              <a:pPr algn="ctr"/>
              <a:r>
                <a:rPr lang="en-GB" sz="900" dirty="0">
                  <a:solidFill>
                    <a:schemeClr val="tx1"/>
                  </a:solidFill>
                </a:rPr>
                <a:t>QLM</a:t>
              </a:r>
              <a:endParaRPr lang="en-GB" sz="900" dirty="0"/>
            </a:p>
          </p:txBody>
        </p:sp>
        <p:pic>
          <p:nvPicPr>
            <p:cNvPr id="537" name="Picture 536">
              <a:extLst>
                <a:ext uri="{FF2B5EF4-FFF2-40B4-BE49-F238E27FC236}">
                  <a16:creationId xmlns:a16="http://schemas.microsoft.com/office/drawing/2014/main" id="{43892563-5238-DAB5-0CE0-541263EA2F3B}"/>
                </a:ext>
              </a:extLst>
            </p:cNvPr>
            <p:cNvPicPr>
              <a:picLocks noChangeAspect="1"/>
            </p:cNvPicPr>
            <p:nvPr/>
          </p:nvPicPr>
          <p:blipFill>
            <a:blip r:embed="rId2"/>
            <a:stretch>
              <a:fillRect/>
            </a:stretch>
          </p:blipFill>
          <p:spPr>
            <a:xfrm>
              <a:off x="9076675" y="1810978"/>
              <a:ext cx="285790" cy="76211"/>
            </a:xfrm>
            <a:prstGeom prst="rect">
              <a:avLst/>
            </a:prstGeom>
          </p:spPr>
        </p:pic>
        <p:pic>
          <p:nvPicPr>
            <p:cNvPr id="538" name="Picture 537">
              <a:extLst>
                <a:ext uri="{FF2B5EF4-FFF2-40B4-BE49-F238E27FC236}">
                  <a16:creationId xmlns:a16="http://schemas.microsoft.com/office/drawing/2014/main" id="{374B437B-F8F9-8C8C-F7F2-6ECDB2134BB2}"/>
                </a:ext>
              </a:extLst>
            </p:cNvPr>
            <p:cNvPicPr>
              <a:picLocks noChangeAspect="1"/>
            </p:cNvPicPr>
            <p:nvPr/>
          </p:nvPicPr>
          <p:blipFill>
            <a:blip r:embed="rId2"/>
            <a:stretch>
              <a:fillRect/>
            </a:stretch>
          </p:blipFill>
          <p:spPr>
            <a:xfrm>
              <a:off x="9070006" y="1942675"/>
              <a:ext cx="285790" cy="76211"/>
            </a:xfrm>
            <a:prstGeom prst="rect">
              <a:avLst/>
            </a:prstGeom>
          </p:spPr>
        </p:pic>
        <p:sp>
          <p:nvSpPr>
            <p:cNvPr id="539" name="TextBox 538">
              <a:extLst>
                <a:ext uri="{FF2B5EF4-FFF2-40B4-BE49-F238E27FC236}">
                  <a16:creationId xmlns:a16="http://schemas.microsoft.com/office/drawing/2014/main" id="{02C87852-5032-D082-566D-A0478B8F421D}"/>
                </a:ext>
              </a:extLst>
            </p:cNvPr>
            <p:cNvSpPr txBox="1"/>
            <p:nvPr/>
          </p:nvSpPr>
          <p:spPr>
            <a:xfrm>
              <a:off x="10019320" y="2032003"/>
              <a:ext cx="744004" cy="357310"/>
            </a:xfrm>
            <a:prstGeom prst="rect">
              <a:avLst/>
            </a:prstGeom>
            <a:noFill/>
          </p:spPr>
          <p:txBody>
            <a:bodyPr wrap="square">
              <a:spAutoFit/>
            </a:bodyPr>
            <a:lstStyle/>
            <a:p>
              <a:pPr algn="ctr"/>
              <a:r>
                <a:rPr lang="en-GB" sz="900" dirty="0">
                  <a:solidFill>
                    <a:schemeClr val="tx1"/>
                  </a:solidFill>
                </a:rPr>
                <a:t>QVE</a:t>
              </a:r>
              <a:endParaRPr lang="en-GB" sz="900" dirty="0"/>
            </a:p>
          </p:txBody>
        </p:sp>
        <p:grpSp>
          <p:nvGrpSpPr>
            <p:cNvPr id="540" name="Group 539">
              <a:extLst>
                <a:ext uri="{FF2B5EF4-FFF2-40B4-BE49-F238E27FC236}">
                  <a16:creationId xmlns:a16="http://schemas.microsoft.com/office/drawing/2014/main" id="{B2D1985F-407C-BDBD-09DF-8C3FCBDCC68D}"/>
                </a:ext>
              </a:extLst>
            </p:cNvPr>
            <p:cNvGrpSpPr/>
            <p:nvPr/>
          </p:nvGrpSpPr>
          <p:grpSpPr>
            <a:xfrm>
              <a:off x="9583366" y="1093261"/>
              <a:ext cx="1471370" cy="961808"/>
              <a:chOff x="9731533" y="1482889"/>
              <a:chExt cx="1471370" cy="961808"/>
            </a:xfrm>
          </p:grpSpPr>
          <p:sp>
            <p:nvSpPr>
              <p:cNvPr id="749" name="Rectangle 748">
                <a:extLst>
                  <a:ext uri="{FF2B5EF4-FFF2-40B4-BE49-F238E27FC236}">
                    <a16:creationId xmlns:a16="http://schemas.microsoft.com/office/drawing/2014/main" id="{F1ABF3ED-939F-11FA-6F41-2B305759F539}"/>
                  </a:ext>
                </a:extLst>
              </p:cNvPr>
              <p:cNvSpPr/>
              <p:nvPr/>
            </p:nvSpPr>
            <p:spPr>
              <a:xfrm>
                <a:off x="9740809" y="1482889"/>
                <a:ext cx="1462094" cy="961808"/>
              </a:xfrm>
              <a:prstGeom prst="rect">
                <a:avLst/>
              </a:prstGeom>
              <a:solidFill>
                <a:srgbClr val="00B050"/>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1050"/>
              </a:p>
            </p:txBody>
          </p:sp>
          <p:cxnSp>
            <p:nvCxnSpPr>
              <p:cNvPr id="750" name="Straight Connector 749">
                <a:extLst>
                  <a:ext uri="{FF2B5EF4-FFF2-40B4-BE49-F238E27FC236}">
                    <a16:creationId xmlns:a16="http://schemas.microsoft.com/office/drawing/2014/main" id="{76D538FA-E1C6-87EE-017E-4FA3B9F9E109}"/>
                  </a:ext>
                </a:extLst>
              </p:cNvPr>
              <p:cNvCxnSpPr>
                <a:cxnSpLocks/>
              </p:cNvCxnSpPr>
              <p:nvPr/>
            </p:nvCxnSpPr>
            <p:spPr>
              <a:xfrm>
                <a:off x="10147535" y="1816962"/>
                <a:ext cx="0" cy="5278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1" name="Straight Connector 750">
                <a:extLst>
                  <a:ext uri="{FF2B5EF4-FFF2-40B4-BE49-F238E27FC236}">
                    <a16:creationId xmlns:a16="http://schemas.microsoft.com/office/drawing/2014/main" id="{CD92206D-47D7-A59C-6767-3D3AC3989774}"/>
                  </a:ext>
                </a:extLst>
              </p:cNvPr>
              <p:cNvCxnSpPr>
                <a:cxnSpLocks/>
              </p:cNvCxnSpPr>
              <p:nvPr/>
            </p:nvCxnSpPr>
            <p:spPr>
              <a:xfrm>
                <a:off x="9971758" y="1926675"/>
                <a:ext cx="0" cy="4180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2" name="Straight Connector 751">
                <a:extLst>
                  <a:ext uri="{FF2B5EF4-FFF2-40B4-BE49-F238E27FC236}">
                    <a16:creationId xmlns:a16="http://schemas.microsoft.com/office/drawing/2014/main" id="{7E07988C-1E71-AEEB-BB4E-74D8C0EA9CE5}"/>
                  </a:ext>
                </a:extLst>
              </p:cNvPr>
              <p:cNvCxnSpPr>
                <a:cxnSpLocks/>
              </p:cNvCxnSpPr>
              <p:nvPr/>
            </p:nvCxnSpPr>
            <p:spPr>
              <a:xfrm flipH="1">
                <a:off x="9952708" y="2353474"/>
                <a:ext cx="21387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753" name="Group 752">
                <a:extLst>
                  <a:ext uri="{FF2B5EF4-FFF2-40B4-BE49-F238E27FC236}">
                    <a16:creationId xmlns:a16="http://schemas.microsoft.com/office/drawing/2014/main" id="{0240A6BD-8CF1-5356-7114-E487D76167D9}"/>
                  </a:ext>
                </a:extLst>
              </p:cNvPr>
              <p:cNvGrpSpPr/>
              <p:nvPr/>
            </p:nvGrpSpPr>
            <p:grpSpPr>
              <a:xfrm>
                <a:off x="10110688" y="1926675"/>
                <a:ext cx="69486" cy="104137"/>
                <a:chOff x="4139950" y="3976591"/>
                <a:chExt cx="109797" cy="177212"/>
              </a:xfrm>
            </p:grpSpPr>
            <p:sp>
              <p:nvSpPr>
                <p:cNvPr id="770" name="Isosceles Triangle 769">
                  <a:extLst>
                    <a:ext uri="{FF2B5EF4-FFF2-40B4-BE49-F238E27FC236}">
                      <a16:creationId xmlns:a16="http://schemas.microsoft.com/office/drawing/2014/main" id="{886F154F-CAAF-BF6C-0DE7-B33C63DA4716}"/>
                    </a:ext>
                  </a:extLst>
                </p:cNvPr>
                <p:cNvSpPr/>
                <p:nvPr/>
              </p:nvSpPr>
              <p:spPr>
                <a:xfrm>
                  <a:off x="4139950" y="4065197"/>
                  <a:ext cx="109797" cy="88606"/>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771" name="Isosceles Triangle 770">
                  <a:extLst>
                    <a:ext uri="{FF2B5EF4-FFF2-40B4-BE49-F238E27FC236}">
                      <a16:creationId xmlns:a16="http://schemas.microsoft.com/office/drawing/2014/main" id="{16C6DACC-926A-97A0-AE0A-420E8EADE6E1}"/>
                    </a:ext>
                  </a:extLst>
                </p:cNvPr>
                <p:cNvSpPr/>
                <p:nvPr/>
              </p:nvSpPr>
              <p:spPr>
                <a:xfrm flipV="1">
                  <a:off x="4139950" y="3976591"/>
                  <a:ext cx="109797" cy="88606"/>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cxnSp>
            <p:nvCxnSpPr>
              <p:cNvPr id="754" name="Straight Connector 753">
                <a:extLst>
                  <a:ext uri="{FF2B5EF4-FFF2-40B4-BE49-F238E27FC236}">
                    <a16:creationId xmlns:a16="http://schemas.microsoft.com/office/drawing/2014/main" id="{CCDFA81C-5C56-434D-DDAC-42B461AFD7FE}"/>
                  </a:ext>
                </a:extLst>
              </p:cNvPr>
              <p:cNvCxnSpPr>
                <a:cxnSpLocks/>
              </p:cNvCxnSpPr>
              <p:nvPr/>
            </p:nvCxnSpPr>
            <p:spPr>
              <a:xfrm flipV="1">
                <a:off x="10638573" y="1632089"/>
                <a:ext cx="0" cy="282559"/>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55" name="Straight Connector 754">
                <a:extLst>
                  <a:ext uri="{FF2B5EF4-FFF2-40B4-BE49-F238E27FC236}">
                    <a16:creationId xmlns:a16="http://schemas.microsoft.com/office/drawing/2014/main" id="{EAA9E49C-8547-D14E-E0AE-4BDAFFCC4A6A}"/>
                  </a:ext>
                </a:extLst>
              </p:cNvPr>
              <p:cNvCxnSpPr>
                <a:cxnSpLocks/>
              </p:cNvCxnSpPr>
              <p:nvPr/>
            </p:nvCxnSpPr>
            <p:spPr>
              <a:xfrm flipV="1">
                <a:off x="10488000" y="1734540"/>
                <a:ext cx="0" cy="180108"/>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nvGrpSpPr>
              <p:cNvPr id="756" name="Group 755">
                <a:extLst>
                  <a:ext uri="{FF2B5EF4-FFF2-40B4-BE49-F238E27FC236}">
                    <a16:creationId xmlns:a16="http://schemas.microsoft.com/office/drawing/2014/main" id="{DF2EF447-5452-125C-5D72-0BE86113566A}"/>
                  </a:ext>
                </a:extLst>
              </p:cNvPr>
              <p:cNvGrpSpPr/>
              <p:nvPr/>
            </p:nvGrpSpPr>
            <p:grpSpPr>
              <a:xfrm>
                <a:off x="10453600" y="1784029"/>
                <a:ext cx="69486" cy="104137"/>
                <a:chOff x="4139950" y="3976591"/>
                <a:chExt cx="109797" cy="177212"/>
              </a:xfrm>
            </p:grpSpPr>
            <p:sp>
              <p:nvSpPr>
                <p:cNvPr id="768" name="Isosceles Triangle 767">
                  <a:extLst>
                    <a:ext uri="{FF2B5EF4-FFF2-40B4-BE49-F238E27FC236}">
                      <a16:creationId xmlns:a16="http://schemas.microsoft.com/office/drawing/2014/main" id="{265EC7C4-B4B3-E235-0B47-33A6C2748BEE}"/>
                    </a:ext>
                  </a:extLst>
                </p:cNvPr>
                <p:cNvSpPr/>
                <p:nvPr/>
              </p:nvSpPr>
              <p:spPr>
                <a:xfrm>
                  <a:off x="4139950" y="4065197"/>
                  <a:ext cx="109797" cy="88606"/>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769" name="Isosceles Triangle 768">
                  <a:extLst>
                    <a:ext uri="{FF2B5EF4-FFF2-40B4-BE49-F238E27FC236}">
                      <a16:creationId xmlns:a16="http://schemas.microsoft.com/office/drawing/2014/main" id="{732B5ADB-BE85-9141-FD35-F4A05F471875}"/>
                    </a:ext>
                  </a:extLst>
                </p:cNvPr>
                <p:cNvSpPr/>
                <p:nvPr/>
              </p:nvSpPr>
              <p:spPr>
                <a:xfrm flipV="1">
                  <a:off x="4139950" y="3976591"/>
                  <a:ext cx="109797" cy="88606"/>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757" name="Group 756">
                <a:extLst>
                  <a:ext uri="{FF2B5EF4-FFF2-40B4-BE49-F238E27FC236}">
                    <a16:creationId xmlns:a16="http://schemas.microsoft.com/office/drawing/2014/main" id="{3B848CBB-3864-383C-7D57-4D1685A1FB87}"/>
                  </a:ext>
                </a:extLst>
              </p:cNvPr>
              <p:cNvGrpSpPr/>
              <p:nvPr/>
            </p:nvGrpSpPr>
            <p:grpSpPr>
              <a:xfrm>
                <a:off x="10603405" y="1781752"/>
                <a:ext cx="69486" cy="104137"/>
                <a:chOff x="4139950" y="3976591"/>
                <a:chExt cx="109797" cy="177212"/>
              </a:xfrm>
            </p:grpSpPr>
            <p:sp>
              <p:nvSpPr>
                <p:cNvPr id="766" name="Isosceles Triangle 765">
                  <a:extLst>
                    <a:ext uri="{FF2B5EF4-FFF2-40B4-BE49-F238E27FC236}">
                      <a16:creationId xmlns:a16="http://schemas.microsoft.com/office/drawing/2014/main" id="{FD064D70-78B7-DB0F-F334-5F25BE22AAB3}"/>
                    </a:ext>
                  </a:extLst>
                </p:cNvPr>
                <p:cNvSpPr/>
                <p:nvPr/>
              </p:nvSpPr>
              <p:spPr>
                <a:xfrm>
                  <a:off x="4139950" y="4065197"/>
                  <a:ext cx="109797" cy="88606"/>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767" name="Isosceles Triangle 766">
                  <a:extLst>
                    <a:ext uri="{FF2B5EF4-FFF2-40B4-BE49-F238E27FC236}">
                      <a16:creationId xmlns:a16="http://schemas.microsoft.com/office/drawing/2014/main" id="{D811FCDA-2246-C4A1-5589-5AFE4279ED50}"/>
                    </a:ext>
                  </a:extLst>
                </p:cNvPr>
                <p:cNvSpPr/>
                <p:nvPr/>
              </p:nvSpPr>
              <p:spPr>
                <a:xfrm flipV="1">
                  <a:off x="4139950" y="3976591"/>
                  <a:ext cx="109797" cy="88606"/>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758" name="Group 757">
                <a:extLst>
                  <a:ext uri="{FF2B5EF4-FFF2-40B4-BE49-F238E27FC236}">
                    <a16:creationId xmlns:a16="http://schemas.microsoft.com/office/drawing/2014/main" id="{EE1C6E1F-633B-32DE-3A11-D388BE8637FF}"/>
                  </a:ext>
                </a:extLst>
              </p:cNvPr>
              <p:cNvGrpSpPr/>
              <p:nvPr/>
            </p:nvGrpSpPr>
            <p:grpSpPr>
              <a:xfrm>
                <a:off x="10396914" y="1921751"/>
                <a:ext cx="672591" cy="411775"/>
                <a:chOff x="1534159" y="5129606"/>
                <a:chExt cx="1034202" cy="751316"/>
              </a:xfrm>
            </p:grpSpPr>
            <p:sp>
              <p:nvSpPr>
                <p:cNvPr id="764" name="Rectangle 763">
                  <a:extLst>
                    <a:ext uri="{FF2B5EF4-FFF2-40B4-BE49-F238E27FC236}">
                      <a16:creationId xmlns:a16="http://schemas.microsoft.com/office/drawing/2014/main" id="{DA5D1C97-973F-D4D8-3AAE-0539896B725E}"/>
                    </a:ext>
                  </a:extLst>
                </p:cNvPr>
                <p:cNvSpPr/>
                <p:nvPr/>
              </p:nvSpPr>
              <p:spPr>
                <a:xfrm>
                  <a:off x="1534160" y="5505264"/>
                  <a:ext cx="1034201" cy="375658"/>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765" name="Rectangle 764">
                  <a:extLst>
                    <a:ext uri="{FF2B5EF4-FFF2-40B4-BE49-F238E27FC236}">
                      <a16:creationId xmlns:a16="http://schemas.microsoft.com/office/drawing/2014/main" id="{2CC271D2-0782-7D97-1077-59332F15B092}"/>
                    </a:ext>
                  </a:extLst>
                </p:cNvPr>
                <p:cNvSpPr/>
                <p:nvPr/>
              </p:nvSpPr>
              <p:spPr>
                <a:xfrm>
                  <a:off x="1534159" y="5129606"/>
                  <a:ext cx="1034201" cy="37565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759" name="Group 758">
                <a:extLst>
                  <a:ext uri="{FF2B5EF4-FFF2-40B4-BE49-F238E27FC236}">
                    <a16:creationId xmlns:a16="http://schemas.microsoft.com/office/drawing/2014/main" id="{E48D1C07-9D42-3021-1E3E-B21EB1D8460B}"/>
                  </a:ext>
                </a:extLst>
              </p:cNvPr>
              <p:cNvGrpSpPr/>
              <p:nvPr/>
            </p:nvGrpSpPr>
            <p:grpSpPr>
              <a:xfrm>
                <a:off x="9731533" y="1630050"/>
                <a:ext cx="932658" cy="315507"/>
                <a:chOff x="5392348" y="3394849"/>
                <a:chExt cx="7096864" cy="311853"/>
              </a:xfrm>
            </p:grpSpPr>
            <p:cxnSp>
              <p:nvCxnSpPr>
                <p:cNvPr id="760" name="Straight Connector 759">
                  <a:extLst>
                    <a:ext uri="{FF2B5EF4-FFF2-40B4-BE49-F238E27FC236}">
                      <a16:creationId xmlns:a16="http://schemas.microsoft.com/office/drawing/2014/main" id="{90B0178D-CB43-FE4E-3107-C759A0648C8A}"/>
                    </a:ext>
                  </a:extLst>
                </p:cNvPr>
                <p:cNvCxnSpPr>
                  <a:cxnSpLocks/>
                </p:cNvCxnSpPr>
                <p:nvPr/>
              </p:nvCxnSpPr>
              <p:spPr>
                <a:xfrm>
                  <a:off x="5462932" y="3394849"/>
                  <a:ext cx="7026280" cy="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61" name="Straight Connector 760">
                  <a:extLst>
                    <a:ext uri="{FF2B5EF4-FFF2-40B4-BE49-F238E27FC236}">
                      <a16:creationId xmlns:a16="http://schemas.microsoft.com/office/drawing/2014/main" id="{B8629B30-A3F6-3D53-5AAD-794F413FC4A0}"/>
                    </a:ext>
                  </a:extLst>
                </p:cNvPr>
                <p:cNvCxnSpPr>
                  <a:cxnSpLocks/>
                </p:cNvCxnSpPr>
                <p:nvPr/>
              </p:nvCxnSpPr>
              <p:spPr>
                <a:xfrm>
                  <a:off x="5462932" y="3499021"/>
                  <a:ext cx="5790768"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2" name="Straight Connector 761">
                  <a:extLst>
                    <a:ext uri="{FF2B5EF4-FFF2-40B4-BE49-F238E27FC236}">
                      <a16:creationId xmlns:a16="http://schemas.microsoft.com/office/drawing/2014/main" id="{F37423A8-8C44-9C36-0A9B-2613F964A0EB}"/>
                    </a:ext>
                  </a:extLst>
                </p:cNvPr>
                <p:cNvCxnSpPr>
                  <a:cxnSpLocks/>
                </p:cNvCxnSpPr>
                <p:nvPr/>
              </p:nvCxnSpPr>
              <p:spPr>
                <a:xfrm>
                  <a:off x="5392348" y="3599501"/>
                  <a:ext cx="311942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3" name="Straight Connector 762">
                  <a:extLst>
                    <a:ext uri="{FF2B5EF4-FFF2-40B4-BE49-F238E27FC236}">
                      <a16:creationId xmlns:a16="http://schemas.microsoft.com/office/drawing/2014/main" id="{72B4844C-F125-4962-DCD5-2B6BBE626ECA}"/>
                    </a:ext>
                  </a:extLst>
                </p:cNvPr>
                <p:cNvCxnSpPr>
                  <a:cxnSpLocks/>
                </p:cNvCxnSpPr>
                <p:nvPr/>
              </p:nvCxnSpPr>
              <p:spPr>
                <a:xfrm>
                  <a:off x="5486802" y="3706702"/>
                  <a:ext cx="167176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541" name="Group 540">
              <a:extLst>
                <a:ext uri="{FF2B5EF4-FFF2-40B4-BE49-F238E27FC236}">
                  <a16:creationId xmlns:a16="http://schemas.microsoft.com/office/drawing/2014/main" id="{4A1C4665-045D-A20A-D9E0-1B078AF91547}"/>
                </a:ext>
              </a:extLst>
            </p:cNvPr>
            <p:cNvGrpSpPr/>
            <p:nvPr/>
          </p:nvGrpSpPr>
          <p:grpSpPr>
            <a:xfrm>
              <a:off x="4509002" y="1039470"/>
              <a:ext cx="1333817" cy="688671"/>
              <a:chOff x="3164393" y="3191858"/>
              <a:chExt cx="1333817" cy="688671"/>
            </a:xfrm>
            <a:solidFill>
              <a:schemeClr val="bg1">
                <a:lumMod val="95000"/>
              </a:schemeClr>
            </a:solidFill>
          </p:grpSpPr>
          <p:sp>
            <p:nvSpPr>
              <p:cNvPr id="616" name="Rectangle 615">
                <a:extLst>
                  <a:ext uri="{FF2B5EF4-FFF2-40B4-BE49-F238E27FC236}">
                    <a16:creationId xmlns:a16="http://schemas.microsoft.com/office/drawing/2014/main" id="{DF940A8D-7D61-1F60-6CE5-6640B3540B90}"/>
                  </a:ext>
                </a:extLst>
              </p:cNvPr>
              <p:cNvSpPr/>
              <p:nvPr/>
            </p:nvSpPr>
            <p:spPr>
              <a:xfrm>
                <a:off x="3164393" y="3191858"/>
                <a:ext cx="1306713" cy="688671"/>
              </a:xfrm>
              <a:prstGeom prst="rect">
                <a:avLst/>
              </a:prstGeom>
              <a:solidFill>
                <a:srgbClr val="00B050"/>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sz="1050" dirty="0">
                  <a:solidFill>
                    <a:schemeClr val="tx1"/>
                  </a:solidFill>
                </a:endParaRPr>
              </a:p>
            </p:txBody>
          </p:sp>
          <p:sp>
            <p:nvSpPr>
              <p:cNvPr id="617" name="TextBox 616">
                <a:extLst>
                  <a:ext uri="{FF2B5EF4-FFF2-40B4-BE49-F238E27FC236}">
                    <a16:creationId xmlns:a16="http://schemas.microsoft.com/office/drawing/2014/main" id="{B324A23F-1BF8-620B-55BD-973AED747D6F}"/>
                  </a:ext>
                </a:extLst>
              </p:cNvPr>
              <p:cNvSpPr txBox="1"/>
              <p:nvPr/>
            </p:nvSpPr>
            <p:spPr>
              <a:xfrm>
                <a:off x="3265352" y="3409104"/>
                <a:ext cx="666103" cy="357310"/>
              </a:xfrm>
              <a:prstGeom prst="rect">
                <a:avLst/>
              </a:prstGeom>
              <a:noFill/>
            </p:spPr>
            <p:txBody>
              <a:bodyPr wrap="square">
                <a:spAutoFit/>
              </a:bodyPr>
              <a:lstStyle/>
              <a:p>
                <a:r>
                  <a:rPr lang="en-GB" sz="900" dirty="0">
                    <a:solidFill>
                      <a:schemeClr val="tx1"/>
                    </a:solidFill>
                  </a:rPr>
                  <a:t>QRB</a:t>
                </a:r>
                <a:endParaRPr lang="en-GB" sz="900" dirty="0"/>
              </a:p>
            </p:txBody>
          </p:sp>
          <p:grpSp>
            <p:nvGrpSpPr>
              <p:cNvPr id="618" name="Group 617">
                <a:extLst>
                  <a:ext uri="{FF2B5EF4-FFF2-40B4-BE49-F238E27FC236}">
                    <a16:creationId xmlns:a16="http://schemas.microsoft.com/office/drawing/2014/main" id="{43BBAF9A-715B-538D-3FEC-0D06611F39B1}"/>
                  </a:ext>
                </a:extLst>
              </p:cNvPr>
              <p:cNvGrpSpPr/>
              <p:nvPr/>
            </p:nvGrpSpPr>
            <p:grpSpPr>
              <a:xfrm>
                <a:off x="3944447" y="3395005"/>
                <a:ext cx="553763" cy="311853"/>
                <a:chOff x="1505721" y="3394849"/>
                <a:chExt cx="9805815" cy="311853"/>
              </a:xfrm>
              <a:grpFill/>
            </p:grpSpPr>
            <p:cxnSp>
              <p:nvCxnSpPr>
                <p:cNvPr id="745" name="Straight Connector 744">
                  <a:extLst>
                    <a:ext uri="{FF2B5EF4-FFF2-40B4-BE49-F238E27FC236}">
                      <a16:creationId xmlns:a16="http://schemas.microsoft.com/office/drawing/2014/main" id="{1F214D25-5AA9-838D-4C60-6AB41021E395}"/>
                    </a:ext>
                  </a:extLst>
                </p:cNvPr>
                <p:cNvCxnSpPr>
                  <a:cxnSpLocks/>
                </p:cNvCxnSpPr>
                <p:nvPr/>
              </p:nvCxnSpPr>
              <p:spPr>
                <a:xfrm>
                  <a:off x="1505721" y="3394849"/>
                  <a:ext cx="9805815" cy="0"/>
                </a:xfrm>
                <a:prstGeom prst="line">
                  <a:avLst/>
                </a:prstGeom>
                <a:grpFill/>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46" name="Straight Connector 745">
                  <a:extLst>
                    <a:ext uri="{FF2B5EF4-FFF2-40B4-BE49-F238E27FC236}">
                      <a16:creationId xmlns:a16="http://schemas.microsoft.com/office/drawing/2014/main" id="{6D765C72-B5D6-81E7-AA58-7A5D53DEBDF5}"/>
                    </a:ext>
                  </a:extLst>
                </p:cNvPr>
                <p:cNvCxnSpPr>
                  <a:cxnSpLocks/>
                </p:cNvCxnSpPr>
                <p:nvPr/>
              </p:nvCxnSpPr>
              <p:spPr>
                <a:xfrm>
                  <a:off x="1515647" y="3499021"/>
                  <a:ext cx="9795889" cy="0"/>
                </a:xfrm>
                <a:prstGeom prst="line">
                  <a:avLst/>
                </a:prstGeom>
                <a:grpFill/>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7" name="Straight Connector 746">
                  <a:extLst>
                    <a:ext uri="{FF2B5EF4-FFF2-40B4-BE49-F238E27FC236}">
                      <a16:creationId xmlns:a16="http://schemas.microsoft.com/office/drawing/2014/main" id="{C0EA6952-B2AA-0967-D603-404071142D2D}"/>
                    </a:ext>
                  </a:extLst>
                </p:cNvPr>
                <p:cNvCxnSpPr>
                  <a:cxnSpLocks/>
                </p:cNvCxnSpPr>
                <p:nvPr/>
              </p:nvCxnSpPr>
              <p:spPr>
                <a:xfrm>
                  <a:off x="1515647" y="3599498"/>
                  <a:ext cx="9795889" cy="0"/>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48" name="Straight Connector 747">
                  <a:extLst>
                    <a:ext uri="{FF2B5EF4-FFF2-40B4-BE49-F238E27FC236}">
                      <a16:creationId xmlns:a16="http://schemas.microsoft.com/office/drawing/2014/main" id="{F3CE2B90-AFE9-0F4D-EC55-B4EA6A84FBEA}"/>
                    </a:ext>
                  </a:extLst>
                </p:cNvPr>
                <p:cNvCxnSpPr>
                  <a:cxnSpLocks/>
                </p:cNvCxnSpPr>
                <p:nvPr/>
              </p:nvCxnSpPr>
              <p:spPr>
                <a:xfrm>
                  <a:off x="1515647" y="3706702"/>
                  <a:ext cx="9795889" cy="0"/>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19" name="Group 618">
                <a:extLst>
                  <a:ext uri="{FF2B5EF4-FFF2-40B4-BE49-F238E27FC236}">
                    <a16:creationId xmlns:a16="http://schemas.microsoft.com/office/drawing/2014/main" id="{68FCE12D-A427-2870-428A-3064F6588410}"/>
                  </a:ext>
                </a:extLst>
              </p:cNvPr>
              <p:cNvGrpSpPr/>
              <p:nvPr/>
            </p:nvGrpSpPr>
            <p:grpSpPr>
              <a:xfrm rot="16200000">
                <a:off x="4282936" y="3342780"/>
                <a:ext cx="69486" cy="104137"/>
                <a:chOff x="4139950" y="3976591"/>
                <a:chExt cx="109797" cy="177212"/>
              </a:xfrm>
              <a:grpFill/>
            </p:grpSpPr>
            <p:sp>
              <p:nvSpPr>
                <p:cNvPr id="743" name="Isosceles Triangle 742">
                  <a:extLst>
                    <a:ext uri="{FF2B5EF4-FFF2-40B4-BE49-F238E27FC236}">
                      <a16:creationId xmlns:a16="http://schemas.microsoft.com/office/drawing/2014/main" id="{3DCC5736-27C9-4FF5-5EA0-87E6B8529DC0}"/>
                    </a:ext>
                  </a:extLst>
                </p:cNvPr>
                <p:cNvSpPr/>
                <p:nvPr/>
              </p:nvSpPr>
              <p:spPr>
                <a:xfrm>
                  <a:off x="4139950" y="4065197"/>
                  <a:ext cx="109797" cy="88606"/>
                </a:xfrm>
                <a:prstGeom prst="triangl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744" name="Isosceles Triangle 743">
                  <a:extLst>
                    <a:ext uri="{FF2B5EF4-FFF2-40B4-BE49-F238E27FC236}">
                      <a16:creationId xmlns:a16="http://schemas.microsoft.com/office/drawing/2014/main" id="{A7C8C06C-6337-94F6-6ED1-4927B9674C18}"/>
                    </a:ext>
                  </a:extLst>
                </p:cNvPr>
                <p:cNvSpPr/>
                <p:nvPr/>
              </p:nvSpPr>
              <p:spPr>
                <a:xfrm flipV="1">
                  <a:off x="4139950" y="3976591"/>
                  <a:ext cx="109797" cy="88606"/>
                </a:xfrm>
                <a:prstGeom prst="triangle">
                  <a:avLst>
                    <a:gd name="adj" fmla="val 50000"/>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729" name="Group 728">
                <a:extLst>
                  <a:ext uri="{FF2B5EF4-FFF2-40B4-BE49-F238E27FC236}">
                    <a16:creationId xmlns:a16="http://schemas.microsoft.com/office/drawing/2014/main" id="{6BA19664-6DD8-7F59-5170-C4833F265C89}"/>
                  </a:ext>
                </a:extLst>
              </p:cNvPr>
              <p:cNvGrpSpPr/>
              <p:nvPr/>
            </p:nvGrpSpPr>
            <p:grpSpPr>
              <a:xfrm rot="16200000">
                <a:off x="4281621" y="3453611"/>
                <a:ext cx="69486" cy="104137"/>
                <a:chOff x="4139950" y="3976591"/>
                <a:chExt cx="109797" cy="177212"/>
              </a:xfrm>
              <a:grpFill/>
            </p:grpSpPr>
            <p:sp>
              <p:nvSpPr>
                <p:cNvPr id="741" name="Isosceles Triangle 740">
                  <a:extLst>
                    <a:ext uri="{FF2B5EF4-FFF2-40B4-BE49-F238E27FC236}">
                      <a16:creationId xmlns:a16="http://schemas.microsoft.com/office/drawing/2014/main" id="{F498D3D8-40A7-A07A-FC76-99C4D2631653}"/>
                    </a:ext>
                  </a:extLst>
                </p:cNvPr>
                <p:cNvSpPr/>
                <p:nvPr/>
              </p:nvSpPr>
              <p:spPr>
                <a:xfrm>
                  <a:off x="4139950" y="4065197"/>
                  <a:ext cx="109797" cy="88606"/>
                </a:xfrm>
                <a:prstGeom prst="triangl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742" name="Isosceles Triangle 741">
                  <a:extLst>
                    <a:ext uri="{FF2B5EF4-FFF2-40B4-BE49-F238E27FC236}">
                      <a16:creationId xmlns:a16="http://schemas.microsoft.com/office/drawing/2014/main" id="{F9F91C3F-17C8-FA4B-BC21-F75D9EE405A5}"/>
                    </a:ext>
                  </a:extLst>
                </p:cNvPr>
                <p:cNvSpPr/>
                <p:nvPr/>
              </p:nvSpPr>
              <p:spPr>
                <a:xfrm flipV="1">
                  <a:off x="4139950" y="3976591"/>
                  <a:ext cx="109797" cy="88606"/>
                </a:xfrm>
                <a:prstGeom prst="triangle">
                  <a:avLst>
                    <a:gd name="adj" fmla="val 50000"/>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730" name="Group 729">
                <a:extLst>
                  <a:ext uri="{FF2B5EF4-FFF2-40B4-BE49-F238E27FC236}">
                    <a16:creationId xmlns:a16="http://schemas.microsoft.com/office/drawing/2014/main" id="{C37FF9BD-777D-3F24-99EA-8158588DADB9}"/>
                  </a:ext>
                </a:extLst>
              </p:cNvPr>
              <p:cNvGrpSpPr/>
              <p:nvPr/>
            </p:nvGrpSpPr>
            <p:grpSpPr>
              <a:xfrm rot="16200000">
                <a:off x="4282937" y="3551125"/>
                <a:ext cx="69486" cy="104137"/>
                <a:chOff x="4139950" y="3976591"/>
                <a:chExt cx="109797" cy="177212"/>
              </a:xfrm>
              <a:grpFill/>
            </p:grpSpPr>
            <p:sp>
              <p:nvSpPr>
                <p:cNvPr id="739" name="Isosceles Triangle 738">
                  <a:extLst>
                    <a:ext uri="{FF2B5EF4-FFF2-40B4-BE49-F238E27FC236}">
                      <a16:creationId xmlns:a16="http://schemas.microsoft.com/office/drawing/2014/main" id="{62838CE8-48BD-8B4A-A34F-2920AF83F1F2}"/>
                    </a:ext>
                  </a:extLst>
                </p:cNvPr>
                <p:cNvSpPr/>
                <p:nvPr/>
              </p:nvSpPr>
              <p:spPr>
                <a:xfrm>
                  <a:off x="4139950" y="4065197"/>
                  <a:ext cx="109797" cy="88606"/>
                </a:xfrm>
                <a:prstGeom prst="triangl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740" name="Isosceles Triangle 739">
                  <a:extLst>
                    <a:ext uri="{FF2B5EF4-FFF2-40B4-BE49-F238E27FC236}">
                      <a16:creationId xmlns:a16="http://schemas.microsoft.com/office/drawing/2014/main" id="{1B3BF9B9-C234-A516-207D-2E62BF80796E}"/>
                    </a:ext>
                  </a:extLst>
                </p:cNvPr>
                <p:cNvSpPr/>
                <p:nvPr/>
              </p:nvSpPr>
              <p:spPr>
                <a:xfrm flipV="1">
                  <a:off x="4139950" y="3976591"/>
                  <a:ext cx="109797" cy="88606"/>
                </a:xfrm>
                <a:prstGeom prst="triangle">
                  <a:avLst>
                    <a:gd name="adj" fmla="val 50000"/>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736" name="Group 735">
                <a:extLst>
                  <a:ext uri="{FF2B5EF4-FFF2-40B4-BE49-F238E27FC236}">
                    <a16:creationId xmlns:a16="http://schemas.microsoft.com/office/drawing/2014/main" id="{2754A728-8062-5B95-41C5-AD6D37D49340}"/>
                  </a:ext>
                </a:extLst>
              </p:cNvPr>
              <p:cNvGrpSpPr/>
              <p:nvPr/>
            </p:nvGrpSpPr>
            <p:grpSpPr>
              <a:xfrm rot="16200000">
                <a:off x="4286424" y="3661377"/>
                <a:ext cx="69486" cy="104137"/>
                <a:chOff x="4139950" y="3976591"/>
                <a:chExt cx="109797" cy="177212"/>
              </a:xfrm>
              <a:grpFill/>
            </p:grpSpPr>
            <p:sp>
              <p:nvSpPr>
                <p:cNvPr id="737" name="Isosceles Triangle 736">
                  <a:extLst>
                    <a:ext uri="{FF2B5EF4-FFF2-40B4-BE49-F238E27FC236}">
                      <a16:creationId xmlns:a16="http://schemas.microsoft.com/office/drawing/2014/main" id="{EAFB0293-415B-B9DF-0258-37C86D073F38}"/>
                    </a:ext>
                  </a:extLst>
                </p:cNvPr>
                <p:cNvSpPr/>
                <p:nvPr/>
              </p:nvSpPr>
              <p:spPr>
                <a:xfrm>
                  <a:off x="4139950" y="4065197"/>
                  <a:ext cx="109797" cy="88606"/>
                </a:xfrm>
                <a:prstGeom prst="triangl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738" name="Isosceles Triangle 737">
                  <a:extLst>
                    <a:ext uri="{FF2B5EF4-FFF2-40B4-BE49-F238E27FC236}">
                      <a16:creationId xmlns:a16="http://schemas.microsoft.com/office/drawing/2014/main" id="{8D0B8276-9205-4EE3-E859-2752F15A0DC0}"/>
                    </a:ext>
                  </a:extLst>
                </p:cNvPr>
                <p:cNvSpPr/>
                <p:nvPr/>
              </p:nvSpPr>
              <p:spPr>
                <a:xfrm flipV="1">
                  <a:off x="4139950" y="3976591"/>
                  <a:ext cx="109797" cy="88606"/>
                </a:xfrm>
                <a:prstGeom prst="triangle">
                  <a:avLst>
                    <a:gd name="adj" fmla="val 50000"/>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sp>
          <p:nvSpPr>
            <p:cNvPr id="542" name="Rectangle 541">
              <a:extLst>
                <a:ext uri="{FF2B5EF4-FFF2-40B4-BE49-F238E27FC236}">
                  <a16:creationId xmlns:a16="http://schemas.microsoft.com/office/drawing/2014/main" id="{4F059BF5-EBC8-75B3-C9B7-276786C603A2}"/>
                </a:ext>
              </a:extLst>
            </p:cNvPr>
            <p:cNvSpPr/>
            <p:nvPr/>
          </p:nvSpPr>
          <p:spPr>
            <a:xfrm>
              <a:off x="3707381" y="1039471"/>
              <a:ext cx="660868" cy="688671"/>
            </a:xfrm>
            <a:prstGeom prst="rect">
              <a:avLst/>
            </a:prstGeom>
            <a:solidFill>
              <a:srgbClr val="00B050"/>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WCS</a:t>
              </a:r>
              <a:endParaRPr lang="en-GB" sz="800" dirty="0">
                <a:solidFill>
                  <a:schemeClr val="tx1"/>
                </a:solidFill>
              </a:endParaRPr>
            </a:p>
          </p:txBody>
        </p:sp>
        <p:grpSp>
          <p:nvGrpSpPr>
            <p:cNvPr id="543" name="Group 542">
              <a:extLst>
                <a:ext uri="{FF2B5EF4-FFF2-40B4-BE49-F238E27FC236}">
                  <a16:creationId xmlns:a16="http://schemas.microsoft.com/office/drawing/2014/main" id="{EDB80839-2175-92E4-7C17-3EBC39D82FB4}"/>
                </a:ext>
              </a:extLst>
            </p:cNvPr>
            <p:cNvGrpSpPr/>
            <p:nvPr/>
          </p:nvGrpSpPr>
          <p:grpSpPr>
            <a:xfrm>
              <a:off x="4509003" y="438412"/>
              <a:ext cx="828721" cy="503505"/>
              <a:chOff x="7668862" y="2028256"/>
              <a:chExt cx="725077" cy="360280"/>
            </a:xfrm>
            <a:solidFill>
              <a:srgbClr val="00B050"/>
            </a:solidFill>
          </p:grpSpPr>
          <p:sp>
            <p:nvSpPr>
              <p:cNvPr id="612" name="Rectangle: Rounded Corners 611">
                <a:extLst>
                  <a:ext uri="{FF2B5EF4-FFF2-40B4-BE49-F238E27FC236}">
                    <a16:creationId xmlns:a16="http://schemas.microsoft.com/office/drawing/2014/main" id="{1907FFB7-2C63-F6DA-03D7-29DEF9D90D79}"/>
                  </a:ext>
                </a:extLst>
              </p:cNvPr>
              <p:cNvSpPr/>
              <p:nvPr/>
            </p:nvSpPr>
            <p:spPr>
              <a:xfrm>
                <a:off x="7879853" y="2028256"/>
                <a:ext cx="129927" cy="346938"/>
              </a:xfrm>
              <a:prstGeom prst="roundRect">
                <a:avLst>
                  <a:gd name="adj" fmla="val 50000"/>
                </a:avLst>
              </a:prstGeom>
              <a:grp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613" name="Rectangle: Rounded Corners 612">
                <a:extLst>
                  <a:ext uri="{FF2B5EF4-FFF2-40B4-BE49-F238E27FC236}">
                    <a16:creationId xmlns:a16="http://schemas.microsoft.com/office/drawing/2014/main" id="{5D571308-BA63-46AB-FC30-03CB2A782EF7}"/>
                  </a:ext>
                </a:extLst>
              </p:cNvPr>
              <p:cNvSpPr/>
              <p:nvPr/>
            </p:nvSpPr>
            <p:spPr>
              <a:xfrm>
                <a:off x="8059290" y="2028256"/>
                <a:ext cx="129927" cy="346938"/>
              </a:xfrm>
              <a:prstGeom prst="roundRect">
                <a:avLst>
                  <a:gd name="adj" fmla="val 50000"/>
                </a:avLst>
              </a:prstGeom>
              <a:grp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614" name="Rectangle: Rounded Corners 613">
                <a:extLst>
                  <a:ext uri="{FF2B5EF4-FFF2-40B4-BE49-F238E27FC236}">
                    <a16:creationId xmlns:a16="http://schemas.microsoft.com/office/drawing/2014/main" id="{7E269675-44D9-FB49-040D-AAAEA1416E17}"/>
                  </a:ext>
                </a:extLst>
              </p:cNvPr>
              <p:cNvSpPr/>
              <p:nvPr/>
            </p:nvSpPr>
            <p:spPr>
              <a:xfrm>
                <a:off x="8238726" y="2028256"/>
                <a:ext cx="129927" cy="346938"/>
              </a:xfrm>
              <a:prstGeom prst="roundRect">
                <a:avLst>
                  <a:gd name="adj" fmla="val 50000"/>
                </a:avLst>
              </a:prstGeom>
              <a:grp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cxnSp>
            <p:nvCxnSpPr>
              <p:cNvPr id="615" name="Straight Connector 614">
                <a:extLst>
                  <a:ext uri="{FF2B5EF4-FFF2-40B4-BE49-F238E27FC236}">
                    <a16:creationId xmlns:a16="http://schemas.microsoft.com/office/drawing/2014/main" id="{26D4E1A7-DA95-40BC-49E3-18407605DD07}"/>
                  </a:ext>
                </a:extLst>
              </p:cNvPr>
              <p:cNvCxnSpPr>
                <a:cxnSpLocks/>
              </p:cNvCxnSpPr>
              <p:nvPr/>
            </p:nvCxnSpPr>
            <p:spPr>
              <a:xfrm>
                <a:off x="7668862" y="2388536"/>
                <a:ext cx="725077" cy="0"/>
              </a:xfrm>
              <a:prstGeom prst="line">
                <a:avLst/>
              </a:prstGeom>
              <a:grpFill/>
              <a:ln w="31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08" name="Group 607">
              <a:extLst>
                <a:ext uri="{FF2B5EF4-FFF2-40B4-BE49-F238E27FC236}">
                  <a16:creationId xmlns:a16="http://schemas.microsoft.com/office/drawing/2014/main" id="{D3991F0B-2968-ECF8-6E0E-03F7374A7063}"/>
                </a:ext>
              </a:extLst>
            </p:cNvPr>
            <p:cNvGrpSpPr/>
            <p:nvPr/>
          </p:nvGrpSpPr>
          <p:grpSpPr>
            <a:xfrm>
              <a:off x="5848240" y="800613"/>
              <a:ext cx="3764440" cy="107204"/>
              <a:chOff x="1515647" y="3599498"/>
              <a:chExt cx="9795889" cy="107204"/>
            </a:xfrm>
          </p:grpSpPr>
          <p:cxnSp>
            <p:nvCxnSpPr>
              <p:cNvPr id="610" name="Straight Connector 609">
                <a:extLst>
                  <a:ext uri="{FF2B5EF4-FFF2-40B4-BE49-F238E27FC236}">
                    <a16:creationId xmlns:a16="http://schemas.microsoft.com/office/drawing/2014/main" id="{D7DCD4B7-DCAF-59B0-408D-3EA4FD81D5BC}"/>
                  </a:ext>
                </a:extLst>
              </p:cNvPr>
              <p:cNvCxnSpPr>
                <a:cxnSpLocks/>
              </p:cNvCxnSpPr>
              <p:nvPr/>
            </p:nvCxnSpPr>
            <p:spPr>
              <a:xfrm>
                <a:off x="1515647" y="3599498"/>
                <a:ext cx="9795889" cy="0"/>
              </a:xfrm>
              <a:prstGeom prst="line">
                <a:avLst/>
              </a:prstGeom>
              <a:ln w="38100">
                <a:solidFill>
                  <a:srgbClr val="FFCC66"/>
                </a:solidFill>
              </a:ln>
            </p:spPr>
            <p:style>
              <a:lnRef idx="1">
                <a:schemeClr val="accent1"/>
              </a:lnRef>
              <a:fillRef idx="0">
                <a:schemeClr val="accent1"/>
              </a:fillRef>
              <a:effectRef idx="0">
                <a:schemeClr val="accent1"/>
              </a:effectRef>
              <a:fontRef idx="minor">
                <a:schemeClr val="tx1"/>
              </a:fontRef>
            </p:style>
          </p:cxnSp>
          <p:cxnSp>
            <p:nvCxnSpPr>
              <p:cNvPr id="611" name="Straight Connector 610">
                <a:extLst>
                  <a:ext uri="{FF2B5EF4-FFF2-40B4-BE49-F238E27FC236}">
                    <a16:creationId xmlns:a16="http://schemas.microsoft.com/office/drawing/2014/main" id="{53CA0977-123C-FC06-E805-686E52598368}"/>
                  </a:ext>
                </a:extLst>
              </p:cNvPr>
              <p:cNvCxnSpPr>
                <a:cxnSpLocks/>
              </p:cNvCxnSpPr>
              <p:nvPr/>
            </p:nvCxnSpPr>
            <p:spPr>
              <a:xfrm>
                <a:off x="1515647" y="3706702"/>
                <a:ext cx="9795889"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grpSp>
        <p:sp>
          <p:nvSpPr>
            <p:cNvPr id="609" name="TextBox 608">
              <a:extLst>
                <a:ext uri="{FF2B5EF4-FFF2-40B4-BE49-F238E27FC236}">
                  <a16:creationId xmlns:a16="http://schemas.microsoft.com/office/drawing/2014/main" id="{02751DAA-27D6-0BBB-692C-085D21F3E34B}"/>
                </a:ext>
              </a:extLst>
            </p:cNvPr>
            <p:cNvSpPr txBox="1"/>
            <p:nvPr/>
          </p:nvSpPr>
          <p:spPr>
            <a:xfrm>
              <a:off x="7466353" y="493495"/>
              <a:ext cx="772348" cy="357310"/>
            </a:xfrm>
            <a:prstGeom prst="rect">
              <a:avLst/>
            </a:prstGeom>
            <a:noFill/>
          </p:spPr>
          <p:txBody>
            <a:bodyPr wrap="square">
              <a:spAutoFit/>
            </a:bodyPr>
            <a:lstStyle/>
            <a:p>
              <a:pPr algn="ctr"/>
              <a:r>
                <a:rPr lang="en-GB" sz="900" dirty="0">
                  <a:solidFill>
                    <a:schemeClr val="tx1"/>
                  </a:solidFill>
                </a:rPr>
                <a:t>WPS</a:t>
              </a:r>
              <a:endParaRPr lang="en-GB" sz="900" dirty="0"/>
            </a:p>
          </p:txBody>
        </p:sp>
      </p:grpSp>
      <p:sp>
        <p:nvSpPr>
          <p:cNvPr id="778" name="TextBox 777">
            <a:extLst>
              <a:ext uri="{FF2B5EF4-FFF2-40B4-BE49-F238E27FC236}">
                <a16:creationId xmlns:a16="http://schemas.microsoft.com/office/drawing/2014/main" id="{712265E9-1F70-DC9B-2543-9083F59F571B}"/>
              </a:ext>
            </a:extLst>
          </p:cNvPr>
          <p:cNvSpPr txBox="1"/>
          <p:nvPr/>
        </p:nvSpPr>
        <p:spPr>
          <a:xfrm>
            <a:off x="1274234" y="5160930"/>
            <a:ext cx="3711101" cy="646331"/>
          </a:xfrm>
          <a:prstGeom prst="rect">
            <a:avLst/>
          </a:prstGeom>
          <a:noFill/>
        </p:spPr>
        <p:txBody>
          <a:bodyPr wrap="square" rtlCol="0">
            <a:spAutoFit/>
          </a:bodyPr>
          <a:lstStyle/>
          <a:p>
            <a:r>
              <a:rPr lang="en-GB" dirty="0"/>
              <a:t>4.1. QPLANT + WPS + header + branches</a:t>
            </a:r>
          </a:p>
        </p:txBody>
      </p:sp>
      <p:sp>
        <p:nvSpPr>
          <p:cNvPr id="779" name="Rectangle 778">
            <a:extLst>
              <a:ext uri="{FF2B5EF4-FFF2-40B4-BE49-F238E27FC236}">
                <a16:creationId xmlns:a16="http://schemas.microsoft.com/office/drawing/2014/main" id="{974A9CA4-5668-0FFF-8030-44428A3F3C74}"/>
              </a:ext>
            </a:extLst>
          </p:cNvPr>
          <p:cNvSpPr/>
          <p:nvPr/>
        </p:nvSpPr>
        <p:spPr>
          <a:xfrm>
            <a:off x="9743291" y="5553865"/>
            <a:ext cx="412385" cy="749917"/>
          </a:xfrm>
          <a:prstGeom prst="rect">
            <a:avLst/>
          </a:prstGeom>
          <a:solidFill>
            <a:schemeClr val="bg1">
              <a:alpha val="9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0" name="TextBox 779">
            <a:extLst>
              <a:ext uri="{FF2B5EF4-FFF2-40B4-BE49-F238E27FC236}">
                <a16:creationId xmlns:a16="http://schemas.microsoft.com/office/drawing/2014/main" id="{12D8153E-C654-1F96-B741-078C8AFCBF0E}"/>
              </a:ext>
            </a:extLst>
          </p:cNvPr>
          <p:cNvSpPr txBox="1"/>
          <p:nvPr/>
        </p:nvSpPr>
        <p:spPr>
          <a:xfrm>
            <a:off x="166497" y="5205038"/>
            <a:ext cx="740908" cy="646331"/>
          </a:xfrm>
          <a:prstGeom prst="rect">
            <a:avLst/>
          </a:prstGeom>
          <a:solidFill>
            <a:srgbClr val="FFFF00"/>
          </a:solidFill>
        </p:spPr>
        <p:txBody>
          <a:bodyPr wrap="none" rtlCol="0">
            <a:spAutoFit/>
          </a:bodyPr>
          <a:lstStyle/>
          <a:p>
            <a:r>
              <a:rPr lang="en-US" b="1" dirty="0">
                <a:solidFill>
                  <a:srgbClr val="FF0000"/>
                </a:solidFill>
              </a:rPr>
              <a:t>QDB </a:t>
            </a:r>
          </a:p>
          <a:p>
            <a:r>
              <a:rPr lang="en-US" b="1" dirty="0">
                <a:solidFill>
                  <a:srgbClr val="FF0000"/>
                </a:solidFill>
              </a:rPr>
              <a:t>SAT2</a:t>
            </a:r>
            <a:endParaRPr lang="en-GB" b="1" dirty="0">
              <a:solidFill>
                <a:srgbClr val="FF0000"/>
              </a:solidFill>
            </a:endParaRPr>
          </a:p>
        </p:txBody>
      </p:sp>
      <p:sp>
        <p:nvSpPr>
          <p:cNvPr id="781" name="TextBox 780">
            <a:extLst>
              <a:ext uri="{FF2B5EF4-FFF2-40B4-BE49-F238E27FC236}">
                <a16:creationId xmlns:a16="http://schemas.microsoft.com/office/drawing/2014/main" id="{C9CA463D-A0E2-0A06-416A-F3C77BCEB660}"/>
              </a:ext>
            </a:extLst>
          </p:cNvPr>
          <p:cNvSpPr txBox="1"/>
          <p:nvPr/>
        </p:nvSpPr>
        <p:spPr>
          <a:xfrm>
            <a:off x="1247304" y="5752636"/>
            <a:ext cx="6483125" cy="646331"/>
          </a:xfrm>
          <a:prstGeom prst="rect">
            <a:avLst/>
          </a:prstGeom>
          <a:noFill/>
        </p:spPr>
        <p:txBody>
          <a:bodyPr wrap="square" rtlCol="0">
            <a:spAutoFit/>
          </a:bodyPr>
          <a:lstStyle/>
          <a:p>
            <a:pPr marL="171450" indent="-171450">
              <a:buFont typeface="Arial" panose="020B0604020202020204" pitchFamily="34" charset="0"/>
              <a:buChar char="•"/>
            </a:pPr>
            <a:r>
              <a:rPr lang="en-GB" sz="1200" dirty="0"/>
              <a:t>Here QSYS is fully there</a:t>
            </a:r>
          </a:p>
          <a:p>
            <a:pPr marL="171450" indent="-171450">
              <a:buFont typeface="Arial" panose="020B0604020202020204" pitchFamily="34" charset="0"/>
              <a:buChar char="•"/>
            </a:pPr>
            <a:r>
              <a:rPr lang="en-GB" sz="1200" dirty="0"/>
              <a:t>We SAT: QRB &amp; QM welds, </a:t>
            </a:r>
            <a:r>
              <a:rPr lang="en-GB" sz="1200" dirty="0" err="1"/>
              <a:t>PeMos</a:t>
            </a:r>
            <a:r>
              <a:rPr lang="en-GB" sz="1200" dirty="0"/>
              <a:t>, cold issues of SAT2-componets</a:t>
            </a:r>
          </a:p>
          <a:p>
            <a:pPr marL="171450" indent="-171450">
              <a:buFont typeface="Arial" panose="020B0604020202020204" pitchFamily="34" charset="0"/>
              <a:buChar char="•"/>
            </a:pPr>
            <a:r>
              <a:rPr lang="en-GB" sz="1200" dirty="0"/>
              <a:t>Cold issues of “SAT1-components” are scope of warranty</a:t>
            </a:r>
          </a:p>
        </p:txBody>
      </p:sp>
      <p:sp>
        <p:nvSpPr>
          <p:cNvPr id="2" name="Rectangle 1">
            <a:extLst>
              <a:ext uri="{FF2B5EF4-FFF2-40B4-BE49-F238E27FC236}">
                <a16:creationId xmlns:a16="http://schemas.microsoft.com/office/drawing/2014/main" id="{72BB4994-7665-8B15-BD69-7DC78106EDC6}"/>
              </a:ext>
            </a:extLst>
          </p:cNvPr>
          <p:cNvSpPr/>
          <p:nvPr/>
        </p:nvSpPr>
        <p:spPr>
          <a:xfrm>
            <a:off x="30228" y="691068"/>
            <a:ext cx="1213136" cy="5612712"/>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5B05577-4A78-8A90-1BA2-4617298D8C94}"/>
              </a:ext>
            </a:extLst>
          </p:cNvPr>
          <p:cNvSpPr txBox="1"/>
          <p:nvPr/>
        </p:nvSpPr>
        <p:spPr>
          <a:xfrm>
            <a:off x="96195" y="493555"/>
            <a:ext cx="1299809" cy="261610"/>
          </a:xfrm>
          <a:prstGeom prst="rect">
            <a:avLst/>
          </a:prstGeom>
          <a:noFill/>
        </p:spPr>
        <p:txBody>
          <a:bodyPr wrap="square">
            <a:spAutoFit/>
          </a:bodyPr>
          <a:lstStyle/>
          <a:p>
            <a:r>
              <a:rPr lang="en-GB" sz="1050" dirty="0"/>
              <a:t>Commissioning</a:t>
            </a:r>
            <a:endParaRPr lang="en-US" sz="1050" dirty="0"/>
          </a:p>
        </p:txBody>
      </p:sp>
      <p:sp>
        <p:nvSpPr>
          <p:cNvPr id="7" name="TextBox 6">
            <a:extLst>
              <a:ext uri="{FF2B5EF4-FFF2-40B4-BE49-F238E27FC236}">
                <a16:creationId xmlns:a16="http://schemas.microsoft.com/office/drawing/2014/main" id="{E33F5CE2-2736-DF34-2FF4-637FB73AA4E3}"/>
              </a:ext>
            </a:extLst>
          </p:cNvPr>
          <p:cNvSpPr txBox="1"/>
          <p:nvPr/>
        </p:nvSpPr>
        <p:spPr>
          <a:xfrm>
            <a:off x="2869670" y="572981"/>
            <a:ext cx="1463661" cy="577081"/>
          </a:xfrm>
          <a:prstGeom prst="rect">
            <a:avLst/>
          </a:prstGeom>
          <a:solidFill>
            <a:schemeClr val="accent3">
              <a:lumMod val="20000"/>
              <a:lumOff val="80000"/>
            </a:schemeClr>
          </a:solidFill>
          <a:ln>
            <a:solidFill>
              <a:schemeClr val="tx1"/>
            </a:solidFill>
          </a:ln>
        </p:spPr>
        <p:txBody>
          <a:bodyPr wrap="square">
            <a:spAutoFit/>
          </a:bodyPr>
          <a:lstStyle/>
          <a:p>
            <a:r>
              <a:rPr lang="en-GB" sz="1050" u="sng" dirty="0"/>
              <a:t>Leader</a:t>
            </a:r>
            <a:r>
              <a:rPr lang="en-GB" sz="1050" dirty="0"/>
              <a:t>: Contractor</a:t>
            </a:r>
          </a:p>
          <a:p>
            <a:r>
              <a:rPr lang="en-GB" sz="1050" u="sng" dirty="0"/>
              <a:t>Witness</a:t>
            </a:r>
            <a:r>
              <a:rPr lang="en-GB" sz="1050" dirty="0"/>
              <a:t>: SCK CEN</a:t>
            </a:r>
          </a:p>
          <a:p>
            <a:r>
              <a:rPr lang="en-GB" sz="1050" u="sng" dirty="0"/>
              <a:t>Operator</a:t>
            </a:r>
            <a:r>
              <a:rPr lang="en-GB" sz="1050" dirty="0"/>
              <a:t>: Contractor</a:t>
            </a:r>
            <a:endParaRPr lang="en-US" sz="1050" dirty="0"/>
          </a:p>
        </p:txBody>
      </p:sp>
      <p:sp>
        <p:nvSpPr>
          <p:cNvPr id="9" name="TextBox 8">
            <a:extLst>
              <a:ext uri="{FF2B5EF4-FFF2-40B4-BE49-F238E27FC236}">
                <a16:creationId xmlns:a16="http://schemas.microsoft.com/office/drawing/2014/main" id="{2F39EF4C-EAC0-AD9D-3B4E-C014854EC65E}"/>
              </a:ext>
            </a:extLst>
          </p:cNvPr>
          <p:cNvSpPr txBox="1"/>
          <p:nvPr/>
        </p:nvSpPr>
        <p:spPr>
          <a:xfrm>
            <a:off x="4632339" y="5122907"/>
            <a:ext cx="1463661" cy="577081"/>
          </a:xfrm>
          <a:prstGeom prst="rect">
            <a:avLst/>
          </a:prstGeom>
          <a:solidFill>
            <a:schemeClr val="accent3">
              <a:lumMod val="20000"/>
              <a:lumOff val="80000"/>
            </a:schemeClr>
          </a:solidFill>
          <a:ln>
            <a:solidFill>
              <a:schemeClr val="tx1"/>
            </a:solidFill>
          </a:ln>
        </p:spPr>
        <p:txBody>
          <a:bodyPr wrap="square">
            <a:spAutoFit/>
          </a:bodyPr>
          <a:lstStyle/>
          <a:p>
            <a:r>
              <a:rPr lang="en-GB" sz="1050" u="sng" dirty="0"/>
              <a:t>Leader</a:t>
            </a:r>
            <a:r>
              <a:rPr lang="en-GB" sz="1050" dirty="0"/>
              <a:t>: Contractor</a:t>
            </a:r>
          </a:p>
          <a:p>
            <a:r>
              <a:rPr lang="en-GB" sz="1050" u="sng" dirty="0"/>
              <a:t>Witness</a:t>
            </a:r>
            <a:r>
              <a:rPr lang="en-GB" sz="1050" dirty="0"/>
              <a:t>: SCK CEN</a:t>
            </a:r>
          </a:p>
          <a:p>
            <a:r>
              <a:rPr lang="en-GB" sz="1050" u="sng" dirty="0"/>
              <a:t>Operator</a:t>
            </a:r>
            <a:r>
              <a:rPr lang="en-GB" sz="1050" dirty="0"/>
              <a:t>: SCK CEN</a:t>
            </a:r>
            <a:endParaRPr lang="en-US" sz="1050" dirty="0"/>
          </a:p>
        </p:txBody>
      </p:sp>
      <p:sp>
        <p:nvSpPr>
          <p:cNvPr id="11" name="TextBox 10">
            <a:extLst>
              <a:ext uri="{FF2B5EF4-FFF2-40B4-BE49-F238E27FC236}">
                <a16:creationId xmlns:a16="http://schemas.microsoft.com/office/drawing/2014/main" id="{8E25A085-5294-DA41-DF39-07F3BB955B1A}"/>
              </a:ext>
            </a:extLst>
          </p:cNvPr>
          <p:cNvSpPr txBox="1"/>
          <p:nvPr/>
        </p:nvSpPr>
        <p:spPr>
          <a:xfrm>
            <a:off x="4653328" y="2853734"/>
            <a:ext cx="1463661" cy="577081"/>
          </a:xfrm>
          <a:prstGeom prst="rect">
            <a:avLst/>
          </a:prstGeom>
          <a:solidFill>
            <a:schemeClr val="accent3">
              <a:lumMod val="20000"/>
              <a:lumOff val="80000"/>
            </a:schemeClr>
          </a:solidFill>
          <a:ln>
            <a:solidFill>
              <a:schemeClr val="tx1"/>
            </a:solidFill>
          </a:ln>
        </p:spPr>
        <p:txBody>
          <a:bodyPr wrap="square">
            <a:spAutoFit/>
          </a:bodyPr>
          <a:lstStyle/>
          <a:p>
            <a:r>
              <a:rPr lang="en-GB" sz="1050" u="sng" dirty="0"/>
              <a:t>Leader</a:t>
            </a:r>
            <a:r>
              <a:rPr lang="en-GB" sz="1050" dirty="0"/>
              <a:t>: SCK CEN </a:t>
            </a:r>
            <a:r>
              <a:rPr lang="en-GB" sz="1050" u="sng" dirty="0"/>
              <a:t>Witness</a:t>
            </a:r>
            <a:r>
              <a:rPr lang="en-GB" sz="1050" dirty="0"/>
              <a:t>: Contractor</a:t>
            </a:r>
          </a:p>
          <a:p>
            <a:r>
              <a:rPr lang="en-GB" sz="1050" u="sng" dirty="0"/>
              <a:t>Operator</a:t>
            </a:r>
            <a:r>
              <a:rPr lang="en-GB" sz="1050" dirty="0"/>
              <a:t>: SCK CEN</a:t>
            </a:r>
            <a:endParaRPr lang="en-US" sz="1050" dirty="0"/>
          </a:p>
        </p:txBody>
      </p:sp>
      <p:sp>
        <p:nvSpPr>
          <p:cNvPr id="13" name="TextBox 12">
            <a:extLst>
              <a:ext uri="{FF2B5EF4-FFF2-40B4-BE49-F238E27FC236}">
                <a16:creationId xmlns:a16="http://schemas.microsoft.com/office/drawing/2014/main" id="{2E63B8B3-FFC3-2483-7ED3-3A52BA946E69}"/>
              </a:ext>
            </a:extLst>
          </p:cNvPr>
          <p:cNvSpPr txBox="1"/>
          <p:nvPr/>
        </p:nvSpPr>
        <p:spPr>
          <a:xfrm>
            <a:off x="3129784" y="2829014"/>
            <a:ext cx="1394681" cy="253916"/>
          </a:xfrm>
          <a:prstGeom prst="rect">
            <a:avLst/>
          </a:prstGeom>
          <a:solidFill>
            <a:srgbClr val="FF0000"/>
          </a:solidFill>
          <a:ln>
            <a:solidFill>
              <a:schemeClr val="tx1"/>
            </a:solidFill>
          </a:ln>
        </p:spPr>
        <p:txBody>
          <a:bodyPr wrap="square">
            <a:spAutoFit/>
          </a:bodyPr>
          <a:lstStyle/>
          <a:p>
            <a:r>
              <a:rPr lang="en-GB" sz="1050" u="sng" dirty="0"/>
              <a:t>/!\ Warranty of SAT1</a:t>
            </a:r>
            <a:endParaRPr lang="en-US" sz="1050" dirty="0"/>
          </a:p>
        </p:txBody>
      </p:sp>
    </p:spTree>
    <p:extLst>
      <p:ext uri="{BB962C8B-B14F-4D97-AF65-F5344CB8AC3E}">
        <p14:creationId xmlns:p14="http://schemas.microsoft.com/office/powerpoint/2010/main" val="24667412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A814E660-BF25-4843-B2A0-93C6E2B6253B}" type="slidenum">
              <a:rPr lang="en-BE" smtClean="0"/>
              <a:pPr/>
              <a:t>21</a:t>
            </a:fld>
            <a:endParaRPr lang="en-BE" dirty="0"/>
          </a:p>
        </p:txBody>
      </p:sp>
      <p:sp>
        <p:nvSpPr>
          <p:cNvPr id="10" name="Text Placeholder 9"/>
          <p:cNvSpPr>
            <a:spLocks noGrp="1"/>
          </p:cNvSpPr>
          <p:nvPr>
            <p:ph type="body" sz="quarter" idx="16"/>
          </p:nvPr>
        </p:nvSpPr>
        <p:spPr>
          <a:xfrm>
            <a:off x="166497" y="19591"/>
            <a:ext cx="6558400" cy="571500"/>
          </a:xfrm>
        </p:spPr>
        <p:txBody>
          <a:bodyPr>
            <a:normAutofit fontScale="92500" lnSpcReduction="10000"/>
          </a:bodyPr>
          <a:lstStyle/>
          <a:p>
            <a:r>
              <a:rPr lang="en-US" dirty="0"/>
              <a:t>QDB – Q&amp;C Gantt Chart</a:t>
            </a:r>
          </a:p>
        </p:txBody>
      </p:sp>
      <p:sp>
        <p:nvSpPr>
          <p:cNvPr id="4" name="TextBox 3">
            <a:extLst>
              <a:ext uri="{FF2B5EF4-FFF2-40B4-BE49-F238E27FC236}">
                <a16:creationId xmlns:a16="http://schemas.microsoft.com/office/drawing/2014/main" id="{392F7FBC-B4BA-EEC7-0CB4-98FBFFE23440}"/>
              </a:ext>
            </a:extLst>
          </p:cNvPr>
          <p:cNvSpPr txBox="1"/>
          <p:nvPr/>
        </p:nvSpPr>
        <p:spPr>
          <a:xfrm>
            <a:off x="612711" y="2633707"/>
            <a:ext cx="1601721" cy="646331"/>
          </a:xfrm>
          <a:prstGeom prst="rect">
            <a:avLst/>
          </a:prstGeom>
          <a:noFill/>
        </p:spPr>
        <p:txBody>
          <a:bodyPr wrap="none" rtlCol="0">
            <a:spAutoFit/>
          </a:bodyPr>
          <a:lstStyle/>
          <a:p>
            <a:r>
              <a:rPr lang="de-DE" dirty="0"/>
              <a:t>Installation</a:t>
            </a:r>
          </a:p>
          <a:p>
            <a:r>
              <a:rPr lang="de-DE" b="1" dirty="0"/>
              <a:t>Phases A-B-C</a:t>
            </a:r>
            <a:endParaRPr lang="en-US" b="1" dirty="0"/>
          </a:p>
        </p:txBody>
      </p:sp>
      <p:sp>
        <p:nvSpPr>
          <p:cNvPr id="12" name="TextBox 11">
            <a:extLst>
              <a:ext uri="{FF2B5EF4-FFF2-40B4-BE49-F238E27FC236}">
                <a16:creationId xmlns:a16="http://schemas.microsoft.com/office/drawing/2014/main" id="{FD86B442-C90E-E2C4-1678-F4DC05684A1A}"/>
              </a:ext>
            </a:extLst>
          </p:cNvPr>
          <p:cNvSpPr txBox="1"/>
          <p:nvPr/>
        </p:nvSpPr>
        <p:spPr>
          <a:xfrm>
            <a:off x="612711" y="3615325"/>
            <a:ext cx="1745991" cy="369332"/>
          </a:xfrm>
          <a:prstGeom prst="rect">
            <a:avLst/>
          </a:prstGeom>
          <a:noFill/>
        </p:spPr>
        <p:txBody>
          <a:bodyPr wrap="none" rtlCol="0">
            <a:spAutoFit/>
          </a:bodyPr>
          <a:lstStyle/>
          <a:p>
            <a:r>
              <a:rPr lang="de-DE" dirty="0"/>
              <a:t>Commissioning</a:t>
            </a:r>
            <a:endParaRPr lang="en-US" dirty="0"/>
          </a:p>
        </p:txBody>
      </p:sp>
      <p:sp>
        <p:nvSpPr>
          <p:cNvPr id="14" name="Rectangle 13">
            <a:extLst>
              <a:ext uri="{FF2B5EF4-FFF2-40B4-BE49-F238E27FC236}">
                <a16:creationId xmlns:a16="http://schemas.microsoft.com/office/drawing/2014/main" id="{ED79ED75-F8BF-9AE6-A375-3E2D3022BB80}"/>
              </a:ext>
            </a:extLst>
          </p:cNvPr>
          <p:cNvSpPr/>
          <p:nvPr/>
        </p:nvSpPr>
        <p:spPr>
          <a:xfrm>
            <a:off x="2936034" y="2745675"/>
            <a:ext cx="2433905" cy="236381"/>
          </a:xfrm>
          <a:prstGeom prst="rect">
            <a:avLst/>
          </a:prstGeom>
          <a:solidFill>
            <a:srgbClr val="99FF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F9FAB19-803E-1C9B-4EDF-E24C8A89362B}"/>
              </a:ext>
            </a:extLst>
          </p:cNvPr>
          <p:cNvSpPr/>
          <p:nvPr/>
        </p:nvSpPr>
        <p:spPr>
          <a:xfrm>
            <a:off x="5791201" y="3671309"/>
            <a:ext cx="2855167" cy="257364"/>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B272A20-C609-EC39-41EB-8B6A6EA98C40}"/>
              </a:ext>
            </a:extLst>
          </p:cNvPr>
          <p:cNvSpPr/>
          <p:nvPr/>
        </p:nvSpPr>
        <p:spPr>
          <a:xfrm>
            <a:off x="8646368" y="2799320"/>
            <a:ext cx="138285" cy="369332"/>
          </a:xfrm>
          <a:prstGeom prst="rect">
            <a:avLst/>
          </a:prstGeom>
          <a:solidFill>
            <a:srgbClr val="0066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Isosceles Triangle 91">
            <a:extLst>
              <a:ext uri="{FF2B5EF4-FFF2-40B4-BE49-F238E27FC236}">
                <a16:creationId xmlns:a16="http://schemas.microsoft.com/office/drawing/2014/main" id="{67590E56-824F-E2DB-B280-DAC3255B65DE}"/>
              </a:ext>
            </a:extLst>
          </p:cNvPr>
          <p:cNvSpPr/>
          <p:nvPr/>
        </p:nvSpPr>
        <p:spPr>
          <a:xfrm rot="10800000">
            <a:off x="5210609" y="2381781"/>
            <a:ext cx="275320" cy="363894"/>
          </a:xfrm>
          <a:prstGeom prst="triangl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Isosceles Triangle 93">
            <a:extLst>
              <a:ext uri="{FF2B5EF4-FFF2-40B4-BE49-F238E27FC236}">
                <a16:creationId xmlns:a16="http://schemas.microsoft.com/office/drawing/2014/main" id="{314EEA85-0706-F12C-FCE0-AED382A2A079}"/>
              </a:ext>
            </a:extLst>
          </p:cNvPr>
          <p:cNvSpPr/>
          <p:nvPr/>
        </p:nvSpPr>
        <p:spPr>
          <a:xfrm rot="10800000">
            <a:off x="10402820" y="3307415"/>
            <a:ext cx="275320" cy="363894"/>
          </a:xfrm>
          <a:prstGeom prst="triangl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F4680ABE-AD5E-C609-ABCA-F2A31293F3FF}"/>
              </a:ext>
            </a:extLst>
          </p:cNvPr>
          <p:cNvSpPr txBox="1"/>
          <p:nvPr/>
        </p:nvSpPr>
        <p:spPr>
          <a:xfrm>
            <a:off x="10203496" y="2940801"/>
            <a:ext cx="728020" cy="369332"/>
          </a:xfrm>
          <a:prstGeom prst="rect">
            <a:avLst/>
          </a:prstGeom>
          <a:noFill/>
        </p:spPr>
        <p:txBody>
          <a:bodyPr wrap="none" rtlCol="0">
            <a:spAutoFit/>
          </a:bodyPr>
          <a:lstStyle/>
          <a:p>
            <a:r>
              <a:rPr lang="de-DE" b="1" dirty="0">
                <a:solidFill>
                  <a:srgbClr val="FF0000"/>
                </a:solidFill>
              </a:rPr>
              <a:t>SAT2</a:t>
            </a:r>
            <a:endParaRPr lang="en-US" b="1" dirty="0">
              <a:solidFill>
                <a:srgbClr val="FF0000"/>
              </a:solidFill>
            </a:endParaRPr>
          </a:p>
        </p:txBody>
      </p:sp>
      <p:sp>
        <p:nvSpPr>
          <p:cNvPr id="128" name="Rectangle 127">
            <a:extLst>
              <a:ext uri="{FF2B5EF4-FFF2-40B4-BE49-F238E27FC236}">
                <a16:creationId xmlns:a16="http://schemas.microsoft.com/office/drawing/2014/main" id="{735F7435-EEAB-CFC9-C629-5902B595021A}"/>
              </a:ext>
            </a:extLst>
          </p:cNvPr>
          <p:cNvSpPr/>
          <p:nvPr/>
        </p:nvSpPr>
        <p:spPr>
          <a:xfrm>
            <a:off x="9582541" y="3671309"/>
            <a:ext cx="948612" cy="257364"/>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a:extLst>
              <a:ext uri="{FF2B5EF4-FFF2-40B4-BE49-F238E27FC236}">
                <a16:creationId xmlns:a16="http://schemas.microsoft.com/office/drawing/2014/main" id="{C14AD327-EDA6-D643-2A79-EB588C7405E5}"/>
              </a:ext>
            </a:extLst>
          </p:cNvPr>
          <p:cNvSpPr txBox="1"/>
          <p:nvPr/>
        </p:nvSpPr>
        <p:spPr>
          <a:xfrm>
            <a:off x="1671047" y="623650"/>
            <a:ext cx="3392258" cy="1954381"/>
          </a:xfrm>
          <a:prstGeom prst="rect">
            <a:avLst/>
          </a:prstGeom>
          <a:noFill/>
        </p:spPr>
        <p:txBody>
          <a:bodyPr wrap="square" rtlCol="0">
            <a:spAutoFit/>
          </a:bodyPr>
          <a:lstStyle/>
          <a:p>
            <a:r>
              <a:rPr lang="de-DE" sz="1100" dirty="0"/>
              <a:t>Installation Phase A (pre-SAT1)</a:t>
            </a:r>
          </a:p>
          <a:p>
            <a:r>
              <a:rPr lang="de-DE" sz="1100" dirty="0"/>
              <a:t>Only Backbone Elements</a:t>
            </a:r>
          </a:p>
          <a:p>
            <a:pPr marL="285750" indent="-285750">
              <a:buFont typeface="Arial" panose="020B0604020202020204" pitchFamily="34" charset="0"/>
              <a:buChar char="•"/>
            </a:pPr>
            <a:r>
              <a:rPr lang="de-DE" sz="1100" dirty="0"/>
              <a:t>Only elements that are scope of QDB Tender. </a:t>
            </a:r>
          </a:p>
          <a:p>
            <a:pPr marL="742950" lvl="1" indent="-285750">
              <a:buFont typeface="Arial" panose="020B0604020202020204" pitchFamily="34" charset="0"/>
              <a:buChar char="•"/>
            </a:pPr>
            <a:r>
              <a:rPr lang="de-DE" sz="1100" dirty="0"/>
              <a:t>QLM spools</a:t>
            </a:r>
          </a:p>
          <a:p>
            <a:pPr marL="742950" lvl="1" indent="-285750">
              <a:buFont typeface="Arial" panose="020B0604020202020204" pitchFamily="34" charset="0"/>
              <a:buChar char="•"/>
            </a:pPr>
            <a:r>
              <a:rPr lang="de-DE" sz="1100" dirty="0"/>
              <a:t>All QVBs</a:t>
            </a:r>
          </a:p>
          <a:p>
            <a:pPr marL="742950" lvl="1" indent="-285750">
              <a:buFont typeface="Arial" panose="020B0604020202020204" pitchFamily="34" charset="0"/>
              <a:buChar char="•"/>
            </a:pPr>
            <a:r>
              <a:rPr lang="de-DE" sz="1100" dirty="0"/>
              <a:t>Test caps (!)</a:t>
            </a:r>
          </a:p>
          <a:p>
            <a:pPr marL="742950" lvl="1" indent="-285750">
              <a:buFont typeface="Arial" panose="020B0604020202020204" pitchFamily="34" charset="0"/>
              <a:buChar char="•"/>
            </a:pPr>
            <a:r>
              <a:rPr lang="de-DE" sz="1100" dirty="0"/>
              <a:t>QVE</a:t>
            </a:r>
          </a:p>
          <a:p>
            <a:pPr marL="742950" lvl="1" indent="-285750">
              <a:buFont typeface="Arial" panose="020B0604020202020204" pitchFamily="34" charset="0"/>
              <a:buChar char="•"/>
            </a:pPr>
            <a:r>
              <a:rPr lang="de-DE" sz="1100" dirty="0"/>
              <a:t>PeMo whenever applicable</a:t>
            </a:r>
          </a:p>
          <a:p>
            <a:pPr marL="285750" indent="-285750">
              <a:buFont typeface="Arial" panose="020B0604020202020204" pitchFamily="34" charset="0"/>
              <a:buChar char="•"/>
            </a:pPr>
            <a:r>
              <a:rPr lang="de-DE" sz="1100" dirty="0"/>
              <a:t>No external interfaces. Thus, independent from other QSYS equipment. </a:t>
            </a:r>
          </a:p>
          <a:p>
            <a:pPr marL="285750" indent="-285750">
              <a:buFont typeface="Arial" panose="020B0604020202020204" pitchFamily="34" charset="0"/>
              <a:buChar char="•"/>
            </a:pPr>
            <a:r>
              <a:rPr lang="de-DE" sz="1100" dirty="0"/>
              <a:t>Excludes: Chimmney welds, QRB welds</a:t>
            </a:r>
            <a:endParaRPr lang="en-US" sz="1100" dirty="0"/>
          </a:p>
        </p:txBody>
      </p:sp>
      <p:sp>
        <p:nvSpPr>
          <p:cNvPr id="130" name="TextBox 129">
            <a:extLst>
              <a:ext uri="{FF2B5EF4-FFF2-40B4-BE49-F238E27FC236}">
                <a16:creationId xmlns:a16="http://schemas.microsoft.com/office/drawing/2014/main" id="{21AAC0BC-3DD3-33A2-E2DC-4672F99A73A5}"/>
              </a:ext>
            </a:extLst>
          </p:cNvPr>
          <p:cNvSpPr txBox="1"/>
          <p:nvPr/>
        </p:nvSpPr>
        <p:spPr>
          <a:xfrm>
            <a:off x="5656507" y="5055554"/>
            <a:ext cx="5587584" cy="1107996"/>
          </a:xfrm>
          <a:prstGeom prst="rect">
            <a:avLst/>
          </a:prstGeom>
          <a:noFill/>
        </p:spPr>
        <p:txBody>
          <a:bodyPr wrap="square" rtlCol="0">
            <a:spAutoFit/>
          </a:bodyPr>
          <a:lstStyle/>
          <a:p>
            <a:r>
              <a:rPr lang="de-DE" sz="1100" dirty="0"/>
              <a:t>QDB Cold Testing</a:t>
            </a:r>
          </a:p>
          <a:p>
            <a:pPr marL="285750" indent="-285750">
              <a:buFont typeface="Arial" panose="020B0604020202020204" pitchFamily="34" charset="0"/>
              <a:buChar char="•"/>
            </a:pPr>
            <a:r>
              <a:rPr lang="de-DE" sz="1100" dirty="0"/>
              <a:t>Operated by SCK</a:t>
            </a:r>
          </a:p>
          <a:p>
            <a:pPr marL="285750" indent="-285750">
              <a:buFont typeface="Arial" panose="020B0604020202020204" pitchFamily="34" charset="0"/>
              <a:buChar char="•"/>
            </a:pPr>
            <a:r>
              <a:rPr lang="de-DE" sz="1100" dirty="0"/>
              <a:t>Contractor withnesses</a:t>
            </a:r>
          </a:p>
          <a:p>
            <a:pPr marL="285750" indent="-285750">
              <a:buFont typeface="Arial" panose="020B0604020202020204" pitchFamily="34" charset="0"/>
              <a:buChar char="•"/>
            </a:pPr>
            <a:r>
              <a:rPr lang="de-DE" sz="1100" dirty="0"/>
              <a:t>Cold-issues:</a:t>
            </a:r>
          </a:p>
          <a:p>
            <a:pPr marL="742950" lvl="1" indent="-285750">
              <a:buFont typeface="Arial" panose="020B0604020202020204" pitchFamily="34" charset="0"/>
              <a:buChar char="•"/>
            </a:pPr>
            <a:r>
              <a:rPr lang="de-DE" sz="1100" dirty="0"/>
              <a:t>If on SAT1-component: Contractor fixes as part of warranty</a:t>
            </a:r>
          </a:p>
          <a:p>
            <a:pPr marL="742950" lvl="1" indent="-285750">
              <a:buFont typeface="Arial" panose="020B0604020202020204" pitchFamily="34" charset="0"/>
              <a:buChar char="•"/>
            </a:pPr>
            <a:r>
              <a:rPr lang="de-DE" sz="1100" dirty="0"/>
              <a:t>If on SAT2-component: </a:t>
            </a:r>
            <a:r>
              <a:rPr lang="en-US" sz="1100" dirty="0"/>
              <a:t>Contractor fixes as preparation towards SAT2</a:t>
            </a:r>
            <a:endParaRPr lang="de-DE" sz="1100" dirty="0"/>
          </a:p>
        </p:txBody>
      </p:sp>
      <p:cxnSp>
        <p:nvCxnSpPr>
          <p:cNvPr id="131" name="Straight Connector 130">
            <a:extLst>
              <a:ext uri="{FF2B5EF4-FFF2-40B4-BE49-F238E27FC236}">
                <a16:creationId xmlns:a16="http://schemas.microsoft.com/office/drawing/2014/main" id="{38DD67C5-252C-82AD-CF38-DB0837A55679}"/>
              </a:ext>
            </a:extLst>
          </p:cNvPr>
          <p:cNvCxnSpPr>
            <a:cxnSpLocks/>
            <a:stCxn id="149" idx="1"/>
          </p:cNvCxnSpPr>
          <p:nvPr/>
        </p:nvCxnSpPr>
        <p:spPr>
          <a:xfrm flipV="1">
            <a:off x="5633234" y="1063523"/>
            <a:ext cx="539784" cy="1502870"/>
          </a:xfrm>
          <a:prstGeom prst="line">
            <a:avLst/>
          </a:prstGeom>
        </p:spPr>
        <p:style>
          <a:lnRef idx="2">
            <a:schemeClr val="accent1"/>
          </a:lnRef>
          <a:fillRef idx="0">
            <a:schemeClr val="accent1"/>
          </a:fillRef>
          <a:effectRef idx="1">
            <a:schemeClr val="accent1"/>
          </a:effectRef>
          <a:fontRef idx="minor">
            <a:schemeClr val="tx1"/>
          </a:fontRef>
        </p:style>
      </p:cxnSp>
      <p:sp>
        <p:nvSpPr>
          <p:cNvPr id="132" name="Rectangle 131">
            <a:extLst>
              <a:ext uri="{FF2B5EF4-FFF2-40B4-BE49-F238E27FC236}">
                <a16:creationId xmlns:a16="http://schemas.microsoft.com/office/drawing/2014/main" id="{91A2B9BD-4863-536F-3F35-F070BC920670}"/>
              </a:ext>
            </a:extLst>
          </p:cNvPr>
          <p:cNvSpPr/>
          <p:nvPr/>
        </p:nvSpPr>
        <p:spPr>
          <a:xfrm>
            <a:off x="5369939" y="2751113"/>
            <a:ext cx="457200" cy="236381"/>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a:extLst>
              <a:ext uri="{FF2B5EF4-FFF2-40B4-BE49-F238E27FC236}">
                <a16:creationId xmlns:a16="http://schemas.microsoft.com/office/drawing/2014/main" id="{340DD5A0-D810-D6D6-E8BB-8D189299A2A4}"/>
              </a:ext>
            </a:extLst>
          </p:cNvPr>
          <p:cNvSpPr txBox="1"/>
          <p:nvPr/>
        </p:nvSpPr>
        <p:spPr>
          <a:xfrm>
            <a:off x="8588063" y="1807217"/>
            <a:ext cx="1932890" cy="600164"/>
          </a:xfrm>
          <a:prstGeom prst="rect">
            <a:avLst/>
          </a:prstGeom>
          <a:noFill/>
        </p:spPr>
        <p:txBody>
          <a:bodyPr wrap="square" rtlCol="0">
            <a:spAutoFit/>
          </a:bodyPr>
          <a:lstStyle/>
          <a:p>
            <a:r>
              <a:rPr lang="de-DE" sz="1100" dirty="0"/>
              <a:t>Installation Phase C</a:t>
            </a:r>
          </a:p>
          <a:p>
            <a:pPr marL="171450" indent="-171450">
              <a:buFont typeface="Arial" panose="020B0604020202020204" pitchFamily="34" charset="0"/>
              <a:buChar char="•"/>
            </a:pPr>
            <a:r>
              <a:rPr lang="de-DE" sz="1100" dirty="0"/>
              <a:t>24x QM-Chimey welds</a:t>
            </a:r>
          </a:p>
          <a:p>
            <a:pPr marL="171450" indent="-171450">
              <a:buFont typeface="Arial" panose="020B0604020202020204" pitchFamily="34" charset="0"/>
              <a:buChar char="•"/>
            </a:pPr>
            <a:r>
              <a:rPr lang="de-DE" sz="1100" dirty="0"/>
              <a:t>Remaining PeMos</a:t>
            </a:r>
          </a:p>
        </p:txBody>
      </p:sp>
      <p:sp>
        <p:nvSpPr>
          <p:cNvPr id="142" name="Right Brace 141">
            <a:extLst>
              <a:ext uri="{FF2B5EF4-FFF2-40B4-BE49-F238E27FC236}">
                <a16:creationId xmlns:a16="http://schemas.microsoft.com/office/drawing/2014/main" id="{99AD6F0A-99EA-C7C7-4263-6B075A6B6091}"/>
              </a:ext>
            </a:extLst>
          </p:cNvPr>
          <p:cNvSpPr/>
          <p:nvPr/>
        </p:nvSpPr>
        <p:spPr>
          <a:xfrm rot="5400000">
            <a:off x="7153483" y="2602223"/>
            <a:ext cx="172676" cy="285516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3" name="Right Brace 142">
            <a:extLst>
              <a:ext uri="{FF2B5EF4-FFF2-40B4-BE49-F238E27FC236}">
                <a16:creationId xmlns:a16="http://schemas.microsoft.com/office/drawing/2014/main" id="{027E58FB-EEF8-E566-C84F-367ACBB6DA2E}"/>
              </a:ext>
            </a:extLst>
          </p:cNvPr>
          <p:cNvSpPr/>
          <p:nvPr/>
        </p:nvSpPr>
        <p:spPr>
          <a:xfrm rot="5400000">
            <a:off x="7984590" y="2164004"/>
            <a:ext cx="172678" cy="461253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4" name="TextBox 143">
            <a:extLst>
              <a:ext uri="{FF2B5EF4-FFF2-40B4-BE49-F238E27FC236}">
                <a16:creationId xmlns:a16="http://schemas.microsoft.com/office/drawing/2014/main" id="{D5AC5841-E54E-789E-489C-A583F23BB7C8}"/>
              </a:ext>
            </a:extLst>
          </p:cNvPr>
          <p:cNvSpPr txBox="1"/>
          <p:nvPr/>
        </p:nvSpPr>
        <p:spPr>
          <a:xfrm>
            <a:off x="6191904" y="4076155"/>
            <a:ext cx="2458658" cy="307777"/>
          </a:xfrm>
          <a:prstGeom prst="rect">
            <a:avLst/>
          </a:prstGeom>
          <a:noFill/>
        </p:spPr>
        <p:txBody>
          <a:bodyPr wrap="square">
            <a:spAutoFit/>
          </a:bodyPr>
          <a:lstStyle/>
          <a:p>
            <a:r>
              <a:rPr lang="de-DE" sz="1400" dirty="0"/>
              <a:t>QDB Cold Testing Scenario A</a:t>
            </a:r>
          </a:p>
        </p:txBody>
      </p:sp>
      <p:sp>
        <p:nvSpPr>
          <p:cNvPr id="145" name="TextBox 144">
            <a:extLst>
              <a:ext uri="{FF2B5EF4-FFF2-40B4-BE49-F238E27FC236}">
                <a16:creationId xmlns:a16="http://schemas.microsoft.com/office/drawing/2014/main" id="{E03FF300-E266-C39B-6C79-D3AE274CE583}"/>
              </a:ext>
            </a:extLst>
          </p:cNvPr>
          <p:cNvSpPr txBox="1"/>
          <p:nvPr/>
        </p:nvSpPr>
        <p:spPr>
          <a:xfrm>
            <a:off x="6922802" y="4571404"/>
            <a:ext cx="2458658" cy="307777"/>
          </a:xfrm>
          <a:prstGeom prst="rect">
            <a:avLst/>
          </a:prstGeom>
          <a:noFill/>
        </p:spPr>
        <p:txBody>
          <a:bodyPr wrap="square">
            <a:spAutoFit/>
          </a:bodyPr>
          <a:lstStyle/>
          <a:p>
            <a:r>
              <a:rPr lang="de-DE" sz="1400" dirty="0"/>
              <a:t>QDB Cold Testing Scenario B</a:t>
            </a:r>
          </a:p>
        </p:txBody>
      </p:sp>
      <p:sp>
        <p:nvSpPr>
          <p:cNvPr id="146" name="Right Brace 145">
            <a:extLst>
              <a:ext uri="{FF2B5EF4-FFF2-40B4-BE49-F238E27FC236}">
                <a16:creationId xmlns:a16="http://schemas.microsoft.com/office/drawing/2014/main" id="{87401B0B-EB2E-6E36-9F58-8D9584AD1792}"/>
              </a:ext>
            </a:extLst>
          </p:cNvPr>
          <p:cNvSpPr/>
          <p:nvPr/>
        </p:nvSpPr>
        <p:spPr>
          <a:xfrm rot="16200000">
            <a:off x="3991415" y="1494154"/>
            <a:ext cx="187427" cy="2296715"/>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47" name="Right Brace 146">
            <a:extLst>
              <a:ext uri="{FF2B5EF4-FFF2-40B4-BE49-F238E27FC236}">
                <a16:creationId xmlns:a16="http://schemas.microsoft.com/office/drawing/2014/main" id="{932F3C18-5B58-03E6-6207-FA4BB2E6D403}"/>
              </a:ext>
            </a:extLst>
          </p:cNvPr>
          <p:cNvSpPr/>
          <p:nvPr/>
        </p:nvSpPr>
        <p:spPr>
          <a:xfrm rot="16200000">
            <a:off x="9058700" y="2082958"/>
            <a:ext cx="173421" cy="101703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8" name="TextBox 147">
            <a:extLst>
              <a:ext uri="{FF2B5EF4-FFF2-40B4-BE49-F238E27FC236}">
                <a16:creationId xmlns:a16="http://schemas.microsoft.com/office/drawing/2014/main" id="{C15083DF-23C0-F734-4422-9BB6A5325113}"/>
              </a:ext>
            </a:extLst>
          </p:cNvPr>
          <p:cNvSpPr txBox="1"/>
          <p:nvPr/>
        </p:nvSpPr>
        <p:spPr>
          <a:xfrm>
            <a:off x="6173018" y="729190"/>
            <a:ext cx="2236788" cy="938719"/>
          </a:xfrm>
          <a:prstGeom prst="rect">
            <a:avLst/>
          </a:prstGeom>
          <a:noFill/>
        </p:spPr>
        <p:txBody>
          <a:bodyPr wrap="square" rtlCol="0">
            <a:spAutoFit/>
          </a:bodyPr>
          <a:lstStyle/>
          <a:p>
            <a:r>
              <a:rPr lang="de-DE" sz="1100" dirty="0"/>
              <a:t>Installation Phase B</a:t>
            </a:r>
          </a:p>
          <a:p>
            <a:pPr marL="171450" indent="-171450">
              <a:buFont typeface="Arial" panose="020B0604020202020204" pitchFamily="34" charset="0"/>
              <a:buChar char="•"/>
            </a:pPr>
            <a:r>
              <a:rPr lang="de-DE" sz="1100" dirty="0"/>
              <a:t>QRB-welds</a:t>
            </a:r>
          </a:p>
          <a:p>
            <a:pPr marL="171450" indent="-171450">
              <a:buFont typeface="Arial" panose="020B0604020202020204" pitchFamily="34" charset="0"/>
              <a:buChar char="•"/>
            </a:pPr>
            <a:r>
              <a:rPr lang="de-DE" sz="1100" dirty="0"/>
              <a:t>Interfaces to site infrastructure</a:t>
            </a:r>
          </a:p>
          <a:p>
            <a:pPr marL="171450" indent="-171450">
              <a:buFont typeface="Arial" panose="020B0604020202020204" pitchFamily="34" charset="0"/>
              <a:buChar char="•"/>
            </a:pPr>
            <a:r>
              <a:rPr lang="de-DE" sz="1100" dirty="0"/>
              <a:t>Plugging cables to patchbox</a:t>
            </a:r>
          </a:p>
          <a:p>
            <a:pPr marL="171450" indent="-171450">
              <a:buFont typeface="Arial" panose="020B0604020202020204" pitchFamily="34" charset="0"/>
              <a:buChar char="•"/>
            </a:pPr>
            <a:endParaRPr lang="de-DE" sz="1100" dirty="0"/>
          </a:p>
        </p:txBody>
      </p:sp>
      <p:sp>
        <p:nvSpPr>
          <p:cNvPr id="149" name="Right Brace 148">
            <a:extLst>
              <a:ext uri="{FF2B5EF4-FFF2-40B4-BE49-F238E27FC236}">
                <a16:creationId xmlns:a16="http://schemas.microsoft.com/office/drawing/2014/main" id="{23A605E3-AAA3-BF31-4A1B-BF9799FB9244}"/>
              </a:ext>
            </a:extLst>
          </p:cNvPr>
          <p:cNvSpPr/>
          <p:nvPr/>
        </p:nvSpPr>
        <p:spPr>
          <a:xfrm rot="16200000">
            <a:off x="5542219" y="2396286"/>
            <a:ext cx="182029" cy="52224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55" name="Rectangle 154">
            <a:extLst>
              <a:ext uri="{FF2B5EF4-FFF2-40B4-BE49-F238E27FC236}">
                <a16:creationId xmlns:a16="http://schemas.microsoft.com/office/drawing/2014/main" id="{D38A79C1-EBF2-1249-978C-E3540AEDB811}"/>
              </a:ext>
            </a:extLst>
          </p:cNvPr>
          <p:cNvSpPr/>
          <p:nvPr/>
        </p:nvSpPr>
        <p:spPr>
          <a:xfrm>
            <a:off x="8817430" y="2799320"/>
            <a:ext cx="138285" cy="369332"/>
          </a:xfrm>
          <a:prstGeom prst="rect">
            <a:avLst/>
          </a:prstGeom>
          <a:solidFill>
            <a:srgbClr val="0066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a:extLst>
              <a:ext uri="{FF2B5EF4-FFF2-40B4-BE49-F238E27FC236}">
                <a16:creationId xmlns:a16="http://schemas.microsoft.com/office/drawing/2014/main" id="{5CC0F621-9E3E-CF55-5B46-B7C47F22EA30}"/>
              </a:ext>
            </a:extLst>
          </p:cNvPr>
          <p:cNvSpPr/>
          <p:nvPr/>
        </p:nvSpPr>
        <p:spPr>
          <a:xfrm>
            <a:off x="8985378" y="2799320"/>
            <a:ext cx="138285" cy="369332"/>
          </a:xfrm>
          <a:prstGeom prst="rect">
            <a:avLst/>
          </a:prstGeom>
          <a:solidFill>
            <a:srgbClr val="0066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AFA6C82C-4B96-7AC0-C7D5-F31328304A7F}"/>
              </a:ext>
            </a:extLst>
          </p:cNvPr>
          <p:cNvSpPr/>
          <p:nvPr/>
        </p:nvSpPr>
        <p:spPr>
          <a:xfrm>
            <a:off x="9153328" y="2799320"/>
            <a:ext cx="138285" cy="369332"/>
          </a:xfrm>
          <a:prstGeom prst="rect">
            <a:avLst/>
          </a:prstGeom>
          <a:solidFill>
            <a:srgbClr val="0066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TextBox 157">
            <a:extLst>
              <a:ext uri="{FF2B5EF4-FFF2-40B4-BE49-F238E27FC236}">
                <a16:creationId xmlns:a16="http://schemas.microsoft.com/office/drawing/2014/main" id="{51FC69E3-9ED6-7527-FF42-95EDA37AAB55}"/>
              </a:ext>
            </a:extLst>
          </p:cNvPr>
          <p:cNvSpPr txBox="1"/>
          <p:nvPr/>
        </p:nvSpPr>
        <p:spPr>
          <a:xfrm>
            <a:off x="9258630" y="2989061"/>
            <a:ext cx="494082" cy="261610"/>
          </a:xfrm>
          <a:prstGeom prst="rect">
            <a:avLst/>
          </a:prstGeom>
          <a:noFill/>
        </p:spPr>
        <p:txBody>
          <a:bodyPr wrap="square" rtlCol="0">
            <a:spAutoFit/>
          </a:bodyPr>
          <a:lstStyle/>
          <a:p>
            <a:r>
              <a:rPr lang="de-DE" sz="1100" dirty="0"/>
              <a:t>.....</a:t>
            </a:r>
          </a:p>
        </p:txBody>
      </p:sp>
      <p:sp>
        <p:nvSpPr>
          <p:cNvPr id="160" name="TextBox 159">
            <a:extLst>
              <a:ext uri="{FF2B5EF4-FFF2-40B4-BE49-F238E27FC236}">
                <a16:creationId xmlns:a16="http://schemas.microsoft.com/office/drawing/2014/main" id="{5D423DF6-4428-784B-5C15-E29EE0FAA678}"/>
              </a:ext>
            </a:extLst>
          </p:cNvPr>
          <p:cNvSpPr txBox="1"/>
          <p:nvPr/>
        </p:nvSpPr>
        <p:spPr>
          <a:xfrm>
            <a:off x="4995358" y="2060228"/>
            <a:ext cx="728020" cy="369332"/>
          </a:xfrm>
          <a:prstGeom prst="rect">
            <a:avLst/>
          </a:prstGeom>
          <a:noFill/>
        </p:spPr>
        <p:txBody>
          <a:bodyPr wrap="none" rtlCol="0">
            <a:spAutoFit/>
          </a:bodyPr>
          <a:lstStyle/>
          <a:p>
            <a:r>
              <a:rPr lang="de-DE" b="1" dirty="0">
                <a:solidFill>
                  <a:srgbClr val="FF0000"/>
                </a:solidFill>
              </a:rPr>
              <a:t>SAT1</a:t>
            </a:r>
            <a:endParaRPr lang="en-US" b="1" dirty="0">
              <a:solidFill>
                <a:srgbClr val="FF0000"/>
              </a:solidFill>
            </a:endParaRPr>
          </a:p>
        </p:txBody>
      </p:sp>
    </p:spTree>
    <p:extLst>
      <p:ext uri="{BB962C8B-B14F-4D97-AF65-F5344CB8AC3E}">
        <p14:creationId xmlns:p14="http://schemas.microsoft.com/office/powerpoint/2010/main" val="35185218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771252-4EF2-812E-0D93-F755B71CDCE9}"/>
              </a:ext>
            </a:extLst>
          </p:cNvPr>
          <p:cNvSpPr>
            <a:spLocks noGrp="1"/>
          </p:cNvSpPr>
          <p:nvPr>
            <p:ph type="body" sz="quarter" idx="15"/>
          </p:nvPr>
        </p:nvSpPr>
        <p:spPr>
          <a:xfrm>
            <a:off x="182868" y="803645"/>
            <a:ext cx="6647028" cy="5563443"/>
          </a:xfrm>
        </p:spPr>
        <p:txBody>
          <a:bodyPr>
            <a:normAutofit fontScale="62500" lnSpcReduction="20000"/>
          </a:bodyPr>
          <a:lstStyle/>
          <a:p>
            <a:r>
              <a:rPr lang="en-US" dirty="0"/>
              <a:t>At cold &amp; with process fluids</a:t>
            </a:r>
          </a:p>
          <a:p>
            <a:r>
              <a:rPr lang="en-US" dirty="0"/>
              <a:t>Needed: QPLANT, QDB:CS, WPS</a:t>
            </a:r>
          </a:p>
          <a:p>
            <a:r>
              <a:rPr lang="en-US" dirty="0"/>
              <a:t>Goal</a:t>
            </a:r>
          </a:p>
          <a:p>
            <a:pPr lvl="1"/>
            <a:r>
              <a:rPr lang="en-US" dirty="0"/>
              <a:t>Helps early identification of “cold issues”, both for all SAT1-components and some of the SAT2-components</a:t>
            </a:r>
          </a:p>
          <a:p>
            <a:pPr lvl="1"/>
            <a:r>
              <a:rPr lang="en-US" dirty="0"/>
              <a:t>Qualification: component performance at cold + controls</a:t>
            </a:r>
          </a:p>
          <a:p>
            <a:r>
              <a:rPr lang="en-US" dirty="0"/>
              <a:t>Major steps</a:t>
            </a:r>
          </a:p>
          <a:p>
            <a:pPr lvl="1"/>
            <a:r>
              <a:rPr lang="en-US" dirty="0"/>
              <a:t>Step 1: headers only</a:t>
            </a:r>
          </a:p>
          <a:p>
            <a:pPr lvl="1"/>
            <a:r>
              <a:rPr lang="en-US" dirty="0"/>
              <a:t>Ste</a:t>
            </a:r>
          </a:p>
          <a:p>
            <a:endParaRPr lang="en-US" dirty="0"/>
          </a:p>
          <a:p>
            <a:r>
              <a:rPr lang="en-US" dirty="0"/>
              <a:t>SCK CEN runs: SCK CEN experts + operators will actuate the process</a:t>
            </a:r>
          </a:p>
          <a:p>
            <a:r>
              <a:rPr lang="en-US" dirty="0"/>
              <a:t>Test plan is on SCK CEN responsibility with inputs (limitations) from Contractor.</a:t>
            </a:r>
          </a:p>
          <a:p>
            <a:r>
              <a:rPr lang="en-US" dirty="0"/>
              <a:t>Contractor: they have to give us the “manual”  the “as-built” specification (so we don’t break the equipment)</a:t>
            </a:r>
          </a:p>
          <a:p>
            <a:r>
              <a:rPr lang="en-US" dirty="0"/>
              <a:t>Contractor witnesses the commissioning and trains SCK CEN personnel on “firsts”. Need an expert to be present during cold tests and have technicians that can come within a day</a:t>
            </a:r>
          </a:p>
          <a:p>
            <a:endParaRPr lang="en-US" dirty="0"/>
          </a:p>
        </p:txBody>
      </p:sp>
      <p:sp>
        <p:nvSpPr>
          <p:cNvPr id="3" name="Slide Number Placeholder 2">
            <a:extLst>
              <a:ext uri="{FF2B5EF4-FFF2-40B4-BE49-F238E27FC236}">
                <a16:creationId xmlns:a16="http://schemas.microsoft.com/office/drawing/2014/main" id="{83DB7EFD-293B-0426-361C-93CD93289C1A}"/>
              </a:ext>
            </a:extLst>
          </p:cNvPr>
          <p:cNvSpPr>
            <a:spLocks noGrp="1"/>
          </p:cNvSpPr>
          <p:nvPr>
            <p:ph type="sldNum" sz="quarter" idx="4"/>
          </p:nvPr>
        </p:nvSpPr>
        <p:spPr/>
        <p:txBody>
          <a:bodyPr/>
          <a:lstStyle/>
          <a:p>
            <a:fld id="{A814E660-BF25-4843-B2A0-93C6E2B6253B}" type="slidenum">
              <a:rPr lang="en-BE" smtClean="0"/>
              <a:pPr/>
              <a:t>22</a:t>
            </a:fld>
            <a:endParaRPr lang="en-BE" dirty="0"/>
          </a:p>
        </p:txBody>
      </p:sp>
      <p:sp>
        <p:nvSpPr>
          <p:cNvPr id="4" name="Text Placeholder 3">
            <a:extLst>
              <a:ext uri="{FF2B5EF4-FFF2-40B4-BE49-F238E27FC236}">
                <a16:creationId xmlns:a16="http://schemas.microsoft.com/office/drawing/2014/main" id="{1F1EFEA3-606D-9E3F-5280-68166A382435}"/>
              </a:ext>
            </a:extLst>
          </p:cNvPr>
          <p:cNvSpPr>
            <a:spLocks noGrp="1"/>
          </p:cNvSpPr>
          <p:nvPr>
            <p:ph type="body" sz="quarter" idx="16"/>
          </p:nvPr>
        </p:nvSpPr>
        <p:spPr/>
        <p:txBody>
          <a:bodyPr>
            <a:normAutofit fontScale="92500" lnSpcReduction="10000"/>
          </a:bodyPr>
          <a:lstStyle/>
          <a:p>
            <a:r>
              <a:rPr lang="en-US" dirty="0"/>
              <a:t>QDB Cold test – details </a:t>
            </a:r>
          </a:p>
        </p:txBody>
      </p:sp>
      <p:grpSp>
        <p:nvGrpSpPr>
          <p:cNvPr id="5" name="Group 4">
            <a:extLst>
              <a:ext uri="{FF2B5EF4-FFF2-40B4-BE49-F238E27FC236}">
                <a16:creationId xmlns:a16="http://schemas.microsoft.com/office/drawing/2014/main" id="{3F84D68E-17E7-A4C8-2975-4277212CF86D}"/>
              </a:ext>
            </a:extLst>
          </p:cNvPr>
          <p:cNvGrpSpPr/>
          <p:nvPr/>
        </p:nvGrpSpPr>
        <p:grpSpPr>
          <a:xfrm>
            <a:off x="7162532" y="2110600"/>
            <a:ext cx="4746585" cy="2192456"/>
            <a:chOff x="3707381" y="147551"/>
            <a:chExt cx="7347355" cy="3393756"/>
          </a:xfrm>
        </p:grpSpPr>
        <p:sp>
          <p:nvSpPr>
            <p:cNvPr id="6" name="TextBox 5">
              <a:extLst>
                <a:ext uri="{FF2B5EF4-FFF2-40B4-BE49-F238E27FC236}">
                  <a16:creationId xmlns:a16="http://schemas.microsoft.com/office/drawing/2014/main" id="{A8AD59A5-C494-604D-D941-E0C53BB986DF}"/>
                </a:ext>
              </a:extLst>
            </p:cNvPr>
            <p:cNvSpPr txBox="1"/>
            <p:nvPr/>
          </p:nvSpPr>
          <p:spPr>
            <a:xfrm>
              <a:off x="4623731" y="147551"/>
              <a:ext cx="772348" cy="357310"/>
            </a:xfrm>
            <a:prstGeom prst="rect">
              <a:avLst/>
            </a:prstGeom>
            <a:noFill/>
          </p:spPr>
          <p:txBody>
            <a:bodyPr wrap="square">
              <a:spAutoFit/>
            </a:bodyPr>
            <a:lstStyle/>
            <a:p>
              <a:pPr algn="ctr"/>
              <a:r>
                <a:rPr lang="en-GB" sz="900" dirty="0">
                  <a:solidFill>
                    <a:schemeClr val="tx1"/>
                  </a:solidFill>
                </a:rPr>
                <a:t>WHS</a:t>
              </a:r>
              <a:endParaRPr lang="en-GB" sz="900" dirty="0"/>
            </a:p>
          </p:txBody>
        </p:sp>
        <p:sp>
          <p:nvSpPr>
            <p:cNvPr id="7" name="Rectangle 6">
              <a:extLst>
                <a:ext uri="{FF2B5EF4-FFF2-40B4-BE49-F238E27FC236}">
                  <a16:creationId xmlns:a16="http://schemas.microsoft.com/office/drawing/2014/main" id="{7857B378-58EC-76A8-4947-25FC284D53D1}"/>
                </a:ext>
              </a:extLst>
            </p:cNvPr>
            <p:cNvSpPr/>
            <p:nvPr/>
          </p:nvSpPr>
          <p:spPr>
            <a:xfrm>
              <a:off x="7590749" y="1755060"/>
              <a:ext cx="1146318" cy="588821"/>
            </a:xfrm>
            <a:prstGeom prst="rect">
              <a:avLst/>
            </a:prstGeom>
            <a:solidFill>
              <a:srgbClr val="00B050"/>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1050"/>
            </a:p>
          </p:txBody>
        </p:sp>
        <p:sp>
          <p:nvSpPr>
            <p:cNvPr id="8" name="Rectangle 7">
              <a:extLst>
                <a:ext uri="{FF2B5EF4-FFF2-40B4-BE49-F238E27FC236}">
                  <a16:creationId xmlns:a16="http://schemas.microsoft.com/office/drawing/2014/main" id="{F1CFD422-A0AA-DE18-5491-787FC8D5793D}"/>
                </a:ext>
              </a:extLst>
            </p:cNvPr>
            <p:cNvSpPr/>
            <p:nvPr/>
          </p:nvSpPr>
          <p:spPr>
            <a:xfrm>
              <a:off x="7590749" y="1058833"/>
              <a:ext cx="1146318" cy="717312"/>
            </a:xfrm>
            <a:prstGeom prst="rect">
              <a:avLst/>
            </a:prstGeom>
            <a:solidFill>
              <a:srgbClr val="00B050"/>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1050"/>
            </a:p>
          </p:txBody>
        </p:sp>
        <p:sp>
          <p:nvSpPr>
            <p:cNvPr id="9" name="Rectangle 8">
              <a:extLst>
                <a:ext uri="{FF2B5EF4-FFF2-40B4-BE49-F238E27FC236}">
                  <a16:creationId xmlns:a16="http://schemas.microsoft.com/office/drawing/2014/main" id="{2AA00125-2B4E-618B-67C1-6B5D17DDBC64}"/>
                </a:ext>
              </a:extLst>
            </p:cNvPr>
            <p:cNvSpPr/>
            <p:nvPr/>
          </p:nvSpPr>
          <p:spPr>
            <a:xfrm>
              <a:off x="7590749" y="2336858"/>
              <a:ext cx="1146318" cy="672227"/>
            </a:xfrm>
            <a:prstGeom prst="rect">
              <a:avLst/>
            </a:prstGeom>
            <a:solidFill>
              <a:schemeClr val="bg1">
                <a:lumMod val="95000"/>
              </a:schemeClr>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1050"/>
            </a:p>
          </p:txBody>
        </p:sp>
        <p:cxnSp>
          <p:nvCxnSpPr>
            <p:cNvPr id="10" name="Straight Connector 9">
              <a:extLst>
                <a:ext uri="{FF2B5EF4-FFF2-40B4-BE49-F238E27FC236}">
                  <a16:creationId xmlns:a16="http://schemas.microsoft.com/office/drawing/2014/main" id="{F9BF12D6-4FF7-50C1-E231-52D937760427}"/>
                </a:ext>
              </a:extLst>
            </p:cNvPr>
            <p:cNvCxnSpPr>
              <a:cxnSpLocks/>
            </p:cNvCxnSpPr>
            <p:nvPr/>
          </p:nvCxnSpPr>
          <p:spPr>
            <a:xfrm>
              <a:off x="7933151" y="1452153"/>
              <a:ext cx="0" cy="55993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088F8D3-A262-A206-5DF8-591B7C96B7D8}"/>
                </a:ext>
              </a:extLst>
            </p:cNvPr>
            <p:cNvCxnSpPr>
              <a:cxnSpLocks/>
            </p:cNvCxnSpPr>
            <p:nvPr/>
          </p:nvCxnSpPr>
          <p:spPr>
            <a:xfrm>
              <a:off x="8091852" y="1543712"/>
              <a:ext cx="0" cy="46837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Isosceles Triangle 11">
              <a:extLst>
                <a:ext uri="{FF2B5EF4-FFF2-40B4-BE49-F238E27FC236}">
                  <a16:creationId xmlns:a16="http://schemas.microsoft.com/office/drawing/2014/main" id="{3A21612E-7F2A-244B-7F1B-DEB759CA1413}"/>
                </a:ext>
              </a:extLst>
            </p:cNvPr>
            <p:cNvSpPr/>
            <p:nvPr/>
          </p:nvSpPr>
          <p:spPr>
            <a:xfrm>
              <a:off x="7903482" y="1676073"/>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3" name="Isosceles Triangle 12">
              <a:extLst>
                <a:ext uri="{FF2B5EF4-FFF2-40B4-BE49-F238E27FC236}">
                  <a16:creationId xmlns:a16="http://schemas.microsoft.com/office/drawing/2014/main" id="{BBB75424-925B-DDC5-0028-5B36B887B193}"/>
                </a:ext>
              </a:extLst>
            </p:cNvPr>
            <p:cNvSpPr/>
            <p:nvPr/>
          </p:nvSpPr>
          <p:spPr>
            <a:xfrm flipV="1">
              <a:off x="7903482" y="1624004"/>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4" name="Isosceles Triangle 13">
              <a:extLst>
                <a:ext uri="{FF2B5EF4-FFF2-40B4-BE49-F238E27FC236}">
                  <a16:creationId xmlns:a16="http://schemas.microsoft.com/office/drawing/2014/main" id="{95185D75-A0F5-0313-9177-960A9881FF99}"/>
                </a:ext>
              </a:extLst>
            </p:cNvPr>
            <p:cNvSpPr/>
            <p:nvPr/>
          </p:nvSpPr>
          <p:spPr>
            <a:xfrm>
              <a:off x="8057841" y="1678638"/>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5" name="Isosceles Triangle 14">
              <a:extLst>
                <a:ext uri="{FF2B5EF4-FFF2-40B4-BE49-F238E27FC236}">
                  <a16:creationId xmlns:a16="http://schemas.microsoft.com/office/drawing/2014/main" id="{71B53EE3-5EA1-7460-008C-F4580C2FDF14}"/>
                </a:ext>
              </a:extLst>
            </p:cNvPr>
            <p:cNvSpPr/>
            <p:nvPr/>
          </p:nvSpPr>
          <p:spPr>
            <a:xfrm flipV="1">
              <a:off x="8057841" y="1626569"/>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cxnSp>
          <p:nvCxnSpPr>
            <p:cNvPr id="16" name="Straight Connector 15">
              <a:extLst>
                <a:ext uri="{FF2B5EF4-FFF2-40B4-BE49-F238E27FC236}">
                  <a16:creationId xmlns:a16="http://schemas.microsoft.com/office/drawing/2014/main" id="{BFBA30C1-7BCB-201D-93EB-DF5D6EB1E9E2}"/>
                </a:ext>
              </a:extLst>
            </p:cNvPr>
            <p:cNvCxnSpPr>
              <a:cxnSpLocks/>
            </p:cNvCxnSpPr>
            <p:nvPr/>
          </p:nvCxnSpPr>
          <p:spPr>
            <a:xfrm flipV="1">
              <a:off x="7730762" y="1240422"/>
              <a:ext cx="0" cy="857778"/>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7" name="Isosceles Triangle 16">
              <a:extLst>
                <a:ext uri="{FF2B5EF4-FFF2-40B4-BE49-F238E27FC236}">
                  <a16:creationId xmlns:a16="http://schemas.microsoft.com/office/drawing/2014/main" id="{6A02D918-86AB-A4B2-B4A7-92FAF6158172}"/>
                </a:ext>
              </a:extLst>
            </p:cNvPr>
            <p:cNvSpPr/>
            <p:nvPr/>
          </p:nvSpPr>
          <p:spPr>
            <a:xfrm>
              <a:off x="7693809" y="1676079"/>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8" name="Isosceles Triangle 17">
              <a:extLst>
                <a:ext uri="{FF2B5EF4-FFF2-40B4-BE49-F238E27FC236}">
                  <a16:creationId xmlns:a16="http://schemas.microsoft.com/office/drawing/2014/main" id="{52D39D1F-C04F-90FD-6E56-C3DEA21445BA}"/>
                </a:ext>
              </a:extLst>
            </p:cNvPr>
            <p:cNvSpPr/>
            <p:nvPr/>
          </p:nvSpPr>
          <p:spPr>
            <a:xfrm flipV="1">
              <a:off x="7693809" y="1624010"/>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cxnSp>
          <p:nvCxnSpPr>
            <p:cNvPr id="19" name="Straight Connector 18">
              <a:extLst>
                <a:ext uri="{FF2B5EF4-FFF2-40B4-BE49-F238E27FC236}">
                  <a16:creationId xmlns:a16="http://schemas.microsoft.com/office/drawing/2014/main" id="{8A59567F-D038-1488-5EA3-7AC425438573}"/>
                </a:ext>
              </a:extLst>
            </p:cNvPr>
            <p:cNvCxnSpPr>
              <a:cxnSpLocks/>
            </p:cNvCxnSpPr>
            <p:nvPr/>
          </p:nvCxnSpPr>
          <p:spPr>
            <a:xfrm flipH="1" flipV="1">
              <a:off x="7916183" y="2016278"/>
              <a:ext cx="193496" cy="9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C81D2A6-57CA-B92A-CF48-B906480F71CE}"/>
                </a:ext>
              </a:extLst>
            </p:cNvPr>
            <p:cNvCxnSpPr>
              <a:cxnSpLocks/>
            </p:cNvCxnSpPr>
            <p:nvPr/>
          </p:nvCxnSpPr>
          <p:spPr>
            <a:xfrm>
              <a:off x="7729846" y="2077949"/>
              <a:ext cx="580088" cy="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74B80C2-C25B-9580-A499-517573288705}"/>
                </a:ext>
              </a:extLst>
            </p:cNvPr>
            <p:cNvCxnSpPr>
              <a:cxnSpLocks/>
            </p:cNvCxnSpPr>
            <p:nvPr/>
          </p:nvCxnSpPr>
          <p:spPr>
            <a:xfrm flipV="1">
              <a:off x="8289396" y="2061675"/>
              <a:ext cx="6163" cy="326822"/>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D9ABE0C-6D84-7E0D-E210-719D6AC66FB2}"/>
                </a:ext>
              </a:extLst>
            </p:cNvPr>
            <p:cNvCxnSpPr>
              <a:cxnSpLocks/>
            </p:cNvCxnSpPr>
            <p:nvPr/>
          </p:nvCxnSpPr>
          <p:spPr>
            <a:xfrm>
              <a:off x="8062398" y="2081759"/>
              <a:ext cx="0" cy="543582"/>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5855B58-FD09-99DA-30EF-A5A6EF188D31}"/>
                </a:ext>
              </a:extLst>
            </p:cNvPr>
            <p:cNvCxnSpPr>
              <a:cxnSpLocks/>
            </p:cNvCxnSpPr>
            <p:nvPr/>
          </p:nvCxnSpPr>
          <p:spPr>
            <a:xfrm>
              <a:off x="8047158" y="2606291"/>
              <a:ext cx="176303" cy="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BD77FAF-1607-141C-63D5-A06ECC8A30E5}"/>
                </a:ext>
              </a:extLst>
            </p:cNvPr>
            <p:cNvCxnSpPr>
              <a:cxnSpLocks/>
            </p:cNvCxnSpPr>
            <p:nvPr/>
          </p:nvCxnSpPr>
          <p:spPr>
            <a:xfrm flipV="1">
              <a:off x="8395758" y="1351703"/>
              <a:ext cx="638" cy="1033619"/>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25" name="Isosceles Triangle 24">
              <a:extLst>
                <a:ext uri="{FF2B5EF4-FFF2-40B4-BE49-F238E27FC236}">
                  <a16:creationId xmlns:a16="http://schemas.microsoft.com/office/drawing/2014/main" id="{6572B96D-FC73-485C-C6B0-67157B0A9C20}"/>
                </a:ext>
              </a:extLst>
            </p:cNvPr>
            <p:cNvSpPr/>
            <p:nvPr/>
          </p:nvSpPr>
          <p:spPr>
            <a:xfrm>
              <a:off x="8356083" y="1676080"/>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26" name="Isosceles Triangle 25">
              <a:extLst>
                <a:ext uri="{FF2B5EF4-FFF2-40B4-BE49-F238E27FC236}">
                  <a16:creationId xmlns:a16="http://schemas.microsoft.com/office/drawing/2014/main" id="{F7DCAAC0-26AC-9220-421D-25D42B7137CF}"/>
                </a:ext>
              </a:extLst>
            </p:cNvPr>
            <p:cNvSpPr/>
            <p:nvPr/>
          </p:nvSpPr>
          <p:spPr>
            <a:xfrm flipV="1">
              <a:off x="8356083" y="1624011"/>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nvGrpSpPr>
            <p:cNvPr id="27" name="Group 26">
              <a:extLst>
                <a:ext uri="{FF2B5EF4-FFF2-40B4-BE49-F238E27FC236}">
                  <a16:creationId xmlns:a16="http://schemas.microsoft.com/office/drawing/2014/main" id="{23A6C181-406B-3EF2-26B9-91A2AEA257A9}"/>
                </a:ext>
              </a:extLst>
            </p:cNvPr>
            <p:cNvGrpSpPr/>
            <p:nvPr/>
          </p:nvGrpSpPr>
          <p:grpSpPr>
            <a:xfrm>
              <a:off x="8222970" y="2383647"/>
              <a:ext cx="384070" cy="310994"/>
              <a:chOff x="8386868" y="2686363"/>
              <a:chExt cx="672591" cy="410396"/>
            </a:xfrm>
          </p:grpSpPr>
          <p:sp>
            <p:nvSpPr>
              <p:cNvPr id="107" name="Rectangle 106">
                <a:extLst>
                  <a:ext uri="{FF2B5EF4-FFF2-40B4-BE49-F238E27FC236}">
                    <a16:creationId xmlns:a16="http://schemas.microsoft.com/office/drawing/2014/main" id="{483CC03F-C0BB-150E-4586-DCCB4824D023}"/>
                  </a:ext>
                </a:extLst>
              </p:cNvPr>
              <p:cNvSpPr/>
              <p:nvPr/>
            </p:nvSpPr>
            <p:spPr>
              <a:xfrm>
                <a:off x="8386869" y="2891561"/>
                <a:ext cx="672590" cy="205198"/>
              </a:xfrm>
              <a:prstGeom prst="rect">
                <a:avLst/>
              </a:prstGeom>
              <a:solidFill>
                <a:schemeClr val="accent4">
                  <a:lumMod val="60000"/>
                  <a:lumOff val="40000"/>
                </a:scheme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08" name="Rectangle 107">
                <a:extLst>
                  <a:ext uri="{FF2B5EF4-FFF2-40B4-BE49-F238E27FC236}">
                    <a16:creationId xmlns:a16="http://schemas.microsoft.com/office/drawing/2014/main" id="{38CB2581-70B4-C130-4DE5-B90C9C21DD77}"/>
                  </a:ext>
                </a:extLst>
              </p:cNvPr>
              <p:cNvSpPr/>
              <p:nvPr/>
            </p:nvSpPr>
            <p:spPr>
              <a:xfrm>
                <a:off x="8386868" y="2686363"/>
                <a:ext cx="672590" cy="205198"/>
              </a:xfrm>
              <a:prstGeom prst="rect">
                <a:avLst/>
              </a:prstGeom>
              <a:solidFill>
                <a:schemeClr val="bg1"/>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sp>
          <p:nvSpPr>
            <p:cNvPr id="28" name="Isosceles Triangle 27">
              <a:extLst>
                <a:ext uri="{FF2B5EF4-FFF2-40B4-BE49-F238E27FC236}">
                  <a16:creationId xmlns:a16="http://schemas.microsoft.com/office/drawing/2014/main" id="{2F373440-38F8-3A95-DF8D-76203A1279BE}"/>
                </a:ext>
              </a:extLst>
            </p:cNvPr>
            <p:cNvSpPr/>
            <p:nvPr/>
          </p:nvSpPr>
          <p:spPr>
            <a:xfrm>
              <a:off x="8026849" y="2185893"/>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29" name="Isosceles Triangle 28">
              <a:extLst>
                <a:ext uri="{FF2B5EF4-FFF2-40B4-BE49-F238E27FC236}">
                  <a16:creationId xmlns:a16="http://schemas.microsoft.com/office/drawing/2014/main" id="{2E585940-8339-A083-EF16-5400646A0C08}"/>
                </a:ext>
              </a:extLst>
            </p:cNvPr>
            <p:cNvSpPr/>
            <p:nvPr/>
          </p:nvSpPr>
          <p:spPr>
            <a:xfrm flipV="1">
              <a:off x="8026849" y="2133824"/>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30" name="Isosceles Triangle 29">
              <a:extLst>
                <a:ext uri="{FF2B5EF4-FFF2-40B4-BE49-F238E27FC236}">
                  <a16:creationId xmlns:a16="http://schemas.microsoft.com/office/drawing/2014/main" id="{476A4DBC-683B-BBE5-E3FB-65FDC9DD106D}"/>
                </a:ext>
              </a:extLst>
            </p:cNvPr>
            <p:cNvSpPr/>
            <p:nvPr/>
          </p:nvSpPr>
          <p:spPr>
            <a:xfrm>
              <a:off x="8261660" y="2176921"/>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31" name="Isosceles Triangle 30">
              <a:extLst>
                <a:ext uri="{FF2B5EF4-FFF2-40B4-BE49-F238E27FC236}">
                  <a16:creationId xmlns:a16="http://schemas.microsoft.com/office/drawing/2014/main" id="{E0D26DC7-D5FD-2174-1E18-7F58F68999BF}"/>
                </a:ext>
              </a:extLst>
            </p:cNvPr>
            <p:cNvSpPr/>
            <p:nvPr/>
          </p:nvSpPr>
          <p:spPr>
            <a:xfrm flipV="1">
              <a:off x="8261660" y="2124852"/>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cxnSp>
          <p:nvCxnSpPr>
            <p:cNvPr id="32" name="Straight Connector 31">
              <a:extLst>
                <a:ext uri="{FF2B5EF4-FFF2-40B4-BE49-F238E27FC236}">
                  <a16:creationId xmlns:a16="http://schemas.microsoft.com/office/drawing/2014/main" id="{D8158B7F-F589-844E-5103-C0DAC9F2CD92}"/>
                </a:ext>
              </a:extLst>
            </p:cNvPr>
            <p:cNvCxnSpPr>
              <a:cxnSpLocks/>
            </p:cNvCxnSpPr>
            <p:nvPr/>
          </p:nvCxnSpPr>
          <p:spPr>
            <a:xfrm flipV="1">
              <a:off x="9141760" y="1746091"/>
              <a:ext cx="0" cy="105505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3F6EE9C-61DC-92E0-DA38-8FD4CA3C54EF}"/>
                </a:ext>
              </a:extLst>
            </p:cNvPr>
            <p:cNvCxnSpPr>
              <a:cxnSpLocks/>
            </p:cNvCxnSpPr>
            <p:nvPr/>
          </p:nvCxnSpPr>
          <p:spPr>
            <a:xfrm flipH="1">
              <a:off x="7729846" y="2918540"/>
              <a:ext cx="1559332"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A423A36-1DF6-0C5E-C904-CF8504151920}"/>
                </a:ext>
              </a:extLst>
            </p:cNvPr>
            <p:cNvCxnSpPr>
              <a:cxnSpLocks/>
            </p:cNvCxnSpPr>
            <p:nvPr/>
          </p:nvCxnSpPr>
          <p:spPr>
            <a:xfrm>
              <a:off x="7729846" y="2095932"/>
              <a:ext cx="0" cy="839602"/>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E5601FC-9F3F-60BE-5940-EE370AF5F5B2}"/>
                </a:ext>
              </a:extLst>
            </p:cNvPr>
            <p:cNvCxnSpPr>
              <a:cxnSpLocks/>
            </p:cNvCxnSpPr>
            <p:nvPr/>
          </p:nvCxnSpPr>
          <p:spPr>
            <a:xfrm flipH="1">
              <a:off x="7729846" y="2782093"/>
              <a:ext cx="1411914"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C0BC959-665A-1D9D-1C35-E44805E16A63}"/>
                </a:ext>
              </a:extLst>
            </p:cNvPr>
            <p:cNvCxnSpPr>
              <a:cxnSpLocks/>
            </p:cNvCxnSpPr>
            <p:nvPr/>
          </p:nvCxnSpPr>
          <p:spPr>
            <a:xfrm>
              <a:off x="9269846" y="2358260"/>
              <a:ext cx="0" cy="567459"/>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24FF09D7-9011-E8F1-CF7B-66DEE7F360BB}"/>
                </a:ext>
              </a:extLst>
            </p:cNvPr>
            <p:cNvCxnSpPr>
              <a:cxnSpLocks/>
            </p:cNvCxnSpPr>
            <p:nvPr/>
          </p:nvCxnSpPr>
          <p:spPr>
            <a:xfrm flipH="1">
              <a:off x="9141760" y="2358260"/>
              <a:ext cx="147418"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38" name="Isosceles Triangle 37">
              <a:extLst>
                <a:ext uri="{FF2B5EF4-FFF2-40B4-BE49-F238E27FC236}">
                  <a16:creationId xmlns:a16="http://schemas.microsoft.com/office/drawing/2014/main" id="{984E9C75-10BF-B927-AF6C-8F39C2D3D69E}"/>
                </a:ext>
              </a:extLst>
            </p:cNvPr>
            <p:cNvSpPr/>
            <p:nvPr/>
          </p:nvSpPr>
          <p:spPr>
            <a:xfrm rot="5400000">
              <a:off x="8995763" y="2756058"/>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39" name="Isosceles Triangle 38">
              <a:extLst>
                <a:ext uri="{FF2B5EF4-FFF2-40B4-BE49-F238E27FC236}">
                  <a16:creationId xmlns:a16="http://schemas.microsoft.com/office/drawing/2014/main" id="{AD2347C0-2638-AE1A-72E0-9148DE01AF60}"/>
                </a:ext>
              </a:extLst>
            </p:cNvPr>
            <p:cNvSpPr/>
            <p:nvPr/>
          </p:nvSpPr>
          <p:spPr>
            <a:xfrm rot="5400000" flipV="1">
              <a:off x="9047831" y="2756058"/>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0" name="Isosceles Triangle 39">
              <a:extLst>
                <a:ext uri="{FF2B5EF4-FFF2-40B4-BE49-F238E27FC236}">
                  <a16:creationId xmlns:a16="http://schemas.microsoft.com/office/drawing/2014/main" id="{0DB94395-097B-5235-AD72-BDB9614A8201}"/>
                </a:ext>
              </a:extLst>
            </p:cNvPr>
            <p:cNvSpPr/>
            <p:nvPr/>
          </p:nvSpPr>
          <p:spPr>
            <a:xfrm rot="5400000">
              <a:off x="9098760" y="2893195"/>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1" name="Isosceles Triangle 40">
              <a:extLst>
                <a:ext uri="{FF2B5EF4-FFF2-40B4-BE49-F238E27FC236}">
                  <a16:creationId xmlns:a16="http://schemas.microsoft.com/office/drawing/2014/main" id="{F0784949-35BB-403F-AC07-CEBBA2EE14D3}"/>
                </a:ext>
              </a:extLst>
            </p:cNvPr>
            <p:cNvSpPr/>
            <p:nvPr/>
          </p:nvSpPr>
          <p:spPr>
            <a:xfrm rot="5400000" flipV="1">
              <a:off x="9150828" y="2893195"/>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42" name="Rectangle 41">
              <a:extLst>
                <a:ext uri="{FF2B5EF4-FFF2-40B4-BE49-F238E27FC236}">
                  <a16:creationId xmlns:a16="http://schemas.microsoft.com/office/drawing/2014/main" id="{10234C0A-69F5-3143-859B-B4390E73CB91}"/>
                </a:ext>
              </a:extLst>
            </p:cNvPr>
            <p:cNvSpPr/>
            <p:nvPr/>
          </p:nvSpPr>
          <p:spPr>
            <a:xfrm>
              <a:off x="6161209" y="1058898"/>
              <a:ext cx="998634" cy="613334"/>
            </a:xfrm>
            <a:prstGeom prst="rect">
              <a:avLst/>
            </a:prstGeom>
            <a:solidFill>
              <a:srgbClr val="00B050"/>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1050"/>
            </a:p>
          </p:txBody>
        </p:sp>
        <p:grpSp>
          <p:nvGrpSpPr>
            <p:cNvPr id="43" name="Group 42">
              <a:extLst>
                <a:ext uri="{FF2B5EF4-FFF2-40B4-BE49-F238E27FC236}">
                  <a16:creationId xmlns:a16="http://schemas.microsoft.com/office/drawing/2014/main" id="{27DE7833-7166-99AC-EBC1-F58A039D25D4}"/>
                </a:ext>
              </a:extLst>
            </p:cNvPr>
            <p:cNvGrpSpPr/>
            <p:nvPr/>
          </p:nvGrpSpPr>
          <p:grpSpPr>
            <a:xfrm>
              <a:off x="5838597" y="1242461"/>
              <a:ext cx="3768254" cy="311853"/>
              <a:chOff x="1505721" y="3394849"/>
              <a:chExt cx="9805815" cy="311853"/>
            </a:xfrm>
          </p:grpSpPr>
          <p:cxnSp>
            <p:nvCxnSpPr>
              <p:cNvPr id="103" name="Straight Connector 102">
                <a:extLst>
                  <a:ext uri="{FF2B5EF4-FFF2-40B4-BE49-F238E27FC236}">
                    <a16:creationId xmlns:a16="http://schemas.microsoft.com/office/drawing/2014/main" id="{DFF9CF37-40A5-90BC-62CF-57CF1799170D}"/>
                  </a:ext>
                </a:extLst>
              </p:cNvPr>
              <p:cNvCxnSpPr>
                <a:cxnSpLocks/>
              </p:cNvCxnSpPr>
              <p:nvPr/>
            </p:nvCxnSpPr>
            <p:spPr>
              <a:xfrm>
                <a:off x="1505721" y="3394849"/>
                <a:ext cx="9805815" cy="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63A1F89-A4FC-4A96-A30E-F49190680034}"/>
                  </a:ext>
                </a:extLst>
              </p:cNvPr>
              <p:cNvCxnSpPr>
                <a:cxnSpLocks/>
              </p:cNvCxnSpPr>
              <p:nvPr/>
            </p:nvCxnSpPr>
            <p:spPr>
              <a:xfrm>
                <a:off x="1515647" y="3499021"/>
                <a:ext cx="9795889"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F29A51F-7C67-E73A-6EDD-2CDFEA595732}"/>
                  </a:ext>
                </a:extLst>
              </p:cNvPr>
              <p:cNvCxnSpPr>
                <a:cxnSpLocks/>
              </p:cNvCxnSpPr>
              <p:nvPr/>
            </p:nvCxnSpPr>
            <p:spPr>
              <a:xfrm>
                <a:off x="1515647" y="3599498"/>
                <a:ext cx="979588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54334397-1932-8A79-7614-6D441060343F}"/>
                  </a:ext>
                </a:extLst>
              </p:cNvPr>
              <p:cNvCxnSpPr>
                <a:cxnSpLocks/>
              </p:cNvCxnSpPr>
              <p:nvPr/>
            </p:nvCxnSpPr>
            <p:spPr>
              <a:xfrm>
                <a:off x="1515647" y="3706702"/>
                <a:ext cx="979588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4" name="TextBox 43">
              <a:extLst>
                <a:ext uri="{FF2B5EF4-FFF2-40B4-BE49-F238E27FC236}">
                  <a16:creationId xmlns:a16="http://schemas.microsoft.com/office/drawing/2014/main" id="{7CF9170E-60F7-0446-47E7-D12D3E6F35E4}"/>
                </a:ext>
              </a:extLst>
            </p:cNvPr>
            <p:cNvSpPr txBox="1"/>
            <p:nvPr/>
          </p:nvSpPr>
          <p:spPr>
            <a:xfrm>
              <a:off x="7603008" y="2969609"/>
              <a:ext cx="1117066" cy="571698"/>
            </a:xfrm>
            <a:prstGeom prst="rect">
              <a:avLst/>
            </a:prstGeom>
            <a:noFill/>
          </p:spPr>
          <p:txBody>
            <a:bodyPr wrap="square">
              <a:spAutoFit/>
            </a:bodyPr>
            <a:lstStyle/>
            <a:p>
              <a:pPr algn="ctr"/>
              <a:r>
                <a:rPr lang="en-GB" sz="900" dirty="0">
                  <a:solidFill>
                    <a:schemeClr val="tx1"/>
                  </a:solidFill>
                </a:rPr>
                <a:t>QCELL # xx</a:t>
              </a:r>
              <a:endParaRPr lang="en-GB" sz="900" dirty="0"/>
            </a:p>
          </p:txBody>
        </p:sp>
        <p:sp>
          <p:nvSpPr>
            <p:cNvPr id="45" name="TextBox 44">
              <a:extLst>
                <a:ext uri="{FF2B5EF4-FFF2-40B4-BE49-F238E27FC236}">
                  <a16:creationId xmlns:a16="http://schemas.microsoft.com/office/drawing/2014/main" id="{4F27FE8F-A3E9-6890-582E-988B20089C23}"/>
                </a:ext>
              </a:extLst>
            </p:cNvPr>
            <p:cNvSpPr txBox="1"/>
            <p:nvPr/>
          </p:nvSpPr>
          <p:spPr>
            <a:xfrm>
              <a:off x="6330610" y="1638341"/>
              <a:ext cx="772348" cy="357310"/>
            </a:xfrm>
            <a:prstGeom prst="rect">
              <a:avLst/>
            </a:prstGeom>
            <a:noFill/>
          </p:spPr>
          <p:txBody>
            <a:bodyPr wrap="square">
              <a:spAutoFit/>
            </a:bodyPr>
            <a:lstStyle/>
            <a:p>
              <a:pPr algn="ctr"/>
              <a:r>
                <a:rPr lang="en-GB" sz="900" dirty="0">
                  <a:solidFill>
                    <a:schemeClr val="tx1"/>
                  </a:solidFill>
                </a:rPr>
                <a:t>QLM</a:t>
              </a:r>
              <a:endParaRPr lang="en-GB" sz="900" dirty="0"/>
            </a:p>
          </p:txBody>
        </p:sp>
        <p:pic>
          <p:nvPicPr>
            <p:cNvPr id="46" name="Picture 45">
              <a:extLst>
                <a:ext uri="{FF2B5EF4-FFF2-40B4-BE49-F238E27FC236}">
                  <a16:creationId xmlns:a16="http://schemas.microsoft.com/office/drawing/2014/main" id="{2A7EF212-2367-4404-8A86-DD236C32AB84}"/>
                </a:ext>
              </a:extLst>
            </p:cNvPr>
            <p:cNvPicPr>
              <a:picLocks noChangeAspect="1"/>
            </p:cNvPicPr>
            <p:nvPr/>
          </p:nvPicPr>
          <p:blipFill>
            <a:blip r:embed="rId2"/>
            <a:stretch>
              <a:fillRect/>
            </a:stretch>
          </p:blipFill>
          <p:spPr>
            <a:xfrm>
              <a:off x="9076675" y="1810978"/>
              <a:ext cx="285790" cy="76211"/>
            </a:xfrm>
            <a:prstGeom prst="rect">
              <a:avLst/>
            </a:prstGeom>
          </p:spPr>
        </p:pic>
        <p:pic>
          <p:nvPicPr>
            <p:cNvPr id="47" name="Picture 46">
              <a:extLst>
                <a:ext uri="{FF2B5EF4-FFF2-40B4-BE49-F238E27FC236}">
                  <a16:creationId xmlns:a16="http://schemas.microsoft.com/office/drawing/2014/main" id="{583D369A-04B9-C767-78E7-54DB0A6DA980}"/>
                </a:ext>
              </a:extLst>
            </p:cNvPr>
            <p:cNvPicPr>
              <a:picLocks noChangeAspect="1"/>
            </p:cNvPicPr>
            <p:nvPr/>
          </p:nvPicPr>
          <p:blipFill>
            <a:blip r:embed="rId2"/>
            <a:stretch>
              <a:fillRect/>
            </a:stretch>
          </p:blipFill>
          <p:spPr>
            <a:xfrm>
              <a:off x="9070006" y="1942675"/>
              <a:ext cx="285790" cy="76211"/>
            </a:xfrm>
            <a:prstGeom prst="rect">
              <a:avLst/>
            </a:prstGeom>
          </p:spPr>
        </p:pic>
        <p:sp>
          <p:nvSpPr>
            <p:cNvPr id="48" name="TextBox 47">
              <a:extLst>
                <a:ext uri="{FF2B5EF4-FFF2-40B4-BE49-F238E27FC236}">
                  <a16:creationId xmlns:a16="http://schemas.microsoft.com/office/drawing/2014/main" id="{6C4F2F28-B4AA-8112-6C9D-595256EA026B}"/>
                </a:ext>
              </a:extLst>
            </p:cNvPr>
            <p:cNvSpPr txBox="1"/>
            <p:nvPr/>
          </p:nvSpPr>
          <p:spPr>
            <a:xfrm>
              <a:off x="10019320" y="2032003"/>
              <a:ext cx="744004" cy="357310"/>
            </a:xfrm>
            <a:prstGeom prst="rect">
              <a:avLst/>
            </a:prstGeom>
            <a:noFill/>
          </p:spPr>
          <p:txBody>
            <a:bodyPr wrap="square">
              <a:spAutoFit/>
            </a:bodyPr>
            <a:lstStyle/>
            <a:p>
              <a:pPr algn="ctr"/>
              <a:r>
                <a:rPr lang="en-GB" sz="900" dirty="0">
                  <a:solidFill>
                    <a:schemeClr val="tx1"/>
                  </a:solidFill>
                </a:rPr>
                <a:t>QVE</a:t>
              </a:r>
              <a:endParaRPr lang="en-GB" sz="900" dirty="0"/>
            </a:p>
          </p:txBody>
        </p:sp>
        <p:grpSp>
          <p:nvGrpSpPr>
            <p:cNvPr id="49" name="Group 48">
              <a:extLst>
                <a:ext uri="{FF2B5EF4-FFF2-40B4-BE49-F238E27FC236}">
                  <a16:creationId xmlns:a16="http://schemas.microsoft.com/office/drawing/2014/main" id="{84CB8733-B3F7-FA9E-E299-44595395EB94}"/>
                </a:ext>
              </a:extLst>
            </p:cNvPr>
            <p:cNvGrpSpPr/>
            <p:nvPr/>
          </p:nvGrpSpPr>
          <p:grpSpPr>
            <a:xfrm>
              <a:off x="9583366" y="1093261"/>
              <a:ext cx="1471370" cy="961808"/>
              <a:chOff x="9731533" y="1482889"/>
              <a:chExt cx="1471370" cy="961808"/>
            </a:xfrm>
          </p:grpSpPr>
          <p:sp>
            <p:nvSpPr>
              <p:cNvPr id="80" name="Rectangle 79">
                <a:extLst>
                  <a:ext uri="{FF2B5EF4-FFF2-40B4-BE49-F238E27FC236}">
                    <a16:creationId xmlns:a16="http://schemas.microsoft.com/office/drawing/2014/main" id="{167F6950-0F23-7BBB-1F04-C98FB6894C7B}"/>
                  </a:ext>
                </a:extLst>
              </p:cNvPr>
              <p:cNvSpPr/>
              <p:nvPr/>
            </p:nvSpPr>
            <p:spPr>
              <a:xfrm>
                <a:off x="9740809" y="1482889"/>
                <a:ext cx="1462094" cy="961808"/>
              </a:xfrm>
              <a:prstGeom prst="rect">
                <a:avLst/>
              </a:prstGeom>
              <a:solidFill>
                <a:srgbClr val="00B050"/>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1050"/>
              </a:p>
            </p:txBody>
          </p:sp>
          <p:cxnSp>
            <p:nvCxnSpPr>
              <p:cNvPr id="81" name="Straight Connector 80">
                <a:extLst>
                  <a:ext uri="{FF2B5EF4-FFF2-40B4-BE49-F238E27FC236}">
                    <a16:creationId xmlns:a16="http://schemas.microsoft.com/office/drawing/2014/main" id="{C1470268-9C21-5856-A861-BB3C2948DC19}"/>
                  </a:ext>
                </a:extLst>
              </p:cNvPr>
              <p:cNvCxnSpPr>
                <a:cxnSpLocks/>
              </p:cNvCxnSpPr>
              <p:nvPr/>
            </p:nvCxnSpPr>
            <p:spPr>
              <a:xfrm>
                <a:off x="10147535" y="1816962"/>
                <a:ext cx="0" cy="5278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12AE766-DC2C-369B-4A52-F2B6BF5B4828}"/>
                  </a:ext>
                </a:extLst>
              </p:cNvPr>
              <p:cNvCxnSpPr>
                <a:cxnSpLocks/>
              </p:cNvCxnSpPr>
              <p:nvPr/>
            </p:nvCxnSpPr>
            <p:spPr>
              <a:xfrm>
                <a:off x="9971758" y="1926675"/>
                <a:ext cx="0" cy="4180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8CEDDBF0-9F1F-C9C3-73CA-F1D4A6DEDE6C}"/>
                  </a:ext>
                </a:extLst>
              </p:cNvPr>
              <p:cNvCxnSpPr>
                <a:cxnSpLocks/>
              </p:cNvCxnSpPr>
              <p:nvPr/>
            </p:nvCxnSpPr>
            <p:spPr>
              <a:xfrm flipH="1">
                <a:off x="9952708" y="2353474"/>
                <a:ext cx="21387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84" name="Group 83">
                <a:extLst>
                  <a:ext uri="{FF2B5EF4-FFF2-40B4-BE49-F238E27FC236}">
                    <a16:creationId xmlns:a16="http://schemas.microsoft.com/office/drawing/2014/main" id="{7CD1C1E1-A8B3-A7CD-A41A-EAF0D765A7A1}"/>
                  </a:ext>
                </a:extLst>
              </p:cNvPr>
              <p:cNvGrpSpPr/>
              <p:nvPr/>
            </p:nvGrpSpPr>
            <p:grpSpPr>
              <a:xfrm>
                <a:off x="10110688" y="1926675"/>
                <a:ext cx="69486" cy="104137"/>
                <a:chOff x="4139950" y="3976591"/>
                <a:chExt cx="109797" cy="177212"/>
              </a:xfrm>
            </p:grpSpPr>
            <p:sp>
              <p:nvSpPr>
                <p:cNvPr id="101" name="Isosceles Triangle 100">
                  <a:extLst>
                    <a:ext uri="{FF2B5EF4-FFF2-40B4-BE49-F238E27FC236}">
                      <a16:creationId xmlns:a16="http://schemas.microsoft.com/office/drawing/2014/main" id="{F0E7BBA9-5CF5-D4C9-639E-EC4FCABE2A99}"/>
                    </a:ext>
                  </a:extLst>
                </p:cNvPr>
                <p:cNvSpPr/>
                <p:nvPr/>
              </p:nvSpPr>
              <p:spPr>
                <a:xfrm>
                  <a:off x="4139950" y="4065197"/>
                  <a:ext cx="109797" cy="88606"/>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02" name="Isosceles Triangle 101">
                  <a:extLst>
                    <a:ext uri="{FF2B5EF4-FFF2-40B4-BE49-F238E27FC236}">
                      <a16:creationId xmlns:a16="http://schemas.microsoft.com/office/drawing/2014/main" id="{448E68A2-2CFC-D418-FD1E-3F74A40DDC57}"/>
                    </a:ext>
                  </a:extLst>
                </p:cNvPr>
                <p:cNvSpPr/>
                <p:nvPr/>
              </p:nvSpPr>
              <p:spPr>
                <a:xfrm flipV="1">
                  <a:off x="4139950" y="3976591"/>
                  <a:ext cx="109797" cy="88606"/>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cxnSp>
            <p:nvCxnSpPr>
              <p:cNvPr id="85" name="Straight Connector 84">
                <a:extLst>
                  <a:ext uri="{FF2B5EF4-FFF2-40B4-BE49-F238E27FC236}">
                    <a16:creationId xmlns:a16="http://schemas.microsoft.com/office/drawing/2014/main" id="{31C3630C-A562-4080-F23D-DCA700FACED0}"/>
                  </a:ext>
                </a:extLst>
              </p:cNvPr>
              <p:cNvCxnSpPr>
                <a:cxnSpLocks/>
              </p:cNvCxnSpPr>
              <p:nvPr/>
            </p:nvCxnSpPr>
            <p:spPr>
              <a:xfrm flipV="1">
                <a:off x="10638573" y="1632089"/>
                <a:ext cx="0" cy="282559"/>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7B2C49A5-E5DF-ABED-A6B7-A38F49A5FED5}"/>
                  </a:ext>
                </a:extLst>
              </p:cNvPr>
              <p:cNvCxnSpPr>
                <a:cxnSpLocks/>
              </p:cNvCxnSpPr>
              <p:nvPr/>
            </p:nvCxnSpPr>
            <p:spPr>
              <a:xfrm flipV="1">
                <a:off x="10488000" y="1734540"/>
                <a:ext cx="0" cy="180108"/>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nvGrpSpPr>
              <p:cNvPr id="87" name="Group 86">
                <a:extLst>
                  <a:ext uri="{FF2B5EF4-FFF2-40B4-BE49-F238E27FC236}">
                    <a16:creationId xmlns:a16="http://schemas.microsoft.com/office/drawing/2014/main" id="{F5A9B0F5-20FB-6B1F-A8CC-5DCFF2F02FFC}"/>
                  </a:ext>
                </a:extLst>
              </p:cNvPr>
              <p:cNvGrpSpPr/>
              <p:nvPr/>
            </p:nvGrpSpPr>
            <p:grpSpPr>
              <a:xfrm>
                <a:off x="10453600" y="1784029"/>
                <a:ext cx="69486" cy="104137"/>
                <a:chOff x="4139950" y="3976591"/>
                <a:chExt cx="109797" cy="177212"/>
              </a:xfrm>
            </p:grpSpPr>
            <p:sp>
              <p:nvSpPr>
                <p:cNvPr id="99" name="Isosceles Triangle 98">
                  <a:extLst>
                    <a:ext uri="{FF2B5EF4-FFF2-40B4-BE49-F238E27FC236}">
                      <a16:creationId xmlns:a16="http://schemas.microsoft.com/office/drawing/2014/main" id="{26DC2F4B-710C-4085-9DA6-48090AE35D68}"/>
                    </a:ext>
                  </a:extLst>
                </p:cNvPr>
                <p:cNvSpPr/>
                <p:nvPr/>
              </p:nvSpPr>
              <p:spPr>
                <a:xfrm>
                  <a:off x="4139950" y="4065197"/>
                  <a:ext cx="109797" cy="88606"/>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100" name="Isosceles Triangle 99">
                  <a:extLst>
                    <a:ext uri="{FF2B5EF4-FFF2-40B4-BE49-F238E27FC236}">
                      <a16:creationId xmlns:a16="http://schemas.microsoft.com/office/drawing/2014/main" id="{6EFD0F0D-F82B-BABA-EF17-8C6FCFCADE78}"/>
                    </a:ext>
                  </a:extLst>
                </p:cNvPr>
                <p:cNvSpPr/>
                <p:nvPr/>
              </p:nvSpPr>
              <p:spPr>
                <a:xfrm flipV="1">
                  <a:off x="4139950" y="3976591"/>
                  <a:ext cx="109797" cy="88606"/>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88" name="Group 87">
                <a:extLst>
                  <a:ext uri="{FF2B5EF4-FFF2-40B4-BE49-F238E27FC236}">
                    <a16:creationId xmlns:a16="http://schemas.microsoft.com/office/drawing/2014/main" id="{CABE67F3-88EC-30EA-2C6D-A2FA1B767CF8}"/>
                  </a:ext>
                </a:extLst>
              </p:cNvPr>
              <p:cNvGrpSpPr/>
              <p:nvPr/>
            </p:nvGrpSpPr>
            <p:grpSpPr>
              <a:xfrm>
                <a:off x="10603405" y="1781752"/>
                <a:ext cx="69486" cy="104137"/>
                <a:chOff x="4139950" y="3976591"/>
                <a:chExt cx="109797" cy="177212"/>
              </a:xfrm>
            </p:grpSpPr>
            <p:sp>
              <p:nvSpPr>
                <p:cNvPr id="97" name="Isosceles Triangle 96">
                  <a:extLst>
                    <a:ext uri="{FF2B5EF4-FFF2-40B4-BE49-F238E27FC236}">
                      <a16:creationId xmlns:a16="http://schemas.microsoft.com/office/drawing/2014/main" id="{CF4647D6-82E1-A28A-BA06-E89C6682DA3E}"/>
                    </a:ext>
                  </a:extLst>
                </p:cNvPr>
                <p:cNvSpPr/>
                <p:nvPr/>
              </p:nvSpPr>
              <p:spPr>
                <a:xfrm>
                  <a:off x="4139950" y="4065197"/>
                  <a:ext cx="109797" cy="88606"/>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98" name="Isosceles Triangle 97">
                  <a:extLst>
                    <a:ext uri="{FF2B5EF4-FFF2-40B4-BE49-F238E27FC236}">
                      <a16:creationId xmlns:a16="http://schemas.microsoft.com/office/drawing/2014/main" id="{4A6ECE04-1C75-3340-2836-AC8752EDF1AE}"/>
                    </a:ext>
                  </a:extLst>
                </p:cNvPr>
                <p:cNvSpPr/>
                <p:nvPr/>
              </p:nvSpPr>
              <p:spPr>
                <a:xfrm flipV="1">
                  <a:off x="4139950" y="3976591"/>
                  <a:ext cx="109797" cy="88606"/>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89" name="Group 88">
                <a:extLst>
                  <a:ext uri="{FF2B5EF4-FFF2-40B4-BE49-F238E27FC236}">
                    <a16:creationId xmlns:a16="http://schemas.microsoft.com/office/drawing/2014/main" id="{14856552-933F-8C38-6801-21C9E3E18F96}"/>
                  </a:ext>
                </a:extLst>
              </p:cNvPr>
              <p:cNvGrpSpPr/>
              <p:nvPr/>
            </p:nvGrpSpPr>
            <p:grpSpPr>
              <a:xfrm>
                <a:off x="10396914" y="1921751"/>
                <a:ext cx="672591" cy="411775"/>
                <a:chOff x="1534159" y="5129606"/>
                <a:chExt cx="1034202" cy="751316"/>
              </a:xfrm>
            </p:grpSpPr>
            <p:sp>
              <p:nvSpPr>
                <p:cNvPr id="95" name="Rectangle 94">
                  <a:extLst>
                    <a:ext uri="{FF2B5EF4-FFF2-40B4-BE49-F238E27FC236}">
                      <a16:creationId xmlns:a16="http://schemas.microsoft.com/office/drawing/2014/main" id="{079BE00E-DBE1-B6FB-44E2-0C550ABB0F31}"/>
                    </a:ext>
                  </a:extLst>
                </p:cNvPr>
                <p:cNvSpPr/>
                <p:nvPr/>
              </p:nvSpPr>
              <p:spPr>
                <a:xfrm>
                  <a:off x="1534160" y="5505264"/>
                  <a:ext cx="1034201" cy="375658"/>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96" name="Rectangle 95">
                  <a:extLst>
                    <a:ext uri="{FF2B5EF4-FFF2-40B4-BE49-F238E27FC236}">
                      <a16:creationId xmlns:a16="http://schemas.microsoft.com/office/drawing/2014/main" id="{A52DE5EE-AF32-7AF3-FD9A-DB42A5E26E2F}"/>
                    </a:ext>
                  </a:extLst>
                </p:cNvPr>
                <p:cNvSpPr/>
                <p:nvPr/>
              </p:nvSpPr>
              <p:spPr>
                <a:xfrm>
                  <a:off x="1534159" y="5129606"/>
                  <a:ext cx="1034201" cy="37565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90" name="Group 89">
                <a:extLst>
                  <a:ext uri="{FF2B5EF4-FFF2-40B4-BE49-F238E27FC236}">
                    <a16:creationId xmlns:a16="http://schemas.microsoft.com/office/drawing/2014/main" id="{BFEE82A1-E948-034A-6326-C0187BB34420}"/>
                  </a:ext>
                </a:extLst>
              </p:cNvPr>
              <p:cNvGrpSpPr/>
              <p:nvPr/>
            </p:nvGrpSpPr>
            <p:grpSpPr>
              <a:xfrm>
                <a:off x="9731533" y="1630050"/>
                <a:ext cx="932658" cy="315507"/>
                <a:chOff x="5392348" y="3394849"/>
                <a:chExt cx="7096864" cy="311853"/>
              </a:xfrm>
            </p:grpSpPr>
            <p:cxnSp>
              <p:nvCxnSpPr>
                <p:cNvPr id="91" name="Straight Connector 90">
                  <a:extLst>
                    <a:ext uri="{FF2B5EF4-FFF2-40B4-BE49-F238E27FC236}">
                      <a16:creationId xmlns:a16="http://schemas.microsoft.com/office/drawing/2014/main" id="{3D5EBB00-4BFB-737C-BECA-46420231A571}"/>
                    </a:ext>
                  </a:extLst>
                </p:cNvPr>
                <p:cNvCxnSpPr>
                  <a:cxnSpLocks/>
                </p:cNvCxnSpPr>
                <p:nvPr/>
              </p:nvCxnSpPr>
              <p:spPr>
                <a:xfrm>
                  <a:off x="5462932" y="3394849"/>
                  <a:ext cx="7026280" cy="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D08C78AB-5F08-0BC6-8F10-CD383D93AB6C}"/>
                    </a:ext>
                  </a:extLst>
                </p:cNvPr>
                <p:cNvCxnSpPr>
                  <a:cxnSpLocks/>
                </p:cNvCxnSpPr>
                <p:nvPr/>
              </p:nvCxnSpPr>
              <p:spPr>
                <a:xfrm>
                  <a:off x="5462932" y="3499021"/>
                  <a:ext cx="5790768"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0CBFECC-1D79-C911-4B0B-5C59662CACDF}"/>
                    </a:ext>
                  </a:extLst>
                </p:cNvPr>
                <p:cNvCxnSpPr>
                  <a:cxnSpLocks/>
                </p:cNvCxnSpPr>
                <p:nvPr/>
              </p:nvCxnSpPr>
              <p:spPr>
                <a:xfrm>
                  <a:off x="5392348" y="3599501"/>
                  <a:ext cx="311942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4679D35-CFAF-6362-EAC9-350A7BB1E370}"/>
                    </a:ext>
                  </a:extLst>
                </p:cNvPr>
                <p:cNvCxnSpPr>
                  <a:cxnSpLocks/>
                </p:cNvCxnSpPr>
                <p:nvPr/>
              </p:nvCxnSpPr>
              <p:spPr>
                <a:xfrm>
                  <a:off x="5486802" y="3706702"/>
                  <a:ext cx="167176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50" name="Group 49">
              <a:extLst>
                <a:ext uri="{FF2B5EF4-FFF2-40B4-BE49-F238E27FC236}">
                  <a16:creationId xmlns:a16="http://schemas.microsoft.com/office/drawing/2014/main" id="{AF87BD80-6207-F7A3-7C7F-A0E7C8B69797}"/>
                </a:ext>
              </a:extLst>
            </p:cNvPr>
            <p:cNvGrpSpPr/>
            <p:nvPr/>
          </p:nvGrpSpPr>
          <p:grpSpPr>
            <a:xfrm>
              <a:off x="4509002" y="1039470"/>
              <a:ext cx="1333817" cy="688671"/>
              <a:chOff x="3164393" y="3191858"/>
              <a:chExt cx="1333817" cy="688671"/>
            </a:xfrm>
            <a:solidFill>
              <a:schemeClr val="bg1">
                <a:lumMod val="95000"/>
              </a:schemeClr>
            </a:solidFill>
          </p:grpSpPr>
          <p:sp>
            <p:nvSpPr>
              <p:cNvPr id="61" name="Rectangle 60">
                <a:extLst>
                  <a:ext uri="{FF2B5EF4-FFF2-40B4-BE49-F238E27FC236}">
                    <a16:creationId xmlns:a16="http://schemas.microsoft.com/office/drawing/2014/main" id="{2E7CC30E-867A-C692-F6BF-FBDD995796E6}"/>
                  </a:ext>
                </a:extLst>
              </p:cNvPr>
              <p:cNvSpPr/>
              <p:nvPr/>
            </p:nvSpPr>
            <p:spPr>
              <a:xfrm>
                <a:off x="3164393" y="3191858"/>
                <a:ext cx="1306713" cy="688671"/>
              </a:xfrm>
              <a:prstGeom prst="rect">
                <a:avLst/>
              </a:prstGeom>
              <a:solidFill>
                <a:srgbClr val="00B050"/>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sz="1050" dirty="0">
                  <a:solidFill>
                    <a:schemeClr val="tx1"/>
                  </a:solidFill>
                </a:endParaRPr>
              </a:p>
            </p:txBody>
          </p:sp>
          <p:sp>
            <p:nvSpPr>
              <p:cNvPr id="62" name="TextBox 61">
                <a:extLst>
                  <a:ext uri="{FF2B5EF4-FFF2-40B4-BE49-F238E27FC236}">
                    <a16:creationId xmlns:a16="http://schemas.microsoft.com/office/drawing/2014/main" id="{8F3110E6-2476-EEAD-CE55-994E0398FEBF}"/>
                  </a:ext>
                </a:extLst>
              </p:cNvPr>
              <p:cNvSpPr txBox="1"/>
              <p:nvPr/>
            </p:nvSpPr>
            <p:spPr>
              <a:xfrm>
                <a:off x="3265352" y="3409104"/>
                <a:ext cx="666103" cy="357310"/>
              </a:xfrm>
              <a:prstGeom prst="rect">
                <a:avLst/>
              </a:prstGeom>
              <a:noFill/>
            </p:spPr>
            <p:txBody>
              <a:bodyPr wrap="square">
                <a:spAutoFit/>
              </a:bodyPr>
              <a:lstStyle/>
              <a:p>
                <a:r>
                  <a:rPr lang="en-GB" sz="900" dirty="0">
                    <a:solidFill>
                      <a:schemeClr val="tx1"/>
                    </a:solidFill>
                  </a:rPr>
                  <a:t>QRB</a:t>
                </a:r>
                <a:endParaRPr lang="en-GB" sz="900" dirty="0"/>
              </a:p>
            </p:txBody>
          </p:sp>
          <p:grpSp>
            <p:nvGrpSpPr>
              <p:cNvPr id="63" name="Group 62">
                <a:extLst>
                  <a:ext uri="{FF2B5EF4-FFF2-40B4-BE49-F238E27FC236}">
                    <a16:creationId xmlns:a16="http://schemas.microsoft.com/office/drawing/2014/main" id="{7A6C9C48-339D-B8D8-B002-25838F951CC3}"/>
                  </a:ext>
                </a:extLst>
              </p:cNvPr>
              <p:cNvGrpSpPr/>
              <p:nvPr/>
            </p:nvGrpSpPr>
            <p:grpSpPr>
              <a:xfrm>
                <a:off x="3944447" y="3395005"/>
                <a:ext cx="553763" cy="311853"/>
                <a:chOff x="1505721" y="3394849"/>
                <a:chExt cx="9805815" cy="311853"/>
              </a:xfrm>
              <a:grpFill/>
            </p:grpSpPr>
            <p:cxnSp>
              <p:nvCxnSpPr>
                <p:cNvPr id="76" name="Straight Connector 75">
                  <a:extLst>
                    <a:ext uri="{FF2B5EF4-FFF2-40B4-BE49-F238E27FC236}">
                      <a16:creationId xmlns:a16="http://schemas.microsoft.com/office/drawing/2014/main" id="{AF3D3EBD-201E-EEC2-AA1C-95F11800306B}"/>
                    </a:ext>
                  </a:extLst>
                </p:cNvPr>
                <p:cNvCxnSpPr>
                  <a:cxnSpLocks/>
                </p:cNvCxnSpPr>
                <p:nvPr/>
              </p:nvCxnSpPr>
              <p:spPr>
                <a:xfrm>
                  <a:off x="1505721" y="3394849"/>
                  <a:ext cx="9805815" cy="0"/>
                </a:xfrm>
                <a:prstGeom prst="line">
                  <a:avLst/>
                </a:prstGeom>
                <a:grpFill/>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7AF5624-EE2D-D468-BFAD-2BBB3873FD9B}"/>
                    </a:ext>
                  </a:extLst>
                </p:cNvPr>
                <p:cNvCxnSpPr>
                  <a:cxnSpLocks/>
                </p:cNvCxnSpPr>
                <p:nvPr/>
              </p:nvCxnSpPr>
              <p:spPr>
                <a:xfrm>
                  <a:off x="1515647" y="3499021"/>
                  <a:ext cx="9795889" cy="0"/>
                </a:xfrm>
                <a:prstGeom prst="line">
                  <a:avLst/>
                </a:prstGeom>
                <a:grpFill/>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59F78344-E1A8-093B-71D8-6E821C262238}"/>
                    </a:ext>
                  </a:extLst>
                </p:cNvPr>
                <p:cNvCxnSpPr>
                  <a:cxnSpLocks/>
                </p:cNvCxnSpPr>
                <p:nvPr/>
              </p:nvCxnSpPr>
              <p:spPr>
                <a:xfrm>
                  <a:off x="1515647" y="3599498"/>
                  <a:ext cx="9795889" cy="0"/>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5CC11C1-BB64-9B10-487E-A7F22FAA2AA2}"/>
                    </a:ext>
                  </a:extLst>
                </p:cNvPr>
                <p:cNvCxnSpPr>
                  <a:cxnSpLocks/>
                </p:cNvCxnSpPr>
                <p:nvPr/>
              </p:nvCxnSpPr>
              <p:spPr>
                <a:xfrm>
                  <a:off x="1515647" y="3706702"/>
                  <a:ext cx="9795889" cy="0"/>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A0D0629B-F424-D9F5-53A0-08F96D7219CE}"/>
                  </a:ext>
                </a:extLst>
              </p:cNvPr>
              <p:cNvGrpSpPr/>
              <p:nvPr/>
            </p:nvGrpSpPr>
            <p:grpSpPr>
              <a:xfrm rot="16200000">
                <a:off x="4282936" y="3342780"/>
                <a:ext cx="69486" cy="104137"/>
                <a:chOff x="4139950" y="3976591"/>
                <a:chExt cx="109797" cy="177212"/>
              </a:xfrm>
              <a:grpFill/>
            </p:grpSpPr>
            <p:sp>
              <p:nvSpPr>
                <p:cNvPr id="74" name="Isosceles Triangle 73">
                  <a:extLst>
                    <a:ext uri="{FF2B5EF4-FFF2-40B4-BE49-F238E27FC236}">
                      <a16:creationId xmlns:a16="http://schemas.microsoft.com/office/drawing/2014/main" id="{4199097E-73E8-56F4-1961-8E9231A50CA4}"/>
                    </a:ext>
                  </a:extLst>
                </p:cNvPr>
                <p:cNvSpPr/>
                <p:nvPr/>
              </p:nvSpPr>
              <p:spPr>
                <a:xfrm>
                  <a:off x="4139950" y="4065197"/>
                  <a:ext cx="109797" cy="88606"/>
                </a:xfrm>
                <a:prstGeom prst="triangl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75" name="Isosceles Triangle 74">
                  <a:extLst>
                    <a:ext uri="{FF2B5EF4-FFF2-40B4-BE49-F238E27FC236}">
                      <a16:creationId xmlns:a16="http://schemas.microsoft.com/office/drawing/2014/main" id="{C84A5E0B-9A60-F38B-C550-F55DAD1AD7E0}"/>
                    </a:ext>
                  </a:extLst>
                </p:cNvPr>
                <p:cNvSpPr/>
                <p:nvPr/>
              </p:nvSpPr>
              <p:spPr>
                <a:xfrm flipV="1">
                  <a:off x="4139950" y="3976591"/>
                  <a:ext cx="109797" cy="88606"/>
                </a:xfrm>
                <a:prstGeom prst="triangle">
                  <a:avLst>
                    <a:gd name="adj" fmla="val 50000"/>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65" name="Group 64">
                <a:extLst>
                  <a:ext uri="{FF2B5EF4-FFF2-40B4-BE49-F238E27FC236}">
                    <a16:creationId xmlns:a16="http://schemas.microsoft.com/office/drawing/2014/main" id="{853CC04D-74AC-1387-7F69-3C06E22273EF}"/>
                  </a:ext>
                </a:extLst>
              </p:cNvPr>
              <p:cNvGrpSpPr/>
              <p:nvPr/>
            </p:nvGrpSpPr>
            <p:grpSpPr>
              <a:xfrm rot="16200000">
                <a:off x="4281621" y="3453611"/>
                <a:ext cx="69486" cy="104137"/>
                <a:chOff x="4139950" y="3976591"/>
                <a:chExt cx="109797" cy="177212"/>
              </a:xfrm>
              <a:grpFill/>
            </p:grpSpPr>
            <p:sp>
              <p:nvSpPr>
                <p:cNvPr id="72" name="Isosceles Triangle 71">
                  <a:extLst>
                    <a:ext uri="{FF2B5EF4-FFF2-40B4-BE49-F238E27FC236}">
                      <a16:creationId xmlns:a16="http://schemas.microsoft.com/office/drawing/2014/main" id="{208C6306-F132-CF7F-E8BE-FA67016E504B}"/>
                    </a:ext>
                  </a:extLst>
                </p:cNvPr>
                <p:cNvSpPr/>
                <p:nvPr/>
              </p:nvSpPr>
              <p:spPr>
                <a:xfrm>
                  <a:off x="4139950" y="4065197"/>
                  <a:ext cx="109797" cy="88606"/>
                </a:xfrm>
                <a:prstGeom prst="triangl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73" name="Isosceles Triangle 72">
                  <a:extLst>
                    <a:ext uri="{FF2B5EF4-FFF2-40B4-BE49-F238E27FC236}">
                      <a16:creationId xmlns:a16="http://schemas.microsoft.com/office/drawing/2014/main" id="{5AB340E2-5B60-797B-FDA3-1E9B3DADE73D}"/>
                    </a:ext>
                  </a:extLst>
                </p:cNvPr>
                <p:cNvSpPr/>
                <p:nvPr/>
              </p:nvSpPr>
              <p:spPr>
                <a:xfrm flipV="1">
                  <a:off x="4139950" y="3976591"/>
                  <a:ext cx="109797" cy="88606"/>
                </a:xfrm>
                <a:prstGeom prst="triangle">
                  <a:avLst>
                    <a:gd name="adj" fmla="val 50000"/>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66" name="Group 65">
                <a:extLst>
                  <a:ext uri="{FF2B5EF4-FFF2-40B4-BE49-F238E27FC236}">
                    <a16:creationId xmlns:a16="http://schemas.microsoft.com/office/drawing/2014/main" id="{40F5E0D6-043C-7DE1-5AAF-12C1F086765D}"/>
                  </a:ext>
                </a:extLst>
              </p:cNvPr>
              <p:cNvGrpSpPr/>
              <p:nvPr/>
            </p:nvGrpSpPr>
            <p:grpSpPr>
              <a:xfrm rot="16200000">
                <a:off x="4282937" y="3551125"/>
                <a:ext cx="69486" cy="104137"/>
                <a:chOff x="4139950" y="3976591"/>
                <a:chExt cx="109797" cy="177212"/>
              </a:xfrm>
              <a:grpFill/>
            </p:grpSpPr>
            <p:sp>
              <p:nvSpPr>
                <p:cNvPr id="70" name="Isosceles Triangle 69">
                  <a:extLst>
                    <a:ext uri="{FF2B5EF4-FFF2-40B4-BE49-F238E27FC236}">
                      <a16:creationId xmlns:a16="http://schemas.microsoft.com/office/drawing/2014/main" id="{0E9BE17C-9152-ECEA-E91A-2A5BB1116600}"/>
                    </a:ext>
                  </a:extLst>
                </p:cNvPr>
                <p:cNvSpPr/>
                <p:nvPr/>
              </p:nvSpPr>
              <p:spPr>
                <a:xfrm>
                  <a:off x="4139950" y="4065197"/>
                  <a:ext cx="109797" cy="88606"/>
                </a:xfrm>
                <a:prstGeom prst="triangl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71" name="Isosceles Triangle 70">
                  <a:extLst>
                    <a:ext uri="{FF2B5EF4-FFF2-40B4-BE49-F238E27FC236}">
                      <a16:creationId xmlns:a16="http://schemas.microsoft.com/office/drawing/2014/main" id="{937D7852-D4F7-90D0-7D07-9A3CAF7D8FF0}"/>
                    </a:ext>
                  </a:extLst>
                </p:cNvPr>
                <p:cNvSpPr/>
                <p:nvPr/>
              </p:nvSpPr>
              <p:spPr>
                <a:xfrm flipV="1">
                  <a:off x="4139950" y="3976591"/>
                  <a:ext cx="109797" cy="88606"/>
                </a:xfrm>
                <a:prstGeom prst="triangle">
                  <a:avLst>
                    <a:gd name="adj" fmla="val 50000"/>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nvGrpSpPr>
              <p:cNvPr id="67" name="Group 66">
                <a:extLst>
                  <a:ext uri="{FF2B5EF4-FFF2-40B4-BE49-F238E27FC236}">
                    <a16:creationId xmlns:a16="http://schemas.microsoft.com/office/drawing/2014/main" id="{B8EF17FD-E5B9-0B2E-5286-533A6A5EF04B}"/>
                  </a:ext>
                </a:extLst>
              </p:cNvPr>
              <p:cNvGrpSpPr/>
              <p:nvPr/>
            </p:nvGrpSpPr>
            <p:grpSpPr>
              <a:xfrm rot="16200000">
                <a:off x="4286424" y="3661377"/>
                <a:ext cx="69486" cy="104137"/>
                <a:chOff x="4139950" y="3976591"/>
                <a:chExt cx="109797" cy="177212"/>
              </a:xfrm>
              <a:grpFill/>
            </p:grpSpPr>
            <p:sp>
              <p:nvSpPr>
                <p:cNvPr id="68" name="Isosceles Triangle 67">
                  <a:extLst>
                    <a:ext uri="{FF2B5EF4-FFF2-40B4-BE49-F238E27FC236}">
                      <a16:creationId xmlns:a16="http://schemas.microsoft.com/office/drawing/2014/main" id="{DE870D35-7278-2C14-A714-5E887028FE40}"/>
                    </a:ext>
                  </a:extLst>
                </p:cNvPr>
                <p:cNvSpPr/>
                <p:nvPr/>
              </p:nvSpPr>
              <p:spPr>
                <a:xfrm>
                  <a:off x="4139950" y="4065197"/>
                  <a:ext cx="109797" cy="88606"/>
                </a:xfrm>
                <a:prstGeom prst="triangl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sp>
              <p:nvSpPr>
                <p:cNvPr id="69" name="Isosceles Triangle 68">
                  <a:extLst>
                    <a:ext uri="{FF2B5EF4-FFF2-40B4-BE49-F238E27FC236}">
                      <a16:creationId xmlns:a16="http://schemas.microsoft.com/office/drawing/2014/main" id="{3D1A325A-F9F9-CEB7-2ED4-FA50628A31D9}"/>
                    </a:ext>
                  </a:extLst>
                </p:cNvPr>
                <p:cNvSpPr/>
                <p:nvPr/>
              </p:nvSpPr>
              <p:spPr>
                <a:xfrm flipV="1">
                  <a:off x="4139950" y="3976591"/>
                  <a:ext cx="109797" cy="88606"/>
                </a:xfrm>
                <a:prstGeom prst="triangle">
                  <a:avLst>
                    <a:gd name="adj" fmla="val 50000"/>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p>
              </p:txBody>
            </p:sp>
          </p:grpSp>
        </p:grpSp>
        <p:sp>
          <p:nvSpPr>
            <p:cNvPr id="51" name="Rectangle 50">
              <a:extLst>
                <a:ext uri="{FF2B5EF4-FFF2-40B4-BE49-F238E27FC236}">
                  <a16:creationId xmlns:a16="http://schemas.microsoft.com/office/drawing/2014/main" id="{9C2C5EC8-7BBB-C713-B728-56D61493C1EB}"/>
                </a:ext>
              </a:extLst>
            </p:cNvPr>
            <p:cNvSpPr/>
            <p:nvPr/>
          </p:nvSpPr>
          <p:spPr>
            <a:xfrm>
              <a:off x="3707381" y="1039471"/>
              <a:ext cx="660868" cy="688671"/>
            </a:xfrm>
            <a:prstGeom prst="rect">
              <a:avLst/>
            </a:prstGeom>
            <a:solidFill>
              <a:srgbClr val="00B050"/>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rPr>
                <a:t>WCS</a:t>
              </a:r>
              <a:endParaRPr lang="en-GB" sz="800" dirty="0">
                <a:solidFill>
                  <a:schemeClr val="tx1"/>
                </a:solidFill>
              </a:endParaRPr>
            </a:p>
          </p:txBody>
        </p:sp>
        <p:grpSp>
          <p:nvGrpSpPr>
            <p:cNvPr id="52" name="Group 51">
              <a:extLst>
                <a:ext uri="{FF2B5EF4-FFF2-40B4-BE49-F238E27FC236}">
                  <a16:creationId xmlns:a16="http://schemas.microsoft.com/office/drawing/2014/main" id="{2EEE6964-FAC7-A801-69E6-A573BA4D706E}"/>
                </a:ext>
              </a:extLst>
            </p:cNvPr>
            <p:cNvGrpSpPr/>
            <p:nvPr/>
          </p:nvGrpSpPr>
          <p:grpSpPr>
            <a:xfrm>
              <a:off x="4509003" y="438412"/>
              <a:ext cx="828721" cy="503505"/>
              <a:chOff x="7668862" y="2028256"/>
              <a:chExt cx="725077" cy="360280"/>
            </a:xfrm>
            <a:solidFill>
              <a:srgbClr val="00B050"/>
            </a:solidFill>
          </p:grpSpPr>
          <p:sp>
            <p:nvSpPr>
              <p:cNvPr id="57" name="Rectangle: Rounded Corners 56">
                <a:extLst>
                  <a:ext uri="{FF2B5EF4-FFF2-40B4-BE49-F238E27FC236}">
                    <a16:creationId xmlns:a16="http://schemas.microsoft.com/office/drawing/2014/main" id="{DF17083A-EC24-C82C-3A04-39CC6D55244E}"/>
                  </a:ext>
                </a:extLst>
              </p:cNvPr>
              <p:cNvSpPr/>
              <p:nvPr/>
            </p:nvSpPr>
            <p:spPr>
              <a:xfrm>
                <a:off x="7879853" y="2028256"/>
                <a:ext cx="129927" cy="346938"/>
              </a:xfrm>
              <a:prstGeom prst="roundRect">
                <a:avLst>
                  <a:gd name="adj" fmla="val 50000"/>
                </a:avLst>
              </a:prstGeom>
              <a:grp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58" name="Rectangle: Rounded Corners 57">
                <a:extLst>
                  <a:ext uri="{FF2B5EF4-FFF2-40B4-BE49-F238E27FC236}">
                    <a16:creationId xmlns:a16="http://schemas.microsoft.com/office/drawing/2014/main" id="{7B7C1C4D-52CB-2624-F908-86E8289457D4}"/>
                  </a:ext>
                </a:extLst>
              </p:cNvPr>
              <p:cNvSpPr/>
              <p:nvPr/>
            </p:nvSpPr>
            <p:spPr>
              <a:xfrm>
                <a:off x="8059290" y="2028256"/>
                <a:ext cx="129927" cy="346938"/>
              </a:xfrm>
              <a:prstGeom prst="roundRect">
                <a:avLst>
                  <a:gd name="adj" fmla="val 50000"/>
                </a:avLst>
              </a:prstGeom>
              <a:grp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sp>
            <p:nvSpPr>
              <p:cNvPr id="59" name="Rectangle: Rounded Corners 58">
                <a:extLst>
                  <a:ext uri="{FF2B5EF4-FFF2-40B4-BE49-F238E27FC236}">
                    <a16:creationId xmlns:a16="http://schemas.microsoft.com/office/drawing/2014/main" id="{20A97399-35C9-998A-9E78-EC01F5D0F9BF}"/>
                  </a:ext>
                </a:extLst>
              </p:cNvPr>
              <p:cNvSpPr/>
              <p:nvPr/>
            </p:nvSpPr>
            <p:spPr>
              <a:xfrm>
                <a:off x="8238726" y="2028256"/>
                <a:ext cx="129927" cy="346938"/>
              </a:xfrm>
              <a:prstGeom prst="roundRect">
                <a:avLst>
                  <a:gd name="adj" fmla="val 50000"/>
                </a:avLst>
              </a:prstGeom>
              <a:grp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050">
                  <a:solidFill>
                    <a:schemeClr val="tx1"/>
                  </a:solidFill>
                </a:endParaRPr>
              </a:p>
            </p:txBody>
          </p:sp>
          <p:cxnSp>
            <p:nvCxnSpPr>
              <p:cNvPr id="60" name="Straight Connector 59">
                <a:extLst>
                  <a:ext uri="{FF2B5EF4-FFF2-40B4-BE49-F238E27FC236}">
                    <a16:creationId xmlns:a16="http://schemas.microsoft.com/office/drawing/2014/main" id="{227734F2-7C0A-4A91-24ED-9D24A2E6D14B}"/>
                  </a:ext>
                </a:extLst>
              </p:cNvPr>
              <p:cNvCxnSpPr>
                <a:cxnSpLocks/>
              </p:cNvCxnSpPr>
              <p:nvPr/>
            </p:nvCxnSpPr>
            <p:spPr>
              <a:xfrm>
                <a:off x="7668862" y="2388536"/>
                <a:ext cx="725077" cy="0"/>
              </a:xfrm>
              <a:prstGeom prst="line">
                <a:avLst/>
              </a:prstGeom>
              <a:grpFill/>
              <a:ln w="31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474B8D71-CB02-334A-131F-D91FE62F90CB}"/>
                </a:ext>
              </a:extLst>
            </p:cNvPr>
            <p:cNvGrpSpPr/>
            <p:nvPr/>
          </p:nvGrpSpPr>
          <p:grpSpPr>
            <a:xfrm>
              <a:off x="5848240" y="800613"/>
              <a:ext cx="3764440" cy="107204"/>
              <a:chOff x="1515647" y="3599498"/>
              <a:chExt cx="9795889" cy="107204"/>
            </a:xfrm>
          </p:grpSpPr>
          <p:cxnSp>
            <p:nvCxnSpPr>
              <p:cNvPr id="55" name="Straight Connector 54">
                <a:extLst>
                  <a:ext uri="{FF2B5EF4-FFF2-40B4-BE49-F238E27FC236}">
                    <a16:creationId xmlns:a16="http://schemas.microsoft.com/office/drawing/2014/main" id="{096F18DF-9A4D-DB74-5D4A-D8F0ED52D323}"/>
                  </a:ext>
                </a:extLst>
              </p:cNvPr>
              <p:cNvCxnSpPr>
                <a:cxnSpLocks/>
              </p:cNvCxnSpPr>
              <p:nvPr/>
            </p:nvCxnSpPr>
            <p:spPr>
              <a:xfrm>
                <a:off x="1515647" y="3599498"/>
                <a:ext cx="9795889" cy="0"/>
              </a:xfrm>
              <a:prstGeom prst="line">
                <a:avLst/>
              </a:prstGeom>
              <a:ln w="38100">
                <a:solidFill>
                  <a:srgbClr val="FFCC66"/>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7228CEFF-C220-3D56-302C-D173567BEED5}"/>
                  </a:ext>
                </a:extLst>
              </p:cNvPr>
              <p:cNvCxnSpPr>
                <a:cxnSpLocks/>
              </p:cNvCxnSpPr>
              <p:nvPr/>
            </p:nvCxnSpPr>
            <p:spPr>
              <a:xfrm>
                <a:off x="1515647" y="3706702"/>
                <a:ext cx="9795889"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grpSp>
        <p:sp>
          <p:nvSpPr>
            <p:cNvPr id="54" name="TextBox 53">
              <a:extLst>
                <a:ext uri="{FF2B5EF4-FFF2-40B4-BE49-F238E27FC236}">
                  <a16:creationId xmlns:a16="http://schemas.microsoft.com/office/drawing/2014/main" id="{F68F9A15-60BC-526B-F05D-8FF2CC0C7B88}"/>
                </a:ext>
              </a:extLst>
            </p:cNvPr>
            <p:cNvSpPr txBox="1"/>
            <p:nvPr/>
          </p:nvSpPr>
          <p:spPr>
            <a:xfrm>
              <a:off x="7466353" y="493495"/>
              <a:ext cx="772348" cy="357310"/>
            </a:xfrm>
            <a:prstGeom prst="rect">
              <a:avLst/>
            </a:prstGeom>
            <a:noFill/>
          </p:spPr>
          <p:txBody>
            <a:bodyPr wrap="square">
              <a:spAutoFit/>
            </a:bodyPr>
            <a:lstStyle/>
            <a:p>
              <a:pPr algn="ctr"/>
              <a:r>
                <a:rPr lang="en-GB" sz="900" dirty="0">
                  <a:solidFill>
                    <a:schemeClr val="tx1"/>
                  </a:solidFill>
                </a:rPr>
                <a:t>WPS</a:t>
              </a:r>
              <a:endParaRPr lang="en-GB" sz="900" dirty="0"/>
            </a:p>
          </p:txBody>
        </p:sp>
      </p:grpSp>
      <p:sp>
        <p:nvSpPr>
          <p:cNvPr id="109" name="Rectangle 108">
            <a:extLst>
              <a:ext uri="{FF2B5EF4-FFF2-40B4-BE49-F238E27FC236}">
                <a16:creationId xmlns:a16="http://schemas.microsoft.com/office/drawing/2014/main" id="{BE1927B6-8D98-4980-79B2-26F48BA79D37}"/>
              </a:ext>
            </a:extLst>
          </p:cNvPr>
          <p:cNvSpPr/>
          <p:nvPr/>
        </p:nvSpPr>
        <p:spPr>
          <a:xfrm>
            <a:off x="9490992" y="3525155"/>
            <a:ext cx="1303865" cy="749917"/>
          </a:xfrm>
          <a:prstGeom prst="rect">
            <a:avLst/>
          </a:prstGeom>
          <a:solidFill>
            <a:schemeClr val="bg1">
              <a:alpha val="9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Rectangle 109">
            <a:extLst>
              <a:ext uri="{FF2B5EF4-FFF2-40B4-BE49-F238E27FC236}">
                <a16:creationId xmlns:a16="http://schemas.microsoft.com/office/drawing/2014/main" id="{94261DEA-4FC9-BE44-BD77-EBB401782207}"/>
              </a:ext>
            </a:extLst>
          </p:cNvPr>
          <p:cNvSpPr/>
          <p:nvPr/>
        </p:nvSpPr>
        <p:spPr>
          <a:xfrm>
            <a:off x="10520531" y="3118489"/>
            <a:ext cx="412385" cy="749917"/>
          </a:xfrm>
          <a:prstGeom prst="rect">
            <a:avLst/>
          </a:prstGeom>
          <a:solidFill>
            <a:schemeClr val="bg1">
              <a:alpha val="9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1" name="Rectangle 110">
            <a:extLst>
              <a:ext uri="{FF2B5EF4-FFF2-40B4-BE49-F238E27FC236}">
                <a16:creationId xmlns:a16="http://schemas.microsoft.com/office/drawing/2014/main" id="{DEBFCBFC-419B-7236-9E10-41A77F4BFBA1}"/>
              </a:ext>
            </a:extLst>
          </p:cNvPr>
          <p:cNvSpPr/>
          <p:nvPr/>
        </p:nvSpPr>
        <p:spPr>
          <a:xfrm>
            <a:off x="9494931" y="3906430"/>
            <a:ext cx="1295986" cy="34829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1"/>
                </a:solidFill>
              </a:rPr>
              <a:t>QM not installed yet</a:t>
            </a:r>
          </a:p>
        </p:txBody>
      </p:sp>
      <p:sp>
        <p:nvSpPr>
          <p:cNvPr id="112" name="Rectangle 111">
            <a:extLst>
              <a:ext uri="{FF2B5EF4-FFF2-40B4-BE49-F238E27FC236}">
                <a16:creationId xmlns:a16="http://schemas.microsoft.com/office/drawing/2014/main" id="{2FF52BF2-8283-6358-F70F-4C48526B4F48}"/>
              </a:ext>
            </a:extLst>
          </p:cNvPr>
          <p:cNvSpPr/>
          <p:nvPr/>
        </p:nvSpPr>
        <p:spPr>
          <a:xfrm>
            <a:off x="9669043" y="3530209"/>
            <a:ext cx="740552" cy="98232"/>
          </a:xfrm>
          <a:prstGeom prst="rect">
            <a:avLst/>
          </a:prstGeom>
          <a:solidFill>
            <a:srgbClr val="00B050"/>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600" dirty="0">
                <a:solidFill>
                  <a:schemeClr val="tx1"/>
                </a:solidFill>
              </a:rPr>
              <a:t>Test Ca Lvl2p</a:t>
            </a:r>
            <a:endParaRPr lang="en-GB" sz="600" dirty="0">
              <a:solidFill>
                <a:schemeClr val="tx1"/>
              </a:solidFill>
            </a:endParaRPr>
          </a:p>
        </p:txBody>
      </p:sp>
    </p:spTree>
    <p:extLst>
      <p:ext uri="{BB962C8B-B14F-4D97-AF65-F5344CB8AC3E}">
        <p14:creationId xmlns:p14="http://schemas.microsoft.com/office/powerpoint/2010/main" val="14552759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1458106-AA55-C76C-3119-39EE22ACBEFB}"/>
              </a:ext>
            </a:extLst>
          </p:cNvPr>
          <p:cNvSpPr>
            <a:spLocks noGrp="1"/>
          </p:cNvSpPr>
          <p:nvPr>
            <p:ph type="body" sz="quarter" idx="15"/>
          </p:nvPr>
        </p:nvSpPr>
        <p:spPr/>
        <p:txBody>
          <a:bodyPr/>
          <a:lstStyle/>
          <a:p>
            <a:r>
              <a:rPr lang="en-GB" dirty="0"/>
              <a:t>Get the full REX from ESS </a:t>
            </a:r>
            <a:r>
              <a:rPr lang="en-GB" dirty="0">
                <a:sym typeface="Wingdings" panose="05000000000000000000" pitchFamily="2" charset="2"/>
              </a:rPr>
              <a:t> Philipp</a:t>
            </a:r>
          </a:p>
          <a:p>
            <a:endParaRPr lang="en-GB" dirty="0">
              <a:sym typeface="Wingdings" panose="05000000000000000000" pitchFamily="2" charset="2"/>
            </a:endParaRPr>
          </a:p>
          <a:p>
            <a:r>
              <a:rPr lang="en-GB" dirty="0">
                <a:sym typeface="Wingdings" panose="05000000000000000000" pitchFamily="2" charset="2"/>
              </a:rPr>
              <a:t>Finish the test list on both QPLANT and QDB/QM sides</a:t>
            </a:r>
          </a:p>
          <a:p>
            <a:pPr lvl="1"/>
            <a:r>
              <a:rPr lang="en-GB" dirty="0">
                <a:sym typeface="Wingdings" panose="05000000000000000000" pitchFamily="2" charset="2"/>
              </a:rPr>
              <a:t>Try to identify what is needed </a:t>
            </a:r>
            <a:r>
              <a:rPr lang="en-GB">
                <a:sym typeface="Wingdings" panose="05000000000000000000" pitchFamily="2" charset="2"/>
              </a:rPr>
              <a:t>and when</a:t>
            </a:r>
            <a:endParaRPr lang="en-GB" dirty="0">
              <a:sym typeface="Wingdings" panose="05000000000000000000" pitchFamily="2" charset="2"/>
            </a:endParaRPr>
          </a:p>
          <a:p>
            <a:endParaRPr lang="en-GB" dirty="0">
              <a:sym typeface="Wingdings" panose="05000000000000000000" pitchFamily="2" charset="2"/>
            </a:endParaRPr>
          </a:p>
          <a:p>
            <a:r>
              <a:rPr lang="en-GB" dirty="0">
                <a:sym typeface="Wingdings" panose="05000000000000000000" pitchFamily="2" charset="2"/>
              </a:rPr>
              <a:t>Approach for the test caps and QVE instrumentation</a:t>
            </a:r>
          </a:p>
          <a:p>
            <a:pPr lvl="1"/>
            <a:r>
              <a:rPr lang="en-GB" dirty="0">
                <a:sym typeface="Wingdings" panose="05000000000000000000" pitchFamily="2" charset="2"/>
              </a:rPr>
              <a:t>Can be simple, if we don’t manage to define them fully</a:t>
            </a:r>
          </a:p>
          <a:p>
            <a:pPr lvl="2"/>
            <a:r>
              <a:rPr lang="en-GB" dirty="0">
                <a:sym typeface="Wingdings" panose="05000000000000000000" pitchFamily="2" charset="2"/>
              </a:rPr>
              <a:t>Max instrumentation</a:t>
            </a:r>
          </a:p>
          <a:p>
            <a:pPr lvl="2"/>
            <a:r>
              <a:rPr lang="en-GB" dirty="0">
                <a:sym typeface="Wingdings" panose="05000000000000000000" pitchFamily="2" charset="2"/>
              </a:rPr>
              <a:t>Can be added later</a:t>
            </a:r>
          </a:p>
          <a:p>
            <a:pPr lvl="1"/>
            <a:r>
              <a:rPr lang="en-GB" dirty="0">
                <a:sym typeface="Wingdings" panose="05000000000000000000" pitchFamily="2" charset="2"/>
              </a:rPr>
              <a:t>Same for QVE</a:t>
            </a:r>
          </a:p>
          <a:p>
            <a:pPr lvl="1"/>
            <a:endParaRPr lang="en-GB" dirty="0">
              <a:sym typeface="Wingdings" panose="05000000000000000000" pitchFamily="2" charset="2"/>
            </a:endParaRPr>
          </a:p>
          <a:p>
            <a:endParaRPr lang="en-GB" dirty="0"/>
          </a:p>
        </p:txBody>
      </p:sp>
      <p:sp>
        <p:nvSpPr>
          <p:cNvPr id="3" name="Slide Number Placeholder 2">
            <a:extLst>
              <a:ext uri="{FF2B5EF4-FFF2-40B4-BE49-F238E27FC236}">
                <a16:creationId xmlns:a16="http://schemas.microsoft.com/office/drawing/2014/main" id="{F018EED8-E89F-8FD5-0A9A-69C7EECDF65F}"/>
              </a:ext>
            </a:extLst>
          </p:cNvPr>
          <p:cNvSpPr>
            <a:spLocks noGrp="1"/>
          </p:cNvSpPr>
          <p:nvPr>
            <p:ph type="sldNum" sz="quarter" idx="4"/>
          </p:nvPr>
        </p:nvSpPr>
        <p:spPr/>
        <p:txBody>
          <a:bodyPr/>
          <a:lstStyle/>
          <a:p>
            <a:fld id="{A814E660-BF25-4843-B2A0-93C6E2B6253B}" type="slidenum">
              <a:rPr lang="en-BE" smtClean="0"/>
              <a:pPr/>
              <a:t>23</a:t>
            </a:fld>
            <a:endParaRPr lang="en-BE" dirty="0"/>
          </a:p>
        </p:txBody>
      </p:sp>
      <p:sp>
        <p:nvSpPr>
          <p:cNvPr id="4" name="Text Placeholder 3">
            <a:extLst>
              <a:ext uri="{FF2B5EF4-FFF2-40B4-BE49-F238E27FC236}">
                <a16:creationId xmlns:a16="http://schemas.microsoft.com/office/drawing/2014/main" id="{2C85AD67-2AC7-82F6-7220-2BD6DDA86EDD}"/>
              </a:ext>
            </a:extLst>
          </p:cNvPr>
          <p:cNvSpPr>
            <a:spLocks noGrp="1"/>
          </p:cNvSpPr>
          <p:nvPr>
            <p:ph type="body" sz="quarter" idx="16"/>
          </p:nvPr>
        </p:nvSpPr>
        <p:spPr/>
        <p:txBody>
          <a:bodyPr>
            <a:normAutofit fontScale="92500" lnSpcReduction="10000"/>
          </a:bodyPr>
          <a:lstStyle/>
          <a:p>
            <a:r>
              <a:rPr lang="en-GB" dirty="0"/>
              <a:t>2025-03-26 Next move</a:t>
            </a:r>
          </a:p>
        </p:txBody>
      </p:sp>
    </p:spTree>
    <p:extLst>
      <p:ext uri="{BB962C8B-B14F-4D97-AF65-F5344CB8AC3E}">
        <p14:creationId xmlns:p14="http://schemas.microsoft.com/office/powerpoint/2010/main" val="41669999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425119-A383-A18D-54A8-AB2AA5DFEC1A}"/>
              </a:ext>
            </a:extLst>
          </p:cNvPr>
          <p:cNvSpPr>
            <a:spLocks noGrp="1"/>
          </p:cNvSpPr>
          <p:nvPr>
            <p:ph type="body" sz="quarter" idx="12"/>
          </p:nvPr>
        </p:nvSpPr>
        <p:spPr/>
        <p:txBody>
          <a:bodyPr/>
          <a:lstStyle/>
          <a:p>
            <a:endParaRPr lang="en-GB"/>
          </a:p>
        </p:txBody>
      </p:sp>
      <p:sp>
        <p:nvSpPr>
          <p:cNvPr id="3" name="Title 2">
            <a:extLst>
              <a:ext uri="{FF2B5EF4-FFF2-40B4-BE49-F238E27FC236}">
                <a16:creationId xmlns:a16="http://schemas.microsoft.com/office/drawing/2014/main" id="{337BDBE8-D05D-EC00-9BF3-123B439A605E}"/>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36763492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AF8EF-8804-2750-CE51-E1B1FB57568D}"/>
              </a:ext>
            </a:extLst>
          </p:cNvPr>
          <p:cNvSpPr>
            <a:spLocks noGrp="1"/>
          </p:cNvSpPr>
          <p:nvPr>
            <p:ph type="title"/>
          </p:nvPr>
        </p:nvSpPr>
        <p:spPr/>
        <p:txBody>
          <a:bodyPr/>
          <a:lstStyle/>
          <a:p>
            <a:r>
              <a:rPr lang="en-US" dirty="0"/>
              <a:t>Test system vs simulator</a:t>
            </a:r>
            <a:endParaRPr lang="en-GB" dirty="0"/>
          </a:p>
        </p:txBody>
      </p:sp>
      <p:sp>
        <p:nvSpPr>
          <p:cNvPr id="4" name="Slide Number Placeholder 3">
            <a:extLst>
              <a:ext uri="{FF2B5EF4-FFF2-40B4-BE49-F238E27FC236}">
                <a16:creationId xmlns:a16="http://schemas.microsoft.com/office/drawing/2014/main" id="{B2A1042F-820B-D184-2371-66DE27C3BBD1}"/>
              </a:ext>
            </a:extLst>
          </p:cNvPr>
          <p:cNvSpPr>
            <a:spLocks noGrp="1"/>
          </p:cNvSpPr>
          <p:nvPr>
            <p:ph type="sldNum" sz="quarter" idx="4"/>
          </p:nvPr>
        </p:nvSpPr>
        <p:spPr/>
        <p:txBody>
          <a:bodyPr/>
          <a:lstStyle/>
          <a:p>
            <a:fld id="{A814E660-BF25-4843-B2A0-93C6E2B6253B}" type="slidenum">
              <a:rPr lang="en-BE" smtClean="0"/>
              <a:pPr/>
              <a:t>25</a:t>
            </a:fld>
            <a:endParaRPr lang="en-BE" dirty="0"/>
          </a:p>
        </p:txBody>
      </p:sp>
      <p:pic>
        <p:nvPicPr>
          <p:cNvPr id="6" name="Picture 5">
            <a:extLst>
              <a:ext uri="{FF2B5EF4-FFF2-40B4-BE49-F238E27FC236}">
                <a16:creationId xmlns:a16="http://schemas.microsoft.com/office/drawing/2014/main" id="{2592CAE4-D933-6DC2-CC3F-261B02F48BEF}"/>
              </a:ext>
            </a:extLst>
          </p:cNvPr>
          <p:cNvPicPr>
            <a:picLocks noChangeAspect="1"/>
          </p:cNvPicPr>
          <p:nvPr/>
        </p:nvPicPr>
        <p:blipFill>
          <a:blip r:embed="rId2"/>
          <a:stretch>
            <a:fillRect/>
          </a:stretch>
        </p:blipFill>
        <p:spPr>
          <a:xfrm>
            <a:off x="8980433" y="2852180"/>
            <a:ext cx="2977623" cy="3015676"/>
          </a:xfrm>
          <a:prstGeom prst="rect">
            <a:avLst/>
          </a:prstGeom>
          <a:ln w="3175">
            <a:solidFill>
              <a:schemeClr val="accent1"/>
            </a:solidFill>
          </a:ln>
        </p:spPr>
      </p:pic>
      <p:pic>
        <p:nvPicPr>
          <p:cNvPr id="8" name="Picture 7" descr="A white board with red writing&#10;&#10;AI-generated content may be incorrect.">
            <a:extLst>
              <a:ext uri="{FF2B5EF4-FFF2-40B4-BE49-F238E27FC236}">
                <a16:creationId xmlns:a16="http://schemas.microsoft.com/office/drawing/2014/main" id="{8282D5BD-0751-7BCE-B25A-88841EFB15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435" y="1555071"/>
            <a:ext cx="5124601" cy="4649122"/>
          </a:xfrm>
          <a:prstGeom prst="rect">
            <a:avLst/>
          </a:prstGeom>
        </p:spPr>
      </p:pic>
      <p:pic>
        <p:nvPicPr>
          <p:cNvPr id="9" name="Picture 8">
            <a:extLst>
              <a:ext uri="{FF2B5EF4-FFF2-40B4-BE49-F238E27FC236}">
                <a16:creationId xmlns:a16="http://schemas.microsoft.com/office/drawing/2014/main" id="{9D151632-9134-7595-2CD6-97BFFFF0E8DA}"/>
              </a:ext>
            </a:extLst>
          </p:cNvPr>
          <p:cNvPicPr>
            <a:picLocks noChangeAspect="1"/>
          </p:cNvPicPr>
          <p:nvPr/>
        </p:nvPicPr>
        <p:blipFill>
          <a:blip r:embed="rId4"/>
          <a:stretch>
            <a:fillRect/>
          </a:stretch>
        </p:blipFill>
        <p:spPr>
          <a:xfrm>
            <a:off x="5522104" y="1779594"/>
            <a:ext cx="2914080" cy="4200076"/>
          </a:xfrm>
          <a:prstGeom prst="rect">
            <a:avLst/>
          </a:prstGeom>
        </p:spPr>
      </p:pic>
      <p:sp>
        <p:nvSpPr>
          <p:cNvPr id="11" name="TextBox 10">
            <a:extLst>
              <a:ext uri="{FF2B5EF4-FFF2-40B4-BE49-F238E27FC236}">
                <a16:creationId xmlns:a16="http://schemas.microsoft.com/office/drawing/2014/main" id="{9A7D632A-7BD5-6BFC-C950-240687D38FBC}"/>
              </a:ext>
            </a:extLst>
          </p:cNvPr>
          <p:cNvSpPr txBox="1"/>
          <p:nvPr/>
        </p:nvSpPr>
        <p:spPr>
          <a:xfrm>
            <a:off x="5553347" y="1088987"/>
            <a:ext cx="2586043" cy="400110"/>
          </a:xfrm>
          <a:prstGeom prst="rect">
            <a:avLst/>
          </a:prstGeom>
          <a:noFill/>
        </p:spPr>
        <p:txBody>
          <a:bodyPr wrap="square">
            <a:spAutoFit/>
          </a:bodyPr>
          <a:lstStyle/>
          <a:p>
            <a:pPr algn="ctr"/>
            <a:r>
              <a:rPr lang="en-GB" sz="1000" u="sng" dirty="0"/>
              <a:t>First estimate of possible test - ACR to define more</a:t>
            </a:r>
          </a:p>
        </p:txBody>
      </p:sp>
      <p:sp>
        <p:nvSpPr>
          <p:cNvPr id="13" name="TextBox 12">
            <a:extLst>
              <a:ext uri="{FF2B5EF4-FFF2-40B4-BE49-F238E27FC236}">
                <a16:creationId xmlns:a16="http://schemas.microsoft.com/office/drawing/2014/main" id="{3D4A432C-0463-D681-D6E7-8AE45A237C44}"/>
              </a:ext>
            </a:extLst>
          </p:cNvPr>
          <p:cNvSpPr txBox="1"/>
          <p:nvPr/>
        </p:nvSpPr>
        <p:spPr>
          <a:xfrm>
            <a:off x="594565" y="1090720"/>
            <a:ext cx="3518185" cy="400110"/>
          </a:xfrm>
          <a:prstGeom prst="rect">
            <a:avLst/>
          </a:prstGeom>
          <a:noFill/>
        </p:spPr>
        <p:txBody>
          <a:bodyPr wrap="square">
            <a:spAutoFit/>
          </a:bodyPr>
          <a:lstStyle/>
          <a:p>
            <a:pPr algn="ctr"/>
            <a:r>
              <a:rPr lang="en-GB" sz="1000" u="sng" dirty="0"/>
              <a:t>Type of test. Test System, System Under Test - Output to provide expected representative value</a:t>
            </a:r>
          </a:p>
        </p:txBody>
      </p:sp>
      <p:sp>
        <p:nvSpPr>
          <p:cNvPr id="15" name="TextBox 14">
            <a:extLst>
              <a:ext uri="{FF2B5EF4-FFF2-40B4-BE49-F238E27FC236}">
                <a16:creationId xmlns:a16="http://schemas.microsoft.com/office/drawing/2014/main" id="{332C3268-EE39-F597-BCAE-AACADA749BD7}"/>
              </a:ext>
            </a:extLst>
          </p:cNvPr>
          <p:cNvSpPr txBox="1"/>
          <p:nvPr/>
        </p:nvSpPr>
        <p:spPr>
          <a:xfrm>
            <a:off x="11001503" y="844385"/>
            <a:ext cx="1055182" cy="600164"/>
          </a:xfrm>
          <a:prstGeom prst="rect">
            <a:avLst/>
          </a:prstGeom>
          <a:solidFill>
            <a:srgbClr val="FFFFCC"/>
          </a:solidFill>
        </p:spPr>
        <p:txBody>
          <a:bodyPr wrap="square">
            <a:spAutoFit/>
          </a:bodyPr>
          <a:lstStyle/>
          <a:p>
            <a:pPr algn="ctr"/>
            <a:r>
              <a:rPr lang="en-GB" sz="1100" dirty="0">
                <a:hlinkClick r:id="rId5"/>
              </a:rPr>
              <a:t>Confluence Minutes</a:t>
            </a:r>
            <a:r>
              <a:rPr lang="en-GB" sz="1100" dirty="0"/>
              <a:t> 2024-11-27</a:t>
            </a:r>
          </a:p>
        </p:txBody>
      </p:sp>
    </p:spTree>
    <p:extLst>
      <p:ext uri="{BB962C8B-B14F-4D97-AF65-F5344CB8AC3E}">
        <p14:creationId xmlns:p14="http://schemas.microsoft.com/office/powerpoint/2010/main" val="1805859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AF8EF-8804-2750-CE51-E1B1FB57568D}"/>
              </a:ext>
            </a:extLst>
          </p:cNvPr>
          <p:cNvSpPr>
            <a:spLocks noGrp="1"/>
          </p:cNvSpPr>
          <p:nvPr>
            <p:ph type="title"/>
          </p:nvPr>
        </p:nvSpPr>
        <p:spPr/>
        <p:txBody>
          <a:bodyPr/>
          <a:lstStyle/>
          <a:p>
            <a:r>
              <a:rPr lang="en-US" dirty="0"/>
              <a:t>Test system vs simulator</a:t>
            </a:r>
            <a:endParaRPr lang="en-GB" dirty="0"/>
          </a:p>
        </p:txBody>
      </p:sp>
      <p:sp>
        <p:nvSpPr>
          <p:cNvPr id="4" name="Slide Number Placeholder 3">
            <a:extLst>
              <a:ext uri="{FF2B5EF4-FFF2-40B4-BE49-F238E27FC236}">
                <a16:creationId xmlns:a16="http://schemas.microsoft.com/office/drawing/2014/main" id="{B2A1042F-820B-D184-2371-66DE27C3BBD1}"/>
              </a:ext>
            </a:extLst>
          </p:cNvPr>
          <p:cNvSpPr>
            <a:spLocks noGrp="1"/>
          </p:cNvSpPr>
          <p:nvPr>
            <p:ph type="sldNum" sz="quarter" idx="4"/>
          </p:nvPr>
        </p:nvSpPr>
        <p:spPr/>
        <p:txBody>
          <a:bodyPr/>
          <a:lstStyle/>
          <a:p>
            <a:fld id="{A814E660-BF25-4843-B2A0-93C6E2B6253B}" type="slidenum">
              <a:rPr lang="en-BE" smtClean="0"/>
              <a:pPr/>
              <a:t>26</a:t>
            </a:fld>
            <a:endParaRPr lang="en-BE" dirty="0"/>
          </a:p>
        </p:txBody>
      </p:sp>
      <p:sp>
        <p:nvSpPr>
          <p:cNvPr id="3" name="Cylinder 2">
            <a:extLst>
              <a:ext uri="{FF2B5EF4-FFF2-40B4-BE49-F238E27FC236}">
                <a16:creationId xmlns:a16="http://schemas.microsoft.com/office/drawing/2014/main" id="{5CFD8E6F-BC2E-4563-3620-62967898667C}"/>
              </a:ext>
            </a:extLst>
          </p:cNvPr>
          <p:cNvSpPr/>
          <p:nvPr/>
        </p:nvSpPr>
        <p:spPr>
          <a:xfrm>
            <a:off x="1504865" y="1549636"/>
            <a:ext cx="1849302" cy="1878006"/>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 System</a:t>
            </a:r>
            <a:br>
              <a:rPr lang="en-US" dirty="0"/>
            </a:br>
            <a:r>
              <a:rPr lang="en-US" dirty="0"/>
              <a:t>(i.e. QCELL)</a:t>
            </a:r>
            <a:endParaRPr lang="en-GB" dirty="0"/>
          </a:p>
        </p:txBody>
      </p:sp>
      <p:sp>
        <p:nvSpPr>
          <p:cNvPr id="5" name="TextBox 4">
            <a:extLst>
              <a:ext uri="{FF2B5EF4-FFF2-40B4-BE49-F238E27FC236}">
                <a16:creationId xmlns:a16="http://schemas.microsoft.com/office/drawing/2014/main" id="{6A8932ED-46E9-DE61-CA0D-2EA04C2FA5C8}"/>
              </a:ext>
            </a:extLst>
          </p:cNvPr>
          <p:cNvSpPr txBox="1"/>
          <p:nvPr/>
        </p:nvSpPr>
        <p:spPr>
          <a:xfrm>
            <a:off x="4010238" y="1577673"/>
            <a:ext cx="1354858" cy="2308324"/>
          </a:xfrm>
          <a:prstGeom prst="rect">
            <a:avLst/>
          </a:prstGeom>
          <a:noFill/>
        </p:spPr>
        <p:txBody>
          <a:bodyPr wrap="none" rtlCol="0">
            <a:spAutoFit/>
          </a:bodyPr>
          <a:lstStyle/>
          <a:p>
            <a:pPr marL="285750" indent="-285750">
              <a:buFont typeface="Arial" panose="020B0604020202020204" pitchFamily="34" charset="0"/>
              <a:buChar char="•"/>
            </a:pPr>
            <a:r>
              <a:rPr lang="en-US" dirty="0"/>
              <a:t>.HW</a:t>
            </a:r>
          </a:p>
          <a:p>
            <a:pPr marL="742950" lvl="1" indent="-285750">
              <a:buFont typeface="Arial" panose="020B0604020202020204" pitchFamily="34" charset="0"/>
              <a:buChar char="•"/>
            </a:pPr>
            <a:r>
              <a:rPr lang="en-US" dirty="0"/>
              <a:t>.MH</a:t>
            </a:r>
          </a:p>
          <a:p>
            <a:pPr marL="742950" lvl="1" indent="-285750">
              <a:buFont typeface="Arial" panose="020B0604020202020204" pitchFamily="34" charset="0"/>
              <a:buChar char="•"/>
            </a:pPr>
            <a:r>
              <a:rPr lang="en-US" dirty="0"/>
              <a:t>.PH</a:t>
            </a:r>
          </a:p>
          <a:p>
            <a:pPr marL="285750" indent="-285750">
              <a:buFont typeface="Arial" panose="020B0604020202020204" pitchFamily="34" charset="0"/>
              <a:buChar char="•"/>
            </a:pPr>
            <a:r>
              <a:rPr lang="en-US" dirty="0"/>
              <a:t>.CS</a:t>
            </a:r>
          </a:p>
          <a:p>
            <a:pPr marL="285750" indent="-285750">
              <a:buFont typeface="Arial" panose="020B0604020202020204" pitchFamily="34" charset="0"/>
              <a:buChar char="•"/>
            </a:pPr>
            <a:r>
              <a:rPr lang="en-US" dirty="0"/>
              <a:t>.IS</a:t>
            </a:r>
          </a:p>
          <a:p>
            <a:pPr marL="285750" indent="-285750">
              <a:buFont typeface="Arial" panose="020B0604020202020204" pitchFamily="34" charset="0"/>
              <a:buChar char="•"/>
            </a:pPr>
            <a:r>
              <a:rPr lang="en-US" dirty="0"/>
              <a:t>.SW</a:t>
            </a:r>
          </a:p>
          <a:p>
            <a:pPr marL="285750" indent="-285750">
              <a:buFont typeface="Arial" panose="020B0604020202020204" pitchFamily="34" charset="0"/>
              <a:buChar char="•"/>
            </a:pPr>
            <a:r>
              <a:rPr lang="en-US" dirty="0"/>
              <a:t>.ELEC</a:t>
            </a:r>
          </a:p>
          <a:p>
            <a:pPr marL="285750" indent="-285750">
              <a:buFont typeface="Arial" panose="020B0604020202020204" pitchFamily="34" charset="0"/>
              <a:buChar char="•"/>
            </a:pPr>
            <a:r>
              <a:rPr lang="en-US" dirty="0"/>
              <a:t>.</a:t>
            </a:r>
            <a:r>
              <a:rPr lang="en-US" dirty="0" err="1"/>
              <a:t>CIRc</a:t>
            </a:r>
            <a:endParaRPr lang="en-GB" dirty="0"/>
          </a:p>
        </p:txBody>
      </p:sp>
    </p:spTree>
    <p:extLst>
      <p:ext uri="{BB962C8B-B14F-4D97-AF65-F5344CB8AC3E}">
        <p14:creationId xmlns:p14="http://schemas.microsoft.com/office/powerpoint/2010/main" val="6736746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jdelijke aanduiding voor dianummer 2">
            <a:extLst>
              <a:ext uri="{FF2B5EF4-FFF2-40B4-BE49-F238E27FC236}">
                <a16:creationId xmlns:a16="http://schemas.microsoft.com/office/drawing/2014/main" id="{7E3396F7-E7CA-46F8-9F2B-7BCB0D71C860}"/>
              </a:ext>
            </a:extLst>
          </p:cNvPr>
          <p:cNvSpPr>
            <a:spLocks noGrp="1"/>
          </p:cNvSpPr>
          <p:nvPr>
            <p:ph type="sldNum" sz="quarter" idx="4294967295"/>
          </p:nvPr>
        </p:nvSpPr>
        <p:spPr>
          <a:xfrm>
            <a:off x="8980433" y="6479665"/>
            <a:ext cx="2743200" cy="143176"/>
          </a:xfrm>
          <a:prstGeom prst="rect">
            <a:avLst/>
          </a:prstGeom>
        </p:spPr>
        <p:txBody>
          <a:bodyPr/>
          <a:lstStyle/>
          <a:p>
            <a:fld id="{A814E660-BF25-4843-B2A0-93C6E2B6253B}" type="slidenum">
              <a:rPr lang="en-BE" sz="900" smtClean="0">
                <a:solidFill>
                  <a:schemeClr val="tx1">
                    <a:lumMod val="50000"/>
                    <a:lumOff val="50000"/>
                  </a:schemeClr>
                </a:solidFill>
              </a:rPr>
              <a:pPr/>
              <a:t>27</a:t>
            </a:fld>
            <a:endParaRPr lang="en-BE" sz="900" dirty="0">
              <a:solidFill>
                <a:schemeClr val="tx1">
                  <a:lumMod val="50000"/>
                  <a:lumOff val="50000"/>
                </a:schemeClr>
              </a:solidFill>
            </a:endParaRPr>
          </a:p>
        </p:txBody>
      </p:sp>
      <p:sp>
        <p:nvSpPr>
          <p:cNvPr id="692" name="Rectangle 691"/>
          <p:cNvSpPr/>
          <p:nvPr/>
        </p:nvSpPr>
        <p:spPr>
          <a:xfrm>
            <a:off x="952500" y="661750"/>
            <a:ext cx="10287000" cy="5370701"/>
          </a:xfrm>
          <a:prstGeom prst="rect">
            <a:avLst/>
          </a:prstGeom>
        </p:spPr>
        <p:txBody>
          <a:bodyPr wrap="square">
            <a:spAutoFit/>
          </a:bodyPr>
          <a:lstStyle/>
          <a:p>
            <a:pPr algn="ctr">
              <a:spcBef>
                <a:spcPct val="0"/>
              </a:spcBef>
            </a:pPr>
            <a:r>
              <a:rPr lang="en-GB" sz="2000" b="1" dirty="0">
                <a:solidFill>
                  <a:schemeClr val="accent2"/>
                </a:solidFill>
              </a:rPr>
              <a:t>Copyright © </a:t>
            </a:r>
            <a:r>
              <a:rPr lang="en-GB" sz="2000" b="1">
                <a:solidFill>
                  <a:schemeClr val="accent2"/>
                </a:solidFill>
              </a:rPr>
              <a:t>SCK</a:t>
            </a:r>
            <a:r>
              <a:rPr lang="en-GB" sz="2000" b="1">
                <a:solidFill>
                  <a:schemeClr val="accent2"/>
                </a:solidFill>
                <a:sym typeface="Wingdings" pitchFamily="2" charset="2"/>
              </a:rPr>
              <a:t> </a:t>
            </a:r>
            <a:r>
              <a:rPr lang="en-GB" sz="2000" b="1">
                <a:solidFill>
                  <a:schemeClr val="accent2"/>
                </a:solidFill>
              </a:rPr>
              <a:t>CEN</a:t>
            </a:r>
          </a:p>
          <a:p>
            <a:pPr algn="ctr">
              <a:spcBef>
                <a:spcPct val="0"/>
              </a:spcBef>
            </a:pPr>
            <a:endParaRPr lang="en-GB" sz="2000" b="1" dirty="0">
              <a:solidFill>
                <a:schemeClr val="accent2"/>
              </a:solidFill>
            </a:endParaRPr>
          </a:p>
          <a:p>
            <a:pPr algn="ctr">
              <a:spcBef>
                <a:spcPct val="0"/>
              </a:spcBef>
            </a:pPr>
            <a:r>
              <a:rPr lang="en-US" sz="1600" dirty="0">
                <a:solidFill>
                  <a:schemeClr val="accent1"/>
                </a:solidFill>
                <a:latin typeface="Georgia" panose="02040502050405020303" pitchFamily="18" charset="0"/>
              </a:rPr>
              <a:t>All property rights and copyright are reserved.</a:t>
            </a:r>
            <a:endParaRPr lang="en-GB" sz="1600" dirty="0">
              <a:solidFill>
                <a:schemeClr val="accent1"/>
              </a:solidFill>
              <a:latin typeface="Georgia" panose="02040502050405020303" pitchFamily="18" charset="0"/>
            </a:endParaRPr>
          </a:p>
          <a:p>
            <a:pPr algn="ctr">
              <a:spcBef>
                <a:spcPct val="0"/>
              </a:spcBef>
            </a:pPr>
            <a:endParaRPr lang="en-GB" sz="1400" b="1" dirty="0"/>
          </a:p>
          <a:p>
            <a:pPr algn="ctr">
              <a:spcBef>
                <a:spcPct val="0"/>
              </a:spcBef>
            </a:pPr>
            <a:r>
              <a:rPr lang="en-US" sz="1200" dirty="0"/>
              <a:t>This presentation contains data, information and formats for dedicated use only and may not be communicated, copied, reproduced, distributed or cited without the explicit written permission of SCK CEN.</a:t>
            </a:r>
          </a:p>
          <a:p>
            <a:pPr algn="ctr">
              <a:spcBef>
                <a:spcPct val="0"/>
              </a:spcBef>
            </a:pPr>
            <a:r>
              <a:rPr lang="en-US" sz="1200" dirty="0"/>
              <a:t>If this explicit written permission has been obtained, please reference the author, followed by ‘by courtesy of SCK CEN’.</a:t>
            </a:r>
          </a:p>
          <a:p>
            <a:pPr algn="ctr">
              <a:spcBef>
                <a:spcPct val="0"/>
              </a:spcBef>
            </a:pPr>
            <a:endParaRPr lang="en-US" sz="1200" dirty="0"/>
          </a:p>
          <a:p>
            <a:pPr algn="ctr">
              <a:spcBef>
                <a:spcPct val="0"/>
              </a:spcBef>
            </a:pPr>
            <a:r>
              <a:rPr lang="en-US" sz="1200" dirty="0"/>
              <a:t>Any infringement to this rule is illegal and entitles to claim damages from the infringer, without prejudice to any other right in case of granting a patent or registration in the field of intellectual property.</a:t>
            </a:r>
          </a:p>
          <a:p>
            <a:pPr algn="ctr">
              <a:spcBef>
                <a:spcPct val="0"/>
              </a:spcBef>
            </a:pPr>
            <a:endParaRPr lang="en-GB" sz="1200" dirty="0"/>
          </a:p>
          <a:p>
            <a:pPr algn="ctr">
              <a:spcBef>
                <a:spcPct val="0"/>
              </a:spcBef>
            </a:pPr>
            <a:endParaRPr lang="en-GB" sz="1200" dirty="0"/>
          </a:p>
          <a:p>
            <a:pPr algn="ctr">
              <a:spcBef>
                <a:spcPct val="0"/>
              </a:spcBef>
            </a:pPr>
            <a:r>
              <a:rPr lang="en-GB" sz="1200" b="1" dirty="0"/>
              <a:t>SCK CEN</a:t>
            </a:r>
          </a:p>
          <a:p>
            <a:pPr algn="ctr">
              <a:spcBef>
                <a:spcPct val="0"/>
              </a:spcBef>
            </a:pPr>
            <a:r>
              <a:rPr lang="en-GB" sz="1200" dirty="0"/>
              <a:t>Belgian Nuclear </a:t>
            </a:r>
            <a:r>
              <a:rPr lang="en-US" sz="1200" dirty="0"/>
              <a:t>Research</a:t>
            </a:r>
            <a:r>
              <a:rPr lang="en-GB" sz="1200" dirty="0"/>
              <a:t> Centre</a:t>
            </a:r>
          </a:p>
          <a:p>
            <a:pPr algn="ctr">
              <a:spcBef>
                <a:spcPct val="0"/>
              </a:spcBef>
            </a:pPr>
            <a:r>
              <a:rPr lang="en-GB" sz="1050" dirty="0" err="1"/>
              <a:t>Studiecentrum</a:t>
            </a:r>
            <a:r>
              <a:rPr lang="en-GB" sz="1050" dirty="0"/>
              <a:t> </a:t>
            </a:r>
            <a:r>
              <a:rPr lang="en-GB" sz="1050" dirty="0" err="1"/>
              <a:t>voor</a:t>
            </a:r>
            <a:r>
              <a:rPr lang="en-GB" sz="1050" dirty="0"/>
              <a:t> </a:t>
            </a:r>
            <a:r>
              <a:rPr lang="en-GB" sz="1050" dirty="0" err="1"/>
              <a:t>Kernenergie</a:t>
            </a:r>
            <a:endParaRPr lang="en-GB" sz="1050" dirty="0"/>
          </a:p>
          <a:p>
            <a:pPr algn="ctr">
              <a:spcBef>
                <a:spcPct val="0"/>
              </a:spcBef>
            </a:pPr>
            <a:r>
              <a:rPr lang="en-GB" sz="1050" dirty="0"/>
              <a:t>Centre </a:t>
            </a:r>
            <a:r>
              <a:rPr lang="en-GB" sz="1050" dirty="0" err="1"/>
              <a:t>d'Etude</a:t>
            </a:r>
            <a:r>
              <a:rPr lang="en-GB" sz="1050" dirty="0"/>
              <a:t> de </a:t>
            </a:r>
            <a:r>
              <a:rPr lang="en-GB" sz="1050" dirty="0" err="1"/>
              <a:t>l'Energie</a:t>
            </a:r>
            <a:r>
              <a:rPr lang="en-GB" sz="1050" dirty="0"/>
              <a:t> </a:t>
            </a:r>
            <a:r>
              <a:rPr lang="en-GB" sz="1050" dirty="0" err="1"/>
              <a:t>Nucléaire</a:t>
            </a:r>
            <a:endParaRPr lang="en-GB" sz="1050" dirty="0"/>
          </a:p>
          <a:p>
            <a:pPr algn="ctr">
              <a:spcBef>
                <a:spcPct val="0"/>
              </a:spcBef>
            </a:pPr>
            <a:endParaRPr lang="en-GB" sz="1200" dirty="0"/>
          </a:p>
          <a:p>
            <a:pPr algn="ctr">
              <a:spcBef>
                <a:spcPct val="0"/>
              </a:spcBef>
            </a:pPr>
            <a:r>
              <a:rPr lang="en-GB" sz="1000" dirty="0"/>
              <a:t>Foundation of Public Utility</a:t>
            </a:r>
            <a:endParaRPr lang="en-GB" sz="1200" dirty="0"/>
          </a:p>
          <a:p>
            <a:pPr algn="ctr">
              <a:spcBef>
                <a:spcPct val="0"/>
              </a:spcBef>
            </a:pPr>
            <a:r>
              <a:rPr lang="en-GB" sz="1000" dirty="0" err="1"/>
              <a:t>Stichting</a:t>
            </a:r>
            <a:r>
              <a:rPr lang="en-GB" sz="1000" dirty="0"/>
              <a:t> van </a:t>
            </a:r>
            <a:r>
              <a:rPr lang="en-GB" sz="1000" dirty="0" err="1"/>
              <a:t>Openbaar</a:t>
            </a:r>
            <a:r>
              <a:rPr lang="en-GB" sz="1000" dirty="0"/>
              <a:t> Nut </a:t>
            </a:r>
          </a:p>
          <a:p>
            <a:pPr algn="ctr">
              <a:spcBef>
                <a:spcPct val="0"/>
              </a:spcBef>
            </a:pPr>
            <a:r>
              <a:rPr lang="en-GB" sz="1000" dirty="0" err="1"/>
              <a:t>Fondation</a:t>
            </a:r>
            <a:r>
              <a:rPr lang="en-GB" sz="1000" dirty="0"/>
              <a:t> </a:t>
            </a:r>
            <a:r>
              <a:rPr lang="en-GB" sz="1000" dirty="0" err="1"/>
              <a:t>d'Utilité</a:t>
            </a:r>
            <a:r>
              <a:rPr lang="en-GB" sz="1000" dirty="0"/>
              <a:t> </a:t>
            </a:r>
            <a:r>
              <a:rPr lang="en-GB" sz="1000" dirty="0" err="1"/>
              <a:t>Publique</a:t>
            </a:r>
            <a:r>
              <a:rPr lang="en-GB" sz="1000" dirty="0"/>
              <a:t> </a:t>
            </a:r>
          </a:p>
          <a:p>
            <a:pPr algn="ctr">
              <a:spcBef>
                <a:spcPct val="0"/>
              </a:spcBef>
            </a:pPr>
            <a:endParaRPr lang="en-GB" sz="1200" dirty="0"/>
          </a:p>
          <a:p>
            <a:pPr algn="ctr">
              <a:spcBef>
                <a:spcPct val="0"/>
              </a:spcBef>
            </a:pPr>
            <a:r>
              <a:rPr lang="en-GB" sz="1100" b="1" dirty="0"/>
              <a:t>Registered Office:</a:t>
            </a:r>
          </a:p>
          <a:p>
            <a:pPr algn="ctr">
              <a:spcBef>
                <a:spcPct val="0"/>
              </a:spcBef>
            </a:pPr>
            <a:r>
              <a:rPr lang="en-GB" sz="1100" dirty="0"/>
              <a:t>Avenue Herrmann-</a:t>
            </a:r>
            <a:r>
              <a:rPr lang="en-GB" sz="1100" dirty="0" err="1"/>
              <a:t>Debrouxlaan</a:t>
            </a:r>
            <a:r>
              <a:rPr lang="en-GB" sz="1100" dirty="0"/>
              <a:t> 40 - 1160 BRUSSELS - Belgium</a:t>
            </a:r>
          </a:p>
          <a:p>
            <a:pPr algn="ctr">
              <a:spcBef>
                <a:spcPct val="0"/>
              </a:spcBef>
            </a:pPr>
            <a:endParaRPr lang="en-GB" sz="1100" dirty="0"/>
          </a:p>
          <a:p>
            <a:pPr algn="ctr">
              <a:spcBef>
                <a:spcPct val="0"/>
              </a:spcBef>
            </a:pPr>
            <a:r>
              <a:rPr lang="en-GB" sz="1100" b="1" dirty="0"/>
              <a:t>Research Centres:</a:t>
            </a:r>
          </a:p>
          <a:p>
            <a:pPr algn="ctr">
              <a:spcBef>
                <a:spcPct val="0"/>
              </a:spcBef>
            </a:pPr>
            <a:r>
              <a:rPr lang="en-GB" sz="1100" dirty="0" err="1"/>
              <a:t>Boeretang</a:t>
            </a:r>
            <a:r>
              <a:rPr lang="en-GB" sz="1100" dirty="0"/>
              <a:t> 200 - 2400 MOL - Belgium</a:t>
            </a:r>
          </a:p>
          <a:p>
            <a:pPr algn="ctr">
              <a:spcBef>
                <a:spcPct val="0"/>
              </a:spcBef>
            </a:pPr>
            <a:r>
              <a:rPr lang="fr-FR" sz="1100" dirty="0"/>
              <a:t>Chemin du Cyclotron 6 - 1348 Ottignies-Louvain-la-Neuve - </a:t>
            </a:r>
            <a:r>
              <a:rPr lang="fr-FR" sz="1100" dirty="0" err="1"/>
              <a:t>Belgium</a:t>
            </a:r>
            <a:endParaRPr lang="fr-FR" sz="1100" dirty="0"/>
          </a:p>
          <a:p>
            <a:pPr algn="ctr">
              <a:spcBef>
                <a:spcPct val="0"/>
              </a:spcBef>
            </a:pPr>
            <a:endParaRPr lang="en-GB" sz="1200" dirty="0"/>
          </a:p>
        </p:txBody>
      </p:sp>
    </p:spTree>
    <p:extLst>
      <p:ext uri="{BB962C8B-B14F-4D97-AF65-F5344CB8AC3E}">
        <p14:creationId xmlns:p14="http://schemas.microsoft.com/office/powerpoint/2010/main" val="18191741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Rectangle 293">
            <a:extLst>
              <a:ext uri="{FF2B5EF4-FFF2-40B4-BE49-F238E27FC236}">
                <a16:creationId xmlns:a16="http://schemas.microsoft.com/office/drawing/2014/main" id="{F1636999-B8E6-CC92-41B8-E34ED1596B90}"/>
              </a:ext>
            </a:extLst>
          </p:cNvPr>
          <p:cNvSpPr/>
          <p:nvPr/>
        </p:nvSpPr>
        <p:spPr>
          <a:xfrm>
            <a:off x="7738916" y="2144688"/>
            <a:ext cx="1146318" cy="588821"/>
          </a:xfrm>
          <a:prstGeom prst="rect">
            <a:avLst/>
          </a:prstGeom>
          <a:solidFill>
            <a:schemeClr val="bg1">
              <a:lumMod val="95000"/>
            </a:schemeClr>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95" name="Rectangle 294">
            <a:extLst>
              <a:ext uri="{FF2B5EF4-FFF2-40B4-BE49-F238E27FC236}">
                <a16:creationId xmlns:a16="http://schemas.microsoft.com/office/drawing/2014/main" id="{9038AD31-B412-AB39-0579-0E7643364760}"/>
              </a:ext>
            </a:extLst>
          </p:cNvPr>
          <p:cNvSpPr/>
          <p:nvPr/>
        </p:nvSpPr>
        <p:spPr>
          <a:xfrm>
            <a:off x="7738916" y="1448461"/>
            <a:ext cx="1146318" cy="717312"/>
          </a:xfrm>
          <a:prstGeom prst="rect">
            <a:avLst/>
          </a:prstGeom>
          <a:solidFill>
            <a:schemeClr val="bg1">
              <a:lumMod val="95000"/>
            </a:schemeClr>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3" name="Slide Number Placeholder 2"/>
          <p:cNvSpPr>
            <a:spLocks noGrp="1"/>
          </p:cNvSpPr>
          <p:nvPr>
            <p:ph type="sldNum" sz="quarter" idx="4"/>
          </p:nvPr>
        </p:nvSpPr>
        <p:spPr/>
        <p:txBody>
          <a:bodyPr/>
          <a:lstStyle/>
          <a:p>
            <a:fld id="{A814E660-BF25-4843-B2A0-93C6E2B6253B}" type="slidenum">
              <a:rPr lang="en-BE" smtClean="0"/>
              <a:pPr/>
              <a:t>28</a:t>
            </a:fld>
            <a:endParaRPr lang="en-BE" dirty="0"/>
          </a:p>
        </p:txBody>
      </p:sp>
      <p:sp>
        <p:nvSpPr>
          <p:cNvPr id="10" name="Text Placeholder 9"/>
          <p:cNvSpPr>
            <a:spLocks noGrp="1"/>
          </p:cNvSpPr>
          <p:nvPr>
            <p:ph type="body" sz="quarter" idx="16"/>
          </p:nvPr>
        </p:nvSpPr>
        <p:spPr/>
        <p:txBody>
          <a:bodyPr>
            <a:normAutofit fontScale="92500" lnSpcReduction="10000"/>
          </a:bodyPr>
          <a:lstStyle/>
          <a:p>
            <a:r>
              <a:rPr lang="en-US" dirty="0"/>
              <a:t>QSYS – x</a:t>
            </a:r>
          </a:p>
        </p:txBody>
      </p:sp>
      <p:sp>
        <p:nvSpPr>
          <p:cNvPr id="92" name="Rectangle 91">
            <a:extLst>
              <a:ext uri="{FF2B5EF4-FFF2-40B4-BE49-F238E27FC236}">
                <a16:creationId xmlns:a16="http://schemas.microsoft.com/office/drawing/2014/main" id="{3F535E95-D60E-3829-8F18-AECDB917CC9B}"/>
              </a:ext>
            </a:extLst>
          </p:cNvPr>
          <p:cNvSpPr/>
          <p:nvPr/>
        </p:nvSpPr>
        <p:spPr>
          <a:xfrm>
            <a:off x="7738916" y="2726486"/>
            <a:ext cx="1146318" cy="672227"/>
          </a:xfrm>
          <a:prstGeom prst="rect">
            <a:avLst/>
          </a:prstGeom>
          <a:solidFill>
            <a:schemeClr val="bg1">
              <a:lumMod val="95000"/>
            </a:schemeClr>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cxnSp>
        <p:nvCxnSpPr>
          <p:cNvPr id="94" name="Straight Connector 93">
            <a:extLst>
              <a:ext uri="{FF2B5EF4-FFF2-40B4-BE49-F238E27FC236}">
                <a16:creationId xmlns:a16="http://schemas.microsoft.com/office/drawing/2014/main" id="{F7802FAE-6478-8DF2-B28F-625546B10125}"/>
              </a:ext>
            </a:extLst>
          </p:cNvPr>
          <p:cNvCxnSpPr>
            <a:cxnSpLocks/>
          </p:cNvCxnSpPr>
          <p:nvPr/>
        </p:nvCxnSpPr>
        <p:spPr>
          <a:xfrm>
            <a:off x="8081318" y="1841781"/>
            <a:ext cx="0" cy="55993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B86D617-0394-5C12-7248-37030EAD1633}"/>
              </a:ext>
            </a:extLst>
          </p:cNvPr>
          <p:cNvCxnSpPr>
            <a:cxnSpLocks/>
          </p:cNvCxnSpPr>
          <p:nvPr/>
        </p:nvCxnSpPr>
        <p:spPr>
          <a:xfrm>
            <a:off x="8240019" y="1933340"/>
            <a:ext cx="0" cy="46837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6" name="Isosceles Triangle 95">
            <a:extLst>
              <a:ext uri="{FF2B5EF4-FFF2-40B4-BE49-F238E27FC236}">
                <a16:creationId xmlns:a16="http://schemas.microsoft.com/office/drawing/2014/main" id="{69B1D30F-6188-D623-B00E-777E589DA64A}"/>
              </a:ext>
            </a:extLst>
          </p:cNvPr>
          <p:cNvSpPr/>
          <p:nvPr/>
        </p:nvSpPr>
        <p:spPr>
          <a:xfrm>
            <a:off x="8051649" y="2065701"/>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7" name="Isosceles Triangle 96">
            <a:extLst>
              <a:ext uri="{FF2B5EF4-FFF2-40B4-BE49-F238E27FC236}">
                <a16:creationId xmlns:a16="http://schemas.microsoft.com/office/drawing/2014/main" id="{E4EF1994-1EB9-1DB0-1411-45C6F2D69D3F}"/>
              </a:ext>
            </a:extLst>
          </p:cNvPr>
          <p:cNvSpPr/>
          <p:nvPr/>
        </p:nvSpPr>
        <p:spPr>
          <a:xfrm flipV="1">
            <a:off x="8051649" y="2013632"/>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Isosceles Triangle 97">
            <a:extLst>
              <a:ext uri="{FF2B5EF4-FFF2-40B4-BE49-F238E27FC236}">
                <a16:creationId xmlns:a16="http://schemas.microsoft.com/office/drawing/2014/main" id="{A408181D-5ACC-9F56-49CC-EFC28278D866}"/>
              </a:ext>
            </a:extLst>
          </p:cNvPr>
          <p:cNvSpPr/>
          <p:nvPr/>
        </p:nvSpPr>
        <p:spPr>
          <a:xfrm>
            <a:off x="8206008" y="2068266"/>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9" name="Isosceles Triangle 98">
            <a:extLst>
              <a:ext uri="{FF2B5EF4-FFF2-40B4-BE49-F238E27FC236}">
                <a16:creationId xmlns:a16="http://schemas.microsoft.com/office/drawing/2014/main" id="{A27753EF-F4D7-EDF5-3D70-78DD0E0709E0}"/>
              </a:ext>
            </a:extLst>
          </p:cNvPr>
          <p:cNvSpPr/>
          <p:nvPr/>
        </p:nvSpPr>
        <p:spPr>
          <a:xfrm flipV="1">
            <a:off x="8206008" y="2016197"/>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0" name="Straight Connector 99">
            <a:extLst>
              <a:ext uri="{FF2B5EF4-FFF2-40B4-BE49-F238E27FC236}">
                <a16:creationId xmlns:a16="http://schemas.microsoft.com/office/drawing/2014/main" id="{D75CB089-03B8-D0B3-261C-363739CFACF4}"/>
              </a:ext>
            </a:extLst>
          </p:cNvPr>
          <p:cNvCxnSpPr>
            <a:cxnSpLocks/>
          </p:cNvCxnSpPr>
          <p:nvPr/>
        </p:nvCxnSpPr>
        <p:spPr>
          <a:xfrm flipV="1">
            <a:off x="7878929" y="1630050"/>
            <a:ext cx="0" cy="857778"/>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1" name="Isosceles Triangle 100">
            <a:extLst>
              <a:ext uri="{FF2B5EF4-FFF2-40B4-BE49-F238E27FC236}">
                <a16:creationId xmlns:a16="http://schemas.microsoft.com/office/drawing/2014/main" id="{FB7A1C1C-99F4-82FD-BB5A-DA654BC1FEFC}"/>
              </a:ext>
            </a:extLst>
          </p:cNvPr>
          <p:cNvSpPr/>
          <p:nvPr/>
        </p:nvSpPr>
        <p:spPr>
          <a:xfrm>
            <a:off x="7841976" y="2065707"/>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2" name="Isosceles Triangle 101">
            <a:extLst>
              <a:ext uri="{FF2B5EF4-FFF2-40B4-BE49-F238E27FC236}">
                <a16:creationId xmlns:a16="http://schemas.microsoft.com/office/drawing/2014/main" id="{A27EFEF2-DFA1-BB5A-EDD6-BFED61AC3E00}"/>
              </a:ext>
            </a:extLst>
          </p:cNvPr>
          <p:cNvSpPr/>
          <p:nvPr/>
        </p:nvSpPr>
        <p:spPr>
          <a:xfrm flipV="1">
            <a:off x="7841976" y="2013638"/>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3" name="Straight Connector 102">
            <a:extLst>
              <a:ext uri="{FF2B5EF4-FFF2-40B4-BE49-F238E27FC236}">
                <a16:creationId xmlns:a16="http://schemas.microsoft.com/office/drawing/2014/main" id="{68F64BBF-1F6F-5B86-5CB8-C923284B794D}"/>
              </a:ext>
            </a:extLst>
          </p:cNvPr>
          <p:cNvCxnSpPr>
            <a:cxnSpLocks/>
          </p:cNvCxnSpPr>
          <p:nvPr/>
        </p:nvCxnSpPr>
        <p:spPr>
          <a:xfrm flipH="1" flipV="1">
            <a:off x="8064350" y="2405906"/>
            <a:ext cx="193496" cy="97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3164B1A-CE27-8E66-2E62-3D123A540292}"/>
              </a:ext>
            </a:extLst>
          </p:cNvPr>
          <p:cNvCxnSpPr>
            <a:cxnSpLocks/>
          </p:cNvCxnSpPr>
          <p:nvPr/>
        </p:nvCxnSpPr>
        <p:spPr>
          <a:xfrm>
            <a:off x="7878013" y="2467577"/>
            <a:ext cx="580088" cy="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1731041-6B95-05CA-92E3-5EFDABCDF191}"/>
              </a:ext>
            </a:extLst>
          </p:cNvPr>
          <p:cNvCxnSpPr>
            <a:cxnSpLocks/>
          </p:cNvCxnSpPr>
          <p:nvPr/>
        </p:nvCxnSpPr>
        <p:spPr>
          <a:xfrm flipV="1">
            <a:off x="8437563" y="2451303"/>
            <a:ext cx="6163" cy="326822"/>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CC088CF0-2B2E-B68B-6635-A2EEEF27FB6E}"/>
              </a:ext>
            </a:extLst>
          </p:cNvPr>
          <p:cNvCxnSpPr>
            <a:cxnSpLocks/>
          </p:cNvCxnSpPr>
          <p:nvPr/>
        </p:nvCxnSpPr>
        <p:spPr>
          <a:xfrm>
            <a:off x="8210565" y="2471387"/>
            <a:ext cx="0" cy="543582"/>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53D984FE-35A8-5D32-98AA-87204D94453B}"/>
              </a:ext>
            </a:extLst>
          </p:cNvPr>
          <p:cNvCxnSpPr>
            <a:cxnSpLocks/>
          </p:cNvCxnSpPr>
          <p:nvPr/>
        </p:nvCxnSpPr>
        <p:spPr>
          <a:xfrm>
            <a:off x="8195325" y="2995919"/>
            <a:ext cx="176303" cy="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5E4440E-690E-A234-1A08-56E852CB3AF1}"/>
              </a:ext>
            </a:extLst>
          </p:cNvPr>
          <p:cNvCxnSpPr>
            <a:cxnSpLocks/>
          </p:cNvCxnSpPr>
          <p:nvPr/>
        </p:nvCxnSpPr>
        <p:spPr>
          <a:xfrm flipV="1">
            <a:off x="8543925" y="1741331"/>
            <a:ext cx="638" cy="1033619"/>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109" name="Isosceles Triangle 108">
            <a:extLst>
              <a:ext uri="{FF2B5EF4-FFF2-40B4-BE49-F238E27FC236}">
                <a16:creationId xmlns:a16="http://schemas.microsoft.com/office/drawing/2014/main" id="{84135B4F-1604-C9C2-A61F-3256C0793372}"/>
              </a:ext>
            </a:extLst>
          </p:cNvPr>
          <p:cNvSpPr/>
          <p:nvPr/>
        </p:nvSpPr>
        <p:spPr>
          <a:xfrm>
            <a:off x="8504250" y="2065708"/>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0" name="Isosceles Triangle 109">
            <a:extLst>
              <a:ext uri="{FF2B5EF4-FFF2-40B4-BE49-F238E27FC236}">
                <a16:creationId xmlns:a16="http://schemas.microsoft.com/office/drawing/2014/main" id="{F48CB210-0637-A154-15B7-523F0F779CC5}"/>
              </a:ext>
            </a:extLst>
          </p:cNvPr>
          <p:cNvSpPr/>
          <p:nvPr/>
        </p:nvSpPr>
        <p:spPr>
          <a:xfrm flipV="1">
            <a:off x="8504250" y="2013639"/>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87" name="Group 286">
            <a:extLst>
              <a:ext uri="{FF2B5EF4-FFF2-40B4-BE49-F238E27FC236}">
                <a16:creationId xmlns:a16="http://schemas.microsoft.com/office/drawing/2014/main" id="{7A1B37F7-DC2B-527D-32F8-96F64FC1A7F0}"/>
              </a:ext>
            </a:extLst>
          </p:cNvPr>
          <p:cNvGrpSpPr/>
          <p:nvPr/>
        </p:nvGrpSpPr>
        <p:grpSpPr>
          <a:xfrm>
            <a:off x="8371137" y="2773275"/>
            <a:ext cx="384070" cy="310994"/>
            <a:chOff x="8386868" y="2686363"/>
            <a:chExt cx="672591" cy="410396"/>
          </a:xfrm>
        </p:grpSpPr>
        <p:sp>
          <p:nvSpPr>
            <p:cNvPr id="111" name="Rectangle 110">
              <a:extLst>
                <a:ext uri="{FF2B5EF4-FFF2-40B4-BE49-F238E27FC236}">
                  <a16:creationId xmlns:a16="http://schemas.microsoft.com/office/drawing/2014/main" id="{EFC45C1F-C18C-DB93-4F15-61253CD06F5B}"/>
                </a:ext>
              </a:extLst>
            </p:cNvPr>
            <p:cNvSpPr/>
            <p:nvPr/>
          </p:nvSpPr>
          <p:spPr>
            <a:xfrm>
              <a:off x="8386869" y="2891561"/>
              <a:ext cx="672590" cy="205198"/>
            </a:xfrm>
            <a:prstGeom prst="rect">
              <a:avLst/>
            </a:prstGeom>
            <a:solidFill>
              <a:schemeClr val="accent4">
                <a:lumMod val="60000"/>
                <a:lumOff val="40000"/>
              </a:scheme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2" name="Rectangle 111">
              <a:extLst>
                <a:ext uri="{FF2B5EF4-FFF2-40B4-BE49-F238E27FC236}">
                  <a16:creationId xmlns:a16="http://schemas.microsoft.com/office/drawing/2014/main" id="{BFDFA4EC-6295-29F4-47AD-2E1D8E712096}"/>
                </a:ext>
              </a:extLst>
            </p:cNvPr>
            <p:cNvSpPr/>
            <p:nvPr/>
          </p:nvSpPr>
          <p:spPr>
            <a:xfrm>
              <a:off x="8386868" y="2686363"/>
              <a:ext cx="672590" cy="205198"/>
            </a:xfrm>
            <a:prstGeom prst="rect">
              <a:avLst/>
            </a:prstGeom>
            <a:solidFill>
              <a:schemeClr val="bg1"/>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3" name="Isosceles Triangle 112">
            <a:extLst>
              <a:ext uri="{FF2B5EF4-FFF2-40B4-BE49-F238E27FC236}">
                <a16:creationId xmlns:a16="http://schemas.microsoft.com/office/drawing/2014/main" id="{69E213CE-BD8A-35DF-B260-5FA3BAC3BAE1}"/>
              </a:ext>
            </a:extLst>
          </p:cNvPr>
          <p:cNvSpPr/>
          <p:nvPr/>
        </p:nvSpPr>
        <p:spPr>
          <a:xfrm>
            <a:off x="8175016" y="2575521"/>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4" name="Isosceles Triangle 113">
            <a:extLst>
              <a:ext uri="{FF2B5EF4-FFF2-40B4-BE49-F238E27FC236}">
                <a16:creationId xmlns:a16="http://schemas.microsoft.com/office/drawing/2014/main" id="{40102014-2357-10E7-4CAC-C98479703DEF}"/>
              </a:ext>
            </a:extLst>
          </p:cNvPr>
          <p:cNvSpPr/>
          <p:nvPr/>
        </p:nvSpPr>
        <p:spPr>
          <a:xfrm flipV="1">
            <a:off x="8175016" y="2523452"/>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5" name="Isosceles Triangle 114">
            <a:extLst>
              <a:ext uri="{FF2B5EF4-FFF2-40B4-BE49-F238E27FC236}">
                <a16:creationId xmlns:a16="http://schemas.microsoft.com/office/drawing/2014/main" id="{5BC088F0-389C-AC20-301C-1EC875BE3084}"/>
              </a:ext>
            </a:extLst>
          </p:cNvPr>
          <p:cNvSpPr/>
          <p:nvPr/>
        </p:nvSpPr>
        <p:spPr>
          <a:xfrm>
            <a:off x="8409827" y="2566549"/>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6" name="Isosceles Triangle 115">
            <a:extLst>
              <a:ext uri="{FF2B5EF4-FFF2-40B4-BE49-F238E27FC236}">
                <a16:creationId xmlns:a16="http://schemas.microsoft.com/office/drawing/2014/main" id="{16E843DB-B56C-686F-ED5F-6A0E115CEFC4}"/>
              </a:ext>
            </a:extLst>
          </p:cNvPr>
          <p:cNvSpPr/>
          <p:nvPr/>
        </p:nvSpPr>
        <p:spPr>
          <a:xfrm flipV="1">
            <a:off x="8409827" y="2514480"/>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7" name="Straight Connector 116">
            <a:extLst>
              <a:ext uri="{FF2B5EF4-FFF2-40B4-BE49-F238E27FC236}">
                <a16:creationId xmlns:a16="http://schemas.microsoft.com/office/drawing/2014/main" id="{5361B52A-D233-DD4D-657E-4F243BF7885F}"/>
              </a:ext>
            </a:extLst>
          </p:cNvPr>
          <p:cNvCxnSpPr>
            <a:cxnSpLocks/>
          </p:cNvCxnSpPr>
          <p:nvPr/>
        </p:nvCxnSpPr>
        <p:spPr>
          <a:xfrm flipV="1">
            <a:off x="9289927" y="2135719"/>
            <a:ext cx="0" cy="105505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7B26750F-50FD-A4AB-A0AF-4177F507D1E6}"/>
              </a:ext>
            </a:extLst>
          </p:cNvPr>
          <p:cNvCxnSpPr>
            <a:cxnSpLocks/>
          </p:cNvCxnSpPr>
          <p:nvPr/>
        </p:nvCxnSpPr>
        <p:spPr>
          <a:xfrm flipH="1">
            <a:off x="7878013" y="3308168"/>
            <a:ext cx="1559332"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C499EB8F-8B55-9AB4-6899-69CA39C1B7FE}"/>
              </a:ext>
            </a:extLst>
          </p:cNvPr>
          <p:cNvCxnSpPr>
            <a:cxnSpLocks/>
          </p:cNvCxnSpPr>
          <p:nvPr/>
        </p:nvCxnSpPr>
        <p:spPr>
          <a:xfrm>
            <a:off x="7878013" y="2485560"/>
            <a:ext cx="0" cy="839602"/>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7B1ADBC7-BC80-F2F5-EE7E-FE66F9683BE2}"/>
              </a:ext>
            </a:extLst>
          </p:cNvPr>
          <p:cNvCxnSpPr>
            <a:cxnSpLocks/>
          </p:cNvCxnSpPr>
          <p:nvPr/>
        </p:nvCxnSpPr>
        <p:spPr>
          <a:xfrm flipH="1">
            <a:off x="7878013" y="3171721"/>
            <a:ext cx="1411914"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9A82D1F8-B54B-D397-9D4A-A24A02C51EFB}"/>
              </a:ext>
            </a:extLst>
          </p:cNvPr>
          <p:cNvCxnSpPr>
            <a:cxnSpLocks/>
          </p:cNvCxnSpPr>
          <p:nvPr/>
        </p:nvCxnSpPr>
        <p:spPr>
          <a:xfrm>
            <a:off x="9418013" y="2747888"/>
            <a:ext cx="0" cy="567459"/>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DC8DB805-655F-6B77-4D97-01ED421908C8}"/>
              </a:ext>
            </a:extLst>
          </p:cNvPr>
          <p:cNvCxnSpPr>
            <a:cxnSpLocks/>
          </p:cNvCxnSpPr>
          <p:nvPr/>
        </p:nvCxnSpPr>
        <p:spPr>
          <a:xfrm flipH="1">
            <a:off x="9289927" y="2747888"/>
            <a:ext cx="147418"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123" name="Isosceles Triangle 122">
            <a:extLst>
              <a:ext uri="{FF2B5EF4-FFF2-40B4-BE49-F238E27FC236}">
                <a16:creationId xmlns:a16="http://schemas.microsoft.com/office/drawing/2014/main" id="{8B94CA63-14C4-B2BA-5880-D7EE3478701D}"/>
              </a:ext>
            </a:extLst>
          </p:cNvPr>
          <p:cNvSpPr/>
          <p:nvPr/>
        </p:nvSpPr>
        <p:spPr>
          <a:xfrm rot="5400000">
            <a:off x="9143930" y="3145686"/>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4" name="Isosceles Triangle 123">
            <a:extLst>
              <a:ext uri="{FF2B5EF4-FFF2-40B4-BE49-F238E27FC236}">
                <a16:creationId xmlns:a16="http://schemas.microsoft.com/office/drawing/2014/main" id="{4564D133-7D92-0AED-C22D-6122C3CE8C04}"/>
              </a:ext>
            </a:extLst>
          </p:cNvPr>
          <p:cNvSpPr/>
          <p:nvPr/>
        </p:nvSpPr>
        <p:spPr>
          <a:xfrm rot="5400000" flipV="1">
            <a:off x="9195998" y="3145686"/>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5" name="Isosceles Triangle 124">
            <a:extLst>
              <a:ext uri="{FF2B5EF4-FFF2-40B4-BE49-F238E27FC236}">
                <a16:creationId xmlns:a16="http://schemas.microsoft.com/office/drawing/2014/main" id="{8B1BE9D4-C3CD-FD40-C7C3-509E949DC12C}"/>
              </a:ext>
            </a:extLst>
          </p:cNvPr>
          <p:cNvSpPr/>
          <p:nvPr/>
        </p:nvSpPr>
        <p:spPr>
          <a:xfrm rot="5400000">
            <a:off x="9246927" y="3282823"/>
            <a:ext cx="69486" cy="52069"/>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6" name="Isosceles Triangle 125">
            <a:extLst>
              <a:ext uri="{FF2B5EF4-FFF2-40B4-BE49-F238E27FC236}">
                <a16:creationId xmlns:a16="http://schemas.microsoft.com/office/drawing/2014/main" id="{89714DA7-F2DB-06D0-3B3C-E2118D7BCAD9}"/>
              </a:ext>
            </a:extLst>
          </p:cNvPr>
          <p:cNvSpPr/>
          <p:nvPr/>
        </p:nvSpPr>
        <p:spPr>
          <a:xfrm rot="5400000" flipV="1">
            <a:off x="9298995" y="3282823"/>
            <a:ext cx="69486" cy="52069"/>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7" name="Rectangle 126">
            <a:extLst>
              <a:ext uri="{FF2B5EF4-FFF2-40B4-BE49-F238E27FC236}">
                <a16:creationId xmlns:a16="http://schemas.microsoft.com/office/drawing/2014/main" id="{D77AEA87-3638-A013-7047-FED349A36C86}"/>
              </a:ext>
            </a:extLst>
          </p:cNvPr>
          <p:cNvSpPr/>
          <p:nvPr/>
        </p:nvSpPr>
        <p:spPr>
          <a:xfrm>
            <a:off x="6309376" y="1448526"/>
            <a:ext cx="998634" cy="613334"/>
          </a:xfrm>
          <a:prstGeom prst="rect">
            <a:avLst/>
          </a:prstGeom>
          <a:solidFill>
            <a:schemeClr val="bg1">
              <a:lumMod val="95000"/>
            </a:schemeClr>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grpSp>
        <p:nvGrpSpPr>
          <p:cNvPr id="191" name="Group 190">
            <a:extLst>
              <a:ext uri="{FF2B5EF4-FFF2-40B4-BE49-F238E27FC236}">
                <a16:creationId xmlns:a16="http://schemas.microsoft.com/office/drawing/2014/main" id="{918B84A3-0DB6-B712-F62B-1D99AD47D7F0}"/>
              </a:ext>
            </a:extLst>
          </p:cNvPr>
          <p:cNvGrpSpPr/>
          <p:nvPr/>
        </p:nvGrpSpPr>
        <p:grpSpPr>
          <a:xfrm>
            <a:off x="5986764" y="1632089"/>
            <a:ext cx="3768254" cy="311853"/>
            <a:chOff x="1505721" y="3394849"/>
            <a:chExt cx="9805815" cy="311853"/>
          </a:xfrm>
        </p:grpSpPr>
        <p:cxnSp>
          <p:nvCxnSpPr>
            <p:cNvPr id="130" name="Straight Connector 129">
              <a:extLst>
                <a:ext uri="{FF2B5EF4-FFF2-40B4-BE49-F238E27FC236}">
                  <a16:creationId xmlns:a16="http://schemas.microsoft.com/office/drawing/2014/main" id="{9CB8965E-40A7-D2D6-60B8-ABAC598B3097}"/>
                </a:ext>
              </a:extLst>
            </p:cNvPr>
            <p:cNvCxnSpPr>
              <a:cxnSpLocks/>
            </p:cNvCxnSpPr>
            <p:nvPr/>
          </p:nvCxnSpPr>
          <p:spPr>
            <a:xfrm>
              <a:off x="1505721" y="3394849"/>
              <a:ext cx="9805815" cy="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36325437-EEFD-7A1E-B6F2-0E3621379712}"/>
                </a:ext>
              </a:extLst>
            </p:cNvPr>
            <p:cNvCxnSpPr>
              <a:cxnSpLocks/>
            </p:cNvCxnSpPr>
            <p:nvPr/>
          </p:nvCxnSpPr>
          <p:spPr>
            <a:xfrm>
              <a:off x="1515647" y="3499021"/>
              <a:ext cx="9795889"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F5E00871-A8D8-1438-C981-DA82EE1D08D5}"/>
                </a:ext>
              </a:extLst>
            </p:cNvPr>
            <p:cNvCxnSpPr>
              <a:cxnSpLocks/>
            </p:cNvCxnSpPr>
            <p:nvPr/>
          </p:nvCxnSpPr>
          <p:spPr>
            <a:xfrm>
              <a:off x="1515647" y="3599498"/>
              <a:ext cx="979588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AA5B5C9-9CAA-B989-CC79-8BBAAD05C3FD}"/>
                </a:ext>
              </a:extLst>
            </p:cNvPr>
            <p:cNvCxnSpPr>
              <a:cxnSpLocks/>
            </p:cNvCxnSpPr>
            <p:nvPr/>
          </p:nvCxnSpPr>
          <p:spPr>
            <a:xfrm>
              <a:off x="1515647" y="3706702"/>
              <a:ext cx="979588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77" name="TextBox 176">
            <a:extLst>
              <a:ext uri="{FF2B5EF4-FFF2-40B4-BE49-F238E27FC236}">
                <a16:creationId xmlns:a16="http://schemas.microsoft.com/office/drawing/2014/main" id="{DCE66FF0-4609-8B98-DF43-55D402452C8B}"/>
              </a:ext>
            </a:extLst>
          </p:cNvPr>
          <p:cNvSpPr txBox="1"/>
          <p:nvPr/>
        </p:nvSpPr>
        <p:spPr>
          <a:xfrm>
            <a:off x="7751176" y="3359237"/>
            <a:ext cx="1117066" cy="307777"/>
          </a:xfrm>
          <a:prstGeom prst="rect">
            <a:avLst/>
          </a:prstGeom>
          <a:noFill/>
        </p:spPr>
        <p:txBody>
          <a:bodyPr wrap="square">
            <a:spAutoFit/>
          </a:bodyPr>
          <a:lstStyle/>
          <a:p>
            <a:pPr algn="ctr"/>
            <a:r>
              <a:rPr lang="en-GB" sz="1400" dirty="0">
                <a:solidFill>
                  <a:schemeClr val="tx1"/>
                </a:solidFill>
              </a:rPr>
              <a:t>QCELL # xx</a:t>
            </a:r>
            <a:endParaRPr lang="en-GB" sz="1400" dirty="0"/>
          </a:p>
        </p:txBody>
      </p:sp>
      <p:sp>
        <p:nvSpPr>
          <p:cNvPr id="185" name="TextBox 184">
            <a:extLst>
              <a:ext uri="{FF2B5EF4-FFF2-40B4-BE49-F238E27FC236}">
                <a16:creationId xmlns:a16="http://schemas.microsoft.com/office/drawing/2014/main" id="{BE97AE6C-00E3-F7AE-8C40-1463A8CE566A}"/>
              </a:ext>
            </a:extLst>
          </p:cNvPr>
          <p:cNvSpPr txBox="1"/>
          <p:nvPr/>
        </p:nvSpPr>
        <p:spPr>
          <a:xfrm>
            <a:off x="6478777" y="2027970"/>
            <a:ext cx="772348" cy="307777"/>
          </a:xfrm>
          <a:prstGeom prst="rect">
            <a:avLst/>
          </a:prstGeom>
          <a:noFill/>
        </p:spPr>
        <p:txBody>
          <a:bodyPr wrap="square">
            <a:spAutoFit/>
          </a:bodyPr>
          <a:lstStyle/>
          <a:p>
            <a:pPr algn="ctr"/>
            <a:r>
              <a:rPr lang="en-GB" sz="1400" dirty="0">
                <a:solidFill>
                  <a:schemeClr val="tx1"/>
                </a:solidFill>
              </a:rPr>
              <a:t>QLM</a:t>
            </a:r>
            <a:endParaRPr lang="en-GB" sz="1400" dirty="0"/>
          </a:p>
        </p:txBody>
      </p:sp>
      <p:pic>
        <p:nvPicPr>
          <p:cNvPr id="187" name="Picture 186">
            <a:extLst>
              <a:ext uri="{FF2B5EF4-FFF2-40B4-BE49-F238E27FC236}">
                <a16:creationId xmlns:a16="http://schemas.microsoft.com/office/drawing/2014/main" id="{0D835C96-413D-D2C3-EC32-131760ABAE84}"/>
              </a:ext>
            </a:extLst>
          </p:cNvPr>
          <p:cNvPicPr>
            <a:picLocks noChangeAspect="1"/>
          </p:cNvPicPr>
          <p:nvPr/>
        </p:nvPicPr>
        <p:blipFill>
          <a:blip r:embed="rId2"/>
          <a:stretch>
            <a:fillRect/>
          </a:stretch>
        </p:blipFill>
        <p:spPr>
          <a:xfrm>
            <a:off x="9224842" y="2200606"/>
            <a:ext cx="285790" cy="76211"/>
          </a:xfrm>
          <a:prstGeom prst="rect">
            <a:avLst/>
          </a:prstGeom>
        </p:spPr>
      </p:pic>
      <p:pic>
        <p:nvPicPr>
          <p:cNvPr id="188" name="Picture 187">
            <a:extLst>
              <a:ext uri="{FF2B5EF4-FFF2-40B4-BE49-F238E27FC236}">
                <a16:creationId xmlns:a16="http://schemas.microsoft.com/office/drawing/2014/main" id="{4B4134FC-9AC2-F5B0-33F8-F6103FC9A9B4}"/>
              </a:ext>
            </a:extLst>
          </p:cNvPr>
          <p:cNvPicPr>
            <a:picLocks noChangeAspect="1"/>
          </p:cNvPicPr>
          <p:nvPr/>
        </p:nvPicPr>
        <p:blipFill>
          <a:blip r:embed="rId2"/>
          <a:stretch>
            <a:fillRect/>
          </a:stretch>
        </p:blipFill>
        <p:spPr>
          <a:xfrm>
            <a:off x="9218173" y="2332303"/>
            <a:ext cx="285790" cy="76211"/>
          </a:xfrm>
          <a:prstGeom prst="rect">
            <a:avLst/>
          </a:prstGeom>
        </p:spPr>
      </p:pic>
      <p:sp>
        <p:nvSpPr>
          <p:cNvPr id="178" name="TextBox 177">
            <a:extLst>
              <a:ext uri="{FF2B5EF4-FFF2-40B4-BE49-F238E27FC236}">
                <a16:creationId xmlns:a16="http://schemas.microsoft.com/office/drawing/2014/main" id="{B1803ECE-8A23-D568-DAC6-B2413C6E7329}"/>
              </a:ext>
            </a:extLst>
          </p:cNvPr>
          <p:cNvSpPr txBox="1"/>
          <p:nvPr/>
        </p:nvSpPr>
        <p:spPr>
          <a:xfrm>
            <a:off x="10167487" y="2421632"/>
            <a:ext cx="561474" cy="307777"/>
          </a:xfrm>
          <a:prstGeom prst="rect">
            <a:avLst/>
          </a:prstGeom>
          <a:noFill/>
        </p:spPr>
        <p:txBody>
          <a:bodyPr wrap="square">
            <a:spAutoFit/>
          </a:bodyPr>
          <a:lstStyle/>
          <a:p>
            <a:pPr algn="ctr"/>
            <a:r>
              <a:rPr lang="en-GB" sz="1400" dirty="0">
                <a:solidFill>
                  <a:schemeClr val="tx1"/>
                </a:solidFill>
              </a:rPr>
              <a:t>QVE</a:t>
            </a:r>
            <a:endParaRPr lang="en-GB" sz="1400" dirty="0"/>
          </a:p>
        </p:txBody>
      </p:sp>
      <p:grpSp>
        <p:nvGrpSpPr>
          <p:cNvPr id="278" name="Group 277">
            <a:extLst>
              <a:ext uri="{FF2B5EF4-FFF2-40B4-BE49-F238E27FC236}">
                <a16:creationId xmlns:a16="http://schemas.microsoft.com/office/drawing/2014/main" id="{B0B10C82-B6BA-5F8C-CDB9-F6863AE90EEF}"/>
              </a:ext>
            </a:extLst>
          </p:cNvPr>
          <p:cNvGrpSpPr/>
          <p:nvPr/>
        </p:nvGrpSpPr>
        <p:grpSpPr>
          <a:xfrm>
            <a:off x="9731533" y="1482889"/>
            <a:ext cx="1471370" cy="961808"/>
            <a:chOff x="9731533" y="1482889"/>
            <a:chExt cx="1471370" cy="961808"/>
          </a:xfrm>
        </p:grpSpPr>
        <p:sp>
          <p:nvSpPr>
            <p:cNvPr id="129" name="Rectangle 128">
              <a:extLst>
                <a:ext uri="{FF2B5EF4-FFF2-40B4-BE49-F238E27FC236}">
                  <a16:creationId xmlns:a16="http://schemas.microsoft.com/office/drawing/2014/main" id="{3B4CA243-B46C-8452-82D5-5577C6E7A77A}"/>
                </a:ext>
              </a:extLst>
            </p:cNvPr>
            <p:cNvSpPr/>
            <p:nvPr/>
          </p:nvSpPr>
          <p:spPr>
            <a:xfrm>
              <a:off x="9740809" y="1482889"/>
              <a:ext cx="1462094" cy="961808"/>
            </a:xfrm>
            <a:prstGeom prst="rect">
              <a:avLst/>
            </a:prstGeom>
            <a:solidFill>
              <a:schemeClr val="bg1">
                <a:lumMod val="95000"/>
              </a:schemeClr>
            </a:solidFill>
            <a:ln w="3175">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cxnSp>
          <p:nvCxnSpPr>
            <p:cNvPr id="142" name="Straight Connector 141">
              <a:extLst>
                <a:ext uri="{FF2B5EF4-FFF2-40B4-BE49-F238E27FC236}">
                  <a16:creationId xmlns:a16="http://schemas.microsoft.com/office/drawing/2014/main" id="{002A3BB9-804C-64CD-0BFB-91DFB7AA6161}"/>
                </a:ext>
              </a:extLst>
            </p:cNvPr>
            <p:cNvCxnSpPr>
              <a:cxnSpLocks/>
            </p:cNvCxnSpPr>
            <p:nvPr/>
          </p:nvCxnSpPr>
          <p:spPr>
            <a:xfrm>
              <a:off x="10147535" y="1816962"/>
              <a:ext cx="0" cy="5278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35089A1-3148-0915-9D21-E8C9816D7448}"/>
                </a:ext>
              </a:extLst>
            </p:cNvPr>
            <p:cNvCxnSpPr>
              <a:cxnSpLocks/>
            </p:cNvCxnSpPr>
            <p:nvPr/>
          </p:nvCxnSpPr>
          <p:spPr>
            <a:xfrm>
              <a:off x="9971758" y="1926675"/>
              <a:ext cx="0" cy="41808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07877A0E-BF3A-5D42-E2CF-3857FCB58E1C}"/>
                </a:ext>
              </a:extLst>
            </p:cNvPr>
            <p:cNvCxnSpPr>
              <a:cxnSpLocks/>
            </p:cNvCxnSpPr>
            <p:nvPr/>
          </p:nvCxnSpPr>
          <p:spPr>
            <a:xfrm flipH="1">
              <a:off x="9952708" y="2353474"/>
              <a:ext cx="21387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45" name="Group 144">
              <a:extLst>
                <a:ext uri="{FF2B5EF4-FFF2-40B4-BE49-F238E27FC236}">
                  <a16:creationId xmlns:a16="http://schemas.microsoft.com/office/drawing/2014/main" id="{2CB55058-FC35-76FF-966A-13305CE576C3}"/>
                </a:ext>
              </a:extLst>
            </p:cNvPr>
            <p:cNvGrpSpPr/>
            <p:nvPr/>
          </p:nvGrpSpPr>
          <p:grpSpPr>
            <a:xfrm>
              <a:off x="10110688" y="1926675"/>
              <a:ext cx="69486" cy="104137"/>
              <a:chOff x="4139950" y="3976591"/>
              <a:chExt cx="109797" cy="177212"/>
            </a:xfrm>
          </p:grpSpPr>
          <p:sp>
            <p:nvSpPr>
              <p:cNvPr id="146" name="Isosceles Triangle 145">
                <a:extLst>
                  <a:ext uri="{FF2B5EF4-FFF2-40B4-BE49-F238E27FC236}">
                    <a16:creationId xmlns:a16="http://schemas.microsoft.com/office/drawing/2014/main" id="{33AB16FC-83CF-EA04-74B3-17193B597104}"/>
                  </a:ext>
                </a:extLst>
              </p:cNvPr>
              <p:cNvSpPr/>
              <p:nvPr/>
            </p:nvSpPr>
            <p:spPr>
              <a:xfrm>
                <a:off x="4139950" y="4065197"/>
                <a:ext cx="109797" cy="88606"/>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7" name="Isosceles Triangle 146">
                <a:extLst>
                  <a:ext uri="{FF2B5EF4-FFF2-40B4-BE49-F238E27FC236}">
                    <a16:creationId xmlns:a16="http://schemas.microsoft.com/office/drawing/2014/main" id="{C0A3384E-0605-31D8-7C94-63A7651F3811}"/>
                  </a:ext>
                </a:extLst>
              </p:cNvPr>
              <p:cNvSpPr/>
              <p:nvPr/>
            </p:nvSpPr>
            <p:spPr>
              <a:xfrm flipV="1">
                <a:off x="4139950" y="3976591"/>
                <a:ext cx="109797" cy="88606"/>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148" name="Straight Connector 147">
              <a:extLst>
                <a:ext uri="{FF2B5EF4-FFF2-40B4-BE49-F238E27FC236}">
                  <a16:creationId xmlns:a16="http://schemas.microsoft.com/office/drawing/2014/main" id="{0ECD9EFC-F654-4F2B-9C0A-5C46B8C2DB25}"/>
                </a:ext>
              </a:extLst>
            </p:cNvPr>
            <p:cNvCxnSpPr>
              <a:cxnSpLocks/>
            </p:cNvCxnSpPr>
            <p:nvPr/>
          </p:nvCxnSpPr>
          <p:spPr>
            <a:xfrm flipV="1">
              <a:off x="10638573" y="1632089"/>
              <a:ext cx="0" cy="282559"/>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56C5C1BD-D210-04DD-FC1F-076332E0121D}"/>
                </a:ext>
              </a:extLst>
            </p:cNvPr>
            <p:cNvCxnSpPr>
              <a:cxnSpLocks/>
            </p:cNvCxnSpPr>
            <p:nvPr/>
          </p:nvCxnSpPr>
          <p:spPr>
            <a:xfrm flipV="1">
              <a:off x="10488000" y="1734540"/>
              <a:ext cx="0" cy="180108"/>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nvGrpSpPr>
            <p:cNvPr id="155" name="Group 154">
              <a:extLst>
                <a:ext uri="{FF2B5EF4-FFF2-40B4-BE49-F238E27FC236}">
                  <a16:creationId xmlns:a16="http://schemas.microsoft.com/office/drawing/2014/main" id="{792788FA-37CE-C661-7BBF-A32988F86DC7}"/>
                </a:ext>
              </a:extLst>
            </p:cNvPr>
            <p:cNvGrpSpPr/>
            <p:nvPr/>
          </p:nvGrpSpPr>
          <p:grpSpPr>
            <a:xfrm>
              <a:off x="10453600" y="1784029"/>
              <a:ext cx="69486" cy="104137"/>
              <a:chOff x="4139950" y="3976591"/>
              <a:chExt cx="109797" cy="177212"/>
            </a:xfrm>
          </p:grpSpPr>
          <p:sp>
            <p:nvSpPr>
              <p:cNvPr id="156" name="Isosceles Triangle 155">
                <a:extLst>
                  <a:ext uri="{FF2B5EF4-FFF2-40B4-BE49-F238E27FC236}">
                    <a16:creationId xmlns:a16="http://schemas.microsoft.com/office/drawing/2014/main" id="{F81F5580-0E02-19D1-D80B-076D052B7387}"/>
                  </a:ext>
                </a:extLst>
              </p:cNvPr>
              <p:cNvSpPr/>
              <p:nvPr/>
            </p:nvSpPr>
            <p:spPr>
              <a:xfrm>
                <a:off x="4139950" y="4065197"/>
                <a:ext cx="109797" cy="88606"/>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7" name="Isosceles Triangle 156">
                <a:extLst>
                  <a:ext uri="{FF2B5EF4-FFF2-40B4-BE49-F238E27FC236}">
                    <a16:creationId xmlns:a16="http://schemas.microsoft.com/office/drawing/2014/main" id="{580AE759-E9AE-B840-D70D-43A95621DAF6}"/>
                  </a:ext>
                </a:extLst>
              </p:cNvPr>
              <p:cNvSpPr/>
              <p:nvPr/>
            </p:nvSpPr>
            <p:spPr>
              <a:xfrm flipV="1">
                <a:off x="4139950" y="3976591"/>
                <a:ext cx="109797" cy="88606"/>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58" name="Group 157">
              <a:extLst>
                <a:ext uri="{FF2B5EF4-FFF2-40B4-BE49-F238E27FC236}">
                  <a16:creationId xmlns:a16="http://schemas.microsoft.com/office/drawing/2014/main" id="{7434E284-5BFC-6659-4D44-A2FAD712E2E2}"/>
                </a:ext>
              </a:extLst>
            </p:cNvPr>
            <p:cNvGrpSpPr/>
            <p:nvPr/>
          </p:nvGrpSpPr>
          <p:grpSpPr>
            <a:xfrm>
              <a:off x="10603405" y="1781752"/>
              <a:ext cx="69486" cy="104137"/>
              <a:chOff x="4139950" y="3976591"/>
              <a:chExt cx="109797" cy="177212"/>
            </a:xfrm>
          </p:grpSpPr>
          <p:sp>
            <p:nvSpPr>
              <p:cNvPr id="159" name="Isosceles Triangle 158">
                <a:extLst>
                  <a:ext uri="{FF2B5EF4-FFF2-40B4-BE49-F238E27FC236}">
                    <a16:creationId xmlns:a16="http://schemas.microsoft.com/office/drawing/2014/main" id="{F11ACC96-60A2-A128-34AE-D63B41EE5889}"/>
                  </a:ext>
                </a:extLst>
              </p:cNvPr>
              <p:cNvSpPr/>
              <p:nvPr/>
            </p:nvSpPr>
            <p:spPr>
              <a:xfrm>
                <a:off x="4139950" y="4065197"/>
                <a:ext cx="109797" cy="88606"/>
              </a:xfrm>
              <a:prstGeom prst="triangl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0" name="Isosceles Triangle 159">
                <a:extLst>
                  <a:ext uri="{FF2B5EF4-FFF2-40B4-BE49-F238E27FC236}">
                    <a16:creationId xmlns:a16="http://schemas.microsoft.com/office/drawing/2014/main" id="{B1E0248F-10BC-00E4-9458-0EB5151CEF0C}"/>
                  </a:ext>
                </a:extLst>
              </p:cNvPr>
              <p:cNvSpPr/>
              <p:nvPr/>
            </p:nvSpPr>
            <p:spPr>
              <a:xfrm flipV="1">
                <a:off x="4139950" y="3976591"/>
                <a:ext cx="109797" cy="88606"/>
              </a:xfrm>
              <a:prstGeom prst="triangle">
                <a:avLst>
                  <a:gd name="adj" fmla="val 50000"/>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82" name="Group 181">
              <a:extLst>
                <a:ext uri="{FF2B5EF4-FFF2-40B4-BE49-F238E27FC236}">
                  <a16:creationId xmlns:a16="http://schemas.microsoft.com/office/drawing/2014/main" id="{7A97DED3-0787-68F7-40B5-9E6DE2103EB0}"/>
                </a:ext>
              </a:extLst>
            </p:cNvPr>
            <p:cNvGrpSpPr/>
            <p:nvPr/>
          </p:nvGrpSpPr>
          <p:grpSpPr>
            <a:xfrm>
              <a:off x="10396914" y="1921751"/>
              <a:ext cx="672591" cy="411775"/>
              <a:chOff x="1534159" y="5129606"/>
              <a:chExt cx="1034202" cy="751316"/>
            </a:xfrm>
          </p:grpSpPr>
          <p:sp>
            <p:nvSpPr>
              <p:cNvPr id="183" name="Rectangle 182">
                <a:extLst>
                  <a:ext uri="{FF2B5EF4-FFF2-40B4-BE49-F238E27FC236}">
                    <a16:creationId xmlns:a16="http://schemas.microsoft.com/office/drawing/2014/main" id="{A27B3997-C3E5-E3E2-79D7-F4C6FC743DF1}"/>
                  </a:ext>
                </a:extLst>
              </p:cNvPr>
              <p:cNvSpPr/>
              <p:nvPr/>
            </p:nvSpPr>
            <p:spPr>
              <a:xfrm>
                <a:off x="1534160" y="5505264"/>
                <a:ext cx="1034201" cy="375658"/>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4" name="Rectangle 183">
                <a:extLst>
                  <a:ext uri="{FF2B5EF4-FFF2-40B4-BE49-F238E27FC236}">
                    <a16:creationId xmlns:a16="http://schemas.microsoft.com/office/drawing/2014/main" id="{3FC70937-08AE-9FCA-A580-A5281EBE1754}"/>
                  </a:ext>
                </a:extLst>
              </p:cNvPr>
              <p:cNvSpPr/>
              <p:nvPr/>
            </p:nvSpPr>
            <p:spPr>
              <a:xfrm>
                <a:off x="1534159" y="5129606"/>
                <a:ext cx="1034201" cy="37565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92" name="Group 191">
              <a:extLst>
                <a:ext uri="{FF2B5EF4-FFF2-40B4-BE49-F238E27FC236}">
                  <a16:creationId xmlns:a16="http://schemas.microsoft.com/office/drawing/2014/main" id="{3E0BF6B9-E971-BB09-A302-F44661E52F4A}"/>
                </a:ext>
              </a:extLst>
            </p:cNvPr>
            <p:cNvGrpSpPr/>
            <p:nvPr/>
          </p:nvGrpSpPr>
          <p:grpSpPr>
            <a:xfrm>
              <a:off x="9731533" y="1630050"/>
              <a:ext cx="932658" cy="315507"/>
              <a:chOff x="5392348" y="3394849"/>
              <a:chExt cx="7096864" cy="311853"/>
            </a:xfrm>
          </p:grpSpPr>
          <p:cxnSp>
            <p:nvCxnSpPr>
              <p:cNvPr id="193" name="Straight Connector 192">
                <a:extLst>
                  <a:ext uri="{FF2B5EF4-FFF2-40B4-BE49-F238E27FC236}">
                    <a16:creationId xmlns:a16="http://schemas.microsoft.com/office/drawing/2014/main" id="{88E37B90-02C0-AEC2-543B-1EC6C7D1B8D0}"/>
                  </a:ext>
                </a:extLst>
              </p:cNvPr>
              <p:cNvCxnSpPr>
                <a:cxnSpLocks/>
              </p:cNvCxnSpPr>
              <p:nvPr/>
            </p:nvCxnSpPr>
            <p:spPr>
              <a:xfrm>
                <a:off x="5462932" y="3394849"/>
                <a:ext cx="7026280" cy="0"/>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CB8BAA6A-D434-8451-0E68-12FC6656419B}"/>
                  </a:ext>
                </a:extLst>
              </p:cNvPr>
              <p:cNvCxnSpPr>
                <a:cxnSpLocks/>
              </p:cNvCxnSpPr>
              <p:nvPr/>
            </p:nvCxnSpPr>
            <p:spPr>
              <a:xfrm>
                <a:off x="5462932" y="3499021"/>
                <a:ext cx="5790768" cy="0"/>
              </a:xfrm>
              <a:prstGeom prst="line">
                <a:avLst/>
              </a:prstGeom>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E20D5FD6-E8E8-3B90-31C6-43881B9AE27E}"/>
                  </a:ext>
                </a:extLst>
              </p:cNvPr>
              <p:cNvCxnSpPr>
                <a:cxnSpLocks/>
              </p:cNvCxnSpPr>
              <p:nvPr/>
            </p:nvCxnSpPr>
            <p:spPr>
              <a:xfrm>
                <a:off x="5392348" y="3599501"/>
                <a:ext cx="311942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8D46443B-4631-51D6-F485-D5B9AB6B967B}"/>
                  </a:ext>
                </a:extLst>
              </p:cNvPr>
              <p:cNvCxnSpPr>
                <a:cxnSpLocks/>
              </p:cNvCxnSpPr>
              <p:nvPr/>
            </p:nvCxnSpPr>
            <p:spPr>
              <a:xfrm>
                <a:off x="5486802" y="3706702"/>
                <a:ext cx="167176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216" name="Group 215">
            <a:extLst>
              <a:ext uri="{FF2B5EF4-FFF2-40B4-BE49-F238E27FC236}">
                <a16:creationId xmlns:a16="http://schemas.microsoft.com/office/drawing/2014/main" id="{F478B941-7956-5834-A1A5-1B5223784EEE}"/>
              </a:ext>
            </a:extLst>
          </p:cNvPr>
          <p:cNvGrpSpPr/>
          <p:nvPr/>
        </p:nvGrpSpPr>
        <p:grpSpPr>
          <a:xfrm>
            <a:off x="4657169" y="1429098"/>
            <a:ext cx="1333817" cy="688671"/>
            <a:chOff x="3164393" y="3191858"/>
            <a:chExt cx="1333817" cy="688671"/>
          </a:xfrm>
          <a:solidFill>
            <a:schemeClr val="bg1">
              <a:lumMod val="95000"/>
            </a:schemeClr>
          </a:solidFill>
        </p:grpSpPr>
        <p:sp>
          <p:nvSpPr>
            <p:cNvPr id="128" name="Rectangle 127">
              <a:extLst>
                <a:ext uri="{FF2B5EF4-FFF2-40B4-BE49-F238E27FC236}">
                  <a16:creationId xmlns:a16="http://schemas.microsoft.com/office/drawing/2014/main" id="{7869CFA7-9CD5-0434-8140-F4BA7F9153A9}"/>
                </a:ext>
              </a:extLst>
            </p:cNvPr>
            <p:cNvSpPr/>
            <p:nvPr/>
          </p:nvSpPr>
          <p:spPr>
            <a:xfrm>
              <a:off x="3164393" y="3191858"/>
              <a:ext cx="1306713" cy="688671"/>
            </a:xfrm>
            <a:prstGeom prst="rect">
              <a:avLst/>
            </a:prstGeom>
            <a:grp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76" name="TextBox 175">
              <a:extLst>
                <a:ext uri="{FF2B5EF4-FFF2-40B4-BE49-F238E27FC236}">
                  <a16:creationId xmlns:a16="http://schemas.microsoft.com/office/drawing/2014/main" id="{520560B0-E052-312C-461D-0B5FB892E0CA}"/>
                </a:ext>
              </a:extLst>
            </p:cNvPr>
            <p:cNvSpPr txBox="1"/>
            <p:nvPr/>
          </p:nvSpPr>
          <p:spPr>
            <a:xfrm>
              <a:off x="3265352" y="3409105"/>
              <a:ext cx="666103" cy="307777"/>
            </a:xfrm>
            <a:prstGeom prst="rect">
              <a:avLst/>
            </a:prstGeom>
            <a:grpFill/>
          </p:spPr>
          <p:txBody>
            <a:bodyPr wrap="square">
              <a:spAutoFit/>
            </a:bodyPr>
            <a:lstStyle/>
            <a:p>
              <a:r>
                <a:rPr lang="en-GB" sz="1400" dirty="0">
                  <a:solidFill>
                    <a:schemeClr val="tx1"/>
                  </a:solidFill>
                </a:rPr>
                <a:t>QRB</a:t>
              </a:r>
              <a:endParaRPr lang="en-GB" sz="1400" dirty="0"/>
            </a:p>
          </p:txBody>
        </p:sp>
        <p:sp>
          <p:nvSpPr>
            <p:cNvPr id="189" name="TextBox 188">
              <a:extLst>
                <a:ext uri="{FF2B5EF4-FFF2-40B4-BE49-F238E27FC236}">
                  <a16:creationId xmlns:a16="http://schemas.microsoft.com/office/drawing/2014/main" id="{67E956E0-255A-3952-F180-B2E93E9E17C9}"/>
                </a:ext>
              </a:extLst>
            </p:cNvPr>
            <p:cNvSpPr txBox="1"/>
            <p:nvPr/>
          </p:nvSpPr>
          <p:spPr>
            <a:xfrm>
              <a:off x="3784245" y="3295690"/>
              <a:ext cx="225552" cy="523220"/>
            </a:xfrm>
            <a:prstGeom prst="rect">
              <a:avLst/>
            </a:prstGeom>
            <a:grpFill/>
          </p:spPr>
          <p:txBody>
            <a:bodyPr wrap="square" rtlCol="0">
              <a:spAutoFit/>
            </a:bodyPr>
            <a:lstStyle/>
            <a:p>
              <a:r>
                <a:rPr lang="en-GB" sz="700" dirty="0"/>
                <a:t>A</a:t>
              </a:r>
            </a:p>
            <a:p>
              <a:r>
                <a:rPr lang="en-GB" sz="700" dirty="0"/>
                <a:t>B</a:t>
              </a:r>
            </a:p>
            <a:p>
              <a:r>
                <a:rPr lang="en-GB" sz="700" dirty="0"/>
                <a:t>D</a:t>
              </a:r>
            </a:p>
            <a:p>
              <a:r>
                <a:rPr lang="en-GB" sz="700" dirty="0"/>
                <a:t>E</a:t>
              </a:r>
            </a:p>
          </p:txBody>
        </p:sp>
        <p:grpSp>
          <p:nvGrpSpPr>
            <p:cNvPr id="211" name="Group 210">
              <a:extLst>
                <a:ext uri="{FF2B5EF4-FFF2-40B4-BE49-F238E27FC236}">
                  <a16:creationId xmlns:a16="http://schemas.microsoft.com/office/drawing/2014/main" id="{CB19FB26-03C7-107C-BC14-02EDA046E8B0}"/>
                </a:ext>
              </a:extLst>
            </p:cNvPr>
            <p:cNvGrpSpPr/>
            <p:nvPr/>
          </p:nvGrpSpPr>
          <p:grpSpPr>
            <a:xfrm>
              <a:off x="3944447" y="3395005"/>
              <a:ext cx="553763" cy="311853"/>
              <a:chOff x="1505721" y="3394849"/>
              <a:chExt cx="9805815" cy="311853"/>
            </a:xfrm>
            <a:grpFill/>
          </p:grpSpPr>
          <p:cxnSp>
            <p:nvCxnSpPr>
              <p:cNvPr id="212" name="Straight Connector 211">
                <a:extLst>
                  <a:ext uri="{FF2B5EF4-FFF2-40B4-BE49-F238E27FC236}">
                    <a16:creationId xmlns:a16="http://schemas.microsoft.com/office/drawing/2014/main" id="{15FA5741-52C6-A783-D754-2F946F9F43EC}"/>
                  </a:ext>
                </a:extLst>
              </p:cNvPr>
              <p:cNvCxnSpPr>
                <a:cxnSpLocks/>
              </p:cNvCxnSpPr>
              <p:nvPr/>
            </p:nvCxnSpPr>
            <p:spPr>
              <a:xfrm>
                <a:off x="1505721" y="3394849"/>
                <a:ext cx="9805815" cy="0"/>
              </a:xfrm>
              <a:prstGeom prst="line">
                <a:avLst/>
              </a:prstGeom>
              <a:grpFill/>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0B5AEC7C-0E77-FF80-8967-970EAFEA283E}"/>
                  </a:ext>
                </a:extLst>
              </p:cNvPr>
              <p:cNvCxnSpPr>
                <a:cxnSpLocks/>
              </p:cNvCxnSpPr>
              <p:nvPr/>
            </p:nvCxnSpPr>
            <p:spPr>
              <a:xfrm>
                <a:off x="1515647" y="3499021"/>
                <a:ext cx="9795889" cy="0"/>
              </a:xfrm>
              <a:prstGeom prst="line">
                <a:avLst/>
              </a:prstGeom>
              <a:grpFill/>
              <a:ln w="381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5AA94CA7-FC76-BF70-04EC-3A489137565C}"/>
                  </a:ext>
                </a:extLst>
              </p:cNvPr>
              <p:cNvCxnSpPr>
                <a:cxnSpLocks/>
              </p:cNvCxnSpPr>
              <p:nvPr/>
            </p:nvCxnSpPr>
            <p:spPr>
              <a:xfrm>
                <a:off x="1515647" y="3599498"/>
                <a:ext cx="9795889" cy="0"/>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C631565D-2F2E-88B4-2989-A3E1416C1D52}"/>
                  </a:ext>
                </a:extLst>
              </p:cNvPr>
              <p:cNvCxnSpPr>
                <a:cxnSpLocks/>
              </p:cNvCxnSpPr>
              <p:nvPr/>
            </p:nvCxnSpPr>
            <p:spPr>
              <a:xfrm>
                <a:off x="1515647" y="3706702"/>
                <a:ext cx="9795889" cy="0"/>
              </a:xfrm>
              <a:prstGeom prst="line">
                <a:avLst/>
              </a:prstGeom>
              <a:grpFill/>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64" name="Group 163">
              <a:extLst>
                <a:ext uri="{FF2B5EF4-FFF2-40B4-BE49-F238E27FC236}">
                  <a16:creationId xmlns:a16="http://schemas.microsoft.com/office/drawing/2014/main" id="{5CC136AA-6838-6211-EE99-65DE1370FED6}"/>
                </a:ext>
              </a:extLst>
            </p:cNvPr>
            <p:cNvGrpSpPr/>
            <p:nvPr/>
          </p:nvGrpSpPr>
          <p:grpSpPr>
            <a:xfrm rot="16200000">
              <a:off x="4282936" y="3342780"/>
              <a:ext cx="69486" cy="104137"/>
              <a:chOff x="4139950" y="3976591"/>
              <a:chExt cx="109797" cy="177212"/>
            </a:xfrm>
            <a:grpFill/>
          </p:grpSpPr>
          <p:sp>
            <p:nvSpPr>
              <p:cNvPr id="165" name="Isosceles Triangle 164">
                <a:extLst>
                  <a:ext uri="{FF2B5EF4-FFF2-40B4-BE49-F238E27FC236}">
                    <a16:creationId xmlns:a16="http://schemas.microsoft.com/office/drawing/2014/main" id="{DA5AAF5E-CBCF-90C4-06BB-2CA977141B2C}"/>
                  </a:ext>
                </a:extLst>
              </p:cNvPr>
              <p:cNvSpPr/>
              <p:nvPr/>
            </p:nvSpPr>
            <p:spPr>
              <a:xfrm>
                <a:off x="4139950" y="4065197"/>
                <a:ext cx="109797" cy="88606"/>
              </a:xfrm>
              <a:prstGeom prst="triangl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6" name="Isosceles Triangle 165">
                <a:extLst>
                  <a:ext uri="{FF2B5EF4-FFF2-40B4-BE49-F238E27FC236}">
                    <a16:creationId xmlns:a16="http://schemas.microsoft.com/office/drawing/2014/main" id="{38A0DB46-37F2-7015-E275-D48AD7721F35}"/>
                  </a:ext>
                </a:extLst>
              </p:cNvPr>
              <p:cNvSpPr/>
              <p:nvPr/>
            </p:nvSpPr>
            <p:spPr>
              <a:xfrm flipV="1">
                <a:off x="4139950" y="3976591"/>
                <a:ext cx="109797" cy="88606"/>
              </a:xfrm>
              <a:prstGeom prst="triangle">
                <a:avLst>
                  <a:gd name="adj" fmla="val 50000"/>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67" name="Group 166">
              <a:extLst>
                <a:ext uri="{FF2B5EF4-FFF2-40B4-BE49-F238E27FC236}">
                  <a16:creationId xmlns:a16="http://schemas.microsoft.com/office/drawing/2014/main" id="{95E743D4-BDA9-A8C0-3467-825E986C1BB2}"/>
                </a:ext>
              </a:extLst>
            </p:cNvPr>
            <p:cNvGrpSpPr/>
            <p:nvPr/>
          </p:nvGrpSpPr>
          <p:grpSpPr>
            <a:xfrm rot="16200000">
              <a:off x="4281621" y="3453611"/>
              <a:ext cx="69486" cy="104137"/>
              <a:chOff x="4139950" y="3976591"/>
              <a:chExt cx="109797" cy="177212"/>
            </a:xfrm>
            <a:grpFill/>
          </p:grpSpPr>
          <p:sp>
            <p:nvSpPr>
              <p:cNvPr id="168" name="Isosceles Triangle 167">
                <a:extLst>
                  <a:ext uri="{FF2B5EF4-FFF2-40B4-BE49-F238E27FC236}">
                    <a16:creationId xmlns:a16="http://schemas.microsoft.com/office/drawing/2014/main" id="{01606BAA-4941-ED02-D76B-61597DDC7430}"/>
                  </a:ext>
                </a:extLst>
              </p:cNvPr>
              <p:cNvSpPr/>
              <p:nvPr/>
            </p:nvSpPr>
            <p:spPr>
              <a:xfrm>
                <a:off x="4139950" y="4065197"/>
                <a:ext cx="109797" cy="88606"/>
              </a:xfrm>
              <a:prstGeom prst="triangl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9" name="Isosceles Triangle 168">
                <a:extLst>
                  <a:ext uri="{FF2B5EF4-FFF2-40B4-BE49-F238E27FC236}">
                    <a16:creationId xmlns:a16="http://schemas.microsoft.com/office/drawing/2014/main" id="{B2AAFE97-24A2-D161-1C6D-6485C66234ED}"/>
                  </a:ext>
                </a:extLst>
              </p:cNvPr>
              <p:cNvSpPr/>
              <p:nvPr/>
            </p:nvSpPr>
            <p:spPr>
              <a:xfrm flipV="1">
                <a:off x="4139950" y="3976591"/>
                <a:ext cx="109797" cy="88606"/>
              </a:xfrm>
              <a:prstGeom prst="triangle">
                <a:avLst>
                  <a:gd name="adj" fmla="val 50000"/>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70" name="Group 169">
              <a:extLst>
                <a:ext uri="{FF2B5EF4-FFF2-40B4-BE49-F238E27FC236}">
                  <a16:creationId xmlns:a16="http://schemas.microsoft.com/office/drawing/2014/main" id="{215DFACD-D4F0-99F8-813F-4F377600A61E}"/>
                </a:ext>
              </a:extLst>
            </p:cNvPr>
            <p:cNvGrpSpPr/>
            <p:nvPr/>
          </p:nvGrpSpPr>
          <p:grpSpPr>
            <a:xfrm rot="16200000">
              <a:off x="4282937" y="3551125"/>
              <a:ext cx="69486" cy="104137"/>
              <a:chOff x="4139950" y="3976591"/>
              <a:chExt cx="109797" cy="177212"/>
            </a:xfrm>
            <a:grpFill/>
          </p:grpSpPr>
          <p:sp>
            <p:nvSpPr>
              <p:cNvPr id="171" name="Isosceles Triangle 170">
                <a:extLst>
                  <a:ext uri="{FF2B5EF4-FFF2-40B4-BE49-F238E27FC236}">
                    <a16:creationId xmlns:a16="http://schemas.microsoft.com/office/drawing/2014/main" id="{993B58B9-1B8B-8D46-6CAE-C75133790001}"/>
                  </a:ext>
                </a:extLst>
              </p:cNvPr>
              <p:cNvSpPr/>
              <p:nvPr/>
            </p:nvSpPr>
            <p:spPr>
              <a:xfrm>
                <a:off x="4139950" y="4065197"/>
                <a:ext cx="109797" cy="88606"/>
              </a:xfrm>
              <a:prstGeom prst="triangl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2" name="Isosceles Triangle 171">
                <a:extLst>
                  <a:ext uri="{FF2B5EF4-FFF2-40B4-BE49-F238E27FC236}">
                    <a16:creationId xmlns:a16="http://schemas.microsoft.com/office/drawing/2014/main" id="{28F05B9F-0AE7-DA90-FAAE-BB81ECD85E22}"/>
                  </a:ext>
                </a:extLst>
              </p:cNvPr>
              <p:cNvSpPr/>
              <p:nvPr/>
            </p:nvSpPr>
            <p:spPr>
              <a:xfrm flipV="1">
                <a:off x="4139950" y="3976591"/>
                <a:ext cx="109797" cy="88606"/>
              </a:xfrm>
              <a:prstGeom prst="triangle">
                <a:avLst>
                  <a:gd name="adj" fmla="val 50000"/>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173" name="Group 172">
              <a:extLst>
                <a:ext uri="{FF2B5EF4-FFF2-40B4-BE49-F238E27FC236}">
                  <a16:creationId xmlns:a16="http://schemas.microsoft.com/office/drawing/2014/main" id="{516C59A1-A603-FE4A-4872-31A7AB5F59D5}"/>
                </a:ext>
              </a:extLst>
            </p:cNvPr>
            <p:cNvGrpSpPr/>
            <p:nvPr/>
          </p:nvGrpSpPr>
          <p:grpSpPr>
            <a:xfrm rot="16200000">
              <a:off x="4286424" y="3661377"/>
              <a:ext cx="69486" cy="104137"/>
              <a:chOff x="4139950" y="3976591"/>
              <a:chExt cx="109797" cy="177212"/>
            </a:xfrm>
            <a:grpFill/>
          </p:grpSpPr>
          <p:sp>
            <p:nvSpPr>
              <p:cNvPr id="174" name="Isosceles Triangle 173">
                <a:extLst>
                  <a:ext uri="{FF2B5EF4-FFF2-40B4-BE49-F238E27FC236}">
                    <a16:creationId xmlns:a16="http://schemas.microsoft.com/office/drawing/2014/main" id="{6BE84115-F82C-EBFC-8C1C-9E1B6AD61824}"/>
                  </a:ext>
                </a:extLst>
              </p:cNvPr>
              <p:cNvSpPr/>
              <p:nvPr/>
            </p:nvSpPr>
            <p:spPr>
              <a:xfrm>
                <a:off x="4139950" y="4065197"/>
                <a:ext cx="109797" cy="88606"/>
              </a:xfrm>
              <a:prstGeom prst="triangle">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5" name="Isosceles Triangle 174">
                <a:extLst>
                  <a:ext uri="{FF2B5EF4-FFF2-40B4-BE49-F238E27FC236}">
                    <a16:creationId xmlns:a16="http://schemas.microsoft.com/office/drawing/2014/main" id="{1ECC4B63-63C0-14E9-609C-B20F63B1DBC4}"/>
                  </a:ext>
                </a:extLst>
              </p:cNvPr>
              <p:cNvSpPr/>
              <p:nvPr/>
            </p:nvSpPr>
            <p:spPr>
              <a:xfrm flipV="1">
                <a:off x="4139950" y="3976591"/>
                <a:ext cx="109797" cy="88606"/>
              </a:xfrm>
              <a:prstGeom prst="triangle">
                <a:avLst>
                  <a:gd name="adj" fmla="val 50000"/>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sp>
        <p:nvSpPr>
          <p:cNvPr id="218" name="Rectangle 217">
            <a:extLst>
              <a:ext uri="{FF2B5EF4-FFF2-40B4-BE49-F238E27FC236}">
                <a16:creationId xmlns:a16="http://schemas.microsoft.com/office/drawing/2014/main" id="{B774EA05-876A-21E3-FA02-A904265E2B4D}"/>
              </a:ext>
            </a:extLst>
          </p:cNvPr>
          <p:cNvSpPr/>
          <p:nvPr/>
        </p:nvSpPr>
        <p:spPr>
          <a:xfrm>
            <a:off x="7904654" y="5330297"/>
            <a:ext cx="703709" cy="320433"/>
          </a:xfrm>
          <a:prstGeom prst="rect">
            <a:avLst/>
          </a:prstGeom>
          <a:solidFill>
            <a:schemeClr val="accent3">
              <a:lumMod val="20000"/>
              <a:lumOff val="80000"/>
            </a:scheme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endParaRPr>
          </a:p>
        </p:txBody>
      </p:sp>
      <p:sp>
        <p:nvSpPr>
          <p:cNvPr id="219" name="Rectangle 218">
            <a:extLst>
              <a:ext uri="{FF2B5EF4-FFF2-40B4-BE49-F238E27FC236}">
                <a16:creationId xmlns:a16="http://schemas.microsoft.com/office/drawing/2014/main" id="{E90FA679-54D6-A32A-8FC4-A538DB4B430E}"/>
              </a:ext>
            </a:extLst>
          </p:cNvPr>
          <p:cNvSpPr/>
          <p:nvPr/>
        </p:nvSpPr>
        <p:spPr>
          <a:xfrm>
            <a:off x="7904655" y="5048009"/>
            <a:ext cx="703709" cy="282934"/>
          </a:xfrm>
          <a:prstGeom prst="rect">
            <a:avLst/>
          </a:prstGeom>
          <a:solidFill>
            <a:schemeClr val="accent3">
              <a:lumMod val="20000"/>
              <a:lumOff val="80000"/>
            </a:scheme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endParaRPr>
          </a:p>
        </p:txBody>
      </p:sp>
      <p:sp>
        <p:nvSpPr>
          <p:cNvPr id="220" name="Rectangle 219">
            <a:extLst>
              <a:ext uri="{FF2B5EF4-FFF2-40B4-BE49-F238E27FC236}">
                <a16:creationId xmlns:a16="http://schemas.microsoft.com/office/drawing/2014/main" id="{C5B66F44-9BCF-F6A8-D08B-DBD2CC90E9D5}"/>
              </a:ext>
            </a:extLst>
          </p:cNvPr>
          <p:cNvSpPr/>
          <p:nvPr/>
        </p:nvSpPr>
        <p:spPr>
          <a:xfrm>
            <a:off x="6929539" y="5042972"/>
            <a:ext cx="703709" cy="282934"/>
          </a:xfrm>
          <a:prstGeom prst="rect">
            <a:avLst/>
          </a:prstGeom>
          <a:solidFill>
            <a:schemeClr val="accent3">
              <a:lumMod val="20000"/>
              <a:lumOff val="80000"/>
            </a:scheme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endParaRPr>
          </a:p>
        </p:txBody>
      </p:sp>
      <p:sp>
        <p:nvSpPr>
          <p:cNvPr id="221" name="Rectangle 220">
            <a:extLst>
              <a:ext uri="{FF2B5EF4-FFF2-40B4-BE49-F238E27FC236}">
                <a16:creationId xmlns:a16="http://schemas.microsoft.com/office/drawing/2014/main" id="{94DCF551-69AD-8EDB-D86D-B73767DCD799}"/>
              </a:ext>
            </a:extLst>
          </p:cNvPr>
          <p:cNvSpPr/>
          <p:nvPr/>
        </p:nvSpPr>
        <p:spPr>
          <a:xfrm>
            <a:off x="4521626" y="4477996"/>
            <a:ext cx="1816158" cy="968378"/>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2" name="Rectangle 221">
            <a:extLst>
              <a:ext uri="{FF2B5EF4-FFF2-40B4-BE49-F238E27FC236}">
                <a16:creationId xmlns:a16="http://schemas.microsoft.com/office/drawing/2014/main" id="{A1BA708C-3AC1-991A-9C85-ABC8FCDAA358}"/>
              </a:ext>
            </a:extLst>
          </p:cNvPr>
          <p:cNvSpPr/>
          <p:nvPr/>
        </p:nvSpPr>
        <p:spPr>
          <a:xfrm>
            <a:off x="9361335" y="5056257"/>
            <a:ext cx="485562" cy="269648"/>
          </a:xfrm>
          <a:prstGeom prst="rect">
            <a:avLst/>
          </a:prstGeom>
          <a:solidFill>
            <a:schemeClr val="accent3">
              <a:lumMod val="20000"/>
              <a:lumOff val="80000"/>
            </a:scheme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endParaRPr>
          </a:p>
        </p:txBody>
      </p:sp>
      <p:sp>
        <p:nvSpPr>
          <p:cNvPr id="223" name="Rectangle 222">
            <a:extLst>
              <a:ext uri="{FF2B5EF4-FFF2-40B4-BE49-F238E27FC236}">
                <a16:creationId xmlns:a16="http://schemas.microsoft.com/office/drawing/2014/main" id="{8650D0C0-84CE-1963-67BB-890C0AF956D2}"/>
              </a:ext>
            </a:extLst>
          </p:cNvPr>
          <p:cNvSpPr/>
          <p:nvPr/>
        </p:nvSpPr>
        <p:spPr>
          <a:xfrm>
            <a:off x="4657170" y="4629596"/>
            <a:ext cx="660868" cy="688671"/>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WCS</a:t>
            </a:r>
            <a:endParaRPr lang="en-GB" sz="1200" dirty="0">
              <a:solidFill>
                <a:schemeClr val="tx1"/>
              </a:solidFill>
            </a:endParaRPr>
          </a:p>
        </p:txBody>
      </p:sp>
      <p:sp>
        <p:nvSpPr>
          <p:cNvPr id="224" name="Rectangle: Rounded Corners 223">
            <a:extLst>
              <a:ext uri="{FF2B5EF4-FFF2-40B4-BE49-F238E27FC236}">
                <a16:creationId xmlns:a16="http://schemas.microsoft.com/office/drawing/2014/main" id="{45D7C605-E4B5-7DA1-85BC-EA174564404F}"/>
              </a:ext>
            </a:extLst>
          </p:cNvPr>
          <p:cNvSpPr/>
          <p:nvPr/>
        </p:nvSpPr>
        <p:spPr>
          <a:xfrm rot="5400000">
            <a:off x="5671299" y="4875817"/>
            <a:ext cx="257042" cy="627858"/>
          </a:xfrm>
          <a:prstGeom prst="roundRect">
            <a:avLst>
              <a:gd name="adj" fmla="val 50000"/>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nvGrpSpPr>
          <p:cNvPr id="225" name="Group 224">
            <a:extLst>
              <a:ext uri="{FF2B5EF4-FFF2-40B4-BE49-F238E27FC236}">
                <a16:creationId xmlns:a16="http://schemas.microsoft.com/office/drawing/2014/main" id="{955B3C36-8970-1F73-4791-32C704E0718C}"/>
              </a:ext>
            </a:extLst>
          </p:cNvPr>
          <p:cNvGrpSpPr/>
          <p:nvPr/>
        </p:nvGrpSpPr>
        <p:grpSpPr>
          <a:xfrm>
            <a:off x="5309311" y="4586469"/>
            <a:ext cx="725077" cy="360280"/>
            <a:chOff x="7668862" y="2028256"/>
            <a:chExt cx="725077" cy="360280"/>
          </a:xfrm>
          <a:solidFill>
            <a:schemeClr val="bg1">
              <a:lumMod val="75000"/>
            </a:schemeClr>
          </a:solidFill>
        </p:grpSpPr>
        <p:sp>
          <p:nvSpPr>
            <p:cNvPr id="226" name="Rectangle: Rounded Corners 225">
              <a:extLst>
                <a:ext uri="{FF2B5EF4-FFF2-40B4-BE49-F238E27FC236}">
                  <a16:creationId xmlns:a16="http://schemas.microsoft.com/office/drawing/2014/main" id="{EC671429-EF5E-D5FD-4124-682FBC63D936}"/>
                </a:ext>
              </a:extLst>
            </p:cNvPr>
            <p:cNvSpPr/>
            <p:nvPr/>
          </p:nvSpPr>
          <p:spPr>
            <a:xfrm>
              <a:off x="7879853" y="2028256"/>
              <a:ext cx="129927" cy="346938"/>
            </a:xfrm>
            <a:prstGeom prst="roundRect">
              <a:avLst>
                <a:gd name="adj" fmla="val 50000"/>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27" name="Rectangle: Rounded Corners 226">
              <a:extLst>
                <a:ext uri="{FF2B5EF4-FFF2-40B4-BE49-F238E27FC236}">
                  <a16:creationId xmlns:a16="http://schemas.microsoft.com/office/drawing/2014/main" id="{E74040A2-AB8C-F5A0-676D-8439858DC7BB}"/>
                </a:ext>
              </a:extLst>
            </p:cNvPr>
            <p:cNvSpPr/>
            <p:nvPr/>
          </p:nvSpPr>
          <p:spPr>
            <a:xfrm>
              <a:off x="8059290" y="2028256"/>
              <a:ext cx="129927" cy="346938"/>
            </a:xfrm>
            <a:prstGeom prst="roundRect">
              <a:avLst>
                <a:gd name="adj" fmla="val 50000"/>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28" name="Rectangle: Rounded Corners 227">
              <a:extLst>
                <a:ext uri="{FF2B5EF4-FFF2-40B4-BE49-F238E27FC236}">
                  <a16:creationId xmlns:a16="http://schemas.microsoft.com/office/drawing/2014/main" id="{1C3AAF36-D8D2-A6E1-5543-70967B21850F}"/>
                </a:ext>
              </a:extLst>
            </p:cNvPr>
            <p:cNvSpPr/>
            <p:nvPr/>
          </p:nvSpPr>
          <p:spPr>
            <a:xfrm>
              <a:off x="8238726" y="2028256"/>
              <a:ext cx="129927" cy="346938"/>
            </a:xfrm>
            <a:prstGeom prst="roundRect">
              <a:avLst>
                <a:gd name="adj" fmla="val 50000"/>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229" name="Straight Connector 228">
              <a:extLst>
                <a:ext uri="{FF2B5EF4-FFF2-40B4-BE49-F238E27FC236}">
                  <a16:creationId xmlns:a16="http://schemas.microsoft.com/office/drawing/2014/main" id="{FFF972A3-5E07-AF62-EEEA-54CC79A07EF9}"/>
                </a:ext>
              </a:extLst>
            </p:cNvPr>
            <p:cNvCxnSpPr>
              <a:cxnSpLocks/>
            </p:cNvCxnSpPr>
            <p:nvPr/>
          </p:nvCxnSpPr>
          <p:spPr>
            <a:xfrm>
              <a:off x="7668862" y="2388536"/>
              <a:ext cx="725077"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30" name="Group 229">
            <a:extLst>
              <a:ext uri="{FF2B5EF4-FFF2-40B4-BE49-F238E27FC236}">
                <a16:creationId xmlns:a16="http://schemas.microsoft.com/office/drawing/2014/main" id="{B2DB3AD7-3B70-1FAD-0AA9-AFD6CF4F510A}"/>
              </a:ext>
            </a:extLst>
          </p:cNvPr>
          <p:cNvGrpSpPr/>
          <p:nvPr/>
        </p:nvGrpSpPr>
        <p:grpSpPr>
          <a:xfrm>
            <a:off x="6113749" y="5120397"/>
            <a:ext cx="3250333" cy="133437"/>
            <a:chOff x="4952282" y="3209815"/>
            <a:chExt cx="3034727" cy="148300"/>
          </a:xfrm>
        </p:grpSpPr>
        <p:cxnSp>
          <p:nvCxnSpPr>
            <p:cNvPr id="231" name="Straight Arrow Connector 230">
              <a:extLst>
                <a:ext uri="{FF2B5EF4-FFF2-40B4-BE49-F238E27FC236}">
                  <a16:creationId xmlns:a16="http://schemas.microsoft.com/office/drawing/2014/main" id="{FCEAA882-C836-5BF7-8B7D-744232627BF4}"/>
                </a:ext>
              </a:extLst>
            </p:cNvPr>
            <p:cNvCxnSpPr>
              <a:cxnSpLocks/>
            </p:cNvCxnSpPr>
            <p:nvPr/>
          </p:nvCxnSpPr>
          <p:spPr>
            <a:xfrm flipH="1">
              <a:off x="4960711" y="3209815"/>
              <a:ext cx="3026298"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1D24101B-F408-A0D7-EAFF-0873120E0239}"/>
                </a:ext>
              </a:extLst>
            </p:cNvPr>
            <p:cNvCxnSpPr>
              <a:cxnSpLocks/>
            </p:cNvCxnSpPr>
            <p:nvPr/>
          </p:nvCxnSpPr>
          <p:spPr>
            <a:xfrm flipH="1">
              <a:off x="4952282" y="3358115"/>
              <a:ext cx="3026298" cy="0"/>
            </a:xfrm>
            <a:prstGeom prst="straightConnector1">
              <a:avLst/>
            </a:prstGeom>
            <a:ln w="28575">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33" name="TextBox 232">
            <a:extLst>
              <a:ext uri="{FF2B5EF4-FFF2-40B4-BE49-F238E27FC236}">
                <a16:creationId xmlns:a16="http://schemas.microsoft.com/office/drawing/2014/main" id="{F1678122-ED26-0EA2-601A-318AF943CB3A}"/>
              </a:ext>
            </a:extLst>
          </p:cNvPr>
          <p:cNvSpPr txBox="1"/>
          <p:nvPr/>
        </p:nvSpPr>
        <p:spPr>
          <a:xfrm>
            <a:off x="6314600" y="5214327"/>
            <a:ext cx="370614" cy="230832"/>
          </a:xfrm>
          <a:prstGeom prst="rect">
            <a:avLst/>
          </a:prstGeom>
          <a:noFill/>
        </p:spPr>
        <p:txBody>
          <a:bodyPr wrap="none" rtlCol="0">
            <a:spAutoFit/>
          </a:bodyPr>
          <a:lstStyle/>
          <a:p>
            <a:r>
              <a:rPr lang="en-US" sz="900" dirty="0"/>
              <a:t>A-B</a:t>
            </a:r>
            <a:endParaRPr lang="en-GB" sz="900" dirty="0"/>
          </a:p>
        </p:txBody>
      </p:sp>
      <p:sp>
        <p:nvSpPr>
          <p:cNvPr id="234" name="TextBox 233">
            <a:extLst>
              <a:ext uri="{FF2B5EF4-FFF2-40B4-BE49-F238E27FC236}">
                <a16:creationId xmlns:a16="http://schemas.microsoft.com/office/drawing/2014/main" id="{1B6CAD80-72A1-78E0-82C7-72046BA554DA}"/>
              </a:ext>
            </a:extLst>
          </p:cNvPr>
          <p:cNvSpPr txBox="1"/>
          <p:nvPr/>
        </p:nvSpPr>
        <p:spPr>
          <a:xfrm>
            <a:off x="6312480" y="4924462"/>
            <a:ext cx="369012" cy="230832"/>
          </a:xfrm>
          <a:prstGeom prst="rect">
            <a:avLst/>
          </a:prstGeom>
          <a:noFill/>
        </p:spPr>
        <p:txBody>
          <a:bodyPr wrap="none" rtlCol="0">
            <a:spAutoFit/>
          </a:bodyPr>
          <a:lstStyle/>
          <a:p>
            <a:r>
              <a:rPr lang="en-US" sz="900" dirty="0"/>
              <a:t>D-E</a:t>
            </a:r>
            <a:endParaRPr lang="en-GB" sz="900" dirty="0"/>
          </a:p>
        </p:txBody>
      </p:sp>
      <p:sp>
        <p:nvSpPr>
          <p:cNvPr id="235" name="Rectangle 234">
            <a:extLst>
              <a:ext uri="{FF2B5EF4-FFF2-40B4-BE49-F238E27FC236}">
                <a16:creationId xmlns:a16="http://schemas.microsoft.com/office/drawing/2014/main" id="{D5DB23CE-0ECC-B411-129D-FD3409675DBC}"/>
              </a:ext>
            </a:extLst>
          </p:cNvPr>
          <p:cNvSpPr/>
          <p:nvPr/>
        </p:nvSpPr>
        <p:spPr>
          <a:xfrm>
            <a:off x="7904653" y="5650730"/>
            <a:ext cx="703709" cy="385956"/>
          </a:xfrm>
          <a:prstGeom prst="rect">
            <a:avLst/>
          </a:prstGeom>
          <a:solidFill>
            <a:schemeClr val="accent3">
              <a:lumMod val="20000"/>
              <a:lumOff val="80000"/>
            </a:scheme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dirty="0">
              <a:solidFill>
                <a:schemeClr val="tx1"/>
              </a:solidFill>
            </a:endParaRPr>
          </a:p>
        </p:txBody>
      </p:sp>
      <p:grpSp>
        <p:nvGrpSpPr>
          <p:cNvPr id="236" name="Group 235">
            <a:extLst>
              <a:ext uri="{FF2B5EF4-FFF2-40B4-BE49-F238E27FC236}">
                <a16:creationId xmlns:a16="http://schemas.microsoft.com/office/drawing/2014/main" id="{776EC112-A525-1267-4D53-8658BCF35B68}"/>
              </a:ext>
            </a:extLst>
          </p:cNvPr>
          <p:cNvGrpSpPr/>
          <p:nvPr/>
        </p:nvGrpSpPr>
        <p:grpSpPr>
          <a:xfrm>
            <a:off x="8372384" y="5783113"/>
            <a:ext cx="165353" cy="160324"/>
            <a:chOff x="5527776" y="4395800"/>
            <a:chExt cx="260666" cy="160324"/>
          </a:xfrm>
        </p:grpSpPr>
        <p:sp>
          <p:nvSpPr>
            <p:cNvPr id="237" name="Rectangle 236">
              <a:extLst>
                <a:ext uri="{FF2B5EF4-FFF2-40B4-BE49-F238E27FC236}">
                  <a16:creationId xmlns:a16="http://schemas.microsoft.com/office/drawing/2014/main" id="{E49A6711-1CED-151E-CA7D-BFF633B350C4}"/>
                </a:ext>
              </a:extLst>
            </p:cNvPr>
            <p:cNvSpPr/>
            <p:nvPr/>
          </p:nvSpPr>
          <p:spPr>
            <a:xfrm>
              <a:off x="5527776" y="4395800"/>
              <a:ext cx="260666" cy="68140"/>
            </a:xfrm>
            <a:prstGeom prst="rect">
              <a:avLst/>
            </a:prstGeom>
            <a:solidFill>
              <a:schemeClr val="accent3">
                <a:lumMod val="20000"/>
                <a:lumOff val="80000"/>
              </a:scheme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8" name="Rectangle 237">
              <a:extLst>
                <a:ext uri="{FF2B5EF4-FFF2-40B4-BE49-F238E27FC236}">
                  <a16:creationId xmlns:a16="http://schemas.microsoft.com/office/drawing/2014/main" id="{1B1C9EB4-AA05-20D6-26D2-735BFA2D2B7C}"/>
                </a:ext>
              </a:extLst>
            </p:cNvPr>
            <p:cNvSpPr/>
            <p:nvPr/>
          </p:nvSpPr>
          <p:spPr>
            <a:xfrm>
              <a:off x="5527776" y="4463107"/>
              <a:ext cx="260666" cy="93017"/>
            </a:xfrm>
            <a:prstGeom prst="rect">
              <a:avLst/>
            </a:prstGeom>
            <a:solidFill>
              <a:schemeClr val="accent3">
                <a:lumMod val="75000"/>
              </a:schemeClr>
            </a:solidFill>
            <a:ln w="3175">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a:p>
          </p:txBody>
        </p:sp>
      </p:grpSp>
      <p:cxnSp>
        <p:nvCxnSpPr>
          <p:cNvPr id="239" name="Straight Arrow Connector 238">
            <a:extLst>
              <a:ext uri="{FF2B5EF4-FFF2-40B4-BE49-F238E27FC236}">
                <a16:creationId xmlns:a16="http://schemas.microsoft.com/office/drawing/2014/main" id="{3CB558F9-D5BF-F67B-63D3-FBAF34E1FCD2}"/>
              </a:ext>
            </a:extLst>
          </p:cNvPr>
          <p:cNvCxnSpPr>
            <a:cxnSpLocks/>
          </p:cNvCxnSpPr>
          <p:nvPr/>
        </p:nvCxnSpPr>
        <p:spPr>
          <a:xfrm flipV="1">
            <a:off x="8414884" y="5424871"/>
            <a:ext cx="0" cy="392549"/>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0" name="Flowchart: Collate 239">
            <a:extLst>
              <a:ext uri="{FF2B5EF4-FFF2-40B4-BE49-F238E27FC236}">
                <a16:creationId xmlns:a16="http://schemas.microsoft.com/office/drawing/2014/main" id="{9B21DC06-7FFA-7452-6B34-58ECB3132346}"/>
              </a:ext>
            </a:extLst>
          </p:cNvPr>
          <p:cNvSpPr>
            <a:spLocks noChangeAspect="1"/>
          </p:cNvSpPr>
          <p:nvPr/>
        </p:nvSpPr>
        <p:spPr>
          <a:xfrm>
            <a:off x="8396342" y="5587786"/>
            <a:ext cx="36000" cy="36000"/>
          </a:xfrm>
          <a:prstGeom prst="flowChartCollate">
            <a:avLst/>
          </a:prstGeom>
          <a:solidFill>
            <a:schemeClr val="bg1">
              <a:lumMod val="75000"/>
            </a:scheme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241" name="Straight Arrow Connector 240">
            <a:extLst>
              <a:ext uri="{FF2B5EF4-FFF2-40B4-BE49-F238E27FC236}">
                <a16:creationId xmlns:a16="http://schemas.microsoft.com/office/drawing/2014/main" id="{CE450D94-8FBA-A0D3-5176-4CCF52E589BF}"/>
              </a:ext>
            </a:extLst>
          </p:cNvPr>
          <p:cNvCxnSpPr>
            <a:cxnSpLocks/>
          </p:cNvCxnSpPr>
          <p:nvPr/>
        </p:nvCxnSpPr>
        <p:spPr>
          <a:xfrm flipV="1">
            <a:off x="8486590" y="5252324"/>
            <a:ext cx="0" cy="565096"/>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42" name="Group 241">
            <a:extLst>
              <a:ext uri="{FF2B5EF4-FFF2-40B4-BE49-F238E27FC236}">
                <a16:creationId xmlns:a16="http://schemas.microsoft.com/office/drawing/2014/main" id="{520233CC-5EA2-4667-ED6E-8EA4FAE6D4E6}"/>
              </a:ext>
            </a:extLst>
          </p:cNvPr>
          <p:cNvGrpSpPr/>
          <p:nvPr/>
        </p:nvGrpSpPr>
        <p:grpSpPr>
          <a:xfrm>
            <a:off x="7989649" y="5120398"/>
            <a:ext cx="93035" cy="707976"/>
            <a:chOff x="6358918" y="3341742"/>
            <a:chExt cx="93035" cy="576049"/>
          </a:xfrm>
        </p:grpSpPr>
        <p:cxnSp>
          <p:nvCxnSpPr>
            <p:cNvPr id="243" name="Straight Arrow Connector 242">
              <a:extLst>
                <a:ext uri="{FF2B5EF4-FFF2-40B4-BE49-F238E27FC236}">
                  <a16:creationId xmlns:a16="http://schemas.microsoft.com/office/drawing/2014/main" id="{194BAAC2-A990-0546-D5CF-A535E6F31D9B}"/>
                </a:ext>
              </a:extLst>
            </p:cNvPr>
            <p:cNvCxnSpPr>
              <a:cxnSpLocks/>
            </p:cNvCxnSpPr>
            <p:nvPr/>
          </p:nvCxnSpPr>
          <p:spPr>
            <a:xfrm flipV="1">
              <a:off x="6358918" y="3341742"/>
              <a:ext cx="0" cy="576049"/>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499CBEA9-EE29-EE82-DDD9-CF6DE143085F}"/>
                </a:ext>
              </a:extLst>
            </p:cNvPr>
            <p:cNvCxnSpPr>
              <a:cxnSpLocks/>
            </p:cNvCxnSpPr>
            <p:nvPr/>
          </p:nvCxnSpPr>
          <p:spPr>
            <a:xfrm flipV="1">
              <a:off x="6451953" y="3341742"/>
              <a:ext cx="0" cy="576049"/>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45" name="Straight Arrow Connector 244">
            <a:extLst>
              <a:ext uri="{FF2B5EF4-FFF2-40B4-BE49-F238E27FC236}">
                <a16:creationId xmlns:a16="http://schemas.microsoft.com/office/drawing/2014/main" id="{88A4130B-F98F-F407-5378-8E6A4EF1E331}"/>
              </a:ext>
            </a:extLst>
          </p:cNvPr>
          <p:cNvCxnSpPr>
            <a:cxnSpLocks/>
          </p:cNvCxnSpPr>
          <p:nvPr/>
        </p:nvCxnSpPr>
        <p:spPr>
          <a:xfrm flipV="1">
            <a:off x="8291425" y="5255008"/>
            <a:ext cx="0" cy="730687"/>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6" name="Flowchart: Collate 245">
            <a:extLst>
              <a:ext uri="{FF2B5EF4-FFF2-40B4-BE49-F238E27FC236}">
                <a16:creationId xmlns:a16="http://schemas.microsoft.com/office/drawing/2014/main" id="{53F77861-D00D-8F2A-84E2-879EBA4A0DB1}"/>
              </a:ext>
            </a:extLst>
          </p:cNvPr>
          <p:cNvSpPr>
            <a:spLocks noChangeAspect="1"/>
          </p:cNvSpPr>
          <p:nvPr/>
        </p:nvSpPr>
        <p:spPr>
          <a:xfrm>
            <a:off x="8273709" y="5370561"/>
            <a:ext cx="36000" cy="36000"/>
          </a:xfrm>
          <a:prstGeom prst="flowChartCollate">
            <a:avLst/>
          </a:prstGeom>
          <a:solidFill>
            <a:schemeClr val="bg1">
              <a:lumMod val="65000"/>
            </a:scheme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247" name="Straight Arrow Connector 246">
            <a:extLst>
              <a:ext uri="{FF2B5EF4-FFF2-40B4-BE49-F238E27FC236}">
                <a16:creationId xmlns:a16="http://schemas.microsoft.com/office/drawing/2014/main" id="{E7A7E067-C7AE-8305-E8AB-57CC7DFD5B2E}"/>
              </a:ext>
            </a:extLst>
          </p:cNvPr>
          <p:cNvCxnSpPr>
            <a:cxnSpLocks/>
          </p:cNvCxnSpPr>
          <p:nvPr/>
        </p:nvCxnSpPr>
        <p:spPr>
          <a:xfrm>
            <a:off x="7994123" y="5820359"/>
            <a:ext cx="81987" cy="1"/>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43C8DDB2-ACAD-5519-71F0-5B6A25D8619F}"/>
              </a:ext>
            </a:extLst>
          </p:cNvPr>
          <p:cNvCxnSpPr>
            <a:cxnSpLocks/>
          </p:cNvCxnSpPr>
          <p:nvPr/>
        </p:nvCxnSpPr>
        <p:spPr>
          <a:xfrm>
            <a:off x="8288706" y="5979102"/>
            <a:ext cx="106049" cy="0"/>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E5285B8C-4808-691C-0C56-8C6BDACAB73E}"/>
              </a:ext>
            </a:extLst>
          </p:cNvPr>
          <p:cNvCxnSpPr>
            <a:cxnSpLocks/>
          </p:cNvCxnSpPr>
          <p:nvPr/>
        </p:nvCxnSpPr>
        <p:spPr>
          <a:xfrm>
            <a:off x="8287119" y="5430914"/>
            <a:ext cx="127765" cy="0"/>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0" name="Rectangle 249">
            <a:extLst>
              <a:ext uri="{FF2B5EF4-FFF2-40B4-BE49-F238E27FC236}">
                <a16:creationId xmlns:a16="http://schemas.microsoft.com/office/drawing/2014/main" id="{163BFE04-EC45-AF9C-E378-428D40A9080B}"/>
              </a:ext>
            </a:extLst>
          </p:cNvPr>
          <p:cNvSpPr/>
          <p:nvPr/>
        </p:nvSpPr>
        <p:spPr>
          <a:xfrm>
            <a:off x="8394755" y="5464185"/>
            <a:ext cx="117465" cy="45719"/>
          </a:xfrm>
          <a:prstGeom prst="rect">
            <a:avLst/>
          </a:prstGeom>
          <a:solidFill>
            <a:schemeClr val="bg1"/>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1" name="Flowchart: Collate 250">
            <a:extLst>
              <a:ext uri="{FF2B5EF4-FFF2-40B4-BE49-F238E27FC236}">
                <a16:creationId xmlns:a16="http://schemas.microsoft.com/office/drawing/2014/main" id="{8D256F6A-6C56-C0E4-4D0A-EDA8C4EBF15E}"/>
              </a:ext>
            </a:extLst>
          </p:cNvPr>
          <p:cNvSpPr>
            <a:spLocks noChangeAspect="1"/>
          </p:cNvSpPr>
          <p:nvPr/>
        </p:nvSpPr>
        <p:spPr>
          <a:xfrm>
            <a:off x="8470072" y="5370561"/>
            <a:ext cx="36000" cy="36000"/>
          </a:xfrm>
          <a:prstGeom prst="flowChartCollate">
            <a:avLst/>
          </a:prstGeom>
          <a:solidFill>
            <a:schemeClr val="bg1">
              <a:lumMod val="65000"/>
            </a:scheme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252" name="Straight Arrow Connector 251">
            <a:extLst>
              <a:ext uri="{FF2B5EF4-FFF2-40B4-BE49-F238E27FC236}">
                <a16:creationId xmlns:a16="http://schemas.microsoft.com/office/drawing/2014/main" id="{F3CF1CAF-6EC6-757F-F370-2A3432555FB6}"/>
              </a:ext>
            </a:extLst>
          </p:cNvPr>
          <p:cNvCxnSpPr>
            <a:cxnSpLocks/>
          </p:cNvCxnSpPr>
          <p:nvPr/>
        </p:nvCxnSpPr>
        <p:spPr>
          <a:xfrm>
            <a:off x="8388403" y="5943437"/>
            <a:ext cx="0" cy="33675"/>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3" name="Flowchart: Collate 252">
            <a:extLst>
              <a:ext uri="{FF2B5EF4-FFF2-40B4-BE49-F238E27FC236}">
                <a16:creationId xmlns:a16="http://schemas.microsoft.com/office/drawing/2014/main" id="{27F3FDB7-BCDB-0C6C-EBEF-C7F5DD84EFC7}"/>
              </a:ext>
            </a:extLst>
          </p:cNvPr>
          <p:cNvSpPr>
            <a:spLocks noChangeAspect="1"/>
          </p:cNvSpPr>
          <p:nvPr/>
        </p:nvSpPr>
        <p:spPr>
          <a:xfrm>
            <a:off x="7971093" y="5370561"/>
            <a:ext cx="36000" cy="36000"/>
          </a:xfrm>
          <a:prstGeom prst="flowChartCollate">
            <a:avLst/>
          </a:prstGeom>
          <a:solidFill>
            <a:schemeClr val="bg1">
              <a:lumMod val="65000"/>
            </a:scheme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54" name="Flowchart: Collate 253">
            <a:extLst>
              <a:ext uri="{FF2B5EF4-FFF2-40B4-BE49-F238E27FC236}">
                <a16:creationId xmlns:a16="http://schemas.microsoft.com/office/drawing/2014/main" id="{A689B3B9-9EBD-202A-C74E-E472152D8964}"/>
              </a:ext>
            </a:extLst>
          </p:cNvPr>
          <p:cNvSpPr>
            <a:spLocks noChangeAspect="1"/>
          </p:cNvSpPr>
          <p:nvPr/>
        </p:nvSpPr>
        <p:spPr>
          <a:xfrm>
            <a:off x="8065052" y="5370561"/>
            <a:ext cx="36000" cy="36000"/>
          </a:xfrm>
          <a:prstGeom prst="flowChartCollate">
            <a:avLst/>
          </a:prstGeom>
          <a:solidFill>
            <a:schemeClr val="bg1">
              <a:lumMod val="65000"/>
            </a:scheme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55" name="Flowchart: Collate 254">
            <a:extLst>
              <a:ext uri="{FF2B5EF4-FFF2-40B4-BE49-F238E27FC236}">
                <a16:creationId xmlns:a16="http://schemas.microsoft.com/office/drawing/2014/main" id="{54A22268-CFA0-F696-4ADA-91D82150DC6C}"/>
              </a:ext>
            </a:extLst>
          </p:cNvPr>
          <p:cNvSpPr>
            <a:spLocks noChangeAspect="1"/>
          </p:cNvSpPr>
          <p:nvPr/>
        </p:nvSpPr>
        <p:spPr>
          <a:xfrm>
            <a:off x="8273883" y="5585027"/>
            <a:ext cx="36000" cy="36000"/>
          </a:xfrm>
          <a:prstGeom prst="flowChartCollate">
            <a:avLst/>
          </a:prstGeom>
          <a:solidFill>
            <a:schemeClr val="bg1">
              <a:lumMod val="65000"/>
            </a:scheme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nvGrpSpPr>
          <p:cNvPr id="256" name="Group 255">
            <a:extLst>
              <a:ext uri="{FF2B5EF4-FFF2-40B4-BE49-F238E27FC236}">
                <a16:creationId xmlns:a16="http://schemas.microsoft.com/office/drawing/2014/main" id="{F522BAA1-E302-3392-1CDE-1C80D629E705}"/>
              </a:ext>
            </a:extLst>
          </p:cNvPr>
          <p:cNvGrpSpPr/>
          <p:nvPr/>
        </p:nvGrpSpPr>
        <p:grpSpPr>
          <a:xfrm>
            <a:off x="8167553" y="5509904"/>
            <a:ext cx="52080" cy="671051"/>
            <a:chOff x="6536822" y="3599323"/>
            <a:chExt cx="45717" cy="576064"/>
          </a:xfrm>
        </p:grpSpPr>
        <p:cxnSp>
          <p:nvCxnSpPr>
            <p:cNvPr id="257" name="Straight Arrow Connector 256">
              <a:extLst>
                <a:ext uri="{FF2B5EF4-FFF2-40B4-BE49-F238E27FC236}">
                  <a16:creationId xmlns:a16="http://schemas.microsoft.com/office/drawing/2014/main" id="{B55BC3D5-F909-1DBC-2744-799202A91500}"/>
                </a:ext>
              </a:extLst>
            </p:cNvPr>
            <p:cNvCxnSpPr>
              <a:cxnSpLocks/>
            </p:cNvCxnSpPr>
            <p:nvPr/>
          </p:nvCxnSpPr>
          <p:spPr>
            <a:xfrm flipV="1">
              <a:off x="6582539" y="3599323"/>
              <a:ext cx="0" cy="576064"/>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D06BF74C-6172-DBCF-4B45-BB788FF684BA}"/>
                </a:ext>
              </a:extLst>
            </p:cNvPr>
            <p:cNvCxnSpPr>
              <a:cxnSpLocks/>
            </p:cNvCxnSpPr>
            <p:nvPr/>
          </p:nvCxnSpPr>
          <p:spPr>
            <a:xfrm flipV="1">
              <a:off x="6536822" y="3920344"/>
              <a:ext cx="0" cy="255041"/>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59" name="Straight Arrow Connector 258">
            <a:extLst>
              <a:ext uri="{FF2B5EF4-FFF2-40B4-BE49-F238E27FC236}">
                <a16:creationId xmlns:a16="http://schemas.microsoft.com/office/drawing/2014/main" id="{34B54AFE-9532-8815-39AD-42BD75A2ABF3}"/>
              </a:ext>
            </a:extLst>
          </p:cNvPr>
          <p:cNvCxnSpPr>
            <a:cxnSpLocks/>
          </p:cNvCxnSpPr>
          <p:nvPr/>
        </p:nvCxnSpPr>
        <p:spPr>
          <a:xfrm>
            <a:off x="8162622" y="5883858"/>
            <a:ext cx="47331" cy="0"/>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771E67C5-1AC3-0C5E-78F2-9E6878D35435}"/>
              </a:ext>
            </a:extLst>
          </p:cNvPr>
          <p:cNvCxnSpPr>
            <a:cxnSpLocks/>
          </p:cNvCxnSpPr>
          <p:nvPr/>
        </p:nvCxnSpPr>
        <p:spPr>
          <a:xfrm>
            <a:off x="8209953" y="5514430"/>
            <a:ext cx="77166" cy="0"/>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62B7C42F-E318-F30E-623D-6FC107848756}"/>
              </a:ext>
            </a:extLst>
          </p:cNvPr>
          <p:cNvCxnSpPr>
            <a:cxnSpLocks/>
          </p:cNvCxnSpPr>
          <p:nvPr/>
        </p:nvCxnSpPr>
        <p:spPr>
          <a:xfrm flipH="1">
            <a:off x="7945920" y="6180953"/>
            <a:ext cx="302616" cy="0"/>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2" name="TextBox 261">
            <a:extLst>
              <a:ext uri="{FF2B5EF4-FFF2-40B4-BE49-F238E27FC236}">
                <a16:creationId xmlns:a16="http://schemas.microsoft.com/office/drawing/2014/main" id="{8DE390B5-8701-0B7F-69B7-906F7FD27814}"/>
              </a:ext>
            </a:extLst>
          </p:cNvPr>
          <p:cNvSpPr txBox="1"/>
          <p:nvPr/>
        </p:nvSpPr>
        <p:spPr>
          <a:xfrm>
            <a:off x="8179079" y="6067527"/>
            <a:ext cx="292068" cy="230832"/>
          </a:xfrm>
          <a:prstGeom prst="rect">
            <a:avLst/>
          </a:prstGeom>
          <a:noFill/>
        </p:spPr>
        <p:txBody>
          <a:bodyPr wrap="none" rtlCol="0">
            <a:spAutoFit/>
          </a:bodyPr>
          <a:lstStyle/>
          <a:p>
            <a:r>
              <a:rPr lang="en-US" sz="900" dirty="0"/>
              <a:t>W</a:t>
            </a:r>
            <a:endParaRPr lang="en-GB" sz="900" dirty="0"/>
          </a:p>
        </p:txBody>
      </p:sp>
      <p:sp>
        <p:nvSpPr>
          <p:cNvPr id="263" name="Flowchart: Collate 262">
            <a:extLst>
              <a:ext uri="{FF2B5EF4-FFF2-40B4-BE49-F238E27FC236}">
                <a16:creationId xmlns:a16="http://schemas.microsoft.com/office/drawing/2014/main" id="{8326A080-E126-A0C5-C522-E5F58822115D}"/>
              </a:ext>
            </a:extLst>
          </p:cNvPr>
          <p:cNvSpPr>
            <a:spLocks noChangeAspect="1"/>
          </p:cNvSpPr>
          <p:nvPr/>
        </p:nvSpPr>
        <p:spPr>
          <a:xfrm>
            <a:off x="8149430" y="6081862"/>
            <a:ext cx="36000" cy="36000"/>
          </a:xfrm>
          <a:prstGeom prst="flowChartCollate">
            <a:avLst/>
          </a:prstGeom>
          <a:solidFill>
            <a:schemeClr val="bg1">
              <a:lumMod val="65000"/>
            </a:scheme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4" name="Flowchart: Collate 263">
            <a:extLst>
              <a:ext uri="{FF2B5EF4-FFF2-40B4-BE49-F238E27FC236}">
                <a16:creationId xmlns:a16="http://schemas.microsoft.com/office/drawing/2014/main" id="{C66443BD-BA96-D52A-F09E-60A157FBAE8C}"/>
              </a:ext>
            </a:extLst>
          </p:cNvPr>
          <p:cNvSpPr>
            <a:spLocks noChangeAspect="1"/>
          </p:cNvSpPr>
          <p:nvPr/>
        </p:nvSpPr>
        <p:spPr>
          <a:xfrm>
            <a:off x="8201965" y="6081862"/>
            <a:ext cx="36000" cy="36000"/>
          </a:xfrm>
          <a:prstGeom prst="flowChartCollate">
            <a:avLst/>
          </a:prstGeom>
          <a:solidFill>
            <a:schemeClr val="bg1">
              <a:lumMod val="65000"/>
            </a:scheme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5" name="TextBox 264">
            <a:extLst>
              <a:ext uri="{FF2B5EF4-FFF2-40B4-BE49-F238E27FC236}">
                <a16:creationId xmlns:a16="http://schemas.microsoft.com/office/drawing/2014/main" id="{AEB759C4-50B2-B7CF-C0BD-BB5A67237F73}"/>
              </a:ext>
            </a:extLst>
          </p:cNvPr>
          <p:cNvSpPr txBox="1"/>
          <p:nvPr/>
        </p:nvSpPr>
        <p:spPr>
          <a:xfrm>
            <a:off x="7081967" y="4838845"/>
            <a:ext cx="429926" cy="230832"/>
          </a:xfrm>
          <a:prstGeom prst="rect">
            <a:avLst/>
          </a:prstGeom>
          <a:noFill/>
        </p:spPr>
        <p:txBody>
          <a:bodyPr wrap="none" rtlCol="0">
            <a:spAutoFit/>
          </a:bodyPr>
          <a:lstStyle/>
          <a:p>
            <a:r>
              <a:rPr lang="en-US" sz="900" dirty="0"/>
              <a:t>QLM</a:t>
            </a:r>
            <a:endParaRPr lang="en-GB" sz="900" dirty="0"/>
          </a:p>
        </p:txBody>
      </p:sp>
      <p:sp>
        <p:nvSpPr>
          <p:cNvPr id="266" name="TextBox 265">
            <a:extLst>
              <a:ext uri="{FF2B5EF4-FFF2-40B4-BE49-F238E27FC236}">
                <a16:creationId xmlns:a16="http://schemas.microsoft.com/office/drawing/2014/main" id="{0CCD3242-6045-DE19-B0BF-A18DF9A1A6A8}"/>
              </a:ext>
            </a:extLst>
          </p:cNvPr>
          <p:cNvSpPr txBox="1"/>
          <p:nvPr/>
        </p:nvSpPr>
        <p:spPr>
          <a:xfrm>
            <a:off x="8007093" y="4838845"/>
            <a:ext cx="510076" cy="230832"/>
          </a:xfrm>
          <a:prstGeom prst="rect">
            <a:avLst/>
          </a:prstGeom>
          <a:noFill/>
        </p:spPr>
        <p:txBody>
          <a:bodyPr wrap="none" rtlCol="0">
            <a:spAutoFit/>
          </a:bodyPr>
          <a:lstStyle/>
          <a:p>
            <a:r>
              <a:rPr lang="en-US" sz="900" dirty="0"/>
              <a:t>QCELL</a:t>
            </a:r>
            <a:endParaRPr lang="en-GB" sz="900" dirty="0"/>
          </a:p>
        </p:txBody>
      </p:sp>
      <p:sp>
        <p:nvSpPr>
          <p:cNvPr id="267" name="TextBox 266">
            <a:extLst>
              <a:ext uri="{FF2B5EF4-FFF2-40B4-BE49-F238E27FC236}">
                <a16:creationId xmlns:a16="http://schemas.microsoft.com/office/drawing/2014/main" id="{C8642155-1573-2C36-3B07-9AC9187AD672}"/>
              </a:ext>
            </a:extLst>
          </p:cNvPr>
          <p:cNvSpPr txBox="1"/>
          <p:nvPr/>
        </p:nvSpPr>
        <p:spPr>
          <a:xfrm>
            <a:off x="9417310" y="4838845"/>
            <a:ext cx="401072" cy="230832"/>
          </a:xfrm>
          <a:prstGeom prst="rect">
            <a:avLst/>
          </a:prstGeom>
          <a:noFill/>
        </p:spPr>
        <p:txBody>
          <a:bodyPr wrap="none" rtlCol="0">
            <a:spAutoFit/>
          </a:bodyPr>
          <a:lstStyle/>
          <a:p>
            <a:r>
              <a:rPr lang="en-US" sz="900" dirty="0"/>
              <a:t>QVE</a:t>
            </a:r>
            <a:endParaRPr lang="en-GB" sz="900" dirty="0"/>
          </a:p>
        </p:txBody>
      </p:sp>
      <p:sp>
        <p:nvSpPr>
          <p:cNvPr id="268" name="Rectangle 267">
            <a:extLst>
              <a:ext uri="{FF2B5EF4-FFF2-40B4-BE49-F238E27FC236}">
                <a16:creationId xmlns:a16="http://schemas.microsoft.com/office/drawing/2014/main" id="{6E8B2980-635E-1399-16FF-A7623298BBF5}"/>
              </a:ext>
            </a:extLst>
          </p:cNvPr>
          <p:cNvSpPr/>
          <p:nvPr/>
        </p:nvSpPr>
        <p:spPr>
          <a:xfrm>
            <a:off x="3855548" y="1429099"/>
            <a:ext cx="660868" cy="688671"/>
          </a:xfrm>
          <a:prstGeom prst="rect">
            <a:avLst/>
          </a:prstGeom>
          <a:solidFill>
            <a:schemeClr val="bg1">
              <a:lumMod val="95000"/>
            </a:schemeClr>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WCS</a:t>
            </a:r>
            <a:endParaRPr lang="en-GB" sz="1200" dirty="0">
              <a:solidFill>
                <a:schemeClr val="tx1"/>
              </a:solidFill>
            </a:endParaRPr>
          </a:p>
        </p:txBody>
      </p:sp>
      <p:grpSp>
        <p:nvGrpSpPr>
          <p:cNvPr id="269" name="Group 268">
            <a:extLst>
              <a:ext uri="{FF2B5EF4-FFF2-40B4-BE49-F238E27FC236}">
                <a16:creationId xmlns:a16="http://schemas.microsoft.com/office/drawing/2014/main" id="{D18CB31C-124F-9C43-B488-FC3ABD055EB0}"/>
              </a:ext>
            </a:extLst>
          </p:cNvPr>
          <p:cNvGrpSpPr/>
          <p:nvPr/>
        </p:nvGrpSpPr>
        <p:grpSpPr>
          <a:xfrm>
            <a:off x="4657170" y="828040"/>
            <a:ext cx="828721" cy="503505"/>
            <a:chOff x="7668862" y="2028256"/>
            <a:chExt cx="725077" cy="360280"/>
          </a:xfrm>
          <a:solidFill>
            <a:schemeClr val="bg1">
              <a:lumMod val="95000"/>
            </a:schemeClr>
          </a:solidFill>
        </p:grpSpPr>
        <p:sp>
          <p:nvSpPr>
            <p:cNvPr id="270" name="Rectangle: Rounded Corners 269">
              <a:extLst>
                <a:ext uri="{FF2B5EF4-FFF2-40B4-BE49-F238E27FC236}">
                  <a16:creationId xmlns:a16="http://schemas.microsoft.com/office/drawing/2014/main" id="{CE471C1A-A47A-B9CA-09C6-30D164EEF28A}"/>
                </a:ext>
              </a:extLst>
            </p:cNvPr>
            <p:cNvSpPr/>
            <p:nvPr/>
          </p:nvSpPr>
          <p:spPr>
            <a:xfrm>
              <a:off x="7879853" y="2028256"/>
              <a:ext cx="129927" cy="346938"/>
            </a:xfrm>
            <a:prstGeom prst="roundRect">
              <a:avLst>
                <a:gd name="adj" fmla="val 50000"/>
              </a:avLst>
            </a:prstGeom>
            <a:grp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71" name="Rectangle: Rounded Corners 270">
              <a:extLst>
                <a:ext uri="{FF2B5EF4-FFF2-40B4-BE49-F238E27FC236}">
                  <a16:creationId xmlns:a16="http://schemas.microsoft.com/office/drawing/2014/main" id="{E42C740F-2C1E-8F4C-D690-0ABE3ACD551C}"/>
                </a:ext>
              </a:extLst>
            </p:cNvPr>
            <p:cNvSpPr/>
            <p:nvPr/>
          </p:nvSpPr>
          <p:spPr>
            <a:xfrm>
              <a:off x="8059290" y="2028256"/>
              <a:ext cx="129927" cy="346938"/>
            </a:xfrm>
            <a:prstGeom prst="roundRect">
              <a:avLst>
                <a:gd name="adj" fmla="val 50000"/>
              </a:avLst>
            </a:prstGeom>
            <a:grp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72" name="Rectangle: Rounded Corners 271">
              <a:extLst>
                <a:ext uri="{FF2B5EF4-FFF2-40B4-BE49-F238E27FC236}">
                  <a16:creationId xmlns:a16="http://schemas.microsoft.com/office/drawing/2014/main" id="{3EF4AD98-AC58-F516-5A5A-AD647B445382}"/>
                </a:ext>
              </a:extLst>
            </p:cNvPr>
            <p:cNvSpPr/>
            <p:nvPr/>
          </p:nvSpPr>
          <p:spPr>
            <a:xfrm>
              <a:off x="8238726" y="2028256"/>
              <a:ext cx="129927" cy="346938"/>
            </a:xfrm>
            <a:prstGeom prst="roundRect">
              <a:avLst>
                <a:gd name="adj" fmla="val 50000"/>
              </a:avLst>
            </a:prstGeom>
            <a:grp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273" name="Straight Connector 272">
              <a:extLst>
                <a:ext uri="{FF2B5EF4-FFF2-40B4-BE49-F238E27FC236}">
                  <a16:creationId xmlns:a16="http://schemas.microsoft.com/office/drawing/2014/main" id="{FB98B185-38E5-B328-59F3-14179B259AF0}"/>
                </a:ext>
              </a:extLst>
            </p:cNvPr>
            <p:cNvCxnSpPr>
              <a:cxnSpLocks/>
            </p:cNvCxnSpPr>
            <p:nvPr/>
          </p:nvCxnSpPr>
          <p:spPr>
            <a:xfrm>
              <a:off x="7668862" y="2388536"/>
              <a:ext cx="725077" cy="0"/>
            </a:xfrm>
            <a:prstGeom prst="line">
              <a:avLst/>
            </a:prstGeom>
            <a:grpFill/>
            <a:ln w="317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79" name="Group 278">
            <a:extLst>
              <a:ext uri="{FF2B5EF4-FFF2-40B4-BE49-F238E27FC236}">
                <a16:creationId xmlns:a16="http://schemas.microsoft.com/office/drawing/2014/main" id="{746EFC80-8712-412C-77C8-2269A8CAD412}"/>
              </a:ext>
            </a:extLst>
          </p:cNvPr>
          <p:cNvGrpSpPr/>
          <p:nvPr/>
        </p:nvGrpSpPr>
        <p:grpSpPr>
          <a:xfrm>
            <a:off x="5996407" y="1190241"/>
            <a:ext cx="3764440" cy="107204"/>
            <a:chOff x="1515647" y="3599498"/>
            <a:chExt cx="9795889" cy="107204"/>
          </a:xfrm>
        </p:grpSpPr>
        <p:cxnSp>
          <p:nvCxnSpPr>
            <p:cNvPr id="282" name="Straight Connector 281">
              <a:extLst>
                <a:ext uri="{FF2B5EF4-FFF2-40B4-BE49-F238E27FC236}">
                  <a16:creationId xmlns:a16="http://schemas.microsoft.com/office/drawing/2014/main" id="{E09FABD3-CF00-1C93-8E6B-6A837836B4B1}"/>
                </a:ext>
              </a:extLst>
            </p:cNvPr>
            <p:cNvCxnSpPr>
              <a:cxnSpLocks/>
            </p:cNvCxnSpPr>
            <p:nvPr/>
          </p:nvCxnSpPr>
          <p:spPr>
            <a:xfrm>
              <a:off x="1515647" y="3599498"/>
              <a:ext cx="9795889" cy="0"/>
            </a:xfrm>
            <a:prstGeom prst="line">
              <a:avLst/>
            </a:prstGeom>
            <a:ln w="38100">
              <a:solidFill>
                <a:srgbClr val="FFCC66"/>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C1D328D7-340A-6FDE-4599-1999EAC6D3C2}"/>
                </a:ext>
              </a:extLst>
            </p:cNvPr>
            <p:cNvCxnSpPr>
              <a:cxnSpLocks/>
            </p:cNvCxnSpPr>
            <p:nvPr/>
          </p:nvCxnSpPr>
          <p:spPr>
            <a:xfrm>
              <a:off x="1515647" y="3706702"/>
              <a:ext cx="9795889"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grpSp>
      <p:sp>
        <p:nvSpPr>
          <p:cNvPr id="284" name="TextBox 283">
            <a:extLst>
              <a:ext uri="{FF2B5EF4-FFF2-40B4-BE49-F238E27FC236}">
                <a16:creationId xmlns:a16="http://schemas.microsoft.com/office/drawing/2014/main" id="{C0BD4C3F-2359-0641-0010-1E3CC0BF4EF4}"/>
              </a:ext>
            </a:extLst>
          </p:cNvPr>
          <p:cNvSpPr txBox="1"/>
          <p:nvPr/>
        </p:nvSpPr>
        <p:spPr>
          <a:xfrm>
            <a:off x="9734121" y="1094684"/>
            <a:ext cx="225552" cy="307777"/>
          </a:xfrm>
          <a:prstGeom prst="rect">
            <a:avLst/>
          </a:prstGeom>
          <a:noFill/>
        </p:spPr>
        <p:txBody>
          <a:bodyPr wrap="square" rtlCol="0">
            <a:spAutoFit/>
          </a:bodyPr>
          <a:lstStyle/>
          <a:p>
            <a:r>
              <a:rPr lang="en-GB" sz="700" dirty="0"/>
              <a:t>S</a:t>
            </a:r>
          </a:p>
          <a:p>
            <a:r>
              <a:rPr lang="en-GB" sz="700" dirty="0"/>
              <a:t>W</a:t>
            </a:r>
          </a:p>
        </p:txBody>
      </p:sp>
      <p:sp>
        <p:nvSpPr>
          <p:cNvPr id="285" name="TextBox 284">
            <a:extLst>
              <a:ext uri="{FF2B5EF4-FFF2-40B4-BE49-F238E27FC236}">
                <a16:creationId xmlns:a16="http://schemas.microsoft.com/office/drawing/2014/main" id="{E8AB8502-F04C-E853-4901-BB02274F0AB1}"/>
              </a:ext>
            </a:extLst>
          </p:cNvPr>
          <p:cNvSpPr txBox="1"/>
          <p:nvPr/>
        </p:nvSpPr>
        <p:spPr>
          <a:xfrm>
            <a:off x="4771897" y="537179"/>
            <a:ext cx="772348" cy="307777"/>
          </a:xfrm>
          <a:prstGeom prst="rect">
            <a:avLst/>
          </a:prstGeom>
          <a:noFill/>
        </p:spPr>
        <p:txBody>
          <a:bodyPr wrap="square">
            <a:spAutoFit/>
          </a:bodyPr>
          <a:lstStyle/>
          <a:p>
            <a:pPr algn="ctr"/>
            <a:r>
              <a:rPr lang="en-GB" sz="1400" dirty="0">
                <a:solidFill>
                  <a:schemeClr val="tx1"/>
                </a:solidFill>
              </a:rPr>
              <a:t>WHS</a:t>
            </a:r>
            <a:endParaRPr lang="en-GB" sz="1400" dirty="0"/>
          </a:p>
        </p:txBody>
      </p:sp>
      <p:sp>
        <p:nvSpPr>
          <p:cNvPr id="286" name="TextBox 285">
            <a:extLst>
              <a:ext uri="{FF2B5EF4-FFF2-40B4-BE49-F238E27FC236}">
                <a16:creationId xmlns:a16="http://schemas.microsoft.com/office/drawing/2014/main" id="{7D22FEC5-FFA1-5BE9-D68E-D3D0272D0A1C}"/>
              </a:ext>
            </a:extLst>
          </p:cNvPr>
          <p:cNvSpPr txBox="1"/>
          <p:nvPr/>
        </p:nvSpPr>
        <p:spPr>
          <a:xfrm>
            <a:off x="7614520" y="883123"/>
            <a:ext cx="772348" cy="307777"/>
          </a:xfrm>
          <a:prstGeom prst="rect">
            <a:avLst/>
          </a:prstGeom>
          <a:noFill/>
        </p:spPr>
        <p:txBody>
          <a:bodyPr wrap="square">
            <a:spAutoFit/>
          </a:bodyPr>
          <a:lstStyle/>
          <a:p>
            <a:pPr algn="ctr"/>
            <a:r>
              <a:rPr lang="en-GB" sz="1400" dirty="0">
                <a:solidFill>
                  <a:schemeClr val="tx1"/>
                </a:solidFill>
              </a:rPr>
              <a:t>WPS</a:t>
            </a:r>
            <a:endParaRPr lang="en-GB" sz="1400" dirty="0"/>
          </a:p>
        </p:txBody>
      </p:sp>
    </p:spTree>
    <p:extLst>
      <p:ext uri="{BB962C8B-B14F-4D97-AF65-F5344CB8AC3E}">
        <p14:creationId xmlns:p14="http://schemas.microsoft.com/office/powerpoint/2010/main" val="20896348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FD4D16-4B9A-CE85-4A18-B62F74EEA001}"/>
              </a:ext>
            </a:extLst>
          </p:cNvPr>
          <p:cNvSpPr>
            <a:spLocks noGrp="1"/>
          </p:cNvSpPr>
          <p:nvPr>
            <p:ph type="body" sz="quarter" idx="12"/>
          </p:nvPr>
        </p:nvSpPr>
        <p:spPr/>
        <p:txBody>
          <a:bodyPr/>
          <a:lstStyle/>
          <a:p>
            <a:endParaRPr lang="en-GB"/>
          </a:p>
        </p:txBody>
      </p:sp>
      <p:sp>
        <p:nvSpPr>
          <p:cNvPr id="3" name="Title 2">
            <a:extLst>
              <a:ext uri="{FF2B5EF4-FFF2-40B4-BE49-F238E27FC236}">
                <a16:creationId xmlns:a16="http://schemas.microsoft.com/office/drawing/2014/main" id="{3776EBB1-C411-A12D-10FE-BE6C37FE5E56}"/>
              </a:ext>
            </a:extLst>
          </p:cNvPr>
          <p:cNvSpPr>
            <a:spLocks noGrp="1"/>
          </p:cNvSpPr>
          <p:nvPr>
            <p:ph type="title"/>
          </p:nvPr>
        </p:nvSpPr>
        <p:spPr/>
        <p:txBody>
          <a:bodyPr/>
          <a:lstStyle/>
          <a:p>
            <a:r>
              <a:rPr lang="en-US" dirty="0"/>
              <a:t>Definitions</a:t>
            </a:r>
            <a:endParaRPr lang="en-GB" dirty="0"/>
          </a:p>
        </p:txBody>
      </p:sp>
    </p:spTree>
    <p:extLst>
      <p:ext uri="{BB962C8B-B14F-4D97-AF65-F5344CB8AC3E}">
        <p14:creationId xmlns:p14="http://schemas.microsoft.com/office/powerpoint/2010/main" val="32685222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A814E660-BF25-4843-B2A0-93C6E2B6253B}" type="slidenum">
              <a:rPr lang="en-BE" smtClean="0"/>
              <a:pPr/>
              <a:t>4</a:t>
            </a:fld>
            <a:endParaRPr lang="en-BE" dirty="0"/>
          </a:p>
        </p:txBody>
      </p:sp>
      <p:sp>
        <p:nvSpPr>
          <p:cNvPr id="10" name="Text Placeholder 9"/>
          <p:cNvSpPr>
            <a:spLocks noGrp="1"/>
          </p:cNvSpPr>
          <p:nvPr>
            <p:ph type="body" sz="quarter" idx="16"/>
          </p:nvPr>
        </p:nvSpPr>
        <p:spPr/>
        <p:txBody>
          <a:bodyPr>
            <a:normAutofit fontScale="92500" lnSpcReduction="10000"/>
          </a:bodyPr>
          <a:lstStyle/>
          <a:p>
            <a:r>
              <a:rPr lang="en-GB" dirty="0"/>
              <a:t>Q&amp;C Campaign</a:t>
            </a:r>
          </a:p>
        </p:txBody>
      </p:sp>
      <p:sp>
        <p:nvSpPr>
          <p:cNvPr id="4" name="TextBox 3">
            <a:extLst>
              <a:ext uri="{FF2B5EF4-FFF2-40B4-BE49-F238E27FC236}">
                <a16:creationId xmlns:a16="http://schemas.microsoft.com/office/drawing/2014/main" id="{DD15CB6B-D721-83E7-575B-5F13E070BDC3}"/>
              </a:ext>
            </a:extLst>
          </p:cNvPr>
          <p:cNvSpPr txBox="1"/>
          <p:nvPr/>
        </p:nvSpPr>
        <p:spPr>
          <a:xfrm>
            <a:off x="221425" y="1467961"/>
            <a:ext cx="5416691" cy="3754874"/>
          </a:xfrm>
          <a:prstGeom prst="rect">
            <a:avLst/>
          </a:prstGeom>
          <a:noFill/>
        </p:spPr>
        <p:txBody>
          <a:bodyPr wrap="square">
            <a:spAutoFit/>
          </a:bodyPr>
          <a:lstStyle/>
          <a:p>
            <a:r>
              <a:rPr lang="en-GB" sz="1400" b="1" dirty="0"/>
              <a:t>Qualification</a:t>
            </a:r>
            <a:r>
              <a:rPr lang="en-GB" sz="1400" dirty="0"/>
              <a:t> (Validation of Equipment &amp; Systems)</a:t>
            </a:r>
          </a:p>
          <a:p>
            <a:pPr lvl="1"/>
            <a:r>
              <a:rPr lang="en-GB" sz="1400" dirty="0"/>
              <a:t>Goal: Ensure the system meets predefined specifications.</a:t>
            </a:r>
          </a:p>
          <a:p>
            <a:pPr lvl="1"/>
            <a:endParaRPr lang="en-GB" sz="1400" dirty="0"/>
          </a:p>
          <a:p>
            <a:pPr lvl="1"/>
            <a:endParaRPr lang="en-GB" sz="1400" dirty="0"/>
          </a:p>
          <a:p>
            <a:pPr lvl="1"/>
            <a:r>
              <a:rPr lang="en-GB" sz="1400" dirty="0"/>
              <a:t>Notes: Can be done at any point.</a:t>
            </a:r>
          </a:p>
          <a:p>
            <a:pPr lvl="1"/>
            <a:endParaRPr lang="en-GB" sz="1400" dirty="0"/>
          </a:p>
          <a:p>
            <a:pPr lvl="1"/>
            <a:endParaRPr lang="en-GB" sz="1400" dirty="0"/>
          </a:p>
          <a:p>
            <a:pPr lvl="1"/>
            <a:r>
              <a:rPr lang="en-GB" sz="1400" dirty="0"/>
              <a:t>Aspects: </a:t>
            </a:r>
          </a:p>
          <a:p>
            <a:pPr marL="685800" lvl="1" indent="-228600">
              <a:buFont typeface="+mj-lt"/>
              <a:buAutoNum type="arabicPeriod"/>
            </a:pPr>
            <a:r>
              <a:rPr lang="en-GB" sz="1400" b="1" dirty="0"/>
              <a:t>Design Qualification (DQ)</a:t>
            </a:r>
            <a:r>
              <a:rPr lang="en-GB" sz="1400" dirty="0"/>
              <a:t> – Confirms the design meets the required standards.</a:t>
            </a:r>
          </a:p>
          <a:p>
            <a:pPr marL="685800" lvl="1" indent="-228600">
              <a:buFont typeface="+mj-lt"/>
              <a:buAutoNum type="arabicPeriod"/>
            </a:pPr>
            <a:r>
              <a:rPr lang="en-GB" sz="1400" b="1" dirty="0"/>
              <a:t>Installation Qualification (IQ)</a:t>
            </a:r>
            <a:r>
              <a:rPr lang="en-GB" sz="1400" dirty="0"/>
              <a:t> – Verifies proper installation (punching list)</a:t>
            </a:r>
          </a:p>
          <a:p>
            <a:pPr marL="1200150" lvl="2" indent="-285750">
              <a:buFont typeface="Arial" panose="020B0604020202020204" pitchFamily="34" charset="0"/>
              <a:buChar char="•"/>
            </a:pPr>
            <a:r>
              <a:rPr lang="en-GB" sz="1400" dirty="0"/>
              <a:t>E.g. leak test, presence of all equipment</a:t>
            </a:r>
          </a:p>
          <a:p>
            <a:pPr marL="715963" lvl="1" indent="-258763">
              <a:buFont typeface="+mj-lt"/>
              <a:buAutoNum type="arabicPeriod" startAt="3"/>
            </a:pPr>
            <a:r>
              <a:rPr lang="en-GB" sz="1400" b="1" dirty="0"/>
              <a:t>Operational Qualification (OQ)</a:t>
            </a:r>
            <a:r>
              <a:rPr lang="en-GB" sz="1400" dirty="0"/>
              <a:t> – Ensures the system functions as intended.</a:t>
            </a:r>
          </a:p>
          <a:p>
            <a:pPr marL="685800" lvl="1" indent="-228600">
              <a:buFont typeface="+mj-lt"/>
              <a:buAutoNum type="arabicPeriod" startAt="3"/>
            </a:pPr>
            <a:r>
              <a:rPr lang="en-GB" sz="1400" b="1" dirty="0"/>
              <a:t>Performance Qualification (PQ)</a:t>
            </a:r>
            <a:r>
              <a:rPr lang="en-GB" sz="1400" dirty="0"/>
              <a:t> – Confirms consistent performance under real conditions.</a:t>
            </a:r>
          </a:p>
        </p:txBody>
      </p:sp>
      <p:sp>
        <p:nvSpPr>
          <p:cNvPr id="7" name="TextBox 6">
            <a:extLst>
              <a:ext uri="{FF2B5EF4-FFF2-40B4-BE49-F238E27FC236}">
                <a16:creationId xmlns:a16="http://schemas.microsoft.com/office/drawing/2014/main" id="{37257F89-405A-F47E-D785-582C5A178783}"/>
              </a:ext>
            </a:extLst>
          </p:cNvPr>
          <p:cNvSpPr txBox="1"/>
          <p:nvPr/>
        </p:nvSpPr>
        <p:spPr>
          <a:xfrm>
            <a:off x="6095999" y="1467961"/>
            <a:ext cx="5962757" cy="3970318"/>
          </a:xfrm>
          <a:prstGeom prst="rect">
            <a:avLst/>
          </a:prstGeom>
          <a:noFill/>
        </p:spPr>
        <p:txBody>
          <a:bodyPr wrap="square">
            <a:spAutoFit/>
          </a:bodyPr>
          <a:lstStyle/>
          <a:p>
            <a:r>
              <a:rPr lang="en-GB" sz="1400" b="1" dirty="0"/>
              <a:t>Commissioning</a:t>
            </a:r>
            <a:r>
              <a:rPr lang="en-GB" sz="1400" dirty="0"/>
              <a:t> (Readiness for Operation)</a:t>
            </a:r>
          </a:p>
          <a:p>
            <a:pPr lvl="1"/>
            <a:r>
              <a:rPr lang="en-GB" sz="1400" dirty="0"/>
              <a:t>Goal: Systematic process of starting up and testing equipment and systems.</a:t>
            </a:r>
          </a:p>
          <a:p>
            <a:pPr lvl="1"/>
            <a:endParaRPr lang="en-GB" sz="1400" dirty="0"/>
          </a:p>
          <a:p>
            <a:pPr lvl="1"/>
            <a:r>
              <a:rPr lang="en-GB" sz="1400" dirty="0"/>
              <a:t>Notes: The system has been installed on its final place and won’t be moved anymore</a:t>
            </a:r>
          </a:p>
          <a:p>
            <a:pPr lvl="1"/>
            <a:endParaRPr lang="en-GB" sz="1400" dirty="0"/>
          </a:p>
          <a:p>
            <a:pPr lvl="1"/>
            <a:r>
              <a:rPr lang="en-GB" sz="1400" dirty="0"/>
              <a:t>Aspects:</a:t>
            </a:r>
          </a:p>
          <a:p>
            <a:pPr marL="685800" lvl="1" indent="-228600">
              <a:buFont typeface="+mj-lt"/>
              <a:buAutoNum type="arabicPeriod"/>
            </a:pPr>
            <a:r>
              <a:rPr lang="en-GB" sz="1400" b="1" dirty="0"/>
              <a:t>Commissioning Warm &amp; w/o process fluid </a:t>
            </a:r>
            <a:r>
              <a:rPr lang="en-GB" sz="1400" dirty="0"/>
              <a:t>– Testing without process fluid (e.g., dry runs, control system validation), can be virtual or with true sensors</a:t>
            </a:r>
          </a:p>
          <a:p>
            <a:pPr marL="685800" lvl="1" indent="-228600">
              <a:buFont typeface="+mj-lt"/>
              <a:buAutoNum type="arabicPeriod"/>
            </a:pPr>
            <a:endParaRPr lang="en-GB" sz="1400" b="1" dirty="0"/>
          </a:p>
          <a:p>
            <a:pPr marL="685800" lvl="1" indent="-228600">
              <a:buFont typeface="+mj-lt"/>
              <a:buAutoNum type="arabicPeriod"/>
            </a:pPr>
            <a:r>
              <a:rPr lang="en-GB" sz="1400" b="1" dirty="0"/>
              <a:t>Commissioning Warm &amp; w/ process fluid</a:t>
            </a:r>
            <a:r>
              <a:rPr lang="en-GB" sz="1400" dirty="0"/>
              <a:t> – Testing with operational fluids.</a:t>
            </a:r>
          </a:p>
          <a:p>
            <a:pPr marL="685800" lvl="1" indent="-228600">
              <a:buFont typeface="+mj-lt"/>
              <a:buAutoNum type="arabicPeriod"/>
            </a:pPr>
            <a:endParaRPr lang="en-GB" sz="1400" dirty="0"/>
          </a:p>
          <a:p>
            <a:pPr marL="685800" lvl="1" indent="-228600">
              <a:buFont typeface="+mj-lt"/>
              <a:buAutoNum type="arabicPeriod"/>
            </a:pPr>
            <a:r>
              <a:rPr lang="en-GB" sz="1400" b="1" dirty="0"/>
              <a:t>Commissioning Cold &amp; w/ process fluid</a:t>
            </a:r>
            <a:r>
              <a:rPr lang="en-GB" sz="1400" dirty="0"/>
              <a:t> – Testing with operational fluids.</a:t>
            </a:r>
          </a:p>
          <a:p>
            <a:pPr marL="685800" lvl="1" indent="-228600">
              <a:buFont typeface="+mj-lt"/>
              <a:buAutoNum type="arabicPeriod"/>
            </a:pPr>
            <a:endParaRPr lang="en-GB" sz="1400" dirty="0"/>
          </a:p>
        </p:txBody>
      </p:sp>
      <p:cxnSp>
        <p:nvCxnSpPr>
          <p:cNvPr id="9" name="Straight Connector 8">
            <a:extLst>
              <a:ext uri="{FF2B5EF4-FFF2-40B4-BE49-F238E27FC236}">
                <a16:creationId xmlns:a16="http://schemas.microsoft.com/office/drawing/2014/main" id="{CD7C8392-27E7-FB9B-06A3-BEAC2DE3C853}"/>
              </a:ext>
            </a:extLst>
          </p:cNvPr>
          <p:cNvCxnSpPr/>
          <p:nvPr/>
        </p:nvCxnSpPr>
        <p:spPr>
          <a:xfrm>
            <a:off x="5859541" y="1467961"/>
            <a:ext cx="0" cy="37396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8B018D9-3955-375F-8D31-AA9F8C5EC0EB}"/>
              </a:ext>
            </a:extLst>
          </p:cNvPr>
          <p:cNvSpPr txBox="1"/>
          <p:nvPr/>
        </p:nvSpPr>
        <p:spPr>
          <a:xfrm>
            <a:off x="253195" y="774582"/>
            <a:ext cx="5746438" cy="307777"/>
          </a:xfrm>
          <a:prstGeom prst="rect">
            <a:avLst/>
          </a:prstGeom>
          <a:noFill/>
        </p:spPr>
        <p:txBody>
          <a:bodyPr wrap="square">
            <a:spAutoFit/>
          </a:bodyPr>
          <a:lstStyle/>
          <a:p>
            <a:r>
              <a:rPr lang="en-GB" sz="1400" b="1" dirty="0"/>
              <a:t>Q&amp;C Campaign: Qualification and Commissioning</a:t>
            </a:r>
          </a:p>
        </p:txBody>
      </p:sp>
      <p:sp>
        <p:nvSpPr>
          <p:cNvPr id="11" name="TextBox 10">
            <a:extLst>
              <a:ext uri="{FF2B5EF4-FFF2-40B4-BE49-F238E27FC236}">
                <a16:creationId xmlns:a16="http://schemas.microsoft.com/office/drawing/2014/main" id="{C2C86D30-FC85-C941-61C4-5746538B677E}"/>
              </a:ext>
            </a:extLst>
          </p:cNvPr>
          <p:cNvSpPr txBox="1"/>
          <p:nvPr/>
        </p:nvSpPr>
        <p:spPr>
          <a:xfrm>
            <a:off x="6534426" y="112862"/>
            <a:ext cx="3506322" cy="1169551"/>
          </a:xfrm>
          <a:prstGeom prst="rect">
            <a:avLst/>
          </a:prstGeom>
          <a:solidFill>
            <a:schemeClr val="accent2">
              <a:lumMod val="20000"/>
              <a:lumOff val="80000"/>
            </a:schemeClr>
          </a:solidFill>
          <a:ln>
            <a:solidFill>
              <a:schemeClr val="tx1"/>
            </a:solidFill>
          </a:ln>
        </p:spPr>
        <p:txBody>
          <a:bodyPr wrap="square">
            <a:spAutoFit/>
          </a:bodyPr>
          <a:lstStyle/>
          <a:p>
            <a:r>
              <a:rPr lang="en-GB" sz="1400" dirty="0"/>
              <a:t>Q or C 1. 1.x = standalone w/o CIS</a:t>
            </a:r>
          </a:p>
          <a:p>
            <a:r>
              <a:rPr lang="en-GB" sz="1400" dirty="0"/>
              <a:t>Q or C 1.2.x = standalone w/ CIS</a:t>
            </a:r>
          </a:p>
          <a:p>
            <a:r>
              <a:rPr lang="en-GB" sz="1400" dirty="0"/>
              <a:t>Q or C 2.2.x = integrated with X</a:t>
            </a:r>
          </a:p>
          <a:p>
            <a:r>
              <a:rPr lang="en-GB" sz="1400" dirty="0"/>
              <a:t>Q or C 3.2.x = integrated with X + Y</a:t>
            </a:r>
          </a:p>
          <a:p>
            <a:r>
              <a:rPr lang="en-GB" sz="1400" dirty="0"/>
              <a:t>…</a:t>
            </a:r>
          </a:p>
        </p:txBody>
      </p:sp>
      <p:sp>
        <p:nvSpPr>
          <p:cNvPr id="2" name="TextBox 1">
            <a:extLst>
              <a:ext uri="{FF2B5EF4-FFF2-40B4-BE49-F238E27FC236}">
                <a16:creationId xmlns:a16="http://schemas.microsoft.com/office/drawing/2014/main" id="{620AB492-65C0-439E-5EA3-5ADAC3C67140}"/>
              </a:ext>
            </a:extLst>
          </p:cNvPr>
          <p:cNvSpPr txBox="1"/>
          <p:nvPr/>
        </p:nvSpPr>
        <p:spPr>
          <a:xfrm>
            <a:off x="6319191" y="5623827"/>
            <a:ext cx="5739565" cy="1015663"/>
          </a:xfrm>
          <a:prstGeom prst="rect">
            <a:avLst/>
          </a:prstGeom>
          <a:noFill/>
        </p:spPr>
        <p:txBody>
          <a:bodyPr wrap="square" rtlCol="0">
            <a:spAutoFit/>
          </a:bodyPr>
          <a:lstStyle/>
          <a:p>
            <a:pPr algn="ctr"/>
            <a:r>
              <a:rPr lang="en-GB" sz="1200" u="sng" dirty="0"/>
              <a:t>Highlighted differences VS qualification</a:t>
            </a:r>
          </a:p>
          <a:p>
            <a:pPr marL="342900" indent="-342900">
              <a:buFont typeface="+mj-lt"/>
              <a:buAutoNum type="arabicPeriod"/>
            </a:pPr>
            <a:r>
              <a:rPr lang="en-GB" sz="1200" dirty="0"/>
              <a:t>Installation at final location (not planned to move it again)</a:t>
            </a:r>
          </a:p>
          <a:p>
            <a:pPr marL="342900" indent="-342900">
              <a:buFont typeface="+mj-lt"/>
              <a:buAutoNum type="arabicPeriod"/>
            </a:pPr>
            <a:r>
              <a:rPr lang="en-GB" sz="1200" dirty="0"/>
              <a:t>Automated controls ready for startup </a:t>
            </a:r>
            <a:r>
              <a:rPr lang="en-GB" sz="1200" dirty="0">
                <a:sym typeface="Wingdings" panose="05000000000000000000" pitchFamily="2" charset="2"/>
              </a:rPr>
              <a:t> supply the users</a:t>
            </a:r>
          </a:p>
          <a:p>
            <a:pPr marL="342900" indent="-342900">
              <a:buFont typeface="+mj-lt"/>
              <a:buAutoNum type="arabicPeriod"/>
            </a:pPr>
            <a:r>
              <a:rPr lang="en-GB" sz="1200" dirty="0">
                <a:sym typeface="Wingdings" panose="05000000000000000000" pitchFamily="2" charset="2"/>
              </a:rPr>
              <a:t>The qualification is to check the specs against measurements</a:t>
            </a:r>
          </a:p>
          <a:p>
            <a:pPr marL="342900" indent="-342900">
              <a:buFont typeface="+mj-lt"/>
              <a:buAutoNum type="arabicPeriod"/>
            </a:pPr>
            <a:r>
              <a:rPr lang="en-GB" sz="1200" dirty="0">
                <a:sym typeface="Wingdings" panose="05000000000000000000" pitchFamily="2" charset="2"/>
              </a:rPr>
              <a:t>You can commission a system that does not meet the specs</a:t>
            </a:r>
            <a:endParaRPr lang="en-GB" sz="1200" dirty="0"/>
          </a:p>
        </p:txBody>
      </p:sp>
      <p:sp>
        <p:nvSpPr>
          <p:cNvPr id="5" name="Arrow: Right 4">
            <a:extLst>
              <a:ext uri="{FF2B5EF4-FFF2-40B4-BE49-F238E27FC236}">
                <a16:creationId xmlns:a16="http://schemas.microsoft.com/office/drawing/2014/main" id="{D2610065-8D6A-B6A0-793D-CD62E64E04FC}"/>
              </a:ext>
            </a:extLst>
          </p:cNvPr>
          <p:cNvSpPr/>
          <p:nvPr/>
        </p:nvSpPr>
        <p:spPr>
          <a:xfrm rot="5400000">
            <a:off x="9014552" y="5225178"/>
            <a:ext cx="348840" cy="497163"/>
          </a:xfrm>
          <a:prstGeom prst="right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CE515E2E-AC46-257E-EF19-E6CCAAD0A9EC}"/>
              </a:ext>
            </a:extLst>
          </p:cNvPr>
          <p:cNvSpPr txBox="1"/>
          <p:nvPr/>
        </p:nvSpPr>
        <p:spPr>
          <a:xfrm>
            <a:off x="1282556" y="5784325"/>
            <a:ext cx="4355560" cy="954107"/>
          </a:xfrm>
          <a:prstGeom prst="rect">
            <a:avLst/>
          </a:prstGeom>
          <a:solidFill>
            <a:schemeClr val="accent3">
              <a:lumMod val="20000"/>
              <a:lumOff val="80000"/>
            </a:schemeClr>
          </a:solidFill>
          <a:ln>
            <a:solidFill>
              <a:schemeClr val="tx1"/>
            </a:solidFill>
          </a:ln>
        </p:spPr>
        <p:txBody>
          <a:bodyPr wrap="square">
            <a:spAutoFit/>
          </a:bodyPr>
          <a:lstStyle/>
          <a:p>
            <a:r>
              <a:rPr lang="en-GB" sz="1400" b="1" dirty="0"/>
              <a:t>Typical steps that can be performed in both qualification and commissioning</a:t>
            </a:r>
          </a:p>
          <a:p>
            <a:pPr marL="285750" indent="-285750">
              <a:buFont typeface="Arial" panose="020B0604020202020204" pitchFamily="34" charset="0"/>
              <a:buChar char="•"/>
            </a:pPr>
            <a:r>
              <a:rPr lang="en-GB" sz="1400" dirty="0"/>
              <a:t>Purging and conditioning</a:t>
            </a:r>
          </a:p>
          <a:p>
            <a:pPr marL="285750" indent="-285750">
              <a:buFont typeface="Arial" panose="020B0604020202020204" pitchFamily="34" charset="0"/>
              <a:buChar char="•"/>
            </a:pPr>
            <a:r>
              <a:rPr lang="en-GB" sz="1400" dirty="0"/>
              <a:t>Calibration and zero, on site ?</a:t>
            </a:r>
          </a:p>
        </p:txBody>
      </p:sp>
    </p:spTree>
    <p:extLst>
      <p:ext uri="{BB962C8B-B14F-4D97-AF65-F5344CB8AC3E}">
        <p14:creationId xmlns:p14="http://schemas.microsoft.com/office/powerpoint/2010/main" val="20280158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A814E660-BF25-4843-B2A0-93C6E2B6253B}" type="slidenum">
              <a:rPr lang="en-BE" smtClean="0"/>
              <a:pPr/>
              <a:t>5</a:t>
            </a:fld>
            <a:endParaRPr lang="en-BE" dirty="0"/>
          </a:p>
        </p:txBody>
      </p:sp>
      <p:sp>
        <p:nvSpPr>
          <p:cNvPr id="10" name="Text Placeholder 9"/>
          <p:cNvSpPr>
            <a:spLocks noGrp="1"/>
          </p:cNvSpPr>
          <p:nvPr>
            <p:ph type="body" sz="quarter" idx="16"/>
          </p:nvPr>
        </p:nvSpPr>
        <p:spPr/>
        <p:txBody>
          <a:bodyPr>
            <a:normAutofit fontScale="92500" lnSpcReduction="10000"/>
          </a:bodyPr>
          <a:lstStyle/>
          <a:p>
            <a:r>
              <a:rPr lang="en-GB" dirty="0"/>
              <a:t>FAT and SAT</a:t>
            </a:r>
          </a:p>
        </p:txBody>
      </p:sp>
      <p:pic>
        <p:nvPicPr>
          <p:cNvPr id="2" name="Picture 1">
            <a:extLst>
              <a:ext uri="{FF2B5EF4-FFF2-40B4-BE49-F238E27FC236}">
                <a16:creationId xmlns:a16="http://schemas.microsoft.com/office/drawing/2014/main" id="{3604B501-220A-322A-519D-000F33B78BC9}"/>
              </a:ext>
            </a:extLst>
          </p:cNvPr>
          <p:cNvPicPr>
            <a:picLocks noChangeAspect="1"/>
          </p:cNvPicPr>
          <p:nvPr/>
        </p:nvPicPr>
        <p:blipFill>
          <a:blip r:embed="rId2"/>
          <a:stretch>
            <a:fillRect/>
          </a:stretch>
        </p:blipFill>
        <p:spPr>
          <a:xfrm>
            <a:off x="1017810" y="2029427"/>
            <a:ext cx="3649400" cy="2014659"/>
          </a:xfrm>
          <a:prstGeom prst="rect">
            <a:avLst/>
          </a:prstGeom>
          <a:ln>
            <a:solidFill>
              <a:schemeClr val="accent1"/>
            </a:solidFill>
          </a:ln>
        </p:spPr>
      </p:pic>
      <p:pic>
        <p:nvPicPr>
          <p:cNvPr id="5" name="Picture 4">
            <a:extLst>
              <a:ext uri="{FF2B5EF4-FFF2-40B4-BE49-F238E27FC236}">
                <a16:creationId xmlns:a16="http://schemas.microsoft.com/office/drawing/2014/main" id="{8E8156B4-84CB-55AD-1986-ACBC666B6EE5}"/>
              </a:ext>
            </a:extLst>
          </p:cNvPr>
          <p:cNvPicPr>
            <a:picLocks noChangeAspect="1"/>
          </p:cNvPicPr>
          <p:nvPr/>
        </p:nvPicPr>
        <p:blipFill>
          <a:blip r:embed="rId3"/>
          <a:stretch>
            <a:fillRect/>
          </a:stretch>
        </p:blipFill>
        <p:spPr>
          <a:xfrm>
            <a:off x="1017809" y="4331828"/>
            <a:ext cx="3649399" cy="2014659"/>
          </a:xfrm>
          <a:prstGeom prst="rect">
            <a:avLst/>
          </a:prstGeom>
          <a:ln>
            <a:solidFill>
              <a:schemeClr val="accent1"/>
            </a:solidFill>
          </a:ln>
        </p:spPr>
      </p:pic>
      <p:pic>
        <p:nvPicPr>
          <p:cNvPr id="6" name="Picture 5">
            <a:extLst>
              <a:ext uri="{FF2B5EF4-FFF2-40B4-BE49-F238E27FC236}">
                <a16:creationId xmlns:a16="http://schemas.microsoft.com/office/drawing/2014/main" id="{DBCEABD7-1B22-6B99-5F6B-81D02C6D7245}"/>
              </a:ext>
            </a:extLst>
          </p:cNvPr>
          <p:cNvPicPr>
            <a:picLocks noChangeAspect="1"/>
          </p:cNvPicPr>
          <p:nvPr/>
        </p:nvPicPr>
        <p:blipFill>
          <a:blip r:embed="rId4"/>
          <a:srcRect t="10251"/>
          <a:stretch/>
        </p:blipFill>
        <p:spPr>
          <a:xfrm>
            <a:off x="6377070" y="2454530"/>
            <a:ext cx="4564787" cy="2261673"/>
          </a:xfrm>
          <a:prstGeom prst="rect">
            <a:avLst/>
          </a:prstGeom>
          <a:ln>
            <a:solidFill>
              <a:schemeClr val="accent1"/>
            </a:solidFill>
          </a:ln>
        </p:spPr>
      </p:pic>
      <p:sp>
        <p:nvSpPr>
          <p:cNvPr id="7" name="TextBox 6">
            <a:extLst>
              <a:ext uri="{FF2B5EF4-FFF2-40B4-BE49-F238E27FC236}">
                <a16:creationId xmlns:a16="http://schemas.microsoft.com/office/drawing/2014/main" id="{B2CE2CFA-7744-4147-DEF3-AEBE904A69D6}"/>
              </a:ext>
            </a:extLst>
          </p:cNvPr>
          <p:cNvSpPr txBox="1"/>
          <p:nvPr/>
        </p:nvSpPr>
        <p:spPr>
          <a:xfrm>
            <a:off x="237825" y="687376"/>
            <a:ext cx="5624031" cy="1200329"/>
          </a:xfrm>
          <a:prstGeom prst="rect">
            <a:avLst/>
          </a:prstGeom>
          <a:noFill/>
        </p:spPr>
        <p:txBody>
          <a:bodyPr wrap="square" rtlCol="0">
            <a:spAutoFit/>
          </a:bodyPr>
          <a:lstStyle/>
          <a:p>
            <a:r>
              <a:rPr lang="en-US" b="1" dirty="0"/>
              <a:t>FAT &amp; SAT </a:t>
            </a:r>
            <a:r>
              <a:rPr lang="en-US" dirty="0">
                <a:sym typeface="Wingdings" panose="05000000000000000000" pitchFamily="2" charset="2"/>
              </a:rPr>
              <a:t> </a:t>
            </a:r>
            <a:r>
              <a:rPr lang="en-US" dirty="0"/>
              <a:t>These are contractual terms</a:t>
            </a:r>
          </a:p>
          <a:p>
            <a:pPr marL="171450" indent="-171450">
              <a:buFont typeface="Arial" panose="020B0604020202020204" pitchFamily="34" charset="0"/>
              <a:buChar char="•"/>
            </a:pPr>
            <a:r>
              <a:rPr lang="en-GB" sz="1800" dirty="0"/>
              <a:t>SAT is only for the green and is contractual</a:t>
            </a:r>
          </a:p>
          <a:p>
            <a:pPr marL="171450" indent="-171450">
              <a:buFont typeface="Arial" panose="020B0604020202020204" pitchFamily="34" charset="0"/>
              <a:buChar char="•"/>
            </a:pPr>
            <a:r>
              <a:rPr lang="en-GB" sz="1800" dirty="0"/>
              <a:t>FAT/SAT is accepting the activities</a:t>
            </a:r>
          </a:p>
          <a:p>
            <a:pPr marL="171450" indent="-171450">
              <a:buFont typeface="Arial" panose="020B0604020202020204" pitchFamily="34" charset="0"/>
              <a:buChar char="•"/>
            </a:pPr>
            <a:r>
              <a:rPr lang="en-GB" sz="1800" dirty="0"/>
              <a:t>SAT is a subset of commissioning campaign</a:t>
            </a:r>
          </a:p>
        </p:txBody>
      </p:sp>
      <p:cxnSp>
        <p:nvCxnSpPr>
          <p:cNvPr id="16" name="Straight Connector 15">
            <a:extLst>
              <a:ext uri="{FF2B5EF4-FFF2-40B4-BE49-F238E27FC236}">
                <a16:creationId xmlns:a16="http://schemas.microsoft.com/office/drawing/2014/main" id="{F071727D-DFC1-7AC2-5AD7-EBB8FFDC5D28}"/>
              </a:ext>
            </a:extLst>
          </p:cNvPr>
          <p:cNvCxnSpPr>
            <a:cxnSpLocks/>
          </p:cNvCxnSpPr>
          <p:nvPr/>
        </p:nvCxnSpPr>
        <p:spPr>
          <a:xfrm>
            <a:off x="5512340" y="995381"/>
            <a:ext cx="0" cy="4025135"/>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E38C899-80E6-5F6F-81C2-AE35F18F72A1}"/>
              </a:ext>
            </a:extLst>
          </p:cNvPr>
          <p:cNvSpPr txBox="1"/>
          <p:nvPr/>
        </p:nvSpPr>
        <p:spPr>
          <a:xfrm>
            <a:off x="6152920" y="687645"/>
            <a:ext cx="5801254" cy="1200329"/>
          </a:xfrm>
          <a:prstGeom prst="rect">
            <a:avLst/>
          </a:prstGeom>
          <a:noFill/>
        </p:spPr>
        <p:txBody>
          <a:bodyPr wrap="square" rtlCol="0">
            <a:spAutoFit/>
          </a:bodyPr>
          <a:lstStyle/>
          <a:p>
            <a:r>
              <a:rPr lang="en-US" b="1" dirty="0"/>
              <a:t>Q&amp;C</a:t>
            </a:r>
            <a:r>
              <a:rPr lang="en-US" dirty="0"/>
              <a:t> (Qualification and Commissioning)</a:t>
            </a:r>
          </a:p>
          <a:p>
            <a:pPr marL="285750" indent="-285750">
              <a:buFont typeface="Arial" panose="020B0604020202020204" pitchFamily="34" charset="0"/>
              <a:buChar char="•"/>
            </a:pPr>
            <a:r>
              <a:rPr lang="en-US" dirty="0"/>
              <a:t>This is the general term</a:t>
            </a:r>
          </a:p>
          <a:p>
            <a:pPr marL="285750" indent="-285750">
              <a:buFont typeface="Arial" panose="020B0604020202020204" pitchFamily="34" charset="0"/>
              <a:buChar char="•"/>
            </a:pPr>
            <a:r>
              <a:rPr lang="en-US" dirty="0"/>
              <a:t>Often confused with SAT, but it contains more than just acceptance testing</a:t>
            </a:r>
          </a:p>
        </p:txBody>
      </p:sp>
    </p:spTree>
    <p:extLst>
      <p:ext uri="{BB962C8B-B14F-4D97-AF65-F5344CB8AC3E}">
        <p14:creationId xmlns:p14="http://schemas.microsoft.com/office/powerpoint/2010/main" val="178386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FD4D16-4B9A-CE85-4A18-B62F74EEA001}"/>
              </a:ext>
            </a:extLst>
          </p:cNvPr>
          <p:cNvSpPr>
            <a:spLocks noGrp="1"/>
          </p:cNvSpPr>
          <p:nvPr>
            <p:ph type="body" sz="quarter" idx="12"/>
          </p:nvPr>
        </p:nvSpPr>
        <p:spPr/>
        <p:txBody>
          <a:bodyPr/>
          <a:lstStyle/>
          <a:p>
            <a:endParaRPr lang="en-GB"/>
          </a:p>
        </p:txBody>
      </p:sp>
      <p:sp>
        <p:nvSpPr>
          <p:cNvPr id="3" name="Title 2">
            <a:extLst>
              <a:ext uri="{FF2B5EF4-FFF2-40B4-BE49-F238E27FC236}">
                <a16:creationId xmlns:a16="http://schemas.microsoft.com/office/drawing/2014/main" id="{3776EBB1-C411-A12D-10FE-BE6C37FE5E56}"/>
              </a:ext>
            </a:extLst>
          </p:cNvPr>
          <p:cNvSpPr>
            <a:spLocks noGrp="1"/>
          </p:cNvSpPr>
          <p:nvPr>
            <p:ph type="title"/>
          </p:nvPr>
        </p:nvSpPr>
        <p:spPr/>
        <p:txBody>
          <a:bodyPr/>
          <a:lstStyle/>
          <a:p>
            <a:r>
              <a:rPr lang="en-US" dirty="0"/>
              <a:t>REX from ESS</a:t>
            </a:r>
            <a:endParaRPr lang="en-GB" dirty="0"/>
          </a:p>
        </p:txBody>
      </p:sp>
    </p:spTree>
    <p:extLst>
      <p:ext uri="{BB962C8B-B14F-4D97-AF65-F5344CB8AC3E}">
        <p14:creationId xmlns:p14="http://schemas.microsoft.com/office/powerpoint/2010/main" val="4738828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757ACD5-32AF-1DE2-0380-8FCDA82B8B4A}"/>
              </a:ext>
            </a:extLst>
          </p:cNvPr>
          <p:cNvSpPr>
            <a:spLocks noGrp="1"/>
          </p:cNvSpPr>
          <p:nvPr>
            <p:ph type="body" sz="quarter" idx="15"/>
          </p:nvPr>
        </p:nvSpPr>
        <p:spPr/>
        <p:txBody>
          <a:bodyPr/>
          <a:lstStyle/>
          <a:p>
            <a:pPr lvl="1"/>
            <a:r>
              <a:rPr lang="en-GB" dirty="0">
                <a:hlinkClick r:id="rId2"/>
              </a:rPr>
              <a:t>https://myrrha.atlassian.net/wiki/spaces/ACR/pages/1348960330/2025-03-27+ESS+REX+from+Philipp</a:t>
            </a:r>
            <a:endParaRPr lang="en-GB" dirty="0"/>
          </a:p>
          <a:p>
            <a:pPr lvl="1"/>
            <a:endParaRPr lang="en-GB" dirty="0"/>
          </a:p>
        </p:txBody>
      </p:sp>
      <p:sp>
        <p:nvSpPr>
          <p:cNvPr id="3" name="Slide Number Placeholder 2">
            <a:extLst>
              <a:ext uri="{FF2B5EF4-FFF2-40B4-BE49-F238E27FC236}">
                <a16:creationId xmlns:a16="http://schemas.microsoft.com/office/drawing/2014/main" id="{AD0C13E7-4752-5D05-CBE0-7FD412840F40}"/>
              </a:ext>
            </a:extLst>
          </p:cNvPr>
          <p:cNvSpPr>
            <a:spLocks noGrp="1"/>
          </p:cNvSpPr>
          <p:nvPr>
            <p:ph type="sldNum" sz="quarter" idx="4"/>
          </p:nvPr>
        </p:nvSpPr>
        <p:spPr/>
        <p:txBody>
          <a:bodyPr/>
          <a:lstStyle/>
          <a:p>
            <a:fld id="{A814E660-BF25-4843-B2A0-93C6E2B6253B}" type="slidenum">
              <a:rPr lang="en-BE" smtClean="0"/>
              <a:pPr/>
              <a:t>7</a:t>
            </a:fld>
            <a:endParaRPr lang="en-BE" dirty="0"/>
          </a:p>
        </p:txBody>
      </p:sp>
      <p:sp>
        <p:nvSpPr>
          <p:cNvPr id="4" name="Text Placeholder 3">
            <a:extLst>
              <a:ext uri="{FF2B5EF4-FFF2-40B4-BE49-F238E27FC236}">
                <a16:creationId xmlns:a16="http://schemas.microsoft.com/office/drawing/2014/main" id="{571265D0-CC95-B910-4A10-76E2E94B6C24}"/>
              </a:ext>
            </a:extLst>
          </p:cNvPr>
          <p:cNvSpPr>
            <a:spLocks noGrp="1"/>
          </p:cNvSpPr>
          <p:nvPr>
            <p:ph type="body" sz="quarter" idx="16"/>
          </p:nvPr>
        </p:nvSpPr>
        <p:spPr/>
        <p:txBody>
          <a:bodyPr>
            <a:normAutofit fontScale="92500" lnSpcReduction="10000"/>
          </a:bodyPr>
          <a:lstStyle/>
          <a:p>
            <a:r>
              <a:rPr lang="en-GB" dirty="0"/>
              <a:t>2025-03-27 Discussion with Philipp</a:t>
            </a:r>
          </a:p>
          <a:p>
            <a:endParaRPr lang="en-GB" dirty="0"/>
          </a:p>
        </p:txBody>
      </p:sp>
      <p:sp>
        <p:nvSpPr>
          <p:cNvPr id="5" name="TextBox 4">
            <a:extLst>
              <a:ext uri="{FF2B5EF4-FFF2-40B4-BE49-F238E27FC236}">
                <a16:creationId xmlns:a16="http://schemas.microsoft.com/office/drawing/2014/main" id="{F77E890A-AA8A-FAA9-DB9E-4EF03E4451DB}"/>
              </a:ext>
            </a:extLst>
          </p:cNvPr>
          <p:cNvSpPr txBox="1"/>
          <p:nvPr/>
        </p:nvSpPr>
        <p:spPr>
          <a:xfrm>
            <a:off x="408561" y="1828800"/>
            <a:ext cx="2412459" cy="369332"/>
          </a:xfrm>
          <a:prstGeom prst="rect">
            <a:avLst/>
          </a:prstGeom>
          <a:noFill/>
        </p:spPr>
        <p:txBody>
          <a:bodyPr wrap="square" rtlCol="0">
            <a:spAutoFit/>
          </a:bodyPr>
          <a:lstStyle/>
          <a:p>
            <a:r>
              <a:rPr lang="en-GB" dirty="0">
                <a:highlight>
                  <a:srgbClr val="FFFF00"/>
                </a:highlight>
              </a:rPr>
              <a:t>To read absolutely </a:t>
            </a:r>
          </a:p>
        </p:txBody>
      </p:sp>
    </p:spTree>
    <p:extLst>
      <p:ext uri="{BB962C8B-B14F-4D97-AF65-F5344CB8AC3E}">
        <p14:creationId xmlns:p14="http://schemas.microsoft.com/office/powerpoint/2010/main" val="13287527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385EA87-F98A-2926-BD3F-9B3B2174E0AF}"/>
              </a:ext>
            </a:extLst>
          </p:cNvPr>
          <p:cNvSpPr>
            <a:spLocks noGrp="1"/>
          </p:cNvSpPr>
          <p:nvPr>
            <p:ph type="sldNum" sz="quarter" idx="4"/>
          </p:nvPr>
        </p:nvSpPr>
        <p:spPr/>
        <p:txBody>
          <a:bodyPr/>
          <a:lstStyle/>
          <a:p>
            <a:fld id="{A814E660-BF25-4843-B2A0-93C6E2B6253B}" type="slidenum">
              <a:rPr lang="en-BE" smtClean="0"/>
              <a:pPr/>
              <a:t>8</a:t>
            </a:fld>
            <a:endParaRPr lang="en-BE" dirty="0"/>
          </a:p>
        </p:txBody>
      </p:sp>
      <p:sp>
        <p:nvSpPr>
          <p:cNvPr id="4" name="Text Placeholder 3">
            <a:extLst>
              <a:ext uri="{FF2B5EF4-FFF2-40B4-BE49-F238E27FC236}">
                <a16:creationId xmlns:a16="http://schemas.microsoft.com/office/drawing/2014/main" id="{3A071828-6C79-10A3-7039-1DDB10061066}"/>
              </a:ext>
            </a:extLst>
          </p:cNvPr>
          <p:cNvSpPr>
            <a:spLocks noGrp="1"/>
          </p:cNvSpPr>
          <p:nvPr>
            <p:ph type="body" sz="quarter" idx="16"/>
          </p:nvPr>
        </p:nvSpPr>
        <p:spPr/>
        <p:txBody>
          <a:bodyPr>
            <a:normAutofit fontScale="92500" lnSpcReduction="10000"/>
          </a:bodyPr>
          <a:lstStyle/>
          <a:p>
            <a:endParaRPr lang="en-GB"/>
          </a:p>
        </p:txBody>
      </p:sp>
      <p:pic>
        <p:nvPicPr>
          <p:cNvPr id="6" name="Picture 5">
            <a:extLst>
              <a:ext uri="{FF2B5EF4-FFF2-40B4-BE49-F238E27FC236}">
                <a16:creationId xmlns:a16="http://schemas.microsoft.com/office/drawing/2014/main" id="{97866A25-147A-0266-0A63-E7AF7A0B28BE}"/>
              </a:ext>
            </a:extLst>
          </p:cNvPr>
          <p:cNvPicPr>
            <a:picLocks noChangeAspect="1"/>
          </p:cNvPicPr>
          <p:nvPr/>
        </p:nvPicPr>
        <p:blipFill>
          <a:blip r:embed="rId2"/>
          <a:stretch>
            <a:fillRect/>
          </a:stretch>
        </p:blipFill>
        <p:spPr>
          <a:xfrm>
            <a:off x="2622620" y="2162276"/>
            <a:ext cx="5802330" cy="3240766"/>
          </a:xfrm>
          <a:prstGeom prst="rect">
            <a:avLst/>
          </a:prstGeom>
        </p:spPr>
      </p:pic>
      <p:sp>
        <p:nvSpPr>
          <p:cNvPr id="8" name="TextBox 7">
            <a:extLst>
              <a:ext uri="{FF2B5EF4-FFF2-40B4-BE49-F238E27FC236}">
                <a16:creationId xmlns:a16="http://schemas.microsoft.com/office/drawing/2014/main" id="{DA469DB3-6B13-A059-F12D-AE9970622108}"/>
              </a:ext>
            </a:extLst>
          </p:cNvPr>
          <p:cNvSpPr txBox="1"/>
          <p:nvPr/>
        </p:nvSpPr>
        <p:spPr>
          <a:xfrm>
            <a:off x="4525767" y="1103506"/>
            <a:ext cx="6094324" cy="646331"/>
          </a:xfrm>
          <a:prstGeom prst="rect">
            <a:avLst/>
          </a:prstGeom>
          <a:noFill/>
        </p:spPr>
        <p:txBody>
          <a:bodyPr wrap="square">
            <a:spAutoFit/>
          </a:bodyPr>
          <a:lstStyle/>
          <a:p>
            <a:r>
              <a:rPr lang="en-GB" b="0" i="0" u="none" strike="noStrike" dirty="0">
                <a:solidFill>
                  <a:srgbClr val="333333"/>
                </a:solidFill>
                <a:effectLst/>
                <a:latin typeface="Arial" panose="020B0604020202020204" pitchFamily="34" charset="0"/>
                <a:hlinkClick r:id="rId3"/>
              </a:rPr>
              <a:t>2023-12-50 - Strategy and installation experience for ESS SRF linac.pptx</a:t>
            </a:r>
            <a:endParaRPr lang="en-GB" dirty="0"/>
          </a:p>
        </p:txBody>
      </p:sp>
      <p:sp>
        <p:nvSpPr>
          <p:cNvPr id="9" name="TextBox 8">
            <a:extLst>
              <a:ext uri="{FF2B5EF4-FFF2-40B4-BE49-F238E27FC236}">
                <a16:creationId xmlns:a16="http://schemas.microsoft.com/office/drawing/2014/main" id="{095F57AA-654E-6B13-13A0-5679C7A94D97}"/>
              </a:ext>
            </a:extLst>
          </p:cNvPr>
          <p:cNvSpPr txBox="1"/>
          <p:nvPr/>
        </p:nvSpPr>
        <p:spPr>
          <a:xfrm>
            <a:off x="408561" y="1828800"/>
            <a:ext cx="2412459" cy="369332"/>
          </a:xfrm>
          <a:prstGeom prst="rect">
            <a:avLst/>
          </a:prstGeom>
          <a:noFill/>
        </p:spPr>
        <p:txBody>
          <a:bodyPr wrap="square" rtlCol="0">
            <a:spAutoFit/>
          </a:bodyPr>
          <a:lstStyle/>
          <a:p>
            <a:r>
              <a:rPr lang="en-GB" dirty="0">
                <a:highlight>
                  <a:srgbClr val="FFFF00"/>
                </a:highlight>
              </a:rPr>
              <a:t>To read absolutely </a:t>
            </a:r>
          </a:p>
        </p:txBody>
      </p:sp>
    </p:spTree>
    <p:extLst>
      <p:ext uri="{BB962C8B-B14F-4D97-AF65-F5344CB8AC3E}">
        <p14:creationId xmlns:p14="http://schemas.microsoft.com/office/powerpoint/2010/main" val="1756543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4F2D61D-A871-25AE-8C9B-63062EF393DB}"/>
              </a:ext>
            </a:extLst>
          </p:cNvPr>
          <p:cNvSpPr>
            <a:spLocks noGrp="1"/>
          </p:cNvSpPr>
          <p:nvPr>
            <p:ph type="sldNum" sz="quarter" idx="4"/>
          </p:nvPr>
        </p:nvSpPr>
        <p:spPr/>
        <p:txBody>
          <a:bodyPr/>
          <a:lstStyle/>
          <a:p>
            <a:fld id="{A814E660-BF25-4843-B2A0-93C6E2B6253B}" type="slidenum">
              <a:rPr lang="en-BE" smtClean="0"/>
              <a:pPr/>
              <a:t>9</a:t>
            </a:fld>
            <a:endParaRPr lang="en-BE" dirty="0"/>
          </a:p>
        </p:txBody>
      </p:sp>
      <p:sp>
        <p:nvSpPr>
          <p:cNvPr id="4" name="Text Placeholder 3">
            <a:extLst>
              <a:ext uri="{FF2B5EF4-FFF2-40B4-BE49-F238E27FC236}">
                <a16:creationId xmlns:a16="http://schemas.microsoft.com/office/drawing/2014/main" id="{F9E4BD49-2006-6D80-CE76-1BDEFDA1A1B7}"/>
              </a:ext>
            </a:extLst>
          </p:cNvPr>
          <p:cNvSpPr>
            <a:spLocks noGrp="1"/>
          </p:cNvSpPr>
          <p:nvPr>
            <p:ph type="body" sz="quarter" idx="16"/>
          </p:nvPr>
        </p:nvSpPr>
        <p:spPr/>
        <p:txBody>
          <a:bodyPr>
            <a:normAutofit fontScale="92500" lnSpcReduction="10000"/>
          </a:bodyPr>
          <a:lstStyle/>
          <a:p>
            <a:r>
              <a:rPr lang="en-GB" dirty="0"/>
              <a:t>ESS book</a:t>
            </a:r>
          </a:p>
        </p:txBody>
      </p:sp>
      <p:sp>
        <p:nvSpPr>
          <p:cNvPr id="6" name="TextBox 5">
            <a:extLst>
              <a:ext uri="{FF2B5EF4-FFF2-40B4-BE49-F238E27FC236}">
                <a16:creationId xmlns:a16="http://schemas.microsoft.com/office/drawing/2014/main" id="{8537E106-DC92-90BF-ED3A-A17D1D81EAEC}"/>
              </a:ext>
            </a:extLst>
          </p:cNvPr>
          <p:cNvSpPr txBox="1"/>
          <p:nvPr/>
        </p:nvSpPr>
        <p:spPr>
          <a:xfrm>
            <a:off x="4924627" y="284814"/>
            <a:ext cx="6094378" cy="646331"/>
          </a:xfrm>
          <a:prstGeom prst="rect">
            <a:avLst/>
          </a:prstGeom>
          <a:noFill/>
        </p:spPr>
        <p:txBody>
          <a:bodyPr wrap="square">
            <a:spAutoFit/>
          </a:bodyPr>
          <a:lstStyle/>
          <a:p>
            <a:r>
              <a:rPr lang="en-GB" dirty="0"/>
              <a:t>ESS Book - Chapter 3 Final.pdf </a:t>
            </a:r>
            <a:br>
              <a:rPr lang="en-GB" dirty="0"/>
            </a:br>
            <a:r>
              <a:rPr lang="en-GB" dirty="0">
                <a:hlinkClick r:id="rId2" tooltip="https://ecm.sckcen.be/otcs/llisapi.dll/link/91586851"/>
              </a:rPr>
              <a:t>https://ecm.sckcen.be/OTCS/llisapi.dll/link/91586851</a:t>
            </a:r>
            <a:endParaRPr lang="en-GB" dirty="0"/>
          </a:p>
        </p:txBody>
      </p:sp>
      <p:sp>
        <p:nvSpPr>
          <p:cNvPr id="7" name="TextBox 6">
            <a:extLst>
              <a:ext uri="{FF2B5EF4-FFF2-40B4-BE49-F238E27FC236}">
                <a16:creationId xmlns:a16="http://schemas.microsoft.com/office/drawing/2014/main" id="{3E77522B-6F51-527D-5FC1-6E1B3E260730}"/>
              </a:ext>
            </a:extLst>
          </p:cNvPr>
          <p:cNvSpPr txBox="1"/>
          <p:nvPr/>
        </p:nvSpPr>
        <p:spPr>
          <a:xfrm>
            <a:off x="408561" y="1828800"/>
            <a:ext cx="2412459" cy="369332"/>
          </a:xfrm>
          <a:prstGeom prst="rect">
            <a:avLst/>
          </a:prstGeom>
          <a:noFill/>
        </p:spPr>
        <p:txBody>
          <a:bodyPr wrap="square" rtlCol="0">
            <a:spAutoFit/>
          </a:bodyPr>
          <a:lstStyle/>
          <a:p>
            <a:r>
              <a:rPr lang="en-GB" dirty="0">
                <a:highlight>
                  <a:srgbClr val="FFFF00"/>
                </a:highlight>
              </a:rPr>
              <a:t>To read absolutely </a:t>
            </a:r>
          </a:p>
        </p:txBody>
      </p:sp>
    </p:spTree>
    <p:extLst>
      <p:ext uri="{BB962C8B-B14F-4D97-AF65-F5344CB8AC3E}">
        <p14:creationId xmlns:p14="http://schemas.microsoft.com/office/powerpoint/2010/main" val="18060664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Office Theme">
  <a:themeElements>
    <a:clrScheme name="SCK•CEN 2020">
      <a:dk1>
        <a:sysClr val="windowText" lastClr="000000"/>
      </a:dk1>
      <a:lt1>
        <a:sysClr val="window" lastClr="FFFFFF"/>
      </a:lt1>
      <a:dk2>
        <a:srgbClr val="515151"/>
      </a:dk2>
      <a:lt2>
        <a:srgbClr val="E7E6E6"/>
      </a:lt2>
      <a:accent1>
        <a:srgbClr val="562873"/>
      </a:accent1>
      <a:accent2>
        <a:srgbClr val="984A9C"/>
      </a:accent2>
      <a:accent3>
        <a:srgbClr val="8ED8F8"/>
      </a:accent3>
      <a:accent4>
        <a:srgbClr val="034694"/>
      </a:accent4>
      <a:accent5>
        <a:srgbClr val="CACCD0"/>
      </a:accent5>
      <a:accent6>
        <a:srgbClr val="DFE0E2"/>
      </a:accent6>
      <a:hlink>
        <a:srgbClr val="BC58AE"/>
      </a:hlink>
      <a:folHlink>
        <a:srgbClr val="501D53"/>
      </a:folHlink>
    </a:clrScheme>
    <a:fontScheme name="sckcen">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lexandria Master">
  <a:themeElements>
    <a:clrScheme name="SCK•CEN 2020">
      <a:dk1>
        <a:sysClr val="windowText" lastClr="000000"/>
      </a:dk1>
      <a:lt1>
        <a:sysClr val="window" lastClr="FFFFFF"/>
      </a:lt1>
      <a:dk2>
        <a:srgbClr val="515151"/>
      </a:dk2>
      <a:lt2>
        <a:srgbClr val="E7E6E6"/>
      </a:lt2>
      <a:accent1>
        <a:srgbClr val="562873"/>
      </a:accent1>
      <a:accent2>
        <a:srgbClr val="984A9C"/>
      </a:accent2>
      <a:accent3>
        <a:srgbClr val="8ED8F8"/>
      </a:accent3>
      <a:accent4>
        <a:srgbClr val="034694"/>
      </a:accent4>
      <a:accent5>
        <a:srgbClr val="CACCD0"/>
      </a:accent5>
      <a:accent6>
        <a:srgbClr val="DFE0E2"/>
      </a:accent6>
      <a:hlink>
        <a:srgbClr val="BC58AE"/>
      </a:hlink>
      <a:folHlink>
        <a:srgbClr val="501D53"/>
      </a:folHlink>
    </a:clrScheme>
    <a:fontScheme name="sckcen">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CK•CEN 2020">
      <a:dk1>
        <a:sysClr val="windowText" lastClr="000000"/>
      </a:dk1>
      <a:lt1>
        <a:sysClr val="window" lastClr="FFFFFF"/>
      </a:lt1>
      <a:dk2>
        <a:srgbClr val="515151"/>
      </a:dk2>
      <a:lt2>
        <a:srgbClr val="E7E6E6"/>
      </a:lt2>
      <a:accent1>
        <a:srgbClr val="562873"/>
      </a:accent1>
      <a:accent2>
        <a:srgbClr val="984A9C"/>
      </a:accent2>
      <a:accent3>
        <a:srgbClr val="8ED8F8"/>
      </a:accent3>
      <a:accent4>
        <a:srgbClr val="034694"/>
      </a:accent4>
      <a:accent5>
        <a:srgbClr val="CACCD0"/>
      </a:accent5>
      <a:accent6>
        <a:srgbClr val="DFE0E2"/>
      </a:accent6>
      <a:hlink>
        <a:srgbClr val="BC58AE"/>
      </a:hlink>
      <a:folHlink>
        <a:srgbClr val="501D53"/>
      </a:folHlink>
    </a:clrScheme>
    <a:fontScheme name="sckcen">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SCK•CEN 2020">
      <a:dk1>
        <a:sysClr val="windowText" lastClr="000000"/>
      </a:dk1>
      <a:lt1>
        <a:sysClr val="window" lastClr="FFFFFF"/>
      </a:lt1>
      <a:dk2>
        <a:srgbClr val="515151"/>
      </a:dk2>
      <a:lt2>
        <a:srgbClr val="E7E6E6"/>
      </a:lt2>
      <a:accent1>
        <a:srgbClr val="562873"/>
      </a:accent1>
      <a:accent2>
        <a:srgbClr val="984A9C"/>
      </a:accent2>
      <a:accent3>
        <a:srgbClr val="8ED8F8"/>
      </a:accent3>
      <a:accent4>
        <a:srgbClr val="034694"/>
      </a:accent4>
      <a:accent5>
        <a:srgbClr val="CACCD0"/>
      </a:accent5>
      <a:accent6>
        <a:srgbClr val="DFE0E2"/>
      </a:accent6>
      <a:hlink>
        <a:srgbClr val="BC58AE"/>
      </a:hlink>
      <a:folHlink>
        <a:srgbClr val="501D53"/>
      </a:folHlink>
    </a:clrScheme>
    <a:fontScheme name="sckcen">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33068</TotalTime>
  <Words>3111</Words>
  <Application>Microsoft Office PowerPoint</Application>
  <PresentationFormat>Widescreen</PresentationFormat>
  <Paragraphs>509</Paragraphs>
  <Slides>28</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28</vt:i4>
      </vt:variant>
    </vt:vector>
  </HeadingPairs>
  <TitlesOfParts>
    <vt:vector size="40" baseType="lpstr">
      <vt:lpstr>Arial</vt:lpstr>
      <vt:lpstr>Calibri</vt:lpstr>
      <vt:lpstr>Courier New</vt:lpstr>
      <vt:lpstr>Georgia</vt:lpstr>
      <vt:lpstr>Segoe UI</vt:lpstr>
      <vt:lpstr>Segoe UI Semibold</vt:lpstr>
      <vt:lpstr>TimesNewRomanPS-BoldMT</vt:lpstr>
      <vt:lpstr>TimesNewRomanPSMT</vt:lpstr>
      <vt:lpstr>ui-sans-serif</vt:lpstr>
      <vt:lpstr>Wingdings</vt:lpstr>
      <vt:lpstr>Office Theme</vt:lpstr>
      <vt:lpstr>Alexandria Master</vt:lpstr>
      <vt:lpstr>QSYS –  Qualification and Commissioning Overview</vt:lpstr>
      <vt:lpstr>PowerPoint Presentation</vt:lpstr>
      <vt:lpstr>Definitions</vt:lpstr>
      <vt:lpstr>PowerPoint Presentation</vt:lpstr>
      <vt:lpstr>PowerPoint Presentation</vt:lpstr>
      <vt:lpstr>REX from ESS</vt:lpstr>
      <vt:lpstr>PowerPoint Presentation</vt:lpstr>
      <vt:lpstr>PowerPoint Presentation</vt:lpstr>
      <vt:lpstr>PowerPoint Presentation</vt:lpstr>
      <vt:lpstr>Other papers from ESS (Philipp)</vt:lpstr>
      <vt:lpstr>Paper 1</vt:lpstr>
      <vt:lpstr>PowerPoint Presentation</vt:lpstr>
      <vt:lpstr>PowerPoint Presentation</vt:lpstr>
      <vt:lpstr>QSYS Q&amp;C Campaigns</vt:lpstr>
      <vt:lpstr>PowerPoint Presentation</vt:lpstr>
      <vt:lpstr>PowerPoint Presentation</vt:lpstr>
      <vt:lpstr>Test list documentation</vt:lpstr>
      <vt:lpstr>QPLANT + QDB SAT overview</vt:lpstr>
      <vt:lpstr>PowerPoint Presentation</vt:lpstr>
      <vt:lpstr>PowerPoint Presentation</vt:lpstr>
      <vt:lpstr>PowerPoint Presentation</vt:lpstr>
      <vt:lpstr>PowerPoint Presentation</vt:lpstr>
      <vt:lpstr>PowerPoint Presentation</vt:lpstr>
      <vt:lpstr>PowerPoint Presentation</vt:lpstr>
      <vt:lpstr>Test system vs simulator</vt:lpstr>
      <vt:lpstr>Test system vs simulator</vt:lpstr>
      <vt:lpstr>PowerPoint Presentation</vt:lpstr>
      <vt:lpstr>PowerPoint Presentation</vt:lpstr>
    </vt:vector>
  </TitlesOfParts>
  <Company>SCK CEN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Dekempeneer Erik</dc:creator>
  <cp:lastModifiedBy>Berkowitz Daniel</cp:lastModifiedBy>
  <cp:revision>512</cp:revision>
  <cp:lastPrinted>2020-01-20T09:16:47Z</cp:lastPrinted>
  <dcterms:created xsi:type="dcterms:W3CDTF">2019-10-21T09:10:33Z</dcterms:created>
  <dcterms:modified xsi:type="dcterms:W3CDTF">2025-08-14T17:04:00Z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exandriaPath">
    <vt:lpwstr>Enterprise:Business Workspaces:IMS Process descriptions:IMS Process Descriptions:APR-MINERVA Management of MINERVA programma:Documents (How?):MINERVA templates</vt:lpwstr>
  </property>
  <property fmtid="{D5CDD505-2E9C-101B-9397-08002B2CF9AE}" pid="3" name="ID">
    <vt:lpwstr>91190087</vt:lpwstr>
  </property>
  <property fmtid="{D5CDD505-2E9C-101B-9397-08002B2CF9AE}" pid="4" name="Name">
    <vt:lpwstr>QSYS - Commissioning Overview.pptx</vt:lpwstr>
  </property>
  <property fmtid="{D5CDD505-2E9C-101B-9397-08002B2CF9AE}" pid="5" name="SuppMarkings">
    <vt:lpwstr> </vt:lpwstr>
  </property>
  <property fmtid="{D5CDD505-2E9C-101B-9397-08002B2CF9AE}" pid="6" name="Security Clearance">
    <vt:lpwstr> </vt:lpwstr>
  </property>
  <property fmtid="{D5CDD505-2E9C-101B-9397-08002B2CF9AE}" pid="7" name="HyperLink">
    <vt:lpwstr>https://ecm.sckcen.be/OTCS/llisapi.dll/open/91190087</vt:lpwstr>
  </property>
  <property fmtid="{D5CDD505-2E9C-101B-9397-08002B2CF9AE}" pid="8" name="Common Attributes_Reference Number">
    <vt:lpwstr>SCK CEN/91190087</vt:lpwstr>
  </property>
  <property fmtid="{D5CDD505-2E9C-101B-9397-08002B2CF9AE}" pid="9" name="Common Attributes_Short Reference">
    <vt:lpwstr>SCK CEN/91190087</vt:lpwstr>
  </property>
  <property fmtid="{D5CDD505-2E9C-101B-9397-08002B2CF9AE}" pid="10" name="Common Attributes_Alternative Reference">
    <vt:lpwstr> </vt:lpwstr>
  </property>
  <property fmtid="{D5CDD505-2E9C-101B-9397-08002B2CF9AE}" pid="11" name="Common Attributes_Document Type">
    <vt:lpwstr> </vt:lpwstr>
  </property>
  <property fmtid="{D5CDD505-2E9C-101B-9397-08002B2CF9AE}" pid="12" name="Common Attributes_Author_Author Name">
    <vt:lpwstr>Daniel Berkowitz</vt:lpwstr>
  </property>
  <property fmtid="{D5CDD505-2E9C-101B-9397-08002B2CF9AE}" pid="13" name="Common Attributes_Author_Author Affiliation">
    <vt:lpwstr>SCK CEN</vt:lpwstr>
  </property>
  <property fmtid="{D5CDD505-2E9C-101B-9397-08002B2CF9AE}" pid="14" name="Common Attributes_Information Security Classification">
    <vt:lpwstr>Restricted</vt:lpwstr>
  </property>
  <property fmtid="{D5CDD505-2E9C-101B-9397-08002B2CF9AE}" pid="15" name="Common Attributes_ISC Motivation">
    <vt:lpwstr>ISC was automatically assigned as default ISC for MINERVA documents.</vt:lpwstr>
  </property>
  <property fmtid="{D5CDD505-2E9C-101B-9397-08002B2CF9AE}" pid="16" name="Event Attributes_Event_Event Type">
    <vt:lpwstr/>
  </property>
  <property fmtid="{D5CDD505-2E9C-101B-9397-08002B2CF9AE}" pid="17" name="Event Attributes_Event_Event Name">
    <vt:lpwstr/>
  </property>
  <property fmtid="{D5CDD505-2E9C-101B-9397-08002B2CF9AE}" pid="18" name="Event Attributes_Event_Event Start Date">
    <vt:lpwstr/>
  </property>
  <property fmtid="{D5CDD505-2E9C-101B-9397-08002B2CF9AE}" pid="19" name="Event Attributes_Event_Event End Date">
    <vt:lpwstr/>
  </property>
  <property fmtid="{D5CDD505-2E9C-101B-9397-08002B2CF9AE}" pid="20" name="Event Attributes_Event_Event Location">
    <vt:lpwstr/>
  </property>
  <property fmtid="{D5CDD505-2E9C-101B-9397-08002B2CF9AE}" pid="21" name="IMS Attributes_IMS Document Type">
    <vt:lpwstr/>
  </property>
  <property fmtid="{D5CDD505-2E9C-101B-9397-08002B2CF9AE}" pid="22" name="Common Revision Attributes_Revision Index">
    <vt:lpwstr/>
  </property>
  <property fmtid="{D5CDD505-2E9C-101B-9397-08002B2CF9AE}" pid="23" name="Common Revision Attributes_Revision Status">
    <vt:lpwstr/>
  </property>
  <property fmtid="{D5CDD505-2E9C-101B-9397-08002B2CF9AE}" pid="24" name="Common Revision Attributes_Revision Changes">
    <vt:lpwstr/>
  </property>
  <property fmtid="{D5CDD505-2E9C-101B-9397-08002B2CF9AE}" pid="25" name="CreateDate">
    <vt:filetime>2025-03-17T08:50:07Z</vt:filetime>
  </property>
</Properties>
</file>