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7"/>
  </p:notesMasterIdLst>
  <p:handoutMasterIdLst>
    <p:handoutMasterId r:id="rId18"/>
  </p:handoutMasterIdLst>
  <p:sldIdLst>
    <p:sldId id="320" r:id="rId3"/>
    <p:sldId id="783" r:id="rId4"/>
    <p:sldId id="784" r:id="rId5"/>
    <p:sldId id="785" r:id="rId6"/>
    <p:sldId id="788" r:id="rId7"/>
    <p:sldId id="787" r:id="rId8"/>
    <p:sldId id="319" r:id="rId9"/>
    <p:sldId id="322" r:id="rId10"/>
    <p:sldId id="321" r:id="rId11"/>
    <p:sldId id="786" r:id="rId12"/>
    <p:sldId id="311" r:id="rId13"/>
    <p:sldId id="1299" r:id="rId14"/>
    <p:sldId id="1294" r:id="rId15"/>
    <p:sldId id="1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7" autoAdjust="0"/>
  </p:normalViewPr>
  <p:slideViewPr>
    <p:cSldViewPr snapToGrid="0">
      <p:cViewPr>
        <p:scale>
          <a:sx n="200" d="100"/>
          <a:sy n="200" d="100"/>
        </p:scale>
        <p:origin x="115" y="-37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wmf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wmf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wmf"/><Relationship Id="rId4" Type="http://schemas.openxmlformats.org/officeDocument/2006/relationships/image" Target="../media/image4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2" Type="http://schemas.openxmlformats.org/officeDocument/2006/relationships/image" Target="../media/image1.w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CEN/90111472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yrrha.atlassian.net/browse/ATS-1869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49" y="2802205"/>
            <a:ext cx="4896685" cy="997196"/>
          </a:xfrm>
        </p:spPr>
        <p:txBody>
          <a:bodyPr/>
          <a:lstStyle/>
          <a:p>
            <a:r>
              <a:rPr lang="en-US" dirty="0">
                <a:latin typeface="Segoe UI"/>
              </a:rPr>
              <a:t>QSYS - </a:t>
            </a:r>
            <a:br>
              <a:rPr lang="en-US" dirty="0"/>
            </a:br>
            <a:r>
              <a:rPr lang="en-US" dirty="0">
                <a:latin typeface="Segoe UI"/>
              </a:rPr>
              <a:t>He Recovery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egoe UI"/>
              </a:rPr>
              <a:t>ACR Unit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10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32EFF-734E-F5F3-82F7-72F4039C4A8C}"/>
              </a:ext>
            </a:extLst>
          </p:cNvPr>
          <p:cNvSpPr txBox="1"/>
          <p:nvPr/>
        </p:nvSpPr>
        <p:spPr>
          <a:xfrm>
            <a:off x="216734" y="973666"/>
            <a:ext cx="2258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1 Warm Compressor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/>
              </a:rPr>
              <a:t>350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/>
              </a:rPr>
              <a:t>110 g/s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/>
              </a:rPr>
              <a:t>72 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/>
              </a:rPr>
              <a:t>1-15 bara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6A27B-066C-084D-7281-9E9208E8617F}"/>
              </a:ext>
            </a:extLst>
          </p:cNvPr>
          <p:cNvSpPr txBox="1"/>
          <p:nvPr/>
        </p:nvSpPr>
        <p:spPr>
          <a:xfrm>
            <a:off x="4876800" y="1592513"/>
            <a:ext cx="609600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Segoe UI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Below some back of the envelope estimations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LHe </a:t>
            </a:r>
            <a:r>
              <a:rPr lang="en-US" sz="1100" b="1" u="sng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LINAC during operation: 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900L (= 24QM * 90L + 160L for QVE)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around 110 kg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Ballon sizing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Kg of </a:t>
            </a:r>
            <a:r>
              <a:rPr lang="en-US" sz="1100" kern="100" dirty="0" err="1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GHe</a:t>
            </a: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1bar = 5.5 m3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 kg is 600 m3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of QPLANT Warm Compressor (we will have 3-4)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Rated at 350 kW </a:t>
            </a:r>
            <a:r>
              <a:rPr lang="en-US" sz="1100" kern="100" dirty="0" err="1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</a:t>
            </a: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power for 110 g/s [at 72Hz, not 60Hz]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 from 1bar to 15bar (pressure of our storage tanks)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incident during black out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recovery needs around 100-200 g/s when the full QPLANT is off [see screenshot below from DSBT estimates]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linac was at 2K, then start up of recovery needed after 1h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linac was at 4K-standby, then start up is already within 15min!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recovery flow rate drops to 20-40 g/s if QPLANT is still partially under operation (thermal shield cooling still OK)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protection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Safety devices protects the linac against overpressure. Release pressure is slightly lower than 2bar. 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Segoe UI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scenario we gradually vent the He inventory to ambient via safety valves. No burst discs will be triggered during this event.</a:t>
            </a:r>
            <a:endParaRPr lang="en-GB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9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  <a:latin typeface="Segoe UI"/>
              </a:rPr>
              <a:t>Copyright © </a:t>
            </a:r>
            <a:r>
              <a:rPr lang="en-GB" sz="2000" b="1">
                <a:solidFill>
                  <a:schemeClr val="accent2"/>
                </a:solidFill>
                <a:latin typeface="Segoe UI"/>
              </a:rPr>
              <a:t>SCK</a:t>
            </a:r>
            <a:r>
              <a:rPr lang="en-GB" sz="2000" b="1">
                <a:solidFill>
                  <a:schemeClr val="accent2"/>
                </a:solidFill>
                <a:latin typeface="Segoe UI"/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  <a:latin typeface="Segoe UI"/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>
                <a:latin typeface="Segoe UI"/>
              </a:rPr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>
                <a:latin typeface="Segoe UI"/>
              </a:rPr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>
                <a:latin typeface="Segoe UI"/>
              </a:rPr>
              <a:t>Belgian Nuclear </a:t>
            </a:r>
            <a:r>
              <a:rPr lang="en-US" sz="1200" dirty="0">
                <a:latin typeface="Segoe UI"/>
              </a:rPr>
              <a:t>Research</a:t>
            </a:r>
            <a:r>
              <a:rPr lang="en-GB" sz="1200" dirty="0">
                <a:latin typeface="Segoe UI"/>
              </a:rPr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>
                <a:latin typeface="Segoe UI"/>
              </a:rPr>
              <a:t>Studiecentrum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voor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>
                <a:latin typeface="Segoe UI"/>
              </a:rPr>
              <a:t>Centre </a:t>
            </a:r>
            <a:r>
              <a:rPr lang="en-GB" sz="1050" dirty="0" err="1">
                <a:latin typeface="Segoe UI"/>
              </a:rPr>
              <a:t>d'Etude</a:t>
            </a:r>
            <a:r>
              <a:rPr lang="en-GB" sz="1050" dirty="0">
                <a:latin typeface="Segoe UI"/>
              </a:rPr>
              <a:t> de </a:t>
            </a:r>
            <a:r>
              <a:rPr lang="en-GB" sz="1050" dirty="0" err="1">
                <a:latin typeface="Segoe UI"/>
              </a:rPr>
              <a:t>l'Energie</a:t>
            </a:r>
            <a:r>
              <a:rPr lang="en-GB" sz="1050" dirty="0">
                <a:latin typeface="Segoe UI"/>
              </a:rPr>
              <a:t> </a:t>
            </a:r>
            <a:r>
              <a:rPr lang="en-GB" sz="1050" dirty="0" err="1">
                <a:latin typeface="Segoe UI"/>
              </a:rPr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>
                <a:latin typeface="Segoe UI"/>
              </a:rPr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>
                <a:latin typeface="Segoe UI"/>
              </a:rPr>
              <a:t>Stichting</a:t>
            </a:r>
            <a:r>
              <a:rPr lang="en-GB" sz="1000" dirty="0">
                <a:latin typeface="Segoe UI"/>
              </a:rPr>
              <a:t> van </a:t>
            </a:r>
            <a:r>
              <a:rPr lang="en-GB" sz="1000" dirty="0" err="1">
                <a:latin typeface="Segoe UI"/>
              </a:rPr>
              <a:t>Openbaar</a:t>
            </a:r>
            <a:r>
              <a:rPr lang="en-GB" sz="1000" dirty="0">
                <a:latin typeface="Segoe UI"/>
              </a:rPr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>
                <a:latin typeface="Segoe UI"/>
              </a:rPr>
              <a:t>Fondation</a:t>
            </a:r>
            <a:r>
              <a:rPr lang="en-GB" sz="1000" dirty="0">
                <a:latin typeface="Segoe UI"/>
              </a:rPr>
              <a:t> </a:t>
            </a:r>
            <a:r>
              <a:rPr lang="en-GB" sz="1000" dirty="0" err="1">
                <a:latin typeface="Segoe UI"/>
              </a:rPr>
              <a:t>d'Utilité</a:t>
            </a:r>
            <a:r>
              <a:rPr lang="en-GB" sz="1000" dirty="0">
                <a:latin typeface="Segoe UI"/>
              </a:rPr>
              <a:t> </a:t>
            </a:r>
            <a:r>
              <a:rPr lang="en-GB" sz="1000" dirty="0" err="1">
                <a:latin typeface="Segoe UI"/>
              </a:rPr>
              <a:t>Publique</a:t>
            </a:r>
            <a:r>
              <a:rPr lang="en-GB" sz="1000" dirty="0">
                <a:latin typeface="Segoe UI"/>
              </a:rPr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>
                <a:latin typeface="Segoe UI"/>
              </a:rPr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>
                <a:latin typeface="Segoe UI"/>
              </a:rPr>
              <a:t>Avenue Herrmann-</a:t>
            </a:r>
            <a:r>
              <a:rPr lang="en-GB" sz="1100" dirty="0" err="1">
                <a:latin typeface="Segoe UI"/>
              </a:rPr>
              <a:t>Debrouxlaan</a:t>
            </a:r>
            <a:r>
              <a:rPr lang="en-GB" sz="1100" dirty="0">
                <a:latin typeface="Segoe UI"/>
              </a:rPr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>
                <a:latin typeface="Segoe UI"/>
              </a:rPr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>
                <a:latin typeface="Segoe UI"/>
              </a:rPr>
              <a:t>Boeretang</a:t>
            </a:r>
            <a:r>
              <a:rPr lang="en-GB" sz="1100" dirty="0">
                <a:latin typeface="Segoe UI"/>
              </a:rPr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>
                <a:latin typeface="Segoe UI"/>
              </a:rPr>
              <a:t>Chemin du Cyclotron 6 - 1348 Ottignies-Louvain-la-Neuve - </a:t>
            </a:r>
            <a:r>
              <a:rPr lang="fr-FR" sz="1100" dirty="0" err="1">
                <a:latin typeface="Segoe UI"/>
              </a:rPr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1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</a:t>
            </a:r>
            <a:r>
              <a:rPr lang="en-US" i="1" u="sng" dirty="0">
                <a:latin typeface="Segoe UI"/>
              </a:rPr>
              <a:t>minimal</a:t>
            </a:r>
            <a:r>
              <a:rPr lang="en-US" u="sng" dirty="0">
                <a:latin typeface="Segoe UI"/>
              </a:rPr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/>
              </a:rPr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627012" y="1724121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Other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33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1">
            <a:extLst>
              <a:ext uri="{FF2B5EF4-FFF2-40B4-BE49-F238E27FC236}">
                <a16:creationId xmlns:a16="http://schemas.microsoft.com/office/drawing/2014/main" id="{1CF6B6D1-B471-8FFC-5981-7F062BE3A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06" y="147551"/>
            <a:ext cx="8120020" cy="6624449"/>
          </a:xfrm>
          <a:prstGeom prst="rect">
            <a:avLst/>
          </a:prstGeom>
        </p:spPr>
      </p:pic>
      <p:sp>
        <p:nvSpPr>
          <p:cNvPr id="56" name="Tijdelijke aanduiding voor dianummer 4">
            <a:extLst>
              <a:ext uri="{FF2B5EF4-FFF2-40B4-BE49-F238E27FC236}">
                <a16:creationId xmlns:a16="http://schemas.microsoft.com/office/drawing/2014/main" id="{C0067296-6A14-4148-8781-5E7A68D3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</p:spPr>
        <p:txBody>
          <a:bodyPr/>
          <a:lstStyle/>
          <a:p>
            <a:pPr lvl="0"/>
            <a:fld id="{A814E660-BF25-4843-B2A0-93C6E2B6253B}" type="slidenum">
              <a:rPr lang="en-GB" noProof="0" smtClean="0"/>
              <a:pPr lvl="0"/>
              <a:t>13</a:t>
            </a:fld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5E440-E54F-372B-CEDD-CDAF3B58ABA5}"/>
              </a:ext>
            </a:extLst>
          </p:cNvPr>
          <p:cNvSpPr txBox="1"/>
          <p:nvPr/>
        </p:nvSpPr>
        <p:spPr>
          <a:xfrm>
            <a:off x="0" y="0"/>
            <a:ext cx="9193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984A9C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MINERVA Cryoplant</a:t>
            </a:r>
            <a:r>
              <a:rPr lang="en-GB" sz="2400" b="1" dirty="0">
                <a:solidFill>
                  <a:srgbClr val="984A9C"/>
                </a:solidFill>
                <a:latin typeface="Segoe UI"/>
                <a:ea typeface="+mj-ea"/>
                <a:cs typeface="+mj-cs"/>
              </a:rPr>
              <a:t> </a:t>
            </a:r>
            <a:r>
              <a:rPr lang="en-GB" sz="2000" b="1" dirty="0">
                <a:solidFill>
                  <a:srgbClr val="984A9C"/>
                </a:solidFill>
                <a:latin typeface="Segoe UI"/>
                <a:ea typeface="+mj-ea"/>
                <a:cs typeface="+mj-cs"/>
              </a:rPr>
              <a:t>[~3.5 kW@4.5 K, of which ~900 W@2 K]</a:t>
            </a:r>
          </a:p>
          <a:p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984A9C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 </a:t>
            </a:r>
            <a:endParaRPr lang="en-GB" sz="2400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91CAC6C-8D4C-733D-7A0D-9F48AE65BBFF}"/>
              </a:ext>
            </a:extLst>
          </p:cNvPr>
          <p:cNvSpPr/>
          <p:nvPr/>
        </p:nvSpPr>
        <p:spPr>
          <a:xfrm>
            <a:off x="7669033" y="685800"/>
            <a:ext cx="213360" cy="14519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9B01A8-62C3-83E2-653C-6886EEC70E6B}"/>
              </a:ext>
            </a:extLst>
          </p:cNvPr>
          <p:cNvGrpSpPr/>
          <p:nvPr/>
        </p:nvGrpSpPr>
        <p:grpSpPr>
          <a:xfrm>
            <a:off x="3058510" y="0"/>
            <a:ext cx="9103599" cy="6600497"/>
            <a:chOff x="3058510" y="0"/>
            <a:chExt cx="9103599" cy="660049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58B214-753C-6E5D-665E-68DB02464939}"/>
                </a:ext>
              </a:extLst>
            </p:cNvPr>
            <p:cNvGrpSpPr/>
            <p:nvPr/>
          </p:nvGrpSpPr>
          <p:grpSpPr>
            <a:xfrm>
              <a:off x="3058510" y="0"/>
              <a:ext cx="9103599" cy="6600497"/>
              <a:chOff x="3058510" y="0"/>
              <a:chExt cx="9103599" cy="6600497"/>
            </a:xfrm>
          </p:grpSpPr>
          <p:pic>
            <p:nvPicPr>
              <p:cNvPr id="17" name="Picture 16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28209725-EEAB-3085-3F54-265F9DB6E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93" r="5548" b="8995"/>
              <a:stretch/>
            </p:blipFill>
            <p:spPr>
              <a:xfrm>
                <a:off x="3069847" y="0"/>
                <a:ext cx="9080925" cy="660049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9DBF61-C33F-DC90-00F7-B2E9D123E2D6}"/>
                  </a:ext>
                </a:extLst>
              </p:cNvPr>
              <p:cNvSpPr/>
              <p:nvPr/>
            </p:nvSpPr>
            <p:spPr>
              <a:xfrm>
                <a:off x="3058510" y="4078638"/>
                <a:ext cx="935421" cy="97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FCCB5C-A11A-38AF-9035-021C27450694}"/>
                  </a:ext>
                </a:extLst>
              </p:cNvPr>
              <p:cNvSpPr/>
              <p:nvPr/>
            </p:nvSpPr>
            <p:spPr>
              <a:xfrm>
                <a:off x="10731062" y="5733611"/>
                <a:ext cx="1431047" cy="866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1BCC45-4081-C551-0327-48ED697AEBF2}"/>
                </a:ext>
              </a:extLst>
            </p:cNvPr>
            <p:cNvGrpSpPr/>
            <p:nvPr/>
          </p:nvGrpSpPr>
          <p:grpSpPr>
            <a:xfrm>
              <a:off x="3563834" y="4764580"/>
              <a:ext cx="1328732" cy="1421038"/>
              <a:chOff x="3563834" y="4199508"/>
              <a:chExt cx="1328732" cy="1421038"/>
            </a:xfrm>
          </p:grpSpPr>
          <p:pic>
            <p:nvPicPr>
              <p:cNvPr id="15" name="Picture 14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C82D727F-5FBB-F1D6-2A88-E40670D2C0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6" t="55575" r="85363" b="29934"/>
              <a:stretch/>
            </p:blipFill>
            <p:spPr>
              <a:xfrm>
                <a:off x="3563834" y="4199508"/>
                <a:ext cx="1328732" cy="1051034"/>
              </a:xfrm>
              <a:prstGeom prst="rect">
                <a:avLst/>
              </a:prstGeom>
            </p:spPr>
          </p:pic>
          <p:pic>
            <p:nvPicPr>
              <p:cNvPr id="16" name="Picture 15" descr="A screen shot of a video game&#10;&#10;AI-generated content may be incorrect.">
                <a:extLst>
                  <a:ext uri="{FF2B5EF4-FFF2-40B4-BE49-F238E27FC236}">
                    <a16:creationId xmlns:a16="http://schemas.microsoft.com/office/drawing/2014/main" id="{1DDF2C23-89F6-807F-92A9-415380D35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33" t="92817" r="83944" b="-1074"/>
              <a:stretch/>
            </p:blipFill>
            <p:spPr>
              <a:xfrm>
                <a:off x="3595366" y="5228831"/>
                <a:ext cx="1093075" cy="391715"/>
              </a:xfrm>
              <a:prstGeom prst="rect">
                <a:avLst/>
              </a:prstGeom>
            </p:spPr>
          </p:pic>
        </p:grpSp>
      </p:grpSp>
      <p:sp>
        <p:nvSpPr>
          <p:cNvPr id="56" name="Tijdelijke aanduiding voor dianummer 4">
            <a:extLst>
              <a:ext uri="{FF2B5EF4-FFF2-40B4-BE49-F238E27FC236}">
                <a16:creationId xmlns:a16="http://schemas.microsoft.com/office/drawing/2014/main" id="{C0067296-6A14-4148-8781-5E7A68D3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4E660-BF25-4843-B2A0-93C6E2B6253B}" type="slidenum">
              <a:rPr kumimoji="0" lang="en-US" sz="10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Semibold" panose="020B07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1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8D74F4-68B5-08E9-FAAE-A786131A13A0}"/>
              </a:ext>
            </a:extLst>
          </p:cNvPr>
          <p:cNvSpPr txBox="1">
            <a:spLocks/>
          </p:cNvSpPr>
          <p:nvPr/>
        </p:nvSpPr>
        <p:spPr>
          <a:xfrm>
            <a:off x="41228" y="-782"/>
            <a:ext cx="5661071" cy="6953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984A9C"/>
                </a:solidFill>
                <a:latin typeface="Segoe UI"/>
              </a:rPr>
              <a:t>QCELL’s Flow Diagram</a:t>
            </a:r>
          </a:p>
        </p:txBody>
      </p:sp>
    </p:spTree>
    <p:extLst>
      <p:ext uri="{BB962C8B-B14F-4D97-AF65-F5344CB8AC3E}">
        <p14:creationId xmlns:p14="http://schemas.microsoft.com/office/powerpoint/2010/main" val="29276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82868" y="803645"/>
            <a:ext cx="5117423" cy="556344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Segoe UI"/>
              </a:rPr>
              <a:t>S is a </a:t>
            </a:r>
            <a:r>
              <a:rPr lang="en-US" sz="1600" b="1" u="sng" dirty="0">
                <a:solidFill>
                  <a:srgbClr val="FF0000"/>
                </a:solidFill>
                <a:latin typeface="Segoe UI"/>
              </a:rPr>
              <a:t>safety</a:t>
            </a:r>
            <a:r>
              <a:rPr lang="en-US" sz="1600" dirty="0">
                <a:latin typeface="Segoe UI"/>
              </a:rPr>
              <a:t> header</a:t>
            </a:r>
          </a:p>
          <a:p>
            <a:pPr lvl="1"/>
            <a:r>
              <a:rPr lang="en-US" sz="1600" dirty="0">
                <a:latin typeface="Segoe UI"/>
              </a:rPr>
              <a:t>Protects the linac headers, and the user equipment</a:t>
            </a:r>
          </a:p>
          <a:p>
            <a:pPr lvl="1"/>
            <a:r>
              <a:rPr lang="en-US" sz="1600" dirty="0">
                <a:latin typeface="Segoe UI"/>
              </a:rPr>
              <a:t>Accepts cold helium; clean helium only</a:t>
            </a:r>
          </a:p>
          <a:p>
            <a:r>
              <a:rPr lang="en-US" sz="1600" dirty="0">
                <a:latin typeface="Segoe UI"/>
              </a:rPr>
              <a:t>Not to be confused with normal/abnormal </a:t>
            </a:r>
            <a:r>
              <a:rPr lang="en-US" sz="1600" u="sng" dirty="0">
                <a:latin typeface="Segoe UI"/>
              </a:rPr>
              <a:t>operation</a:t>
            </a:r>
            <a:r>
              <a:rPr lang="en-US" sz="1600" dirty="0">
                <a:latin typeface="Segoe UI"/>
              </a:rPr>
              <a:t>, where header B can be kept below 2bar</a:t>
            </a:r>
          </a:p>
          <a:p>
            <a:pPr lvl="1"/>
            <a:r>
              <a:rPr lang="en-US" sz="1600" dirty="0">
                <a:latin typeface="Segoe UI"/>
              </a:rPr>
              <a:t>This is accomplished via PVPS or compressors</a:t>
            </a:r>
          </a:p>
          <a:p>
            <a:pPr lvl="1"/>
            <a:r>
              <a:rPr lang="en-US" sz="1600" dirty="0">
                <a:latin typeface="Segoe UI"/>
              </a:rPr>
              <a:t>This is an operation requirement; pumping header B is not a safety scenario</a:t>
            </a:r>
          </a:p>
          <a:p>
            <a:r>
              <a:rPr lang="en-US" sz="1600" dirty="0">
                <a:latin typeface="Segoe UI"/>
              </a:rPr>
              <a:t>Header S shall cover as many safety scenarios as possible</a:t>
            </a:r>
          </a:p>
          <a:p>
            <a:pPr lvl="1"/>
            <a:r>
              <a:rPr lang="en-US" sz="1600" dirty="0">
                <a:latin typeface="Segoe UI"/>
              </a:rPr>
              <a:t>Known exceptions where S is not sufficient</a:t>
            </a:r>
          </a:p>
          <a:p>
            <a:pPr lvl="2"/>
            <a:r>
              <a:rPr lang="en-US" sz="1600" dirty="0">
                <a:latin typeface="Segoe UI"/>
              </a:rPr>
              <a:t>“Loss of BVAC” uses the BDs to vent to V</a:t>
            </a:r>
          </a:p>
          <a:p>
            <a:pPr lvl="2"/>
            <a:r>
              <a:rPr lang="en-US" sz="1600" dirty="0">
                <a:latin typeface="Segoe UI"/>
              </a:rPr>
              <a:t>“Loss of INVAC” may be just a borderline case. TBC</a:t>
            </a:r>
          </a:p>
          <a:p>
            <a:r>
              <a:rPr lang="en-US" sz="1600" dirty="0">
                <a:latin typeface="Segoe UI"/>
              </a:rPr>
              <a:t>Pressure on Header S is ensured by SV &amp; BD towards V</a:t>
            </a:r>
          </a:p>
          <a:p>
            <a:pPr lvl="1"/>
            <a:r>
              <a:rPr lang="en-US" sz="1600" dirty="0">
                <a:latin typeface="Segoe UI"/>
              </a:rPr>
              <a:t>BD on header S has a different function than BD on the user.</a:t>
            </a:r>
          </a:p>
          <a:p>
            <a:pPr lvl="1"/>
            <a:r>
              <a:rPr lang="en-US" sz="1600" dirty="0">
                <a:latin typeface="Segoe UI"/>
              </a:rPr>
              <a:t>The BD on the users are </a:t>
            </a:r>
            <a:r>
              <a:rPr lang="en-US" sz="1600" u="sng" dirty="0">
                <a:latin typeface="Segoe UI"/>
              </a:rPr>
              <a:t>only triggered</a:t>
            </a:r>
            <a:r>
              <a:rPr lang="en-US" sz="1600" dirty="0">
                <a:latin typeface="Segoe UI"/>
              </a:rPr>
              <a:t> for safety cases where header S is not responsible (i.e. BVAC loss)</a:t>
            </a:r>
          </a:p>
          <a:p>
            <a:pPr lvl="1"/>
            <a:r>
              <a:rPr lang="en-US" sz="1600" dirty="0">
                <a:latin typeface="Segoe UI"/>
              </a:rPr>
              <a:t>The BD on header S ensures its pressure in the case that helium recovery is too slow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2E0E73-B044-A711-7A20-1C55ED758212}"/>
              </a:ext>
            </a:extLst>
          </p:cNvPr>
          <p:cNvSpPr/>
          <p:nvPr/>
        </p:nvSpPr>
        <p:spPr>
          <a:xfrm>
            <a:off x="6687341" y="1761809"/>
            <a:ext cx="1816158" cy="11630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AF19B1-515C-9D46-5E38-1D6959F1A645}"/>
              </a:ext>
            </a:extLst>
          </p:cNvPr>
          <p:cNvSpPr/>
          <p:nvPr/>
        </p:nvSpPr>
        <p:spPr>
          <a:xfrm>
            <a:off x="8891874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C2046-8710-8C49-AD3E-229821FC62D1}"/>
              </a:ext>
            </a:extLst>
          </p:cNvPr>
          <p:cNvSpPr/>
          <p:nvPr/>
        </p:nvSpPr>
        <p:spPr>
          <a:xfrm>
            <a:off x="9798549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0A344-E744-E746-F5D5-53235E82FB29}"/>
              </a:ext>
            </a:extLst>
          </p:cNvPr>
          <p:cNvSpPr/>
          <p:nvPr/>
        </p:nvSpPr>
        <p:spPr>
          <a:xfrm>
            <a:off x="10705224" y="2541367"/>
            <a:ext cx="703709" cy="38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7E2-4A4B-38B5-3EA5-86CD0E18C7C9}"/>
              </a:ext>
            </a:extLst>
          </p:cNvPr>
          <p:cNvSpPr/>
          <p:nvPr/>
        </p:nvSpPr>
        <p:spPr>
          <a:xfrm>
            <a:off x="6822885" y="2108047"/>
            <a:ext cx="660868" cy="688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B37A61-7D3F-17CC-FDEF-A127EF3ECC11}"/>
              </a:ext>
            </a:extLst>
          </p:cNvPr>
          <p:cNvSpPr/>
          <p:nvPr/>
        </p:nvSpPr>
        <p:spPr>
          <a:xfrm rot="5400000">
            <a:off x="7837014" y="2354268"/>
            <a:ext cx="257042" cy="6278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80F5E-1F55-EA2A-D114-148F30759128}"/>
              </a:ext>
            </a:extLst>
          </p:cNvPr>
          <p:cNvSpPr txBox="1"/>
          <p:nvPr/>
        </p:nvSpPr>
        <p:spPr>
          <a:xfrm>
            <a:off x="7725726" y="255427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B14C3-02F4-C8ED-F8B1-734C14DE7909}"/>
              </a:ext>
            </a:extLst>
          </p:cNvPr>
          <p:cNvGrpSpPr/>
          <p:nvPr/>
        </p:nvGrpSpPr>
        <p:grpSpPr>
          <a:xfrm>
            <a:off x="7602119" y="2064920"/>
            <a:ext cx="597984" cy="360280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941F3B-7C34-A733-7403-2793AC51635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FCEDC4B-ADA9-4E1C-0E83-DCA0EBCF848E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58885B-87AD-A9F9-37F7-1BCE36333B2A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C4DE211-D6A2-C2E6-CD16-D40B9D48488C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944A26-7A24-8C69-C61C-CFE2BDEF79C1}"/>
              </a:ext>
            </a:extLst>
          </p:cNvPr>
          <p:cNvCxnSpPr>
            <a:cxnSpLocks/>
          </p:cNvCxnSpPr>
          <p:nvPr/>
        </p:nvCxnSpPr>
        <p:spPr>
          <a:xfrm flipH="1">
            <a:off x="8503499" y="1980931"/>
            <a:ext cx="30262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98824E-4DAF-CA75-CF6D-FC61A4D78C69}"/>
              </a:ext>
            </a:extLst>
          </p:cNvPr>
          <p:cNvCxnSpPr/>
          <p:nvPr/>
        </p:nvCxnSpPr>
        <p:spPr>
          <a:xfrm flipV="1">
            <a:off x="9118716" y="1980931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E059B6-AACA-88A4-820D-CB14C43F6478}"/>
              </a:ext>
            </a:extLst>
          </p:cNvPr>
          <p:cNvCxnSpPr/>
          <p:nvPr/>
        </p:nvCxnSpPr>
        <p:spPr>
          <a:xfrm flipV="1">
            <a:off x="10084385" y="1976714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3B1D1E-D2C4-CC0B-CBD0-A4480C312ED7}"/>
              </a:ext>
            </a:extLst>
          </p:cNvPr>
          <p:cNvCxnSpPr/>
          <p:nvPr/>
        </p:nvCxnSpPr>
        <p:spPr>
          <a:xfrm flipV="1">
            <a:off x="11099918" y="1976714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6504666-3300-E04F-1B31-5B01BF1D92D6}"/>
              </a:ext>
            </a:extLst>
          </p:cNvPr>
          <p:cNvSpPr txBox="1"/>
          <p:nvPr/>
        </p:nvSpPr>
        <p:spPr>
          <a:xfrm>
            <a:off x="11527049" y="1777346"/>
            <a:ext cx="3145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sp>
        <p:nvSpPr>
          <p:cNvPr id="30" name="Flowchart: Collate 29">
            <a:extLst>
              <a:ext uri="{FF2B5EF4-FFF2-40B4-BE49-F238E27FC236}">
                <a16:creationId xmlns:a16="http://schemas.microsoft.com/office/drawing/2014/main" id="{1FCE9903-3ACE-329A-F33F-8BE14A592C0E}"/>
              </a:ext>
            </a:extLst>
          </p:cNvPr>
          <p:cNvSpPr/>
          <p:nvPr/>
        </p:nvSpPr>
        <p:spPr>
          <a:xfrm>
            <a:off x="9067799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Flowchart: Collate 30">
            <a:extLst>
              <a:ext uri="{FF2B5EF4-FFF2-40B4-BE49-F238E27FC236}">
                <a16:creationId xmlns:a16="http://schemas.microsoft.com/office/drawing/2014/main" id="{608A79D3-C243-7952-CDD5-8B4DCF574600}"/>
              </a:ext>
            </a:extLst>
          </p:cNvPr>
          <p:cNvSpPr/>
          <p:nvPr/>
        </p:nvSpPr>
        <p:spPr>
          <a:xfrm>
            <a:off x="10035611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Flowchart: Collate 31">
            <a:extLst>
              <a:ext uri="{FF2B5EF4-FFF2-40B4-BE49-F238E27FC236}">
                <a16:creationId xmlns:a16="http://schemas.microsoft.com/office/drawing/2014/main" id="{298789AE-06F1-6B44-6BD0-9570EF875136}"/>
              </a:ext>
            </a:extLst>
          </p:cNvPr>
          <p:cNvSpPr/>
          <p:nvPr/>
        </p:nvSpPr>
        <p:spPr>
          <a:xfrm>
            <a:off x="11052864" y="2176169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869D2B-72E9-5399-66CD-B7588880CEE9}"/>
              </a:ext>
            </a:extLst>
          </p:cNvPr>
          <p:cNvSpPr txBox="1"/>
          <p:nvPr/>
        </p:nvSpPr>
        <p:spPr>
          <a:xfrm>
            <a:off x="8959713" y="1304011"/>
            <a:ext cx="2647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latin typeface="Segoe UI"/>
              </a:rPr>
              <a:t>DN150 (max 100 g/s; reliable* for 40g/s)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3343F-0545-B13D-B799-C60A867BBF6B}"/>
              </a:ext>
            </a:extLst>
          </p:cNvPr>
          <p:cNvSpPr txBox="1"/>
          <p:nvPr/>
        </p:nvSpPr>
        <p:spPr>
          <a:xfrm>
            <a:off x="6632563" y="3059668"/>
            <a:ext cx="37292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Segoe UI"/>
              </a:rPr>
              <a:t>* In case of mayor disruptions, it shall possible to restart “key  systems” within 20-30min to discharge 40g/s from header S to </a:t>
            </a:r>
            <a:r>
              <a:rPr lang="en-US" sz="900" dirty="0" err="1">
                <a:latin typeface="Segoe UI"/>
              </a:rPr>
              <a:t>GHe</a:t>
            </a:r>
            <a:r>
              <a:rPr lang="en-US" sz="900" dirty="0">
                <a:latin typeface="Segoe UI"/>
              </a:rPr>
              <a:t> storage.</a:t>
            </a:r>
            <a:endParaRPr lang="en-GB" sz="9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859D82-2B0F-2DB9-6294-17585F7EBFD3}"/>
              </a:ext>
            </a:extLst>
          </p:cNvPr>
          <p:cNvCxnSpPr>
            <a:cxnSpLocks/>
          </p:cNvCxnSpPr>
          <p:nvPr/>
        </p:nvCxnSpPr>
        <p:spPr>
          <a:xfrm flipH="1">
            <a:off x="7121364" y="1977418"/>
            <a:ext cx="13737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EBB38E7-90DA-FBE8-303D-983777B8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86" y="4542502"/>
            <a:ext cx="2939726" cy="18965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DA76CD1-0FE8-65F4-A476-275342B08BAB}"/>
              </a:ext>
            </a:extLst>
          </p:cNvPr>
          <p:cNvSpPr txBox="1"/>
          <p:nvPr/>
        </p:nvSpPr>
        <p:spPr>
          <a:xfrm>
            <a:off x="9885633" y="4549626"/>
            <a:ext cx="21399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Segoe UI"/>
              </a:rPr>
              <a:t>Header S to be sized for</a:t>
            </a:r>
          </a:p>
          <a:p>
            <a:r>
              <a:rPr lang="en-GB" sz="900" u="sng" dirty="0">
                <a:latin typeface="Segoe UI"/>
              </a:rPr>
              <a:t>natural reheating</a:t>
            </a:r>
            <a:r>
              <a:rPr lang="en-GB" sz="900" dirty="0">
                <a:latin typeface="Segoe UI"/>
              </a:rPr>
              <a:t> of the Linac </a:t>
            </a:r>
          </a:p>
          <a:p>
            <a:r>
              <a:rPr lang="en-GB" sz="900" dirty="0">
                <a:latin typeface="Segoe UI"/>
                <a:sym typeface="Wingdings" panose="05000000000000000000" pitchFamily="2" charset="2"/>
              </a:rPr>
              <a:t> </a:t>
            </a:r>
            <a:r>
              <a:rPr lang="en-GB" sz="900" b="1" dirty="0">
                <a:latin typeface="Segoe UI"/>
                <a:sym typeface="Wingdings" panose="05000000000000000000" pitchFamily="2" charset="2"/>
              </a:rPr>
              <a:t>20 g/s + spike at 30 g/s</a:t>
            </a:r>
            <a:r>
              <a:rPr lang="en-GB" sz="900" b="1" dirty="0">
                <a:latin typeface="Segoe UI"/>
              </a:rPr>
              <a:t>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1793A7-B816-4644-AED7-1B2B0C0F4600}"/>
              </a:ext>
            </a:extLst>
          </p:cNvPr>
          <p:cNvCxnSpPr>
            <a:cxnSpLocks/>
          </p:cNvCxnSpPr>
          <p:nvPr/>
        </p:nvCxnSpPr>
        <p:spPr>
          <a:xfrm flipV="1">
            <a:off x="7852792" y="1604965"/>
            <a:ext cx="0" cy="3628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30B0CE-BB40-3856-D16A-0AF2A5AD9512}"/>
              </a:ext>
            </a:extLst>
          </p:cNvPr>
          <p:cNvCxnSpPr>
            <a:cxnSpLocks/>
          </p:cNvCxnSpPr>
          <p:nvPr/>
        </p:nvCxnSpPr>
        <p:spPr>
          <a:xfrm flipV="1">
            <a:off x="7679702" y="1599648"/>
            <a:ext cx="0" cy="3628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0A64C29-92DD-0B45-7CB3-00D28D0A6313}"/>
              </a:ext>
            </a:extLst>
          </p:cNvPr>
          <p:cNvSpPr/>
          <p:nvPr/>
        </p:nvSpPr>
        <p:spPr>
          <a:xfrm>
            <a:off x="7781243" y="1805623"/>
            <a:ext cx="168422" cy="8737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Collate 48">
            <a:extLst>
              <a:ext uri="{FF2B5EF4-FFF2-40B4-BE49-F238E27FC236}">
                <a16:creationId xmlns:a16="http://schemas.microsoft.com/office/drawing/2014/main" id="{6DAA8470-B324-DB1F-2EBB-B6D4DF39D13D}"/>
              </a:ext>
            </a:extLst>
          </p:cNvPr>
          <p:cNvSpPr/>
          <p:nvPr/>
        </p:nvSpPr>
        <p:spPr>
          <a:xfrm>
            <a:off x="7632622" y="1780066"/>
            <a:ext cx="101833" cy="133438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BBF7C3-A56E-9B60-6EA8-30273E4C3E41}"/>
              </a:ext>
            </a:extLst>
          </p:cNvPr>
          <p:cNvSpPr txBox="1"/>
          <p:nvPr/>
        </p:nvSpPr>
        <p:spPr>
          <a:xfrm>
            <a:off x="8801978" y="2127472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SV</a:t>
            </a:r>
            <a:endParaRPr lang="en-GB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030EF3-EA3F-D0F7-4FD4-865682A27927}"/>
              </a:ext>
            </a:extLst>
          </p:cNvPr>
          <p:cNvSpPr/>
          <p:nvPr/>
        </p:nvSpPr>
        <p:spPr>
          <a:xfrm>
            <a:off x="7065179" y="2108750"/>
            <a:ext cx="418574" cy="2042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B6BED8-DA6E-1A30-4D17-88B1EFA98769}"/>
              </a:ext>
            </a:extLst>
          </p:cNvPr>
          <p:cNvCxnSpPr>
            <a:cxnSpLocks/>
          </p:cNvCxnSpPr>
          <p:nvPr/>
        </p:nvCxnSpPr>
        <p:spPr>
          <a:xfrm rot="5400000" flipV="1">
            <a:off x="7403691" y="1979530"/>
            <a:ext cx="0" cy="564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D24A08-CB11-EA6B-0FB6-90671CF1ED15}"/>
              </a:ext>
            </a:extLst>
          </p:cNvPr>
          <p:cNvCxnSpPr>
            <a:cxnSpLocks/>
          </p:cNvCxnSpPr>
          <p:nvPr/>
        </p:nvCxnSpPr>
        <p:spPr>
          <a:xfrm>
            <a:off x="7121364" y="1980930"/>
            <a:ext cx="0" cy="28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25EBB2-CBDA-4E72-C081-68F596F81340}"/>
              </a:ext>
            </a:extLst>
          </p:cNvPr>
          <p:cNvCxnSpPr>
            <a:cxnSpLocks/>
          </p:cNvCxnSpPr>
          <p:nvPr/>
        </p:nvCxnSpPr>
        <p:spPr>
          <a:xfrm flipV="1">
            <a:off x="8891874" y="1510271"/>
            <a:ext cx="209285" cy="461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3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7E8295-7474-ED3A-31D4-3954CE1CE2E9}"/>
              </a:ext>
            </a:extLst>
          </p:cNvPr>
          <p:cNvGrpSpPr/>
          <p:nvPr/>
        </p:nvGrpSpPr>
        <p:grpSpPr>
          <a:xfrm>
            <a:off x="818057" y="1724121"/>
            <a:ext cx="4883248" cy="1298855"/>
            <a:chOff x="1370543" y="3225858"/>
            <a:chExt cx="5738180" cy="170800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B05EF8-EE5B-31F7-54AA-5724E6965078}"/>
                </a:ext>
              </a:extLst>
            </p:cNvPr>
            <p:cNvSpPr/>
            <p:nvPr/>
          </p:nvSpPr>
          <p:spPr>
            <a:xfrm>
              <a:off x="1954505" y="3770847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B17581-8871-D741-D26D-CA40FC976777}"/>
                </a:ext>
              </a:extLst>
            </p:cNvPr>
            <p:cNvSpPr/>
            <p:nvPr/>
          </p:nvSpPr>
          <p:spPr>
            <a:xfrm>
              <a:off x="4159038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02726D-22BD-AFFC-34ED-D7A43F72F9A2}"/>
                </a:ext>
              </a:extLst>
            </p:cNvPr>
            <p:cNvSpPr/>
            <p:nvPr/>
          </p:nvSpPr>
          <p:spPr>
            <a:xfrm>
              <a:off x="5065713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B1D078-AB2B-9764-7AA4-7918DFE6286D}"/>
                </a:ext>
              </a:extLst>
            </p:cNvPr>
            <p:cNvSpPr/>
            <p:nvPr/>
          </p:nvSpPr>
          <p:spPr>
            <a:xfrm>
              <a:off x="5972388" y="4550405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C07F4-4573-5607-A508-2408E1A2CCE4}"/>
                </a:ext>
              </a:extLst>
            </p:cNvPr>
            <p:cNvSpPr/>
            <p:nvPr/>
          </p:nvSpPr>
          <p:spPr>
            <a:xfrm>
              <a:off x="2090049" y="4117085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8A5FCAD-89BC-0A1A-6604-6A1133675882}"/>
                </a:ext>
              </a:extLst>
            </p:cNvPr>
            <p:cNvSpPr/>
            <p:nvPr/>
          </p:nvSpPr>
          <p:spPr>
            <a:xfrm rot="5400000">
              <a:off x="3104178" y="4363306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ABB434-B215-1A50-0BAB-3C86966B7729}"/>
                </a:ext>
              </a:extLst>
            </p:cNvPr>
            <p:cNvSpPr txBox="1"/>
            <p:nvPr/>
          </p:nvSpPr>
          <p:spPr>
            <a:xfrm>
              <a:off x="2992890" y="456331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4BC532-54F4-5F17-74BC-489D6D016C02}"/>
                </a:ext>
              </a:extLst>
            </p:cNvPr>
            <p:cNvGrpSpPr/>
            <p:nvPr/>
          </p:nvGrpSpPr>
          <p:grpSpPr>
            <a:xfrm>
              <a:off x="2869283" y="4073958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B1C9C9F-C478-19B5-B7C0-EA5743CAAD46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47CC2C50-2E90-F2F5-6A62-7B9960729FEA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83DB4CDE-38E0-4313-8177-4230DE431F0C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F70E3BF-736A-5519-B3E5-AC21609B07B6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A154431-DC3E-8E0D-5F63-BAB9F6BA1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0663" y="3989969"/>
              <a:ext cx="302629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4385880" y="3989969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5351549" y="3985752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6367082" y="3985752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C959BB-AAE3-88F5-9944-2390949D4906}"/>
                </a:ext>
              </a:extLst>
            </p:cNvPr>
            <p:cNvSpPr txBox="1"/>
            <p:nvPr/>
          </p:nvSpPr>
          <p:spPr>
            <a:xfrm>
              <a:off x="6794213" y="3786384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4334963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5302775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6320028" y="4185207"/>
              <a:ext cx="101833" cy="133438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447090-801D-64B9-E95D-C65CF3A57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8528" y="3986456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9956" y="3614003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866" y="3608686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AE619A-5156-50EC-6DA5-A79E485B6D72}"/>
                </a:ext>
              </a:extLst>
            </p:cNvPr>
            <p:cNvSpPr/>
            <p:nvPr/>
          </p:nvSpPr>
          <p:spPr>
            <a:xfrm>
              <a:off x="3048407" y="3814661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lowchart: Collate 64">
              <a:extLst>
                <a:ext uri="{FF2B5EF4-FFF2-40B4-BE49-F238E27FC236}">
                  <a16:creationId xmlns:a16="http://schemas.microsoft.com/office/drawing/2014/main" id="{8963112E-EBB9-5BFA-9E1C-99C34CB3A564}"/>
                </a:ext>
              </a:extLst>
            </p:cNvPr>
            <p:cNvSpPr/>
            <p:nvPr/>
          </p:nvSpPr>
          <p:spPr>
            <a:xfrm>
              <a:off x="2895572" y="3789104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4069142" y="4136510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EBA528-084C-8D9B-D2FE-15E9FA5A4F18}"/>
                </a:ext>
              </a:extLst>
            </p:cNvPr>
            <p:cNvSpPr/>
            <p:nvPr/>
          </p:nvSpPr>
          <p:spPr>
            <a:xfrm>
              <a:off x="2332343" y="4117788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EA5E526-9AF3-5460-CBFE-5798DDC0A55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670855" y="3988568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4438D8B-DDE7-77B1-45E7-FF9F5A1A87BA}"/>
                </a:ext>
              </a:extLst>
            </p:cNvPr>
            <p:cNvCxnSpPr>
              <a:cxnSpLocks/>
            </p:cNvCxnSpPr>
            <p:nvPr/>
          </p:nvCxnSpPr>
          <p:spPr>
            <a:xfrm>
              <a:off x="2388528" y="3989968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C3D4F9C-FB49-68F6-E0DA-1D02AE635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038" y="3519309"/>
              <a:ext cx="209285" cy="4611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2014EA6-9234-1A12-D408-9F242876A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7496" y="4677420"/>
              <a:ext cx="302629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7D7230D-9FE7-70B5-57B0-CB2D123D76C2}"/>
                </a:ext>
              </a:extLst>
            </p:cNvPr>
            <p:cNvSpPr txBox="1"/>
            <p:nvPr/>
          </p:nvSpPr>
          <p:spPr>
            <a:xfrm>
              <a:off x="6657528" y="4484418"/>
              <a:ext cx="332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  <a:endParaRPr lang="en-GB" b="1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40DB7BE-F1D5-F275-243A-957C64BF4C9A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2535309" y="4321995"/>
              <a:ext cx="6321" cy="3401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5EF98A3-E181-7198-4BA9-DFE5614FF58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2535309" y="4677235"/>
              <a:ext cx="3834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AF2D935-DD0F-AE40-3D02-DD1633C70728}"/>
                </a:ext>
              </a:extLst>
            </p:cNvPr>
            <p:cNvSpPr txBox="1"/>
            <p:nvPr/>
          </p:nvSpPr>
          <p:spPr>
            <a:xfrm>
              <a:off x="1370543" y="3225858"/>
              <a:ext cx="849913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Case 1</a:t>
              </a:r>
              <a:endParaRPr lang="en-GB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</a:t>
            </a:r>
            <a:r>
              <a:rPr lang="en-US" i="1" u="sng" dirty="0">
                <a:latin typeface="Segoe UI"/>
              </a:rPr>
              <a:t>minimal</a:t>
            </a:r>
            <a:r>
              <a:rPr lang="en-US" u="sng" dirty="0">
                <a:latin typeface="Segoe UI"/>
              </a:rPr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95E1E0B-0382-70D9-446E-2C570AD3B652}"/>
              </a:ext>
            </a:extLst>
          </p:cNvPr>
          <p:cNvSpPr/>
          <p:nvPr/>
        </p:nvSpPr>
        <p:spPr>
          <a:xfrm>
            <a:off x="7602744" y="2039780"/>
            <a:ext cx="1545569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01D7F1B-1E9E-C159-D7FA-9D52BCCEC3F3}"/>
              </a:ext>
            </a:extLst>
          </p:cNvPr>
          <p:cNvSpPr/>
          <p:nvPr/>
        </p:nvSpPr>
        <p:spPr>
          <a:xfrm>
            <a:off x="9478824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51EFBE3-46C5-5DEC-09AD-88E936B0AD6C}"/>
              </a:ext>
            </a:extLst>
          </p:cNvPr>
          <p:cNvSpPr/>
          <p:nvPr/>
        </p:nvSpPr>
        <p:spPr>
          <a:xfrm>
            <a:off x="10250413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66B1BCD-4CC7-7D49-6040-09B60D0DB7C6}"/>
              </a:ext>
            </a:extLst>
          </p:cNvPr>
          <p:cNvSpPr/>
          <p:nvPr/>
        </p:nvSpPr>
        <p:spPr>
          <a:xfrm>
            <a:off x="11022003" y="2632596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E9C540-58C4-BE88-8B85-0CC15A8BC2F6}"/>
              </a:ext>
            </a:extLst>
          </p:cNvPr>
          <p:cNvSpPr/>
          <p:nvPr/>
        </p:nvSpPr>
        <p:spPr>
          <a:xfrm>
            <a:off x="7718093" y="2303077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34F3A5D-864C-98C3-584B-A9D732E84E4B}"/>
              </a:ext>
            </a:extLst>
          </p:cNvPr>
          <p:cNvSpPr/>
          <p:nvPr/>
        </p:nvSpPr>
        <p:spPr>
          <a:xfrm rot="5400000">
            <a:off x="8592766" y="2461887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49DE4B-034B-9D96-BE80-86F51BA7DFEF}"/>
              </a:ext>
            </a:extLst>
          </p:cNvPr>
          <p:cNvSpPr txBox="1"/>
          <p:nvPr/>
        </p:nvSpPr>
        <p:spPr>
          <a:xfrm>
            <a:off x="8486420" y="2642415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B113512-B315-4FB2-E813-F57D5E07E08D}"/>
              </a:ext>
            </a:extLst>
          </p:cNvPr>
          <p:cNvGrpSpPr/>
          <p:nvPr/>
        </p:nvGrpSpPr>
        <p:grpSpPr>
          <a:xfrm>
            <a:off x="8381229" y="2270281"/>
            <a:ext cx="508890" cy="273976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10B3885-1A9F-63B1-8283-F0DC1BF820C1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A3E741A2-024D-7899-220F-5A84C7A45798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3CCBB58E-A91B-2165-17EF-46D4AADE4BC6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55A2307-4B11-91C9-6C3F-165C336DDE3C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5CD94B3-039E-022D-28EF-86B435C0DCFF}"/>
              </a:ext>
            </a:extLst>
          </p:cNvPr>
          <p:cNvCxnSpPr>
            <a:cxnSpLocks/>
          </p:cNvCxnSpPr>
          <p:nvPr/>
        </p:nvCxnSpPr>
        <p:spPr>
          <a:xfrm flipH="1">
            <a:off x="9148313" y="2206411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55DB35-2A68-7951-A531-2A165B2006A1}"/>
              </a:ext>
            </a:extLst>
          </p:cNvPr>
          <p:cNvCxnSpPr/>
          <p:nvPr/>
        </p:nvCxnSpPr>
        <p:spPr>
          <a:xfrm flipV="1">
            <a:off x="9671868" y="220641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6CAA464-543D-4A16-43C7-96685B1C7C6F}"/>
              </a:ext>
            </a:extLst>
          </p:cNvPr>
          <p:cNvCxnSpPr/>
          <p:nvPr/>
        </p:nvCxnSpPr>
        <p:spPr>
          <a:xfrm flipV="1">
            <a:off x="10493662" y="220320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284BDC9-B36F-5F2E-E082-31D3EBBE3516}"/>
              </a:ext>
            </a:extLst>
          </p:cNvPr>
          <p:cNvCxnSpPr/>
          <p:nvPr/>
        </p:nvCxnSpPr>
        <p:spPr>
          <a:xfrm flipV="1">
            <a:off x="11357891" y="220320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F074D89-0AE5-71E8-6E68-483F94D3D035}"/>
              </a:ext>
            </a:extLst>
          </p:cNvPr>
          <p:cNvSpPr txBox="1"/>
          <p:nvPr/>
        </p:nvSpPr>
        <p:spPr>
          <a:xfrm>
            <a:off x="11721384" y="2051595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sp>
        <p:nvSpPr>
          <p:cNvPr id="135" name="Flowchart: Collate 134">
            <a:extLst>
              <a:ext uri="{FF2B5EF4-FFF2-40B4-BE49-F238E27FC236}">
                <a16:creationId xmlns:a16="http://schemas.microsoft.com/office/drawing/2014/main" id="{E0B2D4EA-5A3D-9CAD-5E0B-5AADBB7A5744}"/>
              </a:ext>
            </a:extLst>
          </p:cNvPr>
          <p:cNvSpPr/>
          <p:nvPr/>
        </p:nvSpPr>
        <p:spPr>
          <a:xfrm>
            <a:off x="9628538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6" name="Flowchart: Collate 135">
            <a:extLst>
              <a:ext uri="{FF2B5EF4-FFF2-40B4-BE49-F238E27FC236}">
                <a16:creationId xmlns:a16="http://schemas.microsoft.com/office/drawing/2014/main" id="{77A8E572-247D-0BA0-4DFC-EDC1E3B9A62D}"/>
              </a:ext>
            </a:extLst>
          </p:cNvPr>
          <p:cNvSpPr/>
          <p:nvPr/>
        </p:nvSpPr>
        <p:spPr>
          <a:xfrm>
            <a:off x="10452155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7" name="Flowchart: Collate 136">
            <a:extLst>
              <a:ext uri="{FF2B5EF4-FFF2-40B4-BE49-F238E27FC236}">
                <a16:creationId xmlns:a16="http://schemas.microsoft.com/office/drawing/2014/main" id="{87883B94-9183-4BF0-89E1-0050331596B8}"/>
              </a:ext>
            </a:extLst>
          </p:cNvPr>
          <p:cNvSpPr/>
          <p:nvPr/>
        </p:nvSpPr>
        <p:spPr>
          <a:xfrm>
            <a:off x="11317848" y="2354880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B202A4E-1FA7-A13A-EEEA-C8F1AA70B035}"/>
              </a:ext>
            </a:extLst>
          </p:cNvPr>
          <p:cNvCxnSpPr>
            <a:cxnSpLocks/>
          </p:cNvCxnSpPr>
          <p:nvPr/>
        </p:nvCxnSpPr>
        <p:spPr>
          <a:xfrm flipH="1">
            <a:off x="7972102" y="2203740"/>
            <a:ext cx="1169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D833E25-9A41-C27D-F051-434412A6672F}"/>
              </a:ext>
            </a:extLst>
          </p:cNvPr>
          <p:cNvCxnSpPr>
            <a:cxnSpLocks/>
          </p:cNvCxnSpPr>
          <p:nvPr/>
        </p:nvCxnSpPr>
        <p:spPr>
          <a:xfrm flipV="1">
            <a:off x="8594554" y="1920507"/>
            <a:ext cx="0" cy="275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8D977F1-A6A8-2461-057B-510E432D338A}"/>
              </a:ext>
            </a:extLst>
          </p:cNvPr>
          <p:cNvCxnSpPr>
            <a:cxnSpLocks/>
          </p:cNvCxnSpPr>
          <p:nvPr/>
        </p:nvCxnSpPr>
        <p:spPr>
          <a:xfrm flipV="1">
            <a:off x="8447253" y="1916464"/>
            <a:ext cx="0" cy="2759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B2E3AED-B6C1-C930-D510-8C3DDEC2A025}"/>
              </a:ext>
            </a:extLst>
          </p:cNvPr>
          <p:cNvSpPr/>
          <p:nvPr/>
        </p:nvSpPr>
        <p:spPr>
          <a:xfrm>
            <a:off x="8533666" y="2073098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Flowchart: Collate 141">
            <a:extLst>
              <a:ext uri="{FF2B5EF4-FFF2-40B4-BE49-F238E27FC236}">
                <a16:creationId xmlns:a16="http://schemas.microsoft.com/office/drawing/2014/main" id="{839E244D-A463-F505-AC7D-5B89F1F1E3DD}"/>
              </a:ext>
            </a:extLst>
          </p:cNvPr>
          <p:cNvSpPr/>
          <p:nvPr/>
        </p:nvSpPr>
        <p:spPr>
          <a:xfrm>
            <a:off x="8403601" y="2053663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1EB8B7-765B-AEFD-9E71-79BC3FE840E0}"/>
              </a:ext>
            </a:extLst>
          </p:cNvPr>
          <p:cNvSpPr txBox="1"/>
          <p:nvPr/>
        </p:nvSpPr>
        <p:spPr>
          <a:xfrm>
            <a:off x="9402321" y="2317849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SV</a:t>
            </a:r>
            <a:endParaRPr lang="en-GB" sz="9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8DEB2AB-47B5-BEF9-51D2-62C681EE13F3}"/>
              </a:ext>
            </a:extLst>
          </p:cNvPr>
          <p:cNvSpPr/>
          <p:nvPr/>
        </p:nvSpPr>
        <p:spPr>
          <a:xfrm>
            <a:off x="7924288" y="2303611"/>
            <a:ext cx="356211" cy="1552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1EA3625-53A3-2823-AE93-13F60FE5DAD6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2365" y="2179779"/>
            <a:ext cx="0" cy="480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FD6627E-6A5C-14DF-DFFE-196281B630E2}"/>
              </a:ext>
            </a:extLst>
          </p:cNvPr>
          <p:cNvCxnSpPr>
            <a:cxnSpLocks/>
          </p:cNvCxnSpPr>
          <p:nvPr/>
        </p:nvCxnSpPr>
        <p:spPr>
          <a:xfrm>
            <a:off x="7972102" y="2206410"/>
            <a:ext cx="0" cy="213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ECD51D2-8916-80AD-AE80-EA8C50A102D1}"/>
              </a:ext>
            </a:extLst>
          </p:cNvPr>
          <p:cNvCxnSpPr>
            <a:cxnSpLocks/>
          </p:cNvCxnSpPr>
          <p:nvPr/>
        </p:nvCxnSpPr>
        <p:spPr>
          <a:xfrm flipV="1">
            <a:off x="9478824" y="1848497"/>
            <a:ext cx="178104" cy="350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104D553-A47D-B67C-116D-7F0FC94F0CDB}"/>
              </a:ext>
            </a:extLst>
          </p:cNvPr>
          <p:cNvCxnSpPr>
            <a:cxnSpLocks/>
          </p:cNvCxnSpPr>
          <p:nvPr/>
        </p:nvCxnSpPr>
        <p:spPr>
          <a:xfrm flipH="1">
            <a:off x="8958395" y="272918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CF443CF6-2E07-9F8A-9A5E-CF9EF1FF0A9E}"/>
              </a:ext>
            </a:extLst>
          </p:cNvPr>
          <p:cNvSpPr txBox="1"/>
          <p:nvPr/>
        </p:nvSpPr>
        <p:spPr>
          <a:xfrm>
            <a:off x="11605064" y="2582416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D069CFF-6D46-1F1C-A15A-EF811284457C}"/>
              </a:ext>
            </a:extLst>
          </p:cNvPr>
          <p:cNvCxnSpPr>
            <a:cxnSpLocks/>
            <a:endCxn id="144" idx="2"/>
          </p:cNvCxnSpPr>
          <p:nvPr/>
        </p:nvCxnSpPr>
        <p:spPr>
          <a:xfrm flipV="1">
            <a:off x="8097014" y="2458901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CAE5EE5-09AC-8C4B-E0AF-03BE37F59F6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097014" y="2729044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78702B4-4CA7-B6E8-A4B4-2A910714B58D}"/>
              </a:ext>
            </a:extLst>
          </p:cNvPr>
          <p:cNvCxnSpPr>
            <a:cxnSpLocks/>
          </p:cNvCxnSpPr>
          <p:nvPr/>
        </p:nvCxnSpPr>
        <p:spPr>
          <a:xfrm flipH="1" flipV="1">
            <a:off x="8957657" y="2214165"/>
            <a:ext cx="279047" cy="5335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5C10634F-D585-8A93-FCCA-FFDD84600385}"/>
              </a:ext>
            </a:extLst>
          </p:cNvPr>
          <p:cNvCxnSpPr>
            <a:cxnSpLocks/>
          </p:cNvCxnSpPr>
          <p:nvPr/>
        </p:nvCxnSpPr>
        <p:spPr>
          <a:xfrm flipH="1">
            <a:off x="8957657" y="2729043"/>
            <a:ext cx="2495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4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4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1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</a:t>
            </a:r>
            <a:r>
              <a:rPr lang="en-US" i="1" u="sng" dirty="0">
                <a:latin typeface="Segoe UI"/>
              </a:rPr>
              <a:t>minimal</a:t>
            </a:r>
            <a:r>
              <a:rPr lang="en-US" u="sng" dirty="0">
                <a:latin typeface="Segoe UI"/>
              </a:rPr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/>
              </a:rPr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627012" y="1724121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Other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11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05EF8-EE5B-31F7-54AA-5724E6965078}"/>
              </a:ext>
            </a:extLst>
          </p:cNvPr>
          <p:cNvSpPr/>
          <p:nvPr/>
        </p:nvSpPr>
        <p:spPr>
          <a:xfrm>
            <a:off x="1315014" y="2138559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0C07F4-4573-5607-A508-2408E1A2CCE4}"/>
              </a:ext>
            </a:extLst>
          </p:cNvPr>
          <p:cNvSpPr/>
          <p:nvPr/>
        </p:nvSpPr>
        <p:spPr>
          <a:xfrm>
            <a:off x="1430364" y="2401856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A5FCAD-89BC-0A1A-6604-6A1133675882}"/>
              </a:ext>
            </a:extLst>
          </p:cNvPr>
          <p:cNvSpPr/>
          <p:nvPr/>
        </p:nvSpPr>
        <p:spPr>
          <a:xfrm rot="5400000">
            <a:off x="2305036" y="2560666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ABB434-B215-1A50-0BAB-3C86966B7729}"/>
              </a:ext>
            </a:extLst>
          </p:cNvPr>
          <p:cNvSpPr txBox="1"/>
          <p:nvPr/>
        </p:nvSpPr>
        <p:spPr>
          <a:xfrm>
            <a:off x="2198690" y="2741194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4BC532-54F4-5F17-74BC-489D6D016C02}"/>
              </a:ext>
            </a:extLst>
          </p:cNvPr>
          <p:cNvGrpSpPr/>
          <p:nvPr/>
        </p:nvGrpSpPr>
        <p:grpSpPr>
          <a:xfrm>
            <a:off x="2093500" y="2369060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B1C9C9F-C478-19B5-B7C0-EA5743CAAD46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47CC2C50-2E90-F2F5-6A62-7B9960729FEA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3DB4CDE-38E0-4313-8177-4230DE431F0C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70E3BF-736A-5519-B3E5-AC21609B07B6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5433654" y="3272384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2059871" y="3461418"/>
            <a:ext cx="793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867A82-B218-7285-C89B-3A1BF1CF4AE9}"/>
              </a:ext>
            </a:extLst>
          </p:cNvPr>
          <p:cNvCxnSpPr/>
          <p:nvPr/>
        </p:nvCxnSpPr>
        <p:spPr>
          <a:xfrm>
            <a:off x="3384139" y="301796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5C1076-9951-2013-D0F0-1DEAFB5F0830}"/>
              </a:ext>
            </a:extLst>
          </p:cNvPr>
          <p:cNvCxnSpPr/>
          <p:nvPr/>
        </p:nvCxnSpPr>
        <p:spPr>
          <a:xfrm>
            <a:off x="4205933" y="302117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955D82-D637-6272-2233-0ECCF91485E7}"/>
              </a:ext>
            </a:extLst>
          </p:cNvPr>
          <p:cNvCxnSpPr/>
          <p:nvPr/>
        </p:nvCxnSpPr>
        <p:spPr>
          <a:xfrm>
            <a:off x="5070161" y="3021171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llate 55">
            <a:extLst>
              <a:ext uri="{FF2B5EF4-FFF2-40B4-BE49-F238E27FC236}">
                <a16:creationId xmlns:a16="http://schemas.microsoft.com/office/drawing/2014/main" id="{D3079785-C1D7-8CF9-8C0C-6AA19EFCA1FD}"/>
              </a:ext>
            </a:extLst>
          </p:cNvPr>
          <p:cNvSpPr/>
          <p:nvPr/>
        </p:nvSpPr>
        <p:spPr>
          <a:xfrm flipV="1">
            <a:off x="3340808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Flowchart: Collate 56">
            <a:extLst>
              <a:ext uri="{FF2B5EF4-FFF2-40B4-BE49-F238E27FC236}">
                <a16:creationId xmlns:a16="http://schemas.microsoft.com/office/drawing/2014/main" id="{2AE6E951-F7CF-2028-9847-AB1E9818A389}"/>
              </a:ext>
            </a:extLst>
          </p:cNvPr>
          <p:cNvSpPr/>
          <p:nvPr/>
        </p:nvSpPr>
        <p:spPr>
          <a:xfrm flipV="1">
            <a:off x="4164425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8" name="Flowchart: Collate 57">
            <a:extLst>
              <a:ext uri="{FF2B5EF4-FFF2-40B4-BE49-F238E27FC236}">
                <a16:creationId xmlns:a16="http://schemas.microsoft.com/office/drawing/2014/main" id="{09708CB4-B0F4-FAA2-1EC4-52B3E2EA49CA}"/>
              </a:ext>
            </a:extLst>
          </p:cNvPr>
          <p:cNvSpPr/>
          <p:nvPr/>
        </p:nvSpPr>
        <p:spPr>
          <a:xfrm flipV="1">
            <a:off x="5030118" y="3197414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553838-A69C-1095-D5CC-34AB1CB41091}"/>
              </a:ext>
            </a:extLst>
          </p:cNvPr>
          <p:cNvSpPr txBox="1"/>
          <p:nvPr/>
        </p:nvSpPr>
        <p:spPr>
          <a:xfrm>
            <a:off x="3066989" y="3140772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SV</a:t>
            </a:r>
            <a:endParaRPr lang="en-GB" sz="9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EBA528-084C-8D9B-D2FE-15E9FA5A4F18}"/>
              </a:ext>
            </a:extLst>
          </p:cNvPr>
          <p:cNvSpPr/>
          <p:nvPr/>
        </p:nvSpPr>
        <p:spPr>
          <a:xfrm>
            <a:off x="1753104" y="2402390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A5E526-9AF3-5460-CBFE-5798DDC0A55F}"/>
              </a:ext>
            </a:extLst>
          </p:cNvPr>
          <p:cNvCxnSpPr>
            <a:cxnSpLocks/>
          </p:cNvCxnSpPr>
          <p:nvPr/>
        </p:nvCxnSpPr>
        <p:spPr>
          <a:xfrm flipV="1">
            <a:off x="1806771" y="2518820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2670666" y="2827964"/>
            <a:ext cx="25754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317334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0DB7BE-F1D5-F275-243A-957C64BF4C9A}"/>
              </a:ext>
            </a:extLst>
          </p:cNvPr>
          <p:cNvCxnSpPr>
            <a:cxnSpLocks/>
          </p:cNvCxnSpPr>
          <p:nvPr/>
        </p:nvCxnSpPr>
        <p:spPr>
          <a:xfrm flipV="1">
            <a:off x="1806769" y="2536735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5EF98A3-E181-7198-4BA9-DFE5614FF58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809284" y="2827823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F2D935-DD0F-AE40-3D02-DD1633C70728}"/>
              </a:ext>
            </a:extLst>
          </p:cNvPr>
          <p:cNvSpPr txBox="1"/>
          <p:nvPr/>
        </p:nvSpPr>
        <p:spPr>
          <a:xfrm>
            <a:off x="818057" y="1724121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1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B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</a:t>
            </a:r>
            <a:r>
              <a:rPr lang="en-US" i="1" u="sng" dirty="0">
                <a:latin typeface="Segoe UI"/>
              </a:rPr>
              <a:t>minimal</a:t>
            </a:r>
            <a:r>
              <a:rPr lang="en-US" u="sng" dirty="0">
                <a:latin typeface="Segoe UI"/>
              </a:rPr>
              <a:t> green</a:t>
            </a:r>
            <a:endParaRPr lang="en-GB" u="sn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10178065" y="1476813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10293415" y="1740110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11168087" y="1898920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11061741" y="2079448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10956551" y="1707314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10616155" y="1740644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10669822" y="1857074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10669820" y="1874989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10672335" y="2166077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10922922" y="2167240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1532978" y="2166077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10843459" y="2115217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10359824" y="2824346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10906802" y="2469452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/>
              </a:rPr>
              <a:t>m_rec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0BA69C-044E-1CE3-ED11-8B2BFA3CEE92}"/>
              </a:ext>
            </a:extLst>
          </p:cNvPr>
          <p:cNvCxnSpPr>
            <a:cxnSpLocks/>
          </p:cNvCxnSpPr>
          <p:nvPr/>
        </p:nvCxnSpPr>
        <p:spPr>
          <a:xfrm flipH="1">
            <a:off x="2580871" y="2827823"/>
            <a:ext cx="375689" cy="340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52DBA3-8E00-6652-F898-DB834AB770CD}"/>
              </a:ext>
            </a:extLst>
          </p:cNvPr>
          <p:cNvCxnSpPr>
            <a:cxnSpLocks/>
          </p:cNvCxnSpPr>
          <p:nvPr/>
        </p:nvCxnSpPr>
        <p:spPr>
          <a:xfrm flipH="1" flipV="1">
            <a:off x="2045330" y="2945016"/>
            <a:ext cx="563126" cy="20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B07F50A-5329-8DFF-D2E4-7F73A1373A5D}"/>
              </a:ext>
            </a:extLst>
          </p:cNvPr>
          <p:cNvCxnSpPr/>
          <p:nvPr/>
        </p:nvCxnSpPr>
        <p:spPr>
          <a:xfrm>
            <a:off x="4497456" y="303837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Collate 128">
            <a:extLst>
              <a:ext uri="{FF2B5EF4-FFF2-40B4-BE49-F238E27FC236}">
                <a16:creationId xmlns:a16="http://schemas.microsoft.com/office/drawing/2014/main" id="{C63B9E2E-46C9-98A5-D525-4FE4FD0DC8FB}"/>
              </a:ext>
            </a:extLst>
          </p:cNvPr>
          <p:cNvSpPr/>
          <p:nvPr/>
        </p:nvSpPr>
        <p:spPr>
          <a:xfrm flipV="1">
            <a:off x="4454125" y="3217823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844936-E06D-D8FA-B0FC-AF99456101C0}"/>
              </a:ext>
            </a:extLst>
          </p:cNvPr>
          <p:cNvSpPr txBox="1"/>
          <p:nvPr/>
        </p:nvSpPr>
        <p:spPr>
          <a:xfrm>
            <a:off x="4196560" y="31578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CV</a:t>
            </a:r>
            <a:endParaRPr lang="en-GB" sz="9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7F9D63-3191-EA9D-792C-DDE56FC94097}"/>
              </a:ext>
            </a:extLst>
          </p:cNvPr>
          <p:cNvCxnSpPr>
            <a:cxnSpLocks/>
          </p:cNvCxnSpPr>
          <p:nvPr/>
        </p:nvCxnSpPr>
        <p:spPr>
          <a:xfrm flipV="1">
            <a:off x="7162800" y="2580767"/>
            <a:ext cx="0" cy="3576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480B0CA-67BC-BC91-6ACA-9E496C40802C}"/>
              </a:ext>
            </a:extLst>
          </p:cNvPr>
          <p:cNvCxnSpPr/>
          <p:nvPr/>
        </p:nvCxnSpPr>
        <p:spPr>
          <a:xfrm>
            <a:off x="6903720" y="3028837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0FF7FF3-5C91-8B2F-051B-0DB0304EE102}"/>
              </a:ext>
            </a:extLst>
          </p:cNvPr>
          <p:cNvCxnSpPr/>
          <p:nvPr/>
        </p:nvCxnSpPr>
        <p:spPr>
          <a:xfrm>
            <a:off x="6903720" y="318587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25BEA2B-2807-BA9A-A245-1F907467B3B3}"/>
              </a:ext>
            </a:extLst>
          </p:cNvPr>
          <p:cNvCxnSpPr/>
          <p:nvPr/>
        </p:nvCxnSpPr>
        <p:spPr>
          <a:xfrm>
            <a:off x="6903720" y="356037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CBA4A90-82FB-BACE-96C7-28F637229696}"/>
              </a:ext>
            </a:extLst>
          </p:cNvPr>
          <p:cNvCxnSpPr/>
          <p:nvPr/>
        </p:nvCxnSpPr>
        <p:spPr>
          <a:xfrm>
            <a:off x="6903720" y="405116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F85C18D-1A6C-E601-8B82-B96009B68456}"/>
              </a:ext>
            </a:extLst>
          </p:cNvPr>
          <p:cNvCxnSpPr/>
          <p:nvPr/>
        </p:nvCxnSpPr>
        <p:spPr>
          <a:xfrm>
            <a:off x="6903720" y="4984191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04B7A183-512F-997A-9C6B-0CBE04165A55}"/>
              </a:ext>
            </a:extLst>
          </p:cNvPr>
          <p:cNvSpPr txBox="1"/>
          <p:nvPr/>
        </p:nvSpPr>
        <p:spPr>
          <a:xfrm>
            <a:off x="8100411" y="4847299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4K operation</a:t>
            </a:r>
            <a:endParaRPr lang="en-GB" sz="12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CFA5FA4-0844-6E2B-8A10-EEE995478099}"/>
              </a:ext>
            </a:extLst>
          </p:cNvPr>
          <p:cNvSpPr txBox="1"/>
          <p:nvPr/>
        </p:nvSpPr>
        <p:spPr>
          <a:xfrm>
            <a:off x="8039100" y="3907747"/>
            <a:ext cx="294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CV, control system, to limit p fluctuations</a:t>
            </a:r>
          </a:p>
          <a:p>
            <a:r>
              <a:rPr lang="en-US" sz="1200" dirty="0">
                <a:latin typeface="Segoe UI"/>
              </a:rPr>
              <a:t>(Normally closed)</a:t>
            </a:r>
          </a:p>
          <a:p>
            <a:r>
              <a:rPr lang="en-US" sz="1200" dirty="0">
                <a:latin typeface="Segoe UI"/>
              </a:rPr>
              <a:t>[sized for 2-3g/s at fully open]</a:t>
            </a:r>
            <a:endParaRPr lang="en-GB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B064E51-3346-08A3-B431-57957C83EFBB}"/>
              </a:ext>
            </a:extLst>
          </p:cNvPr>
          <p:cNvSpPr txBox="1"/>
          <p:nvPr/>
        </p:nvSpPr>
        <p:spPr>
          <a:xfrm>
            <a:off x="8039100" y="3397443"/>
            <a:ext cx="3988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SV, passive, protects the burst discs, sized for 90% issues</a:t>
            </a:r>
          </a:p>
          <a:p>
            <a:r>
              <a:rPr lang="en-US" sz="1200" dirty="0">
                <a:latin typeface="Segoe UI"/>
              </a:rPr>
              <a:t>(Loss of INVAC, QPLANT off)</a:t>
            </a:r>
            <a:endParaRPr lang="en-GB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17E5A18-9A0A-6D3D-7892-E3DB8E2D2C30}"/>
              </a:ext>
            </a:extLst>
          </p:cNvPr>
          <p:cNvSpPr txBox="1"/>
          <p:nvPr/>
        </p:nvSpPr>
        <p:spPr>
          <a:xfrm>
            <a:off x="8022740" y="3053464"/>
            <a:ext cx="2316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BD vents, sized for loss of BVAC</a:t>
            </a:r>
            <a:endParaRPr lang="en-GB" sz="12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B7C5974-A070-3276-C47D-83A93FFBB973}"/>
              </a:ext>
            </a:extLst>
          </p:cNvPr>
          <p:cNvSpPr txBox="1"/>
          <p:nvPr/>
        </p:nvSpPr>
        <p:spPr>
          <a:xfrm>
            <a:off x="6376430" y="2891531"/>
            <a:ext cx="565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2bara</a:t>
            </a:r>
            <a:endParaRPr lang="en-GB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ED7EC3-300F-A003-87D3-F2EB6A6FCDCF}"/>
              </a:ext>
            </a:extLst>
          </p:cNvPr>
          <p:cNvSpPr txBox="1"/>
          <p:nvPr/>
        </p:nvSpPr>
        <p:spPr>
          <a:xfrm>
            <a:off x="6061679" y="4855898"/>
            <a:ext cx="876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1.25? bara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1E8C7D3-4B93-E6B5-CCC9-A94D8CC85D0B}"/>
              </a:ext>
            </a:extLst>
          </p:cNvPr>
          <p:cNvSpPr txBox="1"/>
          <p:nvPr/>
        </p:nvSpPr>
        <p:spPr>
          <a:xfrm>
            <a:off x="8100411" y="5415860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LP suction</a:t>
            </a:r>
            <a:endParaRPr lang="en-GB" sz="1200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D523E88-0B0E-E264-1A78-766F59D8068F}"/>
              </a:ext>
            </a:extLst>
          </p:cNvPr>
          <p:cNvCxnSpPr/>
          <p:nvPr/>
        </p:nvCxnSpPr>
        <p:spPr>
          <a:xfrm>
            <a:off x="6965031" y="5554359"/>
            <a:ext cx="1135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69CBAED-6726-448D-FA22-3ACAB4D00A5A}"/>
              </a:ext>
            </a:extLst>
          </p:cNvPr>
          <p:cNvSpPr txBox="1"/>
          <p:nvPr/>
        </p:nvSpPr>
        <p:spPr>
          <a:xfrm>
            <a:off x="6061679" y="5403917"/>
            <a:ext cx="8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/>
              </a:rPr>
              <a:t>1.05 bara</a:t>
            </a:r>
            <a:endParaRPr lang="en-GB" sz="12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FAF9C0E9-D89D-147D-3F0C-9472D549A761}"/>
              </a:ext>
            </a:extLst>
          </p:cNvPr>
          <p:cNvCxnSpPr/>
          <p:nvPr/>
        </p:nvCxnSpPr>
        <p:spPr>
          <a:xfrm flipV="1">
            <a:off x="7406640" y="4994397"/>
            <a:ext cx="0" cy="548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D4869C81-E8FE-14B7-EE78-C171A8D15968}"/>
              </a:ext>
            </a:extLst>
          </p:cNvPr>
          <p:cNvSpPr txBox="1"/>
          <p:nvPr/>
        </p:nvSpPr>
        <p:spPr>
          <a:xfrm>
            <a:off x="7406640" y="5121442"/>
            <a:ext cx="2379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Segoe UI"/>
              </a:rPr>
              <a:t>dp</a:t>
            </a:r>
            <a:r>
              <a:rPr lang="en-US" sz="1200" dirty="0">
                <a:latin typeface="Segoe UI"/>
              </a:rPr>
              <a:t> at QRB HX (around 200mbar)</a:t>
            </a:r>
            <a:endParaRPr lang="en-GB" sz="120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9DD3E5D-3A26-B6BD-C8F1-0B974A7AC5FC}"/>
              </a:ext>
            </a:extLst>
          </p:cNvPr>
          <p:cNvCxnSpPr/>
          <p:nvPr/>
        </p:nvCxnSpPr>
        <p:spPr>
          <a:xfrm>
            <a:off x="4879355" y="3038374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Collate 154">
            <a:extLst>
              <a:ext uri="{FF2B5EF4-FFF2-40B4-BE49-F238E27FC236}">
                <a16:creationId xmlns:a16="http://schemas.microsoft.com/office/drawing/2014/main" id="{1571B596-5448-528A-4DE8-78135896757D}"/>
              </a:ext>
            </a:extLst>
          </p:cNvPr>
          <p:cNvSpPr/>
          <p:nvPr/>
        </p:nvSpPr>
        <p:spPr>
          <a:xfrm flipV="1">
            <a:off x="4836024" y="3217823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D13A765-9C0E-C4A7-B942-A45FE1986264}"/>
              </a:ext>
            </a:extLst>
          </p:cNvPr>
          <p:cNvSpPr txBox="1"/>
          <p:nvPr/>
        </p:nvSpPr>
        <p:spPr>
          <a:xfrm>
            <a:off x="4578459" y="315781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CV</a:t>
            </a:r>
            <a:endParaRPr lang="en-GB" sz="9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8ACE06C-C36F-FA82-5C7F-A66E5C5B4142}"/>
              </a:ext>
            </a:extLst>
          </p:cNvPr>
          <p:cNvSpPr/>
          <p:nvPr/>
        </p:nvSpPr>
        <p:spPr>
          <a:xfrm>
            <a:off x="1983964" y="2763091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7C59C0-F687-134E-9309-AFCDEDB068C3}"/>
              </a:ext>
            </a:extLst>
          </p:cNvPr>
          <p:cNvSpPr/>
          <p:nvPr/>
        </p:nvSpPr>
        <p:spPr>
          <a:xfrm>
            <a:off x="1072393" y="4477213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9B1160D-3737-D11F-E960-038E148EA1E5}"/>
              </a:ext>
            </a:extLst>
          </p:cNvPr>
          <p:cNvSpPr/>
          <p:nvPr/>
        </p:nvSpPr>
        <p:spPr>
          <a:xfrm>
            <a:off x="2948473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571061B-1019-582B-4060-35F4C678DBCC}"/>
              </a:ext>
            </a:extLst>
          </p:cNvPr>
          <p:cNvSpPr/>
          <p:nvPr/>
        </p:nvSpPr>
        <p:spPr>
          <a:xfrm>
            <a:off x="3720062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881315-09CF-5620-7CC0-BBAB7E3280B1}"/>
              </a:ext>
            </a:extLst>
          </p:cNvPr>
          <p:cNvSpPr/>
          <p:nvPr/>
        </p:nvSpPr>
        <p:spPr>
          <a:xfrm>
            <a:off x="4491652" y="5070029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916DCD4-0666-E60D-14B5-C351732E0889}"/>
              </a:ext>
            </a:extLst>
          </p:cNvPr>
          <p:cNvSpPr/>
          <p:nvPr/>
        </p:nvSpPr>
        <p:spPr>
          <a:xfrm>
            <a:off x="1187743" y="4740510"/>
            <a:ext cx="562405" cy="52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090EA28-903C-BE4E-90D3-8D90AE706BCA}"/>
              </a:ext>
            </a:extLst>
          </p:cNvPr>
          <p:cNvSpPr/>
          <p:nvPr/>
        </p:nvSpPr>
        <p:spPr>
          <a:xfrm rot="5400000">
            <a:off x="2062415" y="4899320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43D98E-70B2-6CC8-822D-A769078413CA}"/>
              </a:ext>
            </a:extLst>
          </p:cNvPr>
          <p:cNvSpPr txBox="1"/>
          <p:nvPr/>
        </p:nvSpPr>
        <p:spPr>
          <a:xfrm>
            <a:off x="1956069" y="5079848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5280D89-66B9-2DDB-4B89-A18636B131D3}"/>
              </a:ext>
            </a:extLst>
          </p:cNvPr>
          <p:cNvGrpSpPr/>
          <p:nvPr/>
        </p:nvGrpSpPr>
        <p:grpSpPr>
          <a:xfrm>
            <a:off x="1850879" y="4707714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10165C8-DE09-231F-3E86-0E76E2629FDC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C0D495D0-25E2-69D5-F3E0-FFE423F8D51E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85B861C6-561D-772D-A179-F9F54364F72E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4315160-6D39-AF00-ED59-4314BE064037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7B01D1-9CC3-DAA0-4D24-9ABC07E70E5B}"/>
              </a:ext>
            </a:extLst>
          </p:cNvPr>
          <p:cNvCxnSpPr>
            <a:cxnSpLocks/>
          </p:cNvCxnSpPr>
          <p:nvPr/>
        </p:nvCxnSpPr>
        <p:spPr>
          <a:xfrm flipH="1">
            <a:off x="2617962" y="5802743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759E572A-B427-5146-880C-241CA0CBA546}"/>
              </a:ext>
            </a:extLst>
          </p:cNvPr>
          <p:cNvSpPr txBox="1"/>
          <p:nvPr/>
        </p:nvSpPr>
        <p:spPr>
          <a:xfrm>
            <a:off x="5191033" y="5611038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946519-9358-4258-59A0-169EBFAD035C}"/>
              </a:ext>
            </a:extLst>
          </p:cNvPr>
          <p:cNvCxnSpPr>
            <a:cxnSpLocks/>
          </p:cNvCxnSpPr>
          <p:nvPr/>
        </p:nvCxnSpPr>
        <p:spPr>
          <a:xfrm flipH="1">
            <a:off x="1817250" y="5800072"/>
            <a:ext cx="793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9C7D95-7780-F185-87E1-6479443360B6}"/>
              </a:ext>
            </a:extLst>
          </p:cNvPr>
          <p:cNvGrpSpPr/>
          <p:nvPr/>
        </p:nvGrpSpPr>
        <p:grpSpPr>
          <a:xfrm flipV="1">
            <a:off x="1916902" y="5813184"/>
            <a:ext cx="147302" cy="279950"/>
            <a:chOff x="2159523" y="2015243"/>
            <a:chExt cx="147302" cy="279950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D55D9D6-0708-DADF-13DD-2A02092EC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EF6E23E-0B51-B103-4BC6-AA762D192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76C2D7C-1A05-F827-81F6-D96203C32E2E}"/>
              </a:ext>
            </a:extLst>
          </p:cNvPr>
          <p:cNvSpPr/>
          <p:nvPr/>
        </p:nvSpPr>
        <p:spPr>
          <a:xfrm>
            <a:off x="2003315" y="5953159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Flowchart: Collate 112">
            <a:extLst>
              <a:ext uri="{FF2B5EF4-FFF2-40B4-BE49-F238E27FC236}">
                <a16:creationId xmlns:a16="http://schemas.microsoft.com/office/drawing/2014/main" id="{B8B346EF-4965-7E50-0DCB-D0784DF8BBDB}"/>
              </a:ext>
            </a:extLst>
          </p:cNvPr>
          <p:cNvSpPr/>
          <p:nvPr/>
        </p:nvSpPr>
        <p:spPr>
          <a:xfrm>
            <a:off x="1873251" y="5933724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3C9ABC-69D1-5830-045A-628FE1FA42D5}"/>
              </a:ext>
            </a:extLst>
          </p:cNvPr>
          <p:cNvCxnSpPr/>
          <p:nvPr/>
        </p:nvCxnSpPr>
        <p:spPr>
          <a:xfrm>
            <a:off x="3141518" y="5356619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5B826D-E041-9114-F544-62780E32473A}"/>
              </a:ext>
            </a:extLst>
          </p:cNvPr>
          <p:cNvCxnSpPr/>
          <p:nvPr/>
        </p:nvCxnSpPr>
        <p:spPr>
          <a:xfrm>
            <a:off x="3963312" y="535982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331975B-5211-5839-5633-BE9B06311CC2}"/>
              </a:ext>
            </a:extLst>
          </p:cNvPr>
          <p:cNvCxnSpPr/>
          <p:nvPr/>
        </p:nvCxnSpPr>
        <p:spPr>
          <a:xfrm>
            <a:off x="4827540" y="5359825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owchart: Collate 116">
            <a:extLst>
              <a:ext uri="{FF2B5EF4-FFF2-40B4-BE49-F238E27FC236}">
                <a16:creationId xmlns:a16="http://schemas.microsoft.com/office/drawing/2014/main" id="{BC1E3E1E-0FD3-3921-0843-87110FC354A2}"/>
              </a:ext>
            </a:extLst>
          </p:cNvPr>
          <p:cNvSpPr/>
          <p:nvPr/>
        </p:nvSpPr>
        <p:spPr>
          <a:xfrm flipV="1">
            <a:off x="3098187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8" name="Flowchart: Collate 117">
            <a:extLst>
              <a:ext uri="{FF2B5EF4-FFF2-40B4-BE49-F238E27FC236}">
                <a16:creationId xmlns:a16="http://schemas.microsoft.com/office/drawing/2014/main" id="{29420A2B-1341-CCDA-0080-A4A3414020FA}"/>
              </a:ext>
            </a:extLst>
          </p:cNvPr>
          <p:cNvSpPr/>
          <p:nvPr/>
        </p:nvSpPr>
        <p:spPr>
          <a:xfrm flipV="1">
            <a:off x="3921804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9" name="Flowchart: Collate 118">
            <a:extLst>
              <a:ext uri="{FF2B5EF4-FFF2-40B4-BE49-F238E27FC236}">
                <a16:creationId xmlns:a16="http://schemas.microsoft.com/office/drawing/2014/main" id="{87EDC8CD-493D-426C-3DBD-6865A8DE7ACA}"/>
              </a:ext>
            </a:extLst>
          </p:cNvPr>
          <p:cNvSpPr/>
          <p:nvPr/>
        </p:nvSpPr>
        <p:spPr>
          <a:xfrm flipV="1">
            <a:off x="4787497" y="5536068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22690E-E11C-8C2C-9437-A532C6B18FFC}"/>
              </a:ext>
            </a:extLst>
          </p:cNvPr>
          <p:cNvSpPr txBox="1"/>
          <p:nvPr/>
        </p:nvSpPr>
        <p:spPr>
          <a:xfrm>
            <a:off x="2824368" y="5479426"/>
            <a:ext cx="270379" cy="175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SV</a:t>
            </a:r>
            <a:endParaRPr lang="en-GB" sz="9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138294-9AAA-EA3F-1CBD-6DC538EF02CD}"/>
              </a:ext>
            </a:extLst>
          </p:cNvPr>
          <p:cNvSpPr/>
          <p:nvPr/>
        </p:nvSpPr>
        <p:spPr>
          <a:xfrm>
            <a:off x="1510483" y="4741044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9300056-87E1-8D31-F93A-1CC603835664}"/>
              </a:ext>
            </a:extLst>
          </p:cNvPr>
          <p:cNvCxnSpPr>
            <a:cxnSpLocks/>
          </p:cNvCxnSpPr>
          <p:nvPr/>
        </p:nvCxnSpPr>
        <p:spPr>
          <a:xfrm flipV="1">
            <a:off x="1564150" y="4857474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B1ADF6C-FE4A-5156-3EE4-22CCB1AAB9DF}"/>
              </a:ext>
            </a:extLst>
          </p:cNvPr>
          <p:cNvCxnSpPr>
            <a:cxnSpLocks/>
          </p:cNvCxnSpPr>
          <p:nvPr/>
        </p:nvCxnSpPr>
        <p:spPr>
          <a:xfrm flipH="1">
            <a:off x="2428045" y="5166618"/>
            <a:ext cx="257541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D703D14-EDF2-528A-D80B-799D817B733F}"/>
              </a:ext>
            </a:extLst>
          </p:cNvPr>
          <p:cNvSpPr txBox="1"/>
          <p:nvPr/>
        </p:nvSpPr>
        <p:spPr>
          <a:xfrm>
            <a:off x="5074713" y="5019849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044223-13F0-CC8E-D625-54B976E8B712}"/>
              </a:ext>
            </a:extLst>
          </p:cNvPr>
          <p:cNvCxnSpPr>
            <a:cxnSpLocks/>
          </p:cNvCxnSpPr>
          <p:nvPr/>
        </p:nvCxnSpPr>
        <p:spPr>
          <a:xfrm flipV="1">
            <a:off x="1564148" y="4875389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42D1D4-F2D6-6EB6-BC3B-03EAA1F08E1C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1566663" y="5166477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174A08E-DDFC-A3FB-F8F8-25F1A652AEFC}"/>
              </a:ext>
            </a:extLst>
          </p:cNvPr>
          <p:cNvSpPr txBox="1"/>
          <p:nvPr/>
        </p:nvSpPr>
        <p:spPr>
          <a:xfrm>
            <a:off x="575436" y="4062775"/>
            <a:ext cx="723284" cy="2808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1</a:t>
            </a:r>
            <a:endParaRPr lang="en-GB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3A16FA9-308F-1A8D-2B2A-71B6A2CB6B83}"/>
              </a:ext>
            </a:extLst>
          </p:cNvPr>
          <p:cNvCxnSpPr>
            <a:cxnSpLocks/>
          </p:cNvCxnSpPr>
          <p:nvPr/>
        </p:nvCxnSpPr>
        <p:spPr>
          <a:xfrm flipV="1">
            <a:off x="1817250" y="5167640"/>
            <a:ext cx="0" cy="6324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6E2DEA0-374F-A974-2E16-E2CC06212962}"/>
              </a:ext>
            </a:extLst>
          </p:cNvPr>
          <p:cNvCxnSpPr>
            <a:cxnSpLocks/>
          </p:cNvCxnSpPr>
          <p:nvPr/>
        </p:nvCxnSpPr>
        <p:spPr>
          <a:xfrm flipH="1">
            <a:off x="2338250" y="5166477"/>
            <a:ext cx="375689" cy="340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8E825F1-8409-A79E-BEF1-C4CA3045181A}"/>
              </a:ext>
            </a:extLst>
          </p:cNvPr>
          <p:cNvCxnSpPr>
            <a:cxnSpLocks/>
          </p:cNvCxnSpPr>
          <p:nvPr/>
        </p:nvCxnSpPr>
        <p:spPr>
          <a:xfrm flipH="1" flipV="1">
            <a:off x="1802709" y="5283670"/>
            <a:ext cx="563126" cy="204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C78D0B6-5F16-CD47-2679-6D4636ED18B5}"/>
              </a:ext>
            </a:extLst>
          </p:cNvPr>
          <p:cNvCxnSpPr/>
          <p:nvPr/>
        </p:nvCxnSpPr>
        <p:spPr>
          <a:xfrm>
            <a:off x="4254835" y="5377028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Flowchart: Collate 158">
            <a:extLst>
              <a:ext uri="{FF2B5EF4-FFF2-40B4-BE49-F238E27FC236}">
                <a16:creationId xmlns:a16="http://schemas.microsoft.com/office/drawing/2014/main" id="{3EDECC0C-CFF2-AC23-B302-0DD6E9B901E7}"/>
              </a:ext>
            </a:extLst>
          </p:cNvPr>
          <p:cNvSpPr/>
          <p:nvPr/>
        </p:nvSpPr>
        <p:spPr>
          <a:xfrm flipV="1">
            <a:off x="4211504" y="5556477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52DAB9-5DA5-9326-41F4-A319B9AEB30D}"/>
              </a:ext>
            </a:extLst>
          </p:cNvPr>
          <p:cNvSpPr txBox="1"/>
          <p:nvPr/>
        </p:nvSpPr>
        <p:spPr>
          <a:xfrm>
            <a:off x="3953498" y="548471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CV</a:t>
            </a:r>
            <a:endParaRPr lang="en-GB" sz="900" dirty="0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815ED7B-8671-92B8-9D40-D5063C6B35AB}"/>
              </a:ext>
            </a:extLst>
          </p:cNvPr>
          <p:cNvCxnSpPr/>
          <p:nvPr/>
        </p:nvCxnSpPr>
        <p:spPr>
          <a:xfrm>
            <a:off x="4636734" y="5377028"/>
            <a:ext cx="0" cy="429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Collate 161">
            <a:extLst>
              <a:ext uri="{FF2B5EF4-FFF2-40B4-BE49-F238E27FC236}">
                <a16:creationId xmlns:a16="http://schemas.microsoft.com/office/drawing/2014/main" id="{F677E4C9-3D38-9D40-7E87-5DB7DB8CF179}"/>
              </a:ext>
            </a:extLst>
          </p:cNvPr>
          <p:cNvSpPr/>
          <p:nvPr/>
        </p:nvSpPr>
        <p:spPr>
          <a:xfrm flipV="1">
            <a:off x="4593403" y="5556477"/>
            <a:ext cx="86661" cy="101473"/>
          </a:xfrm>
          <a:prstGeom prst="flowChartCollate">
            <a:avLst/>
          </a:prstGeom>
          <a:solidFill>
            <a:srgbClr val="FF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ABCCEE87-EF3D-B89B-14B6-B4013F425893}"/>
              </a:ext>
            </a:extLst>
          </p:cNvPr>
          <p:cNvSpPr/>
          <p:nvPr/>
        </p:nvSpPr>
        <p:spPr>
          <a:xfrm>
            <a:off x="1741343" y="510174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60542AA-D999-1D9C-901F-72CFF3AE32BA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2282966" y="4274820"/>
            <a:ext cx="627874" cy="432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063DDDD4-FC31-F170-D664-F9D70546E412}"/>
              </a:ext>
            </a:extLst>
          </p:cNvPr>
          <p:cNvSpPr txBox="1"/>
          <p:nvPr/>
        </p:nvSpPr>
        <p:spPr>
          <a:xfrm>
            <a:off x="2841382" y="4069379"/>
            <a:ext cx="1110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egoe UI"/>
              </a:rPr>
              <a:t>1.15-1.20bara</a:t>
            </a:r>
            <a:endParaRPr 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806917D-C07F-775A-45F0-CDE35B5B7983}"/>
              </a:ext>
            </a:extLst>
          </p:cNvPr>
          <p:cNvSpPr txBox="1"/>
          <p:nvPr/>
        </p:nvSpPr>
        <p:spPr>
          <a:xfrm>
            <a:off x="3469624" y="6318058"/>
            <a:ext cx="724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egoe UI"/>
              </a:rPr>
              <a:t>1.7 bara</a:t>
            </a:r>
            <a:endParaRPr lang="en-US" sz="12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A309AFE-43A2-56FE-20C7-47F17AEAB8FE}"/>
              </a:ext>
            </a:extLst>
          </p:cNvPr>
          <p:cNvSpPr txBox="1"/>
          <p:nvPr/>
        </p:nvSpPr>
        <p:spPr>
          <a:xfrm>
            <a:off x="3665524" y="5496696"/>
            <a:ext cx="3177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Segoe UI"/>
              </a:rPr>
              <a:t>SV</a:t>
            </a:r>
            <a:endParaRPr lang="en-GB" sz="9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37C2A13-203F-7BB7-6197-0033CAE1B031}"/>
              </a:ext>
            </a:extLst>
          </p:cNvPr>
          <p:cNvSpPr txBox="1"/>
          <p:nvPr/>
        </p:nvSpPr>
        <p:spPr>
          <a:xfrm>
            <a:off x="2266034" y="5814659"/>
            <a:ext cx="807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egoe UI"/>
              </a:rPr>
              <a:t>1.05 bara</a:t>
            </a:r>
            <a:endParaRPr lang="en-US" sz="12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754049E-5BC4-5AE1-50A3-771F9F40DD64}"/>
              </a:ext>
            </a:extLst>
          </p:cNvPr>
          <p:cNvCxnSpPr>
            <a:cxnSpLocks/>
            <a:stCxn id="173" idx="2"/>
            <a:endCxn id="172" idx="1"/>
          </p:cNvCxnSpPr>
          <p:nvPr/>
        </p:nvCxnSpPr>
        <p:spPr>
          <a:xfrm flipH="1">
            <a:off x="3469624" y="5727528"/>
            <a:ext cx="354758" cy="7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245A7EF-A802-E4F4-4F33-19D715F78A99}"/>
              </a:ext>
            </a:extLst>
          </p:cNvPr>
          <p:cNvCxnSpPr/>
          <p:nvPr/>
        </p:nvCxnSpPr>
        <p:spPr>
          <a:xfrm flipH="1">
            <a:off x="3965777" y="5680916"/>
            <a:ext cx="136302" cy="37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2C0D40A-1290-844F-9C3B-FCEE30815471}"/>
              </a:ext>
            </a:extLst>
          </p:cNvPr>
          <p:cNvSpPr txBox="1"/>
          <p:nvPr/>
        </p:nvSpPr>
        <p:spPr>
          <a:xfrm>
            <a:off x="3796642" y="6018460"/>
            <a:ext cx="985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egoe UI"/>
              </a:rPr>
              <a:t>1.1-1.5 bara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Segoe UI"/>
              </a:rPr>
              <a:t>Header S – Safety Header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B0CF2D-3D8D-8FA7-6B2C-DB97E34F9BE8}"/>
              </a:ext>
            </a:extLst>
          </p:cNvPr>
          <p:cNvGrpSpPr/>
          <p:nvPr/>
        </p:nvGrpSpPr>
        <p:grpSpPr>
          <a:xfrm>
            <a:off x="7785287" y="4752771"/>
            <a:ext cx="4179063" cy="1074460"/>
            <a:chOff x="6687341" y="1599648"/>
            <a:chExt cx="5154218" cy="13251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62E0E73-B044-A711-7A20-1C55ED758212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AF19B1-515C-9D46-5E38-1D6959F1A645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5C2046-8710-8C49-AD3E-229821FC62D1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80A344-E744-E746-F5D5-53235E82FB29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1237E2-4A4B-38B5-3EA5-86CD0E18C7C9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BB37A61-7D3F-17CC-FDEF-A127EF3ECC11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F80F5E-1F55-EA2A-D114-148F30759128}"/>
                </a:ext>
              </a:extLst>
            </p:cNvPr>
            <p:cNvSpPr txBox="1"/>
            <p:nvPr/>
          </p:nvSpPr>
          <p:spPr>
            <a:xfrm>
              <a:off x="7725726" y="2554279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DB14C3-02F4-C8ED-F8B1-734C14DE7909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F941F3B-7C34-A733-7403-2793AC51635D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CEDC4B-ADA9-4E1C-0E83-DCA0EBCF848E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B58885B-87AD-A9F9-37F7-1BCE36333B2A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C4DE211-D6A2-C2E6-CD16-D40B9D48488C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944A26-7A24-8C69-C61C-CFE2BDEF7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898824E-4DAF-CA75-CF6D-FC61A4D78C69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E059B6-AACA-88A4-820D-CB14C43F6478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83B1D1E-D2C4-CC0B-CBD0-A4480C312ED7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6504666-3300-E04F-1B31-5B01BF1D92D6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30" name="Flowchart: Collate 29">
              <a:extLst>
                <a:ext uri="{FF2B5EF4-FFF2-40B4-BE49-F238E27FC236}">
                  <a16:creationId xmlns:a16="http://schemas.microsoft.com/office/drawing/2014/main" id="{1FCE9903-3ACE-329A-F33F-8BE14A592C0E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Flowchart: Collate 30">
              <a:extLst>
                <a:ext uri="{FF2B5EF4-FFF2-40B4-BE49-F238E27FC236}">
                  <a16:creationId xmlns:a16="http://schemas.microsoft.com/office/drawing/2014/main" id="{608A79D3-C243-7952-CDD5-8B4DCF574600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298789AE-06F1-6B44-6BD0-9570EF875136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8859D82-2B0F-2DB9-6294-17585F7EB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1793A7-B816-4644-AED7-1B2B0C0F46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30B0CE-BB40-3856-D16A-0AF2A5AD9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A64C29-92DD-0B45-7CB3-00D28D0A6313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llate 48">
              <a:extLst>
                <a:ext uri="{FF2B5EF4-FFF2-40B4-BE49-F238E27FC236}">
                  <a16:creationId xmlns:a16="http://schemas.microsoft.com/office/drawing/2014/main" id="{6DAA8470-B324-DB1F-2EBB-B6D4DF39D13D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BF7C3-A56E-9B60-6EA8-30273E4C3E41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030EF3-EA3F-D0F7-4FD4-865682A27927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B6BED8-DA6E-1A30-4D17-88B1EFA9876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D24A08-CB11-EA6B-0FB6-90671CF1ED15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B17581-8871-D741-D26D-CA40FC976777}"/>
              </a:ext>
            </a:extLst>
          </p:cNvPr>
          <p:cNvSpPr/>
          <p:nvPr/>
        </p:nvSpPr>
        <p:spPr>
          <a:xfrm>
            <a:off x="3191094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QLM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2726D-22BD-AFFC-34ED-D7A43F72F9A2}"/>
              </a:ext>
            </a:extLst>
          </p:cNvPr>
          <p:cNvSpPr/>
          <p:nvPr/>
        </p:nvSpPr>
        <p:spPr>
          <a:xfrm>
            <a:off x="396268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QCELLs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B1D078-AB2B-9764-7AA4-7918DFE6286D}"/>
              </a:ext>
            </a:extLst>
          </p:cNvPr>
          <p:cNvSpPr/>
          <p:nvPr/>
        </p:nvSpPr>
        <p:spPr>
          <a:xfrm>
            <a:off x="4734273" y="2731375"/>
            <a:ext cx="598863" cy="2916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egoe UI"/>
              </a:rPr>
              <a:t>QVE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154431-DC3E-8E0D-5F63-BAB9F6BA1DC4}"/>
              </a:ext>
            </a:extLst>
          </p:cNvPr>
          <p:cNvCxnSpPr>
            <a:cxnSpLocks/>
          </p:cNvCxnSpPr>
          <p:nvPr/>
        </p:nvCxnSpPr>
        <p:spPr>
          <a:xfrm flipH="1">
            <a:off x="2860583" y="3464089"/>
            <a:ext cx="25754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1C959BB-AAE3-88F5-9944-2390949D4906}"/>
              </a:ext>
            </a:extLst>
          </p:cNvPr>
          <p:cNvSpPr txBox="1"/>
          <p:nvPr/>
        </p:nvSpPr>
        <p:spPr>
          <a:xfrm>
            <a:off x="6160496" y="3263627"/>
            <a:ext cx="267651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S</a:t>
            </a:r>
            <a:endParaRPr lang="en-GB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447090-801D-64B9-E95D-C65CF3A57E91}"/>
              </a:ext>
            </a:extLst>
          </p:cNvPr>
          <p:cNvCxnSpPr>
            <a:cxnSpLocks/>
          </p:cNvCxnSpPr>
          <p:nvPr/>
        </p:nvCxnSpPr>
        <p:spPr>
          <a:xfrm flipH="1">
            <a:off x="6424480" y="2658950"/>
            <a:ext cx="3910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2B4835D-99ED-38A8-A6B4-1C18840EB9B3}"/>
              </a:ext>
            </a:extLst>
          </p:cNvPr>
          <p:cNvGrpSpPr/>
          <p:nvPr/>
        </p:nvGrpSpPr>
        <p:grpSpPr>
          <a:xfrm flipV="1">
            <a:off x="2159523" y="3474530"/>
            <a:ext cx="147302" cy="279950"/>
            <a:chOff x="2159523" y="2015243"/>
            <a:chExt cx="147302" cy="27995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F2FB8DA-4052-0D77-F731-C0770AFC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6825" y="2019286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DCFF56E-F27C-500F-CD65-D1881813F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9523" y="2015243"/>
              <a:ext cx="0" cy="27590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4CAE619A-5156-50EC-6DA5-A79E485B6D72}"/>
              </a:ext>
            </a:extLst>
          </p:cNvPr>
          <p:cNvSpPr/>
          <p:nvPr/>
        </p:nvSpPr>
        <p:spPr>
          <a:xfrm>
            <a:off x="2245936" y="3614505"/>
            <a:ext cx="143329" cy="66444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Collate 64">
            <a:extLst>
              <a:ext uri="{FF2B5EF4-FFF2-40B4-BE49-F238E27FC236}">
                <a16:creationId xmlns:a16="http://schemas.microsoft.com/office/drawing/2014/main" id="{8963112E-EBB9-5BFA-9E1C-99C34CB3A564}"/>
              </a:ext>
            </a:extLst>
          </p:cNvPr>
          <p:cNvSpPr/>
          <p:nvPr/>
        </p:nvSpPr>
        <p:spPr>
          <a:xfrm>
            <a:off x="2115872" y="3595070"/>
            <a:ext cx="86661" cy="101473"/>
          </a:xfrm>
          <a:prstGeom prst="flowChartCollat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723FB6-A25D-134D-1544-41CD8F44F134}"/>
              </a:ext>
            </a:extLst>
          </p:cNvPr>
          <p:cNvGrpSpPr/>
          <p:nvPr/>
        </p:nvGrpSpPr>
        <p:grpSpPr>
          <a:xfrm flipV="1">
            <a:off x="3114591" y="3017965"/>
            <a:ext cx="2002188" cy="432597"/>
            <a:chOff x="3114591" y="2301984"/>
            <a:chExt cx="2002188" cy="4325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867A82-B218-7285-C89B-3A1BF1CF4AE9}"/>
                </a:ext>
              </a:extLst>
            </p:cNvPr>
            <p:cNvCxnSpPr/>
            <p:nvPr/>
          </p:nvCxnSpPr>
          <p:spPr>
            <a:xfrm flipV="1">
              <a:off x="3384139" y="2305190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5C1076-9951-2013-D0F0-1DEAFB5F0830}"/>
                </a:ext>
              </a:extLst>
            </p:cNvPr>
            <p:cNvCxnSpPr/>
            <p:nvPr/>
          </p:nvCxnSpPr>
          <p:spPr>
            <a:xfrm flipV="1">
              <a:off x="4205933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955D82-D637-6272-2233-0ECCF91485E7}"/>
                </a:ext>
              </a:extLst>
            </p:cNvPr>
            <p:cNvCxnSpPr/>
            <p:nvPr/>
          </p:nvCxnSpPr>
          <p:spPr>
            <a:xfrm flipV="1">
              <a:off x="5070161" y="2301984"/>
              <a:ext cx="0" cy="429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lowchart: Collate 55">
              <a:extLst>
                <a:ext uri="{FF2B5EF4-FFF2-40B4-BE49-F238E27FC236}">
                  <a16:creationId xmlns:a16="http://schemas.microsoft.com/office/drawing/2014/main" id="{D3079785-C1D7-8CF9-8C0C-6AA19EFCA1FD}"/>
                </a:ext>
              </a:extLst>
            </p:cNvPr>
            <p:cNvSpPr/>
            <p:nvPr/>
          </p:nvSpPr>
          <p:spPr>
            <a:xfrm>
              <a:off x="334080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7" name="Flowchart: Collate 56">
              <a:extLst>
                <a:ext uri="{FF2B5EF4-FFF2-40B4-BE49-F238E27FC236}">
                  <a16:creationId xmlns:a16="http://schemas.microsoft.com/office/drawing/2014/main" id="{2AE6E951-F7CF-2028-9847-AB1E9818A389}"/>
                </a:ext>
              </a:extLst>
            </p:cNvPr>
            <p:cNvSpPr/>
            <p:nvPr/>
          </p:nvSpPr>
          <p:spPr>
            <a:xfrm>
              <a:off x="4164425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Flowchart: Collate 57">
              <a:extLst>
                <a:ext uri="{FF2B5EF4-FFF2-40B4-BE49-F238E27FC236}">
                  <a16:creationId xmlns:a16="http://schemas.microsoft.com/office/drawing/2014/main" id="{09708CB4-B0F4-FAA2-1EC4-52B3E2EA49CA}"/>
                </a:ext>
              </a:extLst>
            </p:cNvPr>
            <p:cNvSpPr/>
            <p:nvPr/>
          </p:nvSpPr>
          <p:spPr>
            <a:xfrm>
              <a:off x="5030118" y="2453659"/>
              <a:ext cx="86661" cy="101473"/>
            </a:xfrm>
            <a:prstGeom prst="flowChartCollate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5553838-A69C-1095-D5CC-34AB1CB41091}"/>
                </a:ext>
              </a:extLst>
            </p:cNvPr>
            <p:cNvSpPr txBox="1"/>
            <p:nvPr/>
          </p:nvSpPr>
          <p:spPr>
            <a:xfrm>
              <a:off x="3114591" y="2416628"/>
              <a:ext cx="270379" cy="175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014EA6-9234-1A12-D408-9F242876AD90}"/>
              </a:ext>
            </a:extLst>
          </p:cNvPr>
          <p:cNvCxnSpPr>
            <a:cxnSpLocks/>
          </p:cNvCxnSpPr>
          <p:nvPr/>
        </p:nvCxnSpPr>
        <p:spPr>
          <a:xfrm flipH="1">
            <a:off x="4808295" y="3846059"/>
            <a:ext cx="257541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D7230D-9FE7-70B5-57B0-CB2D123D76C2}"/>
              </a:ext>
            </a:extLst>
          </p:cNvPr>
          <p:cNvSpPr txBox="1"/>
          <p:nvPr/>
        </p:nvSpPr>
        <p:spPr>
          <a:xfrm>
            <a:off x="5999633" y="2681195"/>
            <a:ext cx="282656" cy="28085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/>
              </a:rPr>
              <a:t>B</a:t>
            </a:r>
            <a:endParaRPr lang="en-GB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D17E3-DB88-AA62-B70E-14DF3702C36D}"/>
              </a:ext>
            </a:extLst>
          </p:cNvPr>
          <p:cNvSpPr txBox="1"/>
          <p:nvPr/>
        </p:nvSpPr>
        <p:spPr>
          <a:xfrm>
            <a:off x="742208" y="4324985"/>
            <a:ext cx="8499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Case 2</a:t>
            </a:r>
            <a:endParaRPr lang="en-GB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ADC6D4-20D8-8BAD-E999-77EF4D221D80}"/>
              </a:ext>
            </a:extLst>
          </p:cNvPr>
          <p:cNvSpPr txBox="1"/>
          <p:nvPr/>
        </p:nvSpPr>
        <p:spPr>
          <a:xfrm rot="16200000">
            <a:off x="-531058" y="2188883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B</a:t>
            </a:r>
            <a:endParaRPr lang="en-GB" b="1" u="sng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16EB2C-316A-09DB-0AD1-4FB61182813A}"/>
              </a:ext>
            </a:extLst>
          </p:cNvPr>
          <p:cNvSpPr txBox="1"/>
          <p:nvPr/>
        </p:nvSpPr>
        <p:spPr>
          <a:xfrm rot="16200000">
            <a:off x="-483888" y="5149234"/>
            <a:ext cx="164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Recovery via </a:t>
            </a:r>
            <a:r>
              <a:rPr lang="en-US" b="1" u="sng" dirty="0">
                <a:latin typeface="Segoe UI"/>
              </a:rPr>
              <a:t>S</a:t>
            </a:r>
            <a:endParaRPr lang="en-GB" b="1" u="sn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952D46-05B3-1F51-302D-CF05AD55459A}"/>
              </a:ext>
            </a:extLst>
          </p:cNvPr>
          <p:cNvSpPr txBox="1"/>
          <p:nvPr/>
        </p:nvSpPr>
        <p:spPr>
          <a:xfrm>
            <a:off x="2605001" y="755429"/>
            <a:ext cx="207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full green</a:t>
            </a:r>
            <a:endParaRPr lang="en-GB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C8BB06-FF10-172E-6D09-97F8526699B2}"/>
              </a:ext>
            </a:extLst>
          </p:cNvPr>
          <p:cNvSpPr txBox="1"/>
          <p:nvPr/>
        </p:nvSpPr>
        <p:spPr>
          <a:xfrm>
            <a:off x="8551875" y="760347"/>
            <a:ext cx="256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Segoe UI"/>
              </a:rPr>
              <a:t>QPLANT </a:t>
            </a:r>
            <a:r>
              <a:rPr lang="en-US" i="1" u="sng" dirty="0">
                <a:latin typeface="Segoe UI"/>
              </a:rPr>
              <a:t>minimal</a:t>
            </a:r>
            <a:r>
              <a:rPr lang="en-US" u="sng" dirty="0">
                <a:latin typeface="Segoe UI"/>
              </a:rPr>
              <a:t> green</a:t>
            </a:r>
            <a:endParaRPr lang="en-GB" u="sng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F8FEAD9-304E-8D3C-EC6F-9080A38920D2}"/>
              </a:ext>
            </a:extLst>
          </p:cNvPr>
          <p:cNvGrpSpPr/>
          <p:nvPr/>
        </p:nvGrpSpPr>
        <p:grpSpPr>
          <a:xfrm>
            <a:off x="1446522" y="4708332"/>
            <a:ext cx="4179063" cy="1074460"/>
            <a:chOff x="6687341" y="1599648"/>
            <a:chExt cx="5154218" cy="132517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25E8CD2-94A7-C4E4-1DEA-34C9D3DA6890}"/>
                </a:ext>
              </a:extLst>
            </p:cNvPr>
            <p:cNvSpPr/>
            <p:nvPr/>
          </p:nvSpPr>
          <p:spPr>
            <a:xfrm>
              <a:off x="6687341" y="1761809"/>
              <a:ext cx="1816158" cy="116301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958D02-668C-2E35-F9BB-9699B9D3F2DF}"/>
                </a:ext>
              </a:extLst>
            </p:cNvPr>
            <p:cNvSpPr/>
            <p:nvPr/>
          </p:nvSpPr>
          <p:spPr>
            <a:xfrm>
              <a:off x="889187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QLM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6265213-6684-2444-3000-8CA5F4A3BD2B}"/>
                </a:ext>
              </a:extLst>
            </p:cNvPr>
            <p:cNvSpPr/>
            <p:nvPr/>
          </p:nvSpPr>
          <p:spPr>
            <a:xfrm>
              <a:off x="9798549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QCELLs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C7C62EF-14B6-A77C-89F9-4EF9A544EE04}"/>
                </a:ext>
              </a:extLst>
            </p:cNvPr>
            <p:cNvSpPr/>
            <p:nvPr/>
          </p:nvSpPr>
          <p:spPr>
            <a:xfrm>
              <a:off x="10705224" y="2541367"/>
              <a:ext cx="703709" cy="38345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QVE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24E38F-71E8-5D46-2C5D-B8AD795D0FFE}"/>
                </a:ext>
              </a:extLst>
            </p:cNvPr>
            <p:cNvSpPr/>
            <p:nvPr/>
          </p:nvSpPr>
          <p:spPr>
            <a:xfrm>
              <a:off x="6822885" y="2108047"/>
              <a:ext cx="660868" cy="68867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WCS</a:t>
              </a:r>
              <a:endParaRPr lang="en-GB" sz="1200" dirty="0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2CD6046-CBE2-6ABC-61C7-3A1B7FC29414}"/>
                </a:ext>
              </a:extLst>
            </p:cNvPr>
            <p:cNvSpPr/>
            <p:nvPr/>
          </p:nvSpPr>
          <p:spPr>
            <a:xfrm rot="5400000">
              <a:off x="7837014" y="2354268"/>
              <a:ext cx="257042" cy="62785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453EF46-585B-7325-7AC6-841C63FCE320}"/>
                </a:ext>
              </a:extLst>
            </p:cNvPr>
            <p:cNvSpPr txBox="1"/>
            <p:nvPr/>
          </p:nvSpPr>
          <p:spPr>
            <a:xfrm>
              <a:off x="7669768" y="2554278"/>
              <a:ext cx="591535" cy="34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QRB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C96AE8A-9192-0C46-C0BD-B736EBC26BE1}"/>
                </a:ext>
              </a:extLst>
            </p:cNvPr>
            <p:cNvGrpSpPr/>
            <p:nvPr/>
          </p:nvGrpSpPr>
          <p:grpSpPr>
            <a:xfrm>
              <a:off x="7602119" y="2064920"/>
              <a:ext cx="597984" cy="360280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76932425-9E9B-124C-CF88-9744516E9A55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25D0AB6E-5029-3F3A-95D2-DFC1B72FDA4B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72528F61-AA2D-E731-727F-FF827092CFC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C11BF8-E443-EAB3-EFFA-C5A323AC0B00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667BCD-D811-8C90-6669-1FEBC932D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3499" y="1980931"/>
              <a:ext cx="30262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4CD1F5-30A9-D466-E7AD-474BC3D4A561}"/>
                </a:ext>
              </a:extLst>
            </p:cNvPr>
            <p:cNvCxnSpPr/>
            <p:nvPr/>
          </p:nvCxnSpPr>
          <p:spPr>
            <a:xfrm flipV="1">
              <a:off x="9118716" y="1980931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554A6AA-FA1D-559D-CD66-1DE8CB8BC0E1}"/>
                </a:ext>
              </a:extLst>
            </p:cNvPr>
            <p:cNvCxnSpPr/>
            <p:nvPr/>
          </p:nvCxnSpPr>
          <p:spPr>
            <a:xfrm flipV="1">
              <a:off x="10084385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674030-BECB-C546-D828-69BE54DE9B60}"/>
                </a:ext>
              </a:extLst>
            </p:cNvPr>
            <p:cNvCxnSpPr/>
            <p:nvPr/>
          </p:nvCxnSpPr>
          <p:spPr>
            <a:xfrm flipV="1">
              <a:off x="11099918" y="1976714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385A052-CA70-6DB6-DCB6-CDB8EC002BFD}"/>
                </a:ext>
              </a:extLst>
            </p:cNvPr>
            <p:cNvSpPr txBox="1"/>
            <p:nvPr/>
          </p:nvSpPr>
          <p:spPr>
            <a:xfrm>
              <a:off x="11527049" y="1777346"/>
              <a:ext cx="31451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en-GB" b="1" dirty="0"/>
            </a:p>
          </p:txBody>
        </p:sp>
        <p:sp>
          <p:nvSpPr>
            <p:cNvPr id="105" name="Flowchart: Collate 104">
              <a:extLst>
                <a:ext uri="{FF2B5EF4-FFF2-40B4-BE49-F238E27FC236}">
                  <a16:creationId xmlns:a16="http://schemas.microsoft.com/office/drawing/2014/main" id="{9CF56C05-8AC7-AF35-AEF3-00961B95B9C7}"/>
                </a:ext>
              </a:extLst>
            </p:cNvPr>
            <p:cNvSpPr/>
            <p:nvPr/>
          </p:nvSpPr>
          <p:spPr>
            <a:xfrm>
              <a:off x="9067799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6" name="Flowchart: Collate 105">
              <a:extLst>
                <a:ext uri="{FF2B5EF4-FFF2-40B4-BE49-F238E27FC236}">
                  <a16:creationId xmlns:a16="http://schemas.microsoft.com/office/drawing/2014/main" id="{7C1EE148-39B4-7E6B-6340-002A8F963895}"/>
                </a:ext>
              </a:extLst>
            </p:cNvPr>
            <p:cNvSpPr/>
            <p:nvPr/>
          </p:nvSpPr>
          <p:spPr>
            <a:xfrm>
              <a:off x="10035611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Flowchart: Collate 106">
              <a:extLst>
                <a:ext uri="{FF2B5EF4-FFF2-40B4-BE49-F238E27FC236}">
                  <a16:creationId xmlns:a16="http://schemas.microsoft.com/office/drawing/2014/main" id="{3ADF3A58-FD5F-13D2-1B8C-C9557AE05D55}"/>
                </a:ext>
              </a:extLst>
            </p:cNvPr>
            <p:cNvSpPr/>
            <p:nvPr/>
          </p:nvSpPr>
          <p:spPr>
            <a:xfrm>
              <a:off x="11052864" y="2176169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18E59D0-A4D8-9661-7A62-1FA286DA6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364" y="1977418"/>
              <a:ext cx="13737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45C90F30-785B-27AE-D648-81F95EC04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52792" y="1604965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15A5B62-4341-9206-DD84-ABB3781A8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9702" y="1599648"/>
              <a:ext cx="0" cy="36282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0FFE38D-63DB-AAE0-A111-932025DFCE1C}"/>
                </a:ext>
              </a:extLst>
            </p:cNvPr>
            <p:cNvSpPr/>
            <p:nvPr/>
          </p:nvSpPr>
          <p:spPr>
            <a:xfrm>
              <a:off x="7781243" y="1805623"/>
              <a:ext cx="168422" cy="873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Flowchart: Collate 111">
              <a:extLst>
                <a:ext uri="{FF2B5EF4-FFF2-40B4-BE49-F238E27FC236}">
                  <a16:creationId xmlns:a16="http://schemas.microsoft.com/office/drawing/2014/main" id="{51345D80-AA63-71C5-12FD-E517999FD9F3}"/>
                </a:ext>
              </a:extLst>
            </p:cNvPr>
            <p:cNvSpPr/>
            <p:nvPr/>
          </p:nvSpPr>
          <p:spPr>
            <a:xfrm>
              <a:off x="7632622" y="1780066"/>
              <a:ext cx="101833" cy="133438"/>
            </a:xfrm>
            <a:prstGeom prst="flowChartCollat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4EB1AE8-5D62-89CD-E9A8-98C401A5D3AB}"/>
                </a:ext>
              </a:extLst>
            </p:cNvPr>
            <p:cNvSpPr txBox="1"/>
            <p:nvPr/>
          </p:nvSpPr>
          <p:spPr>
            <a:xfrm>
              <a:off x="8801978" y="2127472"/>
              <a:ext cx="3177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SV</a:t>
              </a:r>
              <a:endParaRPr lang="en-GB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AA189A6-AFEE-1C2F-957D-CA70121FF57B}"/>
                </a:ext>
              </a:extLst>
            </p:cNvPr>
            <p:cNvSpPr/>
            <p:nvPr/>
          </p:nvSpPr>
          <p:spPr>
            <a:xfrm>
              <a:off x="7065179" y="2108750"/>
              <a:ext cx="418574" cy="20420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9120D75-C304-BE94-754E-8C41740B85E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403691" y="1979530"/>
              <a:ext cx="0" cy="5646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EC44DD2-AC48-CFA7-9BA3-1BAABB6A0B7E}"/>
                </a:ext>
              </a:extLst>
            </p:cNvPr>
            <p:cNvCxnSpPr>
              <a:cxnSpLocks/>
            </p:cNvCxnSpPr>
            <p:nvPr/>
          </p:nvCxnSpPr>
          <p:spPr>
            <a:xfrm>
              <a:off x="7121364" y="1980930"/>
              <a:ext cx="0" cy="2809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C9A0D-29A0-BA00-B295-7B26278F1DAF}"/>
              </a:ext>
            </a:extLst>
          </p:cNvPr>
          <p:cNvCxnSpPr>
            <a:cxnSpLocks/>
          </p:cNvCxnSpPr>
          <p:nvPr/>
        </p:nvCxnSpPr>
        <p:spPr>
          <a:xfrm flipV="1">
            <a:off x="2059871" y="2828986"/>
            <a:ext cx="0" cy="63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2E2A5BE-9DE2-F58C-FDC0-90FA5C550D0C}"/>
              </a:ext>
            </a:extLst>
          </p:cNvPr>
          <p:cNvSpPr/>
          <p:nvPr/>
        </p:nvSpPr>
        <p:spPr>
          <a:xfrm>
            <a:off x="8893328" y="1845671"/>
            <a:ext cx="1545568" cy="8844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F12F0-B457-3C5C-DEAF-36B728E19A6F}"/>
              </a:ext>
            </a:extLst>
          </p:cNvPr>
          <p:cNvSpPr/>
          <p:nvPr/>
        </p:nvSpPr>
        <p:spPr>
          <a:xfrm>
            <a:off x="9008678" y="2108968"/>
            <a:ext cx="562405" cy="5237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/>
              </a:rPr>
              <a:t>WCS</a:t>
            </a:r>
            <a:endParaRPr lang="en-GB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DC77CE0-A053-F2CA-D1FC-D10D66C330AB}"/>
              </a:ext>
            </a:extLst>
          </p:cNvPr>
          <p:cNvSpPr/>
          <p:nvPr/>
        </p:nvSpPr>
        <p:spPr>
          <a:xfrm rot="5400000">
            <a:off x="9883350" y="2267778"/>
            <a:ext cx="195468" cy="534313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54D658-49AA-0EC5-A5A3-5BE77E79F06E}"/>
              </a:ext>
            </a:extLst>
          </p:cNvPr>
          <p:cNvSpPr txBox="1"/>
          <p:nvPr/>
        </p:nvSpPr>
        <p:spPr>
          <a:xfrm>
            <a:off x="9777004" y="2448306"/>
            <a:ext cx="408160" cy="21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/>
              </a:rPr>
              <a:t>QRB</a:t>
            </a:r>
            <a:endParaRPr lang="en-GB" sz="1200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074AAC3-FF82-DECE-AE71-BDC93EB85D09}"/>
              </a:ext>
            </a:extLst>
          </p:cNvPr>
          <p:cNvGrpSpPr/>
          <p:nvPr/>
        </p:nvGrpSpPr>
        <p:grpSpPr>
          <a:xfrm>
            <a:off x="9671814" y="2076172"/>
            <a:ext cx="508890" cy="273975"/>
            <a:chOff x="7795955" y="2028256"/>
            <a:chExt cx="597984" cy="360280"/>
          </a:xfrm>
          <a:solidFill>
            <a:schemeClr val="accent5">
              <a:lumMod val="90000"/>
            </a:schemeClr>
          </a:solidFill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A8B3E98D-A7F0-E36A-D06F-6E5230C1476D}"/>
                </a:ext>
              </a:extLst>
            </p:cNvPr>
            <p:cNvSpPr/>
            <p:nvPr/>
          </p:nvSpPr>
          <p:spPr>
            <a:xfrm>
              <a:off x="7879853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00E7CF3-59B3-A77B-822D-00EB78A42CEC}"/>
                </a:ext>
              </a:extLst>
            </p:cNvPr>
            <p:cNvSpPr/>
            <p:nvPr/>
          </p:nvSpPr>
          <p:spPr>
            <a:xfrm>
              <a:off x="8059290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951E8BF3-A683-3954-DC51-60E76371E1DF}"/>
                </a:ext>
              </a:extLst>
            </p:cNvPr>
            <p:cNvSpPr/>
            <p:nvPr/>
          </p:nvSpPr>
          <p:spPr>
            <a:xfrm>
              <a:off x="8238726" y="2028256"/>
              <a:ext cx="129927" cy="346938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D2B5B45-3347-F9AF-E74D-14E09615213B}"/>
                </a:ext>
              </a:extLst>
            </p:cNvPr>
            <p:cNvCxnSpPr/>
            <p:nvPr/>
          </p:nvCxnSpPr>
          <p:spPr>
            <a:xfrm>
              <a:off x="7795955" y="2388536"/>
              <a:ext cx="597984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47D0B39-021F-5152-6D75-83026181FAE5}"/>
              </a:ext>
            </a:extLst>
          </p:cNvPr>
          <p:cNvSpPr/>
          <p:nvPr/>
        </p:nvSpPr>
        <p:spPr>
          <a:xfrm>
            <a:off x="9331418" y="2109502"/>
            <a:ext cx="239665" cy="5218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187FAC0-E207-CC13-8340-29C90BFFAF1E}"/>
              </a:ext>
            </a:extLst>
          </p:cNvPr>
          <p:cNvCxnSpPr>
            <a:cxnSpLocks/>
          </p:cNvCxnSpPr>
          <p:nvPr/>
        </p:nvCxnSpPr>
        <p:spPr>
          <a:xfrm flipV="1">
            <a:off x="9385085" y="2225932"/>
            <a:ext cx="358126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54EAF02-FEE9-CAF4-F7AE-D7769CD25139}"/>
              </a:ext>
            </a:extLst>
          </p:cNvPr>
          <p:cNvCxnSpPr>
            <a:cxnSpLocks/>
          </p:cNvCxnSpPr>
          <p:nvPr/>
        </p:nvCxnSpPr>
        <p:spPr>
          <a:xfrm flipV="1">
            <a:off x="9385083" y="2243847"/>
            <a:ext cx="5379" cy="2586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BFCB7C9-456D-1067-3006-7244AE928AC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9387598" y="2534935"/>
            <a:ext cx="3263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058940D-B166-1B3F-BBEE-657DBB175286}"/>
              </a:ext>
            </a:extLst>
          </p:cNvPr>
          <p:cNvCxnSpPr>
            <a:cxnSpLocks/>
          </p:cNvCxnSpPr>
          <p:nvPr/>
        </p:nvCxnSpPr>
        <p:spPr>
          <a:xfrm flipV="1">
            <a:off x="9638185" y="2536098"/>
            <a:ext cx="0" cy="632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91FCABF-EFFE-73D1-47F8-B1184A7EF05B}"/>
              </a:ext>
            </a:extLst>
          </p:cNvPr>
          <p:cNvCxnSpPr>
            <a:cxnSpLocks/>
          </p:cNvCxnSpPr>
          <p:nvPr/>
        </p:nvCxnSpPr>
        <p:spPr>
          <a:xfrm flipH="1">
            <a:off x="10248241" y="2534935"/>
            <a:ext cx="3708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Star: 5 Points 188">
            <a:extLst>
              <a:ext uri="{FF2B5EF4-FFF2-40B4-BE49-F238E27FC236}">
                <a16:creationId xmlns:a16="http://schemas.microsoft.com/office/drawing/2014/main" id="{791E4D4B-E475-9A15-9638-7129C591BB3D}"/>
              </a:ext>
            </a:extLst>
          </p:cNvPr>
          <p:cNvSpPr/>
          <p:nvPr/>
        </p:nvSpPr>
        <p:spPr>
          <a:xfrm>
            <a:off x="9558722" y="2484075"/>
            <a:ext cx="160126" cy="1306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1A156B7-8718-FECC-772E-488A65BA7FD6}"/>
              </a:ext>
            </a:extLst>
          </p:cNvPr>
          <p:cNvSpPr txBox="1"/>
          <p:nvPr/>
        </p:nvSpPr>
        <p:spPr>
          <a:xfrm>
            <a:off x="9075087" y="317147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B and/or S</a:t>
            </a:r>
            <a:endParaRPr lang="en-GB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465C9AC-C21D-04A0-50B6-3325506C5CEF}"/>
              </a:ext>
            </a:extLst>
          </p:cNvPr>
          <p:cNvSpPr txBox="1"/>
          <p:nvPr/>
        </p:nvSpPr>
        <p:spPr>
          <a:xfrm>
            <a:off x="9622065" y="283831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"/>
              </a:rPr>
              <a:t>m_rec</a:t>
            </a:r>
            <a:endParaRPr lang="en-GB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749468-3A7D-8351-B8F0-B849B49663BD}"/>
              </a:ext>
            </a:extLst>
          </p:cNvPr>
          <p:cNvGrpSpPr/>
          <p:nvPr/>
        </p:nvGrpSpPr>
        <p:grpSpPr>
          <a:xfrm>
            <a:off x="5765762" y="1656924"/>
            <a:ext cx="1787319" cy="794699"/>
            <a:chOff x="5627012" y="1724121"/>
            <a:chExt cx="1787319" cy="794699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AF74E45-D794-C901-951F-09D1A54ACFB0}"/>
                </a:ext>
              </a:extLst>
            </p:cNvPr>
            <p:cNvGrpSpPr/>
            <p:nvPr/>
          </p:nvGrpSpPr>
          <p:grpSpPr>
            <a:xfrm>
              <a:off x="6781807" y="2219948"/>
              <a:ext cx="632524" cy="298872"/>
              <a:chOff x="6781807" y="2219948"/>
              <a:chExt cx="632524" cy="298872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6411B3C-C688-FCDE-F004-1AB256A16378}"/>
                  </a:ext>
                </a:extLst>
              </p:cNvPr>
              <p:cNvSpPr/>
              <p:nvPr/>
            </p:nvSpPr>
            <p:spPr>
              <a:xfrm>
                <a:off x="6781807" y="2368170"/>
                <a:ext cx="632524" cy="15065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CC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B87458F5-0137-4452-C00F-0EFBE46AE20A}"/>
                  </a:ext>
                </a:extLst>
              </p:cNvPr>
              <p:cNvSpPr/>
              <p:nvPr/>
            </p:nvSpPr>
            <p:spPr>
              <a:xfrm>
                <a:off x="6781807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D-E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38314AA3-8765-D4D2-69DB-B79750B1D651}"/>
                  </a:ext>
                </a:extLst>
              </p:cNvPr>
              <p:cNvSpPr/>
              <p:nvPr/>
            </p:nvSpPr>
            <p:spPr>
              <a:xfrm>
                <a:off x="7095843" y="2219948"/>
                <a:ext cx="318488" cy="145620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A-B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AA84EA-EF8F-B8EE-B7A5-D30BDC790829}"/>
                </a:ext>
              </a:extLst>
            </p:cNvPr>
            <p:cNvGrpSpPr/>
            <p:nvPr/>
          </p:nvGrpSpPr>
          <p:grpSpPr>
            <a:xfrm>
              <a:off x="5627012" y="1821682"/>
              <a:ext cx="745242" cy="696878"/>
              <a:chOff x="6289620" y="4158227"/>
              <a:chExt cx="745242" cy="69687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809616D-3E40-9E92-BFD7-9D3D366FA367}"/>
                  </a:ext>
                </a:extLst>
              </p:cNvPr>
              <p:cNvSpPr/>
              <p:nvPr/>
            </p:nvSpPr>
            <p:spPr>
              <a:xfrm>
                <a:off x="6289621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HP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BD43DCA-0EB2-7781-9128-37A907C832D8}"/>
                  </a:ext>
                </a:extLst>
              </p:cNvPr>
              <p:cNvSpPr/>
              <p:nvPr/>
            </p:nvSpPr>
            <p:spPr>
              <a:xfrm>
                <a:off x="6289620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508DEA-DA9B-E4DD-01B8-A243E2F7B35A}"/>
                  </a:ext>
                </a:extLst>
              </p:cNvPr>
              <p:cNvSpPr/>
              <p:nvPr/>
            </p:nvSpPr>
            <p:spPr>
              <a:xfrm>
                <a:off x="6662241" y="4509651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VLP</a:t>
                </a:r>
                <a:endParaRPr lang="en-GB" sz="700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48EE4B-6B3C-6F99-C303-8BBCCD3558B9}"/>
                  </a:ext>
                </a:extLst>
              </p:cNvPr>
              <p:cNvSpPr/>
              <p:nvPr/>
            </p:nvSpPr>
            <p:spPr>
              <a:xfrm>
                <a:off x="6662240" y="4158227"/>
                <a:ext cx="372621" cy="345454"/>
              </a:xfrm>
              <a:prstGeom prst="rect">
                <a:avLst/>
              </a:prstGeom>
              <a:solidFill>
                <a:srgbClr val="00B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latin typeface="Arial Narrow" panose="020B0606020202030204" pitchFamily="34" charset="0"/>
                  </a:rPr>
                  <a:t>ORS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4D5D828-EA7B-AB70-20A0-11E2F3C35710}"/>
                </a:ext>
              </a:extLst>
            </p:cNvPr>
            <p:cNvGrpSpPr/>
            <p:nvPr/>
          </p:nvGrpSpPr>
          <p:grpSpPr>
            <a:xfrm>
              <a:off x="6737769" y="1724121"/>
              <a:ext cx="508890" cy="273975"/>
              <a:chOff x="7795955" y="2028256"/>
              <a:chExt cx="597984" cy="360280"/>
            </a:xfrm>
            <a:solidFill>
              <a:schemeClr val="accent5">
                <a:lumMod val="90000"/>
              </a:schemeClr>
            </a:solidFill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0E612C25-115C-AD2E-21D5-7AE0E4C6CEF4}"/>
                  </a:ext>
                </a:extLst>
              </p:cNvPr>
              <p:cNvSpPr/>
              <p:nvPr/>
            </p:nvSpPr>
            <p:spPr>
              <a:xfrm>
                <a:off x="7879853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79806FFF-ACD9-001B-D65B-8C6A72E4652F}"/>
                  </a:ext>
                </a:extLst>
              </p:cNvPr>
              <p:cNvSpPr/>
              <p:nvPr/>
            </p:nvSpPr>
            <p:spPr>
              <a:xfrm>
                <a:off x="8059290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FAFFC4AC-0212-F742-7A9A-CB13A888BF3D}"/>
                  </a:ext>
                </a:extLst>
              </p:cNvPr>
              <p:cNvSpPr/>
              <p:nvPr/>
            </p:nvSpPr>
            <p:spPr>
              <a:xfrm>
                <a:off x="8238726" y="2028256"/>
                <a:ext cx="129927" cy="346938"/>
              </a:xfrm>
              <a:prstGeom prst="roundRect">
                <a:avLst>
                  <a:gd name="adj" fmla="val 50000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8C91A51-1D00-DD3B-26F6-C4B0674A9F8A}"/>
                  </a:ext>
                </a:extLst>
              </p:cNvPr>
              <p:cNvCxnSpPr/>
              <p:nvPr/>
            </p:nvCxnSpPr>
            <p:spPr>
              <a:xfrm>
                <a:off x="7795955" y="2388536"/>
                <a:ext cx="597984" cy="0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225477F8-8002-8A7C-50E0-DE764F6084E7}"/>
              </a:ext>
            </a:extLst>
          </p:cNvPr>
          <p:cNvSpPr/>
          <p:nvPr/>
        </p:nvSpPr>
        <p:spPr>
          <a:xfrm>
            <a:off x="1006118" y="1424713"/>
            <a:ext cx="1067096" cy="1133290"/>
          </a:xfrm>
          <a:prstGeom prst="roundRect">
            <a:avLst/>
          </a:prstGeom>
          <a:solidFill>
            <a:srgbClr val="FFFF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Segoe UI"/>
              </a:rPr>
              <a:t>WCS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PVPS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Dryers</a:t>
            </a:r>
            <a:endParaRPr lang="en-GB" sz="1200" b="1" dirty="0">
              <a:solidFill>
                <a:schemeClr val="tx1"/>
              </a:solidFill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CCE903C-63DB-0F1F-DA5D-4A2E00AE3198}"/>
              </a:ext>
            </a:extLst>
          </p:cNvPr>
          <p:cNvSpPr/>
          <p:nvPr/>
        </p:nvSpPr>
        <p:spPr>
          <a:xfrm>
            <a:off x="3106576" y="1451215"/>
            <a:ext cx="1067096" cy="1069581"/>
          </a:xfrm>
          <a:prstGeom prst="roundRect">
            <a:avLst/>
          </a:prstGeom>
          <a:solidFill>
            <a:srgbClr val="FFFFFF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Segoe UI"/>
              </a:rPr>
              <a:t>QRB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HT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LT half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Segoe UI"/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324785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4897B-22A0-D612-A430-620FDEEAD833}"/>
              </a:ext>
            </a:extLst>
          </p:cNvPr>
          <p:cNvSpPr txBox="1"/>
          <p:nvPr/>
        </p:nvSpPr>
        <p:spPr>
          <a:xfrm>
            <a:off x="10772062" y="564785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DSBT D2.1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4429E-A8A0-CF0B-62C3-653581090772}"/>
              </a:ext>
            </a:extLst>
          </p:cNvPr>
          <p:cNvSpPr txBox="1"/>
          <p:nvPr/>
        </p:nvSpPr>
        <p:spPr>
          <a:xfrm>
            <a:off x="7428458" y="934117"/>
            <a:ext cx="2923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Segoe UI"/>
                <a:hlinkClick r:id="rId2"/>
              </a:rPr>
              <a:t>Constraints of 4K operation ATS-1869</a:t>
            </a:r>
            <a:endParaRPr lang="en-GB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ED3A6-5871-58D9-5119-CAA579ED9868}"/>
              </a:ext>
            </a:extLst>
          </p:cNvPr>
          <p:cNvSpPr txBox="1"/>
          <p:nvPr/>
        </p:nvSpPr>
        <p:spPr>
          <a:xfrm>
            <a:off x="304240" y="1028343"/>
            <a:ext cx="49064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Segoe UI"/>
              </a:rPr>
              <a:t>When do we need/trigger He Recovery</a:t>
            </a:r>
            <a:endParaRPr lang="en-GB" sz="1200" dirty="0"/>
          </a:p>
          <a:p>
            <a:r>
              <a:rPr lang="en-GB" sz="1200" dirty="0">
                <a:latin typeface="Segoe UI"/>
              </a:rPr>
              <a:t>This can be planned or unplanned events</a:t>
            </a:r>
          </a:p>
          <a:p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Scenario A) planned, normal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A1) </a:t>
            </a:r>
            <a:r>
              <a:rPr lang="en-GB" sz="1200" dirty="0">
                <a:solidFill>
                  <a:srgbClr val="00B050"/>
                </a:solidFill>
                <a:latin typeface="Segoe UI"/>
              </a:rPr>
              <a:t>During QCELL emptying of the LHe inventory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Scenario B) unplanned, abnormal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B1) </a:t>
            </a:r>
            <a:r>
              <a:rPr lang="en-GB" sz="1200" dirty="0">
                <a:solidFill>
                  <a:srgbClr val="00B050"/>
                </a:solidFill>
                <a:latin typeface="Segoe UI"/>
              </a:rPr>
              <a:t>Trip of QPLANT Cold Compressors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B2) </a:t>
            </a:r>
            <a:r>
              <a:rPr lang="en-GB" sz="1200" dirty="0">
                <a:solidFill>
                  <a:srgbClr val="FFC000"/>
                </a:solidFill>
                <a:latin typeface="Segoe UI"/>
              </a:rPr>
              <a:t>Trip of QPLANT in general; not just Cold Compressors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B3) </a:t>
            </a:r>
            <a:r>
              <a:rPr lang="en-GB" sz="1200" dirty="0">
                <a:solidFill>
                  <a:srgbClr val="00B050"/>
                </a:solidFill>
                <a:latin typeface="Segoe UI"/>
              </a:rPr>
              <a:t>QCELL valves </a:t>
            </a:r>
            <a:r>
              <a:rPr lang="en-GB" sz="1200" dirty="0" err="1">
                <a:solidFill>
                  <a:srgbClr val="00B050"/>
                </a:solidFill>
                <a:latin typeface="Segoe UI"/>
              </a:rPr>
              <a:t>missbehaiving</a:t>
            </a:r>
            <a:r>
              <a:rPr lang="en-GB" sz="1200" dirty="0">
                <a:solidFill>
                  <a:srgbClr val="00B050"/>
                </a:solidFill>
                <a:latin typeface="Segoe UI"/>
              </a:rPr>
              <a:t> so that circuit A'-B' pressurizes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Scenario C) unplanned, utility issues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C1) Loss of </a:t>
            </a:r>
            <a:r>
              <a:rPr lang="en-GB" sz="1200" dirty="0">
                <a:highlight>
                  <a:srgbClr val="FFFF00"/>
                </a:highlight>
                <a:latin typeface="Segoe UI"/>
              </a:rPr>
              <a:t>Water on WCS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C2) Loss of </a:t>
            </a:r>
            <a:r>
              <a:rPr lang="en-GB" sz="1200" dirty="0">
                <a:highlight>
                  <a:srgbClr val="FFFF00"/>
                </a:highlight>
                <a:latin typeface="Segoe UI"/>
              </a:rPr>
              <a:t>electricity on WCS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C3) Loss of </a:t>
            </a:r>
            <a:r>
              <a:rPr lang="en-GB" sz="1200" b="1" dirty="0">
                <a:solidFill>
                  <a:srgbClr val="FF0000"/>
                </a:solidFill>
                <a:latin typeface="Segoe UI"/>
              </a:rPr>
              <a:t>electricity QPLANT wide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Scenario C) unplanned, safety scenario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C1) </a:t>
            </a:r>
            <a:r>
              <a:rPr lang="en-GB" sz="1200" dirty="0">
                <a:solidFill>
                  <a:srgbClr val="00B050"/>
                </a:solidFill>
                <a:latin typeface="Segoe UI"/>
              </a:rPr>
              <a:t>safety incident causes pressurization of circuit A'-B' [loss of INVAC or BVAC]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Segoe UI"/>
              </a:rPr>
              <a:t>C2) safety incident causes pressurization of QRB circuits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DCAC7B-B241-2C07-D783-CC7622775FB8}"/>
              </a:ext>
            </a:extLst>
          </p:cNvPr>
          <p:cNvSpPr txBox="1"/>
          <p:nvPr/>
        </p:nvSpPr>
        <p:spPr>
          <a:xfrm>
            <a:off x="6592598" y="1581056"/>
            <a:ext cx="3605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B050"/>
                </a:solidFill>
                <a:latin typeface="Segoe UI"/>
              </a:rPr>
              <a:t>Green</a:t>
            </a:r>
            <a:r>
              <a:rPr lang="en-GB" sz="1200" b="1" dirty="0">
                <a:latin typeface="Segoe UI"/>
              </a:rPr>
              <a:t> = QPLANT’s He Recovery path is happy</a:t>
            </a:r>
          </a:p>
          <a:p>
            <a:r>
              <a:rPr lang="en-GB" sz="1200" b="1" dirty="0">
                <a:solidFill>
                  <a:srgbClr val="FFC000"/>
                </a:solidFill>
                <a:latin typeface="Segoe UI"/>
              </a:rPr>
              <a:t>Orange</a:t>
            </a:r>
            <a:r>
              <a:rPr lang="en-GB" sz="1200" b="1" dirty="0">
                <a:latin typeface="Segoe UI"/>
              </a:rPr>
              <a:t> = QPLANT’s He Recovery path is down, but can be restarted</a:t>
            </a:r>
          </a:p>
          <a:p>
            <a:br>
              <a:rPr lang="en-GB" sz="1200" b="1" dirty="0"/>
            </a:br>
            <a:r>
              <a:rPr lang="en-GB" sz="1200" b="1" dirty="0">
                <a:latin typeface="Segoe UI"/>
              </a:rPr>
              <a:t>Red = </a:t>
            </a:r>
            <a:endParaRPr lang="en-GB" sz="1200" dirty="0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B3E38DC-4E40-19CB-9420-C2114C839978}"/>
              </a:ext>
            </a:extLst>
          </p:cNvPr>
          <p:cNvSpPr/>
          <p:nvPr/>
        </p:nvSpPr>
        <p:spPr>
          <a:xfrm>
            <a:off x="7854570" y="2943356"/>
            <a:ext cx="252830" cy="25704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66597DBB-C30D-0466-2A0C-A202DAE5B53C}"/>
              </a:ext>
            </a:extLst>
          </p:cNvPr>
          <p:cNvSpPr/>
          <p:nvPr/>
        </p:nvSpPr>
        <p:spPr>
          <a:xfrm>
            <a:off x="7854570" y="3358185"/>
            <a:ext cx="252830" cy="25704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77B4-2087-FBDC-62FA-8BB8F4BE633D}"/>
              </a:ext>
            </a:extLst>
          </p:cNvPr>
          <p:cNvSpPr txBox="1"/>
          <p:nvPr/>
        </p:nvSpPr>
        <p:spPr>
          <a:xfrm>
            <a:off x="5743443" y="3413432"/>
            <a:ext cx="590226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Segoe UI"/>
              </a:rPr>
              <a:t>Case 1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260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8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82868" y="119568"/>
            <a:ext cx="6334473" cy="5715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FCD11-CDB6-498D-8BEE-8B024968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43" y="925069"/>
            <a:ext cx="9301314" cy="5320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897B-22A0-D612-A430-620FDEEAD833}"/>
              </a:ext>
            </a:extLst>
          </p:cNvPr>
          <p:cNvSpPr txBox="1"/>
          <p:nvPr/>
        </p:nvSpPr>
        <p:spPr>
          <a:xfrm>
            <a:off x="10955558" y="34634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DSBT D2.1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42A43-7641-4995-338B-DA4F8D0799AB}"/>
              </a:ext>
            </a:extLst>
          </p:cNvPr>
          <p:cNvCxnSpPr/>
          <p:nvPr/>
        </p:nvCxnSpPr>
        <p:spPr>
          <a:xfrm>
            <a:off x="6965453" y="1394776"/>
            <a:ext cx="2014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71F1EB-4A71-F9D8-2764-3F3B350F8BF4}"/>
              </a:ext>
            </a:extLst>
          </p:cNvPr>
          <p:cNvCxnSpPr>
            <a:cxnSpLocks/>
          </p:cNvCxnSpPr>
          <p:nvPr/>
        </p:nvCxnSpPr>
        <p:spPr>
          <a:xfrm flipV="1">
            <a:off x="8837865" y="925069"/>
            <a:ext cx="0" cy="4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48E34-E4EA-713C-60C5-9E94A6389869}"/>
              </a:ext>
            </a:extLst>
          </p:cNvPr>
          <p:cNvCxnSpPr>
            <a:cxnSpLocks/>
          </p:cNvCxnSpPr>
          <p:nvPr/>
        </p:nvCxnSpPr>
        <p:spPr>
          <a:xfrm>
            <a:off x="8837865" y="969180"/>
            <a:ext cx="4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42FE1B-5AEF-F04D-ED29-772302B41643}"/>
              </a:ext>
            </a:extLst>
          </p:cNvPr>
          <p:cNvSpPr txBox="1"/>
          <p:nvPr/>
        </p:nvSpPr>
        <p:spPr>
          <a:xfrm>
            <a:off x="8752689" y="692181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Segoe UI"/>
              </a:rPr>
              <a:t>! Start during “4K operation”</a:t>
            </a:r>
            <a:endParaRPr lang="en-GB" sz="7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0D4FB9-6688-847B-D204-EB81A2D70E21}"/>
              </a:ext>
            </a:extLst>
          </p:cNvPr>
          <p:cNvCxnSpPr>
            <a:cxnSpLocks/>
          </p:cNvCxnSpPr>
          <p:nvPr/>
        </p:nvCxnSpPr>
        <p:spPr>
          <a:xfrm flipV="1">
            <a:off x="7008942" y="754740"/>
            <a:ext cx="0" cy="483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EBF74C-0C34-DBF4-8046-579105DC576B}"/>
              </a:ext>
            </a:extLst>
          </p:cNvPr>
          <p:cNvSpPr txBox="1"/>
          <p:nvPr/>
        </p:nvSpPr>
        <p:spPr>
          <a:xfrm>
            <a:off x="6965453" y="692180"/>
            <a:ext cx="13035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Segoe UI"/>
              </a:rPr>
              <a:t>! Start during “2K operation”</a:t>
            </a:r>
            <a:endParaRPr lang="en-GB" sz="7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070D3D-90D0-9F72-2218-8D19D95D6072}"/>
              </a:ext>
            </a:extLst>
          </p:cNvPr>
          <p:cNvCxnSpPr>
            <a:cxnSpLocks/>
          </p:cNvCxnSpPr>
          <p:nvPr/>
        </p:nvCxnSpPr>
        <p:spPr>
          <a:xfrm>
            <a:off x="7008942" y="988101"/>
            <a:ext cx="47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9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E613F-C4B5-52D7-298D-AC245349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806" y="934117"/>
            <a:ext cx="8785228" cy="5302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2202E-19E6-A926-9F62-F868489B6374}"/>
              </a:ext>
            </a:extLst>
          </p:cNvPr>
          <p:cNvSpPr txBox="1"/>
          <p:nvPr/>
        </p:nvSpPr>
        <p:spPr>
          <a:xfrm>
            <a:off x="10955558" y="34634"/>
            <a:ext cx="12370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egoe UI"/>
              </a:rPr>
              <a:t>DSBT D2.1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8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19854</TotalTime>
  <Words>1227</Words>
  <Application>Microsoft Office PowerPoint</Application>
  <PresentationFormat>Widescreen</PresentationFormat>
  <Paragraphs>335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Aptos</vt:lpstr>
      <vt:lpstr>Arial</vt:lpstr>
      <vt:lpstr>Arial Narrow</vt:lpstr>
      <vt:lpstr>Courier New</vt:lpstr>
      <vt:lpstr>Georgia</vt:lpstr>
      <vt:lpstr>Segoe UI</vt:lpstr>
      <vt:lpstr>Segoe UI Semibold</vt:lpstr>
      <vt:lpstr>Symbol</vt:lpstr>
      <vt:lpstr>Wingdings</vt:lpstr>
      <vt:lpstr>Office Theme</vt:lpstr>
      <vt:lpstr>Alexandria Master</vt:lpstr>
      <vt:lpstr>QSYS -  He Recovery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424</cp:revision>
  <cp:lastPrinted>2020-01-20T09:16:47Z</cp:lastPrinted>
  <dcterms:created xsi:type="dcterms:W3CDTF">2019-10-21T09:10:33Z</dcterms:created>
  <dcterms:modified xsi:type="dcterms:W3CDTF">2025-05-22T13:03:30Z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90111472</vt:lpwstr>
  </property>
  <property fmtid="{D5CDD505-2E9C-101B-9397-08002B2CF9AE}" pid="4" name="Name">
    <vt:lpwstr>QSYS - He Recovery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https://ecm.sckcen.be/OTCS/llisapi.dll/open/90111472</vt:lpwstr>
  </property>
  <property fmtid="{D5CDD505-2E9C-101B-9397-08002B2CF9AE}" pid="8" name="Common Attributes_Reference Number">
    <vt:lpwstr>SCK CEN/90111472</vt:lpwstr>
  </property>
  <property fmtid="{D5CDD505-2E9C-101B-9397-08002B2CF9AE}" pid="9" name="Common Attributes_Short Reference">
    <vt:lpwstr>SCK CEN/90111472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2025-01-31T12:17:58Z</vt:filetime>
  </property>
</Properties>
</file>