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914400" y="914400"/>
            <a:ext cx="2286000" cy="731520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>
                <a:solidFill>
                  <a:srgbClr val="FFFFFF"/>
                </a:solidFill>
              </a:defRPr>
            </a:pPr>
            <a:r>
              <a:rPr>
                <a:latin typeface="Segoe UI"/>
              </a:rPr>
              <a:t>MINERVA Control System</a:t>
            </a:r>
          </a:p>
        </p:txBody>
      </p:sp>
      <p:sp>
        <p:nvSpPr>
          <p:cNvPr id="4" name="Rectangle 3"/>
          <p:cNvSpPr/>
          <p:nvPr/>
        </p:nvSpPr>
        <p:spPr>
          <a:xfrm>
            <a:off x="3657600" y="914400"/>
            <a:ext cx="2286000" cy="731520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>
                <a:solidFill>
                  <a:srgbClr val="FFFFFF"/>
                </a:solidFill>
              </a:defRPr>
            </a:pPr>
            <a:r>
              <a:rPr>
                <a:latin typeface="Segoe UI"/>
              </a:rPr>
              <a:t>MINERVA Interlock System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2011680"/>
            <a:ext cx="2286000" cy="731520"/>
          </a:xfrm>
          <a:prstGeom prst="rect">
            <a:avLst/>
          </a:prstGeom>
          <a:solidFill>
            <a:srgbClr val="B4C6E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rPr>
                <a:latin typeface="Segoe UI"/>
              </a:rPr>
              <a:t>CS</a:t>
            </a:r>
          </a:p>
        </p:txBody>
      </p:sp>
      <p:sp>
        <p:nvSpPr>
          <p:cNvPr id="6" name="Rectangle 5"/>
          <p:cNvSpPr/>
          <p:nvPr/>
        </p:nvSpPr>
        <p:spPr>
          <a:xfrm>
            <a:off x="3474720" y="2011680"/>
            <a:ext cx="2286000" cy="731520"/>
          </a:xfrm>
          <a:prstGeom prst="rect">
            <a:avLst/>
          </a:prstGeom>
          <a:solidFill>
            <a:srgbClr val="B4C6E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rPr>
                <a:latin typeface="Segoe UI"/>
              </a:rPr>
              <a:t>Q-PLANT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35040" y="2011680"/>
            <a:ext cx="2286000" cy="731520"/>
          </a:xfrm>
          <a:prstGeom prst="rect">
            <a:avLst/>
          </a:prstGeom>
          <a:solidFill>
            <a:srgbClr val="B4C6E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rPr>
                <a:latin typeface="Segoe UI"/>
              </a:rPr>
              <a:t>Q-DIST</a:t>
            </a:r>
          </a:p>
        </p:txBody>
      </p:sp>
      <p:sp>
        <p:nvSpPr>
          <p:cNvPr id="8" name="Rectangle 7"/>
          <p:cNvSpPr/>
          <p:nvPr/>
        </p:nvSpPr>
        <p:spPr>
          <a:xfrm>
            <a:off x="8595359" y="2011680"/>
            <a:ext cx="2286000" cy="731520"/>
          </a:xfrm>
          <a:prstGeom prst="rect">
            <a:avLst/>
          </a:prstGeom>
          <a:solidFill>
            <a:srgbClr val="B4C6E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rPr>
                <a:latin typeface="Segoe UI"/>
              </a:rPr>
              <a:t>Q-NFPA</a:t>
            </a:r>
          </a:p>
        </p:txBody>
      </p:sp>
      <p:sp>
        <p:nvSpPr>
          <p:cNvPr id="9" name="Rectangle 8"/>
          <p:cNvSpPr/>
          <p:nvPr/>
        </p:nvSpPr>
        <p:spPr>
          <a:xfrm>
            <a:off x="11155680" y="2011680"/>
            <a:ext cx="2286000" cy="731520"/>
          </a:xfrm>
          <a:prstGeom prst="rect">
            <a:avLst/>
          </a:prstGeom>
          <a:solidFill>
            <a:srgbClr val="B4C6E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rPr>
                <a:latin typeface="Segoe UI"/>
              </a:rPr>
              <a:t>Q-CELL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" y="182880"/>
            <a:ext cx="2286000" cy="731520"/>
          </a:xfrm>
          <a:prstGeom prst="rect">
            <a:avLst/>
          </a:prstGeom>
          <a:solidFill>
            <a:srgbClr val="808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</a:defRPr>
            </a:pPr>
            <a:r>
              <a:rPr>
                <a:latin typeface="Segoe UI"/>
              </a:rPr>
              <a:t>System Admin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28800" y="182880"/>
            <a:ext cx="2286000" cy="731520"/>
          </a:xfrm>
          <a:prstGeom prst="rect">
            <a:avLst/>
          </a:prstGeom>
          <a:solidFill>
            <a:srgbClr val="808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</a:defRPr>
            </a:pPr>
            <a:r>
              <a:rPr>
                <a:latin typeface="Segoe UI"/>
              </a:rPr>
              <a:t>MIT Monitoring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00400" y="182880"/>
            <a:ext cx="2286000" cy="731520"/>
          </a:xfrm>
          <a:prstGeom prst="rect">
            <a:avLst/>
          </a:prstGeom>
          <a:solidFill>
            <a:srgbClr val="808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</a:defRPr>
            </a:pPr>
            <a:r>
              <a:rPr>
                <a:latin typeface="Segoe UI"/>
              </a:rPr>
              <a:t>Primary Systems Operator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72000" y="182880"/>
            <a:ext cx="2286000" cy="731520"/>
          </a:xfrm>
          <a:prstGeom prst="rect">
            <a:avLst/>
          </a:prstGeom>
          <a:solidFill>
            <a:srgbClr val="808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</a:defRPr>
            </a:pPr>
            <a:r>
              <a:rPr>
                <a:latin typeface="Segoe UI"/>
              </a:rPr>
              <a:t>Safety Engineer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