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0" r:id="rId5"/>
    <p:sldId id="264" r:id="rId6"/>
    <p:sldId id="289" r:id="rId7"/>
    <p:sldId id="321" r:id="rId8"/>
    <p:sldId id="278" r:id="rId9"/>
    <p:sldId id="313" r:id="rId10"/>
    <p:sldId id="280" r:id="rId11"/>
    <p:sldId id="272" r:id="rId12"/>
    <p:sldId id="31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3D569D-0A57-438A-966E-8EE4ED9A2622}">
          <p14:sldIdLst>
            <p14:sldId id="256"/>
            <p14:sldId id="257"/>
            <p14:sldId id="258"/>
            <p14:sldId id="260"/>
            <p14:sldId id="264"/>
            <p14:sldId id="289"/>
            <p14:sldId id="321"/>
            <p14:sldId id="278"/>
            <p14:sldId id="313"/>
            <p14:sldId id="280"/>
            <p14:sldId id="272"/>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0" autoAdjust="0"/>
    <p:restoredTop sz="79715" autoAdjust="0"/>
  </p:normalViewPr>
  <p:slideViewPr>
    <p:cSldViewPr snapToGrid="0">
      <p:cViewPr varScale="1">
        <p:scale>
          <a:sx n="83" d="100"/>
          <a:sy n="83" d="100"/>
        </p:scale>
        <p:origin x="45"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30T12:55:18.14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49CC2-C49A-4120-BFB5-52D9153EA4E0}" type="datetimeFigureOut">
              <a:rPr lang="en-GB" smtClean="0"/>
              <a:t>20/09/2019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ED9D1-3D70-4123-9743-495E081B676C}" type="slidenum">
              <a:rPr lang="en-GB" smtClean="0"/>
              <a:t>‹#›</a:t>
            </a:fld>
            <a:endParaRPr lang="en-GB"/>
          </a:p>
        </p:txBody>
      </p:sp>
    </p:spTree>
    <p:extLst>
      <p:ext uri="{BB962C8B-B14F-4D97-AF65-F5344CB8AC3E}">
        <p14:creationId xmlns:p14="http://schemas.microsoft.com/office/powerpoint/2010/main" val="3814267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Say hello , </a:t>
            </a:r>
          </a:p>
          <a:p>
            <a:r>
              <a:rPr lang="en-GB" sz="1200" kern="1200" dirty="0">
                <a:solidFill>
                  <a:schemeClr val="tx1"/>
                </a:solidFill>
                <a:effectLst/>
                <a:latin typeface="+mn-lt"/>
                <a:ea typeface="+mn-ea"/>
                <a:cs typeface="+mn-cs"/>
              </a:rPr>
              <a:t>Thank them for coming</a:t>
            </a:r>
          </a:p>
          <a:p>
            <a:r>
              <a:rPr lang="en-GB" sz="1200" kern="1200" dirty="0">
                <a:solidFill>
                  <a:schemeClr val="tx1"/>
                </a:solidFill>
                <a:effectLst/>
                <a:latin typeface="+mn-lt"/>
                <a:ea typeface="+mn-ea"/>
                <a:cs typeface="+mn-cs"/>
              </a:rPr>
              <a:t>Talk about debugging with Visual studio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1 min</a:t>
            </a:r>
          </a:p>
        </p:txBody>
      </p:sp>
      <p:sp>
        <p:nvSpPr>
          <p:cNvPr id="4" name="Slide Number Placeholder 3"/>
          <p:cNvSpPr>
            <a:spLocks noGrp="1"/>
          </p:cNvSpPr>
          <p:nvPr>
            <p:ph type="sldNum" sz="quarter" idx="5"/>
          </p:nvPr>
        </p:nvSpPr>
        <p:spPr/>
        <p:txBody>
          <a:bodyPr/>
          <a:lstStyle/>
          <a:p>
            <a:fld id="{6FDED9D1-3D70-4123-9743-495E081B676C}" type="slidenum">
              <a:rPr lang="en-GB" smtClean="0"/>
              <a:t>1</a:t>
            </a:fld>
            <a:endParaRPr lang="en-GB"/>
          </a:p>
        </p:txBody>
      </p:sp>
    </p:spTree>
    <p:extLst>
      <p:ext uri="{BB962C8B-B14F-4D97-AF65-F5344CB8AC3E}">
        <p14:creationId xmlns:p14="http://schemas.microsoft.com/office/powerpoint/2010/main" val="2102251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ozcode</a:t>
            </a:r>
            <a:endParaRPr lang="en-GB" dirty="0"/>
          </a:p>
        </p:txBody>
      </p:sp>
      <p:sp>
        <p:nvSpPr>
          <p:cNvPr id="4" name="Slide Number Placeholder 3"/>
          <p:cNvSpPr>
            <a:spLocks noGrp="1"/>
          </p:cNvSpPr>
          <p:nvPr>
            <p:ph type="sldNum" sz="quarter" idx="5"/>
          </p:nvPr>
        </p:nvSpPr>
        <p:spPr/>
        <p:txBody>
          <a:bodyPr/>
          <a:lstStyle/>
          <a:p>
            <a:fld id="{6FDED9D1-3D70-4123-9743-495E081B676C}" type="slidenum">
              <a:rPr lang="en-GB" smtClean="0"/>
              <a:t>10</a:t>
            </a:fld>
            <a:endParaRPr lang="en-GB"/>
          </a:p>
        </p:txBody>
      </p:sp>
    </p:spTree>
    <p:extLst>
      <p:ext uri="{BB962C8B-B14F-4D97-AF65-F5344CB8AC3E}">
        <p14:creationId xmlns:p14="http://schemas.microsoft.com/office/powerpoint/2010/main" val="294150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Twitter handle and email </a:t>
            </a:r>
          </a:p>
          <a:p>
            <a:r>
              <a:rPr lang="en-GB" sz="1200" kern="1200" dirty="0">
                <a:solidFill>
                  <a:schemeClr val="tx1"/>
                </a:solidFill>
                <a:effectLst/>
                <a:latin typeface="+mn-lt"/>
                <a:ea typeface="+mn-ea"/>
                <a:cs typeface="+mn-cs"/>
              </a:rPr>
              <a:t>Debugging in Cobol steps and watched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Become better at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2min</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FDED9D1-3D70-4123-9743-495E081B676C}" type="slidenum">
              <a:rPr lang="en-GB" smtClean="0"/>
              <a:t>2</a:t>
            </a:fld>
            <a:endParaRPr lang="en-GB"/>
          </a:p>
        </p:txBody>
      </p:sp>
    </p:spTree>
    <p:extLst>
      <p:ext uri="{BB962C8B-B14F-4D97-AF65-F5344CB8AC3E}">
        <p14:creationId xmlns:p14="http://schemas.microsoft.com/office/powerpoint/2010/main" val="541872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Code Quality warning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Visual Studio Options </a:t>
            </a:r>
          </a:p>
          <a:p>
            <a:r>
              <a:rPr lang="en-GB" sz="1200" kern="1200" dirty="0">
                <a:solidFill>
                  <a:schemeClr val="tx1"/>
                </a:solidFill>
                <a:effectLst/>
                <a:latin typeface="+mn-lt"/>
                <a:ea typeface="+mn-ea"/>
                <a:cs typeface="+mn-cs"/>
              </a:rPr>
              <a:t>We will go through some of the settings available in Visual Studio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Attributes</a:t>
            </a:r>
          </a:p>
          <a:p>
            <a:r>
              <a:rPr lang="en-GB" sz="1200" kern="1200" dirty="0">
                <a:solidFill>
                  <a:schemeClr val="tx1"/>
                </a:solidFill>
                <a:effectLst/>
                <a:latin typeface="+mn-lt"/>
                <a:ea typeface="+mn-ea"/>
                <a:cs typeface="+mn-cs"/>
              </a:rPr>
              <a:t>Attributes that help you view information when debugging</a:t>
            </a:r>
          </a:p>
          <a:p>
            <a:r>
              <a:rPr lang="en-GB" sz="1200" kern="1200" dirty="0">
                <a:solidFill>
                  <a:schemeClr val="tx1"/>
                </a:solidFill>
                <a:effectLst/>
                <a:latin typeface="+mn-lt"/>
                <a:ea typeface="+mn-ea"/>
                <a:cs typeface="+mn-cs"/>
              </a:rPr>
              <a:t> </a:t>
            </a:r>
          </a:p>
          <a:p>
            <a:r>
              <a:rPr lang="en-GB" sz="1200" kern="1200" dirty="0" err="1">
                <a:solidFill>
                  <a:schemeClr val="tx1"/>
                </a:solidFill>
                <a:effectLst/>
                <a:latin typeface="+mn-lt"/>
                <a:ea typeface="+mn-ea"/>
                <a:cs typeface="+mn-cs"/>
              </a:rPr>
              <a:t>Datatips</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Provide an easy way to view information about variables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Breakpoints</a:t>
            </a:r>
          </a:p>
          <a:p>
            <a:r>
              <a:rPr lang="en-GB" sz="1200" kern="1200" dirty="0">
                <a:solidFill>
                  <a:schemeClr val="tx1"/>
                </a:solidFill>
                <a:effectLst/>
                <a:latin typeface="+mn-lt"/>
                <a:ea typeface="+mn-ea"/>
                <a:cs typeface="+mn-cs"/>
              </a:rPr>
              <a:t>Go through the various types of breakpoints</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Debugging Windows</a:t>
            </a:r>
          </a:p>
          <a:p>
            <a:r>
              <a:rPr lang="en-GB" sz="1200" kern="1200" dirty="0">
                <a:solidFill>
                  <a:schemeClr val="tx1"/>
                </a:solidFill>
                <a:effectLst/>
                <a:latin typeface="+mn-lt"/>
                <a:ea typeface="+mn-ea"/>
                <a:cs typeface="+mn-cs"/>
              </a:rPr>
              <a:t>Go through the windows that are available in Visual Studio under the debug menu item</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Symbol servers - what they are, and why you should have them</a:t>
            </a:r>
          </a:p>
          <a:p>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3 mins</a:t>
            </a:r>
          </a:p>
          <a:p>
            <a:endParaRPr lang="en-GB" dirty="0"/>
          </a:p>
        </p:txBody>
      </p:sp>
      <p:sp>
        <p:nvSpPr>
          <p:cNvPr id="4" name="Slide Number Placeholder 3"/>
          <p:cNvSpPr>
            <a:spLocks noGrp="1"/>
          </p:cNvSpPr>
          <p:nvPr>
            <p:ph type="sldNum" sz="quarter" idx="5"/>
          </p:nvPr>
        </p:nvSpPr>
        <p:spPr/>
        <p:txBody>
          <a:bodyPr/>
          <a:lstStyle/>
          <a:p>
            <a:fld id="{6FDED9D1-3D70-4123-9743-495E081B676C}" type="slidenum">
              <a:rPr lang="en-GB" smtClean="0"/>
              <a:t>3</a:t>
            </a:fld>
            <a:endParaRPr lang="en-GB"/>
          </a:p>
        </p:txBody>
      </p:sp>
    </p:spTree>
    <p:extLst>
      <p:ext uri="{BB962C8B-B14F-4D97-AF65-F5344CB8AC3E}">
        <p14:creationId xmlns:p14="http://schemas.microsoft.com/office/powerpoint/2010/main" val="1845673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Options – link at end and also reference as we go through</a:t>
            </a:r>
          </a:p>
          <a:p>
            <a:r>
              <a:rPr lang="en-GB" dirty="0"/>
              <a:t>Exceptions</a:t>
            </a:r>
          </a:p>
          <a:p>
            <a:r>
              <a:rPr lang="en-GB" dirty="0"/>
              <a:t>What does VS do when it hits an exception</a:t>
            </a:r>
          </a:p>
          <a:p>
            <a:r>
              <a:rPr lang="en-GB" dirty="0"/>
              <a:t>Not caught</a:t>
            </a:r>
          </a:p>
          <a:p>
            <a:r>
              <a:rPr lang="en-GB" dirty="0"/>
              <a:t>Caught – search, conditions</a:t>
            </a:r>
          </a:p>
          <a:p>
            <a:r>
              <a:rPr lang="en-GB" dirty="0"/>
              <a:t>Frameworks</a:t>
            </a:r>
          </a:p>
          <a:p>
            <a:endParaRPr lang="en-GB" dirty="0"/>
          </a:p>
          <a:p>
            <a:endParaRPr lang="en-GB" dirty="0"/>
          </a:p>
          <a:p>
            <a:r>
              <a:rPr lang="en-GB" dirty="0"/>
              <a:t>9 mins</a:t>
            </a:r>
          </a:p>
        </p:txBody>
      </p:sp>
      <p:sp>
        <p:nvSpPr>
          <p:cNvPr id="4" name="Slide Number Placeholder 3"/>
          <p:cNvSpPr>
            <a:spLocks noGrp="1"/>
          </p:cNvSpPr>
          <p:nvPr>
            <p:ph type="sldNum" sz="quarter" idx="5"/>
          </p:nvPr>
        </p:nvSpPr>
        <p:spPr/>
        <p:txBody>
          <a:bodyPr/>
          <a:lstStyle/>
          <a:p>
            <a:fld id="{6FDED9D1-3D70-4123-9743-495E081B676C}" type="slidenum">
              <a:rPr lang="en-GB" smtClean="0"/>
              <a:t>4</a:t>
            </a:fld>
            <a:endParaRPr lang="en-GB"/>
          </a:p>
        </p:txBody>
      </p:sp>
    </p:spTree>
    <p:extLst>
      <p:ext uri="{BB962C8B-B14F-4D97-AF65-F5344CB8AC3E}">
        <p14:creationId xmlns:p14="http://schemas.microsoft.com/office/powerpoint/2010/main" val="49924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Lists</a:t>
            </a:r>
          </a:p>
          <a:p>
            <a:r>
              <a:rPr lang="en-GB" sz="1200" kern="1200" dirty="0" err="1">
                <a:solidFill>
                  <a:schemeClr val="tx1"/>
                </a:solidFill>
                <a:effectLst/>
                <a:latin typeface="+mn-lt"/>
                <a:ea typeface="+mn-ea"/>
                <a:cs typeface="+mn-cs"/>
              </a:rPr>
              <a:t>AccountHolder</a:t>
            </a:r>
            <a:r>
              <a:rPr lang="en-GB" sz="1200" kern="1200" dirty="0">
                <a:solidFill>
                  <a:schemeClr val="tx1"/>
                </a:solidFill>
                <a:effectLst/>
                <a:latin typeface="+mn-lt"/>
                <a:ea typeface="+mn-ea"/>
                <a:cs typeface="+mn-cs"/>
              </a:rPr>
              <a:t> - </a:t>
            </a:r>
            <a:r>
              <a:rPr lang="en-GB" sz="1200" kern="1200" dirty="0" err="1">
                <a:solidFill>
                  <a:schemeClr val="tx1"/>
                </a:solidFill>
                <a:latin typeface="+mn-lt"/>
                <a:ea typeface="+mn-ea"/>
                <a:cs typeface="+mn-cs"/>
              </a:rPr>
              <a:t>DebuggerDisplay</a:t>
            </a:r>
            <a:r>
              <a:rPr lang="en-GB" sz="1200" kern="1200" dirty="0">
                <a:solidFill>
                  <a:schemeClr val="tx1"/>
                </a:solidFill>
                <a:latin typeface="+mn-lt"/>
                <a:ea typeface="+mn-ea"/>
                <a:cs typeface="+mn-cs"/>
              </a:rPr>
              <a:t>("Name = {Name}")]</a:t>
            </a:r>
          </a:p>
          <a:p>
            <a:r>
              <a:rPr lang="en-GB" sz="1200" kern="1200" dirty="0">
                <a:solidFill>
                  <a:schemeClr val="tx1"/>
                </a:solidFill>
                <a:effectLst/>
                <a:latin typeface="+mn-lt"/>
                <a:ea typeface="+mn-ea"/>
                <a:cs typeface="+mn-cs"/>
              </a:rPr>
              <a:t>Threads 3</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If we now look at the example the Name property is shown for each entry.</a:t>
            </a:r>
          </a:p>
          <a:p>
            <a:r>
              <a:rPr lang="en-GB" sz="1200" kern="1200" dirty="0">
                <a:solidFill>
                  <a:schemeClr val="tx1"/>
                </a:solidFill>
                <a:effectLst/>
                <a:latin typeface="+mn-lt"/>
                <a:ea typeface="+mn-ea"/>
                <a:cs typeface="+mn-cs"/>
              </a:rPr>
              <a:t>It is best to use just properties in the attribute you can use functions, but this will impact performance,  If we use the search facility as well you will see the debugger display value is searched.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DEBUGGER BROWSABLE - </a:t>
            </a:r>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DebuggerBrowsable</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DebuggerBrowsableState.Never</a:t>
            </a:r>
            <a:r>
              <a:rPr lang="en-GB" sz="1200" kern="1200" dirty="0">
                <a:solidFill>
                  <a:schemeClr val="tx1"/>
                </a:solidFill>
                <a:latin typeface="+mn-lt"/>
                <a:ea typeface="+mn-ea"/>
                <a:cs typeface="+mn-cs"/>
              </a:rPr>
              <a:t>)]</a:t>
            </a:r>
            <a:endParaRPr lang="en-GB" sz="1200" kern="1200" dirty="0">
              <a:solidFill>
                <a:schemeClr val="tx1"/>
              </a:solidFill>
              <a:effectLst/>
              <a:latin typeface="+mn-lt"/>
              <a:ea typeface="+mn-ea"/>
              <a:cs typeface="+mn-cs"/>
            </a:endParaRPr>
          </a:p>
          <a:p>
            <a:r>
              <a:rPr lang="en-GB" dirty="0"/>
              <a:t>Allows the significant and fundament change on the debugging view of a type.</a:t>
            </a:r>
          </a:p>
          <a:p>
            <a:r>
              <a:rPr lang="en-GB" sz="1200" kern="1200" dirty="0">
                <a:solidFill>
                  <a:schemeClr val="tx1"/>
                </a:solidFill>
                <a:effectLst/>
                <a:latin typeface="+mn-lt"/>
                <a:ea typeface="+mn-ea"/>
                <a:cs typeface="+mn-cs"/>
              </a:rPr>
              <a:t>Collapsed is the default – so if you have a nested class when viewing through a variable window – only the top level of the nested class is shown. With </a:t>
            </a:r>
            <a:r>
              <a:rPr lang="en-GB" sz="1200" kern="1200" dirty="0" err="1">
                <a:solidFill>
                  <a:schemeClr val="tx1"/>
                </a:solidFill>
                <a:effectLst/>
                <a:latin typeface="+mn-lt"/>
                <a:ea typeface="+mn-ea"/>
                <a:cs typeface="+mn-cs"/>
              </a:rPr>
              <a:t>RootHidden</a:t>
            </a:r>
            <a:r>
              <a:rPr lang="en-GB" sz="1200" kern="1200" dirty="0">
                <a:solidFill>
                  <a:schemeClr val="tx1"/>
                </a:solidFill>
                <a:effectLst/>
                <a:latin typeface="+mn-lt"/>
                <a:ea typeface="+mn-ea"/>
                <a:cs typeface="+mn-cs"/>
              </a:rPr>
              <a:t> the properties of the nest class are shown but not the class, and then Never nothing about the nested class is shown  At the property level </a:t>
            </a:r>
            <a:r>
              <a:rPr lang="en-GB" sz="1200" kern="1200" dirty="0" err="1">
                <a:solidFill>
                  <a:schemeClr val="tx1"/>
                </a:solidFill>
                <a:effectLst/>
                <a:latin typeface="+mn-lt"/>
                <a:ea typeface="+mn-ea"/>
                <a:cs typeface="+mn-cs"/>
              </a:rPr>
              <a:t>RootHidden</a:t>
            </a:r>
            <a:r>
              <a:rPr lang="en-GB" sz="1200" kern="1200" dirty="0">
                <a:solidFill>
                  <a:schemeClr val="tx1"/>
                </a:solidFill>
                <a:effectLst/>
                <a:latin typeface="+mn-lt"/>
                <a:ea typeface="+mn-ea"/>
                <a:cs typeface="+mn-cs"/>
              </a:rPr>
              <a:t> and Never mean you don’t see the property. If you have  ‘ Show raw structure of objects in variable windows’ in the debug options this still applies.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Debugger Proxy</a:t>
            </a:r>
          </a:p>
          <a:p>
            <a:r>
              <a:rPr lang="en-GB" sz="1200" kern="1200" dirty="0">
                <a:solidFill>
                  <a:schemeClr val="tx1"/>
                </a:solidFill>
                <a:effectLst/>
                <a:latin typeface="+mn-lt"/>
                <a:ea typeface="+mn-ea"/>
                <a:cs typeface="+mn-cs"/>
              </a:rPr>
              <a:t>This allows you to project you class through a proxy class. The proxy class is then seen in the watch window</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Show code for </a:t>
            </a:r>
            <a:r>
              <a:rPr lang="en-GB" sz="1200" kern="1200" dirty="0" err="1">
                <a:solidFill>
                  <a:schemeClr val="tx1"/>
                </a:solidFill>
                <a:effectLst/>
                <a:latin typeface="+mn-lt"/>
                <a:ea typeface="+mn-ea"/>
                <a:cs typeface="+mn-cs"/>
              </a:rPr>
              <a:t>AccountHolderProxy</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Quite easy to write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 the proxy class  in the constructor take a parameter of the class and then define the property getters for the fields you want to display and how you want them displayed.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Add </a:t>
            </a:r>
            <a:r>
              <a:rPr lang="en-GB" sz="1200" kern="1200" dirty="0">
                <a:solidFill>
                  <a:schemeClr val="tx1"/>
                </a:solidFill>
                <a:latin typeface="+mn-lt"/>
                <a:ea typeface="+mn-ea"/>
                <a:cs typeface="+mn-cs"/>
              </a:rPr>
              <a:t> [</a:t>
            </a:r>
            <a:r>
              <a:rPr lang="en-GB" sz="1200" kern="1200" dirty="0" err="1">
                <a:solidFill>
                  <a:schemeClr val="tx1"/>
                </a:solidFill>
                <a:latin typeface="+mn-lt"/>
                <a:ea typeface="+mn-ea"/>
                <a:cs typeface="+mn-cs"/>
              </a:rPr>
              <a:t>DebuggerTypeProxy</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typeof</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AccountHolderProxy</a:t>
            </a:r>
            <a:r>
              <a:rPr lang="en-GB" sz="1200" kern="1200" dirty="0">
                <a:solidFill>
                  <a:schemeClr val="tx1"/>
                </a:solidFill>
                <a:latin typeface="+mn-lt"/>
                <a:ea typeface="+mn-ea"/>
                <a:cs typeface="+mn-cs"/>
              </a:rPr>
              <a:t>))]</a:t>
            </a:r>
          </a:p>
          <a:p>
            <a:r>
              <a:rPr lang="en-GB" sz="1200" kern="1200" dirty="0">
                <a:solidFill>
                  <a:schemeClr val="tx1"/>
                </a:solidFill>
                <a:effectLst/>
                <a:latin typeface="+mn-lt"/>
                <a:ea typeface="+mn-ea"/>
                <a:cs typeface="+mn-cs"/>
              </a:rPr>
              <a:t>The raw view ignores this –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19 mins</a:t>
            </a:r>
          </a:p>
        </p:txBody>
      </p:sp>
      <p:sp>
        <p:nvSpPr>
          <p:cNvPr id="4" name="Slide Number Placeholder 3"/>
          <p:cNvSpPr>
            <a:spLocks noGrp="1"/>
          </p:cNvSpPr>
          <p:nvPr>
            <p:ph type="sldNum" sz="quarter" idx="5"/>
          </p:nvPr>
        </p:nvSpPr>
        <p:spPr/>
        <p:txBody>
          <a:bodyPr/>
          <a:lstStyle/>
          <a:p>
            <a:fld id="{6FDED9D1-3D70-4123-9743-495E081B676C}" type="slidenum">
              <a:rPr lang="en-GB" smtClean="0"/>
              <a:t>5</a:t>
            </a:fld>
            <a:endParaRPr lang="en-GB"/>
          </a:p>
        </p:txBody>
      </p:sp>
    </p:spTree>
    <p:extLst>
      <p:ext uri="{BB962C8B-B14F-4D97-AF65-F5344CB8AC3E}">
        <p14:creationId xmlns:p14="http://schemas.microsoft.com/office/powerpoint/2010/main" val="122980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Breakpoints</a:t>
            </a:r>
          </a:p>
          <a:p>
            <a:r>
              <a:rPr lang="en-GB" dirty="0"/>
              <a:t>Check every one has used the basic breakpoint</a:t>
            </a:r>
          </a:p>
          <a:p>
            <a:r>
              <a:rPr lang="en-GB" sz="1200" kern="1200" dirty="0">
                <a:solidFill>
                  <a:schemeClr val="tx1"/>
                </a:solidFill>
                <a:effectLst/>
                <a:latin typeface="+mn-lt"/>
                <a:ea typeface="+mn-ea"/>
                <a:cs typeface="+mn-cs"/>
              </a:rPr>
              <a:t>The bread and butter of a lot of debugging, </a:t>
            </a:r>
          </a:p>
          <a:p>
            <a:r>
              <a:rPr lang="en-GB" sz="1200" kern="1200" dirty="0" err="1">
                <a:solidFill>
                  <a:schemeClr val="tx1"/>
                </a:solidFill>
                <a:effectLst/>
                <a:latin typeface="+mn-lt"/>
                <a:ea typeface="+mn-ea"/>
                <a:cs typeface="+mn-cs"/>
              </a:rPr>
              <a:t>BreakPoint</a:t>
            </a:r>
            <a:r>
              <a:rPr lang="en-GB" sz="1200" kern="1200" dirty="0">
                <a:solidFill>
                  <a:schemeClr val="tx1"/>
                </a:solidFill>
                <a:effectLst/>
                <a:latin typeface="+mn-lt"/>
                <a:ea typeface="+mn-ea"/>
                <a:cs typeface="+mn-cs"/>
              </a:rPr>
              <a:t> Window Debugging – windows </a:t>
            </a:r>
            <a:r>
              <a:rPr lang="en-GB" sz="1200" kern="1200" dirty="0" err="1">
                <a:solidFill>
                  <a:schemeClr val="tx1"/>
                </a:solidFill>
                <a:effectLst/>
                <a:latin typeface="+mn-lt"/>
                <a:ea typeface="+mn-ea"/>
                <a:cs typeface="+mn-cs"/>
              </a:rPr>
              <a:t>breakpoins</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Labelled – commenting import export</a:t>
            </a:r>
          </a:p>
          <a:p>
            <a:endParaRPr lang="en-GB" dirty="0"/>
          </a:p>
          <a:p>
            <a:r>
              <a:rPr lang="en-GB" dirty="0"/>
              <a:t>Data</a:t>
            </a:r>
          </a:p>
          <a:p>
            <a:r>
              <a:rPr lang="en-GB" sz="1200" kern="1200" dirty="0">
                <a:solidFill>
                  <a:schemeClr val="tx1"/>
                </a:solidFill>
                <a:effectLst/>
                <a:latin typeface="+mn-lt"/>
                <a:ea typeface="+mn-ea"/>
                <a:cs typeface="+mn-cs"/>
              </a:rPr>
              <a:t>Core 3 available instance</a:t>
            </a:r>
          </a:p>
          <a:p>
            <a:r>
              <a:rPr lang="en-GB" sz="1200" kern="1200" dirty="0">
                <a:solidFill>
                  <a:schemeClr val="tx1"/>
                </a:solidFill>
                <a:effectLst/>
                <a:latin typeface="+mn-lt"/>
                <a:ea typeface="+mn-ea"/>
                <a:cs typeface="+mn-cs"/>
              </a:rPr>
              <a:t>Break on set notice how it is shown in breakpoint window</a:t>
            </a:r>
          </a:p>
          <a:p>
            <a:r>
              <a:rPr lang="en-GB" sz="1200" kern="1200" dirty="0">
                <a:solidFill>
                  <a:schemeClr val="tx1"/>
                </a:solidFill>
                <a:effectLst/>
                <a:latin typeface="+mn-lt"/>
                <a:ea typeface="+mn-ea"/>
                <a:cs typeface="+mn-cs"/>
              </a:rPr>
              <a:t>On object – combine with condition fields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Condition</a:t>
            </a:r>
          </a:p>
          <a:p>
            <a:r>
              <a:rPr lang="en-GB" sz="1200" kern="1200" dirty="0">
                <a:solidFill>
                  <a:schemeClr val="tx1"/>
                </a:solidFill>
                <a:effectLst/>
                <a:latin typeface="+mn-lt"/>
                <a:ea typeface="+mn-ea"/>
                <a:cs typeface="+mn-cs"/>
              </a:rPr>
              <a:t>Debugger Is Attached</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Hit count</a:t>
            </a:r>
          </a:p>
          <a:p>
            <a:r>
              <a:rPr lang="en-GB" sz="1200" kern="1200" dirty="0">
                <a:solidFill>
                  <a:schemeClr val="tx1"/>
                </a:solidFill>
                <a:effectLst/>
                <a:latin typeface="+mn-lt"/>
                <a:ea typeface="+mn-ea"/>
                <a:cs typeface="+mn-cs"/>
              </a:rPr>
              <a:t>Hit count = you can also have the breakpoint triggered when it is hit for the nth time. This is helpful when you have a method or line of code that throws an exception but not every time, it may be on the 1500th time or even unknown time. </a:t>
            </a:r>
          </a:p>
          <a:p>
            <a:r>
              <a:rPr lang="en-GB" sz="1200" kern="1200" dirty="0">
                <a:solidFill>
                  <a:schemeClr val="tx1"/>
                </a:solidFill>
                <a:effectLst/>
                <a:latin typeface="+mn-lt"/>
                <a:ea typeface="+mn-ea"/>
                <a:cs typeface="+mn-cs"/>
              </a:rPr>
              <a:t>If the number is unknown set the hit count very high, run the code.</a:t>
            </a:r>
          </a:p>
          <a:p>
            <a:r>
              <a:rPr lang="en-GB" sz="1200" kern="1200" dirty="0">
                <a:solidFill>
                  <a:schemeClr val="tx1"/>
                </a:solidFill>
                <a:effectLst/>
                <a:latin typeface="+mn-lt"/>
                <a:ea typeface="+mn-ea"/>
                <a:cs typeface="+mn-cs"/>
              </a:rPr>
              <a:t>When the exception is thrown - look at the breakpoint window and this will tell you what the hit count current is. Now change the hit count condition to that number and re run, now you will break just before the exception.</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Filter</a:t>
            </a:r>
          </a:p>
          <a:p>
            <a:r>
              <a:rPr lang="en-GB" sz="1200" kern="1200" dirty="0">
                <a:solidFill>
                  <a:schemeClr val="tx1"/>
                </a:solidFill>
                <a:effectLst/>
                <a:latin typeface="+mn-lt"/>
                <a:ea typeface="+mn-ea"/>
                <a:cs typeface="+mn-cs"/>
              </a:rPr>
              <a:t>Filter - for use in multi threaded applications</a:t>
            </a:r>
          </a:p>
          <a:p>
            <a:r>
              <a:rPr lang="en-GB" sz="1200" kern="1200" dirty="0">
                <a:solidFill>
                  <a:schemeClr val="tx1"/>
                </a:solidFill>
                <a:effectLst/>
                <a:latin typeface="+mn-lt"/>
                <a:ea typeface="+mn-ea"/>
                <a:cs typeface="+mn-cs"/>
              </a:rPr>
              <a:t>This allows you to specify that a breakpoint will only be triggered for a specific thread – options </a:t>
            </a:r>
            <a:r>
              <a:rPr lang="en-GB" sz="1200" kern="1200" dirty="0" err="1">
                <a:solidFill>
                  <a:schemeClr val="tx1"/>
                </a:solidFill>
                <a:effectLst/>
                <a:latin typeface="+mn-lt"/>
                <a:ea typeface="+mn-ea"/>
                <a:cs typeface="+mn-cs"/>
              </a:rPr>
              <a:t>MachineName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ProcessId</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ProcessName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ThreadId</a:t>
            </a:r>
            <a:r>
              <a:rPr lang="en-GB" sz="1200" kern="1200" dirty="0">
                <a:solidFill>
                  <a:schemeClr val="tx1"/>
                </a:solidFill>
                <a:effectLst/>
                <a:latin typeface="+mn-lt"/>
                <a:ea typeface="+mn-ea"/>
                <a:cs typeface="+mn-cs"/>
              </a:rPr>
              <a:t>, and </a:t>
            </a:r>
            <a:r>
              <a:rPr lang="en-GB" sz="1200" kern="1200" dirty="0" err="1">
                <a:solidFill>
                  <a:schemeClr val="tx1"/>
                </a:solidFill>
                <a:effectLst/>
                <a:latin typeface="+mn-lt"/>
                <a:ea typeface="+mn-ea"/>
                <a:cs typeface="+mn-cs"/>
              </a:rPr>
              <a:t>ThreadName</a:t>
            </a:r>
            <a:r>
              <a:rPr lang="en-GB" sz="1200" kern="1200" dirty="0">
                <a:solidFill>
                  <a:schemeClr val="tx1"/>
                </a:solidFill>
                <a:effectLst/>
                <a:latin typeface="+mn-lt"/>
                <a:ea typeface="+mn-ea"/>
                <a:cs typeface="+mn-cs"/>
              </a:rPr>
              <a:t>. For this to work you need Enable breakpoint filters set in the debugging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These can be combined, note conditions always go before hit counts with filters last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Only work if ticked in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You can also carry out actions on a breakpoint, right click and select actions, here you can display information to the console window. With these you can have the program carry on after the action or stop like a normal breakpoint. As well as display information also process code –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Like set the value of a variable, Note the accessibility of a method does not apply here, you can call private methods!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Break at Function</a:t>
            </a:r>
          </a:p>
          <a:p>
            <a:r>
              <a:rPr lang="en-GB" sz="1200" kern="1200" dirty="0">
                <a:solidFill>
                  <a:schemeClr val="tx1"/>
                </a:solidFill>
                <a:effectLst/>
                <a:latin typeface="+mn-lt"/>
                <a:ea typeface="+mn-ea"/>
                <a:cs typeface="+mn-cs"/>
              </a:rPr>
              <a:t>Case 2 add conditions breakpoint window.</a:t>
            </a:r>
          </a:p>
          <a:p>
            <a:r>
              <a:rPr lang="en-GB" sz="1200" kern="1200" dirty="0">
                <a:solidFill>
                  <a:schemeClr val="tx1"/>
                </a:solidFill>
                <a:effectLst/>
                <a:latin typeface="+mn-lt"/>
                <a:ea typeface="+mn-ea"/>
                <a:cs typeface="+mn-cs"/>
              </a:rPr>
              <a:t>34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dirty="0"/>
          </a:p>
          <a:p>
            <a:endParaRPr lang="en-GB" dirty="0"/>
          </a:p>
        </p:txBody>
      </p:sp>
      <p:sp>
        <p:nvSpPr>
          <p:cNvPr id="4" name="Slide Number Placeholder 3"/>
          <p:cNvSpPr>
            <a:spLocks noGrp="1"/>
          </p:cNvSpPr>
          <p:nvPr>
            <p:ph type="sldNum" sz="quarter" idx="5"/>
          </p:nvPr>
        </p:nvSpPr>
        <p:spPr/>
        <p:txBody>
          <a:bodyPr/>
          <a:lstStyle/>
          <a:p>
            <a:fld id="{6FDED9D1-3D70-4123-9743-495E081B676C}" type="slidenum">
              <a:rPr lang="en-GB" smtClean="0"/>
              <a:t>6</a:t>
            </a:fld>
            <a:endParaRPr lang="en-GB"/>
          </a:p>
        </p:txBody>
      </p:sp>
    </p:spTree>
    <p:extLst>
      <p:ext uri="{BB962C8B-B14F-4D97-AF65-F5344CB8AC3E}">
        <p14:creationId xmlns:p14="http://schemas.microsoft.com/office/powerpoint/2010/main" val="3092337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Watch, Autos Local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Watch manually put there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Autos line and 1 or 2 before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Locals the block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a:solidFill>
                  <a:schemeClr val="tx1"/>
                </a:solidFill>
                <a:effectLst/>
                <a:latin typeface="+mn-lt"/>
                <a:ea typeface="+mn-ea"/>
                <a:cs typeface="+mn-cs"/>
              </a:rPr>
              <a:t>WatchId</a:t>
            </a:r>
            <a:r>
              <a:rPr lang="en-GB" sz="1200" kern="1200" dirty="0">
                <a:solidFill>
                  <a:schemeClr val="tx1"/>
                </a:solidFill>
                <a:effectLst/>
                <a:latin typeface="+mn-lt"/>
                <a:ea typeface="+mn-ea"/>
                <a:cs typeface="+mn-cs"/>
              </a:rPr>
              <a:t> change from 2017</a:t>
            </a:r>
          </a:p>
          <a:p>
            <a:r>
              <a:rPr lang="en-GB" sz="1200" kern="1200" dirty="0">
                <a:solidFill>
                  <a:schemeClr val="tx1"/>
                </a:solidFill>
                <a:effectLst/>
                <a:latin typeface="+mn-lt"/>
                <a:ea typeface="+mn-ea"/>
                <a:cs typeface="+mn-cs"/>
              </a:rPr>
              <a:t>Search facility</a:t>
            </a:r>
          </a:p>
          <a:p>
            <a:r>
              <a:rPr lang="en-GB" sz="1200" kern="1200" dirty="0">
                <a:solidFill>
                  <a:schemeClr val="tx1"/>
                </a:solidFill>
                <a:effectLst/>
                <a:latin typeface="+mn-lt"/>
                <a:ea typeface="+mn-ea"/>
                <a:cs typeface="+mn-cs"/>
              </a:rPr>
              <a:t>The depth of search can be change – the deeper you look the longer the search can take.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Call Stack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Show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Breakpoints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dirty="0"/>
              <a:t>40 mins</a:t>
            </a:r>
          </a:p>
        </p:txBody>
      </p:sp>
      <p:sp>
        <p:nvSpPr>
          <p:cNvPr id="4" name="Slide Number Placeholder 3"/>
          <p:cNvSpPr>
            <a:spLocks noGrp="1"/>
          </p:cNvSpPr>
          <p:nvPr>
            <p:ph type="sldNum" sz="quarter" idx="5"/>
          </p:nvPr>
        </p:nvSpPr>
        <p:spPr/>
        <p:txBody>
          <a:bodyPr/>
          <a:lstStyle/>
          <a:p>
            <a:fld id="{6FDED9D1-3D70-4123-9743-495E081B676C}" type="slidenum">
              <a:rPr lang="en-GB" smtClean="0"/>
              <a:t>7</a:t>
            </a:fld>
            <a:endParaRPr lang="en-GB"/>
          </a:p>
        </p:txBody>
      </p:sp>
    </p:spTree>
    <p:extLst>
      <p:ext uri="{BB962C8B-B14F-4D97-AF65-F5344CB8AC3E}">
        <p14:creationId xmlns:p14="http://schemas.microsoft.com/office/powerpoint/2010/main" val="205584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Pause to see tasks and threads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Threads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V16.2</a:t>
            </a:r>
          </a:p>
          <a:p>
            <a:r>
              <a:rPr lang="en-GB" sz="1200" kern="1200" dirty="0">
                <a:solidFill>
                  <a:schemeClr val="tx1"/>
                </a:solidFill>
                <a:effectLst/>
                <a:latin typeface="+mn-lt"/>
                <a:ea typeface="+mn-ea"/>
                <a:cs typeface="+mn-cs"/>
              </a:rPr>
              <a:t>This shows you what threads you have in your program. </a:t>
            </a:r>
          </a:p>
          <a:p>
            <a:r>
              <a:rPr lang="en-GB" sz="1200" kern="1200" dirty="0">
                <a:solidFill>
                  <a:schemeClr val="tx1"/>
                </a:solidFill>
                <a:effectLst/>
                <a:latin typeface="+mn-lt"/>
                <a:ea typeface="+mn-ea"/>
                <a:cs typeface="+mn-cs"/>
              </a:rPr>
              <a:t>Mark threads by flagging them</a:t>
            </a:r>
          </a:p>
          <a:p>
            <a:r>
              <a:rPr lang="en-GB" sz="1200" kern="1200" dirty="0">
                <a:solidFill>
                  <a:schemeClr val="tx1"/>
                </a:solidFill>
                <a:effectLst/>
                <a:latin typeface="+mn-lt"/>
                <a:ea typeface="+mn-ea"/>
                <a:cs typeface="+mn-cs"/>
              </a:rPr>
              <a:t>Search for particular threads using the search window, </a:t>
            </a:r>
          </a:p>
          <a:p>
            <a:r>
              <a:rPr lang="en-GB" sz="1200" kern="1200" dirty="0">
                <a:solidFill>
                  <a:schemeClr val="tx1"/>
                </a:solidFill>
                <a:effectLst/>
                <a:latin typeface="+mn-lt"/>
                <a:ea typeface="+mn-ea"/>
                <a:cs typeface="+mn-cs"/>
              </a:rPr>
              <a:t>Show different details by selecting what columns to show, and freeze and thaw threads.</a:t>
            </a:r>
          </a:p>
          <a:p>
            <a:r>
              <a:rPr lang="en-GB" sz="1200" kern="1200" dirty="0">
                <a:solidFill>
                  <a:schemeClr val="tx1"/>
                </a:solidFill>
                <a:effectLst/>
                <a:latin typeface="+mn-lt"/>
                <a:ea typeface="+mn-ea"/>
                <a:cs typeface="+mn-cs"/>
              </a:rPr>
              <a:t>Naming threads can help identify thread, this can be in the threads window by using rename, or programmable. The caveat here is that this may not work if you are using tasks or thread pool threads as threads can only be named once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 Showing what the status of tasks are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and you can see if there is a deadlock.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DEMO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Stacks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If you look a task and double click it with the stack window showing you will see the stack window showing the call stack for the thread focused.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Watch</a:t>
            </a:r>
          </a:p>
          <a:p>
            <a:r>
              <a:rPr lang="en-GB" sz="1200" kern="1200" dirty="0">
                <a:solidFill>
                  <a:schemeClr val="tx1"/>
                </a:solidFill>
                <a:effectLst/>
                <a:latin typeface="+mn-lt"/>
                <a:ea typeface="+mn-ea"/>
                <a:cs typeface="+mn-cs"/>
              </a:rPr>
              <a:t>Parallel watch windows allows you to see the values of variable that there are multiple instances of when you are running in parallel.</a:t>
            </a:r>
          </a:p>
          <a:p>
            <a:r>
              <a:rPr lang="en-GB" sz="1200" kern="1200" dirty="0">
                <a:solidFill>
                  <a:schemeClr val="tx1"/>
                </a:solidFill>
                <a:effectLst/>
                <a:latin typeface="+mn-lt"/>
                <a:ea typeface="+mn-ea"/>
                <a:cs typeface="+mn-cs"/>
              </a:rPr>
              <a:t>Also in the example there are 4 versions of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and name one for each person, using the parallel watch window we can see the value of each in thread, the variables are list horizontally.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dirty="0"/>
              <a:t>47 mins</a:t>
            </a:r>
          </a:p>
        </p:txBody>
      </p:sp>
      <p:sp>
        <p:nvSpPr>
          <p:cNvPr id="4" name="Slide Number Placeholder 3"/>
          <p:cNvSpPr>
            <a:spLocks noGrp="1"/>
          </p:cNvSpPr>
          <p:nvPr>
            <p:ph type="sldNum" sz="quarter" idx="5"/>
          </p:nvPr>
        </p:nvSpPr>
        <p:spPr/>
        <p:txBody>
          <a:bodyPr/>
          <a:lstStyle/>
          <a:p>
            <a:fld id="{6FDED9D1-3D70-4123-9743-495E081B676C}" type="slidenum">
              <a:rPr lang="en-GB" smtClean="0"/>
              <a:t>8</a:t>
            </a:fld>
            <a:endParaRPr lang="en-GB"/>
          </a:p>
        </p:txBody>
      </p:sp>
    </p:spTree>
    <p:extLst>
      <p:ext uri="{BB962C8B-B14F-4D97-AF65-F5344CB8AC3E}">
        <p14:creationId xmlns:p14="http://schemas.microsoft.com/office/powerpoint/2010/main" val="1987461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Link between exe and source</a:t>
            </a:r>
          </a:p>
          <a:p>
            <a:r>
              <a:rPr lang="en-GB" sz="1200" kern="1200" dirty="0">
                <a:solidFill>
                  <a:schemeClr val="tx1"/>
                </a:solidFill>
                <a:effectLst/>
                <a:latin typeface="+mn-lt"/>
                <a:ea typeface="+mn-ea"/>
                <a:cs typeface="+mn-cs"/>
              </a:rPr>
              <a:t>Particular build</a:t>
            </a:r>
          </a:p>
          <a:p>
            <a:r>
              <a:rPr lang="en-GB" sz="1200" kern="1200" dirty="0">
                <a:solidFill>
                  <a:schemeClr val="tx1"/>
                </a:solidFill>
                <a:effectLst/>
                <a:latin typeface="+mn-lt"/>
                <a:ea typeface="+mn-ea"/>
                <a:cs typeface="+mn-cs"/>
              </a:rPr>
              <a:t>Where stored, in azure there is a task</a:t>
            </a:r>
          </a:p>
          <a:p>
            <a:r>
              <a:rPr lang="en-GB" sz="1200" kern="1200" dirty="0">
                <a:solidFill>
                  <a:schemeClr val="tx1"/>
                </a:solidFill>
                <a:effectLst/>
                <a:latin typeface="+mn-lt"/>
                <a:ea typeface="+mn-ea"/>
                <a:cs typeface="+mn-cs"/>
              </a:rPr>
              <a:t>Dump/3</a:t>
            </a:r>
            <a:r>
              <a:rPr lang="en-GB" sz="1200" kern="1200" baseline="30000" dirty="0">
                <a:solidFill>
                  <a:schemeClr val="tx1"/>
                </a:solidFill>
                <a:effectLst/>
                <a:latin typeface="+mn-lt"/>
                <a:ea typeface="+mn-ea"/>
                <a:cs typeface="+mn-cs"/>
              </a:rPr>
              <a:t>rd</a:t>
            </a:r>
            <a:r>
              <a:rPr lang="en-GB" sz="1200" kern="1200" dirty="0">
                <a:solidFill>
                  <a:schemeClr val="tx1"/>
                </a:solidFill>
                <a:effectLst/>
                <a:latin typeface="+mn-lt"/>
                <a:ea typeface="+mn-ea"/>
                <a:cs typeface="+mn-cs"/>
              </a:rPr>
              <a:t> party</a:t>
            </a:r>
          </a:p>
          <a:p>
            <a:r>
              <a:rPr lang="en-GB" sz="1200" kern="1200" dirty="0">
                <a:solidFill>
                  <a:schemeClr val="tx1"/>
                </a:solidFill>
                <a:effectLst/>
                <a:latin typeface="+mn-lt"/>
                <a:ea typeface="+mn-ea"/>
                <a:cs typeface="+mn-cs"/>
              </a:rPr>
              <a:t>Visual studio options</a:t>
            </a:r>
          </a:p>
          <a:p>
            <a:endParaRPr lang="en-GB" sz="1200" kern="1200" dirty="0">
              <a:solidFill>
                <a:schemeClr val="tx1"/>
              </a:solidFill>
              <a:effectLst/>
              <a:latin typeface="+mn-lt"/>
              <a:ea typeface="+mn-ea"/>
              <a:cs typeface="+mn-cs"/>
            </a:endParaRPr>
          </a:p>
          <a:p>
            <a:r>
              <a:rPr lang="en-GB" sz="1200" kern="1200" dirty="0" err="1">
                <a:solidFill>
                  <a:schemeClr val="tx1"/>
                </a:solidFill>
                <a:effectLst/>
                <a:latin typeface="+mn-lt"/>
                <a:ea typeface="+mn-ea"/>
                <a:cs typeface="+mn-cs"/>
              </a:rPr>
              <a:t>Sourcelink</a:t>
            </a:r>
            <a:r>
              <a:rPr lang="en-GB" sz="1200" kern="1200" dirty="0">
                <a:solidFill>
                  <a:schemeClr val="tx1"/>
                </a:solidFill>
                <a:effectLst/>
                <a:latin typeface="+mn-lt"/>
                <a:ea typeface="+mn-ea"/>
                <a:cs typeface="+mn-cs"/>
              </a:rPr>
              <a:t> - </a:t>
            </a:r>
            <a:r>
              <a:rPr lang="en-GB" sz="1200" kern="1200" dirty="0" err="1">
                <a:solidFill>
                  <a:schemeClr val="tx1"/>
                </a:solidFill>
                <a:effectLst/>
                <a:latin typeface="+mn-lt"/>
                <a:ea typeface="+mn-ea"/>
                <a:cs typeface="+mn-cs"/>
              </a:rPr>
              <a:t>nuget</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FDED9D1-3D70-4123-9743-495E081B676C}" type="slidenum">
              <a:rPr lang="en-GB" smtClean="0"/>
              <a:t>9</a:t>
            </a:fld>
            <a:endParaRPr lang="en-GB"/>
          </a:p>
        </p:txBody>
      </p:sp>
    </p:spTree>
    <p:extLst>
      <p:ext uri="{BB962C8B-B14F-4D97-AF65-F5344CB8AC3E}">
        <p14:creationId xmlns:p14="http://schemas.microsoft.com/office/powerpoint/2010/main" val="3311641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hannel9.msdn.com/Shows/Visual-Studio-Toolbox/Debugging-Tips-and-Tricks-Part-1" TargetMode="External"/><Relationship Id="rId3" Type="http://schemas.openxmlformats.org/officeDocument/2006/relationships/hyperlink" Target="https://docs.microsoft.com/en-us/visualstudio/debugger/general-debugging-options-dialog-box?view=vs-2017" TargetMode="External"/><Relationship Id="rId7" Type="http://schemas.openxmlformats.org/officeDocument/2006/relationships/hyperlink" Target="https://michaelscodingspot.com/c-deadlocks-in-depth-part-1/" TargetMode="External"/><Relationship Id="rId2" Type="http://schemas.openxmlformats.org/officeDocument/2006/relationships/hyperlink" Target="https://docs.microsoft.com/en-us/visualstudio/debugger" TargetMode="External"/><Relationship Id="rId1" Type="http://schemas.openxmlformats.org/officeDocument/2006/relationships/slideLayout" Target="../slideLayouts/slideLayout2.xml"/><Relationship Id="rId6" Type="http://schemas.openxmlformats.org/officeDocument/2006/relationships/hyperlink" Target="https://blogs.msdn.microsoft.com/visualstudio/2017/06/26/7-lesser-known-hacks-for-debugging-in-visual-studio/" TargetMode="External"/><Relationship Id="rId5" Type="http://schemas.openxmlformats.org/officeDocument/2006/relationships/hyperlink" Target="https://blogs.msdn.microsoft.com/jaredpar/2011/03/18/debuggerdisplay-attribute-best-practices/" TargetMode="External"/><Relationship Id="rId4" Type="http://schemas.openxmlformats.org/officeDocument/2006/relationships/hyperlink" Target="https://www.wintellect.com/pdb-files-what-every-developer-must-kno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48DA-5B23-47FF-B17F-1B8355DB1331}"/>
              </a:ext>
            </a:extLst>
          </p:cNvPr>
          <p:cNvSpPr>
            <a:spLocks noGrp="1"/>
          </p:cNvSpPr>
          <p:nvPr>
            <p:ph type="ctrTitle"/>
          </p:nvPr>
        </p:nvSpPr>
        <p:spPr/>
        <p:txBody>
          <a:bodyPr/>
          <a:lstStyle/>
          <a:p>
            <a:r>
              <a:rPr lang="en-GB" dirty="0"/>
              <a:t>Debugging</a:t>
            </a:r>
            <a:br>
              <a:rPr lang="en-GB" dirty="0"/>
            </a:br>
            <a:r>
              <a:rPr lang="en-GB" dirty="0"/>
              <a:t>(Cambridge DDD 2019)</a:t>
            </a:r>
          </a:p>
        </p:txBody>
      </p:sp>
      <p:sp>
        <p:nvSpPr>
          <p:cNvPr id="3" name="Subtitle 2">
            <a:extLst>
              <a:ext uri="{FF2B5EF4-FFF2-40B4-BE49-F238E27FC236}">
                <a16:creationId xmlns:a16="http://schemas.microsoft.com/office/drawing/2014/main" id="{DDB8A9DC-D33B-48BF-A0BD-716B1DFC6417}"/>
              </a:ext>
            </a:extLst>
          </p:cNvPr>
          <p:cNvSpPr>
            <a:spLocks noGrp="1"/>
          </p:cNvSpPr>
          <p:nvPr>
            <p:ph type="subTitle" idx="1"/>
          </p:nvPr>
        </p:nvSpPr>
        <p:spPr/>
        <p:txBody>
          <a:bodyPr/>
          <a:lstStyle/>
          <a:p>
            <a:r>
              <a:rPr lang="en-GB" dirty="0"/>
              <a:t>By Philip Sutton</a:t>
            </a:r>
          </a:p>
        </p:txBody>
      </p:sp>
    </p:spTree>
    <p:extLst>
      <p:ext uri="{BB962C8B-B14F-4D97-AF65-F5344CB8AC3E}">
        <p14:creationId xmlns:p14="http://schemas.microsoft.com/office/powerpoint/2010/main" val="392943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308D-1593-4D22-BF72-CF63E6B13E74}"/>
              </a:ext>
            </a:extLst>
          </p:cNvPr>
          <p:cNvSpPr>
            <a:spLocks noGrp="1"/>
          </p:cNvSpPr>
          <p:nvPr>
            <p:ph type="title"/>
          </p:nvPr>
        </p:nvSpPr>
        <p:spPr/>
        <p:txBody>
          <a:bodyPr/>
          <a:lstStyle/>
          <a:p>
            <a:r>
              <a:rPr lang="en-GB" dirty="0"/>
              <a:t>Other </a:t>
            </a:r>
            <a:r>
              <a:rPr lang="en-GB" dirty="0" err="1"/>
              <a:t>DEBUGGing</a:t>
            </a:r>
            <a:r>
              <a:rPr lang="en-GB" dirty="0"/>
              <a:t> items</a:t>
            </a:r>
          </a:p>
        </p:txBody>
      </p:sp>
      <p:sp>
        <p:nvSpPr>
          <p:cNvPr id="3" name="Content Placeholder 2">
            <a:extLst>
              <a:ext uri="{FF2B5EF4-FFF2-40B4-BE49-F238E27FC236}">
                <a16:creationId xmlns:a16="http://schemas.microsoft.com/office/drawing/2014/main" id="{FD9AF35D-539B-46D1-9E7B-058B85BEEE18}"/>
              </a:ext>
            </a:extLst>
          </p:cNvPr>
          <p:cNvSpPr>
            <a:spLocks noGrp="1"/>
          </p:cNvSpPr>
          <p:nvPr>
            <p:ph idx="1"/>
          </p:nvPr>
        </p:nvSpPr>
        <p:spPr>
          <a:xfrm>
            <a:off x="2702944" y="2069502"/>
            <a:ext cx="9339532" cy="4024125"/>
          </a:xfrm>
        </p:spPr>
        <p:txBody>
          <a:bodyPr/>
          <a:lstStyle/>
          <a:p>
            <a:r>
              <a:rPr lang="en-GB" dirty="0"/>
              <a:t>Visualisers</a:t>
            </a:r>
          </a:p>
          <a:p>
            <a:r>
              <a:rPr lang="en-GB" dirty="0"/>
              <a:t>Remote Debugging</a:t>
            </a:r>
          </a:p>
          <a:p>
            <a:r>
              <a:rPr lang="en-GB" dirty="0"/>
              <a:t>Azure Debugging</a:t>
            </a:r>
          </a:p>
          <a:p>
            <a:r>
              <a:rPr lang="en-GB" dirty="0"/>
              <a:t>Live Sharing</a:t>
            </a:r>
          </a:p>
          <a:p>
            <a:r>
              <a:rPr lang="en-GB" dirty="0" err="1"/>
              <a:t>WinDbg</a:t>
            </a:r>
            <a:endParaRPr lang="en-GB" dirty="0"/>
          </a:p>
          <a:p>
            <a:r>
              <a:rPr lang="en-GB" dirty="0"/>
              <a:t>SOS</a:t>
            </a:r>
          </a:p>
          <a:p>
            <a:endParaRPr lang="en-GB" dirty="0"/>
          </a:p>
        </p:txBody>
      </p:sp>
    </p:spTree>
    <p:extLst>
      <p:ext uri="{BB962C8B-B14F-4D97-AF65-F5344CB8AC3E}">
        <p14:creationId xmlns:p14="http://schemas.microsoft.com/office/powerpoint/2010/main" val="323656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105E-C991-4B0F-94F4-1C56A47DBD08}"/>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DD02E994-0A7D-4219-966C-0B8FE466C73E}"/>
              </a:ext>
            </a:extLst>
          </p:cNvPr>
          <p:cNvSpPr>
            <a:spLocks noGrp="1"/>
          </p:cNvSpPr>
          <p:nvPr>
            <p:ph idx="1"/>
          </p:nvPr>
        </p:nvSpPr>
        <p:spPr/>
        <p:txBody>
          <a:bodyPr>
            <a:normAutofit fontScale="92500"/>
          </a:bodyPr>
          <a:lstStyle/>
          <a:p>
            <a:r>
              <a:rPr lang="en-GB" dirty="0">
                <a:hlinkClick r:id="rId2"/>
              </a:rPr>
              <a:t>https://docs.microsoft.com/en-us/visualstudio/debugger</a:t>
            </a:r>
            <a:r>
              <a:rPr lang="en-GB" dirty="0"/>
              <a:t> - general debugging</a:t>
            </a:r>
          </a:p>
          <a:p>
            <a:r>
              <a:rPr lang="en-GB" dirty="0">
                <a:hlinkClick r:id="rId3"/>
              </a:rPr>
              <a:t>https://docs.microsoft.com/en-us/visualstudio/debugger/general-debugging-options-dialog-box?view=vs-2017</a:t>
            </a:r>
            <a:r>
              <a:rPr lang="en-GB" dirty="0"/>
              <a:t>  debugging options</a:t>
            </a:r>
          </a:p>
          <a:p>
            <a:r>
              <a:rPr lang="en-GB" dirty="0">
                <a:hlinkClick r:id="rId4"/>
              </a:rPr>
              <a:t>https://www.wintellect.com/pdb-files-what-every-developer-must-know/</a:t>
            </a:r>
            <a:r>
              <a:rPr lang="en-GB" dirty="0"/>
              <a:t> </a:t>
            </a:r>
            <a:r>
              <a:rPr lang="en-GB" dirty="0" err="1"/>
              <a:t>pdb</a:t>
            </a:r>
            <a:r>
              <a:rPr lang="en-GB" dirty="0"/>
              <a:t> files</a:t>
            </a:r>
          </a:p>
          <a:p>
            <a:r>
              <a:rPr lang="en-GB" dirty="0">
                <a:hlinkClick r:id="rId5"/>
              </a:rPr>
              <a:t>https://blogs.msdn.microsoft.com/jaredpar/2011/03/18/debuggerdisplay-attribute-best-practices/</a:t>
            </a:r>
            <a:r>
              <a:rPr lang="en-GB" dirty="0"/>
              <a:t> (old) debugger display best practices</a:t>
            </a:r>
          </a:p>
          <a:p>
            <a:r>
              <a:rPr lang="en-GB" dirty="0">
                <a:solidFill>
                  <a:schemeClr val="accent1"/>
                </a:solidFill>
                <a:hlinkClick r:id="rId6"/>
              </a:rPr>
              <a:t>https://blogs.msdn.microsoft.com/visualstudio/2017/06/26/7-lesser-known-hacks-for-debugging-in-visual-studio/</a:t>
            </a:r>
            <a:endParaRPr lang="en-GB" dirty="0">
              <a:solidFill>
                <a:schemeClr val="accent1"/>
              </a:solidFill>
            </a:endParaRPr>
          </a:p>
          <a:p>
            <a:r>
              <a:rPr lang="en-GB" sz="2400" dirty="0">
                <a:hlinkClick r:id="rId7"/>
              </a:rPr>
              <a:t>https://michaelscodingspot.com/c-deadlocks-in-depth-part-1/</a:t>
            </a:r>
            <a:r>
              <a:rPr lang="en-GB" sz="2400" dirty="0"/>
              <a:t> deadlocks</a:t>
            </a:r>
          </a:p>
          <a:p>
            <a:r>
              <a:rPr lang="en-GB" sz="2400" dirty="0">
                <a:hlinkClick r:id="rId8"/>
              </a:rPr>
              <a:t>https://channel9.msdn.com/Shows/Visual-Studio-Toolbox/Debugging-Tips-and-Tricks-Part-1</a:t>
            </a:r>
            <a:r>
              <a:rPr lang="en-GB" sz="2400" dirty="0"/>
              <a:t> {2}</a:t>
            </a:r>
          </a:p>
          <a:p>
            <a:endParaRPr lang="en-GB" sz="2400" dirty="0"/>
          </a:p>
          <a:p>
            <a:endParaRPr lang="en-GB" dirty="0">
              <a:solidFill>
                <a:schemeClr val="accent1"/>
              </a:solidFill>
            </a:endParaRPr>
          </a:p>
          <a:p>
            <a:endParaRPr lang="en-GB" dirty="0"/>
          </a:p>
        </p:txBody>
      </p:sp>
    </p:spTree>
    <p:extLst>
      <p:ext uri="{BB962C8B-B14F-4D97-AF65-F5344CB8AC3E}">
        <p14:creationId xmlns:p14="http://schemas.microsoft.com/office/powerpoint/2010/main" val="318198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B5FD-C97E-49E2-9A7B-1619F15BA88B}"/>
              </a:ext>
            </a:extLst>
          </p:cNvPr>
          <p:cNvSpPr>
            <a:spLocks noGrp="1"/>
          </p:cNvSpPr>
          <p:nvPr>
            <p:ph type="title"/>
          </p:nvPr>
        </p:nvSpPr>
        <p:spPr/>
        <p:txBody>
          <a:bodyPr/>
          <a:lstStyle/>
          <a:p>
            <a:pPr algn="ctr"/>
            <a:r>
              <a:rPr lang="en-GB" dirty="0"/>
              <a:t>Questions</a:t>
            </a:r>
          </a:p>
        </p:txBody>
      </p:sp>
      <p:sp>
        <p:nvSpPr>
          <p:cNvPr id="4" name="Content Placeholder 3">
            <a:extLst>
              <a:ext uri="{FF2B5EF4-FFF2-40B4-BE49-F238E27FC236}">
                <a16:creationId xmlns:a16="http://schemas.microsoft.com/office/drawing/2014/main" id="{235AA9E2-8568-450B-A72F-67889CBD568B}"/>
              </a:ext>
            </a:extLst>
          </p:cNvPr>
          <p:cNvSpPr>
            <a:spLocks noGrp="1"/>
          </p:cNvSpPr>
          <p:nvPr>
            <p:ph idx="1"/>
          </p:nvPr>
        </p:nvSpPr>
        <p:spPr/>
        <p:txBody>
          <a:bodyPr>
            <a:normAutofit/>
          </a:bodyPr>
          <a:lstStyle/>
          <a:p>
            <a:endParaRPr lang="en-GB" sz="9600" dirty="0">
              <a:latin typeface="Arial Black" panose="020B0A04020102020204" pitchFamily="34" charset="0"/>
            </a:endParaRPr>
          </a:p>
        </p:txBody>
      </p:sp>
    </p:spTree>
    <p:extLst>
      <p:ext uri="{BB962C8B-B14F-4D97-AF65-F5344CB8AC3E}">
        <p14:creationId xmlns:p14="http://schemas.microsoft.com/office/powerpoint/2010/main" val="33281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4137-9FF6-48B6-8C77-AB9062027FAD}"/>
              </a:ext>
            </a:extLst>
          </p:cNvPr>
          <p:cNvSpPr>
            <a:spLocks noGrp="1"/>
          </p:cNvSpPr>
          <p:nvPr>
            <p:ph type="title"/>
          </p:nvPr>
        </p:nvSpPr>
        <p:spPr/>
        <p:txBody>
          <a:bodyPr/>
          <a:lstStyle/>
          <a:p>
            <a:pPr algn="l"/>
            <a:r>
              <a:rPr lang="en-GB" dirty="0"/>
              <a:t>Who am </a:t>
            </a:r>
            <a:r>
              <a:rPr lang="en-GB" dirty="0" err="1"/>
              <a:t>i</a:t>
            </a:r>
            <a:endParaRPr lang="en-GB" dirty="0"/>
          </a:p>
        </p:txBody>
      </p:sp>
      <p:sp>
        <p:nvSpPr>
          <p:cNvPr id="3" name="Content Placeholder 2">
            <a:extLst>
              <a:ext uri="{FF2B5EF4-FFF2-40B4-BE49-F238E27FC236}">
                <a16:creationId xmlns:a16="http://schemas.microsoft.com/office/drawing/2014/main" id="{076ABADB-851A-4517-BD60-F5883C1CCB43}"/>
              </a:ext>
            </a:extLst>
          </p:cNvPr>
          <p:cNvSpPr>
            <a:spLocks noGrp="1"/>
          </p:cNvSpPr>
          <p:nvPr>
            <p:ph idx="1"/>
          </p:nvPr>
        </p:nvSpPr>
        <p:spPr/>
        <p:txBody>
          <a:bodyPr/>
          <a:lstStyle/>
          <a:p>
            <a:r>
              <a:rPr lang="en-GB" dirty="0"/>
              <a:t>Started full time work 1991</a:t>
            </a:r>
          </a:p>
          <a:p>
            <a:r>
              <a:rPr lang="en-GB" dirty="0"/>
              <a:t>Worked for Science, Travel, Management Consultancy, Finance, Medical, Education </a:t>
            </a:r>
          </a:p>
          <a:p>
            <a:r>
              <a:rPr lang="en-GB" dirty="0"/>
              <a:t>Programmed in COBOL, Fortran, Visual Basic 6, VB.net and C# as well as </a:t>
            </a:r>
            <a:r>
              <a:rPr lang="en-GB" dirty="0" err="1"/>
              <a:t>Sql</a:t>
            </a:r>
            <a:endParaRPr lang="en-GB" dirty="0"/>
          </a:p>
          <a:p>
            <a:r>
              <a:rPr lang="en-GB" dirty="0"/>
              <a:t>C# since 2005</a:t>
            </a:r>
          </a:p>
          <a:p>
            <a:r>
              <a:rPr lang="en-GB" dirty="0"/>
              <a:t>Twitter @GBPhilipSutton, Email GBPhilipSutton@gmail.com</a:t>
            </a:r>
          </a:p>
          <a:p>
            <a:pPr marL="0" indent="0">
              <a:buNone/>
            </a:pPr>
            <a:endParaRPr lang="en-GB" dirty="0"/>
          </a:p>
        </p:txBody>
      </p:sp>
    </p:spTree>
    <p:extLst>
      <p:ext uri="{BB962C8B-B14F-4D97-AF65-F5344CB8AC3E}">
        <p14:creationId xmlns:p14="http://schemas.microsoft.com/office/powerpoint/2010/main" val="75852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93EF-66AC-47F9-A45F-2653FA9748D5}"/>
              </a:ext>
            </a:extLst>
          </p:cNvPr>
          <p:cNvSpPr>
            <a:spLocks noGrp="1"/>
          </p:cNvSpPr>
          <p:nvPr>
            <p:ph type="title"/>
          </p:nvPr>
        </p:nvSpPr>
        <p:spPr/>
        <p:txBody>
          <a:bodyPr/>
          <a:lstStyle/>
          <a:p>
            <a:pPr algn="l"/>
            <a:r>
              <a:rPr lang="en-GB"/>
              <a:t>Topics</a:t>
            </a:r>
            <a:endParaRPr lang="en-GB" dirty="0"/>
          </a:p>
        </p:txBody>
      </p:sp>
      <p:sp>
        <p:nvSpPr>
          <p:cNvPr id="3" name="Content Placeholder 2">
            <a:extLst>
              <a:ext uri="{FF2B5EF4-FFF2-40B4-BE49-F238E27FC236}">
                <a16:creationId xmlns:a16="http://schemas.microsoft.com/office/drawing/2014/main" id="{BB72D1AC-4633-451F-91F8-C5F4BA32C9A8}"/>
              </a:ext>
            </a:extLst>
          </p:cNvPr>
          <p:cNvSpPr>
            <a:spLocks noGrp="1"/>
          </p:cNvSpPr>
          <p:nvPr>
            <p:ph idx="1"/>
          </p:nvPr>
        </p:nvSpPr>
        <p:spPr/>
        <p:txBody>
          <a:bodyPr>
            <a:normAutofit/>
          </a:bodyPr>
          <a:lstStyle/>
          <a:p>
            <a:r>
              <a:rPr lang="en-GB" dirty="0"/>
              <a:t>Options &amp; Settings</a:t>
            </a:r>
          </a:p>
          <a:p>
            <a:r>
              <a:rPr lang="en-GB" dirty="0"/>
              <a:t>Debugging Attributes + DataTips</a:t>
            </a:r>
          </a:p>
          <a:p>
            <a:r>
              <a:rPr lang="en-GB" dirty="0"/>
              <a:t>Breakpoints</a:t>
            </a:r>
          </a:p>
          <a:p>
            <a:r>
              <a:rPr lang="en-GB" dirty="0"/>
              <a:t>Debugging Windows</a:t>
            </a:r>
          </a:p>
          <a:p>
            <a:r>
              <a:rPr lang="en-GB" dirty="0"/>
              <a:t>PDB &amp;  Symbol Servers</a:t>
            </a:r>
          </a:p>
          <a:p>
            <a:pPr marL="0" indent="0">
              <a:buNone/>
            </a:pPr>
            <a:endParaRPr lang="en-GB" dirty="0"/>
          </a:p>
        </p:txBody>
      </p:sp>
    </p:spTree>
    <p:extLst>
      <p:ext uri="{BB962C8B-B14F-4D97-AF65-F5344CB8AC3E}">
        <p14:creationId xmlns:p14="http://schemas.microsoft.com/office/powerpoint/2010/main" val="129107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EAC9-AAEB-45AC-AB56-ABDF8D464FE5}"/>
              </a:ext>
            </a:extLst>
          </p:cNvPr>
          <p:cNvSpPr>
            <a:spLocks noGrp="1"/>
          </p:cNvSpPr>
          <p:nvPr>
            <p:ph type="title"/>
          </p:nvPr>
        </p:nvSpPr>
        <p:spPr/>
        <p:txBody>
          <a:bodyPr/>
          <a:lstStyle/>
          <a:p>
            <a:r>
              <a:rPr lang="en-GB" dirty="0"/>
              <a:t>Options &amp; Settings</a:t>
            </a:r>
          </a:p>
        </p:txBody>
      </p:sp>
      <p:sp>
        <p:nvSpPr>
          <p:cNvPr id="3" name="Content Placeholder 2">
            <a:extLst>
              <a:ext uri="{FF2B5EF4-FFF2-40B4-BE49-F238E27FC236}">
                <a16:creationId xmlns:a16="http://schemas.microsoft.com/office/drawing/2014/main" id="{7A8990B5-D9E6-4B6B-BEED-1FF98C4F8D04}"/>
              </a:ext>
            </a:extLst>
          </p:cNvPr>
          <p:cNvSpPr>
            <a:spLocks noGrp="1"/>
          </p:cNvSpPr>
          <p:nvPr>
            <p:ph idx="1"/>
          </p:nvPr>
        </p:nvSpPr>
        <p:spPr/>
        <p:txBody>
          <a:bodyPr/>
          <a:lstStyle/>
          <a:p>
            <a:r>
              <a:rPr lang="en-GB" dirty="0"/>
              <a:t>Debugging Options</a:t>
            </a:r>
          </a:p>
          <a:p>
            <a:r>
              <a:rPr lang="en-GB" dirty="0"/>
              <a:t>Exception Settings</a:t>
            </a:r>
          </a:p>
        </p:txBody>
      </p:sp>
    </p:spTree>
    <p:extLst>
      <p:ext uri="{BB962C8B-B14F-4D97-AF65-F5344CB8AC3E}">
        <p14:creationId xmlns:p14="http://schemas.microsoft.com/office/powerpoint/2010/main" val="145579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B78E-7D91-4FE0-8ABF-10B63DB74EF8}"/>
              </a:ext>
            </a:extLst>
          </p:cNvPr>
          <p:cNvSpPr>
            <a:spLocks noGrp="1"/>
          </p:cNvSpPr>
          <p:nvPr>
            <p:ph type="title"/>
          </p:nvPr>
        </p:nvSpPr>
        <p:spPr/>
        <p:txBody>
          <a:bodyPr/>
          <a:lstStyle/>
          <a:p>
            <a:r>
              <a:rPr lang="en-GB" dirty="0"/>
              <a:t>Debugging Attributes</a:t>
            </a:r>
          </a:p>
        </p:txBody>
      </p:sp>
      <p:sp>
        <p:nvSpPr>
          <p:cNvPr id="3" name="Content Placeholder 2">
            <a:extLst>
              <a:ext uri="{FF2B5EF4-FFF2-40B4-BE49-F238E27FC236}">
                <a16:creationId xmlns:a16="http://schemas.microsoft.com/office/drawing/2014/main" id="{B793ACA1-0694-48E5-A722-E57569BB3C04}"/>
              </a:ext>
            </a:extLst>
          </p:cNvPr>
          <p:cNvSpPr>
            <a:spLocks noGrp="1"/>
          </p:cNvSpPr>
          <p:nvPr>
            <p:ph idx="1"/>
          </p:nvPr>
        </p:nvSpPr>
        <p:spPr/>
        <p:txBody>
          <a:bodyPr/>
          <a:lstStyle/>
          <a:p>
            <a:r>
              <a:rPr lang="en-GB" dirty="0"/>
              <a:t>Debugger Display</a:t>
            </a:r>
          </a:p>
          <a:p>
            <a:r>
              <a:rPr lang="en-GB" dirty="0"/>
              <a:t>Debugger Browsable</a:t>
            </a:r>
          </a:p>
          <a:p>
            <a:r>
              <a:rPr lang="en-GB" dirty="0"/>
              <a:t>Debugger Type Proxy</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15164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C8CD-45D9-460E-A96F-2FFAD92DB137}"/>
              </a:ext>
            </a:extLst>
          </p:cNvPr>
          <p:cNvSpPr>
            <a:spLocks noGrp="1"/>
          </p:cNvSpPr>
          <p:nvPr>
            <p:ph type="title"/>
          </p:nvPr>
        </p:nvSpPr>
        <p:spPr/>
        <p:txBody>
          <a:bodyPr/>
          <a:lstStyle/>
          <a:p>
            <a:r>
              <a:rPr lang="en-GB" dirty="0"/>
              <a:t>Breakpoints</a:t>
            </a:r>
          </a:p>
        </p:txBody>
      </p:sp>
      <p:sp>
        <p:nvSpPr>
          <p:cNvPr id="3" name="Content Placeholder 2">
            <a:extLst>
              <a:ext uri="{FF2B5EF4-FFF2-40B4-BE49-F238E27FC236}">
                <a16:creationId xmlns:a16="http://schemas.microsoft.com/office/drawing/2014/main" id="{C1D22BCB-CFBD-4008-BD3B-ADFFA2EAA67D}"/>
              </a:ext>
            </a:extLst>
          </p:cNvPr>
          <p:cNvSpPr>
            <a:spLocks noGrp="1"/>
          </p:cNvSpPr>
          <p:nvPr>
            <p:ph idx="1"/>
          </p:nvPr>
        </p:nvSpPr>
        <p:spPr/>
        <p:txBody>
          <a:bodyPr/>
          <a:lstStyle/>
          <a:p>
            <a:r>
              <a:rPr lang="en-GB" dirty="0"/>
              <a:t>Condition</a:t>
            </a:r>
          </a:p>
          <a:p>
            <a:r>
              <a:rPr lang="en-GB" dirty="0"/>
              <a:t>Hit Count</a:t>
            </a:r>
          </a:p>
          <a:p>
            <a:r>
              <a:rPr lang="en-GB" dirty="0"/>
              <a:t>Filter</a:t>
            </a:r>
          </a:p>
          <a:p>
            <a:r>
              <a:rPr lang="en-GB" dirty="0"/>
              <a:t>When hit/Trace</a:t>
            </a:r>
          </a:p>
          <a:p>
            <a:r>
              <a:rPr lang="en-GB" dirty="0"/>
              <a:t>Data</a:t>
            </a:r>
          </a:p>
          <a:p>
            <a:r>
              <a:rPr lang="en-GB" dirty="0"/>
              <a:t>Break at Function</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1D74805-7939-4FB3-BB0B-9F3007B49CBC}"/>
                  </a:ext>
                </a:extLst>
              </p14:cNvPr>
              <p14:cNvContentPartPr/>
              <p14:nvPr/>
            </p14:nvContentPartPr>
            <p14:xfrm>
              <a:off x="3280571" y="2892775"/>
              <a:ext cx="360" cy="360"/>
            </p14:xfrm>
          </p:contentPart>
        </mc:Choice>
        <mc:Fallback xmlns="">
          <p:pic>
            <p:nvPicPr>
              <p:cNvPr id="4" name="Ink 3">
                <a:extLst>
                  <a:ext uri="{FF2B5EF4-FFF2-40B4-BE49-F238E27FC236}">
                    <a16:creationId xmlns:a16="http://schemas.microsoft.com/office/drawing/2014/main" id="{D1D74805-7939-4FB3-BB0B-9F3007B49CBC}"/>
                  </a:ext>
                </a:extLst>
              </p:cNvPr>
              <p:cNvPicPr/>
              <p:nvPr/>
            </p:nvPicPr>
            <p:blipFill>
              <a:blip r:embed="rId4"/>
              <a:stretch>
                <a:fillRect/>
              </a:stretch>
            </p:blipFill>
            <p:spPr>
              <a:xfrm>
                <a:off x="3208571" y="2748775"/>
                <a:ext cx="144000" cy="288000"/>
              </a:xfrm>
              <a:prstGeom prst="rect">
                <a:avLst/>
              </a:prstGeom>
            </p:spPr>
          </p:pic>
        </mc:Fallback>
      </mc:AlternateContent>
    </p:spTree>
    <p:extLst>
      <p:ext uri="{BB962C8B-B14F-4D97-AF65-F5344CB8AC3E}">
        <p14:creationId xmlns:p14="http://schemas.microsoft.com/office/powerpoint/2010/main" val="71285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2EE0-88E8-4DF1-B663-69FC4097442D}"/>
              </a:ext>
            </a:extLst>
          </p:cNvPr>
          <p:cNvSpPr>
            <a:spLocks noGrp="1"/>
          </p:cNvSpPr>
          <p:nvPr>
            <p:ph type="title"/>
          </p:nvPr>
        </p:nvSpPr>
        <p:spPr/>
        <p:txBody>
          <a:bodyPr/>
          <a:lstStyle/>
          <a:p>
            <a:r>
              <a:rPr lang="en-GB" dirty="0"/>
              <a:t>Debugging Windows</a:t>
            </a:r>
            <a:br>
              <a:rPr lang="en-GB" dirty="0"/>
            </a:br>
            <a:endParaRPr lang="en-GB" dirty="0"/>
          </a:p>
        </p:txBody>
      </p:sp>
      <p:sp>
        <p:nvSpPr>
          <p:cNvPr id="3" name="Content Placeholder 2">
            <a:extLst>
              <a:ext uri="{FF2B5EF4-FFF2-40B4-BE49-F238E27FC236}">
                <a16:creationId xmlns:a16="http://schemas.microsoft.com/office/drawing/2014/main" id="{0E5C5566-2228-4490-B9F7-43A9C48EB94C}"/>
              </a:ext>
            </a:extLst>
          </p:cNvPr>
          <p:cNvSpPr>
            <a:spLocks noGrp="1"/>
          </p:cNvSpPr>
          <p:nvPr>
            <p:ph idx="1"/>
          </p:nvPr>
        </p:nvSpPr>
        <p:spPr/>
        <p:txBody>
          <a:bodyPr/>
          <a:lstStyle/>
          <a:p>
            <a:r>
              <a:rPr lang="en-GB" dirty="0"/>
              <a:t>Watch/Autos &amp; Local</a:t>
            </a:r>
          </a:p>
          <a:p>
            <a:r>
              <a:rPr lang="en-GB" dirty="0"/>
              <a:t>Call Stack</a:t>
            </a:r>
          </a:p>
          <a:p>
            <a:endParaRPr lang="en-GB" dirty="0"/>
          </a:p>
          <a:p>
            <a:r>
              <a:rPr lang="en-GB" dirty="0"/>
              <a:t>Multi-threading</a:t>
            </a:r>
          </a:p>
          <a:p>
            <a:endParaRPr lang="en-GB" dirty="0"/>
          </a:p>
        </p:txBody>
      </p:sp>
    </p:spTree>
    <p:extLst>
      <p:ext uri="{BB962C8B-B14F-4D97-AF65-F5344CB8AC3E}">
        <p14:creationId xmlns:p14="http://schemas.microsoft.com/office/powerpoint/2010/main" val="295552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A4BE-1217-45BA-B7AF-B154DD458648}"/>
              </a:ext>
            </a:extLst>
          </p:cNvPr>
          <p:cNvSpPr>
            <a:spLocks noGrp="1"/>
          </p:cNvSpPr>
          <p:nvPr>
            <p:ph type="title"/>
          </p:nvPr>
        </p:nvSpPr>
        <p:spPr/>
        <p:txBody>
          <a:bodyPr/>
          <a:lstStyle/>
          <a:p>
            <a:r>
              <a:rPr lang="en-GB" dirty="0"/>
              <a:t>Multi-threaded applications</a:t>
            </a:r>
          </a:p>
        </p:txBody>
      </p:sp>
      <p:sp>
        <p:nvSpPr>
          <p:cNvPr id="3" name="Content Placeholder 2">
            <a:extLst>
              <a:ext uri="{FF2B5EF4-FFF2-40B4-BE49-F238E27FC236}">
                <a16:creationId xmlns:a16="http://schemas.microsoft.com/office/drawing/2014/main" id="{89042F0B-7101-4B0F-BCF9-F1E11B8E581D}"/>
              </a:ext>
            </a:extLst>
          </p:cNvPr>
          <p:cNvSpPr>
            <a:spLocks noGrp="1"/>
          </p:cNvSpPr>
          <p:nvPr>
            <p:ph idx="1"/>
          </p:nvPr>
        </p:nvSpPr>
        <p:spPr/>
        <p:txBody>
          <a:bodyPr/>
          <a:lstStyle/>
          <a:p>
            <a:endParaRPr lang="en-GB" dirty="0"/>
          </a:p>
          <a:p>
            <a:r>
              <a:rPr lang="en-GB" dirty="0"/>
              <a:t>Thread Window</a:t>
            </a:r>
          </a:p>
          <a:p>
            <a:r>
              <a:rPr lang="en-GB" dirty="0"/>
              <a:t>Parallel Tasks</a:t>
            </a:r>
          </a:p>
          <a:p>
            <a:r>
              <a:rPr lang="en-GB" dirty="0"/>
              <a:t>Parallel Stacks</a:t>
            </a:r>
          </a:p>
          <a:p>
            <a:r>
              <a:rPr lang="en-GB" dirty="0"/>
              <a:t>Parallel Watch</a:t>
            </a:r>
          </a:p>
        </p:txBody>
      </p:sp>
    </p:spTree>
    <p:extLst>
      <p:ext uri="{BB962C8B-B14F-4D97-AF65-F5344CB8AC3E}">
        <p14:creationId xmlns:p14="http://schemas.microsoft.com/office/powerpoint/2010/main" val="228339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254C-BBAD-4EE7-A5E9-2AF7E94292BE}"/>
              </a:ext>
            </a:extLst>
          </p:cNvPr>
          <p:cNvSpPr>
            <a:spLocks noGrp="1"/>
          </p:cNvSpPr>
          <p:nvPr>
            <p:ph type="title"/>
          </p:nvPr>
        </p:nvSpPr>
        <p:spPr/>
        <p:txBody>
          <a:bodyPr/>
          <a:lstStyle/>
          <a:p>
            <a:pPr algn="ctr"/>
            <a:r>
              <a:rPr lang="en-GB" dirty="0"/>
              <a:t>Symbol servers</a:t>
            </a:r>
          </a:p>
        </p:txBody>
      </p:sp>
      <p:sp>
        <p:nvSpPr>
          <p:cNvPr id="3" name="Content Placeholder 2">
            <a:extLst>
              <a:ext uri="{FF2B5EF4-FFF2-40B4-BE49-F238E27FC236}">
                <a16:creationId xmlns:a16="http://schemas.microsoft.com/office/drawing/2014/main" id="{5BCF1863-E5AF-47F8-B156-636A819A19D1}"/>
              </a:ext>
            </a:extLst>
          </p:cNvPr>
          <p:cNvSpPr>
            <a:spLocks noGrp="1"/>
          </p:cNvSpPr>
          <p:nvPr>
            <p:ph idx="1"/>
          </p:nvPr>
        </p:nvSpPr>
        <p:spPr>
          <a:xfrm>
            <a:off x="685800" y="2194561"/>
            <a:ext cx="10820400" cy="3780670"/>
          </a:xfrm>
        </p:spPr>
        <p:txBody>
          <a:bodyPr/>
          <a:lstStyle/>
          <a:p>
            <a:r>
              <a:rPr lang="en-GB" dirty="0"/>
              <a:t>The symbol server enables the debuggers to automatically retrieve the correct symbol files without product names, releases, or build numbers. </a:t>
            </a:r>
            <a:br>
              <a:rPr lang="en-GB" dirty="0"/>
            </a:br>
            <a:endParaRPr lang="en-GB" dirty="0"/>
          </a:p>
        </p:txBody>
      </p:sp>
    </p:spTree>
    <p:extLst>
      <p:ext uri="{BB962C8B-B14F-4D97-AF65-F5344CB8AC3E}">
        <p14:creationId xmlns:p14="http://schemas.microsoft.com/office/powerpoint/2010/main" val="18802818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55500</TotalTime>
  <Words>1217</Words>
  <Application>Microsoft Office PowerPoint</Application>
  <PresentationFormat>Widescreen</PresentationFormat>
  <Paragraphs>211</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Century Gothic</vt:lpstr>
      <vt:lpstr>Vapor Trail</vt:lpstr>
      <vt:lpstr>Debugging (Cambridge DDD 2019)</vt:lpstr>
      <vt:lpstr>Who am i</vt:lpstr>
      <vt:lpstr>Topics</vt:lpstr>
      <vt:lpstr>Options &amp; Settings</vt:lpstr>
      <vt:lpstr>Debugging Attributes</vt:lpstr>
      <vt:lpstr>Breakpoints</vt:lpstr>
      <vt:lpstr>Debugging Windows </vt:lpstr>
      <vt:lpstr>Multi-threaded applications</vt:lpstr>
      <vt:lpstr>Symbol servers</vt:lpstr>
      <vt:lpstr>Other DEBUGGing items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Philip Sutton</dc:creator>
  <cp:lastModifiedBy>Philip Sutton</cp:lastModifiedBy>
  <cp:revision>213</cp:revision>
  <dcterms:created xsi:type="dcterms:W3CDTF">2018-10-20T16:29:48Z</dcterms:created>
  <dcterms:modified xsi:type="dcterms:W3CDTF">2019-09-20T20:15:50Z</dcterms:modified>
</cp:coreProperties>
</file>