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317" r:id="rId18"/>
    <p:sldId id="273" r:id="rId19"/>
    <p:sldId id="274" r:id="rId20"/>
    <p:sldId id="282" r:id="rId21"/>
    <p:sldId id="275" r:id="rId22"/>
    <p:sldId id="276" r:id="rId23"/>
    <p:sldId id="277" r:id="rId24"/>
    <p:sldId id="278" r:id="rId25"/>
    <p:sldId id="283" r:id="rId26"/>
    <p:sldId id="284" r:id="rId27"/>
    <p:sldId id="285" r:id="rId28"/>
    <p:sldId id="286" r:id="rId29"/>
    <p:sldId id="287" r:id="rId30"/>
    <p:sldId id="288" r:id="rId31"/>
    <p:sldId id="289" r:id="rId32"/>
    <p:sldId id="290" r:id="rId33"/>
    <p:sldId id="292" r:id="rId34"/>
    <p:sldId id="295" r:id="rId35"/>
    <p:sldId id="291" r:id="rId36"/>
    <p:sldId id="294" r:id="rId37"/>
    <p:sldId id="293" r:id="rId38"/>
    <p:sldId id="296" r:id="rId39"/>
    <p:sldId id="297" r:id="rId40"/>
    <p:sldId id="298" r:id="rId41"/>
    <p:sldId id="299" r:id="rId42"/>
    <p:sldId id="300" r:id="rId43"/>
    <p:sldId id="301" r:id="rId44"/>
    <p:sldId id="302" r:id="rId45"/>
    <p:sldId id="279" r:id="rId46"/>
    <p:sldId id="304" r:id="rId47"/>
    <p:sldId id="305" r:id="rId48"/>
    <p:sldId id="281" r:id="rId49"/>
    <p:sldId id="315" r:id="rId50"/>
    <p:sldId id="313" r:id="rId51"/>
    <p:sldId id="316" r:id="rId52"/>
    <p:sldId id="314" r:id="rId53"/>
    <p:sldId id="303" r:id="rId54"/>
    <p:sldId id="306" r:id="rId55"/>
    <p:sldId id="307" r:id="rId56"/>
    <p:sldId id="308" r:id="rId57"/>
    <p:sldId id="309" r:id="rId58"/>
    <p:sldId id="310" r:id="rId59"/>
    <p:sldId id="272" r:id="rId60"/>
    <p:sldId id="28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2" autoAdjust="0"/>
    <p:restoredTop sz="94660"/>
  </p:normalViewPr>
  <p:slideViewPr>
    <p:cSldViewPr snapToGrid="0">
      <p:cViewPr>
        <p:scale>
          <a:sx n="83" d="100"/>
          <a:sy n="83" d="100"/>
        </p:scale>
        <p:origin x="45"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2T14:54:28.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1 127,'1020'-13,"393"-7,-698 2,378-25,-638 27,72 0,-500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2T14:54:31.7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2091 206,'-642'0,"564"-3,0-2,0-5,0-2,2-5,0-2,1-4,-34-16,73 27,1 3,-1 0,-27-1,-26-6,48 8,-2 2,1 1,-9 3,-128 2,87 2,11-2,68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2T14:54:38.9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1933 64,'-1076'0,"1056"-2,0 0,0-1,0 0,-3-3,1 1,0 0,0 2,-7 0,-31-1,-25-7,34 3,0 3,-16 1,-265 5,320-1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26T16:31:57.4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 0 13888,'-31'25'832,"10"3"-448,16-17-416,1 1-608,-5-1-160,4-2-416,1-1-192,4-5-1984,0-3-832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49CC2-C49A-4120-BFB5-52D9153EA4E0}" type="datetimeFigureOut">
              <a:rPr lang="en-GB" smtClean="0"/>
              <a:t>27/11/2018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ED9D1-3D70-4123-9743-495E081B676C}" type="slidenum">
              <a:rPr lang="en-GB" smtClean="0"/>
              <a:t>‹#›</a:t>
            </a:fld>
            <a:endParaRPr lang="en-GB"/>
          </a:p>
        </p:txBody>
      </p:sp>
    </p:spTree>
    <p:extLst>
      <p:ext uri="{BB962C8B-B14F-4D97-AF65-F5344CB8AC3E}">
        <p14:creationId xmlns:p14="http://schemas.microsoft.com/office/powerpoint/2010/main" val="381426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1</a:t>
            </a:fld>
            <a:endParaRPr lang="en-GB"/>
          </a:p>
        </p:txBody>
      </p:sp>
    </p:spTree>
    <p:extLst>
      <p:ext uri="{BB962C8B-B14F-4D97-AF65-F5344CB8AC3E}">
        <p14:creationId xmlns:p14="http://schemas.microsoft.com/office/powerpoint/2010/main" val="210225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Able to freeze and flag.</a:t>
            </a:r>
          </a:p>
        </p:txBody>
      </p:sp>
      <p:sp>
        <p:nvSpPr>
          <p:cNvPr id="4" name="Slide Number Placeholder 3"/>
          <p:cNvSpPr>
            <a:spLocks noGrp="1"/>
          </p:cNvSpPr>
          <p:nvPr>
            <p:ph type="sldNum" sz="quarter" idx="5"/>
          </p:nvPr>
        </p:nvSpPr>
        <p:spPr/>
        <p:txBody>
          <a:bodyPr/>
          <a:lstStyle/>
          <a:p>
            <a:fld id="{6FDED9D1-3D70-4123-9743-495E081B676C}" type="slidenum">
              <a:rPr lang="en-GB" smtClean="0"/>
              <a:t>24</a:t>
            </a:fld>
            <a:endParaRPr lang="en-GB"/>
          </a:p>
        </p:txBody>
      </p:sp>
    </p:spTree>
    <p:extLst>
      <p:ext uri="{BB962C8B-B14F-4D97-AF65-F5344CB8AC3E}">
        <p14:creationId xmlns:p14="http://schemas.microsoft.com/office/powerpoint/2010/main" val="198746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Filter can be added, also visualizers</a:t>
            </a:r>
          </a:p>
        </p:txBody>
      </p:sp>
      <p:sp>
        <p:nvSpPr>
          <p:cNvPr id="4" name="Slide Number Placeholder 3"/>
          <p:cNvSpPr>
            <a:spLocks noGrp="1"/>
          </p:cNvSpPr>
          <p:nvPr>
            <p:ph type="sldNum" sz="quarter" idx="5"/>
          </p:nvPr>
        </p:nvSpPr>
        <p:spPr/>
        <p:txBody>
          <a:bodyPr/>
          <a:lstStyle/>
          <a:p>
            <a:fld id="{6FDED9D1-3D70-4123-9743-495E081B676C}" type="slidenum">
              <a:rPr lang="en-GB" smtClean="0"/>
              <a:t>30</a:t>
            </a:fld>
            <a:endParaRPr lang="en-GB"/>
          </a:p>
        </p:txBody>
      </p:sp>
    </p:spTree>
    <p:extLst>
      <p:ext uri="{BB962C8B-B14F-4D97-AF65-F5344CB8AC3E}">
        <p14:creationId xmlns:p14="http://schemas.microsoft.com/office/powerpoint/2010/main" val="103091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2</a:t>
            </a:fld>
            <a:endParaRPr lang="en-GB"/>
          </a:p>
        </p:txBody>
      </p:sp>
    </p:spTree>
    <p:extLst>
      <p:ext uri="{BB962C8B-B14F-4D97-AF65-F5344CB8AC3E}">
        <p14:creationId xmlns:p14="http://schemas.microsoft.com/office/powerpoint/2010/main" val="54187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Address is shown with fields collapsed – this is the default</a:t>
            </a:r>
          </a:p>
        </p:txBody>
      </p:sp>
      <p:sp>
        <p:nvSpPr>
          <p:cNvPr id="4" name="Slide Number Placeholder 3"/>
          <p:cNvSpPr>
            <a:spLocks noGrp="1"/>
          </p:cNvSpPr>
          <p:nvPr>
            <p:ph type="sldNum" sz="quarter" idx="5"/>
          </p:nvPr>
        </p:nvSpPr>
        <p:spPr/>
        <p:txBody>
          <a:bodyPr/>
          <a:lstStyle/>
          <a:p>
            <a:fld id="{6FDED9D1-3D70-4123-9743-495E081B676C}" type="slidenum">
              <a:rPr lang="en-GB" smtClean="0"/>
              <a:t>14</a:t>
            </a:fld>
            <a:endParaRPr lang="en-GB"/>
          </a:p>
        </p:txBody>
      </p:sp>
    </p:spTree>
    <p:extLst>
      <p:ext uri="{BB962C8B-B14F-4D97-AF65-F5344CB8AC3E}">
        <p14:creationId xmlns:p14="http://schemas.microsoft.com/office/powerpoint/2010/main" val="104731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Visualisers are a way of seeing data in a way that is more understandable than a single line of text. There are some build in ones. There are many in the marketplace. If you </a:t>
            </a:r>
            <a:r>
              <a:rPr lang="en-GB" dirty="0" err="1"/>
              <a:t>rewally</a:t>
            </a:r>
            <a:r>
              <a:rPr lang="en-GB" dirty="0"/>
              <a:t> need to you can write you won. </a:t>
            </a:r>
          </a:p>
        </p:txBody>
      </p:sp>
      <p:sp>
        <p:nvSpPr>
          <p:cNvPr id="4" name="Slide Number Placeholder 3"/>
          <p:cNvSpPr>
            <a:spLocks noGrp="1"/>
          </p:cNvSpPr>
          <p:nvPr>
            <p:ph type="sldNum" sz="quarter" idx="5"/>
          </p:nvPr>
        </p:nvSpPr>
        <p:spPr/>
        <p:txBody>
          <a:bodyPr/>
          <a:lstStyle/>
          <a:p>
            <a:fld id="{6FDED9D1-3D70-4123-9743-495E081B676C}" type="slidenum">
              <a:rPr lang="en-GB" smtClean="0"/>
              <a:t>18</a:t>
            </a:fld>
            <a:endParaRPr lang="en-GB"/>
          </a:p>
        </p:txBody>
      </p:sp>
    </p:spTree>
    <p:extLst>
      <p:ext uri="{BB962C8B-B14F-4D97-AF65-F5344CB8AC3E}">
        <p14:creationId xmlns:p14="http://schemas.microsoft.com/office/powerpoint/2010/main" val="416799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Own </a:t>
            </a:r>
          </a:p>
        </p:txBody>
      </p:sp>
      <p:sp>
        <p:nvSpPr>
          <p:cNvPr id="4" name="Slide Number Placeholder 3"/>
          <p:cNvSpPr>
            <a:spLocks noGrp="1"/>
          </p:cNvSpPr>
          <p:nvPr>
            <p:ph type="sldNum" sz="quarter" idx="5"/>
          </p:nvPr>
        </p:nvSpPr>
        <p:spPr/>
        <p:txBody>
          <a:bodyPr/>
          <a:lstStyle/>
          <a:p>
            <a:fld id="{6FDED9D1-3D70-4123-9743-495E081B676C}" type="slidenum">
              <a:rPr lang="en-GB" smtClean="0"/>
              <a:t>19</a:t>
            </a:fld>
            <a:endParaRPr lang="en-GB"/>
          </a:p>
        </p:txBody>
      </p:sp>
    </p:spTree>
    <p:extLst>
      <p:ext uri="{BB962C8B-B14F-4D97-AF65-F5344CB8AC3E}">
        <p14:creationId xmlns:p14="http://schemas.microsoft.com/office/powerpoint/2010/main" val="142530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Putting muse over the variable and clicking the pin, the double chevron pointing down allows you to put a comment in. </a:t>
            </a:r>
            <a:r>
              <a:rPr lang="en-GB" dirty="0" err="1"/>
              <a:t>Datatips</a:t>
            </a:r>
            <a:r>
              <a:rPr lang="en-GB" dirty="0"/>
              <a:t> can be exported under debug menu – someone else is to debug.</a:t>
            </a:r>
          </a:p>
        </p:txBody>
      </p:sp>
      <p:sp>
        <p:nvSpPr>
          <p:cNvPr id="4" name="Slide Number Placeholder 3"/>
          <p:cNvSpPr>
            <a:spLocks noGrp="1"/>
          </p:cNvSpPr>
          <p:nvPr>
            <p:ph type="sldNum" sz="quarter" idx="5"/>
          </p:nvPr>
        </p:nvSpPr>
        <p:spPr/>
        <p:txBody>
          <a:bodyPr/>
          <a:lstStyle/>
          <a:p>
            <a:fld id="{6FDED9D1-3D70-4123-9743-495E081B676C}" type="slidenum">
              <a:rPr lang="en-GB" smtClean="0"/>
              <a:t>20</a:t>
            </a:fld>
            <a:endParaRPr lang="en-GB"/>
          </a:p>
        </p:txBody>
      </p:sp>
    </p:spTree>
    <p:extLst>
      <p:ext uri="{BB962C8B-B14F-4D97-AF65-F5344CB8AC3E}">
        <p14:creationId xmlns:p14="http://schemas.microsoft.com/office/powerpoint/2010/main" val="2443119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call shows where you are and the calling methods. You can show differing information as shown – parameter type, name and value and the line number that you are at. Breakpoints can be set in the call stack.</a:t>
            </a:r>
          </a:p>
        </p:txBody>
      </p:sp>
      <p:sp>
        <p:nvSpPr>
          <p:cNvPr id="4" name="Slide Number Placeholder 3"/>
          <p:cNvSpPr>
            <a:spLocks noGrp="1"/>
          </p:cNvSpPr>
          <p:nvPr>
            <p:ph type="sldNum" sz="quarter" idx="5"/>
          </p:nvPr>
        </p:nvSpPr>
        <p:spPr/>
        <p:txBody>
          <a:bodyPr/>
          <a:lstStyle/>
          <a:p>
            <a:fld id="{6FDED9D1-3D70-4123-9743-495E081B676C}" type="slidenum">
              <a:rPr lang="en-GB" smtClean="0"/>
              <a:t>21</a:t>
            </a:fld>
            <a:endParaRPr lang="en-GB"/>
          </a:p>
        </p:txBody>
      </p:sp>
    </p:spTree>
    <p:extLst>
      <p:ext uri="{BB962C8B-B14F-4D97-AF65-F5344CB8AC3E}">
        <p14:creationId xmlns:p14="http://schemas.microsoft.com/office/powerpoint/2010/main" val="3068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isn’t necessary to watch everything the Locals – show the values of within the current scope, this will coincide with the focus of the call stack. The autos window shows the values around the current breakpoint., also coinciding with the call stack. Return values are also shown and </a:t>
            </a:r>
          </a:p>
        </p:txBody>
      </p:sp>
      <p:sp>
        <p:nvSpPr>
          <p:cNvPr id="4" name="Slide Number Placeholder 3"/>
          <p:cNvSpPr>
            <a:spLocks noGrp="1"/>
          </p:cNvSpPr>
          <p:nvPr>
            <p:ph type="sldNum" sz="quarter" idx="5"/>
          </p:nvPr>
        </p:nvSpPr>
        <p:spPr/>
        <p:txBody>
          <a:bodyPr/>
          <a:lstStyle/>
          <a:p>
            <a:fld id="{6FDED9D1-3D70-4123-9743-495E081B676C}" type="slidenum">
              <a:rPr lang="en-GB" smtClean="0"/>
              <a:t>22</a:t>
            </a:fld>
            <a:endParaRPr lang="en-GB"/>
          </a:p>
        </p:txBody>
      </p:sp>
    </p:spTree>
    <p:extLst>
      <p:ext uri="{BB962C8B-B14F-4D97-AF65-F5344CB8AC3E}">
        <p14:creationId xmlns:p14="http://schemas.microsoft.com/office/powerpoint/2010/main" val="386078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Allows to keep track of variables and methods.</a:t>
            </a:r>
          </a:p>
        </p:txBody>
      </p:sp>
      <p:sp>
        <p:nvSpPr>
          <p:cNvPr id="4" name="Slide Number Placeholder 3"/>
          <p:cNvSpPr>
            <a:spLocks noGrp="1"/>
          </p:cNvSpPr>
          <p:nvPr>
            <p:ph type="sldNum" sz="quarter" idx="5"/>
          </p:nvPr>
        </p:nvSpPr>
        <p:spPr/>
        <p:txBody>
          <a:bodyPr/>
          <a:lstStyle/>
          <a:p>
            <a:fld id="{6FDED9D1-3D70-4123-9743-495E081B676C}" type="slidenum">
              <a:rPr lang="en-GB" smtClean="0"/>
              <a:t>23</a:t>
            </a:fld>
            <a:endParaRPr lang="en-GB"/>
          </a:p>
        </p:txBody>
      </p:sp>
    </p:spTree>
    <p:extLst>
      <p:ext uri="{BB962C8B-B14F-4D97-AF65-F5344CB8AC3E}">
        <p14:creationId xmlns:p14="http://schemas.microsoft.com/office/powerpoint/2010/main" val="1723455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11/27/2018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11/27/2018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11/27/2018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wintellect.com/pdb-files-what-every-developer-must-know/" TargetMode="External"/><Relationship Id="rId2" Type="http://schemas.openxmlformats.org/officeDocument/2006/relationships/hyperlink" Target="https://docs.microsoft.com/en-us/visualstudio/debugger" TargetMode="External"/><Relationship Id="rId1" Type="http://schemas.openxmlformats.org/officeDocument/2006/relationships/slideLayout" Target="../slideLayouts/slideLayout2.xml"/><Relationship Id="rId5" Type="http://schemas.openxmlformats.org/officeDocument/2006/relationships/hyperlink" Target="https://docs.microsoft.com/en-us/visualstudio/debugger/using-debuggertypeproxy-attribute?view=vs-2017" TargetMode="External"/><Relationship Id="rId4" Type="http://schemas.openxmlformats.org/officeDocument/2006/relationships/hyperlink" Target="https://blogs.msdn.microsoft.com/jaredpar/2011/03/18/debuggerdisplay-attribute-best-pract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48DA-5B23-47FF-B17F-1B8355DB1331}"/>
              </a:ext>
            </a:extLst>
          </p:cNvPr>
          <p:cNvSpPr>
            <a:spLocks noGrp="1"/>
          </p:cNvSpPr>
          <p:nvPr>
            <p:ph type="ctrTitle"/>
          </p:nvPr>
        </p:nvSpPr>
        <p:spPr/>
        <p:txBody>
          <a:bodyPr/>
          <a:lstStyle/>
          <a:p>
            <a:r>
              <a:rPr lang="en-GB" dirty="0"/>
              <a:t>Debugging</a:t>
            </a:r>
          </a:p>
        </p:txBody>
      </p:sp>
      <p:sp>
        <p:nvSpPr>
          <p:cNvPr id="3" name="Subtitle 2">
            <a:extLst>
              <a:ext uri="{FF2B5EF4-FFF2-40B4-BE49-F238E27FC236}">
                <a16:creationId xmlns:a16="http://schemas.microsoft.com/office/drawing/2014/main" id="{DDB8A9DC-D33B-48BF-A0BD-716B1DFC6417}"/>
              </a:ext>
            </a:extLst>
          </p:cNvPr>
          <p:cNvSpPr>
            <a:spLocks noGrp="1"/>
          </p:cNvSpPr>
          <p:nvPr>
            <p:ph type="subTitle" idx="1"/>
          </p:nvPr>
        </p:nvSpPr>
        <p:spPr/>
        <p:txBody>
          <a:bodyPr/>
          <a:lstStyle/>
          <a:p>
            <a:r>
              <a:rPr lang="en-GB" dirty="0"/>
              <a:t>By Philip Sutton</a:t>
            </a:r>
          </a:p>
        </p:txBody>
      </p:sp>
    </p:spTree>
    <p:extLst>
      <p:ext uri="{BB962C8B-B14F-4D97-AF65-F5344CB8AC3E}">
        <p14:creationId xmlns:p14="http://schemas.microsoft.com/office/powerpoint/2010/main" val="39294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5587-930B-4D12-AF04-93B5365EE5A0}"/>
              </a:ext>
            </a:extLst>
          </p:cNvPr>
          <p:cNvSpPr>
            <a:spLocks noGrp="1"/>
          </p:cNvSpPr>
          <p:nvPr>
            <p:ph type="title"/>
          </p:nvPr>
        </p:nvSpPr>
        <p:spPr/>
        <p:txBody>
          <a:bodyPr/>
          <a:lstStyle/>
          <a:p>
            <a:r>
              <a:rPr lang="en-GB" dirty="0" err="1"/>
              <a:t>DebuggerDisplay</a:t>
            </a:r>
            <a:endParaRPr lang="en-GB" dirty="0"/>
          </a:p>
        </p:txBody>
      </p:sp>
      <p:pic>
        <p:nvPicPr>
          <p:cNvPr id="3" name="Picture 2">
            <a:extLst>
              <a:ext uri="{FF2B5EF4-FFF2-40B4-BE49-F238E27FC236}">
                <a16:creationId xmlns:a16="http://schemas.microsoft.com/office/drawing/2014/main" id="{3F32B2D2-CF53-4275-83C6-2C8E3E4E8CE7}"/>
              </a:ext>
            </a:extLst>
          </p:cNvPr>
          <p:cNvPicPr>
            <a:picLocks noChangeAspect="1"/>
          </p:cNvPicPr>
          <p:nvPr/>
        </p:nvPicPr>
        <p:blipFill>
          <a:blip r:embed="rId2"/>
          <a:stretch>
            <a:fillRect/>
          </a:stretch>
        </p:blipFill>
        <p:spPr>
          <a:xfrm>
            <a:off x="157162" y="2338387"/>
            <a:ext cx="11877675" cy="2181225"/>
          </a:xfrm>
          <a:prstGeom prst="rect">
            <a:avLst/>
          </a:prstGeom>
        </p:spPr>
      </p:pic>
      <p:sp>
        <p:nvSpPr>
          <p:cNvPr id="5" name="Content Placeholder 4">
            <a:extLst>
              <a:ext uri="{FF2B5EF4-FFF2-40B4-BE49-F238E27FC236}">
                <a16:creationId xmlns:a16="http://schemas.microsoft.com/office/drawing/2014/main" id="{06F36574-1391-4549-BC06-40AE9881140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0766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DE38-4D2F-43E5-90DB-AEC87DF56D8E}"/>
              </a:ext>
            </a:extLst>
          </p:cNvPr>
          <p:cNvSpPr>
            <a:spLocks noGrp="1"/>
          </p:cNvSpPr>
          <p:nvPr>
            <p:ph type="title"/>
          </p:nvPr>
        </p:nvSpPr>
        <p:spPr/>
        <p:txBody>
          <a:bodyPr/>
          <a:lstStyle/>
          <a:p>
            <a:r>
              <a:rPr lang="en-GB" dirty="0" err="1"/>
              <a:t>debuggerdisplay</a:t>
            </a:r>
            <a:endParaRPr lang="en-GB" dirty="0"/>
          </a:p>
        </p:txBody>
      </p:sp>
      <p:sp>
        <p:nvSpPr>
          <p:cNvPr id="3" name="Content Placeholder 2">
            <a:extLst>
              <a:ext uri="{FF2B5EF4-FFF2-40B4-BE49-F238E27FC236}">
                <a16:creationId xmlns:a16="http://schemas.microsoft.com/office/drawing/2014/main" id="{E59AC3BA-CFE0-4A8E-ACC8-26CCFBAC9A58}"/>
              </a:ext>
            </a:extLst>
          </p:cNvPr>
          <p:cNvSpPr>
            <a:spLocks noGrp="1"/>
          </p:cNvSpPr>
          <p:nvPr>
            <p:ph idx="1"/>
          </p:nvPr>
        </p:nvSpPr>
        <p:spPr/>
        <p:txBody>
          <a:bodyPr/>
          <a:lstStyle/>
          <a:p>
            <a:r>
              <a:rPr lang="en-GB" dirty="0"/>
              <a:t> [</a:t>
            </a:r>
            <a:r>
              <a:rPr lang="en-GB" dirty="0" err="1"/>
              <a:t>DebuggerDisplay</a:t>
            </a:r>
            <a:r>
              <a:rPr lang="en-GB" dirty="0"/>
              <a:t>("Name =  {Name}")]</a:t>
            </a:r>
          </a:p>
          <a:p>
            <a:r>
              <a:rPr lang="en-GB" dirty="0"/>
              <a:t>    public class Person</a:t>
            </a:r>
          </a:p>
          <a:p>
            <a:r>
              <a:rPr lang="en-GB" dirty="0"/>
              <a:t>    {</a:t>
            </a:r>
          </a:p>
          <a:p>
            <a:r>
              <a:rPr lang="en-GB" dirty="0"/>
              <a:t>        public string Name { get; set; }</a:t>
            </a:r>
          </a:p>
          <a:p>
            <a:r>
              <a:rPr lang="en-GB" dirty="0"/>
              <a:t>        public int Age { get; set; }</a:t>
            </a:r>
          </a:p>
          <a:p>
            <a:r>
              <a:rPr lang="en-GB" dirty="0"/>
              <a:t>    }</a:t>
            </a:r>
          </a:p>
        </p:txBody>
      </p:sp>
    </p:spTree>
    <p:extLst>
      <p:ext uri="{BB962C8B-B14F-4D97-AF65-F5344CB8AC3E}">
        <p14:creationId xmlns:p14="http://schemas.microsoft.com/office/powerpoint/2010/main" val="125437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34BE-9033-4EF6-8EE5-323CD0AE20B0}"/>
              </a:ext>
            </a:extLst>
          </p:cNvPr>
          <p:cNvSpPr>
            <a:spLocks noGrp="1"/>
          </p:cNvSpPr>
          <p:nvPr>
            <p:ph type="title"/>
          </p:nvPr>
        </p:nvSpPr>
        <p:spPr/>
        <p:txBody>
          <a:bodyPr/>
          <a:lstStyle/>
          <a:p>
            <a:r>
              <a:rPr lang="en-GB" dirty="0" err="1"/>
              <a:t>Debuggerdisplay</a:t>
            </a:r>
            <a:endParaRPr lang="en-GB" dirty="0"/>
          </a:p>
        </p:txBody>
      </p:sp>
      <p:sp>
        <p:nvSpPr>
          <p:cNvPr id="4" name="Content Placeholder 3">
            <a:extLst>
              <a:ext uri="{FF2B5EF4-FFF2-40B4-BE49-F238E27FC236}">
                <a16:creationId xmlns:a16="http://schemas.microsoft.com/office/drawing/2014/main" id="{03F6EFF9-A1FE-426F-BCE9-EE8CD27AC15A}"/>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931E09AB-C21C-4C05-8EF2-0F3B92E96A20}"/>
              </a:ext>
            </a:extLst>
          </p:cNvPr>
          <p:cNvPicPr>
            <a:picLocks noChangeAspect="1"/>
          </p:cNvPicPr>
          <p:nvPr/>
        </p:nvPicPr>
        <p:blipFill>
          <a:blip r:embed="rId2"/>
          <a:stretch>
            <a:fillRect/>
          </a:stretch>
        </p:blipFill>
        <p:spPr>
          <a:xfrm>
            <a:off x="747712" y="2305050"/>
            <a:ext cx="10696575" cy="2247900"/>
          </a:xfrm>
          <a:prstGeom prst="rect">
            <a:avLst/>
          </a:prstGeom>
        </p:spPr>
      </p:pic>
    </p:spTree>
    <p:extLst>
      <p:ext uri="{BB962C8B-B14F-4D97-AF65-F5344CB8AC3E}">
        <p14:creationId xmlns:p14="http://schemas.microsoft.com/office/powerpoint/2010/main" val="400724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0F86-9E0E-4B2F-BFC3-C9D1C3E74BC8}"/>
              </a:ext>
            </a:extLst>
          </p:cNvPr>
          <p:cNvSpPr>
            <a:spLocks noGrp="1"/>
          </p:cNvSpPr>
          <p:nvPr>
            <p:ph type="title"/>
          </p:nvPr>
        </p:nvSpPr>
        <p:spPr/>
        <p:txBody>
          <a:bodyPr/>
          <a:lstStyle/>
          <a:p>
            <a:r>
              <a:rPr lang="en-GB" dirty="0" err="1"/>
              <a:t>Debuggerbrowsable</a:t>
            </a:r>
            <a:endParaRPr lang="en-GB" dirty="0"/>
          </a:p>
        </p:txBody>
      </p:sp>
      <p:sp>
        <p:nvSpPr>
          <p:cNvPr id="3" name="Content Placeholder 2">
            <a:extLst>
              <a:ext uri="{FF2B5EF4-FFF2-40B4-BE49-F238E27FC236}">
                <a16:creationId xmlns:a16="http://schemas.microsoft.com/office/drawing/2014/main" id="{4D039346-A0E9-4894-A7B7-D03185367B19}"/>
              </a:ext>
            </a:extLst>
          </p:cNvPr>
          <p:cNvSpPr>
            <a:spLocks noGrp="1"/>
          </p:cNvSpPr>
          <p:nvPr>
            <p:ph idx="1"/>
          </p:nvPr>
        </p:nvSpPr>
        <p:spPr/>
        <p:txBody>
          <a:bodyPr/>
          <a:lstStyle/>
          <a:p>
            <a:r>
              <a:rPr lang="en-GB" dirty="0"/>
              <a:t> public class </a:t>
            </a:r>
            <a:r>
              <a:rPr lang="en-GB" dirty="0" err="1"/>
              <a:t>PersonBrowse</a:t>
            </a:r>
            <a:endParaRPr lang="en-GB" dirty="0"/>
          </a:p>
          <a:p>
            <a:r>
              <a:rPr lang="en-GB" dirty="0"/>
              <a:t>    {</a:t>
            </a:r>
          </a:p>
          <a:p>
            <a:r>
              <a:rPr lang="en-GB" dirty="0"/>
              <a:t>        public string Name { get; set; }</a:t>
            </a:r>
          </a:p>
          <a:p>
            <a:endParaRPr lang="en-GB" dirty="0"/>
          </a:p>
          <a:p>
            <a:r>
              <a:rPr lang="en-GB" dirty="0"/>
              <a:t>        public int Age { get; set; }</a:t>
            </a:r>
          </a:p>
          <a:p>
            <a:endParaRPr lang="en-GB" dirty="0"/>
          </a:p>
          <a:p>
            <a:r>
              <a:rPr lang="en-GB" dirty="0">
                <a:solidFill>
                  <a:schemeClr val="bg2"/>
                </a:solidFill>
              </a:rPr>
              <a:t>        </a:t>
            </a:r>
            <a:r>
              <a:rPr lang="en-GB" dirty="0">
                <a:solidFill>
                  <a:schemeClr val="bg2"/>
                </a:solidFill>
                <a:highlight>
                  <a:srgbClr val="FFFF00"/>
                </a:highlight>
              </a:rPr>
              <a:t>[</a:t>
            </a:r>
            <a:r>
              <a:rPr lang="en-GB" dirty="0" err="1">
                <a:solidFill>
                  <a:schemeClr val="bg2"/>
                </a:solidFill>
                <a:highlight>
                  <a:srgbClr val="FFFF00"/>
                </a:highlight>
              </a:rPr>
              <a:t>DebuggerBrowsable</a:t>
            </a:r>
            <a:r>
              <a:rPr lang="en-GB" dirty="0">
                <a:solidFill>
                  <a:schemeClr val="bg2"/>
                </a:solidFill>
                <a:highlight>
                  <a:srgbClr val="FFFF00"/>
                </a:highlight>
              </a:rPr>
              <a:t>(</a:t>
            </a:r>
            <a:r>
              <a:rPr lang="en-GB" dirty="0" err="1">
                <a:solidFill>
                  <a:schemeClr val="bg2"/>
                </a:solidFill>
                <a:highlight>
                  <a:srgbClr val="FFFF00"/>
                </a:highlight>
              </a:rPr>
              <a:t>DebuggerBrowsableState.Collapsed</a:t>
            </a:r>
            <a:r>
              <a:rPr lang="en-GB" dirty="0">
                <a:solidFill>
                  <a:schemeClr val="bg2"/>
                </a:solidFill>
                <a:highlight>
                  <a:srgbClr val="FFFF00"/>
                </a:highlight>
              </a:rPr>
              <a:t>)]</a:t>
            </a:r>
          </a:p>
          <a:p>
            <a:r>
              <a:rPr lang="en-GB" dirty="0"/>
              <a:t>        public Address </a:t>
            </a:r>
            <a:r>
              <a:rPr lang="en-GB" dirty="0" err="1"/>
              <a:t>Address</a:t>
            </a:r>
            <a:r>
              <a:rPr lang="en-GB" dirty="0"/>
              <a:t> { get; set; }</a:t>
            </a:r>
          </a:p>
          <a:p>
            <a:r>
              <a:rPr lang="en-GB" dirty="0"/>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15471FC-B772-4C30-82B3-BF876DAFD125}"/>
                  </a:ext>
                </a:extLst>
              </p14:cNvPr>
              <p14:cNvContentPartPr/>
              <p14:nvPr/>
            </p14:nvContentPartPr>
            <p14:xfrm>
              <a:off x="2555163" y="4887742"/>
              <a:ext cx="28800" cy="38880"/>
            </p14:xfrm>
          </p:contentPart>
        </mc:Choice>
        <mc:Fallback xmlns="">
          <p:pic>
            <p:nvPicPr>
              <p:cNvPr id="5" name="Ink 4">
                <a:extLst>
                  <a:ext uri="{FF2B5EF4-FFF2-40B4-BE49-F238E27FC236}">
                    <a16:creationId xmlns:a16="http://schemas.microsoft.com/office/drawing/2014/main" id="{315471FC-B772-4C30-82B3-BF876DAFD125}"/>
                  </a:ext>
                </a:extLst>
              </p:cNvPr>
              <p:cNvPicPr/>
              <p:nvPr/>
            </p:nvPicPr>
            <p:blipFill>
              <a:blip r:embed="rId3"/>
              <a:stretch>
                <a:fillRect/>
              </a:stretch>
            </p:blipFill>
            <p:spPr>
              <a:xfrm>
                <a:off x="2501163" y="4779742"/>
                <a:ext cx="136440" cy="254520"/>
              </a:xfrm>
              <a:prstGeom prst="rect">
                <a:avLst/>
              </a:prstGeom>
            </p:spPr>
          </p:pic>
        </mc:Fallback>
      </mc:AlternateContent>
    </p:spTree>
    <p:extLst>
      <p:ext uri="{BB962C8B-B14F-4D97-AF65-F5344CB8AC3E}">
        <p14:creationId xmlns:p14="http://schemas.microsoft.com/office/powerpoint/2010/main" val="21842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3255-A5C9-4608-8617-BB89E5F23862}"/>
              </a:ext>
            </a:extLst>
          </p:cNvPr>
          <p:cNvSpPr>
            <a:spLocks noGrp="1"/>
          </p:cNvSpPr>
          <p:nvPr>
            <p:ph type="title"/>
          </p:nvPr>
        </p:nvSpPr>
        <p:spPr/>
        <p:txBody>
          <a:bodyPr/>
          <a:lstStyle/>
          <a:p>
            <a:r>
              <a:rPr lang="en-GB" dirty="0" err="1"/>
              <a:t>Debuggerbrowsable</a:t>
            </a:r>
            <a:endParaRPr lang="en-GB" dirty="0"/>
          </a:p>
        </p:txBody>
      </p:sp>
      <p:pic>
        <p:nvPicPr>
          <p:cNvPr id="5" name="Content Placeholder 4">
            <a:extLst>
              <a:ext uri="{FF2B5EF4-FFF2-40B4-BE49-F238E27FC236}">
                <a16:creationId xmlns:a16="http://schemas.microsoft.com/office/drawing/2014/main" id="{0E61C0F6-21B7-4083-B79F-3AE12F128A07}"/>
              </a:ext>
            </a:extLst>
          </p:cNvPr>
          <p:cNvPicPr>
            <a:picLocks noGrp="1" noChangeAspect="1"/>
          </p:cNvPicPr>
          <p:nvPr>
            <p:ph idx="1"/>
          </p:nvPr>
        </p:nvPicPr>
        <p:blipFill>
          <a:blip r:embed="rId3"/>
          <a:stretch>
            <a:fillRect/>
          </a:stretch>
        </p:blipFill>
        <p:spPr>
          <a:xfrm>
            <a:off x="654078" y="2693980"/>
            <a:ext cx="11013789" cy="1670852"/>
          </a:xfrm>
        </p:spPr>
      </p:pic>
    </p:spTree>
    <p:extLst>
      <p:ext uri="{BB962C8B-B14F-4D97-AF65-F5344CB8AC3E}">
        <p14:creationId xmlns:p14="http://schemas.microsoft.com/office/powerpoint/2010/main" val="357748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90D9-08D8-4319-8062-25BD0E3A39EC}"/>
              </a:ext>
            </a:extLst>
          </p:cNvPr>
          <p:cNvSpPr>
            <a:spLocks noGrp="1"/>
          </p:cNvSpPr>
          <p:nvPr>
            <p:ph type="title"/>
          </p:nvPr>
        </p:nvSpPr>
        <p:spPr/>
        <p:txBody>
          <a:bodyPr/>
          <a:lstStyle/>
          <a:p>
            <a:r>
              <a:rPr lang="en-GB" dirty="0" err="1"/>
              <a:t>DebuggerBrowsable</a:t>
            </a:r>
            <a:endParaRPr lang="en-GB" dirty="0"/>
          </a:p>
        </p:txBody>
      </p:sp>
      <p:sp>
        <p:nvSpPr>
          <p:cNvPr id="3" name="Content Placeholder 2">
            <a:extLst>
              <a:ext uri="{FF2B5EF4-FFF2-40B4-BE49-F238E27FC236}">
                <a16:creationId xmlns:a16="http://schemas.microsoft.com/office/drawing/2014/main" id="{08DF0A76-1663-497A-84E0-3164D5F747F3}"/>
              </a:ext>
            </a:extLst>
          </p:cNvPr>
          <p:cNvSpPr>
            <a:spLocks noGrp="1"/>
          </p:cNvSpPr>
          <p:nvPr>
            <p:ph idx="1"/>
          </p:nvPr>
        </p:nvSpPr>
        <p:spPr/>
        <p:txBody>
          <a:bodyPr/>
          <a:lstStyle/>
          <a:p>
            <a:r>
              <a:rPr lang="en-GB" dirty="0"/>
              <a:t>None</a:t>
            </a:r>
          </a:p>
          <a:p>
            <a:endParaRPr lang="en-GB" dirty="0"/>
          </a:p>
        </p:txBody>
      </p:sp>
      <p:pic>
        <p:nvPicPr>
          <p:cNvPr id="5" name="Picture 4">
            <a:extLst>
              <a:ext uri="{FF2B5EF4-FFF2-40B4-BE49-F238E27FC236}">
                <a16:creationId xmlns:a16="http://schemas.microsoft.com/office/drawing/2014/main" id="{FD48A3E2-D243-48B4-ABF7-747F661C8457}"/>
              </a:ext>
            </a:extLst>
          </p:cNvPr>
          <p:cNvPicPr>
            <a:picLocks noChangeAspect="1"/>
          </p:cNvPicPr>
          <p:nvPr/>
        </p:nvPicPr>
        <p:blipFill>
          <a:blip r:embed="rId2"/>
          <a:stretch>
            <a:fillRect/>
          </a:stretch>
        </p:blipFill>
        <p:spPr>
          <a:xfrm>
            <a:off x="944981" y="3233735"/>
            <a:ext cx="10302038" cy="1138240"/>
          </a:xfrm>
          <a:prstGeom prst="rect">
            <a:avLst/>
          </a:prstGeom>
        </p:spPr>
      </p:pic>
    </p:spTree>
    <p:extLst>
      <p:ext uri="{BB962C8B-B14F-4D97-AF65-F5344CB8AC3E}">
        <p14:creationId xmlns:p14="http://schemas.microsoft.com/office/powerpoint/2010/main" val="378716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4E76-8D55-4379-B291-5B67D45D5A13}"/>
              </a:ext>
            </a:extLst>
          </p:cNvPr>
          <p:cNvSpPr>
            <a:spLocks noGrp="1"/>
          </p:cNvSpPr>
          <p:nvPr>
            <p:ph type="title"/>
          </p:nvPr>
        </p:nvSpPr>
        <p:spPr/>
        <p:txBody>
          <a:bodyPr/>
          <a:lstStyle/>
          <a:p>
            <a:r>
              <a:rPr lang="en-GB" dirty="0" err="1"/>
              <a:t>DebuggerDisplay</a:t>
            </a:r>
            <a:endParaRPr lang="en-GB" dirty="0"/>
          </a:p>
        </p:txBody>
      </p:sp>
      <p:sp>
        <p:nvSpPr>
          <p:cNvPr id="3" name="Content Placeholder 2">
            <a:extLst>
              <a:ext uri="{FF2B5EF4-FFF2-40B4-BE49-F238E27FC236}">
                <a16:creationId xmlns:a16="http://schemas.microsoft.com/office/drawing/2014/main" id="{6B1F5100-DFE2-49CC-895D-48D86E87966C}"/>
              </a:ext>
            </a:extLst>
          </p:cNvPr>
          <p:cNvSpPr>
            <a:spLocks noGrp="1"/>
          </p:cNvSpPr>
          <p:nvPr>
            <p:ph idx="1"/>
          </p:nvPr>
        </p:nvSpPr>
        <p:spPr/>
        <p:txBody>
          <a:bodyPr/>
          <a:lstStyle/>
          <a:p>
            <a:r>
              <a:rPr lang="en-GB" dirty="0" err="1"/>
              <a:t>RootHidden</a:t>
            </a:r>
            <a:endParaRPr lang="en-GB" dirty="0"/>
          </a:p>
        </p:txBody>
      </p:sp>
      <p:pic>
        <p:nvPicPr>
          <p:cNvPr id="5" name="Picture 4">
            <a:extLst>
              <a:ext uri="{FF2B5EF4-FFF2-40B4-BE49-F238E27FC236}">
                <a16:creationId xmlns:a16="http://schemas.microsoft.com/office/drawing/2014/main" id="{1495BE86-DAC8-408F-B7FD-0D03A67B93C0}"/>
              </a:ext>
            </a:extLst>
          </p:cNvPr>
          <p:cNvPicPr>
            <a:picLocks noChangeAspect="1"/>
          </p:cNvPicPr>
          <p:nvPr/>
        </p:nvPicPr>
        <p:blipFill>
          <a:blip r:embed="rId2"/>
          <a:stretch>
            <a:fillRect/>
          </a:stretch>
        </p:blipFill>
        <p:spPr>
          <a:xfrm>
            <a:off x="1298588" y="3059903"/>
            <a:ext cx="8871749" cy="1719266"/>
          </a:xfrm>
          <a:prstGeom prst="rect">
            <a:avLst/>
          </a:prstGeom>
        </p:spPr>
      </p:pic>
    </p:spTree>
    <p:extLst>
      <p:ext uri="{BB962C8B-B14F-4D97-AF65-F5344CB8AC3E}">
        <p14:creationId xmlns:p14="http://schemas.microsoft.com/office/powerpoint/2010/main" val="148333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B4B2-CCE5-4292-A584-71D8FC8FA1EF}"/>
              </a:ext>
            </a:extLst>
          </p:cNvPr>
          <p:cNvSpPr>
            <a:spLocks noGrp="1"/>
          </p:cNvSpPr>
          <p:nvPr>
            <p:ph type="title"/>
          </p:nvPr>
        </p:nvSpPr>
        <p:spPr/>
        <p:txBody>
          <a:bodyPr/>
          <a:lstStyle/>
          <a:p>
            <a:r>
              <a:rPr lang="en-GB" dirty="0"/>
              <a:t>Debugger Proxy Type</a:t>
            </a:r>
          </a:p>
        </p:txBody>
      </p:sp>
      <p:sp>
        <p:nvSpPr>
          <p:cNvPr id="3" name="Content Placeholder 2">
            <a:extLst>
              <a:ext uri="{FF2B5EF4-FFF2-40B4-BE49-F238E27FC236}">
                <a16:creationId xmlns:a16="http://schemas.microsoft.com/office/drawing/2014/main" id="{6CF9F24C-0A9A-486C-8F32-7317083BC900}"/>
              </a:ext>
            </a:extLst>
          </p:cNvPr>
          <p:cNvSpPr>
            <a:spLocks noGrp="1"/>
          </p:cNvSpPr>
          <p:nvPr>
            <p:ph idx="1"/>
          </p:nvPr>
        </p:nvSpPr>
        <p:spPr/>
        <p:txBody>
          <a:bodyPr/>
          <a:lstStyle/>
          <a:p>
            <a:r>
              <a:rPr lang="en-GB" dirty="0"/>
              <a:t>Allows the significant and fundament change on the debugging view of a type.</a:t>
            </a:r>
          </a:p>
        </p:txBody>
      </p:sp>
    </p:spTree>
    <p:extLst>
      <p:ext uri="{BB962C8B-B14F-4D97-AF65-F5344CB8AC3E}">
        <p14:creationId xmlns:p14="http://schemas.microsoft.com/office/powerpoint/2010/main" val="2721780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5FBA-7B3B-4385-B90B-CDC9A9CA8287}"/>
              </a:ext>
            </a:extLst>
          </p:cNvPr>
          <p:cNvSpPr>
            <a:spLocks noGrp="1"/>
          </p:cNvSpPr>
          <p:nvPr>
            <p:ph type="title"/>
          </p:nvPr>
        </p:nvSpPr>
        <p:spPr/>
        <p:txBody>
          <a:bodyPr/>
          <a:lstStyle/>
          <a:p>
            <a:r>
              <a:rPr lang="en-GB" dirty="0"/>
              <a:t>Debugger visualisers</a:t>
            </a:r>
          </a:p>
        </p:txBody>
      </p:sp>
      <p:sp>
        <p:nvSpPr>
          <p:cNvPr id="3" name="Content Placeholder 2">
            <a:extLst>
              <a:ext uri="{FF2B5EF4-FFF2-40B4-BE49-F238E27FC236}">
                <a16:creationId xmlns:a16="http://schemas.microsoft.com/office/drawing/2014/main" id="{FA2BD6E2-7C40-4DAF-A3D3-AA1425133291}"/>
              </a:ext>
            </a:extLst>
          </p:cNvPr>
          <p:cNvSpPr>
            <a:spLocks noGrp="1"/>
          </p:cNvSpPr>
          <p:nvPr>
            <p:ph idx="1"/>
          </p:nvPr>
        </p:nvSpPr>
        <p:spPr/>
        <p:txBody>
          <a:bodyPr/>
          <a:lstStyle/>
          <a:p>
            <a:r>
              <a:rPr lang="en-GB" dirty="0"/>
              <a:t>Some built in – xml, json, text, html</a:t>
            </a:r>
          </a:p>
          <a:p>
            <a:r>
              <a:rPr lang="en-GB" dirty="0"/>
              <a:t>Many in the market place</a:t>
            </a:r>
          </a:p>
          <a:p>
            <a:r>
              <a:rPr lang="en-GB" dirty="0"/>
              <a:t>Write your own</a:t>
            </a:r>
          </a:p>
        </p:txBody>
      </p:sp>
    </p:spTree>
    <p:extLst>
      <p:ext uri="{BB962C8B-B14F-4D97-AF65-F5344CB8AC3E}">
        <p14:creationId xmlns:p14="http://schemas.microsoft.com/office/powerpoint/2010/main" val="314668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4DC2-2C25-4BA4-811F-06876F649BB8}"/>
              </a:ext>
            </a:extLst>
          </p:cNvPr>
          <p:cNvSpPr>
            <a:spLocks noGrp="1"/>
          </p:cNvSpPr>
          <p:nvPr>
            <p:ph type="title"/>
          </p:nvPr>
        </p:nvSpPr>
        <p:spPr/>
        <p:txBody>
          <a:bodyPr/>
          <a:lstStyle/>
          <a:p>
            <a:r>
              <a:rPr lang="en-GB" dirty="0"/>
              <a:t>Own  Visualizers</a:t>
            </a:r>
          </a:p>
        </p:txBody>
      </p:sp>
      <p:sp>
        <p:nvSpPr>
          <p:cNvPr id="3" name="Content Placeholder 2">
            <a:extLst>
              <a:ext uri="{FF2B5EF4-FFF2-40B4-BE49-F238E27FC236}">
                <a16:creationId xmlns:a16="http://schemas.microsoft.com/office/drawing/2014/main" id="{85AA714F-4960-4DAA-A4B2-2AE2A23D1CF0}"/>
              </a:ext>
            </a:extLst>
          </p:cNvPr>
          <p:cNvSpPr>
            <a:spLocks noGrp="1"/>
          </p:cNvSpPr>
          <p:nvPr>
            <p:ph idx="1"/>
          </p:nvPr>
        </p:nvSpPr>
        <p:spPr/>
        <p:txBody>
          <a:bodyPr/>
          <a:lstStyle/>
          <a:p>
            <a:r>
              <a:rPr lang="en-GB" dirty="0"/>
              <a:t>The </a:t>
            </a:r>
            <a:r>
              <a:rPr lang="en-GB" i="1" dirty="0"/>
              <a:t>debugger side</a:t>
            </a:r>
            <a:r>
              <a:rPr lang="en-GB" dirty="0"/>
              <a:t> runs within the Visual Studio debugger. The debugger-side code creates and displays the user interface for your visualizer.</a:t>
            </a:r>
          </a:p>
          <a:p>
            <a:r>
              <a:rPr lang="en-GB" dirty="0"/>
              <a:t>The </a:t>
            </a:r>
            <a:r>
              <a:rPr lang="en-GB" i="1" dirty="0" err="1"/>
              <a:t>debuggee</a:t>
            </a:r>
            <a:r>
              <a:rPr lang="en-GB" i="1" dirty="0"/>
              <a:t> side</a:t>
            </a:r>
            <a:r>
              <a:rPr lang="en-GB" dirty="0"/>
              <a:t> runs within the process Visual Studio is debugging (the </a:t>
            </a:r>
            <a:r>
              <a:rPr lang="en-GB" i="1" dirty="0" err="1"/>
              <a:t>debuggee</a:t>
            </a:r>
            <a:r>
              <a:rPr lang="en-GB" dirty="0"/>
              <a:t>).</a:t>
            </a:r>
          </a:p>
          <a:p>
            <a:pPr marL="0" indent="0">
              <a:buNone/>
            </a:pPr>
            <a:endParaRPr lang="en-GB" dirty="0"/>
          </a:p>
        </p:txBody>
      </p:sp>
    </p:spTree>
    <p:extLst>
      <p:ext uri="{BB962C8B-B14F-4D97-AF65-F5344CB8AC3E}">
        <p14:creationId xmlns:p14="http://schemas.microsoft.com/office/powerpoint/2010/main" val="69739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4137-9FF6-48B6-8C77-AB9062027FAD}"/>
              </a:ext>
            </a:extLst>
          </p:cNvPr>
          <p:cNvSpPr>
            <a:spLocks noGrp="1"/>
          </p:cNvSpPr>
          <p:nvPr>
            <p:ph type="title"/>
          </p:nvPr>
        </p:nvSpPr>
        <p:spPr/>
        <p:txBody>
          <a:bodyPr/>
          <a:lstStyle/>
          <a:p>
            <a:pPr algn="l"/>
            <a:r>
              <a:rPr lang="en-GB" dirty="0"/>
              <a:t>Who am </a:t>
            </a:r>
            <a:r>
              <a:rPr lang="en-GB" dirty="0" err="1"/>
              <a:t>i</a:t>
            </a:r>
            <a:endParaRPr lang="en-GB" dirty="0"/>
          </a:p>
        </p:txBody>
      </p:sp>
      <p:sp>
        <p:nvSpPr>
          <p:cNvPr id="3" name="Content Placeholder 2">
            <a:extLst>
              <a:ext uri="{FF2B5EF4-FFF2-40B4-BE49-F238E27FC236}">
                <a16:creationId xmlns:a16="http://schemas.microsoft.com/office/drawing/2014/main" id="{076ABADB-851A-4517-BD60-F5883C1CCB43}"/>
              </a:ext>
            </a:extLst>
          </p:cNvPr>
          <p:cNvSpPr>
            <a:spLocks noGrp="1"/>
          </p:cNvSpPr>
          <p:nvPr>
            <p:ph idx="1"/>
          </p:nvPr>
        </p:nvSpPr>
        <p:spPr/>
        <p:txBody>
          <a:bodyPr/>
          <a:lstStyle/>
          <a:p>
            <a:r>
              <a:rPr lang="en-GB" dirty="0"/>
              <a:t>Started full time work 1991</a:t>
            </a:r>
          </a:p>
          <a:p>
            <a:r>
              <a:rPr lang="en-GB" dirty="0"/>
              <a:t>Worked for Science, Travel, Management Consultancy, Finance, Medical, Education </a:t>
            </a:r>
          </a:p>
          <a:p>
            <a:r>
              <a:rPr lang="en-GB" dirty="0"/>
              <a:t>Programmed in COBOL, Fortran, Visual Basic 6, VB.net and C# as well as </a:t>
            </a:r>
            <a:r>
              <a:rPr lang="en-GB" dirty="0" err="1"/>
              <a:t>Sql</a:t>
            </a:r>
            <a:endParaRPr lang="en-GB" dirty="0"/>
          </a:p>
          <a:p>
            <a:r>
              <a:rPr lang="en-GB" dirty="0"/>
              <a:t>C# since 2005</a:t>
            </a:r>
          </a:p>
          <a:p>
            <a:pPr marL="0" indent="0">
              <a:buNone/>
            </a:pPr>
            <a:endParaRPr lang="en-GB" dirty="0"/>
          </a:p>
        </p:txBody>
      </p:sp>
    </p:spTree>
    <p:extLst>
      <p:ext uri="{BB962C8B-B14F-4D97-AF65-F5344CB8AC3E}">
        <p14:creationId xmlns:p14="http://schemas.microsoft.com/office/powerpoint/2010/main" val="75852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863D-0873-4310-9D18-FE90D6875F11}"/>
              </a:ext>
            </a:extLst>
          </p:cNvPr>
          <p:cNvSpPr>
            <a:spLocks noGrp="1"/>
          </p:cNvSpPr>
          <p:nvPr>
            <p:ph type="title"/>
          </p:nvPr>
        </p:nvSpPr>
        <p:spPr/>
        <p:txBody>
          <a:bodyPr/>
          <a:lstStyle/>
          <a:p>
            <a:r>
              <a:rPr lang="en-GB" dirty="0" err="1"/>
              <a:t>Datatips</a:t>
            </a:r>
            <a:br>
              <a:rPr lang="en-GB" dirty="0"/>
            </a:br>
            <a:endParaRPr lang="en-GB" dirty="0"/>
          </a:p>
        </p:txBody>
      </p:sp>
      <p:pic>
        <p:nvPicPr>
          <p:cNvPr id="5" name="Content Placeholder 4">
            <a:extLst>
              <a:ext uri="{FF2B5EF4-FFF2-40B4-BE49-F238E27FC236}">
                <a16:creationId xmlns:a16="http://schemas.microsoft.com/office/drawing/2014/main" id="{C91230F6-C03F-4AEA-A399-A34BBA29141E}"/>
              </a:ext>
            </a:extLst>
          </p:cNvPr>
          <p:cNvPicPr>
            <a:picLocks noGrp="1" noChangeAspect="1"/>
          </p:cNvPicPr>
          <p:nvPr>
            <p:ph idx="1"/>
          </p:nvPr>
        </p:nvPicPr>
        <p:blipFill>
          <a:blip r:embed="rId3"/>
          <a:stretch>
            <a:fillRect/>
          </a:stretch>
        </p:blipFill>
        <p:spPr>
          <a:xfrm>
            <a:off x="276041" y="2057401"/>
            <a:ext cx="11493464" cy="4243290"/>
          </a:xfrm>
        </p:spPr>
      </p:pic>
    </p:spTree>
    <p:extLst>
      <p:ext uri="{BB962C8B-B14F-4D97-AF65-F5344CB8AC3E}">
        <p14:creationId xmlns:p14="http://schemas.microsoft.com/office/powerpoint/2010/main" val="38560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8F9E-8BDB-48C4-ACA8-AD5126AFAAEF}"/>
              </a:ext>
            </a:extLst>
          </p:cNvPr>
          <p:cNvSpPr>
            <a:spLocks noGrp="1"/>
          </p:cNvSpPr>
          <p:nvPr>
            <p:ph type="title"/>
          </p:nvPr>
        </p:nvSpPr>
        <p:spPr>
          <a:xfrm>
            <a:off x="2895600" y="764373"/>
            <a:ext cx="7176247" cy="1293028"/>
          </a:xfrm>
        </p:spPr>
        <p:txBody>
          <a:bodyPr/>
          <a:lstStyle/>
          <a:p>
            <a:pPr algn="ctr"/>
            <a:r>
              <a:rPr lang="en-GB" dirty="0"/>
              <a:t>Debugging windows -Call Stack</a:t>
            </a:r>
          </a:p>
        </p:txBody>
      </p:sp>
      <p:pic>
        <p:nvPicPr>
          <p:cNvPr id="5" name="Content Placeholder 4">
            <a:extLst>
              <a:ext uri="{FF2B5EF4-FFF2-40B4-BE49-F238E27FC236}">
                <a16:creationId xmlns:a16="http://schemas.microsoft.com/office/drawing/2014/main" id="{67F9C53B-CB95-4EAE-ACC4-67145CE68756}"/>
              </a:ext>
            </a:extLst>
          </p:cNvPr>
          <p:cNvPicPr>
            <a:picLocks noGrp="1" noChangeAspect="1"/>
          </p:cNvPicPr>
          <p:nvPr>
            <p:ph idx="1"/>
          </p:nvPr>
        </p:nvPicPr>
        <p:blipFill>
          <a:blip r:embed="rId3"/>
          <a:stretch>
            <a:fillRect/>
          </a:stretch>
        </p:blipFill>
        <p:spPr>
          <a:xfrm>
            <a:off x="392763" y="2057400"/>
            <a:ext cx="11631737" cy="2743199"/>
          </a:xfrm>
        </p:spPr>
      </p:pic>
    </p:spTree>
    <p:extLst>
      <p:ext uri="{BB962C8B-B14F-4D97-AF65-F5344CB8AC3E}">
        <p14:creationId xmlns:p14="http://schemas.microsoft.com/office/powerpoint/2010/main" val="6722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6544-C75A-4423-898E-1C93DB557470}"/>
              </a:ext>
            </a:extLst>
          </p:cNvPr>
          <p:cNvSpPr>
            <a:spLocks noGrp="1"/>
          </p:cNvSpPr>
          <p:nvPr>
            <p:ph type="title"/>
          </p:nvPr>
        </p:nvSpPr>
        <p:spPr/>
        <p:txBody>
          <a:bodyPr/>
          <a:lstStyle/>
          <a:p>
            <a:pPr algn="ctr"/>
            <a:r>
              <a:rPr lang="en-GB" dirty="0"/>
              <a:t>Debugging windows - Locals/Auto</a:t>
            </a:r>
          </a:p>
        </p:txBody>
      </p:sp>
      <p:pic>
        <p:nvPicPr>
          <p:cNvPr id="5" name="Content Placeholder 4">
            <a:extLst>
              <a:ext uri="{FF2B5EF4-FFF2-40B4-BE49-F238E27FC236}">
                <a16:creationId xmlns:a16="http://schemas.microsoft.com/office/drawing/2014/main" id="{F2B646DE-AF6D-49E3-BEFB-9A33682606F8}"/>
              </a:ext>
            </a:extLst>
          </p:cNvPr>
          <p:cNvPicPr>
            <a:picLocks noGrp="1" noChangeAspect="1"/>
          </p:cNvPicPr>
          <p:nvPr>
            <p:ph idx="1"/>
          </p:nvPr>
        </p:nvPicPr>
        <p:blipFill>
          <a:blip r:embed="rId3"/>
          <a:stretch>
            <a:fillRect/>
          </a:stretch>
        </p:blipFill>
        <p:spPr>
          <a:xfrm>
            <a:off x="647700" y="2256972"/>
            <a:ext cx="10896599" cy="1894114"/>
          </a:xfrm>
        </p:spPr>
      </p:pic>
    </p:spTree>
    <p:extLst>
      <p:ext uri="{BB962C8B-B14F-4D97-AF65-F5344CB8AC3E}">
        <p14:creationId xmlns:p14="http://schemas.microsoft.com/office/powerpoint/2010/main" val="261829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FD40-6700-4925-A037-C978ED01CA8C}"/>
              </a:ext>
            </a:extLst>
          </p:cNvPr>
          <p:cNvSpPr>
            <a:spLocks noGrp="1"/>
          </p:cNvSpPr>
          <p:nvPr>
            <p:ph type="title"/>
          </p:nvPr>
        </p:nvSpPr>
        <p:spPr>
          <a:xfrm>
            <a:off x="2895600" y="764373"/>
            <a:ext cx="7510609" cy="1293028"/>
          </a:xfrm>
        </p:spPr>
        <p:txBody>
          <a:bodyPr/>
          <a:lstStyle/>
          <a:p>
            <a:pPr algn="ctr"/>
            <a:r>
              <a:rPr lang="en-GB" dirty="0"/>
              <a:t>Debugging windows - Watch Window</a:t>
            </a:r>
          </a:p>
        </p:txBody>
      </p:sp>
      <p:pic>
        <p:nvPicPr>
          <p:cNvPr id="5" name="Content Placeholder 4">
            <a:extLst>
              <a:ext uri="{FF2B5EF4-FFF2-40B4-BE49-F238E27FC236}">
                <a16:creationId xmlns:a16="http://schemas.microsoft.com/office/drawing/2014/main" id="{065F686F-D54F-44F0-B970-16532F1A03E7}"/>
              </a:ext>
            </a:extLst>
          </p:cNvPr>
          <p:cNvPicPr>
            <a:picLocks noGrp="1" noChangeAspect="1"/>
          </p:cNvPicPr>
          <p:nvPr>
            <p:ph idx="1"/>
          </p:nvPr>
        </p:nvPicPr>
        <p:blipFill>
          <a:blip r:embed="rId3"/>
          <a:stretch>
            <a:fillRect/>
          </a:stretch>
        </p:blipFill>
        <p:spPr>
          <a:xfrm>
            <a:off x="375439" y="2607469"/>
            <a:ext cx="11540336" cy="3224950"/>
          </a:xfrm>
        </p:spPr>
      </p:pic>
    </p:spTree>
    <p:extLst>
      <p:ext uri="{BB962C8B-B14F-4D97-AF65-F5344CB8AC3E}">
        <p14:creationId xmlns:p14="http://schemas.microsoft.com/office/powerpoint/2010/main" val="798665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A4BE-1217-45BA-B7AF-B154DD458648}"/>
              </a:ext>
            </a:extLst>
          </p:cNvPr>
          <p:cNvSpPr>
            <a:spLocks noGrp="1"/>
          </p:cNvSpPr>
          <p:nvPr>
            <p:ph type="title"/>
          </p:nvPr>
        </p:nvSpPr>
        <p:spPr/>
        <p:txBody>
          <a:bodyPr/>
          <a:lstStyle/>
          <a:p>
            <a:r>
              <a:rPr lang="en-GB" dirty="0"/>
              <a:t>Multi-threaded applications</a:t>
            </a:r>
          </a:p>
        </p:txBody>
      </p:sp>
      <p:sp>
        <p:nvSpPr>
          <p:cNvPr id="3" name="Content Placeholder 2">
            <a:extLst>
              <a:ext uri="{FF2B5EF4-FFF2-40B4-BE49-F238E27FC236}">
                <a16:creationId xmlns:a16="http://schemas.microsoft.com/office/drawing/2014/main" id="{89042F0B-7101-4B0F-BCF9-F1E11B8E581D}"/>
              </a:ext>
            </a:extLst>
          </p:cNvPr>
          <p:cNvSpPr>
            <a:spLocks noGrp="1"/>
          </p:cNvSpPr>
          <p:nvPr>
            <p:ph idx="1"/>
          </p:nvPr>
        </p:nvSpPr>
        <p:spPr/>
        <p:txBody>
          <a:bodyPr/>
          <a:lstStyle/>
          <a:p>
            <a:r>
              <a:rPr lang="en-GB" dirty="0"/>
              <a:t>Thread Window</a:t>
            </a:r>
          </a:p>
          <a:p>
            <a:r>
              <a:rPr lang="en-GB" dirty="0"/>
              <a:t>Debug Toolbar</a:t>
            </a:r>
          </a:p>
          <a:p>
            <a:r>
              <a:rPr lang="en-GB" dirty="0"/>
              <a:t>Debug Location</a:t>
            </a:r>
          </a:p>
          <a:p>
            <a:r>
              <a:rPr lang="en-GB" dirty="0"/>
              <a:t>Parallel Stacks</a:t>
            </a:r>
          </a:p>
          <a:p>
            <a:r>
              <a:rPr lang="en-GB" dirty="0"/>
              <a:t>Parallel Watch</a:t>
            </a:r>
          </a:p>
        </p:txBody>
      </p:sp>
    </p:spTree>
    <p:extLst>
      <p:ext uri="{BB962C8B-B14F-4D97-AF65-F5344CB8AC3E}">
        <p14:creationId xmlns:p14="http://schemas.microsoft.com/office/powerpoint/2010/main" val="228339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566E-4AAA-47A6-9563-2795E67A03A0}"/>
              </a:ext>
            </a:extLst>
          </p:cNvPr>
          <p:cNvSpPr>
            <a:spLocks noGrp="1"/>
          </p:cNvSpPr>
          <p:nvPr>
            <p:ph type="title"/>
          </p:nvPr>
        </p:nvSpPr>
        <p:spPr/>
        <p:txBody>
          <a:bodyPr/>
          <a:lstStyle/>
          <a:p>
            <a:pPr algn="ctr"/>
            <a:r>
              <a:rPr lang="en-GB" dirty="0"/>
              <a:t>Multithreaded Debugging Windows - Threads</a:t>
            </a:r>
          </a:p>
        </p:txBody>
      </p:sp>
      <p:pic>
        <p:nvPicPr>
          <p:cNvPr id="5" name="Content Placeholder 4">
            <a:extLst>
              <a:ext uri="{FF2B5EF4-FFF2-40B4-BE49-F238E27FC236}">
                <a16:creationId xmlns:a16="http://schemas.microsoft.com/office/drawing/2014/main" id="{5A3E99E6-785F-4599-9F4F-3E9DCD1F5D34}"/>
              </a:ext>
            </a:extLst>
          </p:cNvPr>
          <p:cNvPicPr>
            <a:picLocks noGrp="1" noChangeAspect="1"/>
          </p:cNvPicPr>
          <p:nvPr>
            <p:ph idx="1"/>
          </p:nvPr>
        </p:nvPicPr>
        <p:blipFill>
          <a:blip r:embed="rId2"/>
          <a:stretch>
            <a:fillRect/>
          </a:stretch>
        </p:blipFill>
        <p:spPr>
          <a:xfrm>
            <a:off x="281566" y="3186376"/>
            <a:ext cx="11803402" cy="2070022"/>
          </a:xfrm>
        </p:spPr>
      </p:pic>
    </p:spTree>
    <p:extLst>
      <p:ext uri="{BB962C8B-B14F-4D97-AF65-F5344CB8AC3E}">
        <p14:creationId xmlns:p14="http://schemas.microsoft.com/office/powerpoint/2010/main" val="169762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AA32-3C1E-42B8-B707-7349C1E8F1F4}"/>
              </a:ext>
            </a:extLst>
          </p:cNvPr>
          <p:cNvSpPr>
            <a:spLocks noGrp="1"/>
          </p:cNvSpPr>
          <p:nvPr>
            <p:ph type="title"/>
          </p:nvPr>
        </p:nvSpPr>
        <p:spPr/>
        <p:txBody>
          <a:bodyPr/>
          <a:lstStyle/>
          <a:p>
            <a:pPr algn="ctr"/>
            <a:r>
              <a:rPr lang="en-GB" dirty="0"/>
              <a:t>Multithreading windows – debug toolbar</a:t>
            </a:r>
          </a:p>
        </p:txBody>
      </p:sp>
      <p:pic>
        <p:nvPicPr>
          <p:cNvPr id="5" name="Content Placeholder 4">
            <a:extLst>
              <a:ext uri="{FF2B5EF4-FFF2-40B4-BE49-F238E27FC236}">
                <a16:creationId xmlns:a16="http://schemas.microsoft.com/office/drawing/2014/main" id="{E42AAECF-FE44-4AC0-8A6B-4A0090E0B64D}"/>
              </a:ext>
            </a:extLst>
          </p:cNvPr>
          <p:cNvPicPr>
            <a:picLocks noGrp="1" noChangeAspect="1"/>
          </p:cNvPicPr>
          <p:nvPr>
            <p:ph idx="1"/>
          </p:nvPr>
        </p:nvPicPr>
        <p:blipFill>
          <a:blip r:embed="rId2"/>
          <a:stretch>
            <a:fillRect/>
          </a:stretch>
        </p:blipFill>
        <p:spPr>
          <a:xfrm>
            <a:off x="612193" y="3719307"/>
            <a:ext cx="11347935" cy="1007305"/>
          </a:xfrm>
        </p:spPr>
      </p:pic>
    </p:spTree>
    <p:extLst>
      <p:ext uri="{BB962C8B-B14F-4D97-AF65-F5344CB8AC3E}">
        <p14:creationId xmlns:p14="http://schemas.microsoft.com/office/powerpoint/2010/main" val="266998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E4E3-D8ED-4ED9-9224-927B75E52C0D}"/>
              </a:ext>
            </a:extLst>
          </p:cNvPr>
          <p:cNvSpPr>
            <a:spLocks noGrp="1"/>
          </p:cNvSpPr>
          <p:nvPr>
            <p:ph type="title"/>
          </p:nvPr>
        </p:nvSpPr>
        <p:spPr/>
        <p:txBody>
          <a:bodyPr/>
          <a:lstStyle/>
          <a:p>
            <a:pPr algn="ctr"/>
            <a:r>
              <a:rPr lang="en-GB" dirty="0"/>
              <a:t>Multithreading windows debug location</a:t>
            </a:r>
          </a:p>
        </p:txBody>
      </p:sp>
      <p:pic>
        <p:nvPicPr>
          <p:cNvPr id="9" name="Content Placeholder 8">
            <a:extLst>
              <a:ext uri="{FF2B5EF4-FFF2-40B4-BE49-F238E27FC236}">
                <a16:creationId xmlns:a16="http://schemas.microsoft.com/office/drawing/2014/main" id="{84C9915E-9ED7-42B1-8C38-7337AAD56457}"/>
              </a:ext>
            </a:extLst>
          </p:cNvPr>
          <p:cNvPicPr>
            <a:picLocks noGrp="1" noChangeAspect="1"/>
          </p:cNvPicPr>
          <p:nvPr>
            <p:ph idx="1"/>
          </p:nvPr>
        </p:nvPicPr>
        <p:blipFill>
          <a:blip r:embed="rId2"/>
          <a:stretch>
            <a:fillRect/>
          </a:stretch>
        </p:blipFill>
        <p:spPr>
          <a:xfrm>
            <a:off x="460685" y="2271975"/>
            <a:ext cx="5892704" cy="580169"/>
          </a:xfrm>
        </p:spPr>
      </p:pic>
      <p:pic>
        <p:nvPicPr>
          <p:cNvPr id="11" name="Picture 10">
            <a:extLst>
              <a:ext uri="{FF2B5EF4-FFF2-40B4-BE49-F238E27FC236}">
                <a16:creationId xmlns:a16="http://schemas.microsoft.com/office/drawing/2014/main" id="{82BED1C3-7AFE-4E51-BB2F-EAB1B1C60322}"/>
              </a:ext>
            </a:extLst>
          </p:cNvPr>
          <p:cNvPicPr>
            <a:picLocks noChangeAspect="1"/>
          </p:cNvPicPr>
          <p:nvPr/>
        </p:nvPicPr>
        <p:blipFill>
          <a:blip r:embed="rId3"/>
          <a:stretch>
            <a:fillRect/>
          </a:stretch>
        </p:blipFill>
        <p:spPr>
          <a:xfrm>
            <a:off x="460685" y="3425688"/>
            <a:ext cx="10267642" cy="580169"/>
          </a:xfrm>
          <a:prstGeom prst="rect">
            <a:avLst/>
          </a:prstGeom>
        </p:spPr>
      </p:pic>
      <p:pic>
        <p:nvPicPr>
          <p:cNvPr id="13" name="Picture 12">
            <a:extLst>
              <a:ext uri="{FF2B5EF4-FFF2-40B4-BE49-F238E27FC236}">
                <a16:creationId xmlns:a16="http://schemas.microsoft.com/office/drawing/2014/main" id="{8519FCB0-E0CD-44A2-B892-56853BB42467}"/>
              </a:ext>
            </a:extLst>
          </p:cNvPr>
          <p:cNvPicPr>
            <a:picLocks noChangeAspect="1"/>
          </p:cNvPicPr>
          <p:nvPr/>
        </p:nvPicPr>
        <p:blipFill>
          <a:blip r:embed="rId4"/>
          <a:stretch>
            <a:fillRect/>
          </a:stretch>
        </p:blipFill>
        <p:spPr>
          <a:xfrm>
            <a:off x="460685" y="4574637"/>
            <a:ext cx="8416569" cy="566312"/>
          </a:xfrm>
          <a:prstGeom prst="rect">
            <a:avLst/>
          </a:prstGeom>
        </p:spPr>
      </p:pic>
    </p:spTree>
    <p:extLst>
      <p:ext uri="{BB962C8B-B14F-4D97-AF65-F5344CB8AC3E}">
        <p14:creationId xmlns:p14="http://schemas.microsoft.com/office/powerpoint/2010/main" val="2864293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1A25-8771-40CB-ADAD-EECDA6677975}"/>
              </a:ext>
            </a:extLst>
          </p:cNvPr>
          <p:cNvSpPr>
            <a:spLocks noGrp="1"/>
          </p:cNvSpPr>
          <p:nvPr>
            <p:ph type="title"/>
          </p:nvPr>
        </p:nvSpPr>
        <p:spPr/>
        <p:txBody>
          <a:bodyPr/>
          <a:lstStyle/>
          <a:p>
            <a:pPr algn="ctr"/>
            <a:r>
              <a:rPr lang="en-GB" dirty="0"/>
              <a:t>Multithreading windows parallel stacks</a:t>
            </a:r>
          </a:p>
        </p:txBody>
      </p:sp>
      <p:sp>
        <p:nvSpPr>
          <p:cNvPr id="3" name="Content Placeholder 2">
            <a:extLst>
              <a:ext uri="{FF2B5EF4-FFF2-40B4-BE49-F238E27FC236}">
                <a16:creationId xmlns:a16="http://schemas.microsoft.com/office/drawing/2014/main" id="{F88BB559-A3D6-4B16-9279-8AE40066437F}"/>
              </a:ext>
            </a:extLst>
          </p:cNvPr>
          <p:cNvSpPr>
            <a:spLocks noGrp="1"/>
          </p:cNvSpPr>
          <p:nvPr>
            <p:ph idx="1"/>
          </p:nvPr>
        </p:nvSpPr>
        <p:spPr/>
        <p:txBody>
          <a:bodyPr>
            <a:normAutofit fontScale="85000" lnSpcReduction="20000"/>
          </a:bodyPr>
          <a:lstStyle/>
          <a:p>
            <a:r>
              <a:rPr lang="en-GB" dirty="0"/>
              <a:t> private static void </a:t>
            </a:r>
            <a:r>
              <a:rPr lang="en-GB" dirty="0" err="1"/>
              <a:t>ParallelExample</a:t>
            </a:r>
            <a:r>
              <a:rPr lang="en-GB" dirty="0"/>
              <a:t>()</a:t>
            </a:r>
          </a:p>
          <a:p>
            <a:r>
              <a:rPr lang="en-GB" dirty="0"/>
              <a:t>        {</a:t>
            </a:r>
          </a:p>
          <a:p>
            <a:r>
              <a:rPr lang="en-GB" dirty="0"/>
              <a:t>            var names = new List&lt;string&gt; {"Bob", "Judy", "Chris", "Ashley"};</a:t>
            </a:r>
          </a:p>
          <a:p>
            <a:r>
              <a:rPr lang="en-GB" dirty="0"/>
              <a:t>            </a:t>
            </a:r>
            <a:r>
              <a:rPr lang="en-GB" dirty="0" err="1"/>
              <a:t>Parallel.ForEach</a:t>
            </a:r>
            <a:r>
              <a:rPr lang="en-GB" dirty="0"/>
              <a:t>(names, (name) =&gt;</a:t>
            </a:r>
          </a:p>
          <a:p>
            <a:r>
              <a:rPr lang="en-GB" dirty="0"/>
              <a:t>            {</a:t>
            </a:r>
          </a:p>
          <a:p>
            <a:r>
              <a:rPr lang="nn-NO" dirty="0"/>
              <a:t>                for (var i = 0; i &lt; 10; i++)</a:t>
            </a:r>
          </a:p>
          <a:p>
            <a:r>
              <a:rPr lang="en-GB" dirty="0"/>
              <a:t>                {</a:t>
            </a:r>
          </a:p>
          <a:p>
            <a:r>
              <a:rPr lang="en-GB" dirty="0"/>
              <a:t>                    </a:t>
            </a:r>
            <a:r>
              <a:rPr lang="en-GB" dirty="0" err="1"/>
              <a:t>Console.WriteLine</a:t>
            </a:r>
            <a:r>
              <a:rPr lang="en-GB" dirty="0"/>
              <a:t>($"Hello {name} {</a:t>
            </a:r>
            <a:r>
              <a:rPr lang="en-GB" dirty="0" err="1"/>
              <a:t>i</a:t>
            </a:r>
            <a:r>
              <a:rPr lang="en-GB" dirty="0"/>
              <a:t>}");</a:t>
            </a:r>
          </a:p>
          <a:p>
            <a:r>
              <a:rPr lang="en-GB" dirty="0"/>
              <a:t>                }</a:t>
            </a:r>
          </a:p>
          <a:p>
            <a:r>
              <a:rPr lang="en-GB" dirty="0"/>
              <a:t>            });</a:t>
            </a:r>
          </a:p>
          <a:p>
            <a:endParaRPr lang="en-GB" dirty="0"/>
          </a:p>
          <a:p>
            <a:r>
              <a:rPr lang="en-GB" dirty="0"/>
              <a:t>        }</a:t>
            </a:r>
          </a:p>
        </p:txBody>
      </p:sp>
    </p:spTree>
    <p:extLst>
      <p:ext uri="{BB962C8B-B14F-4D97-AF65-F5344CB8AC3E}">
        <p14:creationId xmlns:p14="http://schemas.microsoft.com/office/powerpoint/2010/main" val="2528886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95E5-F383-416C-A154-CB05C318CCFC}"/>
              </a:ext>
            </a:extLst>
          </p:cNvPr>
          <p:cNvSpPr>
            <a:spLocks noGrp="1"/>
          </p:cNvSpPr>
          <p:nvPr>
            <p:ph type="title"/>
          </p:nvPr>
        </p:nvSpPr>
        <p:spPr/>
        <p:txBody>
          <a:bodyPr/>
          <a:lstStyle/>
          <a:p>
            <a:pPr algn="ctr"/>
            <a:r>
              <a:rPr lang="en-GB" dirty="0"/>
              <a:t>Multithreading windows</a:t>
            </a:r>
            <a:br>
              <a:rPr lang="en-GB" dirty="0"/>
            </a:br>
            <a:r>
              <a:rPr lang="en-GB" dirty="0"/>
              <a:t>parallel stacks</a:t>
            </a:r>
          </a:p>
        </p:txBody>
      </p:sp>
      <p:pic>
        <p:nvPicPr>
          <p:cNvPr id="5" name="Content Placeholder 4">
            <a:extLst>
              <a:ext uri="{FF2B5EF4-FFF2-40B4-BE49-F238E27FC236}">
                <a16:creationId xmlns:a16="http://schemas.microsoft.com/office/drawing/2014/main" id="{230AE1D2-A83C-4280-AF07-8E81CABC5686}"/>
              </a:ext>
            </a:extLst>
          </p:cNvPr>
          <p:cNvPicPr>
            <a:picLocks noGrp="1" noChangeAspect="1"/>
          </p:cNvPicPr>
          <p:nvPr>
            <p:ph idx="1"/>
          </p:nvPr>
        </p:nvPicPr>
        <p:blipFill>
          <a:blip r:embed="rId2"/>
          <a:stretch>
            <a:fillRect/>
          </a:stretch>
        </p:blipFill>
        <p:spPr>
          <a:xfrm>
            <a:off x="2509339" y="1930400"/>
            <a:ext cx="7173321" cy="4657953"/>
          </a:xfrm>
        </p:spPr>
      </p:pic>
    </p:spTree>
    <p:extLst>
      <p:ext uri="{BB962C8B-B14F-4D97-AF65-F5344CB8AC3E}">
        <p14:creationId xmlns:p14="http://schemas.microsoft.com/office/powerpoint/2010/main" val="77050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93EF-66AC-47F9-A45F-2653FA9748D5}"/>
              </a:ext>
            </a:extLst>
          </p:cNvPr>
          <p:cNvSpPr>
            <a:spLocks noGrp="1"/>
          </p:cNvSpPr>
          <p:nvPr>
            <p:ph type="title"/>
          </p:nvPr>
        </p:nvSpPr>
        <p:spPr/>
        <p:txBody>
          <a:bodyPr/>
          <a:lstStyle/>
          <a:p>
            <a:pPr algn="l"/>
            <a:r>
              <a:rPr lang="en-GB" dirty="0"/>
              <a:t>Introduction</a:t>
            </a:r>
          </a:p>
        </p:txBody>
      </p:sp>
      <p:sp>
        <p:nvSpPr>
          <p:cNvPr id="3" name="Content Placeholder 2">
            <a:extLst>
              <a:ext uri="{FF2B5EF4-FFF2-40B4-BE49-F238E27FC236}">
                <a16:creationId xmlns:a16="http://schemas.microsoft.com/office/drawing/2014/main" id="{BB72D1AC-4633-451F-91F8-C5F4BA32C9A8}"/>
              </a:ext>
            </a:extLst>
          </p:cNvPr>
          <p:cNvSpPr>
            <a:spLocks noGrp="1"/>
          </p:cNvSpPr>
          <p:nvPr>
            <p:ph idx="1"/>
          </p:nvPr>
        </p:nvSpPr>
        <p:spPr/>
        <p:txBody>
          <a:bodyPr/>
          <a:lstStyle/>
          <a:p>
            <a:r>
              <a:rPr lang="en-GB" dirty="0"/>
              <a:t>There is a bug</a:t>
            </a:r>
          </a:p>
          <a:p>
            <a:r>
              <a:rPr lang="en-GB" dirty="0"/>
              <a:t>Visual Studio Options</a:t>
            </a:r>
          </a:p>
          <a:p>
            <a:r>
              <a:rPr lang="en-GB" dirty="0"/>
              <a:t>Debugging Attributes</a:t>
            </a:r>
          </a:p>
          <a:p>
            <a:r>
              <a:rPr lang="en-GB" dirty="0" err="1"/>
              <a:t>Datatips</a:t>
            </a:r>
            <a:endParaRPr lang="en-GB" dirty="0"/>
          </a:p>
          <a:p>
            <a:r>
              <a:rPr lang="en-GB" dirty="0"/>
              <a:t>Debugging Windows</a:t>
            </a:r>
          </a:p>
          <a:p>
            <a:r>
              <a:rPr lang="en-GB" dirty="0"/>
              <a:t>Dumps</a:t>
            </a:r>
          </a:p>
          <a:p>
            <a:r>
              <a:rPr lang="en-GB" dirty="0"/>
              <a:t>Symbol Servers</a:t>
            </a:r>
          </a:p>
          <a:p>
            <a:r>
              <a:rPr lang="en-GB" dirty="0"/>
              <a:t>Browser Link/Sync/Inspector</a:t>
            </a:r>
          </a:p>
          <a:p>
            <a:r>
              <a:rPr lang="en-GB" dirty="0"/>
              <a:t>Enterprise Features</a:t>
            </a:r>
          </a:p>
          <a:p>
            <a:pPr marL="0" indent="0">
              <a:buNone/>
            </a:pPr>
            <a:endParaRPr lang="en-GB" dirty="0"/>
          </a:p>
        </p:txBody>
      </p:sp>
    </p:spTree>
    <p:extLst>
      <p:ext uri="{BB962C8B-B14F-4D97-AF65-F5344CB8AC3E}">
        <p14:creationId xmlns:p14="http://schemas.microsoft.com/office/powerpoint/2010/main" val="129107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231B-0912-4D42-8E7F-A3A732B453ED}"/>
              </a:ext>
            </a:extLst>
          </p:cNvPr>
          <p:cNvSpPr>
            <a:spLocks noGrp="1"/>
          </p:cNvSpPr>
          <p:nvPr>
            <p:ph type="title"/>
          </p:nvPr>
        </p:nvSpPr>
        <p:spPr/>
        <p:txBody>
          <a:bodyPr/>
          <a:lstStyle/>
          <a:p>
            <a:pPr algn="ctr"/>
            <a:r>
              <a:rPr lang="en-GB" dirty="0"/>
              <a:t>Multithreading windows</a:t>
            </a:r>
            <a:br>
              <a:rPr lang="en-GB" dirty="0"/>
            </a:br>
            <a:r>
              <a:rPr lang="en-GB" dirty="0"/>
              <a:t>parallel watch</a:t>
            </a:r>
          </a:p>
        </p:txBody>
      </p:sp>
      <p:pic>
        <p:nvPicPr>
          <p:cNvPr id="5" name="Content Placeholder 4">
            <a:extLst>
              <a:ext uri="{FF2B5EF4-FFF2-40B4-BE49-F238E27FC236}">
                <a16:creationId xmlns:a16="http://schemas.microsoft.com/office/drawing/2014/main" id="{85E4DA72-8CCE-40C5-A245-5DAF02A98CD9}"/>
              </a:ext>
            </a:extLst>
          </p:cNvPr>
          <p:cNvPicPr>
            <a:picLocks noGrp="1" noChangeAspect="1"/>
          </p:cNvPicPr>
          <p:nvPr>
            <p:ph idx="1"/>
          </p:nvPr>
        </p:nvPicPr>
        <p:blipFill>
          <a:blip r:embed="rId3"/>
          <a:stretch>
            <a:fillRect/>
          </a:stretch>
        </p:blipFill>
        <p:spPr>
          <a:xfrm>
            <a:off x="315039" y="2271486"/>
            <a:ext cx="11421327" cy="3822141"/>
          </a:xfrm>
        </p:spPr>
      </p:pic>
    </p:spTree>
    <p:extLst>
      <p:ext uri="{BB962C8B-B14F-4D97-AF65-F5344CB8AC3E}">
        <p14:creationId xmlns:p14="http://schemas.microsoft.com/office/powerpoint/2010/main" val="19468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8CD-45D9-460E-A96F-2FFAD92DB137}"/>
              </a:ext>
            </a:extLst>
          </p:cNvPr>
          <p:cNvSpPr>
            <a:spLocks noGrp="1"/>
          </p:cNvSpPr>
          <p:nvPr>
            <p:ph type="title"/>
          </p:nvPr>
        </p:nvSpPr>
        <p:spPr/>
        <p:txBody>
          <a:bodyPr/>
          <a:lstStyle/>
          <a:p>
            <a:r>
              <a:rPr lang="en-GB" dirty="0"/>
              <a:t>Breakpoints</a:t>
            </a:r>
          </a:p>
        </p:txBody>
      </p:sp>
      <p:sp>
        <p:nvSpPr>
          <p:cNvPr id="3" name="Content Placeholder 2">
            <a:extLst>
              <a:ext uri="{FF2B5EF4-FFF2-40B4-BE49-F238E27FC236}">
                <a16:creationId xmlns:a16="http://schemas.microsoft.com/office/drawing/2014/main" id="{C1D22BCB-CFBD-4008-BD3B-ADFFA2EAA67D}"/>
              </a:ext>
            </a:extLst>
          </p:cNvPr>
          <p:cNvSpPr>
            <a:spLocks noGrp="1"/>
          </p:cNvSpPr>
          <p:nvPr>
            <p:ph idx="1"/>
          </p:nvPr>
        </p:nvSpPr>
        <p:spPr/>
        <p:txBody>
          <a:bodyPr/>
          <a:lstStyle/>
          <a:p>
            <a:r>
              <a:rPr lang="en-GB" dirty="0"/>
              <a:t>Data Breakpoints</a:t>
            </a:r>
          </a:p>
          <a:p>
            <a:r>
              <a:rPr lang="en-GB" dirty="0"/>
              <a:t>Break on return</a:t>
            </a:r>
          </a:p>
          <a:p>
            <a:r>
              <a:rPr lang="en-GB" dirty="0"/>
              <a:t>Condition</a:t>
            </a:r>
          </a:p>
          <a:p>
            <a:r>
              <a:rPr lang="en-GB" dirty="0"/>
              <a:t>Hit Count</a:t>
            </a:r>
          </a:p>
          <a:p>
            <a:r>
              <a:rPr lang="en-GB" dirty="0"/>
              <a:t>Filter</a:t>
            </a:r>
          </a:p>
          <a:p>
            <a:r>
              <a:rPr lang="en-GB" dirty="0"/>
              <a:t>When hit</a:t>
            </a:r>
          </a:p>
          <a:p>
            <a:r>
              <a:rPr lang="en-GB" dirty="0"/>
              <a:t>Break at Function</a:t>
            </a:r>
          </a:p>
          <a:p>
            <a:r>
              <a:rPr lang="en-GB" dirty="0"/>
              <a:t>Label</a:t>
            </a:r>
          </a:p>
        </p:txBody>
      </p:sp>
    </p:spTree>
    <p:extLst>
      <p:ext uri="{BB962C8B-B14F-4D97-AF65-F5344CB8AC3E}">
        <p14:creationId xmlns:p14="http://schemas.microsoft.com/office/powerpoint/2010/main" val="712858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E274-BADE-41E1-83B1-7BB877477E13}"/>
              </a:ext>
            </a:extLst>
          </p:cNvPr>
          <p:cNvSpPr>
            <a:spLocks noGrp="1"/>
          </p:cNvSpPr>
          <p:nvPr>
            <p:ph type="title"/>
          </p:nvPr>
        </p:nvSpPr>
        <p:spPr>
          <a:xfrm>
            <a:off x="1790700" y="771747"/>
            <a:ext cx="8610600" cy="1293028"/>
          </a:xfrm>
        </p:spPr>
        <p:txBody>
          <a:bodyPr/>
          <a:lstStyle/>
          <a:p>
            <a:pPr algn="ctr"/>
            <a:r>
              <a:rPr lang="en-GB" dirty="0"/>
              <a:t>Breakpoints</a:t>
            </a:r>
            <a:br>
              <a:rPr lang="en-GB" dirty="0"/>
            </a:br>
            <a:r>
              <a:rPr lang="en-GB" dirty="0"/>
              <a:t>Data</a:t>
            </a:r>
          </a:p>
        </p:txBody>
      </p:sp>
      <p:pic>
        <p:nvPicPr>
          <p:cNvPr id="5" name="Content Placeholder 4">
            <a:extLst>
              <a:ext uri="{FF2B5EF4-FFF2-40B4-BE49-F238E27FC236}">
                <a16:creationId xmlns:a16="http://schemas.microsoft.com/office/drawing/2014/main" id="{06261ED0-FBA6-416E-8905-E88FFB811BCF}"/>
              </a:ext>
            </a:extLst>
          </p:cNvPr>
          <p:cNvPicPr>
            <a:picLocks noGrp="1" noChangeAspect="1"/>
          </p:cNvPicPr>
          <p:nvPr>
            <p:ph idx="1"/>
          </p:nvPr>
        </p:nvPicPr>
        <p:blipFill>
          <a:blip r:embed="rId2"/>
          <a:stretch>
            <a:fillRect/>
          </a:stretch>
        </p:blipFill>
        <p:spPr>
          <a:xfrm>
            <a:off x="561852" y="3561734"/>
            <a:ext cx="10670751" cy="1401097"/>
          </a:xfrm>
        </p:spPr>
      </p:pic>
    </p:spTree>
    <p:extLst>
      <p:ext uri="{BB962C8B-B14F-4D97-AF65-F5344CB8AC3E}">
        <p14:creationId xmlns:p14="http://schemas.microsoft.com/office/powerpoint/2010/main" val="3798399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B5DE-7A6F-4705-A51B-83C53908B93E}"/>
              </a:ext>
            </a:extLst>
          </p:cNvPr>
          <p:cNvSpPr>
            <a:spLocks noGrp="1"/>
          </p:cNvSpPr>
          <p:nvPr>
            <p:ph type="title"/>
          </p:nvPr>
        </p:nvSpPr>
        <p:spPr/>
        <p:txBody>
          <a:bodyPr/>
          <a:lstStyle/>
          <a:p>
            <a:pPr algn="ctr"/>
            <a:r>
              <a:rPr lang="en-GB" dirty="0"/>
              <a:t>Breakpoints</a:t>
            </a:r>
            <a:br>
              <a:rPr lang="en-GB" dirty="0"/>
            </a:br>
            <a:r>
              <a:rPr lang="en-GB" dirty="0"/>
              <a:t>break on return</a:t>
            </a:r>
          </a:p>
        </p:txBody>
      </p:sp>
      <p:sp>
        <p:nvSpPr>
          <p:cNvPr id="6" name="Content Placeholder 5">
            <a:extLst>
              <a:ext uri="{FF2B5EF4-FFF2-40B4-BE49-F238E27FC236}">
                <a16:creationId xmlns:a16="http://schemas.microsoft.com/office/drawing/2014/main" id="{CA550C17-69E8-4F34-8E98-6D55051CB62B}"/>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15B021A4-B04D-48A3-8B1E-E4E6896715AE}"/>
              </a:ext>
            </a:extLst>
          </p:cNvPr>
          <p:cNvPicPr>
            <a:picLocks noChangeAspect="1"/>
          </p:cNvPicPr>
          <p:nvPr/>
        </p:nvPicPr>
        <p:blipFill>
          <a:blip r:embed="rId2"/>
          <a:stretch>
            <a:fillRect/>
          </a:stretch>
        </p:blipFill>
        <p:spPr>
          <a:xfrm>
            <a:off x="858000" y="3024997"/>
            <a:ext cx="10331668" cy="2030082"/>
          </a:xfrm>
          <a:prstGeom prst="rect">
            <a:avLst/>
          </a:prstGeom>
        </p:spPr>
      </p:pic>
    </p:spTree>
    <p:extLst>
      <p:ext uri="{BB962C8B-B14F-4D97-AF65-F5344CB8AC3E}">
        <p14:creationId xmlns:p14="http://schemas.microsoft.com/office/powerpoint/2010/main" val="254282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7C18-F927-4A7E-BDC9-0535B885C197}"/>
              </a:ext>
            </a:extLst>
          </p:cNvPr>
          <p:cNvSpPr>
            <a:spLocks noGrp="1"/>
          </p:cNvSpPr>
          <p:nvPr>
            <p:ph type="title"/>
          </p:nvPr>
        </p:nvSpPr>
        <p:spPr/>
        <p:txBody>
          <a:bodyPr/>
          <a:lstStyle/>
          <a:p>
            <a:pPr algn="ctr"/>
            <a:r>
              <a:rPr lang="en-GB" dirty="0"/>
              <a:t>Breakpoints</a:t>
            </a:r>
            <a:br>
              <a:rPr lang="en-GB" dirty="0"/>
            </a:br>
            <a:r>
              <a:rPr lang="en-GB" dirty="0"/>
              <a:t>break on return</a:t>
            </a:r>
          </a:p>
        </p:txBody>
      </p:sp>
      <p:pic>
        <p:nvPicPr>
          <p:cNvPr id="5" name="Content Placeholder 4">
            <a:extLst>
              <a:ext uri="{FF2B5EF4-FFF2-40B4-BE49-F238E27FC236}">
                <a16:creationId xmlns:a16="http://schemas.microsoft.com/office/drawing/2014/main" id="{9A5F0EBE-51C5-4948-9FDA-100535C754E2}"/>
              </a:ext>
            </a:extLst>
          </p:cNvPr>
          <p:cNvPicPr>
            <a:picLocks noGrp="1" noChangeAspect="1"/>
          </p:cNvPicPr>
          <p:nvPr>
            <p:ph idx="1"/>
          </p:nvPr>
        </p:nvPicPr>
        <p:blipFill>
          <a:blip r:embed="rId2"/>
          <a:stretch>
            <a:fillRect/>
          </a:stretch>
        </p:blipFill>
        <p:spPr>
          <a:xfrm>
            <a:off x="185085" y="2057401"/>
            <a:ext cx="11806477" cy="4291780"/>
          </a:xfrm>
        </p:spPr>
      </p:pic>
    </p:spTree>
    <p:extLst>
      <p:ext uri="{BB962C8B-B14F-4D97-AF65-F5344CB8AC3E}">
        <p14:creationId xmlns:p14="http://schemas.microsoft.com/office/powerpoint/2010/main" val="1115018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7C18-F927-4A7E-BDC9-0535B885C197}"/>
              </a:ext>
            </a:extLst>
          </p:cNvPr>
          <p:cNvSpPr>
            <a:spLocks noGrp="1"/>
          </p:cNvSpPr>
          <p:nvPr>
            <p:ph type="title"/>
          </p:nvPr>
        </p:nvSpPr>
        <p:spPr/>
        <p:txBody>
          <a:bodyPr>
            <a:normAutofit/>
          </a:bodyPr>
          <a:lstStyle/>
          <a:p>
            <a:pPr algn="ctr"/>
            <a:r>
              <a:rPr lang="en-GB" dirty="0"/>
              <a:t>Breakpoints</a:t>
            </a:r>
            <a:br>
              <a:rPr lang="en-GB" dirty="0"/>
            </a:br>
            <a:r>
              <a:rPr lang="en-GB" dirty="0"/>
              <a:t>Conditional breakpoints</a:t>
            </a:r>
          </a:p>
        </p:txBody>
      </p:sp>
      <p:pic>
        <p:nvPicPr>
          <p:cNvPr id="6" name="Content Placeholder 5">
            <a:extLst>
              <a:ext uri="{FF2B5EF4-FFF2-40B4-BE49-F238E27FC236}">
                <a16:creationId xmlns:a16="http://schemas.microsoft.com/office/drawing/2014/main" id="{8ECF6E3E-8EFD-4923-9F0B-2B0BA7D0666B}"/>
              </a:ext>
            </a:extLst>
          </p:cNvPr>
          <p:cNvPicPr>
            <a:picLocks noGrp="1" noChangeAspect="1"/>
          </p:cNvPicPr>
          <p:nvPr>
            <p:ph idx="1"/>
          </p:nvPr>
        </p:nvPicPr>
        <p:blipFill>
          <a:blip r:embed="rId2"/>
          <a:stretch>
            <a:fillRect/>
          </a:stretch>
        </p:blipFill>
        <p:spPr>
          <a:xfrm>
            <a:off x="526109" y="2219864"/>
            <a:ext cx="11148306" cy="3975475"/>
          </a:xfrm>
          <a:prstGeom prst="rect">
            <a:avLst/>
          </a:prstGeom>
        </p:spPr>
      </p:pic>
    </p:spTree>
    <p:extLst>
      <p:ext uri="{BB962C8B-B14F-4D97-AF65-F5344CB8AC3E}">
        <p14:creationId xmlns:p14="http://schemas.microsoft.com/office/powerpoint/2010/main" val="1911241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F26B-21B5-440F-BBCF-349A0C816CBF}"/>
              </a:ext>
            </a:extLst>
          </p:cNvPr>
          <p:cNvSpPr>
            <a:spLocks noGrp="1"/>
          </p:cNvSpPr>
          <p:nvPr>
            <p:ph type="title"/>
          </p:nvPr>
        </p:nvSpPr>
        <p:spPr/>
        <p:txBody>
          <a:bodyPr/>
          <a:lstStyle/>
          <a:p>
            <a:pPr algn="ctr"/>
            <a:r>
              <a:rPr lang="en-GB" dirty="0"/>
              <a:t>Breakpoints</a:t>
            </a:r>
            <a:br>
              <a:rPr lang="en-GB" dirty="0"/>
            </a:br>
            <a:r>
              <a:rPr lang="en-GB" dirty="0"/>
              <a:t>conditional</a:t>
            </a:r>
          </a:p>
        </p:txBody>
      </p:sp>
      <p:pic>
        <p:nvPicPr>
          <p:cNvPr id="4" name="Content Placeholder 3">
            <a:extLst>
              <a:ext uri="{FF2B5EF4-FFF2-40B4-BE49-F238E27FC236}">
                <a16:creationId xmlns:a16="http://schemas.microsoft.com/office/drawing/2014/main" id="{1EEDD267-0D3D-4EEF-8BD0-6F6E4E3024A9}"/>
              </a:ext>
            </a:extLst>
          </p:cNvPr>
          <p:cNvPicPr>
            <a:picLocks noGrp="1" noChangeAspect="1"/>
          </p:cNvPicPr>
          <p:nvPr>
            <p:ph idx="1"/>
          </p:nvPr>
        </p:nvPicPr>
        <p:blipFill>
          <a:blip r:embed="rId2"/>
          <a:stretch>
            <a:fillRect/>
          </a:stretch>
        </p:blipFill>
        <p:spPr>
          <a:xfrm>
            <a:off x="135172" y="2955985"/>
            <a:ext cx="11895802" cy="2494771"/>
          </a:xfrm>
          <a:prstGeom prst="rect">
            <a:avLst/>
          </a:prstGeom>
        </p:spPr>
      </p:pic>
    </p:spTree>
    <p:extLst>
      <p:ext uri="{BB962C8B-B14F-4D97-AF65-F5344CB8AC3E}">
        <p14:creationId xmlns:p14="http://schemas.microsoft.com/office/powerpoint/2010/main" val="3138953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F26B-21B5-440F-BBCF-349A0C816CBF}"/>
              </a:ext>
            </a:extLst>
          </p:cNvPr>
          <p:cNvSpPr>
            <a:spLocks noGrp="1"/>
          </p:cNvSpPr>
          <p:nvPr>
            <p:ph type="title"/>
          </p:nvPr>
        </p:nvSpPr>
        <p:spPr/>
        <p:txBody>
          <a:bodyPr/>
          <a:lstStyle/>
          <a:p>
            <a:pPr algn="ctr"/>
            <a:r>
              <a:rPr lang="en-GB" dirty="0"/>
              <a:t>Breakpoints</a:t>
            </a:r>
            <a:br>
              <a:rPr lang="en-GB" dirty="0"/>
            </a:br>
            <a:r>
              <a:rPr lang="en-GB" dirty="0"/>
              <a:t>conditional</a:t>
            </a:r>
          </a:p>
        </p:txBody>
      </p:sp>
      <p:sp>
        <p:nvSpPr>
          <p:cNvPr id="9" name="Content Placeholder 8">
            <a:extLst>
              <a:ext uri="{FF2B5EF4-FFF2-40B4-BE49-F238E27FC236}">
                <a16:creationId xmlns:a16="http://schemas.microsoft.com/office/drawing/2014/main" id="{01F02419-9B8F-4C87-9B39-48FD71C17B45}"/>
              </a:ext>
            </a:extLst>
          </p:cNvPr>
          <p:cNvSpPr>
            <a:spLocks noGrp="1"/>
          </p:cNvSpPr>
          <p:nvPr>
            <p:ph idx="1"/>
          </p:nvPr>
        </p:nvSpPr>
        <p:spPr/>
        <p:txBody>
          <a:bodyPr>
            <a:normAutofit fontScale="92500" lnSpcReduction="20000"/>
          </a:bodyPr>
          <a:lstStyle/>
          <a:p>
            <a:r>
              <a:rPr lang="en-GB" dirty="0"/>
              <a:t>private static void </a:t>
            </a:r>
            <a:r>
              <a:rPr lang="en-GB" dirty="0" err="1"/>
              <a:t>ConditionalBreakpoints</a:t>
            </a:r>
            <a:r>
              <a:rPr lang="en-GB" dirty="0"/>
              <a:t>()</a:t>
            </a:r>
          </a:p>
          <a:p>
            <a:r>
              <a:rPr lang="en-GB" dirty="0"/>
              <a:t>        {</a:t>
            </a:r>
          </a:p>
          <a:p>
            <a:r>
              <a:rPr lang="nn-NO" dirty="0"/>
              <a:t>            for (var i = 0; i &lt; 10; i++)</a:t>
            </a:r>
          </a:p>
          <a:p>
            <a:r>
              <a:rPr lang="en-GB" dirty="0"/>
              <a:t>            {</a:t>
            </a:r>
          </a:p>
          <a:p>
            <a:r>
              <a:rPr lang="en-GB" dirty="0"/>
              <a:t>                if ((</a:t>
            </a:r>
            <a:r>
              <a:rPr lang="en-GB" dirty="0" err="1"/>
              <a:t>Debugger.IsAttached</a:t>
            </a:r>
            <a:r>
              <a:rPr lang="en-GB" dirty="0"/>
              <a:t>) &amp;&amp; (</a:t>
            </a:r>
            <a:r>
              <a:rPr lang="en-GB" dirty="0" err="1"/>
              <a:t>i</a:t>
            </a:r>
            <a:r>
              <a:rPr lang="en-GB" dirty="0"/>
              <a:t>==5))</a:t>
            </a:r>
          </a:p>
          <a:p>
            <a:r>
              <a:rPr lang="en-GB" dirty="0"/>
              <a:t>                {</a:t>
            </a:r>
          </a:p>
          <a:p>
            <a:r>
              <a:rPr lang="en-GB" dirty="0"/>
              <a:t>                    </a:t>
            </a:r>
            <a:r>
              <a:rPr lang="en-GB" dirty="0" err="1"/>
              <a:t>Debugger.Break</a:t>
            </a:r>
            <a:r>
              <a:rPr lang="en-GB" dirty="0"/>
              <a:t>();</a:t>
            </a:r>
          </a:p>
          <a:p>
            <a:r>
              <a:rPr lang="en-GB" dirty="0"/>
              <a:t>                }</a:t>
            </a:r>
          </a:p>
          <a:p>
            <a:r>
              <a:rPr lang="en-GB" dirty="0"/>
              <a:t>                </a:t>
            </a:r>
            <a:r>
              <a:rPr lang="en-GB" dirty="0" err="1"/>
              <a:t>Console.WriteLine</a:t>
            </a:r>
            <a:r>
              <a:rPr lang="en-GB" dirty="0"/>
              <a:t>($"The value is {</a:t>
            </a:r>
            <a:r>
              <a:rPr lang="en-GB" dirty="0" err="1"/>
              <a:t>i</a:t>
            </a:r>
            <a:r>
              <a:rPr lang="en-GB" dirty="0"/>
              <a:t>}");</a:t>
            </a:r>
          </a:p>
          <a:p>
            <a:r>
              <a:rPr lang="en-GB" dirty="0"/>
              <a:t>            }</a:t>
            </a:r>
          </a:p>
          <a:p>
            <a:r>
              <a:rPr lang="en-GB" dirty="0"/>
              <a:t>        }</a:t>
            </a:r>
          </a:p>
        </p:txBody>
      </p:sp>
    </p:spTree>
    <p:extLst>
      <p:ext uri="{BB962C8B-B14F-4D97-AF65-F5344CB8AC3E}">
        <p14:creationId xmlns:p14="http://schemas.microsoft.com/office/powerpoint/2010/main" val="4123513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7321-FDF9-4E52-A123-92089767DE96}"/>
              </a:ext>
            </a:extLst>
          </p:cNvPr>
          <p:cNvSpPr>
            <a:spLocks noGrp="1"/>
          </p:cNvSpPr>
          <p:nvPr>
            <p:ph type="title"/>
          </p:nvPr>
        </p:nvSpPr>
        <p:spPr/>
        <p:txBody>
          <a:bodyPr/>
          <a:lstStyle/>
          <a:p>
            <a:pPr algn="ctr"/>
            <a:r>
              <a:rPr lang="en-GB" dirty="0"/>
              <a:t>Breakpoints</a:t>
            </a:r>
            <a:br>
              <a:rPr lang="en-GB" dirty="0"/>
            </a:br>
            <a:r>
              <a:rPr lang="en-GB" dirty="0"/>
              <a:t>hit count</a:t>
            </a:r>
          </a:p>
        </p:txBody>
      </p:sp>
      <p:pic>
        <p:nvPicPr>
          <p:cNvPr id="4" name="Content Placeholder 3">
            <a:extLst>
              <a:ext uri="{FF2B5EF4-FFF2-40B4-BE49-F238E27FC236}">
                <a16:creationId xmlns:a16="http://schemas.microsoft.com/office/drawing/2014/main" id="{82402B8A-A50E-4207-AF54-D79C8C05B870}"/>
              </a:ext>
            </a:extLst>
          </p:cNvPr>
          <p:cNvPicPr>
            <a:picLocks noGrp="1" noChangeAspect="1"/>
          </p:cNvPicPr>
          <p:nvPr>
            <p:ph idx="1"/>
          </p:nvPr>
        </p:nvPicPr>
        <p:blipFill>
          <a:blip r:embed="rId2"/>
          <a:stretch>
            <a:fillRect/>
          </a:stretch>
        </p:blipFill>
        <p:spPr>
          <a:xfrm>
            <a:off x="255720" y="3577087"/>
            <a:ext cx="11680560" cy="1293028"/>
          </a:xfrm>
          <a:prstGeom prst="rect">
            <a:avLst/>
          </a:prstGeom>
        </p:spPr>
      </p:pic>
    </p:spTree>
    <p:extLst>
      <p:ext uri="{BB962C8B-B14F-4D97-AF65-F5344CB8AC3E}">
        <p14:creationId xmlns:p14="http://schemas.microsoft.com/office/powerpoint/2010/main" val="4159284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7321-FDF9-4E52-A123-92089767DE96}"/>
              </a:ext>
            </a:extLst>
          </p:cNvPr>
          <p:cNvSpPr>
            <a:spLocks noGrp="1"/>
          </p:cNvSpPr>
          <p:nvPr>
            <p:ph type="title"/>
          </p:nvPr>
        </p:nvSpPr>
        <p:spPr/>
        <p:txBody>
          <a:bodyPr/>
          <a:lstStyle/>
          <a:p>
            <a:pPr algn="ctr"/>
            <a:r>
              <a:rPr lang="en-GB" dirty="0"/>
              <a:t>Breakpoints</a:t>
            </a:r>
            <a:br>
              <a:rPr lang="en-GB" dirty="0"/>
            </a:br>
            <a:r>
              <a:rPr lang="en-GB" dirty="0"/>
              <a:t>hit count</a:t>
            </a:r>
          </a:p>
        </p:txBody>
      </p:sp>
      <p:sp>
        <p:nvSpPr>
          <p:cNvPr id="5" name="Content Placeholder 4">
            <a:extLst>
              <a:ext uri="{FF2B5EF4-FFF2-40B4-BE49-F238E27FC236}">
                <a16:creationId xmlns:a16="http://schemas.microsoft.com/office/drawing/2014/main" id="{6D656245-1A6E-4E4B-8B46-329935E1C2BF}"/>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2789D7E4-5F48-45FA-A77C-D2BD38F95FE6}"/>
              </a:ext>
            </a:extLst>
          </p:cNvPr>
          <p:cNvPicPr>
            <a:picLocks noChangeAspect="1"/>
          </p:cNvPicPr>
          <p:nvPr/>
        </p:nvPicPr>
        <p:blipFill>
          <a:blip r:embed="rId2"/>
          <a:stretch>
            <a:fillRect/>
          </a:stretch>
        </p:blipFill>
        <p:spPr>
          <a:xfrm>
            <a:off x="454324" y="2629268"/>
            <a:ext cx="11122325" cy="1576637"/>
          </a:xfrm>
          <a:prstGeom prst="rect">
            <a:avLst/>
          </a:prstGeom>
        </p:spPr>
      </p:pic>
    </p:spTree>
    <p:extLst>
      <p:ext uri="{BB962C8B-B14F-4D97-AF65-F5344CB8AC3E}">
        <p14:creationId xmlns:p14="http://schemas.microsoft.com/office/powerpoint/2010/main" val="186304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99F7-39E2-4113-AD17-AD5EC6AB15E9}"/>
              </a:ext>
            </a:extLst>
          </p:cNvPr>
          <p:cNvSpPr>
            <a:spLocks noGrp="1"/>
          </p:cNvSpPr>
          <p:nvPr>
            <p:ph type="title"/>
          </p:nvPr>
        </p:nvSpPr>
        <p:spPr/>
        <p:txBody>
          <a:bodyPr/>
          <a:lstStyle/>
          <a:p>
            <a:pPr algn="ctr"/>
            <a:r>
              <a:rPr lang="en-GB" dirty="0"/>
              <a:t>There is a bug</a:t>
            </a:r>
          </a:p>
        </p:txBody>
      </p:sp>
      <p:sp>
        <p:nvSpPr>
          <p:cNvPr id="3" name="Content Placeholder 2">
            <a:extLst>
              <a:ext uri="{FF2B5EF4-FFF2-40B4-BE49-F238E27FC236}">
                <a16:creationId xmlns:a16="http://schemas.microsoft.com/office/drawing/2014/main" id="{8FB00E29-7AEB-4B82-ADD4-40833DFF3521}"/>
              </a:ext>
            </a:extLst>
          </p:cNvPr>
          <p:cNvSpPr>
            <a:spLocks noGrp="1"/>
          </p:cNvSpPr>
          <p:nvPr>
            <p:ph idx="1"/>
          </p:nvPr>
        </p:nvSpPr>
        <p:spPr/>
        <p:txBody>
          <a:bodyPr/>
          <a:lstStyle/>
          <a:p>
            <a:pPr marL="0" indent="0">
              <a:buNone/>
            </a:pPr>
            <a:r>
              <a:rPr lang="en-GB" dirty="0"/>
              <a:t>Don’t panic</a:t>
            </a:r>
          </a:p>
          <a:p>
            <a:pPr marL="0" indent="0">
              <a:buNone/>
            </a:pPr>
            <a:r>
              <a:rPr lang="en-GB" dirty="0"/>
              <a:t>Arrange Time to Update</a:t>
            </a:r>
          </a:p>
          <a:p>
            <a:pPr marL="0" indent="0">
              <a:buNone/>
            </a:pPr>
            <a:r>
              <a:rPr lang="en-GB" dirty="0"/>
              <a:t>Gather details</a:t>
            </a:r>
          </a:p>
          <a:p>
            <a:pPr marL="0" indent="0">
              <a:buNone/>
            </a:pPr>
            <a:r>
              <a:rPr lang="en-GB" dirty="0"/>
              <a:t>Reproduce</a:t>
            </a:r>
          </a:p>
          <a:p>
            <a:pPr marL="0" indent="0">
              <a:buNone/>
            </a:pPr>
            <a:r>
              <a:rPr lang="en-GB" dirty="0"/>
              <a:t>Create Hypotheses</a:t>
            </a:r>
          </a:p>
          <a:p>
            <a:pPr marL="0" indent="0">
              <a:buNone/>
            </a:pPr>
            <a:r>
              <a:rPr lang="en-GB" dirty="0"/>
              <a:t>Write a test to reproduce bug</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5066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504-6EE4-4824-820D-E9993E7CC1DB}"/>
              </a:ext>
            </a:extLst>
          </p:cNvPr>
          <p:cNvSpPr>
            <a:spLocks noGrp="1"/>
          </p:cNvSpPr>
          <p:nvPr>
            <p:ph type="title"/>
          </p:nvPr>
        </p:nvSpPr>
        <p:spPr/>
        <p:txBody>
          <a:bodyPr/>
          <a:lstStyle/>
          <a:p>
            <a:pPr algn="ctr"/>
            <a:r>
              <a:rPr lang="en-GB" dirty="0"/>
              <a:t>Breakpoints</a:t>
            </a:r>
            <a:br>
              <a:rPr lang="en-GB" dirty="0"/>
            </a:br>
            <a:r>
              <a:rPr lang="en-GB" dirty="0"/>
              <a:t>filter</a:t>
            </a:r>
          </a:p>
        </p:txBody>
      </p:sp>
      <p:pic>
        <p:nvPicPr>
          <p:cNvPr id="4" name="Content Placeholder 3">
            <a:extLst>
              <a:ext uri="{FF2B5EF4-FFF2-40B4-BE49-F238E27FC236}">
                <a16:creationId xmlns:a16="http://schemas.microsoft.com/office/drawing/2014/main" id="{436BB1C6-983D-4C48-929C-1E07E8EAA2F1}"/>
              </a:ext>
            </a:extLst>
          </p:cNvPr>
          <p:cNvPicPr>
            <a:picLocks noGrp="1" noChangeAspect="1"/>
          </p:cNvPicPr>
          <p:nvPr>
            <p:ph idx="1"/>
          </p:nvPr>
        </p:nvPicPr>
        <p:blipFill>
          <a:blip r:embed="rId2"/>
          <a:stretch>
            <a:fillRect/>
          </a:stretch>
        </p:blipFill>
        <p:spPr>
          <a:xfrm>
            <a:off x="515460" y="3549547"/>
            <a:ext cx="10990740" cy="1293028"/>
          </a:xfrm>
          <a:prstGeom prst="rect">
            <a:avLst/>
          </a:prstGeom>
        </p:spPr>
      </p:pic>
    </p:spTree>
    <p:extLst>
      <p:ext uri="{BB962C8B-B14F-4D97-AF65-F5344CB8AC3E}">
        <p14:creationId xmlns:p14="http://schemas.microsoft.com/office/powerpoint/2010/main" val="202480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504-6EE4-4824-820D-E9993E7CC1DB}"/>
              </a:ext>
            </a:extLst>
          </p:cNvPr>
          <p:cNvSpPr>
            <a:spLocks noGrp="1"/>
          </p:cNvSpPr>
          <p:nvPr>
            <p:ph type="title"/>
          </p:nvPr>
        </p:nvSpPr>
        <p:spPr/>
        <p:txBody>
          <a:bodyPr/>
          <a:lstStyle/>
          <a:p>
            <a:pPr algn="ctr"/>
            <a:r>
              <a:rPr lang="en-GB" dirty="0"/>
              <a:t>Breakpoints</a:t>
            </a:r>
            <a:br>
              <a:rPr lang="en-GB" dirty="0"/>
            </a:br>
            <a:r>
              <a:rPr lang="en-GB" dirty="0"/>
              <a:t>filter</a:t>
            </a:r>
          </a:p>
        </p:txBody>
      </p:sp>
      <p:pic>
        <p:nvPicPr>
          <p:cNvPr id="7" name="Content Placeholder 6">
            <a:extLst>
              <a:ext uri="{FF2B5EF4-FFF2-40B4-BE49-F238E27FC236}">
                <a16:creationId xmlns:a16="http://schemas.microsoft.com/office/drawing/2014/main" id="{F3BF19B4-5E4F-4EA0-92EF-DE4A9DFEA058}"/>
              </a:ext>
            </a:extLst>
          </p:cNvPr>
          <p:cNvPicPr>
            <a:picLocks noGrp="1" noChangeAspect="1"/>
          </p:cNvPicPr>
          <p:nvPr>
            <p:ph idx="1"/>
          </p:nvPr>
        </p:nvPicPr>
        <p:blipFill>
          <a:blip r:embed="rId2"/>
          <a:stretch>
            <a:fillRect/>
          </a:stretch>
        </p:blipFill>
        <p:spPr>
          <a:xfrm>
            <a:off x="191747" y="3358551"/>
            <a:ext cx="11738592" cy="1685025"/>
          </a:xfrm>
        </p:spPr>
      </p:pic>
    </p:spTree>
    <p:extLst>
      <p:ext uri="{BB962C8B-B14F-4D97-AF65-F5344CB8AC3E}">
        <p14:creationId xmlns:p14="http://schemas.microsoft.com/office/powerpoint/2010/main" val="2236234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504-6EE4-4824-820D-E9993E7CC1DB}"/>
              </a:ext>
            </a:extLst>
          </p:cNvPr>
          <p:cNvSpPr>
            <a:spLocks noGrp="1"/>
          </p:cNvSpPr>
          <p:nvPr>
            <p:ph type="title"/>
          </p:nvPr>
        </p:nvSpPr>
        <p:spPr/>
        <p:txBody>
          <a:bodyPr/>
          <a:lstStyle/>
          <a:p>
            <a:pPr algn="ctr"/>
            <a:r>
              <a:rPr lang="en-GB" dirty="0"/>
              <a:t>Breakpoints</a:t>
            </a:r>
            <a:br>
              <a:rPr lang="en-GB" dirty="0"/>
            </a:br>
            <a:r>
              <a:rPr lang="en-GB" dirty="0"/>
              <a:t>when hit</a:t>
            </a:r>
          </a:p>
        </p:txBody>
      </p:sp>
      <p:sp>
        <p:nvSpPr>
          <p:cNvPr id="4" name="Content Placeholder 3">
            <a:extLst>
              <a:ext uri="{FF2B5EF4-FFF2-40B4-BE49-F238E27FC236}">
                <a16:creationId xmlns:a16="http://schemas.microsoft.com/office/drawing/2014/main" id="{F488D435-E3D1-4F82-8959-736017CB48AD}"/>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BFA1ED7-F0E0-4651-8CDD-21F4F874A562}"/>
              </a:ext>
            </a:extLst>
          </p:cNvPr>
          <p:cNvPicPr>
            <a:picLocks noChangeAspect="1"/>
          </p:cNvPicPr>
          <p:nvPr/>
        </p:nvPicPr>
        <p:blipFill>
          <a:blip r:embed="rId2"/>
          <a:stretch>
            <a:fillRect/>
          </a:stretch>
        </p:blipFill>
        <p:spPr>
          <a:xfrm>
            <a:off x="1376362" y="2452238"/>
            <a:ext cx="9439275" cy="3333750"/>
          </a:xfrm>
          <a:prstGeom prst="rect">
            <a:avLst/>
          </a:prstGeom>
        </p:spPr>
      </p:pic>
    </p:spTree>
    <p:extLst>
      <p:ext uri="{BB962C8B-B14F-4D97-AF65-F5344CB8AC3E}">
        <p14:creationId xmlns:p14="http://schemas.microsoft.com/office/powerpoint/2010/main" val="4034187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504-6EE4-4824-820D-E9993E7CC1DB}"/>
              </a:ext>
            </a:extLst>
          </p:cNvPr>
          <p:cNvSpPr>
            <a:spLocks noGrp="1"/>
          </p:cNvSpPr>
          <p:nvPr>
            <p:ph type="title"/>
          </p:nvPr>
        </p:nvSpPr>
        <p:spPr/>
        <p:txBody>
          <a:bodyPr/>
          <a:lstStyle/>
          <a:p>
            <a:pPr algn="ctr"/>
            <a:r>
              <a:rPr lang="en-GB" dirty="0"/>
              <a:t>Breakpoints</a:t>
            </a:r>
            <a:br>
              <a:rPr lang="en-GB" dirty="0"/>
            </a:br>
            <a:r>
              <a:rPr lang="en-GB" dirty="0"/>
              <a:t>when hit</a:t>
            </a:r>
          </a:p>
        </p:txBody>
      </p:sp>
      <p:pic>
        <p:nvPicPr>
          <p:cNvPr id="3" name="Content Placeholder 2">
            <a:extLst>
              <a:ext uri="{FF2B5EF4-FFF2-40B4-BE49-F238E27FC236}">
                <a16:creationId xmlns:a16="http://schemas.microsoft.com/office/drawing/2014/main" id="{BB967130-63BC-4D77-ACD1-FDE9E8A2DA71}"/>
              </a:ext>
            </a:extLst>
          </p:cNvPr>
          <p:cNvPicPr>
            <a:picLocks noGrp="1" noChangeAspect="1"/>
          </p:cNvPicPr>
          <p:nvPr>
            <p:ph idx="1"/>
          </p:nvPr>
        </p:nvPicPr>
        <p:blipFill>
          <a:blip r:embed="rId2"/>
          <a:stretch>
            <a:fillRect/>
          </a:stretch>
        </p:blipFill>
        <p:spPr>
          <a:xfrm>
            <a:off x="2433637" y="2372519"/>
            <a:ext cx="7324725" cy="3667125"/>
          </a:xfrm>
          <a:prstGeom prst="rect">
            <a:avLst/>
          </a:prstGeom>
        </p:spPr>
      </p:pic>
    </p:spTree>
    <p:extLst>
      <p:ext uri="{BB962C8B-B14F-4D97-AF65-F5344CB8AC3E}">
        <p14:creationId xmlns:p14="http://schemas.microsoft.com/office/powerpoint/2010/main" val="3347200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504-6EE4-4824-820D-E9993E7CC1DB}"/>
              </a:ext>
            </a:extLst>
          </p:cNvPr>
          <p:cNvSpPr>
            <a:spLocks noGrp="1"/>
          </p:cNvSpPr>
          <p:nvPr>
            <p:ph type="title"/>
          </p:nvPr>
        </p:nvSpPr>
        <p:spPr/>
        <p:txBody>
          <a:bodyPr/>
          <a:lstStyle/>
          <a:p>
            <a:pPr algn="ctr"/>
            <a:r>
              <a:rPr lang="en-GB" dirty="0"/>
              <a:t>Breakpoints</a:t>
            </a:r>
            <a:br>
              <a:rPr lang="en-GB" dirty="0"/>
            </a:br>
            <a:r>
              <a:rPr lang="en-GB" dirty="0"/>
              <a:t>Break at function</a:t>
            </a:r>
          </a:p>
        </p:txBody>
      </p:sp>
      <p:sp>
        <p:nvSpPr>
          <p:cNvPr id="8" name="Content Placeholder 7">
            <a:extLst>
              <a:ext uri="{FF2B5EF4-FFF2-40B4-BE49-F238E27FC236}">
                <a16:creationId xmlns:a16="http://schemas.microsoft.com/office/drawing/2014/main" id="{395EA3E6-039A-4089-8C5C-26523B448BFB}"/>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7C80940F-C39F-4489-81A5-3214223B1017}"/>
              </a:ext>
            </a:extLst>
          </p:cNvPr>
          <p:cNvPicPr>
            <a:picLocks noChangeAspect="1"/>
          </p:cNvPicPr>
          <p:nvPr/>
        </p:nvPicPr>
        <p:blipFill>
          <a:blip r:embed="rId2"/>
          <a:stretch>
            <a:fillRect/>
          </a:stretch>
        </p:blipFill>
        <p:spPr>
          <a:xfrm>
            <a:off x="298461" y="2748951"/>
            <a:ext cx="11595077" cy="2599426"/>
          </a:xfrm>
          <a:prstGeom prst="rect">
            <a:avLst/>
          </a:prstGeom>
        </p:spPr>
      </p:pic>
    </p:spTree>
    <p:extLst>
      <p:ext uri="{BB962C8B-B14F-4D97-AF65-F5344CB8AC3E}">
        <p14:creationId xmlns:p14="http://schemas.microsoft.com/office/powerpoint/2010/main" val="3239267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F711-8941-4F3A-88D6-FB08DF347FD3}"/>
              </a:ext>
            </a:extLst>
          </p:cNvPr>
          <p:cNvSpPr>
            <a:spLocks noGrp="1"/>
          </p:cNvSpPr>
          <p:nvPr>
            <p:ph type="title"/>
          </p:nvPr>
        </p:nvSpPr>
        <p:spPr/>
        <p:txBody>
          <a:bodyPr/>
          <a:lstStyle/>
          <a:p>
            <a:r>
              <a:rPr lang="en-GB" dirty="0"/>
              <a:t>Address level debugging</a:t>
            </a:r>
          </a:p>
        </p:txBody>
      </p:sp>
      <p:sp>
        <p:nvSpPr>
          <p:cNvPr id="3" name="Content Placeholder 2">
            <a:extLst>
              <a:ext uri="{FF2B5EF4-FFF2-40B4-BE49-F238E27FC236}">
                <a16:creationId xmlns:a16="http://schemas.microsoft.com/office/drawing/2014/main" id="{89340D52-6F6B-4EAA-A6DB-7122E33AA7AD}"/>
              </a:ext>
            </a:extLst>
          </p:cNvPr>
          <p:cNvSpPr>
            <a:spLocks noGrp="1"/>
          </p:cNvSpPr>
          <p:nvPr>
            <p:ph idx="1"/>
          </p:nvPr>
        </p:nvSpPr>
        <p:spPr/>
        <p:txBody>
          <a:bodyPr/>
          <a:lstStyle/>
          <a:p>
            <a:r>
              <a:rPr lang="en-GB" dirty="0"/>
              <a:t>Memory</a:t>
            </a:r>
          </a:p>
          <a:p>
            <a:r>
              <a:rPr lang="en-GB" dirty="0"/>
              <a:t>Disassembly</a:t>
            </a:r>
          </a:p>
          <a:p>
            <a:r>
              <a:rPr lang="en-GB" dirty="0"/>
              <a:t>Registers</a:t>
            </a:r>
          </a:p>
        </p:txBody>
      </p:sp>
    </p:spTree>
    <p:extLst>
      <p:ext uri="{BB962C8B-B14F-4D97-AF65-F5344CB8AC3E}">
        <p14:creationId xmlns:p14="http://schemas.microsoft.com/office/powerpoint/2010/main" val="2917535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9EE7-6F9E-4C69-A618-F9EDE4A52F98}"/>
              </a:ext>
            </a:extLst>
          </p:cNvPr>
          <p:cNvSpPr>
            <a:spLocks noGrp="1"/>
          </p:cNvSpPr>
          <p:nvPr>
            <p:ph type="title"/>
          </p:nvPr>
        </p:nvSpPr>
        <p:spPr/>
        <p:txBody>
          <a:bodyPr/>
          <a:lstStyle/>
          <a:p>
            <a:r>
              <a:rPr lang="en-GB" dirty="0"/>
              <a:t>WPF</a:t>
            </a:r>
          </a:p>
        </p:txBody>
      </p:sp>
      <p:sp>
        <p:nvSpPr>
          <p:cNvPr id="3" name="Content Placeholder 2">
            <a:extLst>
              <a:ext uri="{FF2B5EF4-FFF2-40B4-BE49-F238E27FC236}">
                <a16:creationId xmlns:a16="http://schemas.microsoft.com/office/drawing/2014/main" id="{58602423-BC05-4189-95A8-EF9FA0E115CF}"/>
              </a:ext>
            </a:extLst>
          </p:cNvPr>
          <p:cNvSpPr>
            <a:spLocks noGrp="1"/>
          </p:cNvSpPr>
          <p:nvPr>
            <p:ph idx="1"/>
          </p:nvPr>
        </p:nvSpPr>
        <p:spPr/>
        <p:txBody>
          <a:bodyPr/>
          <a:lstStyle/>
          <a:p>
            <a:r>
              <a:rPr lang="en-GB" dirty="0"/>
              <a:t>Live Visual Tree</a:t>
            </a:r>
          </a:p>
          <a:p>
            <a:r>
              <a:rPr lang="en-GB" dirty="0"/>
              <a:t>Live Property Explorer</a:t>
            </a:r>
          </a:p>
          <a:p>
            <a:endParaRPr lang="en-GB" dirty="0"/>
          </a:p>
        </p:txBody>
      </p:sp>
    </p:spTree>
    <p:extLst>
      <p:ext uri="{BB962C8B-B14F-4D97-AF65-F5344CB8AC3E}">
        <p14:creationId xmlns:p14="http://schemas.microsoft.com/office/powerpoint/2010/main" val="3663993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9EE7-6F9E-4C69-A618-F9EDE4A52F98}"/>
              </a:ext>
            </a:extLst>
          </p:cNvPr>
          <p:cNvSpPr>
            <a:spLocks noGrp="1"/>
          </p:cNvSpPr>
          <p:nvPr>
            <p:ph type="title"/>
          </p:nvPr>
        </p:nvSpPr>
        <p:spPr/>
        <p:txBody>
          <a:bodyPr>
            <a:normAutofit/>
          </a:bodyPr>
          <a:lstStyle/>
          <a:p>
            <a:pPr algn="ctr"/>
            <a:r>
              <a:rPr lang="en-GB" dirty="0"/>
              <a:t>WPF/UWP</a:t>
            </a:r>
            <a:br>
              <a:rPr lang="en-GB" dirty="0"/>
            </a:br>
            <a:r>
              <a:rPr lang="en-GB" dirty="0"/>
              <a:t>Visual tree/ property explorer</a:t>
            </a:r>
          </a:p>
        </p:txBody>
      </p:sp>
      <p:sp>
        <p:nvSpPr>
          <p:cNvPr id="3" name="Content Placeholder 2">
            <a:extLst>
              <a:ext uri="{FF2B5EF4-FFF2-40B4-BE49-F238E27FC236}">
                <a16:creationId xmlns:a16="http://schemas.microsoft.com/office/drawing/2014/main" id="{58602423-BC05-4189-95A8-EF9FA0E115CF}"/>
              </a:ext>
            </a:extLst>
          </p:cNvPr>
          <p:cNvSpPr>
            <a:spLocks noGrp="1"/>
          </p:cNvSpPr>
          <p:nvPr>
            <p:ph idx="1"/>
          </p:nvPr>
        </p:nvSpPr>
        <p:spPr/>
        <p:txBody>
          <a:bodyPr/>
          <a:lstStyle/>
          <a:p>
            <a:pPr marL="0" indent="0">
              <a:buNone/>
            </a:pPr>
            <a:endParaRPr lang="en-GB" dirty="0"/>
          </a:p>
          <a:p>
            <a:endParaRPr lang="en-GB" dirty="0"/>
          </a:p>
        </p:txBody>
      </p:sp>
      <p:pic>
        <p:nvPicPr>
          <p:cNvPr id="4" name="Picture 3">
            <a:extLst>
              <a:ext uri="{FF2B5EF4-FFF2-40B4-BE49-F238E27FC236}">
                <a16:creationId xmlns:a16="http://schemas.microsoft.com/office/drawing/2014/main" id="{AC64BFA4-533B-4322-B787-A9564B8132A4}"/>
              </a:ext>
            </a:extLst>
          </p:cNvPr>
          <p:cNvPicPr>
            <a:picLocks noChangeAspect="1"/>
          </p:cNvPicPr>
          <p:nvPr/>
        </p:nvPicPr>
        <p:blipFill>
          <a:blip r:embed="rId2"/>
          <a:stretch>
            <a:fillRect/>
          </a:stretch>
        </p:blipFill>
        <p:spPr>
          <a:xfrm>
            <a:off x="2116347" y="2142542"/>
            <a:ext cx="6862537" cy="4669449"/>
          </a:xfrm>
          <a:prstGeom prst="rect">
            <a:avLst/>
          </a:prstGeom>
        </p:spPr>
      </p:pic>
    </p:spTree>
    <p:extLst>
      <p:ext uri="{BB962C8B-B14F-4D97-AF65-F5344CB8AC3E}">
        <p14:creationId xmlns:p14="http://schemas.microsoft.com/office/powerpoint/2010/main" val="3955301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8D5-AB67-4656-A552-E3A7ECC48D11}"/>
              </a:ext>
            </a:extLst>
          </p:cNvPr>
          <p:cNvSpPr>
            <a:spLocks noGrp="1"/>
          </p:cNvSpPr>
          <p:nvPr>
            <p:ph type="title"/>
          </p:nvPr>
        </p:nvSpPr>
        <p:spPr/>
        <p:txBody>
          <a:bodyPr/>
          <a:lstStyle/>
          <a:p>
            <a:pPr algn="ctr"/>
            <a:r>
              <a:rPr lang="en-GB" dirty="0"/>
              <a:t>Dumps</a:t>
            </a:r>
          </a:p>
        </p:txBody>
      </p:sp>
      <p:pic>
        <p:nvPicPr>
          <p:cNvPr id="4" name="Content Placeholder 3">
            <a:extLst>
              <a:ext uri="{FF2B5EF4-FFF2-40B4-BE49-F238E27FC236}">
                <a16:creationId xmlns:a16="http://schemas.microsoft.com/office/drawing/2014/main" id="{86D415C1-4B5A-4C51-BBB8-3BFA1E61B2AD}"/>
              </a:ext>
            </a:extLst>
          </p:cNvPr>
          <p:cNvPicPr>
            <a:picLocks noGrp="1" noChangeAspect="1"/>
          </p:cNvPicPr>
          <p:nvPr>
            <p:ph idx="1"/>
          </p:nvPr>
        </p:nvPicPr>
        <p:blipFill>
          <a:blip r:embed="rId2"/>
          <a:stretch>
            <a:fillRect/>
          </a:stretch>
        </p:blipFill>
        <p:spPr>
          <a:xfrm>
            <a:off x="3140015" y="1715665"/>
            <a:ext cx="5532408" cy="4661054"/>
          </a:xfrm>
          <a:prstGeom prst="rect">
            <a:avLst/>
          </a:prstGeom>
        </p:spPr>
      </p:pic>
    </p:spTree>
    <p:extLst>
      <p:ext uri="{BB962C8B-B14F-4D97-AF65-F5344CB8AC3E}">
        <p14:creationId xmlns:p14="http://schemas.microsoft.com/office/powerpoint/2010/main" val="1368160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8D5-AB67-4656-A552-E3A7ECC48D11}"/>
              </a:ext>
            </a:extLst>
          </p:cNvPr>
          <p:cNvSpPr>
            <a:spLocks noGrp="1"/>
          </p:cNvSpPr>
          <p:nvPr>
            <p:ph type="title"/>
          </p:nvPr>
        </p:nvSpPr>
        <p:spPr/>
        <p:txBody>
          <a:bodyPr/>
          <a:lstStyle/>
          <a:p>
            <a:pPr algn="ctr"/>
            <a:r>
              <a:rPr lang="en-GB" dirty="0"/>
              <a:t>Dumps</a:t>
            </a:r>
          </a:p>
        </p:txBody>
      </p:sp>
      <p:pic>
        <p:nvPicPr>
          <p:cNvPr id="7" name="Content Placeholder 6">
            <a:extLst>
              <a:ext uri="{FF2B5EF4-FFF2-40B4-BE49-F238E27FC236}">
                <a16:creationId xmlns:a16="http://schemas.microsoft.com/office/drawing/2014/main" id="{D2AA82A2-39DD-4808-90AB-638DA99A5B8D}"/>
              </a:ext>
            </a:extLst>
          </p:cNvPr>
          <p:cNvPicPr>
            <a:picLocks noGrp="1" noChangeAspect="1"/>
          </p:cNvPicPr>
          <p:nvPr>
            <p:ph idx="1"/>
          </p:nvPr>
        </p:nvPicPr>
        <p:blipFill>
          <a:blip r:embed="rId2"/>
          <a:stretch>
            <a:fillRect/>
          </a:stretch>
        </p:blipFill>
        <p:spPr>
          <a:xfrm>
            <a:off x="273363" y="2921479"/>
            <a:ext cx="11599783" cy="2559169"/>
          </a:xfrm>
        </p:spPr>
      </p:pic>
    </p:spTree>
    <p:extLst>
      <p:ext uri="{BB962C8B-B14F-4D97-AF65-F5344CB8AC3E}">
        <p14:creationId xmlns:p14="http://schemas.microsoft.com/office/powerpoint/2010/main" val="137086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EAC9-AAEB-45AC-AB56-ABDF8D464FE5}"/>
              </a:ext>
            </a:extLst>
          </p:cNvPr>
          <p:cNvSpPr>
            <a:spLocks noGrp="1"/>
          </p:cNvSpPr>
          <p:nvPr>
            <p:ph type="title"/>
          </p:nvPr>
        </p:nvSpPr>
        <p:spPr/>
        <p:txBody>
          <a:bodyPr/>
          <a:lstStyle/>
          <a:p>
            <a:r>
              <a:rPr lang="en-GB" dirty="0"/>
              <a:t>Visual Studio Options</a:t>
            </a:r>
          </a:p>
        </p:txBody>
      </p:sp>
      <p:sp>
        <p:nvSpPr>
          <p:cNvPr id="3" name="Content Placeholder 2">
            <a:extLst>
              <a:ext uri="{FF2B5EF4-FFF2-40B4-BE49-F238E27FC236}">
                <a16:creationId xmlns:a16="http://schemas.microsoft.com/office/drawing/2014/main" id="{7A8990B5-D9E6-4B6B-BEED-1FF98C4F8D04}"/>
              </a:ext>
            </a:extLst>
          </p:cNvPr>
          <p:cNvSpPr>
            <a:spLocks noGrp="1"/>
          </p:cNvSpPr>
          <p:nvPr>
            <p:ph idx="1"/>
          </p:nvPr>
        </p:nvSpPr>
        <p:spPr/>
        <p:txBody>
          <a:bodyPr/>
          <a:lstStyle/>
          <a:p>
            <a:r>
              <a:rPr lang="en-GB" dirty="0" err="1"/>
              <a:t>UnderFlow</a:t>
            </a:r>
            <a:r>
              <a:rPr lang="en-GB" dirty="0"/>
              <a:t>/Overflow</a:t>
            </a:r>
          </a:p>
          <a:p>
            <a:r>
              <a:rPr lang="en-GB" dirty="0"/>
              <a:t>Debugging Options</a:t>
            </a:r>
          </a:p>
          <a:p>
            <a:r>
              <a:rPr lang="en-GB" dirty="0"/>
              <a:t>Exception Options</a:t>
            </a:r>
          </a:p>
        </p:txBody>
      </p:sp>
    </p:spTree>
    <p:extLst>
      <p:ext uri="{BB962C8B-B14F-4D97-AF65-F5344CB8AC3E}">
        <p14:creationId xmlns:p14="http://schemas.microsoft.com/office/powerpoint/2010/main" val="1455799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254C-BBAD-4EE7-A5E9-2AF7E94292BE}"/>
              </a:ext>
            </a:extLst>
          </p:cNvPr>
          <p:cNvSpPr>
            <a:spLocks noGrp="1"/>
          </p:cNvSpPr>
          <p:nvPr>
            <p:ph type="title"/>
          </p:nvPr>
        </p:nvSpPr>
        <p:spPr/>
        <p:txBody>
          <a:bodyPr/>
          <a:lstStyle/>
          <a:p>
            <a:pPr algn="ctr"/>
            <a:r>
              <a:rPr lang="en-GB" dirty="0"/>
              <a:t>Symbol servers</a:t>
            </a:r>
          </a:p>
        </p:txBody>
      </p:sp>
      <p:sp>
        <p:nvSpPr>
          <p:cNvPr id="3" name="Content Placeholder 2">
            <a:extLst>
              <a:ext uri="{FF2B5EF4-FFF2-40B4-BE49-F238E27FC236}">
                <a16:creationId xmlns:a16="http://schemas.microsoft.com/office/drawing/2014/main" id="{5BCF1863-E5AF-47F8-B156-636A819A19D1}"/>
              </a:ext>
            </a:extLst>
          </p:cNvPr>
          <p:cNvSpPr>
            <a:spLocks noGrp="1"/>
          </p:cNvSpPr>
          <p:nvPr>
            <p:ph idx="1"/>
          </p:nvPr>
        </p:nvSpPr>
        <p:spPr>
          <a:xfrm>
            <a:off x="685800" y="2194561"/>
            <a:ext cx="10820400" cy="3780670"/>
          </a:xfrm>
        </p:spPr>
        <p:txBody>
          <a:bodyPr/>
          <a:lstStyle/>
          <a:p>
            <a:r>
              <a:rPr lang="en-GB" dirty="0"/>
              <a:t>The symbol server enables the debuggers to automatically retrieve the correct symbol files without product names, releases, or build numbers. </a:t>
            </a:r>
            <a:br>
              <a:rPr lang="en-GB" dirty="0"/>
            </a:br>
            <a:endParaRPr lang="en-GB" dirty="0"/>
          </a:p>
        </p:txBody>
      </p:sp>
    </p:spTree>
    <p:extLst>
      <p:ext uri="{BB962C8B-B14F-4D97-AF65-F5344CB8AC3E}">
        <p14:creationId xmlns:p14="http://schemas.microsoft.com/office/powerpoint/2010/main" val="1880281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9348-A965-4532-A40A-B7C4B06DEEDE}"/>
              </a:ext>
            </a:extLst>
          </p:cNvPr>
          <p:cNvSpPr>
            <a:spLocks noGrp="1"/>
          </p:cNvSpPr>
          <p:nvPr>
            <p:ph type="title"/>
          </p:nvPr>
        </p:nvSpPr>
        <p:spPr/>
        <p:txBody>
          <a:bodyPr/>
          <a:lstStyle/>
          <a:p>
            <a:r>
              <a:rPr lang="en-GB" dirty="0"/>
              <a:t>Front  End</a:t>
            </a:r>
            <a:br>
              <a:rPr lang="en-GB" dirty="0"/>
            </a:br>
            <a:endParaRPr lang="en-GB" dirty="0"/>
          </a:p>
        </p:txBody>
      </p:sp>
      <p:sp>
        <p:nvSpPr>
          <p:cNvPr id="3" name="Content Placeholder 2">
            <a:extLst>
              <a:ext uri="{FF2B5EF4-FFF2-40B4-BE49-F238E27FC236}">
                <a16:creationId xmlns:a16="http://schemas.microsoft.com/office/drawing/2014/main" id="{91BDEE18-0733-49A2-98E1-91050720F6A6}"/>
              </a:ext>
            </a:extLst>
          </p:cNvPr>
          <p:cNvSpPr>
            <a:spLocks noGrp="1"/>
          </p:cNvSpPr>
          <p:nvPr>
            <p:ph idx="1"/>
          </p:nvPr>
        </p:nvSpPr>
        <p:spPr/>
        <p:txBody>
          <a:bodyPr/>
          <a:lstStyle/>
          <a:p>
            <a:r>
              <a:rPr lang="en-GB" dirty="0"/>
              <a:t>Browser Link</a:t>
            </a:r>
          </a:p>
          <a:p>
            <a:r>
              <a:rPr lang="en-GB" dirty="0"/>
              <a:t>Sync</a:t>
            </a:r>
          </a:p>
          <a:p>
            <a:r>
              <a:rPr lang="en-GB" dirty="0"/>
              <a:t>Inspector</a:t>
            </a:r>
            <a:br>
              <a:rPr lang="en-GB" dirty="0"/>
            </a:br>
            <a:endParaRPr lang="en-GB" dirty="0"/>
          </a:p>
        </p:txBody>
      </p:sp>
    </p:spTree>
    <p:extLst>
      <p:ext uri="{BB962C8B-B14F-4D97-AF65-F5344CB8AC3E}">
        <p14:creationId xmlns:p14="http://schemas.microsoft.com/office/powerpoint/2010/main" val="4139771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8D5-AB67-4656-A552-E3A7ECC48D11}"/>
              </a:ext>
            </a:extLst>
          </p:cNvPr>
          <p:cNvSpPr>
            <a:spLocks noGrp="1"/>
          </p:cNvSpPr>
          <p:nvPr>
            <p:ph type="title"/>
          </p:nvPr>
        </p:nvSpPr>
        <p:spPr/>
        <p:txBody>
          <a:bodyPr/>
          <a:lstStyle/>
          <a:p>
            <a:r>
              <a:rPr lang="en-GB" dirty="0"/>
              <a:t>Enterprise</a:t>
            </a:r>
          </a:p>
        </p:txBody>
      </p:sp>
      <p:sp>
        <p:nvSpPr>
          <p:cNvPr id="3" name="Content Placeholder 2">
            <a:extLst>
              <a:ext uri="{FF2B5EF4-FFF2-40B4-BE49-F238E27FC236}">
                <a16:creationId xmlns:a16="http://schemas.microsoft.com/office/drawing/2014/main" id="{55179C6E-ED5F-4441-A6D8-95BB46E10DDE}"/>
              </a:ext>
            </a:extLst>
          </p:cNvPr>
          <p:cNvSpPr>
            <a:spLocks noGrp="1"/>
          </p:cNvSpPr>
          <p:nvPr>
            <p:ph idx="1"/>
          </p:nvPr>
        </p:nvSpPr>
        <p:spPr/>
        <p:txBody>
          <a:bodyPr/>
          <a:lstStyle/>
          <a:p>
            <a:r>
              <a:rPr lang="en-GB" dirty="0"/>
              <a:t>Code Maps</a:t>
            </a:r>
          </a:p>
          <a:p>
            <a:r>
              <a:rPr lang="en-GB" dirty="0" err="1"/>
              <a:t>Intellitrace</a:t>
            </a:r>
            <a:endParaRPr lang="en-GB" dirty="0"/>
          </a:p>
          <a:p>
            <a:endParaRPr lang="en-GB" dirty="0"/>
          </a:p>
        </p:txBody>
      </p:sp>
    </p:spTree>
    <p:extLst>
      <p:ext uri="{BB962C8B-B14F-4D97-AF65-F5344CB8AC3E}">
        <p14:creationId xmlns:p14="http://schemas.microsoft.com/office/powerpoint/2010/main" val="2992128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86A-9E2A-4172-A81C-3B7C6EA29601}"/>
              </a:ext>
            </a:extLst>
          </p:cNvPr>
          <p:cNvSpPr>
            <a:spLocks noGrp="1"/>
          </p:cNvSpPr>
          <p:nvPr>
            <p:ph type="title"/>
          </p:nvPr>
        </p:nvSpPr>
        <p:spPr/>
        <p:txBody>
          <a:bodyPr/>
          <a:lstStyle/>
          <a:p>
            <a:pPr algn="ctr"/>
            <a:r>
              <a:rPr lang="en-GB" dirty="0"/>
              <a:t>Enterprise</a:t>
            </a:r>
            <a:br>
              <a:rPr lang="en-GB" dirty="0"/>
            </a:br>
            <a:r>
              <a:rPr lang="en-GB" dirty="0"/>
              <a:t>code maps</a:t>
            </a:r>
          </a:p>
        </p:txBody>
      </p:sp>
      <p:pic>
        <p:nvPicPr>
          <p:cNvPr id="4" name="Content Placeholder 3">
            <a:extLst>
              <a:ext uri="{FF2B5EF4-FFF2-40B4-BE49-F238E27FC236}">
                <a16:creationId xmlns:a16="http://schemas.microsoft.com/office/drawing/2014/main" id="{C4A267D2-39F6-4233-894B-F17F3C756C39}"/>
              </a:ext>
            </a:extLst>
          </p:cNvPr>
          <p:cNvPicPr>
            <a:picLocks noGrp="1" noChangeAspect="1"/>
          </p:cNvPicPr>
          <p:nvPr>
            <p:ph idx="1"/>
          </p:nvPr>
        </p:nvPicPr>
        <p:blipFill>
          <a:blip r:embed="rId2"/>
          <a:stretch>
            <a:fillRect/>
          </a:stretch>
        </p:blipFill>
        <p:spPr>
          <a:xfrm>
            <a:off x="2691442" y="1995747"/>
            <a:ext cx="6872888" cy="4688709"/>
          </a:xfrm>
          <a:prstGeom prst="rect">
            <a:avLst/>
          </a:prstGeom>
        </p:spPr>
      </p:pic>
    </p:spTree>
    <p:extLst>
      <p:ext uri="{BB962C8B-B14F-4D97-AF65-F5344CB8AC3E}">
        <p14:creationId xmlns:p14="http://schemas.microsoft.com/office/powerpoint/2010/main" val="4083669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86A-9E2A-4172-A81C-3B7C6EA29601}"/>
              </a:ext>
            </a:extLst>
          </p:cNvPr>
          <p:cNvSpPr>
            <a:spLocks noGrp="1"/>
          </p:cNvSpPr>
          <p:nvPr>
            <p:ph type="title"/>
          </p:nvPr>
        </p:nvSpPr>
        <p:spPr/>
        <p:txBody>
          <a:bodyPr/>
          <a:lstStyle/>
          <a:p>
            <a:pPr algn="ctr"/>
            <a:r>
              <a:rPr lang="en-GB" dirty="0"/>
              <a:t>Enterprise</a:t>
            </a:r>
            <a:br>
              <a:rPr lang="en-GB" dirty="0"/>
            </a:br>
            <a:r>
              <a:rPr lang="en-GB" dirty="0" err="1"/>
              <a:t>Intellitrace</a:t>
            </a:r>
            <a:endParaRPr lang="en-GB" dirty="0"/>
          </a:p>
        </p:txBody>
      </p:sp>
      <p:pic>
        <p:nvPicPr>
          <p:cNvPr id="6" name="Content Placeholder 5">
            <a:extLst>
              <a:ext uri="{FF2B5EF4-FFF2-40B4-BE49-F238E27FC236}">
                <a16:creationId xmlns:a16="http://schemas.microsoft.com/office/drawing/2014/main" id="{1DF7596A-D8D7-4EB1-ACDF-2BB00D970E7F}"/>
              </a:ext>
            </a:extLst>
          </p:cNvPr>
          <p:cNvPicPr>
            <a:picLocks noGrp="1" noChangeAspect="1"/>
          </p:cNvPicPr>
          <p:nvPr>
            <p:ph idx="1"/>
          </p:nvPr>
        </p:nvPicPr>
        <p:blipFill>
          <a:blip r:embed="rId2"/>
          <a:stretch>
            <a:fillRect/>
          </a:stretch>
        </p:blipFill>
        <p:spPr>
          <a:xfrm>
            <a:off x="1486828" y="2193925"/>
            <a:ext cx="9218343" cy="4024313"/>
          </a:xfrm>
          <a:prstGeom prst="rect">
            <a:avLst/>
          </a:prstGeom>
        </p:spPr>
      </p:pic>
    </p:spTree>
    <p:extLst>
      <p:ext uri="{BB962C8B-B14F-4D97-AF65-F5344CB8AC3E}">
        <p14:creationId xmlns:p14="http://schemas.microsoft.com/office/powerpoint/2010/main" val="2567285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86A-9E2A-4172-A81C-3B7C6EA29601}"/>
              </a:ext>
            </a:extLst>
          </p:cNvPr>
          <p:cNvSpPr>
            <a:spLocks noGrp="1"/>
          </p:cNvSpPr>
          <p:nvPr>
            <p:ph type="title"/>
          </p:nvPr>
        </p:nvSpPr>
        <p:spPr/>
        <p:txBody>
          <a:bodyPr/>
          <a:lstStyle/>
          <a:p>
            <a:pPr algn="ctr"/>
            <a:r>
              <a:rPr lang="en-GB" dirty="0"/>
              <a:t>Enterprise</a:t>
            </a:r>
            <a:br>
              <a:rPr lang="en-GB" dirty="0"/>
            </a:br>
            <a:r>
              <a:rPr lang="en-GB" dirty="0" err="1"/>
              <a:t>Intellitrace</a:t>
            </a:r>
            <a:endParaRPr lang="en-GB" dirty="0"/>
          </a:p>
        </p:txBody>
      </p:sp>
      <p:pic>
        <p:nvPicPr>
          <p:cNvPr id="5" name="Content Placeholder 4">
            <a:extLst>
              <a:ext uri="{FF2B5EF4-FFF2-40B4-BE49-F238E27FC236}">
                <a16:creationId xmlns:a16="http://schemas.microsoft.com/office/drawing/2014/main" id="{82EBF4A4-F753-4B9C-863F-80AAEB4B617C}"/>
              </a:ext>
            </a:extLst>
          </p:cNvPr>
          <p:cNvPicPr>
            <a:picLocks noGrp="1" noChangeAspect="1"/>
          </p:cNvPicPr>
          <p:nvPr>
            <p:ph idx="1"/>
          </p:nvPr>
        </p:nvPicPr>
        <p:blipFill>
          <a:blip r:embed="rId2"/>
          <a:stretch>
            <a:fillRect/>
          </a:stretch>
        </p:blipFill>
        <p:spPr>
          <a:xfrm>
            <a:off x="4002441" y="2193925"/>
            <a:ext cx="4187117" cy="4024313"/>
          </a:xfrm>
          <a:prstGeom prst="rect">
            <a:avLst/>
          </a:prstGeom>
        </p:spPr>
      </p:pic>
    </p:spTree>
    <p:extLst>
      <p:ext uri="{BB962C8B-B14F-4D97-AF65-F5344CB8AC3E}">
        <p14:creationId xmlns:p14="http://schemas.microsoft.com/office/powerpoint/2010/main" val="2547179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86A-9E2A-4172-A81C-3B7C6EA29601}"/>
              </a:ext>
            </a:extLst>
          </p:cNvPr>
          <p:cNvSpPr>
            <a:spLocks noGrp="1"/>
          </p:cNvSpPr>
          <p:nvPr>
            <p:ph type="title"/>
          </p:nvPr>
        </p:nvSpPr>
        <p:spPr/>
        <p:txBody>
          <a:bodyPr/>
          <a:lstStyle/>
          <a:p>
            <a:pPr algn="ctr"/>
            <a:r>
              <a:rPr lang="en-GB" dirty="0"/>
              <a:t>Enterprise</a:t>
            </a:r>
            <a:br>
              <a:rPr lang="en-GB" dirty="0"/>
            </a:br>
            <a:r>
              <a:rPr lang="en-GB" dirty="0" err="1"/>
              <a:t>Intellitrace</a:t>
            </a:r>
            <a:endParaRPr lang="en-GB" dirty="0"/>
          </a:p>
        </p:txBody>
      </p:sp>
      <p:sp>
        <p:nvSpPr>
          <p:cNvPr id="4" name="Content Placeholder 3">
            <a:extLst>
              <a:ext uri="{FF2B5EF4-FFF2-40B4-BE49-F238E27FC236}">
                <a16:creationId xmlns:a16="http://schemas.microsoft.com/office/drawing/2014/main" id="{AF88D816-A7FF-4255-AFCF-F249DA95A514}"/>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2410847E-5E31-4AC6-8BF1-594013591001}"/>
              </a:ext>
            </a:extLst>
          </p:cNvPr>
          <p:cNvPicPr>
            <a:picLocks noChangeAspect="1"/>
          </p:cNvPicPr>
          <p:nvPr/>
        </p:nvPicPr>
        <p:blipFill>
          <a:blip r:embed="rId2"/>
          <a:stretch>
            <a:fillRect/>
          </a:stretch>
        </p:blipFill>
        <p:spPr>
          <a:xfrm>
            <a:off x="1713781" y="2099703"/>
            <a:ext cx="7281682" cy="4213837"/>
          </a:xfrm>
          <a:prstGeom prst="rect">
            <a:avLst/>
          </a:prstGeom>
        </p:spPr>
      </p:pic>
    </p:spTree>
    <p:extLst>
      <p:ext uri="{BB962C8B-B14F-4D97-AF65-F5344CB8AC3E}">
        <p14:creationId xmlns:p14="http://schemas.microsoft.com/office/powerpoint/2010/main" val="316152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86A-9E2A-4172-A81C-3B7C6EA29601}"/>
              </a:ext>
            </a:extLst>
          </p:cNvPr>
          <p:cNvSpPr>
            <a:spLocks noGrp="1"/>
          </p:cNvSpPr>
          <p:nvPr>
            <p:ph type="title"/>
          </p:nvPr>
        </p:nvSpPr>
        <p:spPr/>
        <p:txBody>
          <a:bodyPr/>
          <a:lstStyle/>
          <a:p>
            <a:pPr algn="ctr"/>
            <a:r>
              <a:rPr lang="en-GB" dirty="0"/>
              <a:t>Enterprise</a:t>
            </a:r>
            <a:br>
              <a:rPr lang="en-GB" dirty="0"/>
            </a:br>
            <a:r>
              <a:rPr lang="en-GB" dirty="0" err="1"/>
              <a:t>Intellitrace</a:t>
            </a:r>
            <a:endParaRPr lang="en-GB" dirty="0"/>
          </a:p>
        </p:txBody>
      </p:sp>
      <p:sp>
        <p:nvSpPr>
          <p:cNvPr id="4" name="Content Placeholder 3">
            <a:extLst>
              <a:ext uri="{FF2B5EF4-FFF2-40B4-BE49-F238E27FC236}">
                <a16:creationId xmlns:a16="http://schemas.microsoft.com/office/drawing/2014/main" id="{AF88D816-A7FF-4255-AFCF-F249DA95A514}"/>
              </a:ext>
            </a:extLst>
          </p:cNvPr>
          <p:cNvSpPr>
            <a:spLocks noGrp="1"/>
          </p:cNvSpPr>
          <p:nvPr>
            <p:ph idx="1"/>
          </p:nvPr>
        </p:nvSpPr>
        <p:spPr/>
        <p:txBody>
          <a:bodyPr/>
          <a:lstStyle/>
          <a:p>
            <a:endParaRPr lang="en-GB" dirty="0"/>
          </a:p>
        </p:txBody>
      </p:sp>
      <p:pic>
        <p:nvPicPr>
          <p:cNvPr id="3" name="Picture 2">
            <a:extLst>
              <a:ext uri="{FF2B5EF4-FFF2-40B4-BE49-F238E27FC236}">
                <a16:creationId xmlns:a16="http://schemas.microsoft.com/office/drawing/2014/main" id="{240463E8-7D0B-4D91-ACE5-50C829798427}"/>
              </a:ext>
            </a:extLst>
          </p:cNvPr>
          <p:cNvPicPr>
            <a:picLocks noChangeAspect="1"/>
          </p:cNvPicPr>
          <p:nvPr/>
        </p:nvPicPr>
        <p:blipFill>
          <a:blip r:embed="rId2"/>
          <a:stretch>
            <a:fillRect/>
          </a:stretch>
        </p:blipFill>
        <p:spPr>
          <a:xfrm>
            <a:off x="304798" y="2293189"/>
            <a:ext cx="11718219" cy="3590025"/>
          </a:xfrm>
          <a:prstGeom prst="rect">
            <a:avLst/>
          </a:prstGeom>
        </p:spPr>
      </p:pic>
    </p:spTree>
    <p:extLst>
      <p:ext uri="{BB962C8B-B14F-4D97-AF65-F5344CB8AC3E}">
        <p14:creationId xmlns:p14="http://schemas.microsoft.com/office/powerpoint/2010/main" val="3682136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86A-9E2A-4172-A81C-3B7C6EA29601}"/>
              </a:ext>
            </a:extLst>
          </p:cNvPr>
          <p:cNvSpPr>
            <a:spLocks noGrp="1"/>
          </p:cNvSpPr>
          <p:nvPr>
            <p:ph type="title"/>
          </p:nvPr>
        </p:nvSpPr>
        <p:spPr/>
        <p:txBody>
          <a:bodyPr/>
          <a:lstStyle/>
          <a:p>
            <a:pPr algn="ctr"/>
            <a:r>
              <a:rPr lang="en-GB" dirty="0"/>
              <a:t>Enterprise</a:t>
            </a:r>
            <a:br>
              <a:rPr lang="en-GB" dirty="0"/>
            </a:br>
            <a:r>
              <a:rPr lang="en-GB" dirty="0" err="1"/>
              <a:t>Intellitrace</a:t>
            </a:r>
            <a:endParaRPr lang="en-GB" dirty="0"/>
          </a:p>
        </p:txBody>
      </p:sp>
      <p:pic>
        <p:nvPicPr>
          <p:cNvPr id="5" name="Content Placeholder 4">
            <a:extLst>
              <a:ext uri="{FF2B5EF4-FFF2-40B4-BE49-F238E27FC236}">
                <a16:creationId xmlns:a16="http://schemas.microsoft.com/office/drawing/2014/main" id="{EC0B1591-AE16-47F1-88B4-E8B06EAAFB5D}"/>
              </a:ext>
            </a:extLst>
          </p:cNvPr>
          <p:cNvPicPr>
            <a:picLocks noGrp="1" noChangeAspect="1"/>
          </p:cNvPicPr>
          <p:nvPr>
            <p:ph idx="1"/>
          </p:nvPr>
        </p:nvPicPr>
        <p:blipFill>
          <a:blip r:embed="rId2"/>
          <a:stretch>
            <a:fillRect/>
          </a:stretch>
        </p:blipFill>
        <p:spPr>
          <a:xfrm>
            <a:off x="2610928" y="2009447"/>
            <a:ext cx="6677459" cy="4208791"/>
          </a:xfrm>
          <a:prstGeom prst="rect">
            <a:avLst/>
          </a:prstGeom>
        </p:spPr>
      </p:pic>
    </p:spTree>
    <p:extLst>
      <p:ext uri="{BB962C8B-B14F-4D97-AF65-F5344CB8AC3E}">
        <p14:creationId xmlns:p14="http://schemas.microsoft.com/office/powerpoint/2010/main" val="17933496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105E-C991-4B0F-94F4-1C56A47DBD08}"/>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D02E994-0A7D-4219-966C-0B8FE466C73E}"/>
              </a:ext>
            </a:extLst>
          </p:cNvPr>
          <p:cNvSpPr>
            <a:spLocks noGrp="1"/>
          </p:cNvSpPr>
          <p:nvPr>
            <p:ph idx="1"/>
          </p:nvPr>
        </p:nvSpPr>
        <p:spPr/>
        <p:txBody>
          <a:bodyPr/>
          <a:lstStyle/>
          <a:p>
            <a:r>
              <a:rPr lang="en-GB" dirty="0">
                <a:hlinkClick r:id="rId2"/>
              </a:rPr>
              <a:t>https://docs.microsoft.com/en-us/visualstudio/debugger</a:t>
            </a:r>
            <a:endParaRPr lang="en-GB" dirty="0"/>
          </a:p>
          <a:p>
            <a:r>
              <a:rPr lang="en-GB" dirty="0">
                <a:hlinkClick r:id="rId3"/>
              </a:rPr>
              <a:t>https://www.wintellect.com/pdb-files-what-every-developer-must-know/</a:t>
            </a:r>
            <a:endParaRPr lang="en-GB" dirty="0"/>
          </a:p>
          <a:p>
            <a:r>
              <a:rPr lang="en-GB" dirty="0">
                <a:hlinkClick r:id="rId4"/>
              </a:rPr>
              <a:t>https://blogs.msdn.microsoft.com/jaredpar/2011/03/18/debuggerdisplay-attribute-best-practices/</a:t>
            </a:r>
            <a:r>
              <a:rPr lang="en-GB" dirty="0"/>
              <a:t> (old)</a:t>
            </a:r>
          </a:p>
          <a:p>
            <a:r>
              <a:rPr lang="en-GB">
                <a:hlinkClick r:id="rId5"/>
              </a:rPr>
              <a:t>https://docs.microsoft.com/en-us/visualstudio/debugger/using-debuggertypeproxy-attribute?view=vs-2017</a:t>
            </a:r>
            <a:endParaRPr lang="en-GB"/>
          </a:p>
          <a:p>
            <a:endParaRPr lang="en-GB" dirty="0"/>
          </a:p>
        </p:txBody>
      </p:sp>
    </p:spTree>
    <p:extLst>
      <p:ext uri="{BB962C8B-B14F-4D97-AF65-F5344CB8AC3E}">
        <p14:creationId xmlns:p14="http://schemas.microsoft.com/office/powerpoint/2010/main" val="318198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BF13-639C-4183-AEB6-11F3626AFBF6}"/>
              </a:ext>
            </a:extLst>
          </p:cNvPr>
          <p:cNvSpPr>
            <a:spLocks noGrp="1"/>
          </p:cNvSpPr>
          <p:nvPr>
            <p:ph type="title"/>
          </p:nvPr>
        </p:nvSpPr>
        <p:spPr/>
        <p:txBody>
          <a:bodyPr/>
          <a:lstStyle/>
          <a:p>
            <a:r>
              <a:rPr lang="en-GB" dirty="0"/>
              <a:t>Debugging options</a:t>
            </a:r>
          </a:p>
        </p:txBody>
      </p:sp>
      <p:pic>
        <p:nvPicPr>
          <p:cNvPr id="5" name="Content Placeholder 4">
            <a:extLst>
              <a:ext uri="{FF2B5EF4-FFF2-40B4-BE49-F238E27FC236}">
                <a16:creationId xmlns:a16="http://schemas.microsoft.com/office/drawing/2014/main" id="{EF7780FC-0EC8-4010-9953-0E3F6C4D84FB}"/>
              </a:ext>
            </a:extLst>
          </p:cNvPr>
          <p:cNvPicPr>
            <a:picLocks noGrp="1" noChangeAspect="1"/>
          </p:cNvPicPr>
          <p:nvPr>
            <p:ph idx="1"/>
          </p:nvPr>
        </p:nvPicPr>
        <p:blipFill>
          <a:blip r:embed="rId2"/>
          <a:stretch>
            <a:fillRect/>
          </a:stretch>
        </p:blipFill>
        <p:spPr>
          <a:xfrm>
            <a:off x="2336006" y="2057401"/>
            <a:ext cx="8015287" cy="4024313"/>
          </a:xfrm>
        </p:spPr>
      </p:pic>
    </p:spTree>
    <p:extLst>
      <p:ext uri="{BB962C8B-B14F-4D97-AF65-F5344CB8AC3E}">
        <p14:creationId xmlns:p14="http://schemas.microsoft.com/office/powerpoint/2010/main" val="4187621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308D-1593-4D22-BF72-CF63E6B13E74}"/>
              </a:ext>
            </a:extLst>
          </p:cNvPr>
          <p:cNvSpPr>
            <a:spLocks noGrp="1"/>
          </p:cNvSpPr>
          <p:nvPr>
            <p:ph type="title"/>
          </p:nvPr>
        </p:nvSpPr>
        <p:spPr/>
        <p:txBody>
          <a:bodyPr/>
          <a:lstStyle/>
          <a:p>
            <a:r>
              <a:rPr lang="en-GB" dirty="0"/>
              <a:t>Other </a:t>
            </a:r>
            <a:r>
              <a:rPr lang="en-GB" dirty="0" err="1"/>
              <a:t>DEBUGGing</a:t>
            </a:r>
            <a:r>
              <a:rPr lang="en-GB" dirty="0"/>
              <a:t> items</a:t>
            </a:r>
          </a:p>
        </p:txBody>
      </p:sp>
      <p:sp>
        <p:nvSpPr>
          <p:cNvPr id="3" name="Content Placeholder 2">
            <a:extLst>
              <a:ext uri="{FF2B5EF4-FFF2-40B4-BE49-F238E27FC236}">
                <a16:creationId xmlns:a16="http://schemas.microsoft.com/office/drawing/2014/main" id="{FD9AF35D-539B-46D1-9E7B-058B85BEEE18}"/>
              </a:ext>
            </a:extLst>
          </p:cNvPr>
          <p:cNvSpPr>
            <a:spLocks noGrp="1"/>
          </p:cNvSpPr>
          <p:nvPr>
            <p:ph idx="1"/>
          </p:nvPr>
        </p:nvSpPr>
        <p:spPr>
          <a:xfrm>
            <a:off x="2702944" y="2069502"/>
            <a:ext cx="9339532" cy="4024125"/>
          </a:xfrm>
        </p:spPr>
        <p:txBody>
          <a:bodyPr/>
          <a:lstStyle/>
          <a:p>
            <a:r>
              <a:rPr lang="en-GB" dirty="0"/>
              <a:t>Remote Debugging</a:t>
            </a:r>
          </a:p>
          <a:p>
            <a:r>
              <a:rPr lang="en-GB" dirty="0"/>
              <a:t>Azure Debugging</a:t>
            </a:r>
          </a:p>
          <a:p>
            <a:r>
              <a:rPr lang="en-GB" dirty="0"/>
              <a:t>Live Sharing</a:t>
            </a:r>
          </a:p>
          <a:p>
            <a:r>
              <a:rPr lang="en-GB" dirty="0" err="1"/>
              <a:t>WinDbg</a:t>
            </a:r>
            <a:endParaRPr lang="en-GB" dirty="0"/>
          </a:p>
          <a:p>
            <a:r>
              <a:rPr lang="en-GB" dirty="0"/>
              <a:t>SOS</a:t>
            </a:r>
          </a:p>
          <a:p>
            <a:endParaRPr lang="en-GB" dirty="0"/>
          </a:p>
        </p:txBody>
      </p:sp>
    </p:spTree>
    <p:extLst>
      <p:ext uri="{BB962C8B-B14F-4D97-AF65-F5344CB8AC3E}">
        <p14:creationId xmlns:p14="http://schemas.microsoft.com/office/powerpoint/2010/main" val="32365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A579-E3CE-4993-B0C0-0E17026D032C}"/>
              </a:ext>
            </a:extLst>
          </p:cNvPr>
          <p:cNvSpPr>
            <a:spLocks noGrp="1"/>
          </p:cNvSpPr>
          <p:nvPr>
            <p:ph type="title"/>
          </p:nvPr>
        </p:nvSpPr>
        <p:spPr/>
        <p:txBody>
          <a:bodyPr/>
          <a:lstStyle/>
          <a:p>
            <a:r>
              <a:rPr lang="en-GB" dirty="0"/>
              <a:t>Exception options</a:t>
            </a:r>
          </a:p>
        </p:txBody>
      </p:sp>
      <p:pic>
        <p:nvPicPr>
          <p:cNvPr id="5" name="Content Placeholder 4">
            <a:extLst>
              <a:ext uri="{FF2B5EF4-FFF2-40B4-BE49-F238E27FC236}">
                <a16:creationId xmlns:a16="http://schemas.microsoft.com/office/drawing/2014/main" id="{D6393FBB-1598-4AE9-82BD-1E4D42B8318B}"/>
              </a:ext>
            </a:extLst>
          </p:cNvPr>
          <p:cNvPicPr>
            <a:picLocks noGrp="1" noChangeAspect="1"/>
          </p:cNvPicPr>
          <p:nvPr>
            <p:ph idx="1"/>
          </p:nvPr>
        </p:nvPicPr>
        <p:blipFill>
          <a:blip r:embed="rId2"/>
          <a:stretch>
            <a:fillRect/>
          </a:stretch>
        </p:blipFill>
        <p:spPr>
          <a:xfrm>
            <a:off x="1735899" y="2717789"/>
            <a:ext cx="8720201" cy="2976584"/>
          </a:xfrm>
        </p:spPr>
      </p:pic>
    </p:spTree>
    <p:extLst>
      <p:ext uri="{BB962C8B-B14F-4D97-AF65-F5344CB8AC3E}">
        <p14:creationId xmlns:p14="http://schemas.microsoft.com/office/powerpoint/2010/main" val="357666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333-E437-4F10-8663-709C2D8468B3}"/>
              </a:ext>
            </a:extLst>
          </p:cNvPr>
          <p:cNvSpPr>
            <a:spLocks noGrp="1"/>
          </p:cNvSpPr>
          <p:nvPr>
            <p:ph type="title"/>
          </p:nvPr>
        </p:nvSpPr>
        <p:spPr/>
        <p:txBody>
          <a:bodyPr/>
          <a:lstStyle/>
          <a:p>
            <a:r>
              <a:rPr lang="en-GB" dirty="0"/>
              <a:t>Exceptions Settings</a:t>
            </a:r>
          </a:p>
        </p:txBody>
      </p:sp>
      <p:pic>
        <p:nvPicPr>
          <p:cNvPr id="5" name="Content Placeholder 4">
            <a:extLst>
              <a:ext uri="{FF2B5EF4-FFF2-40B4-BE49-F238E27FC236}">
                <a16:creationId xmlns:a16="http://schemas.microsoft.com/office/drawing/2014/main" id="{938F2B0B-AC0E-4BDB-9C86-87CD00FFC53B}"/>
              </a:ext>
            </a:extLst>
          </p:cNvPr>
          <p:cNvPicPr>
            <a:picLocks noGrp="1" noChangeAspect="1"/>
          </p:cNvPicPr>
          <p:nvPr>
            <p:ph idx="1"/>
          </p:nvPr>
        </p:nvPicPr>
        <p:blipFill>
          <a:blip r:embed="rId2"/>
          <a:stretch>
            <a:fillRect/>
          </a:stretch>
        </p:blipFill>
        <p:spPr>
          <a:xfrm>
            <a:off x="1564537" y="2327715"/>
            <a:ext cx="8748776" cy="3352825"/>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FDE148E-5F55-4E0D-BC02-68D35EC141A4}"/>
                  </a:ext>
                </a:extLst>
              </p14:cNvPr>
              <p14:cNvContentPartPr/>
              <p14:nvPr/>
            </p14:nvContentPartPr>
            <p14:xfrm>
              <a:off x="3180123" y="1856010"/>
              <a:ext cx="1890360" cy="45720"/>
            </p14:xfrm>
          </p:contentPart>
        </mc:Choice>
        <mc:Fallback xmlns="">
          <p:pic>
            <p:nvPicPr>
              <p:cNvPr id="7" name="Ink 6">
                <a:extLst>
                  <a:ext uri="{FF2B5EF4-FFF2-40B4-BE49-F238E27FC236}">
                    <a16:creationId xmlns:a16="http://schemas.microsoft.com/office/drawing/2014/main" id="{2FDE148E-5F55-4E0D-BC02-68D35EC141A4}"/>
                  </a:ext>
                </a:extLst>
              </p:cNvPr>
              <p:cNvPicPr/>
              <p:nvPr/>
            </p:nvPicPr>
            <p:blipFill>
              <a:blip r:embed="rId4"/>
              <a:stretch>
                <a:fillRect/>
              </a:stretch>
            </p:blipFill>
            <p:spPr>
              <a:xfrm>
                <a:off x="3126483" y="1748370"/>
                <a:ext cx="19980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8643D3C-FC83-46C2-9D33-98E387F7631A}"/>
                  </a:ext>
                </a:extLst>
              </p14:cNvPr>
              <p14:cNvContentPartPr/>
              <p14:nvPr/>
            </p14:nvContentPartPr>
            <p14:xfrm>
              <a:off x="2685843" y="2607330"/>
              <a:ext cx="753120" cy="74160"/>
            </p14:xfrm>
          </p:contentPart>
        </mc:Choice>
        <mc:Fallback xmlns="">
          <p:pic>
            <p:nvPicPr>
              <p:cNvPr id="8" name="Ink 7">
                <a:extLst>
                  <a:ext uri="{FF2B5EF4-FFF2-40B4-BE49-F238E27FC236}">
                    <a16:creationId xmlns:a16="http://schemas.microsoft.com/office/drawing/2014/main" id="{88643D3C-FC83-46C2-9D33-98E387F7631A}"/>
                  </a:ext>
                </a:extLst>
              </p:cNvPr>
              <p:cNvPicPr/>
              <p:nvPr/>
            </p:nvPicPr>
            <p:blipFill>
              <a:blip r:embed="rId6"/>
              <a:stretch>
                <a:fillRect/>
              </a:stretch>
            </p:blipFill>
            <p:spPr>
              <a:xfrm>
                <a:off x="2631843" y="2499690"/>
                <a:ext cx="860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8022BF21-62C5-4542-9146-D603CD28C033}"/>
                  </a:ext>
                </a:extLst>
              </p14:cNvPr>
              <p14:cNvContentPartPr/>
              <p14:nvPr/>
            </p14:nvContentPartPr>
            <p14:xfrm>
              <a:off x="6439563" y="4874250"/>
              <a:ext cx="696240" cy="23040"/>
            </p14:xfrm>
          </p:contentPart>
        </mc:Choice>
        <mc:Fallback xmlns="">
          <p:pic>
            <p:nvPicPr>
              <p:cNvPr id="9" name="Ink 8">
                <a:extLst>
                  <a:ext uri="{FF2B5EF4-FFF2-40B4-BE49-F238E27FC236}">
                    <a16:creationId xmlns:a16="http://schemas.microsoft.com/office/drawing/2014/main" id="{8022BF21-62C5-4542-9146-D603CD28C033}"/>
                  </a:ext>
                </a:extLst>
              </p:cNvPr>
              <p:cNvPicPr/>
              <p:nvPr/>
            </p:nvPicPr>
            <p:blipFill>
              <a:blip r:embed="rId8"/>
              <a:stretch>
                <a:fillRect/>
              </a:stretch>
            </p:blipFill>
            <p:spPr>
              <a:xfrm>
                <a:off x="6385923" y="4766250"/>
                <a:ext cx="803880" cy="238680"/>
              </a:xfrm>
              <a:prstGeom prst="rect">
                <a:avLst/>
              </a:prstGeom>
            </p:spPr>
          </p:pic>
        </mc:Fallback>
      </mc:AlternateContent>
    </p:spTree>
    <p:extLst>
      <p:ext uri="{BB962C8B-B14F-4D97-AF65-F5344CB8AC3E}">
        <p14:creationId xmlns:p14="http://schemas.microsoft.com/office/powerpoint/2010/main" val="308326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78E-7D91-4FE0-8ABF-10B63DB74EF8}"/>
              </a:ext>
            </a:extLst>
          </p:cNvPr>
          <p:cNvSpPr>
            <a:spLocks noGrp="1"/>
          </p:cNvSpPr>
          <p:nvPr>
            <p:ph type="title"/>
          </p:nvPr>
        </p:nvSpPr>
        <p:spPr/>
        <p:txBody>
          <a:bodyPr/>
          <a:lstStyle/>
          <a:p>
            <a:r>
              <a:rPr lang="en-GB" dirty="0"/>
              <a:t>Debugging Attributes</a:t>
            </a:r>
          </a:p>
        </p:txBody>
      </p:sp>
      <p:sp>
        <p:nvSpPr>
          <p:cNvPr id="3" name="Content Placeholder 2">
            <a:extLst>
              <a:ext uri="{FF2B5EF4-FFF2-40B4-BE49-F238E27FC236}">
                <a16:creationId xmlns:a16="http://schemas.microsoft.com/office/drawing/2014/main" id="{B793ACA1-0694-48E5-A722-E57569BB3C04}"/>
              </a:ext>
            </a:extLst>
          </p:cNvPr>
          <p:cNvSpPr>
            <a:spLocks noGrp="1"/>
          </p:cNvSpPr>
          <p:nvPr>
            <p:ph idx="1"/>
          </p:nvPr>
        </p:nvSpPr>
        <p:spPr/>
        <p:txBody>
          <a:bodyPr/>
          <a:lstStyle/>
          <a:p>
            <a:r>
              <a:rPr lang="en-GB" dirty="0"/>
              <a:t>Debugger Display</a:t>
            </a:r>
          </a:p>
          <a:p>
            <a:r>
              <a:rPr lang="en-GB" dirty="0"/>
              <a:t>Debugger Browsable</a:t>
            </a:r>
          </a:p>
          <a:p>
            <a:r>
              <a:rPr lang="en-GB" dirty="0"/>
              <a:t>Debugger Type Proxy</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516476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20172</TotalTime>
  <Words>862</Words>
  <Application>Microsoft Office PowerPoint</Application>
  <PresentationFormat>Widescreen</PresentationFormat>
  <Paragraphs>185</Paragraphs>
  <Slides>60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Century Gothic</vt:lpstr>
      <vt:lpstr>Vapor Trail</vt:lpstr>
      <vt:lpstr>Debugging</vt:lpstr>
      <vt:lpstr>Who am i</vt:lpstr>
      <vt:lpstr>Introduction</vt:lpstr>
      <vt:lpstr>There is a bug</vt:lpstr>
      <vt:lpstr>Visual Studio Options</vt:lpstr>
      <vt:lpstr>Debugging options</vt:lpstr>
      <vt:lpstr>Exception options</vt:lpstr>
      <vt:lpstr>Exceptions Settings</vt:lpstr>
      <vt:lpstr>Debugging Attributes</vt:lpstr>
      <vt:lpstr>DebuggerDisplay</vt:lpstr>
      <vt:lpstr>debuggerdisplay</vt:lpstr>
      <vt:lpstr>Debuggerdisplay</vt:lpstr>
      <vt:lpstr>Debuggerbrowsable</vt:lpstr>
      <vt:lpstr>Debuggerbrowsable</vt:lpstr>
      <vt:lpstr>DebuggerBrowsable</vt:lpstr>
      <vt:lpstr>DebuggerDisplay</vt:lpstr>
      <vt:lpstr>Debugger Proxy Type</vt:lpstr>
      <vt:lpstr>Debugger visualisers</vt:lpstr>
      <vt:lpstr>Own  Visualizers</vt:lpstr>
      <vt:lpstr>Datatips </vt:lpstr>
      <vt:lpstr>Debugging windows -Call Stack</vt:lpstr>
      <vt:lpstr>Debugging windows - Locals/Auto</vt:lpstr>
      <vt:lpstr>Debugging windows - Watch Window</vt:lpstr>
      <vt:lpstr>Multi-threaded applications</vt:lpstr>
      <vt:lpstr>Multithreaded Debugging Windows - Threads</vt:lpstr>
      <vt:lpstr>Multithreading windows – debug toolbar</vt:lpstr>
      <vt:lpstr>Multithreading windows debug location</vt:lpstr>
      <vt:lpstr>Multithreading windows parallel stacks</vt:lpstr>
      <vt:lpstr>Multithreading windows parallel stacks</vt:lpstr>
      <vt:lpstr>Multithreading windows parallel watch</vt:lpstr>
      <vt:lpstr>Breakpoints</vt:lpstr>
      <vt:lpstr>Breakpoints Data</vt:lpstr>
      <vt:lpstr>Breakpoints break on return</vt:lpstr>
      <vt:lpstr>Breakpoints break on return</vt:lpstr>
      <vt:lpstr>Breakpoints Conditional breakpoints</vt:lpstr>
      <vt:lpstr>Breakpoints conditional</vt:lpstr>
      <vt:lpstr>Breakpoints conditional</vt:lpstr>
      <vt:lpstr>Breakpoints hit count</vt:lpstr>
      <vt:lpstr>Breakpoints hit count</vt:lpstr>
      <vt:lpstr>Breakpoints filter</vt:lpstr>
      <vt:lpstr>Breakpoints filter</vt:lpstr>
      <vt:lpstr>Breakpoints when hit</vt:lpstr>
      <vt:lpstr>Breakpoints when hit</vt:lpstr>
      <vt:lpstr>Breakpoints Break at function</vt:lpstr>
      <vt:lpstr>Address level debugging</vt:lpstr>
      <vt:lpstr>WPF</vt:lpstr>
      <vt:lpstr>WPF/UWP Visual tree/ property explorer</vt:lpstr>
      <vt:lpstr>Dumps</vt:lpstr>
      <vt:lpstr>Dumps</vt:lpstr>
      <vt:lpstr>Symbol servers</vt:lpstr>
      <vt:lpstr>Front  End </vt:lpstr>
      <vt:lpstr>Enterprise</vt:lpstr>
      <vt:lpstr>Enterprise code maps</vt:lpstr>
      <vt:lpstr>Enterprise Intellitrace</vt:lpstr>
      <vt:lpstr>Enterprise Intellitrace</vt:lpstr>
      <vt:lpstr>Enterprise Intellitrace</vt:lpstr>
      <vt:lpstr>Enterprise Intellitrace</vt:lpstr>
      <vt:lpstr>Enterprise Intellitrace</vt:lpstr>
      <vt:lpstr>References</vt:lpstr>
      <vt:lpstr>Other DEBUGGing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Philip Sutton</dc:creator>
  <cp:lastModifiedBy>Philip Sutton</cp:lastModifiedBy>
  <cp:revision>77</cp:revision>
  <dcterms:created xsi:type="dcterms:W3CDTF">2018-10-20T16:29:48Z</dcterms:created>
  <dcterms:modified xsi:type="dcterms:W3CDTF">2018-11-28T21:24:47Z</dcterms:modified>
</cp:coreProperties>
</file>