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8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ink/ink12.xml" ContentType="application/inkml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317" r:id="rId17"/>
    <p:sldId id="273" r:id="rId18"/>
    <p:sldId id="282" r:id="rId19"/>
    <p:sldId id="276" r:id="rId20"/>
    <p:sldId id="275" r:id="rId21"/>
    <p:sldId id="277" r:id="rId22"/>
    <p:sldId id="278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4" r:id="rId33"/>
    <p:sldId id="293" r:id="rId34"/>
    <p:sldId id="319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279" r:id="rId43"/>
    <p:sldId id="304" r:id="rId44"/>
    <p:sldId id="305" r:id="rId45"/>
    <p:sldId id="281" r:id="rId46"/>
    <p:sldId id="315" r:id="rId47"/>
    <p:sldId id="313" r:id="rId48"/>
    <p:sldId id="316" r:id="rId49"/>
    <p:sldId id="314" r:id="rId50"/>
    <p:sldId id="303" r:id="rId51"/>
    <p:sldId id="306" r:id="rId52"/>
    <p:sldId id="307" r:id="rId53"/>
    <p:sldId id="308" r:id="rId54"/>
    <p:sldId id="309" r:id="rId55"/>
    <p:sldId id="310" r:id="rId56"/>
    <p:sldId id="280" r:id="rId57"/>
    <p:sldId id="272" r:id="rId58"/>
    <p:sldId id="318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0" autoAdjust="0"/>
    <p:restoredTop sz="79715" autoAdjust="0"/>
  </p:normalViewPr>
  <p:slideViewPr>
    <p:cSldViewPr snapToGrid="0">
      <p:cViewPr varScale="1">
        <p:scale>
          <a:sx n="72" d="100"/>
          <a:sy n="72" d="100"/>
        </p:scale>
        <p:origin x="46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4:54:28.2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1 127,'1020'-13,"393"-7,-698 2,378-25,-638 27,72 0,-500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3:03.50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3273 44,'-313'0,"296"-1,0-1,1-1,-1 0,1-1,-8-3,4 1,-1 1,1 0,-3 2,-40-1,0 3,-1 3,-26 0,-932-2,990 1,-1 2,-8 3,-42 3,-9 1,-3-1,-40 3,61-5,-27-2,36-2,-12 3,-39 3,84-6,1 2,0 1,-22 6,-24 6,28-9,-5 2,-1-2,0-3,-14-2,52-4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3:05.29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5:39.42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0 248,'722'0,"-711"-1,0 0,-1 0,1-1,0-1,0 1,-1-2,5-1,18-10,19-11,-32 15,7-2,180-87,-173 86,1 1,1 2,0 2,1 1,4 1,-27 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4:54:31.7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2091 206,'-642'0,"564"-3,0-2,0-5,0-2,2-5,0-2,1-4,-34-16,73 27,1 3,-1 0,-27-1,-26-6,48 8,-2 2,1 1,-9 3,-128 2,87 2,11-2,68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4:54:38.9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1933 64,'-1076'0,"1056"-2,0 0,0-1,0 0,-3-3,1 1,0 0,0 2,-7 0,-31-1,-25-7,34 3,0 3,-16 1,-265 5,320-1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0-26T16:31:57.4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79 0 13888,'-31'25'832,"10"3"-448,16-17-416,1 1-608,-5-1-160,4-2-416,1-1-192,4-5-1984,0-3-832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35:07.37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0 109,'144'-15,"-52"6,32-10,-82 11,81-18,-92 19,1 3,-1 1,1 1,0 1,1 2,12-1,44-5,-76 4,18-4,0 2,0 2,10 1,-39 0,0 0,-1 1,1-1,0 0,-1 1,1-1,-1 1,1-1,0 1,-1 0,1 0,-1 0,0 0,1 0,-1 0,0 0,0 0,1 0,-1 1,0-1,0 0,0 1,0-1,-1 1,1-1,0 1,-1-1,1 1,-1 0,1-1,-1 1,0 0,1 8,0-1,-1 1,0-1,-1 1,0 5,-1 7,0 215,2-139,0-95,0 1,0-1,0 1,-1-1,1 1,-1-1,0 0,0 1,-1 1,1-3,0-1,0 0,0 1,0-1,0 0,0 0,0 0,-1 0,1 0,0 0,-1 0,1 0,-1 0,1-1,-1 1,1 0,-1-1,1 0,-1 1,0-1,0 0,-13 2,0-1,0-1,-3 0,3-1,-1 2,-14 1,-24 8,28-5,0 0,-1-2,-3-1,-63-2,24 0,0 2,-8 5,-1-1,-1-3,-31-4,13-1,90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39:03.70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0,'2'0,"2"0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39:08.02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43,'1119'0,"-1115"0,-1 0,0 0,1 1,-1-1,0 0,0 1,1 0,-1 0,0 0,2 1,-3-1,-1 0,0 0,0 0,0 0,1 1,-1-1,0 0,0 1,-1-1,1 1,0-1,0 1,-1-1,1 1,-1-1,1 1,-1-1,0 1,1 0,-1-1,0 1,0 0,-1 40,0-34,0 0,1 0,0 0,1 0,0-1,0 1,0 0,13 41,-2 1,0 17,1 15,-4-37,-3 0,-2 1,-2 3,-3 291,1-340,0 5,0-1,0 1,0 0,-1-1,0 1,-1 3,2-7,-1 0,1 0,-1 0,1 0,-1 1,0-1,0 0,1 0,-1 0,0-1,0 1,0 0,0 0,0 0,0-1,-1 1,1 0,0-1,0 1,0-1,-1 0,1 1,0-1,0 0,-1 0,1 1,-5-1,0 0,0 0,0 0,0 0,0-1,0 0,0-1,0 1,0-1,-2-1,-9-4,-1-2,-9-6,12 6,1 1,-2 1,-12-4,4 4,0 2,0 0,-1 2,-23-1,-102 5,81 1,46-3,0 0,1-2,-12-3,-35-5,-87 2,-65 9,165 0,53 0,0 0,0 0,0 0,0 0,0-1,0 1,0-1,1 0,-1 0,0 0,-1-1,2 1,1 0,0 0,0 0,0 0,0 0,0-1,0 1,0 0,0-1,1 1,-1-1,0 1,1-1,0 1,-1-1,1 1,0-1,-1 0,1 1,0-1,0 1,0-1,1-45,1-8,1-20,-3-34,9-345,-2 345,-9 156,1-24,0 0,2 0,2 12,0-22,0-1,1 1,2 5,10 32,-10-11,-1 0,0 37,-7 83,0-49,2 49,0-157,1 0,-1 0,0 0,0 0,1-1,-1 1,1 0,-1 0,1 0,0-1,0 1,0 0,0-1,0 1,0-1,0 1,1-1,-1 1,0-1,1 0,-1 0,1 0,0 0,-1 0,1 0,0 0,-1 0,1-1,2 1,5 2,0-1,1-1,-1 1,1-1,4-1,-5 0,34 1,4-2,-27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30T12:55:18.14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14T17:22:57.00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49CC2-C49A-4120-BFB5-52D9153EA4E0}" type="datetimeFigureOut">
              <a:rPr lang="en-GB" smtClean="0"/>
              <a:t>07/01/2019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ED9D1-3D70-4123-9743-495E081B67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26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Thanks for coming</a:t>
            </a:r>
          </a:p>
          <a:p>
            <a:r>
              <a:rPr lang="en-GB" dirty="0"/>
              <a:t>Name, </a:t>
            </a:r>
          </a:p>
          <a:p>
            <a:r>
              <a:rPr lang="en-GB" dirty="0"/>
              <a:t>Dislike of debugging learn to be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51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 on class  text and variables allowed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169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List now shows that specified</a:t>
            </a:r>
          </a:p>
          <a:p>
            <a:r>
              <a:rPr lang="en-GB" dirty="0"/>
              <a:t>Performance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407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658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Address is shown with fields collapsed – this is the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311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Nothing shown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224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 level not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81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class through another class.</a:t>
            </a:r>
          </a:p>
          <a:p>
            <a:r>
              <a:rPr lang="en-GB" dirty="0"/>
              <a:t>Raw info shown</a:t>
            </a:r>
          </a:p>
          <a:p>
            <a:r>
              <a:rPr lang="en-GB" dirty="0"/>
              <a:t>Demo</a:t>
            </a:r>
          </a:p>
          <a:p>
            <a:r>
              <a:rPr lang="en-GB" dirty="0"/>
              <a:t>Line 204 – check breakpoint enabled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5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Visualisers are a way of seeing data in a way that is more understandable than a single line of text.</a:t>
            </a:r>
          </a:p>
          <a:p>
            <a:r>
              <a:rPr lang="en-GB" dirty="0"/>
              <a:t>There are some build in ones.</a:t>
            </a:r>
          </a:p>
          <a:p>
            <a:r>
              <a:rPr lang="en-GB" dirty="0"/>
              <a:t>There are many in the marketplace.</a:t>
            </a:r>
          </a:p>
          <a:p>
            <a:r>
              <a:rPr lang="en-GB" dirty="0"/>
              <a:t>Write own inherit from implement show. Documents/visual studio 2017/visualizers or with the standard visualisers</a:t>
            </a:r>
          </a:p>
          <a:p>
            <a:r>
              <a:rPr lang="en-GB" dirty="0"/>
              <a:t>Shown code</a:t>
            </a:r>
          </a:p>
          <a:p>
            <a:r>
              <a:rPr lang="en-GB" dirty="0"/>
              <a:t>Class library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99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Putting mouse over the variable and clicking the pin,</a:t>
            </a:r>
          </a:p>
          <a:p>
            <a:r>
              <a:rPr lang="en-GB" dirty="0"/>
              <a:t>The double chevron pointing down allows you to put a comment in. </a:t>
            </a:r>
          </a:p>
          <a:p>
            <a:r>
              <a:rPr lang="en-GB" dirty="0" err="1"/>
              <a:t>Datatips</a:t>
            </a:r>
            <a:r>
              <a:rPr lang="en-GB" dirty="0"/>
              <a:t> can be exported under debug menu – someone else is to debug.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119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Watch window</a:t>
            </a:r>
          </a:p>
          <a:p>
            <a:r>
              <a:rPr lang="en-GB" dirty="0"/>
              <a:t>the Locals – show the values of within the current scope, this will coincide with the focus of the call stack. </a:t>
            </a:r>
          </a:p>
          <a:p>
            <a:r>
              <a:rPr lang="en-GB" dirty="0"/>
              <a:t>The autos window shows the values around the current breakpoint., also coinciding with the call stack. Return values are also shown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78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Previous language – has debugging changed – </a:t>
            </a:r>
          </a:p>
          <a:p>
            <a:r>
              <a:rPr lang="en-GB" dirty="0"/>
              <a:t>Tweet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872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call shows where you are and the calling methods. </a:t>
            </a:r>
          </a:p>
          <a:p>
            <a:r>
              <a:rPr lang="en-GB" dirty="0"/>
              <a:t>You can show differing information as shown – parameter type, name and value and the line number that you are at. </a:t>
            </a:r>
          </a:p>
          <a:p>
            <a:r>
              <a:rPr lang="en-GB" dirty="0"/>
              <a:t>Breakpoints can be set in the call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5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Allows to keep track of variables and methods.</a:t>
            </a:r>
          </a:p>
          <a:p>
            <a:r>
              <a:rPr lang="en-GB" dirty="0"/>
              <a:t>$1</a:t>
            </a:r>
          </a:p>
          <a:p>
            <a:endParaRPr lang="en-GB" dirty="0"/>
          </a:p>
          <a:p>
            <a:r>
              <a:rPr lang="en-GB" dirty="0"/>
              <a:t>There is also the quick watch window which is a modal window make object id not see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455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461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Flag</a:t>
            </a:r>
          </a:p>
          <a:p>
            <a:r>
              <a:rPr lang="en-GB" dirty="0"/>
              <a:t>Search</a:t>
            </a:r>
          </a:p>
          <a:p>
            <a:r>
              <a:rPr lang="en-GB" dirty="0"/>
              <a:t>Freeze and thaw</a:t>
            </a:r>
          </a:p>
          <a:p>
            <a:r>
              <a:rPr lang="en-GB" dirty="0"/>
              <a:t>Naming – tasks – thread pool</a:t>
            </a:r>
          </a:p>
          <a:p>
            <a:r>
              <a:rPr lang="en-GB" dirty="0"/>
              <a:t>Showing columns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2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threads 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0645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View&gt;Toolbars</a:t>
            </a:r>
          </a:p>
          <a:p>
            <a:r>
              <a:rPr lang="en-GB" dirty="0"/>
              <a:t>Select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7648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Describe code watch window value of I, thread stacks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07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Different views are to select stack trace for thread</a:t>
            </a:r>
          </a:p>
          <a:p>
            <a:r>
              <a:rPr lang="en-GB" dirty="0"/>
              <a:t>3 views</a:t>
            </a:r>
          </a:p>
          <a:p>
            <a:r>
              <a:rPr lang="en-GB" dirty="0"/>
              <a:t>Thread View</a:t>
            </a:r>
          </a:p>
          <a:p>
            <a:r>
              <a:rPr lang="en-GB" dirty="0"/>
              <a:t>Task View</a:t>
            </a:r>
          </a:p>
          <a:p>
            <a:r>
              <a:rPr lang="en-GB" dirty="0"/>
              <a:t>Method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364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value of I from the code and name - horizontal</a:t>
            </a:r>
          </a:p>
          <a:p>
            <a:r>
              <a:rPr lang="en-GB" dirty="0"/>
              <a:t>Filter can be added, also visualizers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915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Breakpoins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33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 am going to talk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6736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 on set -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814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Breakpoint I =5;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761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/>
              <a:t>contion</a:t>
            </a:r>
            <a:r>
              <a:rPr lang="en-GB" dirty="0"/>
              <a:t> – right click breakpoint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198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Performance </a:t>
            </a:r>
          </a:p>
          <a:p>
            <a:r>
              <a:rPr lang="en-GB" dirty="0"/>
              <a:t>Safety add is attached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6332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Performance </a:t>
            </a:r>
          </a:p>
          <a:p>
            <a:r>
              <a:rPr lang="en-GB" dirty="0"/>
              <a:t>Safety add is attached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7738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Nth time set very high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1913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Breakpoint window – debug&gt;windows&gt;breakpoint</a:t>
            </a:r>
          </a:p>
          <a:p>
            <a:r>
              <a:rPr lang="en-GB" dirty="0"/>
              <a:t>Set </a:t>
            </a:r>
            <a:r>
              <a:rPr lang="en-GB" dirty="0" err="1"/>
              <a:t>hitcount</a:t>
            </a:r>
            <a:r>
              <a:rPr lang="en-GB" dirty="0"/>
              <a:t> to that amount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9814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Filter for 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8775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Combined, condition – </a:t>
            </a:r>
            <a:r>
              <a:rPr lang="en-GB" dirty="0" err="1"/>
              <a:t>hitcount</a:t>
            </a:r>
            <a:r>
              <a:rPr lang="en-GB" dirty="0"/>
              <a:t>  -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121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Action – message</a:t>
            </a:r>
          </a:p>
          <a:p>
            <a:r>
              <a:rPr lang="en-GB" dirty="0"/>
              <a:t>Continue /stop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524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2480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 a value</a:t>
            </a:r>
          </a:p>
          <a:p>
            <a:r>
              <a:rPr lang="en-GB" dirty="0"/>
              <a:t>Private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695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breakpoint window – new function</a:t>
            </a:r>
          </a:p>
          <a:p>
            <a:r>
              <a:rPr lang="en-GB" dirty="0"/>
              <a:t>polymorphism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5651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 address-level debugging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9589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Uwp</a:t>
            </a:r>
            <a:r>
              <a:rPr lang="en-GB" dirty="0"/>
              <a:t>/ </a:t>
            </a:r>
            <a:r>
              <a:rPr lang="en-GB" dirty="0" err="1"/>
              <a:t>wpr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2270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 up fields and see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6517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by 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01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you get dump was taken whilst on the </a:t>
            </a:r>
            <a:r>
              <a:rPr lang="en-GB" dirty="0" err="1"/>
              <a:t>readline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069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Dumps, components find the correct code</a:t>
            </a:r>
          </a:p>
          <a:p>
            <a:r>
              <a:rPr lang="en-GB" dirty="0"/>
              <a:t>30-40,000 Microsoft 2014 windows</a:t>
            </a:r>
          </a:p>
          <a:p>
            <a:r>
              <a:rPr lang="en-GB" dirty="0"/>
              <a:t>Program Database</a:t>
            </a:r>
          </a:p>
          <a:p>
            <a:r>
              <a:rPr lang="en-GB" dirty="0"/>
              <a:t>Release and Debug</a:t>
            </a:r>
          </a:p>
          <a:p>
            <a:endParaRPr lang="en-GB" dirty="0"/>
          </a:p>
          <a:p>
            <a:r>
              <a:rPr lang="en-GB" dirty="0"/>
              <a:t>Publish symbols when building – azure </a:t>
            </a:r>
            <a:r>
              <a:rPr lang="en-GB" dirty="0" err="1"/>
              <a:t>devops</a:t>
            </a:r>
            <a:endParaRPr lang="en-GB" dirty="0"/>
          </a:p>
          <a:p>
            <a:r>
              <a:rPr lang="en-GB" dirty="0"/>
              <a:t>Add symbol server – visual studio</a:t>
            </a:r>
          </a:p>
          <a:p>
            <a:r>
              <a:rPr lang="en-GB" dirty="0"/>
              <a:t>Source server support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party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Microsoft symbol server </a:t>
            </a:r>
            <a:r>
              <a:rPr lang="en-GB" dirty="0" err="1"/>
              <a:t>.net</a:t>
            </a:r>
            <a:r>
              <a:rPr lang="en-GB" dirty="0"/>
              <a:t> framework source stepping</a:t>
            </a:r>
          </a:p>
          <a:p>
            <a:r>
              <a:rPr lang="en-GB" dirty="0"/>
              <a:t>Enable just my code</a:t>
            </a:r>
          </a:p>
          <a:p>
            <a:r>
              <a:rPr lang="en-GB" dirty="0"/>
              <a:t>Source server support ticked</a:t>
            </a:r>
          </a:p>
          <a:p>
            <a:r>
              <a:rPr lang="en-GB" dirty="0" err="1"/>
              <a:t>sourcelink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6412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Breakpoints in </a:t>
            </a:r>
            <a:r>
              <a:rPr lang="en-GB" dirty="0" err="1"/>
              <a:t>javascript</a:t>
            </a:r>
            <a:r>
              <a:rPr lang="en-GB" dirty="0"/>
              <a:t> – option – though when run pointed out</a:t>
            </a:r>
          </a:p>
          <a:p>
            <a:r>
              <a:rPr lang="en-GB" dirty="0"/>
              <a:t>Many browsers at one time  </a:t>
            </a:r>
            <a:r>
              <a:rPr lang="en-GB" dirty="0" err="1"/>
              <a:t>css</a:t>
            </a:r>
            <a:r>
              <a:rPr lang="en-GB" dirty="0"/>
              <a:t> </a:t>
            </a:r>
            <a:r>
              <a:rPr lang="en-GB" dirty="0" err="1"/>
              <a:t>relected</a:t>
            </a:r>
            <a:endParaRPr lang="en-GB" dirty="0"/>
          </a:p>
          <a:p>
            <a:r>
              <a:rPr lang="en-GB" dirty="0"/>
              <a:t>Web essentials add in</a:t>
            </a:r>
          </a:p>
          <a:p>
            <a:r>
              <a:rPr lang="en-GB" dirty="0"/>
              <a:t>Sync enter one browser reflected on others ctrl alt enter – log in trouble with </a:t>
            </a:r>
            <a:r>
              <a:rPr lang="en-GB" dirty="0" err="1"/>
              <a:t>firefox</a:t>
            </a:r>
            <a:endParaRPr lang="en-GB" dirty="0"/>
          </a:p>
          <a:p>
            <a:r>
              <a:rPr lang="en-GB" dirty="0"/>
              <a:t>Inspector click on icon and code shown ctrl alt I and D edit page updates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998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Total value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789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</a:t>
            </a:r>
          </a:p>
          <a:p>
            <a:r>
              <a:rPr lang="en-GB" dirty="0"/>
              <a:t>Large number</a:t>
            </a:r>
          </a:p>
          <a:p>
            <a:r>
              <a:rPr lang="en-GB" dirty="0"/>
              <a:t>Usage through talk</a:t>
            </a:r>
          </a:p>
          <a:p>
            <a:r>
              <a:rPr lang="en-GB" dirty="0"/>
              <a:t>Link at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2097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69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ozcode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504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Debug&gt;windows&gt;exception setting</a:t>
            </a:r>
          </a:p>
          <a:p>
            <a:r>
              <a:rPr lang="en-GB" dirty="0"/>
              <a:t>What happens when exception hit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96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code</a:t>
            </a:r>
          </a:p>
          <a:p>
            <a:r>
              <a:rPr lang="en-GB" dirty="0"/>
              <a:t>Ability to </a:t>
            </a:r>
            <a:r>
              <a:rPr lang="en-GB" dirty="0" err="1"/>
              <a:t>seach</a:t>
            </a:r>
            <a:r>
              <a:rPr lang="en-GB" dirty="0"/>
              <a:t> – divide</a:t>
            </a:r>
          </a:p>
          <a:p>
            <a:r>
              <a:rPr lang="en-GB" dirty="0"/>
              <a:t>Set conditions</a:t>
            </a:r>
          </a:p>
          <a:p>
            <a:r>
              <a:rPr lang="en-GB" dirty="0"/>
              <a:t>Use stack dump</a:t>
            </a:r>
          </a:p>
          <a:p>
            <a:r>
              <a:rPr lang="en-GB" dirty="0"/>
              <a:t>Doubles not divide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56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 kinds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802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List is not helpful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ED9D1-3D70-4123-9743-495E081B676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8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customXml" Target="../ink/ink5.xml"/><Relationship Id="rId9" Type="http://schemas.openxmlformats.org/officeDocument/2006/relationships/customXml" Target="../ink/ink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33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330.png"/><Relationship Id="rId4" Type="http://schemas.openxmlformats.org/officeDocument/2006/relationships/customXml" Target="../ink/ink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visualstudio/debugger/general-debugging-options-dialog-box?view=vs-2017" TargetMode="External"/><Relationship Id="rId2" Type="http://schemas.openxmlformats.org/officeDocument/2006/relationships/hyperlink" Target="https://docs.microsoft.com/en-us/visualstudio/debugg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s.msdn.microsoft.com/jaredpar/2011/03/18/debuggerdisplay-attribute-best-practices/" TargetMode="External"/><Relationship Id="rId4" Type="http://schemas.openxmlformats.org/officeDocument/2006/relationships/hyperlink" Target="https://www.wintellect.com/pdb-files-what-every-developer-must-know/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48DA-5B23-47FF-B17F-1B8355DB1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8A9DC-D33B-48BF-A0BD-716B1DFC6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Philip Sutton</a:t>
            </a:r>
          </a:p>
        </p:txBody>
      </p:sp>
    </p:spTree>
    <p:extLst>
      <p:ext uri="{BB962C8B-B14F-4D97-AF65-F5344CB8AC3E}">
        <p14:creationId xmlns:p14="http://schemas.microsoft.com/office/powerpoint/2010/main" val="392943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DE38-4D2F-43E5-90DB-AEC87DF5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C3BA-CFE0-4A8E-ACC8-26CCFBAC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[</a:t>
            </a:r>
            <a:r>
              <a:rPr lang="en-GB" dirty="0" err="1"/>
              <a:t>DebuggerDisplay</a:t>
            </a:r>
            <a:r>
              <a:rPr lang="en-GB" dirty="0"/>
              <a:t>("Name =  {Name}")]</a:t>
            </a:r>
          </a:p>
          <a:p>
            <a:r>
              <a:rPr lang="en-GB" dirty="0"/>
              <a:t>    public class Person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public string Name { get; set; }</a:t>
            </a:r>
          </a:p>
          <a:p>
            <a:r>
              <a:rPr lang="en-GB" dirty="0"/>
              <a:t>        public int Age { get; set; }</a:t>
            </a:r>
          </a:p>
          <a:p>
            <a:r>
              <a:rPr lang="en-GB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25437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34BE-9033-4EF6-8EE5-323CD0AE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6EFF9-A1FE-426F-BCE9-EE8CD27AC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E09AB-C21C-4C05-8EF2-0F3B92E9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2305050"/>
            <a:ext cx="106965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4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0F86-9E0E-4B2F-BFC3-C9D1C3E7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Debuggerbrowsable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9346-A0E9-4894-A7B7-D03185367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public class </a:t>
            </a:r>
            <a:r>
              <a:rPr lang="en-GB" dirty="0" err="1"/>
              <a:t>PersonBrowse</a:t>
            </a:r>
            <a:endParaRPr lang="en-GB" dirty="0"/>
          </a:p>
          <a:p>
            <a:r>
              <a:rPr lang="en-GB" dirty="0"/>
              <a:t>    {</a:t>
            </a:r>
          </a:p>
          <a:p>
            <a:r>
              <a:rPr lang="en-GB" dirty="0"/>
              <a:t>        public string Name { get; set; }</a:t>
            </a:r>
          </a:p>
          <a:p>
            <a:endParaRPr lang="en-GB" dirty="0"/>
          </a:p>
          <a:p>
            <a:r>
              <a:rPr lang="en-GB" dirty="0"/>
              <a:t>        public int Age { get; set; }</a:t>
            </a:r>
          </a:p>
          <a:p>
            <a:endParaRPr lang="en-GB" dirty="0"/>
          </a:p>
          <a:p>
            <a:r>
              <a:rPr lang="en-GB" dirty="0">
                <a:solidFill>
                  <a:schemeClr val="bg2"/>
                </a:solidFill>
              </a:rPr>
              <a:t>        </a:t>
            </a:r>
            <a:r>
              <a:rPr lang="en-GB" dirty="0">
                <a:solidFill>
                  <a:schemeClr val="bg2"/>
                </a:solidFill>
                <a:highlight>
                  <a:srgbClr val="FFFF00"/>
                </a:highlight>
              </a:rPr>
              <a:t>[</a:t>
            </a:r>
            <a:r>
              <a:rPr lang="en-GB" dirty="0" err="1">
                <a:solidFill>
                  <a:schemeClr val="bg2"/>
                </a:solidFill>
                <a:highlight>
                  <a:srgbClr val="FFFF00"/>
                </a:highlight>
              </a:rPr>
              <a:t>DebuggerBrowsable</a:t>
            </a:r>
            <a:r>
              <a:rPr lang="en-GB" dirty="0">
                <a:solidFill>
                  <a:schemeClr val="bg2"/>
                </a:solidFill>
                <a:highlight>
                  <a:srgbClr val="FFFF00"/>
                </a:highlight>
              </a:rPr>
              <a:t>(</a:t>
            </a:r>
            <a:r>
              <a:rPr lang="en-GB" dirty="0" err="1">
                <a:solidFill>
                  <a:schemeClr val="bg2"/>
                </a:solidFill>
                <a:highlight>
                  <a:srgbClr val="FFFF00"/>
                </a:highlight>
              </a:rPr>
              <a:t>DebuggerBrowsableState.Collapsed</a:t>
            </a:r>
            <a:r>
              <a:rPr lang="en-GB" dirty="0">
                <a:solidFill>
                  <a:schemeClr val="bg2"/>
                </a:solidFill>
                <a:highlight>
                  <a:srgbClr val="FFFF00"/>
                </a:highlight>
              </a:rPr>
              <a:t>)]</a:t>
            </a:r>
          </a:p>
          <a:p>
            <a:r>
              <a:rPr lang="en-GB" dirty="0"/>
              <a:t>        public Address </a:t>
            </a:r>
            <a:r>
              <a:rPr lang="en-GB" dirty="0" err="1"/>
              <a:t>Address</a:t>
            </a:r>
            <a:r>
              <a:rPr lang="en-GB" dirty="0"/>
              <a:t> { get; set; }</a:t>
            </a:r>
          </a:p>
          <a:p>
            <a:r>
              <a:rPr lang="en-GB" dirty="0"/>
              <a:t>    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5471FC-B772-4C30-82B3-BF876DAFD125}"/>
                  </a:ext>
                </a:extLst>
              </p14:cNvPr>
              <p14:cNvContentPartPr/>
              <p14:nvPr/>
            </p14:nvContentPartPr>
            <p14:xfrm>
              <a:off x="2555163" y="4887742"/>
              <a:ext cx="28800" cy="38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5471FC-B772-4C30-82B3-BF876DAFD1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1163" y="4779742"/>
                <a:ext cx="13644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42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3255-A5C9-4608-8617-BB89E5F2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Debuggerbrowsable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1C0F6-21B7-4083-B79F-3AE12F128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078" y="2693980"/>
            <a:ext cx="11013789" cy="1670852"/>
          </a:xfrm>
        </p:spPr>
      </p:pic>
    </p:spTree>
    <p:extLst>
      <p:ext uri="{BB962C8B-B14F-4D97-AF65-F5344CB8AC3E}">
        <p14:creationId xmlns:p14="http://schemas.microsoft.com/office/powerpoint/2010/main" val="357748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90D9-08D8-4319-8062-25BD0E3A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DebuggerBrowsable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F0A76-1663-497A-84E0-3164D5F7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Never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8A3E2-D243-48B4-ABF7-747F661C8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81" y="3233735"/>
            <a:ext cx="10302038" cy="11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6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4E76-8D55-4379-B291-5B67D45D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5100-DFE2-49CC-895D-48D86E879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RootHidden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5BE86-DAC8-408F-B7FD-0D03A67B9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588" y="3059903"/>
            <a:ext cx="8871749" cy="17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3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B4B2-CCE5-4292-A584-71D8FC8F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 Proxy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F24C-0A9A-486C-8F32-7317083BC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Allows the significant and fundament change on the debugging view of a type.</a:t>
            </a:r>
          </a:p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2178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5FBA-7B3B-4385-B90B-CDC9A9CA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Debugger visualisers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D6E2-7C40-4DAF-A3D3-AA1425133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built in – xml, json, text, html</a:t>
            </a:r>
          </a:p>
          <a:p>
            <a:r>
              <a:rPr lang="en-GB" dirty="0"/>
              <a:t>Many in the market place</a:t>
            </a:r>
          </a:p>
          <a:p>
            <a:r>
              <a:rPr lang="en-GB" dirty="0"/>
              <a:t>Write your own</a:t>
            </a:r>
          </a:p>
        </p:txBody>
      </p:sp>
    </p:spTree>
    <p:extLst>
      <p:ext uri="{BB962C8B-B14F-4D97-AF65-F5344CB8AC3E}">
        <p14:creationId xmlns:p14="http://schemas.microsoft.com/office/powerpoint/2010/main" val="314668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863D-0873-4310-9D18-FE90D687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Datatips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1230F6-C03F-4AEA-A399-A34BBA291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041" y="2057401"/>
            <a:ext cx="11493464" cy="4243290"/>
          </a:xfrm>
        </p:spPr>
      </p:pic>
    </p:spTree>
    <p:extLst>
      <p:ext uri="{BB962C8B-B14F-4D97-AF65-F5344CB8AC3E}">
        <p14:creationId xmlns:p14="http://schemas.microsoft.com/office/powerpoint/2010/main" val="385603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6544-C75A-4423-898E-1C93DB55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Debugging windows - Locals/Auto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B646DE-AF6D-49E3-BEFB-9A3368260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7700" y="2256972"/>
            <a:ext cx="10896599" cy="1894114"/>
          </a:xfrm>
        </p:spPr>
      </p:pic>
    </p:spTree>
    <p:extLst>
      <p:ext uri="{BB962C8B-B14F-4D97-AF65-F5344CB8AC3E}">
        <p14:creationId xmlns:p14="http://schemas.microsoft.com/office/powerpoint/2010/main" val="26182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4137-9FF6-48B6-8C77-AB906202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Who am </a:t>
            </a:r>
            <a:r>
              <a:rPr lang="en-GB" dirty="0" err="1"/>
              <a:t>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BADB-851A-4517-BD60-F5883C1C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Started full time work 1991</a:t>
            </a:r>
          </a:p>
          <a:p>
            <a:r>
              <a:rPr lang="en-GB" dirty="0"/>
              <a:t>Worked for Science, Travel, Management Consultancy, Finance, Medical, Education </a:t>
            </a:r>
          </a:p>
          <a:p>
            <a:r>
              <a:rPr lang="en-GB" dirty="0"/>
              <a:t>Programmed in COBOL, Fortran, Visual Basic 6, VB.net and C# as well as </a:t>
            </a:r>
            <a:r>
              <a:rPr lang="en-GB" dirty="0" err="1"/>
              <a:t>Sql</a:t>
            </a:r>
            <a:endParaRPr lang="en-GB" dirty="0"/>
          </a:p>
          <a:p>
            <a:r>
              <a:rPr lang="en-GB" dirty="0"/>
              <a:t>C# since 2005</a:t>
            </a:r>
          </a:p>
          <a:p>
            <a:r>
              <a:rPr lang="en-GB" dirty="0"/>
              <a:t>Twitter @GBPhilipSutton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523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8F9E-8BDB-48C4-ACA8-AD5126AF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176247" cy="1293028"/>
          </a:xfrm>
        </p:spPr>
        <p:txBody>
          <a:bodyPr/>
          <a:lstStyle/>
          <a:p>
            <a:pPr algn="ctr"/>
            <a:r>
              <a:rPr lang="en-GB" dirty="0"/>
              <a:t>Debugging windows -Call Stack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9C53B-CB95-4EAE-ACC4-67145CE68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763" y="2057400"/>
            <a:ext cx="11631737" cy="2743199"/>
          </a:xfrm>
        </p:spPr>
      </p:pic>
    </p:spTree>
    <p:extLst>
      <p:ext uri="{BB962C8B-B14F-4D97-AF65-F5344CB8AC3E}">
        <p14:creationId xmlns:p14="http://schemas.microsoft.com/office/powerpoint/2010/main" val="672299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FD40-6700-4925-A037-C978ED01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7510609" cy="1293028"/>
          </a:xfrm>
        </p:spPr>
        <p:txBody>
          <a:bodyPr/>
          <a:lstStyle/>
          <a:p>
            <a:pPr algn="ctr"/>
            <a:r>
              <a:rPr lang="en-GB" dirty="0"/>
              <a:t>Debugging windows - Watch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5F686F-D54F-44F0-B970-16532F1A0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439" y="2607469"/>
            <a:ext cx="11540336" cy="3224950"/>
          </a:xfrm>
        </p:spPr>
      </p:pic>
    </p:spTree>
    <p:extLst>
      <p:ext uri="{BB962C8B-B14F-4D97-AF65-F5344CB8AC3E}">
        <p14:creationId xmlns:p14="http://schemas.microsoft.com/office/powerpoint/2010/main" val="798665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A4BE-1217-45BA-B7AF-B154DD45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Multi-threaded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42F0B-7101-4B0F-BCF9-F1E11B8E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Thread Window</a:t>
            </a:r>
          </a:p>
          <a:p>
            <a:r>
              <a:rPr lang="en-GB" dirty="0"/>
              <a:t>Debug Toolbar</a:t>
            </a:r>
          </a:p>
          <a:p>
            <a:r>
              <a:rPr lang="en-GB" dirty="0"/>
              <a:t>Debug Location</a:t>
            </a:r>
          </a:p>
          <a:p>
            <a:r>
              <a:rPr lang="en-GB" dirty="0"/>
              <a:t>Parallel Stacks</a:t>
            </a:r>
          </a:p>
          <a:p>
            <a:r>
              <a:rPr lang="en-GB" dirty="0"/>
              <a:t>Parallel Watch</a:t>
            </a:r>
          </a:p>
        </p:txBody>
      </p:sp>
    </p:spTree>
    <p:extLst>
      <p:ext uri="{BB962C8B-B14F-4D97-AF65-F5344CB8AC3E}">
        <p14:creationId xmlns:p14="http://schemas.microsoft.com/office/powerpoint/2010/main" val="2283394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566E-4AAA-47A6-9563-2795E67A0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Multithreaded Debugging Windows - Threads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3E99E6-785F-4599-9F4F-3E9DCD1F5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566" y="3186376"/>
            <a:ext cx="11803402" cy="2070022"/>
          </a:xfrm>
        </p:spPr>
      </p:pic>
    </p:spTree>
    <p:extLst>
      <p:ext uri="{BB962C8B-B14F-4D97-AF65-F5344CB8AC3E}">
        <p14:creationId xmlns:p14="http://schemas.microsoft.com/office/powerpoint/2010/main" val="1697622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AA32-3C1E-42B8-B707-7349C1E8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 – debug toolbar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AAECF-FE44-4AC0-8A6B-4A0090E0B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3647" y="2167598"/>
            <a:ext cx="11347935" cy="100730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69AD75-8DBF-45D9-B2EE-9165AD951FCE}"/>
                  </a:ext>
                </a:extLst>
              </p14:cNvPr>
              <p14:cNvContentPartPr/>
              <p14:nvPr/>
            </p14:nvContentPartPr>
            <p14:xfrm>
              <a:off x="10839491" y="4144495"/>
              <a:ext cx="373680" cy="201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69AD75-8DBF-45D9-B2EE-9165AD951F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67491" y="4000855"/>
                <a:ext cx="517320" cy="4888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7F34D8D-2B33-46C0-82BC-00191BE6DC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8067" y="3285100"/>
            <a:ext cx="9135866" cy="27421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3105DB-4DFD-4946-B2CD-A58CE190FC6D}"/>
                  </a:ext>
                </a:extLst>
              </p14:cNvPr>
              <p14:cNvContentPartPr/>
              <p14:nvPr/>
            </p14:nvContentPartPr>
            <p14:xfrm>
              <a:off x="10722851" y="2532415"/>
              <a:ext cx="252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3105DB-4DFD-4946-B2CD-A58CE190FC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51211" y="2388415"/>
                <a:ext cx="1461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D47B411-4F91-435B-B5AC-5E01DB81B3BA}"/>
                  </a:ext>
                </a:extLst>
              </p14:cNvPr>
              <p14:cNvContentPartPr/>
              <p14:nvPr/>
            </p14:nvContentPartPr>
            <p14:xfrm>
              <a:off x="10726811" y="2516935"/>
              <a:ext cx="451440" cy="366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D47B411-4F91-435B-B5AC-5E01DB81B3B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54811" y="2373295"/>
                <a:ext cx="595080" cy="6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9986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E4E3-D8ED-4ED9-9224-927B75E5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 debug location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C9915E-9ED7-42B1-8C38-7337AAD56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685" y="2271975"/>
            <a:ext cx="5892704" cy="58016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BED1C3-7AFE-4E51-BB2F-EAB1B1C60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85" y="3425688"/>
            <a:ext cx="10267642" cy="5801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19FCB0-E0CD-44A2-B892-56853BB42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85" y="4574637"/>
            <a:ext cx="8416569" cy="56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93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1A25-8771-40CB-ADAD-EECDA667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 parallel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B559-A3D6-4B16-9279-8AE40066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59"/>
            <a:ext cx="10820400" cy="435138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 </a:t>
            </a:r>
            <a:r>
              <a:rPr lang="en-GB" sz="2800" dirty="0"/>
              <a:t>private static void </a:t>
            </a:r>
            <a:r>
              <a:rPr lang="en-GB" sz="2800" dirty="0" err="1"/>
              <a:t>ParallelExample</a:t>
            </a:r>
            <a:r>
              <a:rPr lang="en-GB" sz="2800" dirty="0"/>
              <a:t>()</a:t>
            </a:r>
          </a:p>
          <a:p>
            <a:r>
              <a:rPr lang="en-GB" sz="2800" dirty="0"/>
              <a:t>        {</a:t>
            </a:r>
          </a:p>
          <a:p>
            <a:r>
              <a:rPr lang="en-GB" sz="2800" dirty="0"/>
              <a:t>            var names = new List&lt;string&gt; {"Bob", "Judy", "Chris", "Ashley"};</a:t>
            </a:r>
          </a:p>
          <a:p>
            <a:r>
              <a:rPr lang="en-GB" sz="2800" dirty="0"/>
              <a:t>            </a:t>
            </a:r>
            <a:r>
              <a:rPr lang="en-GB" sz="2800" dirty="0" err="1"/>
              <a:t>Parallel.ForEach</a:t>
            </a:r>
            <a:r>
              <a:rPr lang="en-GB" sz="2800" dirty="0"/>
              <a:t>(names, (name) =&gt;</a:t>
            </a:r>
          </a:p>
          <a:p>
            <a:r>
              <a:rPr lang="en-GB" sz="2800" dirty="0"/>
              <a:t>            {</a:t>
            </a:r>
          </a:p>
          <a:p>
            <a:r>
              <a:rPr lang="nn-NO" sz="2800" dirty="0"/>
              <a:t>                for (var i = 0; i &lt; 10; i++)</a:t>
            </a:r>
          </a:p>
          <a:p>
            <a:r>
              <a:rPr lang="en-GB" sz="2800" dirty="0"/>
              <a:t>                {</a:t>
            </a:r>
          </a:p>
          <a:p>
            <a:r>
              <a:rPr lang="en-GB" sz="2800" dirty="0"/>
              <a:t>                    </a:t>
            </a:r>
            <a:r>
              <a:rPr lang="en-GB" sz="2800" dirty="0" err="1"/>
              <a:t>Console.WriteLine</a:t>
            </a:r>
            <a:r>
              <a:rPr lang="en-GB" sz="2800" dirty="0"/>
              <a:t>($"Hello {name} {</a:t>
            </a:r>
            <a:r>
              <a:rPr lang="en-GB" sz="2800" dirty="0" err="1"/>
              <a:t>i</a:t>
            </a:r>
            <a:r>
              <a:rPr lang="en-GB" sz="2800" dirty="0"/>
              <a:t>}");</a:t>
            </a:r>
          </a:p>
          <a:p>
            <a:r>
              <a:rPr lang="en-GB" sz="2800" dirty="0"/>
              <a:t>                }</a:t>
            </a:r>
          </a:p>
          <a:p>
            <a:r>
              <a:rPr lang="en-GB" sz="2800" dirty="0"/>
              <a:t>            });</a:t>
            </a:r>
          </a:p>
          <a:p>
            <a:r>
              <a:rPr lang="en-GB" sz="28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528886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95E5-F383-416C-A154-CB05C318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</a:t>
            </a:r>
            <a:br>
              <a:rPr lang="en-GB" dirty="0"/>
            </a:br>
            <a:r>
              <a:rPr lang="en-GB" dirty="0"/>
              <a:t>parallel stacks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0AE1D2-A83C-4280-AF07-8E81CABC5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9339" y="1930400"/>
            <a:ext cx="7173321" cy="4657953"/>
          </a:xfrm>
        </p:spPr>
      </p:pic>
    </p:spTree>
    <p:extLst>
      <p:ext uri="{BB962C8B-B14F-4D97-AF65-F5344CB8AC3E}">
        <p14:creationId xmlns:p14="http://schemas.microsoft.com/office/powerpoint/2010/main" val="770500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231B-0912-4D42-8E7F-A3A732B4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Multithreading windows</a:t>
            </a:r>
            <a:br>
              <a:rPr lang="en-GB" dirty="0"/>
            </a:br>
            <a:r>
              <a:rPr lang="en-GB" dirty="0"/>
              <a:t>parallel watch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E4DA72-8CCE-40C5-A245-5DAF02A98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039" y="2271486"/>
            <a:ext cx="11421327" cy="3822141"/>
          </a:xfrm>
        </p:spPr>
      </p:pic>
    </p:spTree>
    <p:extLst>
      <p:ext uri="{BB962C8B-B14F-4D97-AF65-F5344CB8AC3E}">
        <p14:creationId xmlns:p14="http://schemas.microsoft.com/office/powerpoint/2010/main" val="194680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C8CD-45D9-460E-A96F-2FFAD92D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22BCB-CFBD-4008-BD3B-ADFFA2EA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Breakpoints</a:t>
            </a:r>
          </a:p>
          <a:p>
            <a:r>
              <a:rPr lang="en-GB" dirty="0"/>
              <a:t>Condition</a:t>
            </a:r>
          </a:p>
          <a:p>
            <a:r>
              <a:rPr lang="en-GB" dirty="0"/>
              <a:t>Hit Count</a:t>
            </a:r>
          </a:p>
          <a:p>
            <a:r>
              <a:rPr lang="en-GB" dirty="0"/>
              <a:t>Filter</a:t>
            </a:r>
          </a:p>
          <a:p>
            <a:r>
              <a:rPr lang="en-GB" dirty="0"/>
              <a:t>When hit</a:t>
            </a:r>
          </a:p>
          <a:p>
            <a:r>
              <a:rPr lang="en-GB" dirty="0"/>
              <a:t>Break at Function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D74805-7939-4FB3-BB0B-9F3007B49CBC}"/>
                  </a:ext>
                </a:extLst>
              </p14:cNvPr>
              <p14:cNvContentPartPr/>
              <p14:nvPr/>
            </p14:nvContentPartPr>
            <p14:xfrm>
              <a:off x="3280571" y="289277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D74805-7939-4FB3-BB0B-9F3007B49C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8571" y="2748775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285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93EF-66AC-47F9-A45F-2653FA97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2D1AC-4633-451F-91F8-C5F4BA32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Visual Studio Options</a:t>
            </a:r>
          </a:p>
          <a:p>
            <a:r>
              <a:rPr lang="en-GB" dirty="0"/>
              <a:t>Debugging Attributes</a:t>
            </a:r>
          </a:p>
          <a:p>
            <a:r>
              <a:rPr lang="en-GB" dirty="0" err="1"/>
              <a:t>Datatips</a:t>
            </a:r>
            <a:endParaRPr lang="en-GB" dirty="0"/>
          </a:p>
          <a:p>
            <a:r>
              <a:rPr lang="en-GB" dirty="0"/>
              <a:t>Debugging Windows</a:t>
            </a:r>
          </a:p>
          <a:p>
            <a:r>
              <a:rPr lang="en-GB" dirty="0"/>
              <a:t>Dumps</a:t>
            </a:r>
          </a:p>
          <a:p>
            <a:r>
              <a:rPr lang="en-GB" dirty="0"/>
              <a:t>Symbol Servers</a:t>
            </a:r>
          </a:p>
          <a:p>
            <a:r>
              <a:rPr lang="en-GB" dirty="0"/>
              <a:t>Front End</a:t>
            </a:r>
          </a:p>
          <a:p>
            <a:r>
              <a:rPr lang="en-GB" dirty="0"/>
              <a:t>Enterprise Features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07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E274-BADE-41E1-83B1-7BB87747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71747"/>
            <a:ext cx="8610600" cy="1293028"/>
          </a:xfrm>
        </p:spPr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61ED0-FBA6-416E-8905-E88FFB811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852" y="3561734"/>
            <a:ext cx="10670751" cy="1401097"/>
          </a:xfrm>
        </p:spPr>
      </p:pic>
    </p:spTree>
    <p:extLst>
      <p:ext uri="{BB962C8B-B14F-4D97-AF65-F5344CB8AC3E}">
        <p14:creationId xmlns:p14="http://schemas.microsoft.com/office/powerpoint/2010/main" val="3798399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7C18-F927-4A7E-BDC9-0535B885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 breakpoints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CF6E3E-8EFD-4923-9F0B-2B0BA7D06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109" y="2219864"/>
            <a:ext cx="11148306" cy="397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41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F26B-21B5-440F-BBCF-349A0C8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EDD267-0D3D-4EEF-8BD0-6F6E4E302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172" y="2955985"/>
            <a:ext cx="11895802" cy="249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53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F26B-21B5-440F-BBCF-349A0C8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F02419-9B8F-4C87-9B39-48FD71C1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private static void </a:t>
            </a:r>
            <a:r>
              <a:rPr lang="en-GB" dirty="0" err="1"/>
              <a:t>ConditionalBreakpoints</a:t>
            </a:r>
            <a:r>
              <a:rPr lang="en-GB" dirty="0"/>
              <a:t>()</a:t>
            </a:r>
          </a:p>
          <a:p>
            <a:r>
              <a:rPr lang="en-GB" dirty="0"/>
              <a:t>        {</a:t>
            </a:r>
          </a:p>
          <a:p>
            <a:r>
              <a:rPr lang="nn-NO" dirty="0"/>
              <a:t>            for (var i = 0; i &lt; 10; i++)</a:t>
            </a:r>
          </a:p>
          <a:p>
            <a:r>
              <a:rPr lang="en-GB" dirty="0"/>
              <a:t>            {</a:t>
            </a:r>
          </a:p>
          <a:p>
            <a:r>
              <a:rPr lang="en-GB" dirty="0"/>
              <a:t>                if (</a:t>
            </a:r>
            <a:r>
              <a:rPr lang="en-GB" dirty="0" err="1"/>
              <a:t>i</a:t>
            </a:r>
            <a:r>
              <a:rPr lang="en-GB" dirty="0"/>
              <a:t>==</a:t>
            </a:r>
            <a:r>
              <a:rPr lang="en-GB"/>
              <a:t>5)</a:t>
            </a:r>
            <a:endParaRPr lang="en-GB" dirty="0"/>
          </a:p>
          <a:p>
            <a:r>
              <a:rPr lang="en-GB" dirty="0"/>
              <a:t>                {</a:t>
            </a:r>
          </a:p>
          <a:p>
            <a:r>
              <a:rPr lang="en-GB" dirty="0"/>
              <a:t>                    </a:t>
            </a:r>
            <a:r>
              <a:rPr lang="en-GB" dirty="0" err="1"/>
              <a:t>Debugger.Break</a:t>
            </a:r>
            <a:r>
              <a:rPr lang="en-GB" dirty="0"/>
              <a:t>();</a:t>
            </a:r>
          </a:p>
          <a:p>
            <a:r>
              <a:rPr lang="en-GB" dirty="0"/>
              <a:t>                }</a:t>
            </a:r>
          </a:p>
          <a:p>
            <a:r>
              <a:rPr lang="en-GB" dirty="0"/>
              <a:t>                </a:t>
            </a:r>
            <a:r>
              <a:rPr lang="en-GB" dirty="0" err="1"/>
              <a:t>Console.WriteLine</a:t>
            </a:r>
            <a:r>
              <a:rPr lang="en-GB" dirty="0"/>
              <a:t>($"The value is {</a:t>
            </a:r>
            <a:r>
              <a:rPr lang="en-GB" dirty="0" err="1"/>
              <a:t>i</a:t>
            </a:r>
            <a:r>
              <a:rPr lang="en-GB" dirty="0"/>
              <a:t>}");</a:t>
            </a:r>
          </a:p>
          <a:p>
            <a:r>
              <a:rPr lang="en-GB" dirty="0"/>
              <a:t>            }</a:t>
            </a:r>
          </a:p>
          <a:p>
            <a:r>
              <a:rPr lang="en-GB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4123513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F26B-21B5-440F-BBCF-349A0C81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conditional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F02419-9B8F-4C87-9B39-48FD71C1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private static void </a:t>
            </a:r>
            <a:r>
              <a:rPr lang="en-GB" dirty="0" err="1"/>
              <a:t>ConditionalBreakpoints</a:t>
            </a:r>
            <a:r>
              <a:rPr lang="en-GB" dirty="0"/>
              <a:t>()</a:t>
            </a:r>
          </a:p>
          <a:p>
            <a:r>
              <a:rPr lang="en-GB" dirty="0"/>
              <a:t>        {</a:t>
            </a:r>
          </a:p>
          <a:p>
            <a:r>
              <a:rPr lang="nn-NO" dirty="0"/>
              <a:t>            for (var i = 0; i &lt; 10; i++)</a:t>
            </a:r>
          </a:p>
          <a:p>
            <a:r>
              <a:rPr lang="en-GB" dirty="0"/>
              <a:t>            {</a:t>
            </a:r>
          </a:p>
          <a:p>
            <a:r>
              <a:rPr lang="en-GB" dirty="0"/>
              <a:t>                if ((</a:t>
            </a:r>
            <a:r>
              <a:rPr lang="en-GB" dirty="0" err="1"/>
              <a:t>Debugger.IsAttached</a:t>
            </a:r>
            <a:r>
              <a:rPr lang="en-GB" dirty="0"/>
              <a:t>) &amp;&amp; (</a:t>
            </a:r>
            <a:r>
              <a:rPr lang="en-GB" dirty="0" err="1"/>
              <a:t>i</a:t>
            </a:r>
            <a:r>
              <a:rPr lang="en-GB" dirty="0"/>
              <a:t>==5))</a:t>
            </a:r>
          </a:p>
          <a:p>
            <a:r>
              <a:rPr lang="en-GB" dirty="0"/>
              <a:t>                {</a:t>
            </a:r>
          </a:p>
          <a:p>
            <a:r>
              <a:rPr lang="en-GB" dirty="0"/>
              <a:t>                    </a:t>
            </a:r>
            <a:r>
              <a:rPr lang="en-GB" dirty="0" err="1"/>
              <a:t>Debugger.Break</a:t>
            </a:r>
            <a:r>
              <a:rPr lang="en-GB" dirty="0"/>
              <a:t>();</a:t>
            </a:r>
          </a:p>
          <a:p>
            <a:r>
              <a:rPr lang="en-GB" dirty="0"/>
              <a:t>                }</a:t>
            </a:r>
          </a:p>
          <a:p>
            <a:r>
              <a:rPr lang="en-GB" dirty="0"/>
              <a:t>                </a:t>
            </a:r>
            <a:r>
              <a:rPr lang="en-GB" dirty="0" err="1"/>
              <a:t>Console.WriteLine</a:t>
            </a:r>
            <a:r>
              <a:rPr lang="en-GB" dirty="0"/>
              <a:t>($"The value is {</a:t>
            </a:r>
            <a:r>
              <a:rPr lang="en-GB" dirty="0" err="1"/>
              <a:t>i</a:t>
            </a:r>
            <a:r>
              <a:rPr lang="en-GB" dirty="0"/>
              <a:t>}");</a:t>
            </a:r>
          </a:p>
          <a:p>
            <a:r>
              <a:rPr lang="en-GB" dirty="0"/>
              <a:t>            }</a:t>
            </a:r>
          </a:p>
          <a:p>
            <a:r>
              <a:rPr lang="en-GB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342965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7321-FDF9-4E52-A123-92089767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hit count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402B8A-A50E-4207-AF54-D79C8C05B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720" y="3577087"/>
            <a:ext cx="11680560" cy="12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84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7321-FDF9-4E52-A123-92089767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hit count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656245-1A6E-4E4B-8B46-329935E1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9D7E4-5F48-45FA-A77C-D2BD38F95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24" y="2629268"/>
            <a:ext cx="11122325" cy="1576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7C9844-58C7-43FD-AE67-C20AF37CD7C1}"/>
                  </a:ext>
                </a:extLst>
              </p14:cNvPr>
              <p14:cNvContentPartPr/>
              <p14:nvPr/>
            </p14:nvContentPartPr>
            <p14:xfrm>
              <a:off x="9629709" y="3780691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7C9844-58C7-43FD-AE67-C20AF37CD7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7709" y="3636691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B66578-86D0-445C-8ABF-2FAD2A39C11B}"/>
                  </a:ext>
                </a:extLst>
              </p14:cNvPr>
              <p14:cNvContentPartPr/>
              <p14:nvPr/>
            </p14:nvContentPartPr>
            <p14:xfrm>
              <a:off x="9743469" y="3815611"/>
              <a:ext cx="1178280" cy="60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B66578-86D0-445C-8ABF-2FAD2A39C1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71469" y="3671611"/>
                <a:ext cx="13219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5E3C6E7-43FF-4E4E-9953-0AC32D4A1265}"/>
                  </a:ext>
                </a:extLst>
              </p14:cNvPr>
              <p14:cNvContentPartPr/>
              <p14:nvPr/>
            </p14:nvContentPartPr>
            <p14:xfrm>
              <a:off x="9665709" y="56553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5E3C6E7-43FF-4E4E-9953-0AC32D4A12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4069" y="421531"/>
                <a:ext cx="14400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042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filter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6BB1C6-983D-4C48-929C-1E07E8EAA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460" y="3549547"/>
            <a:ext cx="10990740" cy="12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03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filter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BF19B4-5E4F-4EA0-92EF-DE4A9DFEA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747" y="3358551"/>
            <a:ext cx="11738592" cy="1685025"/>
          </a:xfrm>
        </p:spPr>
      </p:pic>
    </p:spTree>
    <p:extLst>
      <p:ext uri="{BB962C8B-B14F-4D97-AF65-F5344CB8AC3E}">
        <p14:creationId xmlns:p14="http://schemas.microsoft.com/office/powerpoint/2010/main" val="2236234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when hit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8D435-E3D1-4F82-8959-736017CB4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A1ED7-F0E0-4651-8CDD-21F4F874A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2452238"/>
            <a:ext cx="94392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8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EAC9-AAEB-45AC-AB56-ABDF8D46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90B5-D9E6-4B6B-BEED-1FF98C4F8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Debugging Options</a:t>
            </a:r>
          </a:p>
          <a:p>
            <a:r>
              <a:rPr lang="en-GB" dirty="0"/>
              <a:t>Exception Options</a:t>
            </a:r>
          </a:p>
        </p:txBody>
      </p:sp>
    </p:spTree>
    <p:extLst>
      <p:ext uri="{BB962C8B-B14F-4D97-AF65-F5344CB8AC3E}">
        <p14:creationId xmlns:p14="http://schemas.microsoft.com/office/powerpoint/2010/main" val="1455799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when hit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B967130-63BC-4D77-ACD1-FDE9E8A2D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3637" y="2372519"/>
            <a:ext cx="7324725" cy="3667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A83784-70A2-4971-B75F-06E785FC25BB}"/>
                  </a:ext>
                </a:extLst>
              </p14:cNvPr>
              <p14:cNvContentPartPr/>
              <p14:nvPr/>
            </p14:nvContentPartPr>
            <p14:xfrm>
              <a:off x="7663029" y="4250131"/>
              <a:ext cx="498240" cy="89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A83784-70A2-4971-B75F-06E785FC25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91029" y="4106491"/>
                <a:ext cx="641880" cy="3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7200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504-6EE4-4824-820D-E9993E7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Breakpoints</a:t>
            </a:r>
            <a:br>
              <a:rPr lang="en-GB" dirty="0"/>
            </a:br>
            <a:r>
              <a:rPr lang="en-GB" dirty="0"/>
              <a:t>Break at function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5EA3E6-039A-4089-8C5C-26523B448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80940F-C39F-4489-81A5-3214223B1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61" y="2748951"/>
            <a:ext cx="11595077" cy="259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67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F711-8941-4F3A-88D6-FB08DF34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 level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0D52-6F6B-4EAA-A6DB-7122E33A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Memory</a:t>
            </a:r>
          </a:p>
          <a:p>
            <a:r>
              <a:rPr lang="en-GB" dirty="0"/>
              <a:t>Disassembly</a:t>
            </a:r>
          </a:p>
          <a:p>
            <a:r>
              <a:rPr lang="en-GB" dirty="0"/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2917535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9EE7-6F9E-4C69-A618-F9EDE4A5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WPF/UWP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2423-BC05-4189-95A8-EF9FA0E1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Live Visual Tree</a:t>
            </a:r>
          </a:p>
          <a:p>
            <a:r>
              <a:rPr lang="en-GB" dirty="0"/>
              <a:t>Live Property Explorer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99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9EE7-6F9E-4C69-A618-F9EDE4A52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WPF/UWP</a:t>
            </a:r>
            <a:br>
              <a:rPr lang="en-GB" dirty="0"/>
            </a:br>
            <a:r>
              <a:rPr lang="en-GB" dirty="0"/>
              <a:t>Visual tree/ property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02423-BC05-4189-95A8-EF9FA0E1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4BFA4-533B-4322-B787-A9564B81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347" y="2142542"/>
            <a:ext cx="6862537" cy="466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01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8D5-AB67-4656-A552-E3A7ECC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Dumps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D415C1-4B5A-4C51-BBB8-3BFA1E61B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0015" y="1715665"/>
            <a:ext cx="5532408" cy="466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00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8D5-AB67-4656-A552-E3A7ECC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Dumps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AA82A2-39DD-4808-90AB-638DA99A5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363" y="2921479"/>
            <a:ext cx="11599783" cy="2559169"/>
          </a:xfrm>
        </p:spPr>
      </p:pic>
    </p:spTree>
    <p:extLst>
      <p:ext uri="{BB962C8B-B14F-4D97-AF65-F5344CB8AC3E}">
        <p14:creationId xmlns:p14="http://schemas.microsoft.com/office/powerpoint/2010/main" val="13708658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254C-BBAD-4EE7-A5E9-2AF7E942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Symbol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1863-E5AF-47F8-B156-636A819A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780670"/>
          </a:xfrm>
        </p:spPr>
        <p:txBody>
          <a:bodyPr/>
          <a:lstStyle/>
          <a:p>
            <a:r>
              <a:rPr lang="en-GB" dirty="0"/>
              <a:t>The symbol server enables the debuggers to automatically retrieve the correct symbol files without product names, releases, or build numbers.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281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9348-A965-4532-A40A-B7C4B06D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 End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EE18-0733-49A2-98E1-91050720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Javascript</a:t>
            </a:r>
            <a:r>
              <a:rPr lang="en-GB" dirty="0"/>
              <a:t> </a:t>
            </a:r>
          </a:p>
          <a:p>
            <a:r>
              <a:rPr lang="en-GB" dirty="0"/>
              <a:t>Browser Link</a:t>
            </a:r>
          </a:p>
          <a:p>
            <a:r>
              <a:rPr lang="en-GB" dirty="0"/>
              <a:t>Sync</a:t>
            </a:r>
          </a:p>
          <a:p>
            <a:r>
              <a:rPr lang="en-GB" dirty="0"/>
              <a:t>Inspector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771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58D5-AB67-4656-A552-E3A7ECC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Enterprise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79C6E-ED5F-4441-A6D8-95BB46E1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Maps</a:t>
            </a:r>
          </a:p>
          <a:p>
            <a:r>
              <a:rPr lang="en-GB" dirty="0" err="1"/>
              <a:t>Intellitrace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12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BF13-639C-4183-AEB6-11F3626A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7780FC-0EC8-4010-9953-0E3F6C4D8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6006" y="2057401"/>
            <a:ext cx="8015287" cy="4024313"/>
          </a:xfrm>
        </p:spPr>
      </p:pic>
    </p:spTree>
    <p:extLst>
      <p:ext uri="{BB962C8B-B14F-4D97-AF65-F5344CB8AC3E}">
        <p14:creationId xmlns:p14="http://schemas.microsoft.com/office/powerpoint/2010/main" val="4187621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/>
              <a:t>code maps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A267D2-39F6-4233-894B-F17F3C756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442" y="1995747"/>
            <a:ext cx="6872888" cy="468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693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F7596A-D8D7-4EB1-ACDF-2BB00D970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828" y="2193925"/>
            <a:ext cx="9218343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85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BF4A4-F753-4B9C-863F-80AAEB4B6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441" y="2193925"/>
            <a:ext cx="4187117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79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8D816-A7FF-4255-AFCF-F249DA95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0847E-5E31-4AC6-8BF1-594013591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781" y="2099703"/>
            <a:ext cx="7281682" cy="421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22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8D816-A7FF-4255-AFCF-F249DA95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463E8-7D0B-4D91-ACE5-50C82979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2293189"/>
            <a:ext cx="11718219" cy="359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369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A86A-9E2A-4172-A81C-3B7C6EA2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Enterprise</a:t>
            </a:r>
            <a:br>
              <a:rPr lang="en-GB" dirty="0"/>
            </a:br>
            <a:r>
              <a:rPr lang="en-GB" dirty="0" err="1"/>
              <a:t>Intellitrace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0B1591-AE16-47F1-88B4-E8B06EAAF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0928" y="2009447"/>
            <a:ext cx="6677459" cy="420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496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308D-1593-4D22-BF72-CF63E6B1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</a:t>
            </a:r>
            <a:r>
              <a:rPr lang="en-GB" dirty="0" err="1"/>
              <a:t>DEBUGGing</a:t>
            </a:r>
            <a:r>
              <a:rPr lang="en-GB" dirty="0"/>
              <a:t>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F35D-539B-46D1-9E7B-058B85BEE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2944" y="2069502"/>
            <a:ext cx="9339532" cy="4024125"/>
          </a:xfrm>
        </p:spPr>
        <p:txBody>
          <a:bodyPr/>
          <a:lstStyle/>
          <a:p>
            <a:r>
              <a:rPr lang="en-GB" dirty="0"/>
              <a:t>Remote Debugging</a:t>
            </a:r>
          </a:p>
          <a:p>
            <a:r>
              <a:rPr lang="en-GB" dirty="0"/>
              <a:t>Azure Debugging</a:t>
            </a:r>
          </a:p>
          <a:p>
            <a:r>
              <a:rPr lang="en-GB" dirty="0"/>
              <a:t>Live Sharing</a:t>
            </a:r>
          </a:p>
          <a:p>
            <a:r>
              <a:rPr lang="en-GB" dirty="0" err="1"/>
              <a:t>WinDbg</a:t>
            </a:r>
            <a:endParaRPr lang="en-GB" dirty="0"/>
          </a:p>
          <a:p>
            <a:r>
              <a:rPr lang="en-GB" dirty="0"/>
              <a:t>SOS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5677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105E-C991-4B0F-94F4-1C56A47D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E994-0A7D-4219-966C-0B8FE466C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https://docs.microsoft.com/en-us/visualstudio/debugger</a:t>
            </a:r>
            <a:r>
              <a:rPr lang="en-GB" dirty="0"/>
              <a:t> - general debugging</a:t>
            </a:r>
          </a:p>
          <a:p>
            <a:r>
              <a:rPr lang="en-GB" dirty="0">
                <a:hlinkClick r:id="rId3"/>
              </a:rPr>
              <a:t>https://docs.microsoft.com/en-us/visualstudio/debugger/general-debugging-options-dialog-box?view=vs-2017</a:t>
            </a:r>
            <a:r>
              <a:rPr lang="en-GB" dirty="0"/>
              <a:t>  debugging options</a:t>
            </a:r>
          </a:p>
          <a:p>
            <a:r>
              <a:rPr lang="en-GB" dirty="0">
                <a:hlinkClick r:id="rId4"/>
              </a:rPr>
              <a:t>https://www.wintellect.com/pdb-files-what-every-developer-must-know/</a:t>
            </a:r>
            <a:r>
              <a:rPr lang="en-GB" dirty="0"/>
              <a:t> </a:t>
            </a:r>
            <a:r>
              <a:rPr lang="en-GB" dirty="0" err="1"/>
              <a:t>pdb</a:t>
            </a:r>
            <a:r>
              <a:rPr lang="en-GB" dirty="0"/>
              <a:t> files</a:t>
            </a:r>
          </a:p>
          <a:p>
            <a:r>
              <a:rPr lang="en-GB" dirty="0">
                <a:hlinkClick r:id="rId5"/>
              </a:rPr>
              <a:t>https://blogs.msdn.microsoft.com/jaredpar/2011/03/18/debuggerdisplay-attribute-best-practices/</a:t>
            </a:r>
            <a:r>
              <a:rPr lang="en-GB" dirty="0"/>
              <a:t> (old) debugger display best practices</a:t>
            </a:r>
          </a:p>
          <a:p>
            <a:r>
              <a:rPr lang="en-GB" dirty="0">
                <a:solidFill>
                  <a:schemeClr val="accent1"/>
                </a:solidFill>
              </a:rPr>
              <a:t>https://blogs.msdn.microsoft.com/visualstudio/2017/06/26/7-lesser-known-hacks-for-debugging-in-visual-studio/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9875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B5FD-C97E-49E2-9A7B-1619F15B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Questions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EB099-59C3-4C2E-8E5E-5A7134ED2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530" y="1794162"/>
            <a:ext cx="7241176" cy="4818673"/>
          </a:xfrm>
        </p:spPr>
      </p:pic>
    </p:spTree>
    <p:extLst>
      <p:ext uri="{BB962C8B-B14F-4D97-AF65-F5344CB8AC3E}">
        <p14:creationId xmlns:p14="http://schemas.microsoft.com/office/powerpoint/2010/main" val="33281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A579-E3CE-4993-B0C0-0E17026D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 options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393FBB-1598-4AE9-82BD-1E4D42B83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5899" y="2717789"/>
            <a:ext cx="8720201" cy="2976584"/>
          </a:xfrm>
        </p:spPr>
      </p:pic>
    </p:spTree>
    <p:extLst>
      <p:ext uri="{BB962C8B-B14F-4D97-AF65-F5344CB8AC3E}">
        <p14:creationId xmlns:p14="http://schemas.microsoft.com/office/powerpoint/2010/main" val="357666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5333-E437-4F10-8663-709C2D84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Exceptions Settings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DE148E-5F55-4E0D-BC02-68D35EC141A4}"/>
                  </a:ext>
                </a:extLst>
              </p14:cNvPr>
              <p14:cNvContentPartPr/>
              <p14:nvPr/>
            </p14:nvContentPartPr>
            <p14:xfrm>
              <a:off x="3180123" y="1856010"/>
              <a:ext cx="1890360" cy="45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DE148E-5F55-4E0D-BC02-68D35EC141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6483" y="1748370"/>
                <a:ext cx="19980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8643D3C-FC83-46C2-9D33-98E387F7631A}"/>
                  </a:ext>
                </a:extLst>
              </p14:cNvPr>
              <p14:cNvContentPartPr/>
              <p14:nvPr/>
            </p14:nvContentPartPr>
            <p14:xfrm>
              <a:off x="2685843" y="2607330"/>
              <a:ext cx="753120" cy="74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8643D3C-FC83-46C2-9D33-98E387F763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1843" y="2499690"/>
                <a:ext cx="8607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22BF21-62C5-4542-9146-D603CD28C033}"/>
                  </a:ext>
                </a:extLst>
              </p14:cNvPr>
              <p14:cNvContentPartPr/>
              <p14:nvPr/>
            </p14:nvContentPartPr>
            <p14:xfrm>
              <a:off x="6439563" y="4874250"/>
              <a:ext cx="696240" cy="23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22BF21-62C5-4542-9146-D603CD28C0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5923" y="4766250"/>
                <a:ext cx="803880" cy="2386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98539-CF2C-4FC1-ABE3-98E40613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8326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B78E-7D91-4FE0-8ABF-10B63DB7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ACA1-0694-48E5-A722-E57569BB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Debugger Display</a:t>
            </a:r>
          </a:p>
          <a:p>
            <a:r>
              <a:rPr lang="en-GB" dirty="0"/>
              <a:t>Debugger Browsable</a:t>
            </a:r>
          </a:p>
          <a:p>
            <a:r>
              <a:rPr lang="en-GB" dirty="0"/>
              <a:t>Debugger Type Proxy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64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5587-930B-4D12-AF04-93B5365E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DebuggerDisplay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2B2D2-CF53-4275-83C6-2C8E3E4E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2338387"/>
            <a:ext cx="11877675" cy="218122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F36574-1391-4549-BC06-40AE9881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6695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27832</TotalTime>
  <Words>1311</Words>
  <Application>Microsoft Office PowerPoint</Application>
  <PresentationFormat>Widescreen</PresentationFormat>
  <Paragraphs>326</Paragraphs>
  <Slides>58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Century Gothic</vt:lpstr>
      <vt:lpstr>Vapor Trail</vt:lpstr>
      <vt:lpstr>Debugging</vt:lpstr>
      <vt:lpstr>Who am i</vt:lpstr>
      <vt:lpstr>Introduction</vt:lpstr>
      <vt:lpstr>Visual Studio Options</vt:lpstr>
      <vt:lpstr>Debugging options</vt:lpstr>
      <vt:lpstr>Exception options</vt:lpstr>
      <vt:lpstr>Exceptions Settings</vt:lpstr>
      <vt:lpstr>Debugging Attributes</vt:lpstr>
      <vt:lpstr>DebuggerDisplay</vt:lpstr>
      <vt:lpstr>debuggerdisplay</vt:lpstr>
      <vt:lpstr>Debuggerdisplay</vt:lpstr>
      <vt:lpstr>Debuggerbrowsable</vt:lpstr>
      <vt:lpstr>Debuggerbrowsable</vt:lpstr>
      <vt:lpstr>DebuggerBrowsable</vt:lpstr>
      <vt:lpstr>DebuggerDisplay</vt:lpstr>
      <vt:lpstr>Debugger Proxy Type</vt:lpstr>
      <vt:lpstr>Debugger visualisers</vt:lpstr>
      <vt:lpstr>Datatips </vt:lpstr>
      <vt:lpstr>Debugging windows - Locals/Auto</vt:lpstr>
      <vt:lpstr>Debugging windows -Call Stack</vt:lpstr>
      <vt:lpstr>Debugging windows - Watch Window</vt:lpstr>
      <vt:lpstr>Multi-threaded applications</vt:lpstr>
      <vt:lpstr>Multithreaded Debugging Windows - Threads</vt:lpstr>
      <vt:lpstr>Multithreading windows – debug toolbar</vt:lpstr>
      <vt:lpstr>Multithreading windows debug location</vt:lpstr>
      <vt:lpstr>Multithreading windows parallel stacks</vt:lpstr>
      <vt:lpstr>Multithreading windows parallel stacks</vt:lpstr>
      <vt:lpstr>Multithreading windows parallel watch</vt:lpstr>
      <vt:lpstr>Breakpoints</vt:lpstr>
      <vt:lpstr>Breakpoints Data</vt:lpstr>
      <vt:lpstr>Breakpoints Conditional breakpoints</vt:lpstr>
      <vt:lpstr>Breakpoints conditional</vt:lpstr>
      <vt:lpstr>Breakpoints conditional</vt:lpstr>
      <vt:lpstr>Breakpoints conditional</vt:lpstr>
      <vt:lpstr>Breakpoints hit count</vt:lpstr>
      <vt:lpstr>Breakpoints hit count</vt:lpstr>
      <vt:lpstr>Breakpoints filter</vt:lpstr>
      <vt:lpstr>Breakpoints filter</vt:lpstr>
      <vt:lpstr>Breakpoints when hit</vt:lpstr>
      <vt:lpstr>Breakpoints when hit</vt:lpstr>
      <vt:lpstr>Breakpoints Break at function</vt:lpstr>
      <vt:lpstr>Address level debugging</vt:lpstr>
      <vt:lpstr>WPF/UWP</vt:lpstr>
      <vt:lpstr>WPF/UWP Visual tree/ property explorer</vt:lpstr>
      <vt:lpstr>Dumps</vt:lpstr>
      <vt:lpstr>Dumps</vt:lpstr>
      <vt:lpstr>Symbol servers</vt:lpstr>
      <vt:lpstr>Front  End </vt:lpstr>
      <vt:lpstr>Enterprise</vt:lpstr>
      <vt:lpstr>Enterprise code maps</vt:lpstr>
      <vt:lpstr>Enterprise Intellitrace</vt:lpstr>
      <vt:lpstr>Enterprise Intellitrace</vt:lpstr>
      <vt:lpstr>Enterprise Intellitrace</vt:lpstr>
      <vt:lpstr>Enterprise Intellitrace</vt:lpstr>
      <vt:lpstr>Enterprise Intellitrace</vt:lpstr>
      <vt:lpstr>Other DEBUGGing items</vt:lpstr>
      <vt:lpstr>References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Philip Sutton</dc:creator>
  <cp:lastModifiedBy>Philip Sutton</cp:lastModifiedBy>
  <cp:revision>128</cp:revision>
  <dcterms:created xsi:type="dcterms:W3CDTF">2018-10-20T16:29:48Z</dcterms:created>
  <dcterms:modified xsi:type="dcterms:W3CDTF">2019-01-07T20:43:45Z</dcterms:modified>
</cp:coreProperties>
</file>