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5"/>
  </p:notesMasterIdLst>
  <p:handoutMasterIdLst>
    <p:handoutMasterId r:id="rId6"/>
  </p:handoutMasterIdLst>
  <p:sldIdLst>
    <p:sldId id="269" r:id="rId3"/>
    <p:sldId id="267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7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3839">
          <p15:clr>
            <a:srgbClr val="A4A3A4"/>
          </p15:clr>
        </p15:guide>
        <p15:guide id="5" pos="815">
          <p15:clr>
            <a:srgbClr val="A4A3A4"/>
          </p15:clr>
        </p15:guide>
        <p15:guide id="6" pos="6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>
      <p:cViewPr varScale="1">
        <p:scale>
          <a:sx n="142" d="100"/>
          <a:sy n="142" d="100"/>
        </p:scale>
        <p:origin x="184" y="440"/>
      </p:cViewPr>
      <p:guideLst>
        <p:guide orient="horz" pos="2160"/>
        <p:guide orient="horz" pos="367"/>
        <p:guide orient="horz" pos="3888"/>
        <p:guide pos="3839"/>
        <p:guide pos="815"/>
        <p:guide pos="6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20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8" name="Eine Ecke des Rechtecks abrunden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Eine Ecke des Rechtecks abrunden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de-DE" dirty="0"/>
          </a:p>
        </p:txBody>
      </p:sp>
      <p:sp>
        <p:nvSpPr>
          <p:cNvPr id="10" name="Eine Ecke des Rechtecks abrunden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10" name="Eine Ecke des Rechtecks abrunden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de-DE" dirty="0"/>
          </a:p>
        </p:txBody>
      </p:sp>
      <p:sp>
        <p:nvSpPr>
          <p:cNvPr id="10" name="Eine Ecke des Rechtecks abrunden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de-DE" sz="6000" b="0" i="0" dirty="0" smtClean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mbria"/>
              </a:rPr>
              <a:t>Im Garten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000" b="0" i="0" dirty="0" smtClean="0">
                <a:solidFill>
                  <a:srgbClr val="488E4A">
                    <a:lumMod val="20000"/>
                    <a:lumOff val="80000"/>
                  </a:srgbClr>
                </a:solidFill>
              </a:rPr>
              <a:t>Wieso </a:t>
            </a:r>
            <a:r>
              <a:rPr lang="de-DE" sz="2000" b="0" i="0" dirty="0" err="1" smtClean="0">
                <a:solidFill>
                  <a:srgbClr val="488E4A">
                    <a:lumMod val="20000"/>
                    <a:lumOff val="80000"/>
                  </a:srgbClr>
                </a:solidFill>
              </a:rPr>
              <a:t>regelmässige</a:t>
            </a:r>
            <a:r>
              <a:rPr lang="de-DE" sz="2000" b="0" i="0" dirty="0" smtClean="0">
                <a:solidFill>
                  <a:srgbClr val="488E4A">
                    <a:lumMod val="20000"/>
                    <a:lumOff val="80000"/>
                  </a:srgbClr>
                </a:solidFill>
              </a:rPr>
              <a:t> Gartenarbeit die </a:t>
            </a:r>
            <a:r>
              <a:rPr lang="de-DE" sz="2000" b="0" i="0" dirty="0" err="1" smtClean="0">
                <a:solidFill>
                  <a:srgbClr val="488E4A">
                    <a:lumMod val="20000"/>
                    <a:lumOff val="80000"/>
                  </a:srgbClr>
                </a:solidFill>
              </a:rPr>
              <a:t>Befindlichlichkeit</a:t>
            </a:r>
            <a:r>
              <a:rPr lang="de-DE" sz="2000" b="0" i="0" dirty="0" smtClean="0">
                <a:solidFill>
                  <a:srgbClr val="488E4A">
                    <a:lumMod val="20000"/>
                    <a:lumOff val="80000"/>
                  </a:srgbClr>
                </a:solidFill>
              </a:rPr>
              <a:t> und Lebenserwartung steigert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Jeremias Gotthelf 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«Es </a:t>
            </a:r>
            <a:r>
              <a:rPr lang="de-DE" sz="5400" dirty="0"/>
              <a:t>zahlt sich das meiste aus auf Erden; wer seine Bäume am </a:t>
            </a:r>
            <a:r>
              <a:rPr lang="de-DE" sz="5400" smtClean="0"/>
              <a:t>fleissigsten</a:t>
            </a:r>
            <a:r>
              <a:rPr lang="de-DE" sz="5400" dirty="0" smtClean="0"/>
              <a:t> </a:t>
            </a:r>
            <a:r>
              <a:rPr lang="de-DE" sz="5400" dirty="0"/>
              <a:t>wartet, der erntet auch reichlich von ihnen</a:t>
            </a:r>
            <a:r>
              <a:rPr lang="de-DE" sz="5400" dirty="0" smtClean="0"/>
              <a:t>.»</a:t>
            </a:r>
            <a:endParaRPr lang="de-DE" sz="5400" dirty="0"/>
          </a:p>
          <a:p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0271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Living_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_16x9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60DA5-3C70-44DD-9CA1-88B0F68092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Leben mit der Natur (Breitbild)</Template>
  <TotalTime>0</TotalTime>
  <Words>36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Cambria</vt:lpstr>
      <vt:lpstr>Arial</vt:lpstr>
      <vt:lpstr>EcoLiving_16x9</vt:lpstr>
      <vt:lpstr>Im Garten</vt:lpstr>
      <vt:lpstr>Jeremias Gotthelf :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2017-11-03T10:06:42Z</dcterms:created>
  <dcterms:modified xsi:type="dcterms:W3CDTF">2017-11-03T10:24:02Z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