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1" r:id="rId3"/>
    <p:sldId id="282" r:id="rId4"/>
    <p:sldId id="279" r:id="rId5"/>
    <p:sldId id="280" r:id="rId6"/>
    <p:sldId id="283" r:id="rId7"/>
    <p:sldId id="284" r:id="rId8"/>
    <p:sldId id="285" r:id="rId9"/>
  </p:sldIdLst>
  <p:sldSz cx="9144000" cy="5715000" type="screen16x1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a:srgbClr val="462DFF"/>
    <a:srgbClr val="FF0000"/>
    <a:srgbClr val="F9F9F9"/>
    <a:srgbClr val="4D9A26"/>
    <a:srgbClr val="EEEEEE"/>
    <a:srgbClr val="F2F1E6"/>
    <a:srgbClr val="F6F5EE"/>
    <a:srgbClr val="007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8" autoAdjust="0"/>
    <p:restoredTop sz="85960" autoAdjust="0"/>
  </p:normalViewPr>
  <p:slideViewPr>
    <p:cSldViewPr>
      <p:cViewPr varScale="1">
        <p:scale>
          <a:sx n="99" d="100"/>
          <a:sy n="99" d="100"/>
        </p:scale>
        <p:origin x="456" y="84"/>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A7E01C-E1A7-49FB-94E5-C2B9E154A472}" type="datetimeFigureOut">
              <a:rPr lang="de-CH" smtClean="0"/>
              <a:t>07.12.2017</a:t>
            </a:fld>
            <a:endParaRPr lang="de-CH"/>
          </a:p>
        </p:txBody>
      </p:sp>
      <p:sp>
        <p:nvSpPr>
          <p:cNvPr id="4" name="Folienbildplatzhalt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E1B1A5-4AA0-4E91-900A-A20EB5EB8560}" type="slidenum">
              <a:rPr lang="de-CH" smtClean="0"/>
              <a:t>‹Nr.›</a:t>
            </a:fld>
            <a:endParaRPr lang="de-CH"/>
          </a:p>
        </p:txBody>
      </p:sp>
    </p:spTree>
    <p:extLst>
      <p:ext uri="{BB962C8B-B14F-4D97-AF65-F5344CB8AC3E}">
        <p14:creationId xmlns:p14="http://schemas.microsoft.com/office/powerpoint/2010/main" val="2335391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685800"/>
            <a:ext cx="5486400" cy="3429000"/>
          </a:xfrm>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CH" baseline="0" dirty="0" smtClean="0"/>
          </a:p>
        </p:txBody>
      </p:sp>
      <p:sp>
        <p:nvSpPr>
          <p:cNvPr id="4" name="Foliennummernplatzhalter 3"/>
          <p:cNvSpPr>
            <a:spLocks noGrp="1"/>
          </p:cNvSpPr>
          <p:nvPr>
            <p:ph type="sldNum" sz="quarter" idx="10"/>
          </p:nvPr>
        </p:nvSpPr>
        <p:spPr/>
        <p:txBody>
          <a:bodyPr/>
          <a:lstStyle/>
          <a:p>
            <a:fld id="{47E1B1A5-4AA0-4E91-900A-A20EB5EB8560}" type="slidenum">
              <a:rPr lang="de-CH" smtClean="0"/>
              <a:t>1</a:t>
            </a:fld>
            <a:endParaRPr lang="de-CH"/>
          </a:p>
        </p:txBody>
      </p:sp>
    </p:spTree>
    <p:extLst>
      <p:ext uri="{BB962C8B-B14F-4D97-AF65-F5344CB8AC3E}">
        <p14:creationId xmlns:p14="http://schemas.microsoft.com/office/powerpoint/2010/main" val="3214016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Klasse fragen…</a:t>
            </a:r>
          </a:p>
          <a:p>
            <a:r>
              <a:rPr lang="de-CH" dirty="0" smtClean="0"/>
              <a:t>Ideen sammeln…</a:t>
            </a:r>
          </a:p>
        </p:txBody>
      </p:sp>
      <p:sp>
        <p:nvSpPr>
          <p:cNvPr id="4" name="Foliennummernplatzhalter 3"/>
          <p:cNvSpPr>
            <a:spLocks noGrp="1"/>
          </p:cNvSpPr>
          <p:nvPr>
            <p:ph type="sldNum" sz="quarter" idx="10"/>
          </p:nvPr>
        </p:nvSpPr>
        <p:spPr/>
        <p:txBody>
          <a:bodyPr/>
          <a:lstStyle/>
          <a:p>
            <a:fld id="{47E1B1A5-4AA0-4E91-900A-A20EB5EB8560}" type="slidenum">
              <a:rPr lang="de-CH" smtClean="0"/>
              <a:t>2</a:t>
            </a:fld>
            <a:endParaRPr lang="de-CH"/>
          </a:p>
        </p:txBody>
      </p:sp>
    </p:spTree>
    <p:extLst>
      <p:ext uri="{BB962C8B-B14F-4D97-AF65-F5344CB8AC3E}">
        <p14:creationId xmlns:p14="http://schemas.microsoft.com/office/powerpoint/2010/main" val="3379923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Malware (Schadsoftware)</a:t>
            </a:r>
            <a:r>
              <a:rPr lang="de-CH" baseline="0" dirty="0" smtClean="0"/>
              <a:t> </a:t>
            </a:r>
            <a:r>
              <a:rPr lang="de-CH" dirty="0" smtClean="0"/>
              <a:t>lässt sich in viele</a:t>
            </a:r>
            <a:r>
              <a:rPr lang="de-CH" baseline="0" dirty="0" smtClean="0"/>
              <a:t> Unterkategorien aufteilen:</a:t>
            </a:r>
          </a:p>
          <a:p>
            <a:pPr marL="171450" indent="-171450">
              <a:buFont typeface="Arial" panose="020B0604020202020204" pitchFamily="34" charset="0"/>
              <a:buChar char="•"/>
            </a:pPr>
            <a:r>
              <a:rPr lang="de-CH" baseline="0" dirty="0" smtClean="0"/>
              <a:t>Viren (verbreiten sich nicht selbständig)</a:t>
            </a:r>
          </a:p>
          <a:p>
            <a:pPr marL="171450" indent="-171450">
              <a:buFont typeface="Arial" panose="020B0604020202020204" pitchFamily="34" charset="0"/>
              <a:buChar char="•"/>
            </a:pPr>
            <a:r>
              <a:rPr lang="de-CH" baseline="0" dirty="0" smtClean="0"/>
              <a:t>Würmer (Unterkategorie von Viren, die sich ohne Benutzerinteraktion)</a:t>
            </a:r>
          </a:p>
          <a:p>
            <a:pPr marL="171450" indent="-171450">
              <a:buFont typeface="Arial" panose="020B0604020202020204" pitchFamily="34" charset="0"/>
              <a:buChar char="•"/>
            </a:pPr>
            <a:r>
              <a:rPr lang="de-CH" baseline="0" dirty="0" smtClean="0"/>
              <a:t>Trojanische Pferde</a:t>
            </a:r>
          </a:p>
          <a:p>
            <a:pPr marL="171450" indent="-171450">
              <a:buFont typeface="Arial" panose="020B0604020202020204" pitchFamily="34" charset="0"/>
              <a:buChar char="•"/>
            </a:pPr>
            <a:r>
              <a:rPr lang="de-CH" baseline="0" dirty="0" smtClean="0"/>
              <a:t>Aber auch </a:t>
            </a:r>
            <a:r>
              <a:rPr lang="de-CH" baseline="0" dirty="0" err="1" smtClean="0"/>
              <a:t>Adware</a:t>
            </a:r>
            <a:r>
              <a:rPr lang="de-CH" baseline="0" dirty="0" smtClean="0"/>
              <a:t>, Spyware, </a:t>
            </a:r>
            <a:r>
              <a:rPr lang="de-CH" baseline="0" dirty="0" err="1" smtClean="0"/>
              <a:t>Ransamware</a:t>
            </a:r>
            <a:r>
              <a:rPr lang="de-CH" baseline="0" dirty="0" smtClean="0"/>
              <a:t>, </a:t>
            </a:r>
            <a:r>
              <a:rPr lang="de-CH" baseline="0" dirty="0" err="1" smtClean="0"/>
              <a:t>Backdoors</a:t>
            </a:r>
            <a:r>
              <a:rPr lang="de-CH" baseline="0" dirty="0" smtClean="0"/>
              <a:t>, </a:t>
            </a:r>
            <a:r>
              <a:rPr lang="de-CH" baseline="0" dirty="0" err="1" smtClean="0"/>
              <a:t>Keyloggers</a:t>
            </a:r>
            <a:r>
              <a:rPr lang="de-CH" baseline="0" dirty="0" smtClean="0"/>
              <a:t>, </a:t>
            </a:r>
            <a:r>
              <a:rPr lang="de-CH" baseline="0" dirty="0" err="1" smtClean="0"/>
              <a:t>Rootskits</a:t>
            </a:r>
            <a:r>
              <a:rPr lang="de-CH" baseline="0" dirty="0" smtClean="0"/>
              <a:t>, … (nicht alles erwähnen!)</a:t>
            </a:r>
          </a:p>
          <a:p>
            <a:pPr marL="171450" indent="-171450">
              <a:buFont typeface="Arial" panose="020B0604020202020204" pitchFamily="34" charset="0"/>
              <a:buChar char="•"/>
            </a:pPr>
            <a:endParaRPr lang="de-CH" baseline="0" dirty="0" smtClean="0"/>
          </a:p>
          <a:p>
            <a:pPr marL="0" indent="0">
              <a:buFont typeface="Arial" panose="020B0604020202020204" pitchFamily="34" charset="0"/>
              <a:buNone/>
            </a:pPr>
            <a:r>
              <a:rPr lang="de-CH" baseline="0" dirty="0" smtClean="0"/>
              <a:t>Trojanisches Pferd:</a:t>
            </a:r>
          </a:p>
          <a:p>
            <a:pPr marL="0" indent="0">
              <a:buFont typeface="Arial" panose="020B0604020202020204" pitchFamily="34" charset="0"/>
              <a:buNone/>
            </a:pPr>
            <a:r>
              <a:rPr lang="de-CH" baseline="0" dirty="0" smtClean="0"/>
              <a:t>Im </a:t>
            </a:r>
            <a:r>
              <a:rPr lang="de-CH" baseline="0" dirty="0" err="1" smtClean="0"/>
              <a:t>Trojakrieg</a:t>
            </a:r>
            <a:r>
              <a:rPr lang="de-CH" baseline="0" dirty="0" smtClean="0"/>
              <a:t> von den Griechen nach 10 Jahren erfolgloser Belagerung als List erfunden: Ein Holzpferd, in dessen Bauch sich Soldaten versteckten. Die Griechen täuschten einen Abzug vor. Das Pferd blieb vor den Toren Trojas stehen scheinbar als Opfer für die Göttin Athene (für eine sichere Heimfahrt). Die Bewohner </a:t>
            </a:r>
            <a:r>
              <a:rPr lang="de-CH" baseline="0" dirty="0" err="1" smtClean="0"/>
              <a:t>Tojas</a:t>
            </a:r>
            <a:r>
              <a:rPr lang="de-CH" baseline="0" dirty="0" smtClean="0"/>
              <a:t> zogen das Pferd in die Stadt – und mit ihm die griechischen Soldaten…</a:t>
            </a:r>
            <a:endParaRPr lang="de-CH" dirty="0"/>
          </a:p>
        </p:txBody>
      </p:sp>
      <p:sp>
        <p:nvSpPr>
          <p:cNvPr id="4" name="Foliennummernplatzhalter 3"/>
          <p:cNvSpPr>
            <a:spLocks noGrp="1"/>
          </p:cNvSpPr>
          <p:nvPr>
            <p:ph type="sldNum" sz="quarter" idx="10"/>
          </p:nvPr>
        </p:nvSpPr>
        <p:spPr/>
        <p:txBody>
          <a:bodyPr/>
          <a:lstStyle/>
          <a:p>
            <a:fld id="{47E1B1A5-4AA0-4E91-900A-A20EB5EB8560}" type="slidenum">
              <a:rPr lang="de-CH" smtClean="0"/>
              <a:t>3</a:t>
            </a:fld>
            <a:endParaRPr lang="de-CH"/>
          </a:p>
        </p:txBody>
      </p:sp>
    </p:spTree>
    <p:extLst>
      <p:ext uri="{BB962C8B-B14F-4D97-AF65-F5344CB8AC3E}">
        <p14:creationId xmlns:p14="http://schemas.microsoft.com/office/powerpoint/2010/main" val="159161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Oft wird</a:t>
            </a:r>
            <a:r>
              <a:rPr lang="de-CH" baseline="0" dirty="0" smtClean="0"/>
              <a:t> fälschlicherweise angenommen, dass man sicher im Internet unterwegs ist, sobald </a:t>
            </a:r>
            <a:r>
              <a:rPr lang="de-CH" dirty="0" smtClean="0"/>
              <a:t>Antivirensoftware installiert</a:t>
            </a:r>
            <a:r>
              <a:rPr lang="de-CH" baseline="0" dirty="0" smtClean="0"/>
              <a:t> ist.</a:t>
            </a:r>
          </a:p>
          <a:p>
            <a:r>
              <a:rPr lang="de-CH" baseline="0" dirty="0" smtClean="0"/>
              <a:t>Es gibt eine Vielzahl von Herstellern von Antivirensoftware…</a:t>
            </a:r>
          </a:p>
          <a:p>
            <a:r>
              <a:rPr lang="de-CH" baseline="0" dirty="0" smtClean="0"/>
              <a:t>Antivirensoftware ist aber nicht der einzige Schutzmechanismus.</a:t>
            </a:r>
            <a:endParaRPr lang="de-CH" dirty="0"/>
          </a:p>
        </p:txBody>
      </p:sp>
      <p:sp>
        <p:nvSpPr>
          <p:cNvPr id="4" name="Foliennummernplatzhalter 3"/>
          <p:cNvSpPr>
            <a:spLocks noGrp="1"/>
          </p:cNvSpPr>
          <p:nvPr>
            <p:ph type="sldNum" sz="quarter" idx="10"/>
          </p:nvPr>
        </p:nvSpPr>
        <p:spPr/>
        <p:txBody>
          <a:bodyPr/>
          <a:lstStyle/>
          <a:p>
            <a:fld id="{47E1B1A5-4AA0-4E91-900A-A20EB5EB8560}" type="slidenum">
              <a:rPr lang="de-CH" smtClean="0"/>
              <a:t>4</a:t>
            </a:fld>
            <a:endParaRPr lang="de-CH"/>
          </a:p>
        </p:txBody>
      </p:sp>
    </p:spTree>
    <p:extLst>
      <p:ext uri="{BB962C8B-B14F-4D97-AF65-F5344CB8AC3E}">
        <p14:creationId xmlns:p14="http://schemas.microsoft.com/office/powerpoint/2010/main" val="200424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CH" baseline="0" dirty="0" smtClean="0"/>
              <a:t>Wir haben bereits über Datenspeicherorte und </a:t>
            </a:r>
            <a:r>
              <a:rPr lang="de-CH" b="1" baseline="0" dirty="0" smtClean="0"/>
              <a:t>Backups</a:t>
            </a:r>
            <a:r>
              <a:rPr lang="de-CH" baseline="0" dirty="0" smtClean="0"/>
              <a:t> gesprochen.</a:t>
            </a:r>
            <a:br>
              <a:rPr lang="de-CH" baseline="0" dirty="0" smtClean="0"/>
            </a:br>
            <a:r>
              <a:rPr lang="de-CH" baseline="0" dirty="0" smtClean="0">
                <a:sym typeface="Wingdings" panose="05000000000000000000" pitchFamily="2" charset="2"/>
              </a:rPr>
              <a:t> Dies ist zentral für den Fall, dass etwas schief geht!</a:t>
            </a:r>
            <a:endParaRPr lang="de-CH" baseline="0" dirty="0" smtClean="0"/>
          </a:p>
          <a:p>
            <a:pPr marL="171450" indent="-171450">
              <a:buFont typeface="Arial" panose="020B0604020202020204" pitchFamily="34" charset="0"/>
              <a:buChar char="•"/>
            </a:pPr>
            <a:r>
              <a:rPr lang="de-CH" baseline="0" dirty="0" smtClean="0"/>
              <a:t>Die </a:t>
            </a:r>
            <a:r>
              <a:rPr lang="de-CH" b="1" baseline="0" dirty="0" smtClean="0"/>
              <a:t>Updates</a:t>
            </a:r>
            <a:r>
              <a:rPr lang="de-CH" baseline="0" dirty="0" smtClean="0"/>
              <a:t> sind ein enorm zentraler Faktor für die Verbesserung der Sicherheit.</a:t>
            </a:r>
          </a:p>
          <a:p>
            <a:pPr marL="171450" indent="-171450">
              <a:buFont typeface="Arial" panose="020B0604020202020204" pitchFamily="34" charset="0"/>
              <a:buChar char="•"/>
            </a:pPr>
            <a:r>
              <a:rPr lang="de-CH" b="1" baseline="0" dirty="0" smtClean="0"/>
              <a:t>Antivirus-Software</a:t>
            </a:r>
            <a:r>
              <a:rPr lang="de-CH" baseline="0" dirty="0" smtClean="0"/>
              <a:t> hilft zweifellos, das Risiko zu senken, aber ein Antivirenprogramm alleine bietet keine ausreichende Sicherheit.</a:t>
            </a:r>
          </a:p>
          <a:p>
            <a:pPr marL="171450" indent="-171450">
              <a:buFont typeface="Arial" panose="020B0604020202020204" pitchFamily="34" charset="0"/>
              <a:buChar char="•"/>
            </a:pPr>
            <a:r>
              <a:rPr lang="de-CH" baseline="0" dirty="0" smtClean="0"/>
              <a:t>Neben den Updates ist wohl das </a:t>
            </a:r>
            <a:r>
              <a:rPr lang="de-CH" b="1" baseline="0" dirty="0" smtClean="0"/>
              <a:t>eigene Verhalten </a:t>
            </a:r>
            <a:r>
              <a:rPr lang="de-CH" baseline="0" dirty="0" smtClean="0"/>
              <a:t>das </a:t>
            </a:r>
            <a:r>
              <a:rPr lang="de-CH" b="1" baseline="0" dirty="0" smtClean="0"/>
              <a:t>wichtigste</a:t>
            </a:r>
            <a:r>
              <a:rPr lang="de-CH" baseline="0" dirty="0" smtClean="0"/>
              <a:t> Puzzlestück.</a:t>
            </a:r>
            <a:br>
              <a:rPr lang="de-CH" baseline="0" dirty="0" smtClean="0"/>
            </a:br>
            <a:r>
              <a:rPr lang="de-CH" baseline="0" dirty="0" smtClean="0">
                <a:sym typeface="Wingdings" panose="05000000000000000000" pitchFamily="2" charset="2"/>
              </a:rPr>
              <a:t> Wer sehr bewusst und äusserst vorsichtig mit E-Mails umgeht und surft, kann vielleicht auf Antivirensoftware verzichten, aber ohne Updates sind alle unsicher!</a:t>
            </a:r>
            <a:endParaRPr lang="de-CH" dirty="0"/>
          </a:p>
        </p:txBody>
      </p:sp>
      <p:sp>
        <p:nvSpPr>
          <p:cNvPr id="4" name="Foliennummernplatzhalter 3"/>
          <p:cNvSpPr>
            <a:spLocks noGrp="1"/>
          </p:cNvSpPr>
          <p:nvPr>
            <p:ph type="sldNum" sz="quarter" idx="10"/>
          </p:nvPr>
        </p:nvSpPr>
        <p:spPr/>
        <p:txBody>
          <a:bodyPr/>
          <a:lstStyle/>
          <a:p>
            <a:fld id="{47E1B1A5-4AA0-4E91-900A-A20EB5EB8560}" type="slidenum">
              <a:rPr lang="de-CH" smtClean="0"/>
              <a:t>5</a:t>
            </a:fld>
            <a:endParaRPr lang="de-CH"/>
          </a:p>
        </p:txBody>
      </p:sp>
    </p:spTree>
    <p:extLst>
      <p:ext uri="{BB962C8B-B14F-4D97-AF65-F5344CB8AC3E}">
        <p14:creationId xmlns:p14="http://schemas.microsoft.com/office/powerpoint/2010/main" val="199866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Aber</a:t>
            </a:r>
            <a:r>
              <a:rPr lang="de-CH" baseline="0" dirty="0" smtClean="0"/>
              <a:t> ein Antivirenscanner alleine nützt nichts…</a:t>
            </a:r>
          </a:p>
          <a:p>
            <a:r>
              <a:rPr lang="de-CH" baseline="0" dirty="0" smtClean="0"/>
              <a:t>… er muss ständig aktuell gehalten werden (Viren-Definitionen-Updates kommen per Windows-Updates, diese müssen installiert werden)</a:t>
            </a:r>
          </a:p>
          <a:p>
            <a:r>
              <a:rPr lang="de-CH" baseline="0" dirty="0" smtClean="0"/>
              <a:t>… er muss regelmässig die Festplatte überprüfen</a:t>
            </a:r>
          </a:p>
          <a:p>
            <a:r>
              <a:rPr lang="de-CH" baseline="0" dirty="0" smtClean="0"/>
              <a:t>… er erkennt niemals alle Viren. Neue Viren müssen immer zuerst erkannt und analysiert werden, bevor Kunden davor geschützt werden können</a:t>
            </a:r>
          </a:p>
          <a:p>
            <a:endParaRPr lang="de-CH" baseline="0" dirty="0" smtClean="0"/>
          </a:p>
          <a:p>
            <a:r>
              <a:rPr lang="de-CH" baseline="0" dirty="0" smtClean="0"/>
              <a:t>Wieso Windows Defender (siehe auch Online-Artikel):</a:t>
            </a:r>
          </a:p>
          <a:p>
            <a:r>
              <a:rPr lang="de-CH" dirty="0" smtClean="0"/>
              <a:t>Sicherheitsexperten zeigen immer wieder gravierende Sicherheitslöcher</a:t>
            </a:r>
            <a:r>
              <a:rPr lang="de-CH" baseline="0" dirty="0" smtClean="0"/>
              <a:t> in anderen Antivirenprodukten auf. Windows Defender ist gut ins System integriert. Andere Hersteller bohren das System auf und schalten ihre Software dazwischen, ermöglichen dadurch aber auch immer unerwünschten und unerwarteten Zugriff für Angreifer (siehe https://www.bleepingcomputer.com/news/security/former-mozilla-engineer-disable-your-antivirus-software-except-microsofts/).</a:t>
            </a:r>
          </a:p>
          <a:p>
            <a:endParaRPr lang="de-CH" baseline="0" dirty="0" smtClean="0"/>
          </a:p>
          <a:p>
            <a:pPr marL="171450" indent="-171450">
              <a:buFont typeface="Wingdings" panose="05000000000000000000" pitchFamily="2" charset="2"/>
              <a:buChar char="à"/>
            </a:pPr>
            <a:r>
              <a:rPr lang="de-CH" baseline="0" dirty="0" smtClean="0">
                <a:sym typeface="Wingdings" panose="05000000000000000000" pitchFamily="2" charset="2"/>
              </a:rPr>
              <a:t>Vorschlag für unsere Haltung:</a:t>
            </a:r>
          </a:p>
          <a:p>
            <a:pPr marL="171450" indent="-171450">
              <a:buFont typeface="Arial" panose="020B0604020202020204" pitchFamily="34" charset="0"/>
              <a:buChar char="•"/>
            </a:pPr>
            <a:r>
              <a:rPr lang="de-CH" baseline="0" dirty="0" smtClean="0">
                <a:sym typeface="Wingdings" panose="05000000000000000000" pitchFamily="2" charset="2"/>
              </a:rPr>
              <a:t>Antivirensoftware ist wichtig</a:t>
            </a:r>
          </a:p>
          <a:p>
            <a:pPr marL="171450" indent="-171450">
              <a:buFont typeface="Arial" panose="020B0604020202020204" pitchFamily="34" charset="0"/>
              <a:buChar char="•"/>
            </a:pPr>
            <a:r>
              <a:rPr lang="de-CH" baseline="0" dirty="0" smtClean="0">
                <a:sym typeface="Wingdings" panose="05000000000000000000" pitchFamily="2" charset="2"/>
              </a:rPr>
              <a:t>Wenn bereits eine Software installiert ist, dann diese aktuell halten und weiter nutzen</a:t>
            </a:r>
          </a:p>
          <a:p>
            <a:pPr marL="171450" indent="-171450">
              <a:buFont typeface="Arial" panose="020B0604020202020204" pitchFamily="34" charset="0"/>
              <a:buChar char="•"/>
            </a:pPr>
            <a:r>
              <a:rPr lang="de-CH" baseline="0" dirty="0" smtClean="0">
                <a:sym typeface="Wingdings" panose="05000000000000000000" pitchFamily="2" charset="2"/>
              </a:rPr>
              <a:t>Wenn noch nichts installiert ist, dann den Windows Defender nehmen</a:t>
            </a:r>
          </a:p>
          <a:p>
            <a:pPr marL="171450" indent="-171450">
              <a:buFont typeface="Arial" panose="020B0604020202020204" pitchFamily="34" charset="0"/>
              <a:buChar char="•"/>
            </a:pPr>
            <a:r>
              <a:rPr lang="de-CH" baseline="0" dirty="0" smtClean="0">
                <a:sym typeface="Wingdings" panose="05000000000000000000" pitchFamily="2" charset="2"/>
              </a:rPr>
              <a:t>Wenn ein Abo ausläuft:</a:t>
            </a:r>
          </a:p>
          <a:p>
            <a:pPr marL="628650" lvl="1" indent="-171450">
              <a:buFont typeface="Arial" panose="020B0604020202020204" pitchFamily="34" charset="0"/>
              <a:buChar char="•"/>
            </a:pPr>
            <a:r>
              <a:rPr lang="de-CH" baseline="0" dirty="0" smtClean="0">
                <a:sym typeface="Wingdings" panose="05000000000000000000" pitchFamily="2" charset="2"/>
              </a:rPr>
              <a:t>Entweder verlängern oder</a:t>
            </a:r>
          </a:p>
          <a:p>
            <a:pPr marL="628650" lvl="1" indent="-171450">
              <a:buFont typeface="Arial" panose="020B0604020202020204" pitchFamily="34" charset="0"/>
              <a:buChar char="•"/>
            </a:pPr>
            <a:r>
              <a:rPr lang="de-CH" baseline="0" dirty="0" smtClean="0">
                <a:sym typeface="Wingdings" panose="05000000000000000000" pitchFamily="2" charset="2"/>
              </a:rPr>
              <a:t>Software komplett deinstallieren und zu Windows Defender wechseln</a:t>
            </a:r>
            <a:endParaRPr lang="de-CH" dirty="0"/>
          </a:p>
        </p:txBody>
      </p:sp>
      <p:sp>
        <p:nvSpPr>
          <p:cNvPr id="4" name="Foliennummernplatzhalter 3"/>
          <p:cNvSpPr>
            <a:spLocks noGrp="1"/>
          </p:cNvSpPr>
          <p:nvPr>
            <p:ph type="sldNum" sz="quarter" idx="10"/>
          </p:nvPr>
        </p:nvSpPr>
        <p:spPr/>
        <p:txBody>
          <a:bodyPr/>
          <a:lstStyle/>
          <a:p>
            <a:fld id="{47E1B1A5-4AA0-4E91-900A-A20EB5EB8560}" type="slidenum">
              <a:rPr lang="de-CH" smtClean="0"/>
              <a:t>6</a:t>
            </a:fld>
            <a:endParaRPr lang="de-CH"/>
          </a:p>
        </p:txBody>
      </p:sp>
    </p:spTree>
    <p:extLst>
      <p:ext uri="{BB962C8B-B14F-4D97-AF65-F5344CB8AC3E}">
        <p14:creationId xmlns:p14="http://schemas.microsoft.com/office/powerpoint/2010/main" val="2872270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Mac OS</a:t>
            </a:r>
            <a:r>
              <a:rPr lang="de-CH" baseline="0" dirty="0" smtClean="0"/>
              <a:t> war bisher von Viren ziemlich verschont. Windows war so stark verbreitet, dass es attraktiver war, Windows anzugreifen.</a:t>
            </a:r>
          </a:p>
          <a:p>
            <a:endParaRPr lang="de-CH" baseline="0" dirty="0" smtClean="0"/>
          </a:p>
          <a:p>
            <a:r>
              <a:rPr lang="de-CH" baseline="0" dirty="0" smtClean="0"/>
              <a:t>Mit der Verbreitung der Mac-Geräte (inkl. iPhone und iPad), ist diese Zielgruppe in letzter Zeit viel attraktiver geworden. In der Regel ist  - laut </a:t>
            </a:r>
            <a:r>
              <a:rPr lang="de-CH" baseline="0" dirty="0" err="1" smtClean="0"/>
              <a:t>MacAfee</a:t>
            </a:r>
            <a:r>
              <a:rPr lang="de-CH" baseline="0" dirty="0" smtClean="0"/>
              <a:t> – die Schadsoftware generell noch weniger gefährlich als unter Windows (ab Seite 69: https://www.mcafee.com/us/resources/reports/rp-quarterly-threats-jun-2017.pdf).</a:t>
            </a:r>
          </a:p>
          <a:p>
            <a:endParaRPr lang="de-CH" baseline="0" dirty="0" smtClean="0"/>
          </a:p>
          <a:p>
            <a:r>
              <a:rPr lang="de-CH" baseline="0" dirty="0" smtClean="0"/>
              <a:t>Mac OS hat ebenfalls einen integrierten Malware-Schutz: </a:t>
            </a:r>
            <a:r>
              <a:rPr lang="de-CH" b="1" baseline="0" dirty="0" err="1" smtClean="0"/>
              <a:t>Xprotect</a:t>
            </a:r>
            <a:endParaRPr lang="de-CH" b="1" baseline="0" dirty="0" smtClean="0"/>
          </a:p>
          <a:p>
            <a:endParaRPr lang="de-CH" dirty="0"/>
          </a:p>
        </p:txBody>
      </p:sp>
      <p:sp>
        <p:nvSpPr>
          <p:cNvPr id="4" name="Foliennummernplatzhalter 3"/>
          <p:cNvSpPr>
            <a:spLocks noGrp="1"/>
          </p:cNvSpPr>
          <p:nvPr>
            <p:ph type="sldNum" sz="quarter" idx="10"/>
          </p:nvPr>
        </p:nvSpPr>
        <p:spPr/>
        <p:txBody>
          <a:bodyPr/>
          <a:lstStyle/>
          <a:p>
            <a:fld id="{47E1B1A5-4AA0-4E91-900A-A20EB5EB8560}" type="slidenum">
              <a:rPr lang="de-CH" smtClean="0"/>
              <a:t>7</a:t>
            </a:fld>
            <a:endParaRPr lang="de-CH"/>
          </a:p>
        </p:txBody>
      </p:sp>
    </p:spTree>
    <p:extLst>
      <p:ext uri="{BB962C8B-B14F-4D97-AF65-F5344CB8AC3E}">
        <p14:creationId xmlns:p14="http://schemas.microsoft.com/office/powerpoint/2010/main" val="123414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smtClean="0"/>
              <a:t>Unser Tipp:</a:t>
            </a:r>
          </a:p>
          <a:p>
            <a:pPr marL="171450" indent="-171450">
              <a:buFont typeface="Arial" panose="020B0604020202020204" pitchFamily="34" charset="0"/>
              <a:buChar char="•"/>
            </a:pPr>
            <a:r>
              <a:rPr lang="de-CH" dirty="0" smtClean="0"/>
              <a:t>Wer einen Antiviren-Scanner nutzt und zufrieden ist </a:t>
            </a:r>
            <a:r>
              <a:rPr lang="de-CH" dirty="0" smtClean="0">
                <a:sym typeface="Wingdings" panose="05000000000000000000" pitchFamily="2" charset="2"/>
              </a:rPr>
              <a:t> ok</a:t>
            </a:r>
          </a:p>
          <a:p>
            <a:pPr marL="171450" indent="-171450">
              <a:buFont typeface="Arial" panose="020B0604020202020204" pitchFamily="34" charset="0"/>
              <a:buChar char="•"/>
            </a:pPr>
            <a:r>
              <a:rPr lang="de-CH" dirty="0" smtClean="0">
                <a:sym typeface="Wingdings" panose="05000000000000000000" pitchFamily="2" charset="2"/>
              </a:rPr>
              <a:t>Wer noch keinen nützt  sich unbedingt </a:t>
            </a:r>
            <a:r>
              <a:rPr lang="de-CH" smtClean="0">
                <a:sym typeface="Wingdings" panose="05000000000000000000" pitchFamily="2" charset="2"/>
              </a:rPr>
              <a:t>vorsichtig verhalten</a:t>
            </a:r>
            <a:endParaRPr lang="de-CH" dirty="0" smtClean="0"/>
          </a:p>
          <a:p>
            <a:pPr marL="171450" indent="-171450">
              <a:buFont typeface="Arial" panose="020B0604020202020204" pitchFamily="34" charset="0"/>
              <a:buChar char="•"/>
            </a:pPr>
            <a:endParaRPr lang="de-CH" dirty="0"/>
          </a:p>
        </p:txBody>
      </p:sp>
      <p:sp>
        <p:nvSpPr>
          <p:cNvPr id="4" name="Foliennummernplatzhalter 3"/>
          <p:cNvSpPr>
            <a:spLocks noGrp="1"/>
          </p:cNvSpPr>
          <p:nvPr>
            <p:ph type="sldNum" sz="quarter" idx="10"/>
          </p:nvPr>
        </p:nvSpPr>
        <p:spPr/>
        <p:txBody>
          <a:bodyPr/>
          <a:lstStyle/>
          <a:p>
            <a:fld id="{47E1B1A5-4AA0-4E91-900A-A20EB5EB8560}" type="slidenum">
              <a:rPr lang="de-CH" smtClean="0"/>
              <a:t>8</a:t>
            </a:fld>
            <a:endParaRPr lang="de-CH"/>
          </a:p>
        </p:txBody>
      </p:sp>
    </p:spTree>
    <p:extLst>
      <p:ext uri="{BB962C8B-B14F-4D97-AF65-F5344CB8AC3E}">
        <p14:creationId xmlns:p14="http://schemas.microsoft.com/office/powerpoint/2010/main" val="1845938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1775355"/>
            <a:ext cx="7772400" cy="1225021"/>
          </a:xfrm>
        </p:spPr>
        <p:txBody>
          <a:bodyPr/>
          <a:lstStyle>
            <a:lvl1pPr algn="ctr">
              <a:defRPr/>
            </a:lvl1pPr>
          </a:lstStyle>
          <a:p>
            <a:r>
              <a:rPr lang="de-DE" smtClean="0"/>
              <a:t>Titelmasterformat durch Klicken bearbeiten</a:t>
            </a:r>
            <a:endParaRPr lang="de-CH" dirty="0"/>
          </a:p>
        </p:txBody>
      </p:sp>
      <p:sp>
        <p:nvSpPr>
          <p:cNvPr id="3" name="Untertitel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CH"/>
          </a:p>
        </p:txBody>
      </p:sp>
      <p:sp>
        <p:nvSpPr>
          <p:cNvPr id="4" name="Datumsplatzhalter 3"/>
          <p:cNvSpPr>
            <a:spLocks noGrp="1"/>
          </p:cNvSpPr>
          <p:nvPr>
            <p:ph type="dt" sz="half" idx="10"/>
          </p:nvPr>
        </p:nvSpPr>
        <p:spPr/>
        <p:txBody>
          <a:bodyPr/>
          <a:lstStyle/>
          <a:p>
            <a:fld id="{197D873B-02AF-44D5-99A3-4E28DB9DF138}" type="datetime1">
              <a:rPr lang="de-CH" smtClean="0"/>
              <a:t>07.12.2017</a:t>
            </a:fld>
            <a:endParaRPr lang="de-CH"/>
          </a:p>
        </p:txBody>
      </p:sp>
      <p:sp>
        <p:nvSpPr>
          <p:cNvPr id="5" name="Fußzeilenplatzhalter 4"/>
          <p:cNvSpPr>
            <a:spLocks noGrp="1"/>
          </p:cNvSpPr>
          <p:nvPr>
            <p:ph type="ftr" sz="quarter" idx="11"/>
          </p:nvPr>
        </p:nvSpPr>
        <p:spPr/>
        <p:txBody>
          <a:bodyPr/>
          <a:lstStyle/>
          <a:p>
            <a:endParaRPr lang="de-CH" dirty="0"/>
          </a:p>
        </p:txBody>
      </p:sp>
      <p:sp>
        <p:nvSpPr>
          <p:cNvPr id="6" name="Foliennummernplatzhalter 5"/>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32823898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ld gross, dunkel">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0" y="2"/>
            <a:ext cx="9144000" cy="5714999"/>
          </a:xfrm>
          <a:solidFill>
            <a:schemeClr val="tx1"/>
          </a:solidFill>
        </p:spPr>
        <p:txBody>
          <a:bodyPr/>
          <a:lstStyle>
            <a:lvl1pPr marL="0" indent="0">
              <a:buNone/>
              <a:defRPr baseline="0">
                <a:solidFill>
                  <a:schemeClr val="bg1"/>
                </a:solidFill>
              </a:defRPr>
            </a:lvl1pPr>
          </a:lstStyle>
          <a:p>
            <a:r>
              <a:rPr lang="de-DE" smtClean="0"/>
              <a:t>Bild durch Klicken auf Symbol hinzufügen</a:t>
            </a:r>
            <a:endParaRPr lang="de-CH" dirty="0"/>
          </a:p>
        </p:txBody>
      </p:sp>
    </p:spTree>
    <p:extLst>
      <p:ext uri="{BB962C8B-B14F-4D97-AF65-F5344CB8AC3E}">
        <p14:creationId xmlns:p14="http://schemas.microsoft.com/office/powerpoint/2010/main" val="3727158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2" y="227541"/>
            <a:ext cx="3008313" cy="968376"/>
          </a:xfrm>
        </p:spPr>
        <p:txBody>
          <a:bodyPr anchor="b"/>
          <a:lstStyle>
            <a:lvl1pPr algn="l">
              <a:defRPr sz="2000" b="1"/>
            </a:lvl1pPr>
          </a:lstStyle>
          <a:p>
            <a:r>
              <a:rPr lang="de-DE" smtClean="0"/>
              <a:t>Titelmasterformat durch Klicken bearbeiten</a:t>
            </a:r>
            <a:endParaRPr lang="de-CH"/>
          </a:p>
        </p:txBody>
      </p:sp>
      <p:sp>
        <p:nvSpPr>
          <p:cNvPr id="3" name="Inhaltsplatzhalter 2"/>
          <p:cNvSpPr>
            <a:spLocks noGrp="1"/>
          </p:cNvSpPr>
          <p:nvPr>
            <p:ph idx="1"/>
          </p:nvPr>
        </p:nvSpPr>
        <p:spPr>
          <a:xfrm>
            <a:off x="3575050" y="193204"/>
            <a:ext cx="5111750" cy="52565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Textplatzhalter 3"/>
          <p:cNvSpPr>
            <a:spLocks noGrp="1"/>
          </p:cNvSpPr>
          <p:nvPr>
            <p:ph type="body" sz="half" idx="2"/>
          </p:nvPr>
        </p:nvSpPr>
        <p:spPr>
          <a:xfrm>
            <a:off x="457202" y="1195918"/>
            <a:ext cx="3008313" cy="425387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9D51496-103C-432A-9DF7-31341AE20C39}" type="datetime1">
              <a:rPr lang="de-CH" smtClean="0"/>
              <a:t>07.12.2017</a:t>
            </a:fld>
            <a:endParaRPr lang="de-CH"/>
          </a:p>
        </p:txBody>
      </p:sp>
      <p:sp>
        <p:nvSpPr>
          <p:cNvPr id="6" name="Fußzeilenplatzhalter 5"/>
          <p:cNvSpPr>
            <a:spLocks noGrp="1"/>
          </p:cNvSpPr>
          <p:nvPr>
            <p:ph type="ftr" sz="quarter" idx="11"/>
          </p:nvPr>
        </p:nvSpPr>
        <p:spPr/>
        <p:txBody>
          <a:bodyPr/>
          <a:lstStyle/>
          <a:p>
            <a:endParaRPr lang="de-CH" dirty="0"/>
          </a:p>
        </p:txBody>
      </p:sp>
      <p:sp>
        <p:nvSpPr>
          <p:cNvPr id="7" name="Foliennummernplatzhalter 6"/>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400948102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CH"/>
          </a:p>
        </p:txBody>
      </p:sp>
      <p:sp>
        <p:nvSpPr>
          <p:cNvPr id="4" name="Textplatzhalt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8" name="Datumsplatzhalter 7"/>
          <p:cNvSpPr>
            <a:spLocks noGrp="1"/>
          </p:cNvSpPr>
          <p:nvPr>
            <p:ph type="dt" sz="half" idx="10"/>
          </p:nvPr>
        </p:nvSpPr>
        <p:spPr/>
        <p:txBody>
          <a:bodyPr/>
          <a:lstStyle/>
          <a:p>
            <a:fld id="{808AC95B-4F3C-4AB4-A66A-E8D586FBFE23}" type="datetime1">
              <a:rPr lang="de-CH" smtClean="0"/>
              <a:t>07.12.2017</a:t>
            </a:fld>
            <a:endParaRPr lang="de-CH"/>
          </a:p>
        </p:txBody>
      </p:sp>
      <p:sp>
        <p:nvSpPr>
          <p:cNvPr id="9" name="Fußzeilenplatzhalter 8"/>
          <p:cNvSpPr>
            <a:spLocks noGrp="1"/>
          </p:cNvSpPr>
          <p:nvPr>
            <p:ph type="ftr" sz="quarter" idx="11"/>
          </p:nvPr>
        </p:nvSpPr>
        <p:spPr/>
        <p:txBody>
          <a:bodyPr/>
          <a:lstStyle/>
          <a:p>
            <a:endParaRPr lang="de-CH" dirty="0"/>
          </a:p>
        </p:txBody>
      </p:sp>
      <p:sp>
        <p:nvSpPr>
          <p:cNvPr id="10" name="Foliennummernplatzhalter 9"/>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25492245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Datumsplatzhalter 3"/>
          <p:cNvSpPr>
            <a:spLocks noGrp="1"/>
          </p:cNvSpPr>
          <p:nvPr>
            <p:ph type="dt" sz="half" idx="10"/>
          </p:nvPr>
        </p:nvSpPr>
        <p:spPr/>
        <p:txBody>
          <a:bodyPr/>
          <a:lstStyle/>
          <a:p>
            <a:fld id="{3E4BD0B4-19C2-454B-B5F9-13EA74998907}" type="datetime1">
              <a:rPr lang="de-CH" smtClean="0"/>
              <a:t>07.12.2017</a:t>
            </a:fld>
            <a:endParaRPr lang="de-CH"/>
          </a:p>
        </p:txBody>
      </p:sp>
      <p:sp>
        <p:nvSpPr>
          <p:cNvPr id="5" name="Fußzeilenplatzhalter 4"/>
          <p:cNvSpPr>
            <a:spLocks noGrp="1"/>
          </p:cNvSpPr>
          <p:nvPr>
            <p:ph type="ftr" sz="quarter" idx="11"/>
          </p:nvPr>
        </p:nvSpPr>
        <p:spPr/>
        <p:txBody>
          <a:bodyPr/>
          <a:lstStyle/>
          <a:p>
            <a:endParaRPr lang="de-CH" dirty="0"/>
          </a:p>
        </p:txBody>
      </p:sp>
      <p:sp>
        <p:nvSpPr>
          <p:cNvPr id="6" name="Foliennummernplatzhalter 5"/>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5044904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3672418"/>
            <a:ext cx="7772400" cy="1135062"/>
          </a:xfrm>
        </p:spPr>
        <p:txBody>
          <a:bodyPr anchor="t"/>
          <a:lstStyle>
            <a:lvl1pPr algn="l">
              <a:defRPr sz="4000" b="1" cap="all"/>
            </a:lvl1pPr>
          </a:lstStyle>
          <a:p>
            <a:r>
              <a:rPr lang="de-DE" smtClean="0"/>
              <a:t>Titelmasterformat durch Klicken bearbeiten</a:t>
            </a:r>
            <a:endParaRPr lang="de-CH"/>
          </a:p>
        </p:txBody>
      </p:sp>
      <p:sp>
        <p:nvSpPr>
          <p:cNvPr id="3" name="Textplatzhalt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B2702A04-7CDE-482C-B557-4DAD8EFC74CD}" type="datetime1">
              <a:rPr lang="de-CH" smtClean="0"/>
              <a:t>07.12.2017</a:t>
            </a:fld>
            <a:endParaRPr lang="de-CH"/>
          </a:p>
        </p:txBody>
      </p:sp>
      <p:sp>
        <p:nvSpPr>
          <p:cNvPr id="5" name="Fußzeilenplatzhalter 4"/>
          <p:cNvSpPr>
            <a:spLocks noGrp="1"/>
          </p:cNvSpPr>
          <p:nvPr>
            <p:ph type="ftr" sz="quarter" idx="11"/>
          </p:nvPr>
        </p:nvSpPr>
        <p:spPr/>
        <p:txBody>
          <a:bodyPr/>
          <a:lstStyle/>
          <a:p>
            <a:endParaRPr lang="de-CH" dirty="0"/>
          </a:p>
        </p:txBody>
      </p:sp>
      <p:sp>
        <p:nvSpPr>
          <p:cNvPr id="6" name="Foliennummernplatzhalter 5"/>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274624499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Inhaltsplatzhalter 2"/>
          <p:cNvSpPr>
            <a:spLocks noGrp="1"/>
          </p:cNvSpPr>
          <p:nvPr>
            <p:ph sz="half" idx="1"/>
          </p:nvPr>
        </p:nvSpPr>
        <p:spPr>
          <a:xfrm>
            <a:off x="457200" y="1057300"/>
            <a:ext cx="4038600" cy="4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4" name="Inhaltsplatzhalter 3"/>
          <p:cNvSpPr>
            <a:spLocks noGrp="1"/>
          </p:cNvSpPr>
          <p:nvPr>
            <p:ph sz="half" idx="2"/>
          </p:nvPr>
        </p:nvSpPr>
        <p:spPr>
          <a:xfrm>
            <a:off x="4648200" y="1057300"/>
            <a:ext cx="4038600" cy="43924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Datumsplatzhalter 4"/>
          <p:cNvSpPr>
            <a:spLocks noGrp="1"/>
          </p:cNvSpPr>
          <p:nvPr>
            <p:ph type="dt" sz="half" idx="10"/>
          </p:nvPr>
        </p:nvSpPr>
        <p:spPr/>
        <p:txBody>
          <a:bodyPr/>
          <a:lstStyle/>
          <a:p>
            <a:fld id="{DDFB66B2-4AE3-4B34-B758-32E26CE626CF}" type="datetime1">
              <a:rPr lang="de-CH" smtClean="0"/>
              <a:t>07.12.2017</a:t>
            </a:fld>
            <a:endParaRPr lang="de-CH"/>
          </a:p>
        </p:txBody>
      </p:sp>
      <p:sp>
        <p:nvSpPr>
          <p:cNvPr id="6" name="Fußzeilenplatzhalter 5"/>
          <p:cNvSpPr>
            <a:spLocks noGrp="1"/>
          </p:cNvSpPr>
          <p:nvPr>
            <p:ph type="ftr" sz="quarter" idx="11"/>
          </p:nvPr>
        </p:nvSpPr>
        <p:spPr/>
        <p:txBody>
          <a:bodyPr/>
          <a:lstStyle/>
          <a:p>
            <a:endParaRPr lang="de-CH" dirty="0"/>
          </a:p>
        </p:txBody>
      </p:sp>
      <p:sp>
        <p:nvSpPr>
          <p:cNvPr id="7" name="Foliennummernplatzhalter 6"/>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14390196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CH"/>
          </a:p>
        </p:txBody>
      </p:sp>
      <p:sp>
        <p:nvSpPr>
          <p:cNvPr id="3" name="Textplatzhalter 2"/>
          <p:cNvSpPr>
            <a:spLocks noGrp="1"/>
          </p:cNvSpPr>
          <p:nvPr>
            <p:ph type="body" idx="1"/>
          </p:nvPr>
        </p:nvSpPr>
        <p:spPr>
          <a:xfrm>
            <a:off x="456181" y="1057300"/>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6181" y="1590434"/>
            <a:ext cx="4040188" cy="38593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5" name="Textplatzhalter 4"/>
          <p:cNvSpPr>
            <a:spLocks noGrp="1"/>
          </p:cNvSpPr>
          <p:nvPr>
            <p:ph type="body" sz="quarter" idx="3"/>
          </p:nvPr>
        </p:nvSpPr>
        <p:spPr>
          <a:xfrm>
            <a:off x="4644008" y="1057300"/>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4008" y="1590434"/>
            <a:ext cx="4041775" cy="385935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CH"/>
          </a:p>
        </p:txBody>
      </p:sp>
      <p:sp>
        <p:nvSpPr>
          <p:cNvPr id="7" name="Datumsplatzhalter 6"/>
          <p:cNvSpPr>
            <a:spLocks noGrp="1"/>
          </p:cNvSpPr>
          <p:nvPr>
            <p:ph type="dt" sz="half" idx="10"/>
          </p:nvPr>
        </p:nvSpPr>
        <p:spPr/>
        <p:txBody>
          <a:bodyPr/>
          <a:lstStyle/>
          <a:p>
            <a:fld id="{C9F26191-67C3-4FD5-8D15-A57BB179B58D}" type="datetime1">
              <a:rPr lang="de-CH" smtClean="0"/>
              <a:t>07.12.2017</a:t>
            </a:fld>
            <a:endParaRPr lang="de-CH"/>
          </a:p>
        </p:txBody>
      </p:sp>
      <p:sp>
        <p:nvSpPr>
          <p:cNvPr id="8" name="Fußzeilenplatzhalter 7"/>
          <p:cNvSpPr>
            <a:spLocks noGrp="1"/>
          </p:cNvSpPr>
          <p:nvPr>
            <p:ph type="ftr" sz="quarter" idx="11"/>
          </p:nvPr>
        </p:nvSpPr>
        <p:spPr/>
        <p:txBody>
          <a:bodyPr/>
          <a:lstStyle/>
          <a:p>
            <a:endParaRPr lang="de-CH" dirty="0"/>
          </a:p>
        </p:txBody>
      </p:sp>
      <p:sp>
        <p:nvSpPr>
          <p:cNvPr id="9" name="Foliennummernplatzhalter 8"/>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25660185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CH"/>
          </a:p>
        </p:txBody>
      </p:sp>
      <p:sp>
        <p:nvSpPr>
          <p:cNvPr id="3" name="Datumsplatzhalter 2"/>
          <p:cNvSpPr>
            <a:spLocks noGrp="1"/>
          </p:cNvSpPr>
          <p:nvPr>
            <p:ph type="dt" sz="half" idx="10"/>
          </p:nvPr>
        </p:nvSpPr>
        <p:spPr/>
        <p:txBody>
          <a:bodyPr/>
          <a:lstStyle/>
          <a:p>
            <a:fld id="{B9EECE3F-C529-48E5-9C91-552D0DD99584}" type="datetime1">
              <a:rPr lang="de-CH" smtClean="0"/>
              <a:t>07.12.2017</a:t>
            </a:fld>
            <a:endParaRPr lang="de-CH"/>
          </a:p>
        </p:txBody>
      </p:sp>
      <p:sp>
        <p:nvSpPr>
          <p:cNvPr id="4" name="Fußzeilenplatzhalter 3"/>
          <p:cNvSpPr>
            <a:spLocks noGrp="1"/>
          </p:cNvSpPr>
          <p:nvPr>
            <p:ph type="ftr" sz="quarter" idx="11"/>
          </p:nvPr>
        </p:nvSpPr>
        <p:spPr/>
        <p:txBody>
          <a:bodyPr/>
          <a:lstStyle/>
          <a:p>
            <a:endParaRPr lang="de-CH" dirty="0"/>
          </a:p>
        </p:txBody>
      </p:sp>
      <p:sp>
        <p:nvSpPr>
          <p:cNvPr id="5" name="Foliennummernplatzhalter 4"/>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28473165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A4800927-74C2-4410-BEE6-A8B9E453E677}" type="datetime1">
              <a:rPr lang="de-CH" smtClean="0"/>
              <a:t>07.12.2017</a:t>
            </a:fld>
            <a:endParaRPr lang="de-CH"/>
          </a:p>
        </p:txBody>
      </p:sp>
      <p:sp>
        <p:nvSpPr>
          <p:cNvPr id="3" name="Fußzeilenplatzhalter 2"/>
          <p:cNvSpPr>
            <a:spLocks noGrp="1"/>
          </p:cNvSpPr>
          <p:nvPr>
            <p:ph type="ftr" sz="quarter" idx="11"/>
          </p:nvPr>
        </p:nvSpPr>
        <p:spPr/>
        <p:txBody>
          <a:bodyPr/>
          <a:lstStyle/>
          <a:p>
            <a:endParaRPr lang="de-CH" dirty="0"/>
          </a:p>
        </p:txBody>
      </p:sp>
      <p:sp>
        <p:nvSpPr>
          <p:cNvPr id="4" name="Foliennummernplatzhalter 3"/>
          <p:cNvSpPr>
            <a:spLocks noGrp="1"/>
          </p:cNvSpPr>
          <p:nvPr>
            <p:ph type="sldNum" sz="quarter" idx="12"/>
          </p:nvPr>
        </p:nvSpPr>
        <p:spPr/>
        <p:txBody>
          <a:bodyPr/>
          <a:lstStyle/>
          <a:p>
            <a:fld id="{77EEF3E0-FA89-4DEA-B248-AE407A87D2D7}" type="slidenum">
              <a:rPr lang="de-CH" smtClean="0"/>
              <a:t>‹Nr.›</a:t>
            </a:fld>
            <a:endParaRPr lang="de-CH"/>
          </a:p>
        </p:txBody>
      </p:sp>
    </p:spTree>
    <p:extLst>
      <p:ext uri="{BB962C8B-B14F-4D97-AF65-F5344CB8AC3E}">
        <p14:creationId xmlns:p14="http://schemas.microsoft.com/office/powerpoint/2010/main" val="13098161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323528" y="0"/>
            <a:ext cx="8820472" cy="5715001"/>
          </a:xfrm>
        </p:spPr>
        <p:txBody>
          <a:bodyPr/>
          <a:lstStyle>
            <a:lvl1pPr marL="0" indent="0">
              <a:buNone/>
              <a:defRPr baseline="0"/>
            </a:lvl1pPr>
          </a:lstStyle>
          <a:p>
            <a:r>
              <a:rPr lang="de-DE" smtClean="0"/>
              <a:t>Bild durch Klicken auf Symbol hinzufügen</a:t>
            </a:r>
            <a:endParaRPr lang="de-CH" dirty="0"/>
          </a:p>
        </p:txBody>
      </p:sp>
    </p:spTree>
    <p:extLst>
      <p:ext uri="{BB962C8B-B14F-4D97-AF65-F5344CB8AC3E}">
        <p14:creationId xmlns:p14="http://schemas.microsoft.com/office/powerpoint/2010/main" val="349100811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gross, hell">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87" y="1"/>
            <a:ext cx="9144000" cy="5714999"/>
          </a:xfrm>
          <a:solidFill>
            <a:srgbClr val="F2F2F2"/>
          </a:solidFill>
        </p:spPr>
        <p:txBody>
          <a:bodyPr/>
          <a:lstStyle>
            <a:lvl1pPr marL="0" indent="0">
              <a:buNone/>
              <a:defRPr baseline="0"/>
            </a:lvl1pPr>
          </a:lstStyle>
          <a:p>
            <a:r>
              <a:rPr lang="de-DE" smtClean="0"/>
              <a:t>Bild durch Klicken auf Symbol hinzufügen</a:t>
            </a:r>
            <a:endParaRPr lang="de-CH" dirty="0"/>
          </a:p>
        </p:txBody>
      </p:sp>
    </p:spTree>
    <p:extLst>
      <p:ext uri="{BB962C8B-B14F-4D97-AF65-F5344CB8AC3E}">
        <p14:creationId xmlns:p14="http://schemas.microsoft.com/office/powerpoint/2010/main" val="12497233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153813"/>
            <a:ext cx="8229600" cy="724132"/>
          </a:xfrm>
          <a:prstGeom prst="rect">
            <a:avLst/>
          </a:prstGeom>
        </p:spPr>
        <p:txBody>
          <a:bodyPr vert="horz" lIns="91440" tIns="45720" rIns="91440" bIns="45720" rtlCol="0" anchor="ctr">
            <a:noAutofit/>
          </a:bodyPr>
          <a:lstStyle/>
          <a:p>
            <a:r>
              <a:rPr lang="de-DE" dirty="0" smtClean="0"/>
              <a:t>Titelmasterformat durch Klicken bearbeiten</a:t>
            </a:r>
            <a:endParaRPr lang="de-CH" dirty="0"/>
          </a:p>
        </p:txBody>
      </p:sp>
      <p:sp>
        <p:nvSpPr>
          <p:cNvPr id="3" name="Textplatzhalter 2"/>
          <p:cNvSpPr>
            <a:spLocks noGrp="1"/>
          </p:cNvSpPr>
          <p:nvPr>
            <p:ph type="body" idx="1"/>
          </p:nvPr>
        </p:nvSpPr>
        <p:spPr>
          <a:xfrm>
            <a:off x="457200" y="1030079"/>
            <a:ext cx="8229600" cy="441970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CH" dirty="0"/>
          </a:p>
        </p:txBody>
      </p:sp>
      <p:sp>
        <p:nvSpPr>
          <p:cNvPr id="6" name="Foliennummernplatzhalter 5"/>
          <p:cNvSpPr>
            <a:spLocks noGrp="1"/>
          </p:cNvSpPr>
          <p:nvPr>
            <p:ph type="sldNum" sz="quarter" idx="4"/>
          </p:nvPr>
        </p:nvSpPr>
        <p:spPr>
          <a:xfrm>
            <a:off x="7010400" y="-1055"/>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77EEF3E0-FA89-4DEA-B248-AE407A87D2D7}" type="slidenum">
              <a:rPr lang="de-CH" smtClean="0"/>
              <a:t>‹Nr.›</a:t>
            </a:fld>
            <a:endParaRPr lang="de-CH"/>
          </a:p>
        </p:txBody>
      </p:sp>
      <p:sp>
        <p:nvSpPr>
          <p:cNvPr id="4" name="Datumsplatzhalter 3"/>
          <p:cNvSpPr>
            <a:spLocks noGrp="1"/>
          </p:cNvSpPr>
          <p:nvPr>
            <p:ph type="dt" sz="half" idx="2"/>
          </p:nvPr>
        </p:nvSpPr>
        <p:spPr>
          <a:xfrm>
            <a:off x="7020272" y="5433549"/>
            <a:ext cx="2133600" cy="304271"/>
          </a:xfrm>
          <a:prstGeom prst="rect">
            <a:avLst/>
          </a:prstGeom>
        </p:spPr>
        <p:txBody>
          <a:bodyPr vert="horz" lIns="91440" tIns="45720" rIns="91440" bIns="45720" rtlCol="0" anchor="ctr"/>
          <a:lstStyle>
            <a:lvl1pPr algn="r">
              <a:defRPr sz="1200">
                <a:solidFill>
                  <a:schemeClr val="bg1"/>
                </a:solidFill>
                <a:effectLst>
                  <a:outerShdw blurRad="38100" dist="38100" dir="2700000" algn="tl">
                    <a:srgbClr val="000000">
                      <a:alpha val="43137"/>
                    </a:srgbClr>
                  </a:outerShdw>
                </a:effectLst>
              </a:defRPr>
            </a:lvl1pPr>
          </a:lstStyle>
          <a:p>
            <a:fld id="{FD17A1C6-A273-46DF-B32D-4DA94C38659C}" type="datetime1">
              <a:rPr lang="de-CH" smtClean="0"/>
              <a:pPr/>
              <a:t>07.12.2017</a:t>
            </a:fld>
            <a:endParaRPr lang="de-CH"/>
          </a:p>
        </p:txBody>
      </p:sp>
      <p:sp>
        <p:nvSpPr>
          <p:cNvPr id="5" name="Fußzeilenplatzhalter 4"/>
          <p:cNvSpPr>
            <a:spLocks noGrp="1"/>
          </p:cNvSpPr>
          <p:nvPr>
            <p:ph type="ftr" sz="quarter" idx="3"/>
          </p:nvPr>
        </p:nvSpPr>
        <p:spPr>
          <a:xfrm rot="16200000">
            <a:off x="-2476491" y="2925140"/>
            <a:ext cx="5256584" cy="304271"/>
          </a:xfrm>
          <a:prstGeom prst="rect">
            <a:avLst/>
          </a:prstGeom>
        </p:spPr>
        <p:txBody>
          <a:bodyPr vert="horz" lIns="91440" tIns="45720" rIns="91440" bIns="45720" rtlCol="0" anchor="b"/>
          <a:lstStyle>
            <a:lvl1pPr algn="l">
              <a:defRPr sz="1200">
                <a:solidFill>
                  <a:schemeClr val="tx2"/>
                </a:solidFill>
                <a:effectLst/>
              </a:defRPr>
            </a:lvl1pPr>
          </a:lstStyle>
          <a:p>
            <a:endParaRPr lang="de-CH" dirty="0"/>
          </a:p>
        </p:txBody>
      </p:sp>
    </p:spTree>
    <p:extLst>
      <p:ext uri="{BB962C8B-B14F-4D97-AF65-F5344CB8AC3E}">
        <p14:creationId xmlns:p14="http://schemas.microsoft.com/office/powerpoint/2010/main" val="2727027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 id="2147483660" r:id="rId10"/>
    <p:sldLayoutId id="2147483656" r:id="rId11"/>
    <p:sldLayoutId id="2147483657" r:id="rId12"/>
  </p:sldLayoutIdLst>
  <p:timing>
    <p:tnLst>
      <p:par>
        <p:cTn id="1" dur="indefinite" restart="never" nodeType="tmRoot"/>
      </p:par>
    </p:tnLst>
  </p:timing>
  <p:hf sldNum="0" hdr="0" ftr="0" dt="0"/>
  <p:txStyles>
    <p:titleStyle>
      <a:lvl1pPr algn="l" defTabSz="914400" rtl="0" eaLnBrk="1" latinLnBrk="0" hangingPunct="1">
        <a:spcBef>
          <a:spcPct val="0"/>
        </a:spcBef>
        <a:buNone/>
        <a:defRPr sz="3600" b="1" kern="1200">
          <a:solidFill>
            <a:srgbClr val="0C0C0C"/>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000" kern="1200">
          <a:solidFill>
            <a:srgbClr val="0C0C0C"/>
          </a:solidFill>
          <a:latin typeface="+mn-lt"/>
          <a:ea typeface="+mn-ea"/>
          <a:cs typeface="+mn-cs"/>
        </a:defRPr>
      </a:lvl1pPr>
      <a:lvl2pPr marL="742950" indent="-285750" algn="l" defTabSz="914400" rtl="0" eaLnBrk="1" latinLnBrk="0" hangingPunct="1">
        <a:spcBef>
          <a:spcPct val="20000"/>
        </a:spcBef>
        <a:buFont typeface="Arial" pitchFamily="34" charset="0"/>
        <a:buChar char="–"/>
        <a:defRPr sz="2600" kern="1200">
          <a:solidFill>
            <a:srgbClr val="0C0C0C"/>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300" kern="1200">
          <a:solidFill>
            <a:srgbClr val="0C0C0C"/>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0C0C0C"/>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0C0C0C"/>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395" r="806"/>
          <a:stretch/>
        </p:blipFill>
        <p:spPr>
          <a:xfrm>
            <a:off x="-2" y="0"/>
            <a:ext cx="9144001" cy="5715000"/>
          </a:xfrm>
          <a:prstGeom prst="rect">
            <a:avLst/>
          </a:prstGeom>
        </p:spPr>
      </p:pic>
      <p:sp>
        <p:nvSpPr>
          <p:cNvPr id="2" name="Titel 1"/>
          <p:cNvSpPr>
            <a:spLocks noGrp="1"/>
          </p:cNvSpPr>
          <p:nvPr>
            <p:ph type="ctrTitle"/>
          </p:nvPr>
        </p:nvSpPr>
        <p:spPr>
          <a:xfrm>
            <a:off x="-612576" y="192319"/>
            <a:ext cx="5616624" cy="1225021"/>
          </a:xfrm>
          <a:scene3d>
            <a:camera prst="perspectiveHeroicExtremeLeftFacing" fov="3300000">
              <a:rot lat="21000000" lon="2102936" rev="0"/>
            </a:camera>
            <a:lightRig rig="threePt" dir="t"/>
          </a:scene3d>
          <a:sp3d/>
        </p:spPr>
        <p:txBody>
          <a:bodyPr/>
          <a:lstStyle/>
          <a:p>
            <a:r>
              <a:rPr lang="de-CH" sz="3200" dirty="0" err="1" smtClean="0">
                <a:solidFill>
                  <a:srgbClr val="76EBF4"/>
                </a:solidFill>
                <a:latin typeface="Courier New" panose="02070309020205020404" pitchFamily="49" charset="0"/>
                <a:cs typeface="Courier New" panose="02070309020205020404" pitchFamily="49" charset="0"/>
              </a:rPr>
              <a:t>Sicherheit</a:t>
            </a:r>
            <a:r>
              <a:rPr lang="de-CH" sz="3200" dirty="0" err="1" smtClean="0">
                <a:solidFill>
                  <a:srgbClr val="FF060A"/>
                </a:solidFill>
                <a:latin typeface="Courier New" panose="02070309020205020404" pitchFamily="49" charset="0"/>
                <a:cs typeface="Courier New" panose="02070309020205020404" pitchFamily="49" charset="0"/>
              </a:rPr>
              <a:t>@</a:t>
            </a:r>
            <a:r>
              <a:rPr lang="de-CH" sz="3200" dirty="0" err="1" smtClean="0">
                <a:solidFill>
                  <a:srgbClr val="76EBF4"/>
                </a:solidFill>
                <a:latin typeface="Courier New" panose="02070309020205020404" pitchFamily="49" charset="0"/>
                <a:cs typeface="Courier New" panose="02070309020205020404" pitchFamily="49" charset="0"/>
              </a:rPr>
              <a:t>Kirchenfeld</a:t>
            </a:r>
            <a:endParaRPr lang="de-CH" sz="3200" dirty="0">
              <a:solidFill>
                <a:srgbClr val="76EBF4"/>
              </a:solidFill>
              <a:latin typeface="Courier New" panose="02070309020205020404" pitchFamily="49" charset="0"/>
              <a:cs typeface="Courier New" panose="02070309020205020404" pitchFamily="49" charset="0"/>
            </a:endParaRPr>
          </a:p>
        </p:txBody>
      </p:sp>
      <p:sp>
        <p:nvSpPr>
          <p:cNvPr id="3" name="Untertitel 2"/>
          <p:cNvSpPr>
            <a:spLocks noGrp="1"/>
          </p:cNvSpPr>
          <p:nvPr>
            <p:ph type="subTitle" idx="1"/>
          </p:nvPr>
        </p:nvSpPr>
        <p:spPr>
          <a:xfrm>
            <a:off x="-1116632" y="4657700"/>
            <a:ext cx="4464496" cy="1028452"/>
          </a:xfrm>
          <a:scene3d>
            <a:camera prst="perspectiveHeroicExtremeLeftFacing" fov="3300000">
              <a:rot lat="900000" lon="2100000" rev="0"/>
            </a:camera>
            <a:lightRig rig="threePt" dir="t"/>
          </a:scene3d>
        </p:spPr>
        <p:txBody>
          <a:bodyPr>
            <a:normAutofit/>
          </a:bodyPr>
          <a:lstStyle/>
          <a:p>
            <a:r>
              <a:rPr lang="de-CH" sz="3200" b="1" dirty="0" smtClean="0">
                <a:solidFill>
                  <a:srgbClr val="FF060A"/>
                </a:solidFill>
                <a:latin typeface="Courier New" panose="02070309020205020404" pitchFamily="49" charset="0"/>
                <a:cs typeface="Courier New" panose="02070309020205020404" pitchFamily="49" charset="0"/>
              </a:rPr>
              <a:t>Antivirus</a:t>
            </a:r>
          </a:p>
        </p:txBody>
      </p:sp>
    </p:spTree>
    <p:extLst>
      <p:ext uri="{BB962C8B-B14F-4D97-AF65-F5344CB8AC3E}">
        <p14:creationId xmlns:p14="http://schemas.microsoft.com/office/powerpoint/2010/main" val="335451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pPr algn="ctr"/>
            <a:r>
              <a:rPr lang="de-CH" dirty="0" smtClean="0"/>
              <a:t>Was ist ein Computervirus?</a:t>
            </a:r>
            <a:endParaRPr lang="de-CH" dirty="0"/>
          </a:p>
        </p:txBody>
      </p:sp>
      <p:pic>
        <p:nvPicPr>
          <p:cNvPr id="6" name="Grafik 5"/>
          <p:cNvPicPr>
            <a:picLocks noChangeAspect="1"/>
          </p:cNvPicPr>
          <p:nvPr/>
        </p:nvPicPr>
        <p:blipFill>
          <a:blip r:embed="rId3"/>
          <a:stretch>
            <a:fillRect/>
          </a:stretch>
        </p:blipFill>
        <p:spPr>
          <a:xfrm>
            <a:off x="2438601" y="1345332"/>
            <a:ext cx="4266798" cy="3965426"/>
          </a:xfrm>
          <a:prstGeom prst="rect">
            <a:avLst/>
          </a:prstGeom>
        </p:spPr>
      </p:pic>
    </p:spTree>
    <p:extLst>
      <p:ext uri="{BB962C8B-B14F-4D97-AF65-F5344CB8AC3E}">
        <p14:creationId xmlns:p14="http://schemas.microsoft.com/office/powerpoint/2010/main" val="400062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395536" y="1489348"/>
            <a:ext cx="1954560" cy="724132"/>
          </a:xfrm>
        </p:spPr>
        <p:txBody>
          <a:bodyPr/>
          <a:lstStyle/>
          <a:p>
            <a:r>
              <a:rPr lang="de-CH" dirty="0" smtClean="0"/>
              <a:t>Malware</a:t>
            </a:r>
            <a:endParaRPr lang="de-CH" dirty="0"/>
          </a:p>
        </p:txBody>
      </p:sp>
      <p:pic>
        <p:nvPicPr>
          <p:cNvPr id="4" name="Grafik 3"/>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907704" y="1203350"/>
            <a:ext cx="5760640" cy="3240360"/>
          </a:xfrm>
          <a:prstGeom prst="rect">
            <a:avLst/>
          </a:prstGeom>
        </p:spPr>
      </p:pic>
      <p:sp>
        <p:nvSpPr>
          <p:cNvPr id="5" name="Textfeld 4"/>
          <p:cNvSpPr txBox="1"/>
          <p:nvPr/>
        </p:nvSpPr>
        <p:spPr>
          <a:xfrm>
            <a:off x="6876256" y="3289548"/>
            <a:ext cx="2160240" cy="2308324"/>
          </a:xfrm>
          <a:prstGeom prst="rect">
            <a:avLst/>
          </a:prstGeom>
          <a:noFill/>
        </p:spPr>
        <p:txBody>
          <a:bodyPr wrap="square" rtlCol="0">
            <a:spAutoFit/>
          </a:bodyPr>
          <a:lstStyle/>
          <a:p>
            <a:r>
              <a:rPr lang="de-CH" b="1" dirty="0" smtClean="0"/>
              <a:t>Trojanisches Pferd</a:t>
            </a:r>
          </a:p>
          <a:p>
            <a:pPr marL="182563" indent="-182563">
              <a:buFont typeface="Arial" panose="020B0604020202020204" pitchFamily="34" charset="0"/>
              <a:buChar char="•"/>
            </a:pPr>
            <a:r>
              <a:rPr lang="de-CH" dirty="0" smtClean="0"/>
              <a:t>als nützliche Software getarnt</a:t>
            </a:r>
          </a:p>
          <a:p>
            <a:pPr marL="182563" indent="-182563">
              <a:buFont typeface="Arial" panose="020B0604020202020204" pitchFamily="34" charset="0"/>
              <a:buChar char="•"/>
            </a:pPr>
            <a:r>
              <a:rPr lang="de-CH" dirty="0" smtClean="0"/>
              <a:t>bösartiger Kern</a:t>
            </a:r>
          </a:p>
          <a:p>
            <a:pPr marL="182563" indent="-182563">
              <a:buFont typeface="Arial" panose="020B0604020202020204" pitchFamily="34" charset="0"/>
              <a:buChar char="•"/>
            </a:pPr>
            <a:r>
              <a:rPr lang="de-CH" dirty="0" smtClean="0"/>
              <a:t>verbreitet sich nicht selbständig</a:t>
            </a:r>
          </a:p>
          <a:p>
            <a:pPr marL="182563" indent="-182563">
              <a:buFont typeface="Arial" panose="020B0604020202020204" pitchFamily="34" charset="0"/>
              <a:buChar char="•"/>
            </a:pPr>
            <a:r>
              <a:rPr lang="de-CH" dirty="0" smtClean="0"/>
              <a:t>muss «von Hand» gestartet werden</a:t>
            </a:r>
            <a:endParaRPr lang="de-CH" dirty="0"/>
          </a:p>
        </p:txBody>
      </p:sp>
      <p:sp>
        <p:nvSpPr>
          <p:cNvPr id="6" name="Textfeld 5"/>
          <p:cNvSpPr txBox="1"/>
          <p:nvPr/>
        </p:nvSpPr>
        <p:spPr>
          <a:xfrm>
            <a:off x="251520" y="3601387"/>
            <a:ext cx="2448272" cy="1200329"/>
          </a:xfrm>
          <a:prstGeom prst="rect">
            <a:avLst/>
          </a:prstGeom>
          <a:noFill/>
        </p:spPr>
        <p:txBody>
          <a:bodyPr wrap="square" rtlCol="0">
            <a:spAutoFit/>
          </a:bodyPr>
          <a:lstStyle/>
          <a:p>
            <a:r>
              <a:rPr lang="de-CH" b="1" dirty="0" smtClean="0"/>
              <a:t>Wurm</a:t>
            </a:r>
          </a:p>
          <a:p>
            <a:pPr marL="182563" indent="-182563">
              <a:buFont typeface="Arial" panose="020B0604020202020204" pitchFamily="34" charset="0"/>
              <a:buChar char="•"/>
            </a:pPr>
            <a:r>
              <a:rPr lang="de-CH" dirty="0" smtClean="0"/>
              <a:t>wie ein Virus</a:t>
            </a:r>
          </a:p>
          <a:p>
            <a:pPr marL="182563" indent="-182563">
              <a:buFont typeface="Arial" panose="020B0604020202020204" pitchFamily="34" charset="0"/>
              <a:buChar char="•"/>
            </a:pPr>
            <a:r>
              <a:rPr lang="de-CH" dirty="0"/>
              <a:t>k</a:t>
            </a:r>
            <a:r>
              <a:rPr lang="de-CH" dirty="0" smtClean="0"/>
              <a:t>ann sich selbständig verbreiten</a:t>
            </a:r>
          </a:p>
        </p:txBody>
      </p:sp>
      <p:sp>
        <p:nvSpPr>
          <p:cNvPr id="7" name="Textfeld 6"/>
          <p:cNvSpPr txBox="1"/>
          <p:nvPr/>
        </p:nvSpPr>
        <p:spPr>
          <a:xfrm>
            <a:off x="2699792" y="153813"/>
            <a:ext cx="2160240" cy="1200329"/>
          </a:xfrm>
          <a:prstGeom prst="rect">
            <a:avLst/>
          </a:prstGeom>
          <a:noFill/>
        </p:spPr>
        <p:txBody>
          <a:bodyPr wrap="square" rtlCol="0">
            <a:spAutoFit/>
          </a:bodyPr>
          <a:lstStyle/>
          <a:p>
            <a:r>
              <a:rPr lang="de-CH" b="1" dirty="0" smtClean="0"/>
              <a:t>Virus</a:t>
            </a:r>
          </a:p>
          <a:p>
            <a:pPr marL="182563" indent="-182563">
              <a:buFont typeface="Arial" panose="020B0604020202020204" pitchFamily="34" charset="0"/>
              <a:buChar char="•"/>
            </a:pPr>
            <a:r>
              <a:rPr lang="de-CH" dirty="0" smtClean="0"/>
              <a:t>versteckt sich in Programmen oder Dateien</a:t>
            </a:r>
          </a:p>
        </p:txBody>
      </p:sp>
      <p:sp>
        <p:nvSpPr>
          <p:cNvPr id="8" name="Textfeld 7"/>
          <p:cNvSpPr txBox="1"/>
          <p:nvPr/>
        </p:nvSpPr>
        <p:spPr>
          <a:xfrm>
            <a:off x="4788024" y="158340"/>
            <a:ext cx="2160240" cy="923330"/>
          </a:xfrm>
          <a:prstGeom prst="rect">
            <a:avLst/>
          </a:prstGeom>
          <a:noFill/>
        </p:spPr>
        <p:txBody>
          <a:bodyPr wrap="square" rtlCol="0">
            <a:spAutoFit/>
          </a:bodyPr>
          <a:lstStyle/>
          <a:p>
            <a:endParaRPr lang="de-CH" b="1" dirty="0" smtClean="0"/>
          </a:p>
          <a:p>
            <a:pPr marL="182563" indent="-182563">
              <a:buFont typeface="Arial" panose="020B0604020202020204" pitchFamily="34" charset="0"/>
              <a:buChar char="•"/>
            </a:pPr>
            <a:r>
              <a:rPr lang="de-CH" dirty="0" smtClean="0"/>
              <a:t>verbreitet sich nicht selbständig</a:t>
            </a:r>
          </a:p>
        </p:txBody>
      </p:sp>
      <p:sp>
        <p:nvSpPr>
          <p:cNvPr id="9" name="Textfeld 8"/>
          <p:cNvSpPr txBox="1"/>
          <p:nvPr/>
        </p:nvSpPr>
        <p:spPr>
          <a:xfrm>
            <a:off x="6732240" y="139281"/>
            <a:ext cx="2160240" cy="923330"/>
          </a:xfrm>
          <a:prstGeom prst="rect">
            <a:avLst/>
          </a:prstGeom>
          <a:noFill/>
        </p:spPr>
        <p:txBody>
          <a:bodyPr wrap="square" rtlCol="0">
            <a:spAutoFit/>
          </a:bodyPr>
          <a:lstStyle/>
          <a:p>
            <a:endParaRPr lang="de-CH" b="1" dirty="0" smtClean="0"/>
          </a:p>
          <a:p>
            <a:pPr marL="182563" indent="-182563">
              <a:buFont typeface="Arial" panose="020B0604020202020204" pitchFamily="34" charset="0"/>
              <a:buChar char="•"/>
            </a:pPr>
            <a:r>
              <a:rPr lang="de-CH" dirty="0" smtClean="0"/>
              <a:t>muss «von Hand» gestartet werden</a:t>
            </a:r>
            <a:endParaRPr lang="de-CH" dirty="0"/>
          </a:p>
        </p:txBody>
      </p:sp>
    </p:spTree>
    <p:extLst>
      <p:ext uri="{BB962C8B-B14F-4D97-AF65-F5344CB8AC3E}">
        <p14:creationId xmlns:p14="http://schemas.microsoft.com/office/powerpoint/2010/main" val="205432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stretch>
            <a:fillRect/>
          </a:stretch>
        </p:blipFill>
        <p:spPr>
          <a:xfrm>
            <a:off x="1352550" y="1119187"/>
            <a:ext cx="6438900" cy="34766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el 2"/>
          <p:cNvSpPr>
            <a:spLocks noGrp="1"/>
          </p:cNvSpPr>
          <p:nvPr>
            <p:ph type="title"/>
          </p:nvPr>
        </p:nvSpPr>
        <p:spPr/>
        <p:txBody>
          <a:bodyPr/>
          <a:lstStyle/>
          <a:p>
            <a:pPr algn="ctr"/>
            <a:r>
              <a:rPr lang="de-CH" dirty="0" smtClean="0"/>
              <a:t>Antivirussoftware</a:t>
            </a:r>
            <a:endParaRPr lang="de-CH" dirty="0"/>
          </a:p>
        </p:txBody>
      </p:sp>
    </p:spTree>
    <p:extLst>
      <p:ext uri="{BB962C8B-B14F-4D97-AF65-F5344CB8AC3E}">
        <p14:creationId xmlns:p14="http://schemas.microsoft.com/office/powerpoint/2010/main" val="3609067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Sicherheit ist ein grosses Puzzle…</a:t>
            </a:r>
            <a:endParaRPr lang="de-CH" dirty="0"/>
          </a:p>
        </p:txBody>
      </p:sp>
      <p:pic>
        <p:nvPicPr>
          <p:cNvPr id="3" name="Grafik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3708" y="769268"/>
            <a:ext cx="5256584" cy="4730926"/>
          </a:xfrm>
          <a:prstGeom prst="rect">
            <a:avLst/>
          </a:prstGeom>
        </p:spPr>
      </p:pic>
      <p:sp>
        <p:nvSpPr>
          <p:cNvPr id="6" name="Textfeld 5"/>
          <p:cNvSpPr txBox="1"/>
          <p:nvPr/>
        </p:nvSpPr>
        <p:spPr>
          <a:xfrm rot="840916">
            <a:off x="5324041" y="1690862"/>
            <a:ext cx="1368152" cy="461665"/>
          </a:xfrm>
          <a:prstGeom prst="rect">
            <a:avLst/>
          </a:prstGeom>
          <a:noFill/>
        </p:spPr>
        <p:txBody>
          <a:bodyPr wrap="square" rtlCol="0">
            <a:spAutoFit/>
          </a:bodyPr>
          <a:lstStyle/>
          <a:p>
            <a:pPr algn="ctr"/>
            <a:r>
              <a:rPr lang="de-CH" sz="2400" b="1" dirty="0" smtClean="0"/>
              <a:t>Antivirus</a:t>
            </a:r>
            <a:endParaRPr lang="de-CH" sz="2400" b="1" dirty="0"/>
          </a:p>
        </p:txBody>
      </p:sp>
      <p:sp>
        <p:nvSpPr>
          <p:cNvPr id="7" name="Textfeld 6"/>
          <p:cNvSpPr txBox="1"/>
          <p:nvPr/>
        </p:nvSpPr>
        <p:spPr>
          <a:xfrm rot="6734194">
            <a:off x="4927550" y="4066352"/>
            <a:ext cx="1368152" cy="461665"/>
          </a:xfrm>
          <a:prstGeom prst="rect">
            <a:avLst/>
          </a:prstGeom>
          <a:noFill/>
        </p:spPr>
        <p:txBody>
          <a:bodyPr wrap="square" rtlCol="0">
            <a:spAutoFit/>
          </a:bodyPr>
          <a:lstStyle/>
          <a:p>
            <a:pPr algn="ctr"/>
            <a:r>
              <a:rPr lang="de-CH" sz="2400" b="1" dirty="0" smtClean="0"/>
              <a:t>Updates</a:t>
            </a:r>
            <a:endParaRPr lang="de-CH" sz="2400" b="1" dirty="0"/>
          </a:p>
        </p:txBody>
      </p:sp>
      <p:sp>
        <p:nvSpPr>
          <p:cNvPr id="8" name="Textfeld 7"/>
          <p:cNvSpPr txBox="1"/>
          <p:nvPr/>
        </p:nvSpPr>
        <p:spPr>
          <a:xfrm rot="17712047">
            <a:off x="2875893" y="1837406"/>
            <a:ext cx="1368152" cy="461665"/>
          </a:xfrm>
          <a:prstGeom prst="rect">
            <a:avLst/>
          </a:prstGeom>
          <a:noFill/>
          <a:scene3d>
            <a:camera prst="orthographicFront">
              <a:rot lat="0" lon="0" rev="0"/>
            </a:camera>
            <a:lightRig rig="threePt" dir="t"/>
          </a:scene3d>
        </p:spPr>
        <p:txBody>
          <a:bodyPr wrap="square" rtlCol="0">
            <a:spAutoFit/>
          </a:bodyPr>
          <a:lstStyle/>
          <a:p>
            <a:pPr algn="ctr"/>
            <a:r>
              <a:rPr lang="de-CH" sz="2400" b="1" dirty="0" smtClean="0"/>
              <a:t>Backup</a:t>
            </a:r>
            <a:endParaRPr lang="de-CH" sz="2400" b="1" dirty="0"/>
          </a:p>
        </p:txBody>
      </p:sp>
      <p:sp>
        <p:nvSpPr>
          <p:cNvPr id="9" name="Textfeld 8"/>
          <p:cNvSpPr txBox="1"/>
          <p:nvPr/>
        </p:nvSpPr>
        <p:spPr>
          <a:xfrm rot="958715">
            <a:off x="2840941" y="2993124"/>
            <a:ext cx="1480083" cy="461665"/>
          </a:xfrm>
          <a:prstGeom prst="rect">
            <a:avLst/>
          </a:prstGeom>
          <a:noFill/>
        </p:spPr>
        <p:txBody>
          <a:bodyPr wrap="square" rtlCol="0">
            <a:spAutoFit/>
          </a:bodyPr>
          <a:lstStyle/>
          <a:p>
            <a:pPr algn="ctr"/>
            <a:r>
              <a:rPr lang="de-CH" sz="2400" b="1" dirty="0" smtClean="0"/>
              <a:t>Verhalten</a:t>
            </a:r>
            <a:endParaRPr lang="de-CH" sz="2400" b="1" dirty="0"/>
          </a:p>
        </p:txBody>
      </p:sp>
    </p:spTree>
    <p:extLst>
      <p:ext uri="{BB962C8B-B14F-4D97-AF65-F5344CB8AC3E}">
        <p14:creationId xmlns:p14="http://schemas.microsoft.com/office/powerpoint/2010/main" val="2360136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Unser Vorschlag: Windows Defender</a:t>
            </a:r>
            <a:endParaRPr lang="de-CH" dirty="0"/>
          </a:p>
        </p:txBody>
      </p:sp>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985292"/>
            <a:ext cx="8229600" cy="4549856"/>
          </a:xfrm>
          <a:prstGeom prst="rect">
            <a:avLst/>
          </a:prstGeom>
        </p:spPr>
      </p:pic>
    </p:spTree>
    <p:extLst>
      <p:ext uri="{BB962C8B-B14F-4D97-AF65-F5344CB8AC3E}">
        <p14:creationId xmlns:p14="http://schemas.microsoft.com/office/powerpoint/2010/main" val="1151035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Mac OS</a:t>
            </a:r>
            <a:endParaRPr lang="de-CH" dirty="0"/>
          </a:p>
        </p:txBody>
      </p:sp>
      <p:pic>
        <p:nvPicPr>
          <p:cNvPr id="5" name="Grafi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800" y="877945"/>
            <a:ext cx="6016424" cy="4729708"/>
          </a:xfrm>
          <a:prstGeom prst="rect">
            <a:avLst/>
          </a:prstGeom>
        </p:spPr>
      </p:pic>
      <p:sp>
        <p:nvSpPr>
          <p:cNvPr id="6" name="Wolkenförmige Legende 5"/>
          <p:cNvSpPr/>
          <p:nvPr/>
        </p:nvSpPr>
        <p:spPr>
          <a:xfrm>
            <a:off x="6039943" y="265212"/>
            <a:ext cx="2996553" cy="1728192"/>
          </a:xfrm>
          <a:prstGeom prst="cloudCallout">
            <a:avLst>
              <a:gd name="adj1" fmla="val -43610"/>
              <a:gd name="adj2" fmla="val 84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dirty="0" smtClean="0"/>
              <a:t>Meist aber weniger schlimm:</a:t>
            </a:r>
          </a:p>
          <a:p>
            <a:pPr algn="ctr"/>
            <a:r>
              <a:rPr lang="de-CH" dirty="0" err="1" smtClean="0"/>
              <a:t>Adware</a:t>
            </a:r>
            <a:r>
              <a:rPr lang="de-CH" dirty="0" smtClean="0"/>
              <a:t>, </a:t>
            </a:r>
            <a:r>
              <a:rPr lang="de-CH" dirty="0" err="1" smtClean="0"/>
              <a:t>Toolbars</a:t>
            </a:r>
            <a:r>
              <a:rPr lang="de-CH" dirty="0" smtClean="0"/>
              <a:t>, Pop-ups, …</a:t>
            </a:r>
            <a:endParaRPr lang="de-CH" dirty="0"/>
          </a:p>
        </p:txBody>
      </p:sp>
    </p:spTree>
    <p:extLst>
      <p:ext uri="{BB962C8B-B14F-4D97-AF65-F5344CB8AC3E}">
        <p14:creationId xmlns:p14="http://schemas.microsoft.com/office/powerpoint/2010/main" val="23405091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smtClean="0"/>
              <a:t>Smartphones</a:t>
            </a:r>
            <a:endParaRPr lang="de-CH" dirty="0"/>
          </a:p>
        </p:txBody>
      </p:sp>
      <p:sp>
        <p:nvSpPr>
          <p:cNvPr id="3" name="Inhaltsplatzhalter 2"/>
          <p:cNvSpPr>
            <a:spLocks noGrp="1"/>
          </p:cNvSpPr>
          <p:nvPr>
            <p:ph idx="1"/>
          </p:nvPr>
        </p:nvSpPr>
        <p:spPr/>
        <p:txBody>
          <a:bodyPr/>
          <a:lstStyle/>
          <a:p>
            <a:r>
              <a:rPr lang="de-CH" dirty="0" smtClean="0"/>
              <a:t>Zentral</a:t>
            </a:r>
          </a:p>
          <a:p>
            <a:pPr lvl="1"/>
            <a:r>
              <a:rPr lang="de-CH" dirty="0"/>
              <a:t>v</a:t>
            </a:r>
            <a:r>
              <a:rPr lang="de-CH" dirty="0" smtClean="0"/>
              <a:t>orsichtiges Surfen</a:t>
            </a:r>
          </a:p>
          <a:p>
            <a:pPr lvl="1"/>
            <a:r>
              <a:rPr lang="de-CH" dirty="0" smtClean="0"/>
              <a:t>zurückhaltendes Installieren von Apps</a:t>
            </a:r>
            <a:br>
              <a:rPr lang="de-CH" dirty="0" smtClean="0"/>
            </a:br>
            <a:endParaRPr lang="de-CH" dirty="0" smtClean="0"/>
          </a:p>
          <a:p>
            <a:r>
              <a:rPr lang="de-CH" dirty="0" smtClean="0"/>
              <a:t>Antivirensoftware</a:t>
            </a:r>
          </a:p>
          <a:p>
            <a:pPr lvl="1"/>
            <a:r>
              <a:rPr lang="de-CH" dirty="0" smtClean="0"/>
              <a:t>häufig sehr aufdringlich</a:t>
            </a:r>
          </a:p>
          <a:p>
            <a:pPr lvl="1"/>
            <a:r>
              <a:rPr lang="de-CH" dirty="0" smtClean="0"/>
              <a:t>will zusätzliche Apps installieren</a:t>
            </a:r>
          </a:p>
          <a:p>
            <a:pPr lvl="1"/>
            <a:r>
              <a:rPr lang="de-CH" dirty="0" smtClean="0"/>
              <a:t>meldet sich jeden Tag x-mal mit Meldungen aller Art</a:t>
            </a:r>
            <a:endParaRPr lang="de-CH" dirty="0"/>
          </a:p>
        </p:txBody>
      </p:sp>
    </p:spTree>
    <p:extLst>
      <p:ext uri="{BB962C8B-B14F-4D97-AF65-F5344CB8AC3E}">
        <p14:creationId xmlns:p14="http://schemas.microsoft.com/office/powerpoint/2010/main" val="174412774"/>
      </p:ext>
    </p:extLst>
  </p:cSld>
  <p:clrMapOvr>
    <a:masterClrMapping/>
  </p:clrMapOvr>
  <p:timing>
    <p:tnLst>
      <p:par>
        <p:cTn id="1" dur="indefinite" restart="never" nodeType="tmRoot"/>
      </p:par>
    </p:tnLst>
  </p:timing>
</p:sld>
</file>

<file path=ppt/theme/theme1.xml><?xml version="1.0" encoding="utf-8"?>
<a:theme xmlns:a="http://schemas.openxmlformats.org/drawingml/2006/main" name="kinet_16zu10">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kinet_16zu10</Template>
  <TotalTime>0</TotalTime>
  <Words>533</Words>
  <Application>Microsoft Office PowerPoint</Application>
  <PresentationFormat>Bildschirmpräsentation (16:10)</PresentationFormat>
  <Paragraphs>84</Paragraphs>
  <Slides>8</Slides>
  <Notes>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Courier New</vt:lpstr>
      <vt:lpstr>Wingdings</vt:lpstr>
      <vt:lpstr>kinet_16zu10</vt:lpstr>
      <vt:lpstr>Sicherheit@Kirchenfeld</vt:lpstr>
      <vt:lpstr>Was ist ein Computervirus?</vt:lpstr>
      <vt:lpstr>Malware</vt:lpstr>
      <vt:lpstr>Antivirussoftware</vt:lpstr>
      <vt:lpstr>Sicherheit ist ein grosses Puzzle…</vt:lpstr>
      <vt:lpstr>Unser Vorschlag: Windows Defender</vt:lpstr>
      <vt:lpstr>Mac OS</vt:lpstr>
      <vt:lpstr>Smartphones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Briefing</dc:title>
  <dc:creator>Thomas Jampen</dc:creator>
  <cp:lastModifiedBy>Thomas Jampen</cp:lastModifiedBy>
  <cp:revision>576</cp:revision>
  <dcterms:created xsi:type="dcterms:W3CDTF">2015-10-06T07:08:54Z</dcterms:created>
  <dcterms:modified xsi:type="dcterms:W3CDTF">2017-12-07T13:45:28Z</dcterms:modified>
</cp:coreProperties>
</file>