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5" r:id="rId3"/>
    <p:sldId id="305" r:id="rId4"/>
    <p:sldId id="303" r:id="rId5"/>
    <p:sldId id="304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2" r:id="rId17"/>
    <p:sldId id="293" r:id="rId18"/>
    <p:sldId id="294" r:id="rId19"/>
    <p:sldId id="298" r:id="rId20"/>
    <p:sldId id="299" r:id="rId21"/>
    <p:sldId id="300" r:id="rId22"/>
    <p:sldId id="301" r:id="rId23"/>
    <p:sldId id="302" r:id="rId24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9F9F9"/>
    <a:srgbClr val="4D9A26"/>
    <a:srgbClr val="EEEEEE"/>
    <a:srgbClr val="F2F1E6"/>
    <a:srgbClr val="F6F5EE"/>
    <a:srgbClr val="0070BA"/>
    <a:srgbClr val="FF060A"/>
    <a:srgbClr val="76EBF4"/>
    <a:srgbClr val="FFD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62781" autoAdjust="0"/>
  </p:normalViewPr>
  <p:slideViewPr>
    <p:cSldViewPr>
      <p:cViewPr varScale="1">
        <p:scale>
          <a:sx n="71" d="100"/>
          <a:sy n="71" d="100"/>
        </p:scale>
        <p:origin x="2100" y="6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7E01C-E1A7-49FB-94E5-C2B9E154A472}" type="datetimeFigureOut">
              <a:rPr lang="de-CH" smtClean="0"/>
              <a:t>19.11.2017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B1A5-4AA0-4E91-900A-A20EB5EB85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539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401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Eigene</a:t>
            </a:r>
            <a:r>
              <a:rPr lang="de-CH" baseline="0" dirty="0" smtClean="0"/>
              <a:t> Benutzerdaten eingeben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4107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Kurz warten,</a:t>
            </a:r>
            <a:r>
              <a:rPr lang="de-CH" baseline="0" dirty="0" smtClean="0"/>
              <a:t> das Fenster schliesst sich und der Wert wird automatisch übernommen.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1700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Verbindung prüfen</a:t>
            </a:r>
            <a:r>
              <a:rPr lang="de-CH" baseline="0" dirty="0" smtClean="0"/>
              <a:t> anklicken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622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Im Normalfall</a:t>
            </a:r>
            <a:r>
              <a:rPr lang="de-CH" baseline="0" dirty="0" smtClean="0"/>
              <a:t> sollte alles ok sein.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4449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Zu sichernde Daten auswählen</a:t>
            </a:r>
            <a:r>
              <a:rPr lang="de-CH" baseline="0" dirty="0" smtClean="0"/>
              <a:t> (hier für den Test nur die eigenen Dokumente).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40507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Den gewünschten Zeitplan</a:t>
            </a:r>
            <a:r>
              <a:rPr lang="de-CH" baseline="0" dirty="0" smtClean="0"/>
              <a:t> einstellen.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328759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Wählen, ab wann alte Backups gelöscht</a:t>
            </a:r>
            <a:r>
              <a:rPr lang="de-CH" baseline="0" dirty="0" smtClean="0"/>
              <a:t> werden sollen.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7575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Damit nicht bis zum nächsten Backupzeitpunkt gewartet werden muss, klickt man auf </a:t>
            </a:r>
            <a:r>
              <a:rPr lang="de-CH" b="1" dirty="0" smtClean="0"/>
              <a:t>Jetzt sichern</a:t>
            </a:r>
            <a:r>
              <a:rPr lang="de-CH" dirty="0" smtClean="0"/>
              <a:t>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7850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Nun wird im Home-Bereich</a:t>
            </a:r>
            <a:r>
              <a:rPr lang="de-CH" baseline="0" dirty="0" smtClean="0"/>
              <a:t> angezeigt, welche Backups zur Verfügung stehen.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5238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Nun können jeder Dateien aus dem</a:t>
            </a:r>
            <a:r>
              <a:rPr lang="de-CH" baseline="0" dirty="0" smtClean="0"/>
              <a:t> Backup wiederhergestellt werden.</a:t>
            </a:r>
          </a:p>
          <a:p>
            <a:endParaRPr lang="de-CH" baseline="0" dirty="0" smtClean="0"/>
          </a:p>
          <a:p>
            <a:r>
              <a:rPr lang="de-CH" baseline="0" dirty="0" smtClean="0">
                <a:sym typeface="Wingdings" panose="05000000000000000000" pitchFamily="2" charset="2"/>
              </a:rPr>
              <a:t> Dazu wählt man am Einfachsten stets den Eintrag mit dem gewünschten Backupnamen aus (nicht die obersten 2 Punkte)</a:t>
            </a: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000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Heute</a:t>
            </a:r>
            <a:r>
              <a:rPr lang="de-CH" baseline="0" dirty="0" smtClean="0"/>
              <a:t> macht sich Max Gedanken zu seinem Backupkonzept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0850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Zuerst wählt man aus</a:t>
            </a:r>
            <a:r>
              <a:rPr lang="de-CH" baseline="0" dirty="0" smtClean="0"/>
              <a:t> allen verfügbaren Backupständen den gewünschten Zeitpunkt aus.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Dann die zu rettenden Dateien (man kann auch nach Dateinamen suchen).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3136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Schliesslich definiert man, ob die entsprechenden</a:t>
            </a:r>
            <a:r>
              <a:rPr lang="de-CH" baseline="0" dirty="0" smtClean="0"/>
              <a:t> Dateien direkt aus dem Backup überschrieben werden sollen oder ob sie an einem anderen Speicherort wiederhergestellt werden sollen.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841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Die Fotos, die Max </a:t>
            </a:r>
            <a:r>
              <a:rPr lang="de-CH" b="1" dirty="0" smtClean="0"/>
              <a:t>gelegentlich</a:t>
            </a:r>
            <a:r>
              <a:rPr lang="de-CH" dirty="0" smtClean="0"/>
              <a:t> </a:t>
            </a:r>
            <a:r>
              <a:rPr lang="de-CH" dirty="0" smtClean="0"/>
              <a:t>mit seiner grossen Kamera schliesst, lädt er auf den Computer</a:t>
            </a:r>
            <a:r>
              <a:rPr lang="de-CH" baseline="0" dirty="0" smtClean="0"/>
              <a:t> und sichert sie von Hand auf eine externe Festplatte.</a:t>
            </a:r>
            <a:br>
              <a:rPr lang="de-CH" baseline="0" dirty="0" smtClean="0"/>
            </a:br>
            <a:r>
              <a:rPr lang="de-CH" baseline="0" dirty="0" smtClean="0">
                <a:sym typeface="Wingdings" panose="05000000000000000000" pitchFamily="2" charset="2"/>
              </a:rPr>
              <a:t> sehr grosse Datenmenge, seltene Veränderung, problemlos von Hand durchführbar (einzelne Events, keine stetige Änderung der Dateien)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>
                <a:sym typeface="Wingdings" panose="05000000000000000000" pitchFamily="2" charset="2"/>
              </a:rPr>
              <a:t>Die eigenen Dokumente auf dem Notebook sichert Max mit einer Software (kommt später im Detail) bei einem Cloud-Anbieter seiner Wahl.</a:t>
            </a:r>
            <a:br>
              <a:rPr lang="de-CH" baseline="0" dirty="0" smtClean="0">
                <a:sym typeface="Wingdings" panose="05000000000000000000" pitchFamily="2" charset="2"/>
              </a:rPr>
            </a:br>
            <a:r>
              <a:rPr lang="de-CH" baseline="0" dirty="0" smtClean="0">
                <a:sym typeface="Wingdings" panose="05000000000000000000" pitchFamily="2" charset="2"/>
              </a:rPr>
              <a:t> Dateien ändern sich ständig und werden somit regelmässig automatisch gesichert</a:t>
            </a:r>
            <a:endParaRPr lang="de-CH" baseline="0" dirty="0" smtClean="0"/>
          </a:p>
          <a:p>
            <a:pPr marL="171450" indent="-171450">
              <a:buFontTx/>
              <a:buChar char="-"/>
            </a:pPr>
            <a:r>
              <a:rPr lang="de-CH" dirty="0" smtClean="0"/>
              <a:t>Smartphone-Fotos, Kontakte, Termine</a:t>
            </a:r>
            <a:r>
              <a:rPr lang="de-CH" baseline="0" dirty="0" smtClean="0"/>
              <a:t> und E-Mails lagert Max bei einem Cloud-Anbieter seines Vertrauens. Er kann dadurch sogar von mehreren Geräten auf die gleichen Daten zugreifen.</a:t>
            </a:r>
            <a:br>
              <a:rPr lang="de-CH" baseline="0" dirty="0" smtClean="0"/>
            </a:br>
            <a:r>
              <a:rPr lang="de-CH" baseline="0" dirty="0" smtClean="0">
                <a:sym typeface="Wingdings" panose="05000000000000000000" pitchFamily="2" charset="2"/>
              </a:rPr>
              <a:t> So kann Max auch einfach vom Notebook aus darauf zugreifen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>
                <a:sym typeface="Wingdings" panose="05000000000000000000" pitchFamily="2" charset="2"/>
              </a:rPr>
              <a:t>Weitere Apps und Daten speichert man gelegentlich manuell auf dem Notebook, indem er das Smartphone anschliesst und von Hand eine Sicherung auslöst.</a:t>
            </a:r>
          </a:p>
          <a:p>
            <a:pPr marL="171450" indent="-171450">
              <a:buFontTx/>
              <a:buChar char="-"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Tx/>
              <a:buNone/>
            </a:pPr>
            <a:r>
              <a:rPr lang="de-CH" baseline="0" dirty="0" smtClean="0">
                <a:sym typeface="Wingdings" panose="05000000000000000000" pitchFamily="2" charset="2"/>
              </a:rPr>
              <a:t>Was haben wir noch vergessen?</a:t>
            </a:r>
          </a:p>
          <a:p>
            <a:pPr marL="0" indent="0">
              <a:buFontTx/>
              <a:buNone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CH" baseline="0" dirty="0" smtClean="0">
                <a:sym typeface="Wingdings" panose="05000000000000000000" pitchFamily="2" charset="2"/>
              </a:rPr>
              <a:t>Nicht vergessen: </a:t>
            </a:r>
            <a:r>
              <a:rPr lang="de-CH" b="1" baseline="0" dirty="0" smtClean="0">
                <a:sym typeface="Wingdings" panose="05000000000000000000" pitchFamily="2" charset="2"/>
              </a:rPr>
              <a:t>Passwörter </a:t>
            </a:r>
            <a:r>
              <a:rPr lang="de-CH" b="0" baseline="0" dirty="0" smtClean="0">
                <a:sym typeface="Wingdings" panose="05000000000000000000" pitchFamily="2" charset="2"/>
              </a:rPr>
              <a:t>und</a:t>
            </a:r>
            <a:r>
              <a:rPr lang="de-CH" b="1" baseline="0" dirty="0" smtClean="0">
                <a:sym typeface="Wingdings" panose="05000000000000000000" pitchFamily="2" charset="2"/>
              </a:rPr>
              <a:t> andere Zugangsdaten</a:t>
            </a:r>
            <a:r>
              <a:rPr lang="de-CH" baseline="0" dirty="0" smtClean="0">
                <a:sym typeface="Wingdings" panose="05000000000000000000" pitchFamily="2" charset="2"/>
              </a:rPr>
              <a:t>!</a:t>
            </a:r>
            <a:br>
              <a:rPr lang="de-CH" baseline="0" dirty="0" smtClean="0">
                <a:sym typeface="Wingdings" panose="05000000000000000000" pitchFamily="2" charset="2"/>
              </a:rPr>
            </a:br>
            <a:r>
              <a:rPr lang="de-CH" baseline="0" dirty="0" smtClean="0">
                <a:sym typeface="Wingdings" panose="05000000000000000000" pitchFamily="2" charset="2"/>
              </a:rPr>
              <a:t> Passwörter und PIN-Codes speichert Max in einer Password-Keeper-Software (kommt in einem späteren Sicherheitsthema)</a:t>
            </a:r>
            <a:br>
              <a:rPr lang="de-CH" baseline="0" dirty="0" smtClean="0">
                <a:sym typeface="Wingdings" panose="05000000000000000000" pitchFamily="2" charset="2"/>
              </a:rPr>
            </a:br>
            <a:r>
              <a:rPr lang="de-CH" baseline="0" dirty="0" smtClean="0">
                <a:sym typeface="Wingdings" panose="05000000000000000000" pitchFamily="2" charset="2"/>
              </a:rPr>
              <a:t> Diese Datei landet mit den Daten von Max verschlüsselt im Cloud-Backup</a:t>
            </a:r>
            <a:br>
              <a:rPr lang="de-CH" baseline="0" dirty="0" smtClean="0">
                <a:sym typeface="Wingdings" panose="05000000000000000000" pitchFamily="2" charset="2"/>
              </a:rPr>
            </a:br>
            <a:r>
              <a:rPr lang="de-CH" baseline="0" dirty="0" smtClean="0">
                <a:sym typeface="Wingdings" panose="05000000000000000000" pitchFamily="2" charset="2"/>
              </a:rPr>
              <a:t> Die wichtigsten Passwörter (Masterpasswort des Password-Keepers, Backup-Passwort und Cloud-Zugang) notiert Max auf Papier und legt sie in seinem Safe ab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3630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Unsere Empfehlung für</a:t>
            </a:r>
            <a:r>
              <a:rPr lang="de-CH" baseline="0" dirty="0" smtClean="0"/>
              <a:t> das PC-Backup: </a:t>
            </a:r>
            <a:r>
              <a:rPr lang="de-CH" baseline="0" dirty="0" err="1" smtClean="0"/>
              <a:t>Duplicati</a:t>
            </a:r>
            <a:r>
              <a:rPr lang="de-CH" baseline="0" dirty="0" smtClean="0"/>
              <a:t> von (https://www.duplicati.com/)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75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Features: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Freie</a:t>
            </a:r>
            <a:r>
              <a:rPr lang="de-CH" baseline="0" dirty="0" smtClean="0"/>
              <a:t> Software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Verschlüsselte Backups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Unterstützung für viele Cloud-Anbieter (Dropbox, OneDrive, Google, Box, Amazon, 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Regelmässige Ausführung (automatisch)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Alte Backups automatisch löschen (um Platz zu sparen)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Daten einzeln aus jedem Backupstand wiederherstellbar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1307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Duplicati</a:t>
            </a:r>
            <a:r>
              <a:rPr lang="de-CH" dirty="0" smtClean="0"/>
              <a:t> lässt sich</a:t>
            </a:r>
            <a:r>
              <a:rPr lang="de-CH" baseline="0" dirty="0" smtClean="0"/>
              <a:t> aus dem Browser bedienen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576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Man kann mehrere</a:t>
            </a:r>
            <a:r>
              <a:rPr lang="de-CH" baseline="0" dirty="0" smtClean="0"/>
              <a:t> separate Sicherungen konfigurieren, hier eine mit dem Namen </a:t>
            </a:r>
            <a:r>
              <a:rPr lang="de-CH" b="1" baseline="0" dirty="0" smtClean="0"/>
              <a:t>Test</a:t>
            </a:r>
            <a:r>
              <a:rPr lang="de-CH" baseline="0" dirty="0" smtClean="0"/>
              <a:t>.</a:t>
            </a:r>
          </a:p>
          <a:p>
            <a:r>
              <a:rPr lang="de-CH" baseline="0" dirty="0" smtClean="0"/>
              <a:t>Selbstverständlich kann man die Verschlüsselung deaktivieren, dies wird aber für die Sicherung in der Cloud nicht empfohlen.</a:t>
            </a:r>
          </a:p>
          <a:p>
            <a:r>
              <a:rPr lang="de-CH" baseline="0" dirty="0" smtClean="0">
                <a:sym typeface="Wingdings" panose="05000000000000000000" pitchFamily="2" charset="2"/>
              </a:rPr>
              <a:t> Passwort separat sichern, damit es im Notfall zugänglich ist!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11785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 smtClean="0"/>
              <a:t>Speichertyp auswählen (externe</a:t>
            </a:r>
            <a:r>
              <a:rPr lang="de-CH" baseline="0" dirty="0" smtClean="0"/>
              <a:t> Festplatte </a:t>
            </a:r>
            <a:r>
              <a:rPr lang="de-CH" baseline="0" dirty="0" smtClean="0">
                <a:sym typeface="Wingdings" panose="05000000000000000000" pitchFamily="2" charset="2"/>
              </a:rPr>
              <a:t> eher nicht, Cloud-Anbieter)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>
                <a:sym typeface="Wingdings" panose="05000000000000000000" pitchFamily="2" charset="2"/>
              </a:rPr>
              <a:t>Pfad auf dem Server (ein eigenes Verzeichnis für die aktuelle Sicherung)</a:t>
            </a:r>
            <a:br>
              <a:rPr lang="de-CH" baseline="0" dirty="0" smtClean="0">
                <a:sym typeface="Wingdings" panose="05000000000000000000" pitchFamily="2" charset="2"/>
              </a:rPr>
            </a:br>
            <a:r>
              <a:rPr lang="de-CH" baseline="0" dirty="0" smtClean="0">
                <a:sym typeface="Wingdings" panose="05000000000000000000" pitchFamily="2" charset="2"/>
              </a:rPr>
              <a:t> Wohl am besten der Name der Sicherung</a:t>
            </a:r>
          </a:p>
          <a:p>
            <a:pPr marL="171450" indent="-171450">
              <a:buFontTx/>
              <a:buChar char="-"/>
            </a:pPr>
            <a:r>
              <a:rPr lang="de-CH" baseline="0" dirty="0" err="1" smtClean="0">
                <a:sym typeface="Wingdings" panose="05000000000000000000" pitchFamily="2" charset="2"/>
              </a:rPr>
              <a:t>AuthID</a:t>
            </a:r>
            <a:r>
              <a:rPr lang="de-CH" baseline="0" dirty="0" smtClean="0">
                <a:sym typeface="Wingdings" panose="05000000000000000000" pitchFamily="2" charset="2"/>
              </a:rPr>
              <a:t> bezieht man durch einen Klick auf </a:t>
            </a:r>
            <a:r>
              <a:rPr lang="de-CH" baseline="0" dirty="0" err="1" smtClean="0">
                <a:sym typeface="Wingdings" panose="05000000000000000000" pitchFamily="2" charset="2"/>
              </a:rPr>
              <a:t>AuthID</a:t>
            </a:r>
            <a:r>
              <a:rPr lang="de-CH" baseline="0" dirty="0" smtClean="0">
                <a:sym typeface="Wingdings" panose="05000000000000000000" pitchFamily="2" charset="2"/>
              </a:rPr>
              <a:t> beim Cloud-Anbieter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8144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Nun muss</a:t>
            </a:r>
            <a:r>
              <a:rPr lang="de-CH" baseline="0" dirty="0" smtClean="0"/>
              <a:t> auf </a:t>
            </a:r>
            <a:r>
              <a:rPr lang="de-CH" b="1" baseline="0" dirty="0" smtClean="0"/>
              <a:t>Dropbox </a:t>
            </a:r>
            <a:r>
              <a:rPr lang="de-CH" b="1" baseline="0" dirty="0" err="1" smtClean="0"/>
              <a:t>login</a:t>
            </a:r>
            <a:r>
              <a:rPr lang="de-CH" b="1" baseline="0" dirty="0" smtClean="0"/>
              <a:t> </a:t>
            </a:r>
            <a:r>
              <a:rPr lang="de-CH" baseline="0" dirty="0" smtClean="0"/>
              <a:t>geklickt werden, um </a:t>
            </a:r>
            <a:r>
              <a:rPr lang="de-CH" baseline="0" dirty="0" err="1" smtClean="0"/>
              <a:t>Duplicati</a:t>
            </a:r>
            <a:r>
              <a:rPr lang="de-CH" baseline="0" dirty="0" smtClean="0"/>
              <a:t> mit Dropbox zu verbinden.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067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873B-02AF-44D5-99A3-4E28DB9DF138}" type="datetime1">
              <a:rPr lang="de-CH" smtClean="0"/>
              <a:t>19.11.2017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38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,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14999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71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93204"/>
            <a:ext cx="5111750" cy="52565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42538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1496-103C-432A-9DF7-31341AE20C39}" type="datetime1">
              <a:rPr lang="de-CH" smtClean="0"/>
              <a:t>19.11.2017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948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C95B-4F3C-4AB4-A66A-E8D586FBFE23}" type="datetime1">
              <a:rPr lang="de-CH" smtClean="0"/>
              <a:t>19.11.2017</a:t>
            </a:fld>
            <a:endParaRPr lang="de-CH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22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D0B4-19C2-454B-B5F9-13EA74998907}" type="datetime1">
              <a:rPr lang="de-CH" smtClean="0"/>
              <a:t>19.11.2017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4490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2A04-7CDE-482C-B557-4DAD8EFC74CD}" type="datetime1">
              <a:rPr lang="de-CH" smtClean="0"/>
              <a:t>19.11.2017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244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57300"/>
            <a:ext cx="40386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57300"/>
            <a:ext cx="40386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66B2-4AE3-4B34-B758-32E26CE626CF}" type="datetime1">
              <a:rPr lang="de-CH" smtClean="0"/>
              <a:t>19.11.2017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019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6181" y="1057300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6181" y="1590434"/>
            <a:ext cx="4040188" cy="3859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057300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1590434"/>
            <a:ext cx="4041775" cy="3859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6191-67C3-4FD5-8D15-A57BB179B58D}" type="datetime1">
              <a:rPr lang="de-CH" smtClean="0"/>
              <a:t>19.11.2017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6018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CE3F-C529-48E5-9C91-552D0DD99584}" type="datetime1">
              <a:rPr lang="de-CH" smtClean="0"/>
              <a:t>19.11.2017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7316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0927-74C2-4410-BEE6-A8B9E453E677}" type="datetime1">
              <a:rPr lang="de-CH" smtClean="0"/>
              <a:t>19.11.2017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981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323528" y="0"/>
            <a:ext cx="8820472" cy="571500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100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,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87" y="1"/>
            <a:ext cx="9144000" cy="5714999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9723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3813"/>
            <a:ext cx="8229600" cy="724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30079"/>
            <a:ext cx="8229600" cy="441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10400" y="-1055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020272" y="543354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D17A1C6-A273-46DF-B32D-4DA94C38659C}" type="datetime1">
              <a:rPr lang="de-CH" smtClean="0"/>
              <a:pPr/>
              <a:t>19.11.2017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-2476491" y="2925140"/>
            <a:ext cx="5256584" cy="3042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effectLst/>
              </a:defRPr>
            </a:lvl1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702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56" r:id="rId11"/>
    <p:sldLayoutId id="2147483657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C0C0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rgbClr val="0C0C0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rgbClr val="0C0C0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rgbClr val="0C0C0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C0C0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C0C0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r="806"/>
          <a:stretch/>
        </p:blipFill>
        <p:spPr>
          <a:xfrm>
            <a:off x="-2" y="0"/>
            <a:ext cx="9144001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612576" y="192319"/>
            <a:ext cx="5616624" cy="1225021"/>
          </a:xfrm>
          <a:scene3d>
            <a:camera prst="perspectiveHeroicExtremeLeftFacing" fov="3300000">
              <a:rot lat="21000000" lon="2102936" rev="0"/>
            </a:camera>
            <a:lightRig rig="threePt" dir="t"/>
          </a:scene3d>
          <a:sp3d/>
        </p:spPr>
        <p:txBody>
          <a:bodyPr/>
          <a:lstStyle/>
          <a:p>
            <a:r>
              <a:rPr lang="de-CH" sz="3200" dirty="0" err="1" smtClean="0">
                <a:solidFill>
                  <a:srgbClr val="76EB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Sicherheit</a:t>
            </a:r>
            <a:r>
              <a:rPr lang="de-CH" sz="3200" dirty="0" err="1" smtClean="0">
                <a:solidFill>
                  <a:srgbClr val="FF06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3200" dirty="0" err="1" smtClean="0">
                <a:solidFill>
                  <a:srgbClr val="76EB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Kirchenfeld</a:t>
            </a:r>
            <a:endParaRPr lang="de-CH" sz="3200" dirty="0">
              <a:solidFill>
                <a:srgbClr val="76EBF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1332656" y="4657700"/>
            <a:ext cx="4464496" cy="1028452"/>
          </a:xfrm>
          <a:scene3d>
            <a:camera prst="perspectiveHeroicExtremeLeftFacing" fov="3300000">
              <a:rot lat="900000" lon="2100000" rev="0"/>
            </a:camera>
            <a:lightRig rig="threePt" dir="t"/>
          </a:scene3d>
        </p:spPr>
        <p:txBody>
          <a:bodyPr>
            <a:normAutofit/>
          </a:bodyPr>
          <a:lstStyle/>
          <a:p>
            <a:r>
              <a:rPr lang="de-CH" sz="3200" b="1" dirty="0" smtClean="0">
                <a:solidFill>
                  <a:srgbClr val="FF06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Backup</a:t>
            </a:r>
            <a:endParaRPr lang="de-CH" sz="3200" b="1" dirty="0">
              <a:solidFill>
                <a:srgbClr val="FF06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9929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818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3793604"/>
            <a:ext cx="263461" cy="3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278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686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36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868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45332"/>
            <a:ext cx="263461" cy="3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2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0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653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" r="3549" b="2941"/>
          <a:stretch/>
        </p:blipFill>
        <p:spPr>
          <a:xfrm>
            <a:off x="324544" y="1"/>
            <a:ext cx="8819456" cy="5714999"/>
          </a:xfrm>
        </p:spPr>
      </p:pic>
      <p:sp>
        <p:nvSpPr>
          <p:cNvPr id="14" name="Wolkenförmige Legende 13"/>
          <p:cNvSpPr/>
          <p:nvPr/>
        </p:nvSpPr>
        <p:spPr>
          <a:xfrm flipH="1">
            <a:off x="251519" y="121196"/>
            <a:ext cx="3433587" cy="2304256"/>
          </a:xfrm>
          <a:prstGeom prst="cloudCallout">
            <a:avLst>
              <a:gd name="adj1" fmla="val -86255"/>
              <a:gd name="adj2" fmla="val 1404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sz="4800" dirty="0" smtClean="0">
                <a:solidFill>
                  <a:schemeClr val="tx2"/>
                </a:solidFill>
              </a:rPr>
              <a:t>Backup</a:t>
            </a:r>
            <a:endParaRPr lang="de-CH" sz="54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5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0976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0587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41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59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407704"/>
            <a:ext cx="900000" cy="900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477780"/>
            <a:ext cx="900000" cy="90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85" y="4477780"/>
            <a:ext cx="900000" cy="90000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85" y="337220"/>
            <a:ext cx="900000" cy="9000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37220"/>
            <a:ext cx="900000" cy="900000"/>
          </a:xfrm>
          <a:prstGeom prst="rect">
            <a:avLst/>
          </a:prstGeom>
        </p:spPr>
      </p:pic>
      <p:cxnSp>
        <p:nvCxnSpPr>
          <p:cNvPr id="12" name="Gerade Verbindung mit Pfeil 11"/>
          <p:cNvCxnSpPr>
            <a:stCxn id="10" idx="2"/>
            <a:endCxn id="3" idx="0"/>
          </p:cNvCxnSpPr>
          <p:nvPr/>
        </p:nvCxnSpPr>
        <p:spPr>
          <a:xfrm>
            <a:off x="3077784" y="1237220"/>
            <a:ext cx="0" cy="11704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3" idx="3"/>
            <a:endCxn id="8" idx="1"/>
          </p:cNvCxnSpPr>
          <p:nvPr/>
        </p:nvCxnSpPr>
        <p:spPr>
          <a:xfrm flipV="1">
            <a:off x="3527784" y="787220"/>
            <a:ext cx="4224901" cy="20704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3" idx="3"/>
            <a:endCxn id="5" idx="1"/>
          </p:cNvCxnSpPr>
          <p:nvPr/>
        </p:nvCxnSpPr>
        <p:spPr>
          <a:xfrm>
            <a:off x="3527784" y="2857704"/>
            <a:ext cx="4224901" cy="20700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4" idx="3"/>
            <a:endCxn id="5" idx="1"/>
          </p:cNvCxnSpPr>
          <p:nvPr/>
        </p:nvCxnSpPr>
        <p:spPr>
          <a:xfrm>
            <a:off x="3527784" y="4927780"/>
            <a:ext cx="422490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1" name="Grafik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34" y="1106515"/>
            <a:ext cx="720000" cy="720000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234" y="2307371"/>
            <a:ext cx="1800000" cy="1800000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0" b="12201"/>
          <a:stretch/>
        </p:blipFill>
        <p:spPr>
          <a:xfrm>
            <a:off x="4368781" y="4568000"/>
            <a:ext cx="360000" cy="290300"/>
          </a:xfrm>
          <a:prstGeom prst="rect">
            <a:avLst/>
          </a:prstGeom>
        </p:spPr>
      </p:pic>
      <p:pic>
        <p:nvPicPr>
          <p:cNvPr id="29" name="Grafik 2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130" y="4533150"/>
            <a:ext cx="360000" cy="36000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2" t="11032" r="11032" b="11032"/>
          <a:stretch/>
        </p:blipFill>
        <p:spPr>
          <a:xfrm>
            <a:off x="4873168" y="4533370"/>
            <a:ext cx="360000" cy="360000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517" y="4533150"/>
            <a:ext cx="360000" cy="360000"/>
          </a:xfrm>
          <a:prstGeom prst="rect">
            <a:avLst/>
          </a:prstGeom>
        </p:spPr>
      </p:pic>
      <p:cxnSp>
        <p:nvCxnSpPr>
          <p:cNvPr id="33" name="Gerade Verbindung mit Pfeil 32"/>
          <p:cNvCxnSpPr>
            <a:stCxn id="4" idx="0"/>
            <a:endCxn id="3" idx="2"/>
          </p:cNvCxnSpPr>
          <p:nvPr/>
        </p:nvCxnSpPr>
        <p:spPr>
          <a:xfrm flipV="1">
            <a:off x="3077784" y="3307704"/>
            <a:ext cx="0" cy="11700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4" name="Grafik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784" y="1462258"/>
            <a:ext cx="720000" cy="720000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234" y="3532742"/>
            <a:ext cx="720000" cy="720000"/>
          </a:xfrm>
          <a:prstGeom prst="rect">
            <a:avLst/>
          </a:prstGeom>
        </p:spPr>
      </p:pic>
      <p:pic>
        <p:nvPicPr>
          <p:cNvPr id="39" name="Grafik 38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9" r="15297"/>
          <a:stretch/>
        </p:blipFill>
        <p:spPr>
          <a:xfrm>
            <a:off x="336210" y="337220"/>
            <a:ext cx="952547" cy="900000"/>
          </a:xfrm>
          <a:prstGeom prst="rect">
            <a:avLst/>
          </a:prstGeom>
        </p:spPr>
      </p:pic>
      <p:pic>
        <p:nvPicPr>
          <p:cNvPr id="40" name="Grafik 3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84" y="2407704"/>
            <a:ext cx="900000" cy="900000"/>
          </a:xfrm>
          <a:prstGeom prst="rect">
            <a:avLst/>
          </a:prstGeom>
        </p:spPr>
      </p:pic>
      <p:cxnSp>
        <p:nvCxnSpPr>
          <p:cNvPr id="42" name="Gerade Verbindung mit Pfeil 41"/>
          <p:cNvCxnSpPr>
            <a:stCxn id="40" idx="3"/>
            <a:endCxn id="3" idx="1"/>
          </p:cNvCxnSpPr>
          <p:nvPr/>
        </p:nvCxnSpPr>
        <p:spPr>
          <a:xfrm>
            <a:off x="1262484" y="2857704"/>
            <a:ext cx="1365300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40" idx="0"/>
            <a:endCxn id="39" idx="2"/>
          </p:cNvCxnSpPr>
          <p:nvPr/>
        </p:nvCxnSpPr>
        <p:spPr>
          <a:xfrm flipV="1">
            <a:off x="812484" y="1237220"/>
            <a:ext cx="0" cy="11704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45" name="Grafik 44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134" y="2137704"/>
            <a:ext cx="720000" cy="720000"/>
          </a:xfrm>
          <a:prstGeom prst="rect">
            <a:avLst/>
          </a:prstGeom>
        </p:spPr>
      </p:pic>
      <p:pic>
        <p:nvPicPr>
          <p:cNvPr id="46" name="Grafik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61" y="1462258"/>
            <a:ext cx="74226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4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574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7600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6549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12" y="1"/>
            <a:ext cx="9144000" cy="5714999"/>
          </a:xfrm>
        </p:spPr>
      </p:pic>
    </p:spTree>
    <p:extLst>
      <p:ext uri="{BB962C8B-B14F-4D97-AF65-F5344CB8AC3E}">
        <p14:creationId xmlns:p14="http://schemas.microsoft.com/office/powerpoint/2010/main" val="1596215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217540"/>
            <a:ext cx="263461" cy="3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65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353444"/>
            <a:ext cx="263461" cy="3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3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inet_16zu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kinet_16zu10</Template>
  <TotalTime>0</TotalTime>
  <Words>372</Words>
  <Application>Microsoft Office PowerPoint</Application>
  <PresentationFormat>Bildschirmpräsentation (16:10)</PresentationFormat>
  <Paragraphs>64</Paragraphs>
  <Slides>23</Slides>
  <Notes>21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Courier New</vt:lpstr>
      <vt:lpstr>Wingdings</vt:lpstr>
      <vt:lpstr>kinet_16zu10</vt:lpstr>
      <vt:lpstr>Sicherheit@Kirchenfeld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Briefing</dc:title>
  <dc:creator>Thomas Jampen</dc:creator>
  <cp:lastModifiedBy>Thomas Jampen</cp:lastModifiedBy>
  <cp:revision>499</cp:revision>
  <dcterms:created xsi:type="dcterms:W3CDTF">2015-10-06T07:08:54Z</dcterms:created>
  <dcterms:modified xsi:type="dcterms:W3CDTF">2017-11-19T10:36:33Z</dcterms:modified>
</cp:coreProperties>
</file>