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0" r:id="rId3"/>
    <p:sldId id="281" r:id="rId4"/>
    <p:sldId id="282" r:id="rId5"/>
    <p:sldId id="275" r:id="rId6"/>
    <p:sldId id="293" r:id="rId7"/>
    <p:sldId id="290" r:id="rId8"/>
    <p:sldId id="291" r:id="rId9"/>
    <p:sldId id="284" r:id="rId10"/>
    <p:sldId id="295" r:id="rId11"/>
    <p:sldId id="285" r:id="rId12"/>
    <p:sldId id="287" r:id="rId13"/>
    <p:sldId id="286" r:id="rId14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F9F9"/>
    <a:srgbClr val="4D9A26"/>
    <a:srgbClr val="EEEEEE"/>
    <a:srgbClr val="F2F1E6"/>
    <a:srgbClr val="F6F5EE"/>
    <a:srgbClr val="0070BA"/>
    <a:srgbClr val="FF060A"/>
    <a:srgbClr val="76EBF4"/>
    <a:srgbClr val="FFD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87215" autoAdjust="0"/>
  </p:normalViewPr>
  <p:slideViewPr>
    <p:cSldViewPr>
      <p:cViewPr varScale="1">
        <p:scale>
          <a:sx n="116" d="100"/>
          <a:sy n="116" d="100"/>
        </p:scale>
        <p:origin x="1362" y="1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7E01C-E1A7-49FB-94E5-C2B9E154A472}" type="datetimeFigureOut">
              <a:rPr lang="de-CH" smtClean="0"/>
              <a:t>11.11.2017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B1A5-4AA0-4E91-900A-A20EB5EB85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539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4016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Was denken Sie: Welche App sichert die Daten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In die Cloud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Auf dem Smartphone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Auf der</a:t>
            </a:r>
            <a:r>
              <a:rPr lang="de-CH" baseline="0" dirty="0" smtClean="0"/>
              <a:t> SIM-Karte?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4983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Früher wurden Kontakte</a:t>
            </a:r>
            <a:r>
              <a:rPr lang="de-CH" baseline="0" dirty="0" smtClean="0"/>
              <a:t> auf der SIM-Karte gespeichert.</a:t>
            </a:r>
          </a:p>
          <a:p>
            <a:r>
              <a:rPr lang="de-CH" baseline="0" dirty="0" smtClean="0"/>
              <a:t>Es gibt auch heute noch – über «Importieren/Exportieren» die Möglichkeit, Kontakte auf der SIM-Karte zu speichern oder sie von dort einzulesen.</a:t>
            </a:r>
          </a:p>
          <a:p>
            <a:r>
              <a:rPr lang="de-CH" baseline="0" dirty="0" smtClean="0"/>
              <a:t>Standard unter iOS und Android ist aber, sie auf dem Telefon oder in der Cloud zu speichern.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5566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smtClean="0"/>
              <a:t>WhatsApp und andere speichern</a:t>
            </a:r>
            <a:r>
              <a:rPr lang="de-CH" baseline="0" dirty="0" smtClean="0"/>
              <a:t> alles lokal, bieten aber die Möglichkeit, ein Cloud-Backup (oder auch ein lokales) zu aktivieren.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Fotos werden immer lokal gespeichert. In Cloud-Apps (Dropbox, </a:t>
            </a:r>
            <a:r>
              <a:rPr lang="de-CH" baseline="0" dirty="0" err="1" smtClean="0"/>
              <a:t>iCloud</a:t>
            </a:r>
            <a:r>
              <a:rPr lang="de-CH" baseline="0" dirty="0" smtClean="0"/>
              <a:t>) kann der automatische Foto-Upload aktiviert werden.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Für SMS-Backup sind unter Android spezielle Apps nötig (SMS Backup &amp; </a:t>
            </a:r>
            <a:r>
              <a:rPr lang="de-CH" baseline="0" dirty="0" err="1" smtClean="0"/>
              <a:t>Restore</a:t>
            </a:r>
            <a:r>
              <a:rPr lang="de-CH" baseline="0" dirty="0" smtClean="0"/>
              <a:t>). Bei iOS geht’s mit </a:t>
            </a:r>
            <a:r>
              <a:rPr lang="de-CH" baseline="0" dirty="0" err="1" smtClean="0"/>
              <a:t>iCloud</a:t>
            </a:r>
            <a:r>
              <a:rPr lang="de-CH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Bei Adressen/Kalender </a:t>
            </a:r>
            <a:r>
              <a:rPr lang="de-CH" baseline="0" smtClean="0"/>
              <a:t>beim Erstellen von Ko</a:t>
            </a: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7399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baseline="0" dirty="0" smtClean="0"/>
              <a:t>Etliche Apps ermöglichen es, ein Konto zu erstellen, um die Daten in der Cloud zu speichern (z.B. SBB)</a:t>
            </a:r>
            <a:br>
              <a:rPr lang="de-CH" baseline="0" dirty="0" smtClean="0"/>
            </a:br>
            <a:r>
              <a:rPr lang="de-CH" baseline="0" dirty="0" smtClean="0">
                <a:sym typeface="Wingdings" panose="05000000000000000000" pitchFamily="2" charset="2"/>
              </a:rPr>
              <a:t> somit sind gekaufte Tickets nicht verloren, wenn das Smartphone defekt ist</a:t>
            </a:r>
            <a:endParaRPr lang="de-CH" baseline="0" dirty="0" smtClean="0"/>
          </a:p>
          <a:p>
            <a:pPr marL="171450" indent="-171450">
              <a:buFontTx/>
              <a:buChar char="-"/>
            </a:pPr>
            <a:r>
              <a:rPr lang="de-CH" baseline="0" dirty="0" smtClean="0"/>
              <a:t>E-Mail</a:t>
            </a:r>
          </a:p>
          <a:p>
            <a:pPr marL="628650" lvl="1" indent="-171450">
              <a:buFontTx/>
              <a:buChar char="-"/>
            </a:pPr>
            <a:r>
              <a:rPr lang="de-CH" baseline="0" dirty="0" smtClean="0"/>
              <a:t>Nur wenn dieselben E-Mails und Ordner auch im Webmail angezeigt werden, sind die Mails auch in der Cloud</a:t>
            </a:r>
          </a:p>
          <a:p>
            <a:pPr marL="628650" lvl="1" indent="-171450">
              <a:buFontTx/>
              <a:buChar char="-"/>
            </a:pPr>
            <a:r>
              <a:rPr lang="de-CH" baseline="0" dirty="0" smtClean="0"/>
              <a:t>Man will immer IMAP (macht genau das), nie POP (Mitteilungen werden auf dem Server gelöscht oder sind auf allen Geräten ungelesen = nicht synchronisiert)</a:t>
            </a:r>
          </a:p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215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Max</a:t>
            </a:r>
            <a:r>
              <a:rPr lang="de-CH" baseline="0" dirty="0" smtClean="0"/>
              <a:t> verwendet zusätzlich zu seinem Notebook ein Smartphone und zahlreiche Cloud-Dienste.</a:t>
            </a: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26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Doch was geschieht,</a:t>
            </a:r>
            <a:r>
              <a:rPr lang="de-CH" baseline="0" dirty="0" smtClean="0"/>
              <a:t> wenn man Notebook kaputt geht?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8898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…</a:t>
            </a:r>
            <a:r>
              <a:rPr lang="de-CH" baseline="0" dirty="0" smtClean="0"/>
              <a:t> o</a:t>
            </a:r>
            <a:r>
              <a:rPr lang="de-CH" dirty="0" smtClean="0"/>
              <a:t>der mein</a:t>
            </a:r>
            <a:r>
              <a:rPr lang="de-CH" baseline="0" dirty="0" smtClean="0"/>
              <a:t> Smartphone?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5928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0850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 Daten in welchen Laufwerken/Ordnern sind lokal resp.</a:t>
            </a:r>
            <a:r>
              <a:rPr lang="de-CH" baseline="0" dirty="0" smtClean="0"/>
              <a:t> in der Cloud gespeichert?</a:t>
            </a:r>
          </a:p>
          <a:p>
            <a:endParaRPr lang="de-CH" baseline="0" dirty="0" smtClean="0"/>
          </a:p>
          <a:p>
            <a:r>
              <a:rPr lang="de-CH" baseline="0" dirty="0" smtClean="0"/>
              <a:t>Daten auf Wechseldatenträgern (z.B. USB-Sticks oder Speicherkarten von Kameras) sind natürlich nicht lokal, aber auch nicht in der Cloud gespeichert.</a:t>
            </a:r>
          </a:p>
          <a:p>
            <a:endParaRPr lang="de-CH" baseline="0" dirty="0" smtClean="0"/>
          </a:p>
          <a:p>
            <a:r>
              <a:rPr lang="de-CH" baseline="0" dirty="0" smtClean="0"/>
              <a:t>Spezialordner (wie z.B. hier der Dropbox-Ordner) synchronisieren sich mit der Cloud.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8659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Oft wird man beim Download gefragt,</a:t>
            </a:r>
            <a:r>
              <a:rPr lang="de-CH" baseline="0" dirty="0" smtClean="0"/>
              <a:t> ob das Dokument geöffnet oder gespeichert werden soll. Welche Option wählt man?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5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 Datei muss in beiden</a:t>
            </a:r>
            <a:r>
              <a:rPr lang="de-CH" baseline="0" dirty="0" smtClean="0"/>
              <a:t> Fällen heruntergeladen werden. </a:t>
            </a:r>
            <a:r>
              <a:rPr lang="de-CH" baseline="0" smtClean="0"/>
              <a:t>Und gespeich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6362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Was denken Sie: Welche App sichert die Daten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In die Cloud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Auf dem Smartphone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Auf der</a:t>
            </a:r>
            <a:r>
              <a:rPr lang="de-CH" baseline="0" dirty="0" smtClean="0"/>
              <a:t> SIM-Karte?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510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873B-02AF-44D5-99A3-4E28DB9DF138}" type="datetime1">
              <a:rPr lang="de-CH" smtClean="0"/>
              <a:t>11.11.2017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2389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ss,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14999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715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93204"/>
            <a:ext cx="5111750" cy="52565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42538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1496-103C-432A-9DF7-31341AE20C39}" type="datetime1">
              <a:rPr lang="de-CH" smtClean="0"/>
              <a:t>11.11.2017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948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C95B-4F3C-4AB4-A66A-E8D586FBFE23}" type="datetime1">
              <a:rPr lang="de-CH" smtClean="0"/>
              <a:t>11.11.2017</a:t>
            </a:fld>
            <a:endParaRPr lang="de-CH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922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D0B4-19C2-454B-B5F9-13EA74998907}" type="datetime1">
              <a:rPr lang="de-CH" smtClean="0"/>
              <a:t>11.11.2017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4490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2A04-7CDE-482C-B557-4DAD8EFC74CD}" type="datetime1">
              <a:rPr lang="de-CH" smtClean="0"/>
              <a:t>11.11.2017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6244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57300"/>
            <a:ext cx="4038600" cy="4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57300"/>
            <a:ext cx="4038600" cy="4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66B2-4AE3-4B34-B758-32E26CE626CF}" type="datetime1">
              <a:rPr lang="de-CH" smtClean="0"/>
              <a:t>11.11.2017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9019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6181" y="1057300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6181" y="1590434"/>
            <a:ext cx="4040188" cy="3859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057300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8" y="1590434"/>
            <a:ext cx="4041775" cy="3859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6191-67C3-4FD5-8D15-A57BB179B58D}" type="datetime1">
              <a:rPr lang="de-CH" smtClean="0"/>
              <a:t>11.11.2017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6018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CE3F-C529-48E5-9C91-552D0DD99584}" type="datetime1">
              <a:rPr lang="de-CH" smtClean="0"/>
              <a:t>11.11.2017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7316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0927-74C2-4410-BEE6-A8B9E453E677}" type="datetime1">
              <a:rPr lang="de-CH" smtClean="0"/>
              <a:t>11.11.2017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9816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323528" y="0"/>
            <a:ext cx="8820472" cy="5715001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100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ss,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87" y="1"/>
            <a:ext cx="9144000" cy="5714999"/>
          </a:xfrm>
          <a:solidFill>
            <a:srgbClr val="F2F2F2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9723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53813"/>
            <a:ext cx="8229600" cy="724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30079"/>
            <a:ext cx="8229600" cy="4419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10400" y="-1055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020272" y="543354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D17A1C6-A273-46DF-B32D-4DA94C38659C}" type="datetime1">
              <a:rPr lang="de-CH" smtClean="0"/>
              <a:pPr/>
              <a:t>11.11.2017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-2476491" y="2925140"/>
            <a:ext cx="5256584" cy="3042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effectLst/>
              </a:defRPr>
            </a:lvl1pPr>
          </a:lstStyle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702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56" r:id="rId11"/>
    <p:sldLayoutId id="2147483657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C0C0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rgbClr val="0C0C0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rgbClr val="0C0C0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rgbClr val="0C0C0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C0C0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C0C0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9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9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r="806"/>
          <a:stretch/>
        </p:blipFill>
        <p:spPr>
          <a:xfrm>
            <a:off x="-2" y="0"/>
            <a:ext cx="9144001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612576" y="192319"/>
            <a:ext cx="5616624" cy="1225021"/>
          </a:xfrm>
          <a:scene3d>
            <a:camera prst="perspectiveHeroicExtremeLeftFacing" fov="3300000">
              <a:rot lat="21000000" lon="2102936" rev="0"/>
            </a:camera>
            <a:lightRig rig="threePt" dir="t"/>
          </a:scene3d>
          <a:sp3d/>
        </p:spPr>
        <p:txBody>
          <a:bodyPr/>
          <a:lstStyle/>
          <a:p>
            <a:r>
              <a:rPr lang="de-CH" sz="3200" dirty="0" err="1" smtClean="0">
                <a:solidFill>
                  <a:srgbClr val="76EB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Sicherheit</a:t>
            </a:r>
            <a:r>
              <a:rPr lang="de-CH" sz="3200" dirty="0" err="1" smtClean="0">
                <a:solidFill>
                  <a:srgbClr val="FF06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3200" dirty="0" err="1" smtClean="0">
                <a:solidFill>
                  <a:srgbClr val="76EB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Kirchenfeld</a:t>
            </a:r>
            <a:endParaRPr lang="de-CH" sz="3200" dirty="0">
              <a:solidFill>
                <a:srgbClr val="76EBF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-396552" y="4657700"/>
            <a:ext cx="4464496" cy="1028452"/>
          </a:xfrm>
          <a:scene3d>
            <a:camera prst="perspectiveHeroicExtremeLeftFacing" fov="3300000">
              <a:rot lat="900000" lon="2100000" rev="0"/>
            </a:camera>
            <a:lightRig rig="threePt" dir="t"/>
          </a:scene3d>
        </p:spPr>
        <p:txBody>
          <a:bodyPr>
            <a:normAutofit/>
          </a:bodyPr>
          <a:lstStyle/>
          <a:p>
            <a:r>
              <a:rPr lang="de-CH" sz="3200" b="1" dirty="0" smtClean="0">
                <a:solidFill>
                  <a:srgbClr val="FF06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Datenspeicherorte</a:t>
            </a:r>
            <a:endParaRPr lang="de-CH" sz="3200" b="1" dirty="0">
              <a:solidFill>
                <a:srgbClr val="FF060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464" y="63835"/>
            <a:ext cx="2762222" cy="552996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4"/>
          <a:srcRect l="25785" r="32100"/>
          <a:stretch/>
        </p:blipFill>
        <p:spPr>
          <a:xfrm>
            <a:off x="3111949" y="642888"/>
            <a:ext cx="2376263" cy="423156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565" y="1903529"/>
            <a:ext cx="360000" cy="36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1" t="8627" r="22281" b="8627"/>
          <a:stretch/>
        </p:blipFill>
        <p:spPr>
          <a:xfrm>
            <a:off x="3801659" y="1201316"/>
            <a:ext cx="360000" cy="36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753" y="1201316"/>
            <a:ext cx="360000" cy="3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46" y="1201316"/>
            <a:ext cx="360000" cy="36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786" y="3353559"/>
            <a:ext cx="360000" cy="360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2" t="11032" r="11032" b="11032"/>
          <a:stretch/>
        </p:blipFill>
        <p:spPr>
          <a:xfrm>
            <a:off x="3195654" y="3353559"/>
            <a:ext cx="360000" cy="360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786" y="1906066"/>
            <a:ext cx="360000" cy="3600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46" y="4045239"/>
            <a:ext cx="360000" cy="3600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0" b="12201"/>
          <a:stretch/>
        </p:blipFill>
        <p:spPr>
          <a:xfrm>
            <a:off x="5001846" y="2674780"/>
            <a:ext cx="360000" cy="290300"/>
          </a:xfrm>
          <a:prstGeom prst="rect">
            <a:avLst/>
          </a:prstGeom>
        </p:spPr>
      </p:pic>
      <p:pic>
        <p:nvPicPr>
          <p:cNvPr id="44" name="Grafik 4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09" y="1903529"/>
            <a:ext cx="360000" cy="360000"/>
          </a:xfrm>
          <a:prstGeom prst="rect">
            <a:avLst/>
          </a:prstGeom>
        </p:spPr>
      </p:pic>
      <p:pic>
        <p:nvPicPr>
          <p:cNvPr id="48" name="Grafik 4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2" y="913284"/>
            <a:ext cx="900000" cy="900000"/>
          </a:xfrm>
          <a:prstGeom prst="rect">
            <a:avLst/>
          </a:prstGeom>
        </p:spPr>
      </p:pic>
      <p:pic>
        <p:nvPicPr>
          <p:cNvPr id="51" name="Grafik 5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464" y="3795888"/>
            <a:ext cx="900000" cy="9000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2169708" y="409228"/>
            <a:ext cx="4804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Speicherort von App-Daten</a:t>
            </a:r>
            <a:endParaRPr lang="de-CH" sz="3200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238" y="3795888"/>
            <a:ext cx="900000" cy="900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946" y="913284"/>
            <a:ext cx="900000" cy="900000"/>
          </a:xfrm>
          <a:prstGeom prst="rect">
            <a:avLst/>
          </a:prstGeom>
        </p:spPr>
      </p:pic>
      <p:pic>
        <p:nvPicPr>
          <p:cNvPr id="43" name="Grafik 4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2" t="11032" r="11032" b="11032"/>
          <a:stretch/>
        </p:blipFill>
        <p:spPr>
          <a:xfrm>
            <a:off x="3203848" y="3361556"/>
            <a:ext cx="360000" cy="360000"/>
          </a:xfrm>
          <a:prstGeom prst="rect">
            <a:avLst/>
          </a:prstGeom>
        </p:spPr>
      </p:pic>
      <p:pic>
        <p:nvPicPr>
          <p:cNvPr id="45" name="Grafik 4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2" t="11032" r="11032" b="11032"/>
          <a:stretch/>
        </p:blipFill>
        <p:spPr>
          <a:xfrm>
            <a:off x="3203848" y="3361556"/>
            <a:ext cx="360000" cy="360000"/>
          </a:xfrm>
          <a:prstGeom prst="rect">
            <a:avLst/>
          </a:prstGeom>
        </p:spPr>
      </p:pic>
      <p:pic>
        <p:nvPicPr>
          <p:cNvPr id="47" name="Grafik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002" y="3352031"/>
            <a:ext cx="360000" cy="360000"/>
          </a:xfrm>
          <a:prstGeom prst="rect">
            <a:avLst/>
          </a:prstGeom>
        </p:spPr>
      </p:pic>
      <p:pic>
        <p:nvPicPr>
          <p:cNvPr id="49" name="Grafik 4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62" y="3352031"/>
            <a:ext cx="360000" cy="360000"/>
          </a:xfrm>
          <a:prstGeom prst="rect">
            <a:avLst/>
          </a:prstGeom>
        </p:spPr>
      </p:pic>
      <p:pic>
        <p:nvPicPr>
          <p:cNvPr id="50" name="Grafik 4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2" t="11032" r="11032" b="11032"/>
          <a:stretch/>
        </p:blipFill>
        <p:spPr>
          <a:xfrm>
            <a:off x="3203848" y="3361556"/>
            <a:ext cx="360000" cy="360000"/>
          </a:xfrm>
          <a:prstGeom prst="rect">
            <a:avLst/>
          </a:prstGeom>
        </p:spPr>
      </p:pic>
      <p:pic>
        <p:nvPicPr>
          <p:cNvPr id="53" name="Grafik 5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70" y="1902346"/>
            <a:ext cx="360000" cy="360000"/>
          </a:xfrm>
          <a:prstGeom prst="rect">
            <a:avLst/>
          </a:prstGeom>
        </p:spPr>
      </p:pic>
      <p:pic>
        <p:nvPicPr>
          <p:cNvPr id="54" name="Grafik 5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62" y="190234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8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36614 0.15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99" y="79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0.43177 0.283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80" y="1416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41875 0.1588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37" y="79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0.30312 0.0380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56" y="188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5.55112E-17 L 0.26198 0.5352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90" y="2675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5 0.0319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158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0.16996 0.28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90" y="1425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L 0.18247 0.2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5" y="1425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36614 -0.0880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99" y="-441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4444E-6 L -0.43472 0.2866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36" y="1433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-0.06702 0.2833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1416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-0.30313 0.2833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56" y="1416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L -0.28941 0.28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79" y="1425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L 0.49774 0.28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8" y="1425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4842 0.2833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01" y="1416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33333E-6 L 0.49826 0.4130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13" y="2063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33333E-6 L -0.36823 0.4066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20" y="20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2" t="11032" r="11032" b="11032"/>
          <a:stretch/>
        </p:blipFill>
        <p:spPr>
          <a:xfrm>
            <a:off x="971600" y="2142086"/>
            <a:ext cx="360000" cy="36000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2982434" y="2142086"/>
            <a:ext cx="55124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Auf der SIM-Karte:</a:t>
            </a:r>
          </a:p>
          <a:p>
            <a:pPr marL="285750" indent="-285750">
              <a:buFontTx/>
              <a:buChar char="-"/>
            </a:pPr>
            <a:r>
              <a:rPr lang="de-CH" sz="2400" dirty="0" smtClean="0"/>
              <a:t>Nur kurzer Name möglich</a:t>
            </a:r>
          </a:p>
          <a:p>
            <a:pPr marL="285750" indent="-285750">
              <a:buFontTx/>
              <a:buChar char="-"/>
            </a:pPr>
            <a:r>
              <a:rPr lang="de-CH" sz="2400" dirty="0" smtClean="0"/>
              <a:t>Nur eine Nummer pro Kontakt</a:t>
            </a:r>
          </a:p>
          <a:p>
            <a:pPr marL="285750" indent="-285750">
              <a:buFontTx/>
              <a:buChar char="-"/>
            </a:pPr>
            <a:r>
              <a:rPr lang="de-CH" sz="2400" dirty="0" smtClean="0"/>
              <a:t>Meist vorhanden: Hotline dies Anbieters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0" y="570425"/>
            <a:ext cx="900000" cy="900000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2982434" y="697260"/>
            <a:ext cx="5204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b="1" dirty="0" smtClean="0"/>
              <a:t>Auf SIM-Karte gespeichert</a:t>
            </a:r>
          </a:p>
        </p:txBody>
      </p:sp>
    </p:spTree>
    <p:extLst>
      <p:ext uri="{BB962C8B-B14F-4D97-AF65-F5344CB8AC3E}">
        <p14:creationId xmlns:p14="http://schemas.microsoft.com/office/powerpoint/2010/main" val="357456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52" y="4769398"/>
            <a:ext cx="360000" cy="36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2" t="11032" r="11032" b="11032"/>
          <a:stretch/>
        </p:blipFill>
        <p:spPr>
          <a:xfrm>
            <a:off x="694038" y="4778923"/>
            <a:ext cx="360000" cy="3600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2982434" y="1897255"/>
            <a:ext cx="6007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/>
              <a:t>Alles lokal</a:t>
            </a:r>
          </a:p>
          <a:p>
            <a:r>
              <a:rPr lang="de-CH" sz="2400" dirty="0" smtClean="0">
                <a:sym typeface="Wingdings" panose="05000000000000000000" pitchFamily="2" charset="2"/>
              </a:rPr>
              <a:t> Cloud-Backup möglich</a:t>
            </a:r>
            <a:endParaRPr lang="de-CH" sz="2400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2982434" y="2779247"/>
            <a:ext cx="4794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Fotos sind lokal</a:t>
            </a:r>
          </a:p>
          <a:p>
            <a:r>
              <a:rPr lang="de-CH" sz="2400" dirty="0" smtClean="0"/>
              <a:t>«Foto-Upload» in Cloud-App möglich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982434" y="3656573"/>
            <a:ext cx="4781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SMS sind immer nur lokal vorhanden</a:t>
            </a:r>
          </a:p>
          <a:p>
            <a:r>
              <a:rPr lang="de-CH" sz="2400" dirty="0" smtClean="0">
                <a:sym typeface="Wingdings" panose="05000000000000000000" pitchFamily="2" charset="2"/>
              </a:rPr>
              <a:t> sp</a:t>
            </a:r>
            <a:r>
              <a:rPr lang="de-CH" sz="2400" dirty="0" smtClean="0"/>
              <a:t>ezielle Apps für ein Backup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982434" y="4533899"/>
            <a:ext cx="5550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Es gibt mehrere Adressbücher/Kalender!</a:t>
            </a:r>
          </a:p>
          <a:p>
            <a:r>
              <a:rPr lang="de-CH" sz="2400" dirty="0" smtClean="0">
                <a:sym typeface="Wingdings" panose="05000000000000000000" pitchFamily="2" charset="2"/>
              </a:rPr>
              <a:t> Achtung bei neuen Kontakten/Terminen</a:t>
            </a:r>
            <a:endParaRPr lang="de-CH" sz="2400" dirty="0" smtClean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15" y="570425"/>
            <a:ext cx="900000" cy="900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2" y="2132754"/>
            <a:ext cx="360000" cy="360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0" b="12201"/>
          <a:stretch/>
        </p:blipFill>
        <p:spPr>
          <a:xfrm>
            <a:off x="977815" y="3047611"/>
            <a:ext cx="360000" cy="2903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00" y="3892072"/>
            <a:ext cx="360000" cy="360000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2982434" y="697260"/>
            <a:ext cx="3514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b="1" dirty="0" smtClean="0"/>
              <a:t>Lokal gespeichert</a:t>
            </a:r>
          </a:p>
        </p:txBody>
      </p:sp>
    </p:spTree>
    <p:extLst>
      <p:ext uri="{BB962C8B-B14F-4D97-AF65-F5344CB8AC3E}">
        <p14:creationId xmlns:p14="http://schemas.microsoft.com/office/powerpoint/2010/main" val="1685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00" y="570425"/>
            <a:ext cx="900000" cy="900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1" t="8627" r="22281" b="8627"/>
          <a:stretch/>
        </p:blipFill>
        <p:spPr>
          <a:xfrm>
            <a:off x="371506" y="2137420"/>
            <a:ext cx="360000" cy="36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37420"/>
            <a:ext cx="360000" cy="360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93" y="2137420"/>
            <a:ext cx="360000" cy="36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41" y="3014746"/>
            <a:ext cx="360000" cy="36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00" y="3892072"/>
            <a:ext cx="360000" cy="3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52" y="4769398"/>
            <a:ext cx="360000" cy="36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2" t="11032" r="11032" b="11032"/>
          <a:stretch/>
        </p:blipFill>
        <p:spPr>
          <a:xfrm>
            <a:off x="694038" y="4778923"/>
            <a:ext cx="360000" cy="3600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2982434" y="2086587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Klar</a:t>
            </a:r>
            <a:endParaRPr lang="de-CH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2982434" y="2779247"/>
            <a:ext cx="60761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Etliche Apps sichern Daten auf eigenen Servern</a:t>
            </a:r>
          </a:p>
          <a:p>
            <a:r>
              <a:rPr lang="de-CH" sz="2400" dirty="0" smtClean="0">
                <a:sym typeface="Wingdings" panose="05000000000000000000" pitchFamily="2" charset="2"/>
              </a:rPr>
              <a:t> Man muss sich anmelden</a:t>
            </a:r>
            <a:endParaRPr lang="de-CH" sz="2400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2982434" y="3656573"/>
            <a:ext cx="5663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Einfacher Test:</a:t>
            </a:r>
          </a:p>
          <a:p>
            <a:r>
              <a:rPr lang="de-CH" sz="2400" dirty="0" smtClean="0">
                <a:sym typeface="Wingdings" panose="05000000000000000000" pitchFamily="2" charset="2"/>
              </a:rPr>
              <a:t>Sind alle E-Mails auch im Webmail sichtbar?</a:t>
            </a:r>
            <a:endParaRPr lang="de-CH" sz="2400" dirty="0" smtClean="0"/>
          </a:p>
        </p:txBody>
      </p:sp>
      <p:sp>
        <p:nvSpPr>
          <p:cNvPr id="15" name="Textfeld 14"/>
          <p:cNvSpPr txBox="1"/>
          <p:nvPr/>
        </p:nvSpPr>
        <p:spPr>
          <a:xfrm>
            <a:off x="2982434" y="697260"/>
            <a:ext cx="4841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b="1" dirty="0" smtClean="0"/>
              <a:t>In der Cloud gespeichert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982434" y="4533899"/>
            <a:ext cx="5550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Es gibt mehrere Adressbücher/Kalender!</a:t>
            </a:r>
          </a:p>
          <a:p>
            <a:r>
              <a:rPr lang="de-CH" sz="2400" dirty="0" smtClean="0">
                <a:sym typeface="Wingdings" panose="05000000000000000000" pitchFamily="2" charset="2"/>
              </a:rPr>
              <a:t> Achtung bei neuen Kontakten/Terminen</a:t>
            </a:r>
            <a:endParaRPr lang="de-CH" sz="2400" dirty="0" smtClean="0"/>
          </a:p>
        </p:txBody>
      </p:sp>
    </p:spTree>
    <p:extLst>
      <p:ext uri="{BB962C8B-B14F-4D97-AF65-F5344CB8AC3E}">
        <p14:creationId xmlns:p14="http://schemas.microsoft.com/office/powerpoint/2010/main" val="2781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Bildplatzhalter 4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" b="2865"/>
          <a:stretch>
            <a:fillRect/>
          </a:stretch>
        </p:blipFill>
        <p:spPr/>
      </p:pic>
      <p:grpSp>
        <p:nvGrpSpPr>
          <p:cNvPr id="6" name="Gruppieren 5"/>
          <p:cNvGrpSpPr/>
          <p:nvPr/>
        </p:nvGrpSpPr>
        <p:grpSpPr>
          <a:xfrm>
            <a:off x="611560" y="265211"/>
            <a:ext cx="3096344" cy="1962965"/>
            <a:chOff x="-252536" y="1561356"/>
            <a:chExt cx="2596133" cy="1645850"/>
          </a:xfrm>
        </p:grpSpPr>
        <p:sp>
          <p:nvSpPr>
            <p:cNvPr id="4" name="Rechteck 3"/>
            <p:cNvSpPr/>
            <p:nvPr/>
          </p:nvSpPr>
          <p:spPr>
            <a:xfrm>
              <a:off x="395536" y="2065412"/>
              <a:ext cx="93610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252536" y="1561356"/>
              <a:ext cx="2596133" cy="1645850"/>
            </a:xfrm>
            <a:prstGeom prst="rect">
              <a:avLst/>
            </a:prstGeom>
          </p:spPr>
        </p:pic>
      </p:grp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16"/>
          <a:stretch/>
        </p:blipFill>
        <p:spPr>
          <a:xfrm>
            <a:off x="6588224" y="4883249"/>
            <a:ext cx="1907704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5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4" b="31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3749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 b="8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435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1" r="3549" b="2941"/>
          <a:stretch/>
        </p:blipFill>
        <p:spPr>
          <a:xfrm>
            <a:off x="324544" y="1"/>
            <a:ext cx="8819456" cy="5714999"/>
          </a:xfrm>
        </p:spPr>
      </p:pic>
      <p:sp>
        <p:nvSpPr>
          <p:cNvPr id="14" name="Wolkenförmige Legende 13"/>
          <p:cNvSpPr/>
          <p:nvPr/>
        </p:nvSpPr>
        <p:spPr>
          <a:xfrm flipH="1">
            <a:off x="251519" y="121196"/>
            <a:ext cx="3433587" cy="2304256"/>
          </a:xfrm>
          <a:prstGeom prst="cloudCallout">
            <a:avLst>
              <a:gd name="adj1" fmla="val -86255"/>
              <a:gd name="adj2" fmla="val 140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 smtClean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61" y="382849"/>
            <a:ext cx="900000" cy="90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263" y="1210823"/>
            <a:ext cx="900000" cy="90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064" y="553244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5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Bildplatzhalt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>
          <a:xfrm>
            <a:off x="0" y="0"/>
            <a:ext cx="9144000" cy="5714999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5" name="Rechteck 4"/>
          <p:cNvSpPr/>
          <p:nvPr/>
        </p:nvSpPr>
        <p:spPr>
          <a:xfrm>
            <a:off x="1964854" y="3698229"/>
            <a:ext cx="5109681" cy="1440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757" y="409228"/>
            <a:ext cx="4989515" cy="3279147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2127978" y="1278126"/>
            <a:ext cx="624772" cy="317878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Ellipse 8"/>
          <p:cNvSpPr/>
          <p:nvPr/>
        </p:nvSpPr>
        <p:spPr>
          <a:xfrm>
            <a:off x="4932040" y="1541533"/>
            <a:ext cx="1584176" cy="496157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/>
          <p:cNvSpPr/>
          <p:nvPr/>
        </p:nvSpPr>
        <p:spPr>
          <a:xfrm>
            <a:off x="3491880" y="2024046"/>
            <a:ext cx="1584176" cy="496157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40" y="896430"/>
            <a:ext cx="900000" cy="900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27" y="896430"/>
            <a:ext cx="900000" cy="900000"/>
          </a:xfrm>
          <a:prstGeom prst="rect">
            <a:avLst/>
          </a:prstGeom>
        </p:spPr>
      </p:pic>
      <p:sp>
        <p:nvSpPr>
          <p:cNvPr id="14" name="Abgerundetes Rechteck 13"/>
          <p:cNvSpPr/>
          <p:nvPr/>
        </p:nvSpPr>
        <p:spPr>
          <a:xfrm>
            <a:off x="202384" y="2040140"/>
            <a:ext cx="1403648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System C:\</a:t>
            </a:r>
            <a:endParaRPr lang="de-CH" dirty="0"/>
          </a:p>
        </p:txBody>
      </p:sp>
      <p:sp>
        <p:nvSpPr>
          <p:cNvPr id="16" name="Ellipse 15"/>
          <p:cNvSpPr/>
          <p:nvPr/>
        </p:nvSpPr>
        <p:spPr>
          <a:xfrm>
            <a:off x="3491880" y="1065199"/>
            <a:ext cx="1584176" cy="496157"/>
          </a:xfrm>
          <a:prstGeom prst="ellipse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/>
          <p:cNvSpPr/>
          <p:nvPr/>
        </p:nvSpPr>
        <p:spPr>
          <a:xfrm>
            <a:off x="2123821" y="1777380"/>
            <a:ext cx="624772" cy="619456"/>
          </a:xfrm>
          <a:prstGeom prst="ellipse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06273" y="2832228"/>
            <a:ext cx="1403648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Benutzer-daten</a:t>
            </a:r>
            <a:endParaRPr lang="de-CH" dirty="0"/>
          </a:p>
        </p:txBody>
      </p:sp>
      <p:sp>
        <p:nvSpPr>
          <p:cNvPr id="19" name="Abgerundetes Rechteck 18"/>
          <p:cNvSpPr/>
          <p:nvPr/>
        </p:nvSpPr>
        <p:spPr>
          <a:xfrm>
            <a:off x="7524328" y="2040140"/>
            <a:ext cx="140364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Cloud-Ordner</a:t>
            </a:r>
            <a:endParaRPr lang="de-CH" dirty="0"/>
          </a:p>
        </p:txBody>
      </p:sp>
      <p:sp>
        <p:nvSpPr>
          <p:cNvPr id="20" name="Abgerundetes Rechteck 19"/>
          <p:cNvSpPr/>
          <p:nvPr/>
        </p:nvSpPr>
        <p:spPr>
          <a:xfrm>
            <a:off x="200251" y="3624316"/>
            <a:ext cx="1403648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Wechsel-</a:t>
            </a:r>
            <a:r>
              <a:rPr lang="de-CH" dirty="0" err="1" smtClean="0"/>
              <a:t>datenträger</a:t>
            </a:r>
            <a:endParaRPr lang="de-CH" dirty="0"/>
          </a:p>
        </p:txBody>
      </p:sp>
      <p:sp>
        <p:nvSpPr>
          <p:cNvPr id="22" name="Abgerundetes Rechteck 21"/>
          <p:cNvSpPr/>
          <p:nvPr/>
        </p:nvSpPr>
        <p:spPr>
          <a:xfrm>
            <a:off x="7524328" y="2832227"/>
            <a:ext cx="140364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Netz-laufwerke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955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>
          <a:xfrm>
            <a:off x="0" y="0"/>
            <a:ext cx="9144000" cy="5714999"/>
          </a:xfrm>
          <a:prstGeom prst="rect">
            <a:avLst/>
          </a:prstGeom>
          <a:solidFill>
            <a:srgbClr val="F2F2F2"/>
          </a:solidFill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209" y="402728"/>
            <a:ext cx="5008288" cy="332839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085975" y="1066800"/>
            <a:ext cx="4733925" cy="2600325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783" y="1841006"/>
            <a:ext cx="4824536" cy="192136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2448" y="1066800"/>
            <a:ext cx="3499104" cy="2632139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>
            <a:off x="3050307" y="2257053"/>
            <a:ext cx="1008112" cy="648072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231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456181" y="841276"/>
            <a:ext cx="4040188" cy="533136"/>
          </a:xfrm>
        </p:spPr>
        <p:txBody>
          <a:bodyPr/>
          <a:lstStyle/>
          <a:p>
            <a:r>
              <a:rPr lang="de-CH" dirty="0" smtClean="0"/>
              <a:t>Öffnen mit …</a:t>
            </a:r>
            <a:endParaRPr lang="de-CH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Wird automatisch geöffnet</a:t>
            </a:r>
            <a:br>
              <a:rPr lang="de-CH" dirty="0" smtClean="0"/>
            </a:br>
            <a:endParaRPr lang="de-CH" dirty="0" smtClean="0"/>
          </a:p>
          <a:p>
            <a:r>
              <a:rPr lang="de-CH" dirty="0"/>
              <a:t>Gespeichert bei temporären Internetdaten des </a:t>
            </a:r>
            <a:r>
              <a:rPr lang="de-CH" dirty="0" smtClean="0"/>
              <a:t>Browsers</a:t>
            </a:r>
            <a:br>
              <a:rPr lang="de-CH" dirty="0" smtClean="0"/>
            </a:br>
            <a:r>
              <a:rPr lang="de-CH" dirty="0" smtClean="0">
                <a:sym typeface="Wingdings" panose="05000000000000000000" pitchFamily="2" charset="2"/>
              </a:rPr>
              <a:t> kaum auffindbar</a:t>
            </a:r>
            <a:br>
              <a:rPr lang="de-CH" dirty="0" smtClean="0">
                <a:sym typeface="Wingdings" panose="05000000000000000000" pitchFamily="2" charset="2"/>
              </a:rPr>
            </a:br>
            <a:endParaRPr lang="de-CH" dirty="0"/>
          </a:p>
          <a:p>
            <a:r>
              <a:rPr lang="de-CH" dirty="0" smtClean="0"/>
              <a:t>Wenn Datei ausschliesslich angeschaut/gedruckt werden muss</a:t>
            </a:r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3"/>
          </p:nvPr>
        </p:nvSpPr>
        <p:spPr>
          <a:xfrm>
            <a:off x="4778697" y="841276"/>
            <a:ext cx="4041775" cy="533136"/>
          </a:xfrm>
        </p:spPr>
        <p:txBody>
          <a:bodyPr/>
          <a:lstStyle/>
          <a:p>
            <a:r>
              <a:rPr lang="de-CH" dirty="0" smtClean="0"/>
              <a:t>Datei speichern</a:t>
            </a:r>
            <a:endParaRPr lang="de-CH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>
          <a:xfrm>
            <a:off x="4778697" y="1590434"/>
            <a:ext cx="4041775" cy="3859353"/>
          </a:xfrm>
        </p:spPr>
        <p:txBody>
          <a:bodyPr/>
          <a:lstStyle/>
          <a:p>
            <a:r>
              <a:rPr lang="de-CH" dirty="0"/>
              <a:t>Muss manuell geöffnet werden</a:t>
            </a:r>
          </a:p>
          <a:p>
            <a:r>
              <a:rPr lang="de-CH" dirty="0" smtClean="0"/>
              <a:t>Gespeichert im Download-Ordner</a:t>
            </a:r>
            <a:br>
              <a:rPr lang="de-CH" dirty="0" smtClean="0"/>
            </a:br>
            <a:r>
              <a:rPr lang="de-CH" dirty="0" smtClean="0">
                <a:sym typeface="Wingdings" panose="05000000000000000000" pitchFamily="2" charset="2"/>
              </a:rPr>
              <a:t> problemlos auffindbar</a:t>
            </a:r>
            <a:br>
              <a:rPr lang="de-CH" dirty="0" smtClean="0">
                <a:sym typeface="Wingdings" panose="05000000000000000000" pitchFamily="2" charset="2"/>
              </a:rPr>
            </a:br>
            <a:endParaRPr lang="de-CH" dirty="0" smtClean="0"/>
          </a:p>
          <a:p>
            <a:r>
              <a:rPr lang="de-CH" dirty="0" smtClean="0"/>
              <a:t>Wenn Datei verändert oder aufbewahrt werden soll</a:t>
            </a:r>
          </a:p>
        </p:txBody>
      </p:sp>
    </p:spTree>
    <p:extLst>
      <p:ext uri="{BB962C8B-B14F-4D97-AF65-F5344CB8AC3E}">
        <p14:creationId xmlns:p14="http://schemas.microsoft.com/office/powerpoint/2010/main" val="24986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464" y="63835"/>
            <a:ext cx="2762222" cy="552996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4"/>
          <a:srcRect l="25785" r="32100"/>
          <a:stretch/>
        </p:blipFill>
        <p:spPr>
          <a:xfrm>
            <a:off x="3111949" y="642888"/>
            <a:ext cx="2376263" cy="423156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565" y="1903529"/>
            <a:ext cx="360000" cy="36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1" t="8627" r="22281" b="8627"/>
          <a:stretch/>
        </p:blipFill>
        <p:spPr>
          <a:xfrm>
            <a:off x="3801659" y="1201316"/>
            <a:ext cx="360000" cy="36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753" y="1201316"/>
            <a:ext cx="360000" cy="3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46" y="1201316"/>
            <a:ext cx="360000" cy="36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786" y="3353559"/>
            <a:ext cx="360000" cy="360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2" t="11032" r="11032" b="11032"/>
          <a:stretch/>
        </p:blipFill>
        <p:spPr>
          <a:xfrm>
            <a:off x="3195654" y="3353559"/>
            <a:ext cx="360000" cy="360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786" y="1906066"/>
            <a:ext cx="360000" cy="3600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46" y="4045239"/>
            <a:ext cx="360000" cy="3600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0" b="12201"/>
          <a:stretch/>
        </p:blipFill>
        <p:spPr>
          <a:xfrm>
            <a:off x="5001846" y="2674780"/>
            <a:ext cx="360000" cy="290300"/>
          </a:xfrm>
          <a:prstGeom prst="rect">
            <a:avLst/>
          </a:prstGeom>
        </p:spPr>
      </p:pic>
      <p:grpSp>
        <p:nvGrpSpPr>
          <p:cNvPr id="15" name="Gruppieren 14"/>
          <p:cNvGrpSpPr/>
          <p:nvPr/>
        </p:nvGrpSpPr>
        <p:grpSpPr>
          <a:xfrm>
            <a:off x="179512" y="265212"/>
            <a:ext cx="8799461" cy="5400600"/>
            <a:chOff x="179512" y="265212"/>
            <a:chExt cx="8799461" cy="5400600"/>
          </a:xfrm>
        </p:grpSpPr>
        <p:cxnSp>
          <p:nvCxnSpPr>
            <p:cNvPr id="22" name="Gerader Verbinder 21"/>
            <p:cNvCxnSpPr/>
            <p:nvPr/>
          </p:nvCxnSpPr>
          <p:spPr>
            <a:xfrm>
              <a:off x="8530157" y="328092"/>
              <a:ext cx="0" cy="5256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>
            <a:xfrm>
              <a:off x="193997" y="5161756"/>
              <a:ext cx="85689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>
            <a:xfrm>
              <a:off x="179512" y="841276"/>
              <a:ext cx="87274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/>
            <p:nvPr/>
          </p:nvCxnSpPr>
          <p:spPr>
            <a:xfrm>
              <a:off x="251520" y="1561356"/>
              <a:ext cx="87274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/>
            <p:nvPr/>
          </p:nvCxnSpPr>
          <p:spPr>
            <a:xfrm>
              <a:off x="251520" y="2281436"/>
              <a:ext cx="87274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/>
            <p:nvPr/>
          </p:nvCxnSpPr>
          <p:spPr>
            <a:xfrm>
              <a:off x="251520" y="3001516"/>
              <a:ext cx="87274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/>
          </p:nvCxnSpPr>
          <p:spPr>
            <a:xfrm>
              <a:off x="251520" y="3721596"/>
              <a:ext cx="87274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>
              <a:off x="251520" y="4441676"/>
              <a:ext cx="87274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/>
          </p:nvCxnSpPr>
          <p:spPr>
            <a:xfrm>
              <a:off x="7810077" y="337220"/>
              <a:ext cx="0" cy="5256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/>
          </p:nvCxnSpPr>
          <p:spPr>
            <a:xfrm>
              <a:off x="7089997" y="265212"/>
              <a:ext cx="0" cy="5256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/>
          </p:nvCxnSpPr>
          <p:spPr>
            <a:xfrm>
              <a:off x="6369917" y="265212"/>
              <a:ext cx="0" cy="5256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/>
          </p:nvCxnSpPr>
          <p:spPr>
            <a:xfrm>
              <a:off x="5649837" y="265212"/>
              <a:ext cx="0" cy="5256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/>
          </p:nvCxnSpPr>
          <p:spPr>
            <a:xfrm>
              <a:off x="4929757" y="409228"/>
              <a:ext cx="0" cy="5256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/>
          </p:nvCxnSpPr>
          <p:spPr>
            <a:xfrm>
              <a:off x="4209677" y="409228"/>
              <a:ext cx="0" cy="5256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>
              <a:off x="3489597" y="409228"/>
              <a:ext cx="0" cy="5256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769517" y="409228"/>
              <a:ext cx="0" cy="5256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2049437" y="409228"/>
              <a:ext cx="0" cy="5256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>
              <a:off x="1329357" y="337220"/>
              <a:ext cx="0" cy="5256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>
              <a:off x="609277" y="265212"/>
              <a:ext cx="0" cy="5256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Grafik 4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09" y="1903529"/>
            <a:ext cx="360000" cy="360000"/>
          </a:xfrm>
          <a:prstGeom prst="rect">
            <a:avLst/>
          </a:prstGeom>
        </p:spPr>
      </p:pic>
      <p:pic>
        <p:nvPicPr>
          <p:cNvPr id="48" name="Grafik 4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2" y="913284"/>
            <a:ext cx="900000" cy="900000"/>
          </a:xfrm>
          <a:prstGeom prst="rect">
            <a:avLst/>
          </a:prstGeom>
        </p:spPr>
      </p:pic>
      <p:pic>
        <p:nvPicPr>
          <p:cNvPr id="51" name="Grafik 5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464" y="3795888"/>
            <a:ext cx="900000" cy="9000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2169708" y="409228"/>
            <a:ext cx="4804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Speicherort von App-Daten</a:t>
            </a:r>
            <a:endParaRPr lang="de-CH" sz="3200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238" y="3795888"/>
            <a:ext cx="900000" cy="900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946" y="913284"/>
            <a:ext cx="900000" cy="900000"/>
          </a:xfrm>
          <a:prstGeom prst="rect">
            <a:avLst/>
          </a:prstGeom>
        </p:spPr>
      </p:pic>
      <p:pic>
        <p:nvPicPr>
          <p:cNvPr id="43" name="Grafik 4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2" t="11032" r="11032" b="11032"/>
          <a:stretch/>
        </p:blipFill>
        <p:spPr>
          <a:xfrm>
            <a:off x="3203848" y="3361556"/>
            <a:ext cx="360000" cy="360000"/>
          </a:xfrm>
          <a:prstGeom prst="rect">
            <a:avLst/>
          </a:prstGeom>
        </p:spPr>
      </p:pic>
      <p:pic>
        <p:nvPicPr>
          <p:cNvPr id="45" name="Grafik 4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2" t="11032" r="11032" b="11032"/>
          <a:stretch/>
        </p:blipFill>
        <p:spPr>
          <a:xfrm>
            <a:off x="3203848" y="3361556"/>
            <a:ext cx="360000" cy="360000"/>
          </a:xfrm>
          <a:prstGeom prst="rect">
            <a:avLst/>
          </a:prstGeom>
        </p:spPr>
      </p:pic>
      <p:pic>
        <p:nvPicPr>
          <p:cNvPr id="47" name="Grafik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002" y="3352031"/>
            <a:ext cx="360000" cy="360000"/>
          </a:xfrm>
          <a:prstGeom prst="rect">
            <a:avLst/>
          </a:prstGeom>
        </p:spPr>
      </p:pic>
      <p:pic>
        <p:nvPicPr>
          <p:cNvPr id="49" name="Grafik 4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62" y="3352031"/>
            <a:ext cx="360000" cy="360000"/>
          </a:xfrm>
          <a:prstGeom prst="rect">
            <a:avLst/>
          </a:prstGeom>
        </p:spPr>
      </p:pic>
      <p:pic>
        <p:nvPicPr>
          <p:cNvPr id="50" name="Grafik 4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2" t="11032" r="11032" b="11032"/>
          <a:stretch/>
        </p:blipFill>
        <p:spPr>
          <a:xfrm>
            <a:off x="3203848" y="3361556"/>
            <a:ext cx="360000" cy="360000"/>
          </a:xfrm>
          <a:prstGeom prst="rect">
            <a:avLst/>
          </a:prstGeom>
        </p:spPr>
      </p:pic>
      <p:pic>
        <p:nvPicPr>
          <p:cNvPr id="53" name="Grafik 5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70" y="1902346"/>
            <a:ext cx="360000" cy="360000"/>
          </a:xfrm>
          <a:prstGeom prst="rect">
            <a:avLst/>
          </a:prstGeom>
        </p:spPr>
      </p:pic>
      <p:pic>
        <p:nvPicPr>
          <p:cNvPr id="54" name="Grafik 5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62" y="190234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2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36614 0.15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99" y="79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0.43177 0.283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80" y="1416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41875 0.1588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37" y="79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0.30312 0.0380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56" y="188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5.55112E-17 L 0.26198 0.5352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90" y="2675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5 0.0319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158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0.16996 0.28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90" y="1425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L 0.18247 0.2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5" y="1425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36614 -0.0880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99" y="-441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4444E-6 L -0.43472 0.2866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36" y="1433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-0.06702 0.2833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1416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-0.30313 0.2833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56" y="1416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L -0.28941 0.28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79" y="1425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L 0.49774 0.28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8" y="1425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4842 0.2833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01" y="1416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33333E-6 L 0.49826 0.4130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13" y="2063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33333E-6 L -0.36823 0.4066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20" y="20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kinet_16zu10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kinet_16zu10</Template>
  <TotalTime>0</TotalTime>
  <Words>436</Words>
  <Application>Microsoft Office PowerPoint</Application>
  <PresentationFormat>Bildschirmpräsentation (16:10)</PresentationFormat>
  <Paragraphs>81</Paragraphs>
  <Slides>13</Slides>
  <Notes>13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Wingdings</vt:lpstr>
      <vt:lpstr>kinet_16zu10</vt:lpstr>
      <vt:lpstr>Sicherheit@Kirchenfeld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Briefing</dc:title>
  <dc:creator>Thomas Jampen</dc:creator>
  <cp:lastModifiedBy>Thomas Jampen</cp:lastModifiedBy>
  <cp:revision>485</cp:revision>
  <dcterms:created xsi:type="dcterms:W3CDTF">2015-10-06T07:08:54Z</dcterms:created>
  <dcterms:modified xsi:type="dcterms:W3CDTF">2017-11-11T18:27:00Z</dcterms:modified>
</cp:coreProperties>
</file>