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9" r:id="rId4"/>
    <p:sldId id="260" r:id="rId5"/>
    <p:sldId id="265" r:id="rId6"/>
    <p:sldId id="258" r:id="rId7"/>
    <p:sldId id="263" r:id="rId8"/>
    <p:sldId id="266" r:id="rId9"/>
    <p:sldId id="262" r:id="rId10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FFFFFF"/>
    <a:srgbClr val="F2F2F2"/>
    <a:srgbClr val="462DFF"/>
    <a:srgbClr val="FF0000"/>
    <a:srgbClr val="F9F9F9"/>
    <a:srgbClr val="4D9A26"/>
    <a:srgbClr val="EEEEEE"/>
    <a:srgbClr val="F2F1E6"/>
    <a:srgbClr val="F6F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85695" autoAdjust="0"/>
  </p:normalViewPr>
  <p:slideViewPr>
    <p:cSldViewPr>
      <p:cViewPr varScale="1">
        <p:scale>
          <a:sx n="99" d="100"/>
          <a:sy n="99" d="100"/>
        </p:scale>
        <p:origin x="1842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7E01C-E1A7-49FB-94E5-C2B9E154A472}" type="datetimeFigureOut">
              <a:rPr lang="de-CH" smtClean="0"/>
              <a:t>15.12.2017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B1A5-4AA0-4E91-900A-A20EB5EB85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539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401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Von wo laden</a:t>
            </a:r>
            <a:r>
              <a:rPr lang="de-CH" baseline="0" dirty="0" smtClean="0"/>
              <a:t> Sie Ihre Software herunter?</a:t>
            </a:r>
          </a:p>
          <a:p>
            <a:r>
              <a:rPr lang="de-CH" baseline="0" dirty="0" smtClean="0"/>
              <a:t>Wie finden Sie die Software?</a:t>
            </a:r>
          </a:p>
          <a:p>
            <a:r>
              <a:rPr lang="de-CH" baseline="0" dirty="0" smtClean="0"/>
              <a:t>Worauf achten Sie?</a:t>
            </a:r>
          </a:p>
          <a:p>
            <a:endParaRPr lang="de-CH" baseline="0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CH" baseline="0" dirty="0" smtClean="0">
                <a:sym typeface="Wingdings" panose="05000000000000000000" pitchFamily="2" charset="2"/>
              </a:rPr>
              <a:t>Auf der ersten Seite bei Google tauchen leider oft Download-Portale wie </a:t>
            </a:r>
            <a:r>
              <a:rPr lang="de-CH" baseline="0" dirty="0" err="1" smtClean="0">
                <a:sym typeface="Wingdings" panose="05000000000000000000" pitchFamily="2" charset="2"/>
              </a:rPr>
              <a:t>Filehippo</a:t>
            </a:r>
            <a:r>
              <a:rPr lang="de-CH" baseline="0" dirty="0" smtClean="0">
                <a:sym typeface="Wingdings" panose="05000000000000000000" pitchFamily="2" charset="2"/>
              </a:rPr>
              <a:t>, </a:t>
            </a:r>
            <a:r>
              <a:rPr lang="de-CH" baseline="0" dirty="0" err="1" smtClean="0">
                <a:sym typeface="Wingdings" panose="05000000000000000000" pitchFamily="2" charset="2"/>
              </a:rPr>
              <a:t>Softonic</a:t>
            </a:r>
            <a:r>
              <a:rPr lang="de-CH" baseline="0" dirty="0" smtClean="0">
                <a:sym typeface="Wingdings" panose="05000000000000000000" pitchFamily="2" charset="2"/>
              </a:rPr>
              <a:t>, Download.com, etc. auf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CH" baseline="0" dirty="0" smtClean="0">
                <a:sym typeface="Wingdings" panose="05000000000000000000" pitchFamily="2" charset="2"/>
              </a:rPr>
              <a:t>Doch auch die originalen Projekt-Seiten sind zu finden. Was ist besser?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750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ym typeface="Wingdings" panose="05000000000000000000" pitchFamily="2" charset="2"/>
              </a:rPr>
              <a:t>Was </a:t>
            </a:r>
            <a:r>
              <a:rPr lang="de-CH" dirty="0" smtClean="0">
                <a:sym typeface="Wingdings" panose="05000000000000000000" pitchFamily="2" charset="2"/>
              </a:rPr>
              <a:t>bedeutet hier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smtClean="0">
                <a:sym typeface="Wingdings" panose="05000000000000000000" pitchFamily="2" charset="2"/>
              </a:rPr>
              <a:t>das Wort «</a:t>
            </a:r>
            <a:r>
              <a:rPr lang="de-CH" baseline="0" dirty="0" err="1" smtClean="0">
                <a:sym typeface="Wingdings" panose="05000000000000000000" pitchFamily="2" charset="2"/>
              </a:rPr>
              <a:t>bundle</a:t>
            </a:r>
            <a:r>
              <a:rPr lang="de-CH" baseline="0" dirty="0" smtClean="0">
                <a:sym typeface="Wingdings" panose="05000000000000000000" pitchFamily="2" charset="2"/>
              </a:rPr>
              <a:t>»?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CH" baseline="0" dirty="0" smtClean="0">
                <a:sym typeface="Wingdings" panose="05000000000000000000" pitchFamily="2" charset="2"/>
              </a:rPr>
              <a:t>Die Download-Portale fügen neben der gewünschten Software noch weitere kleine Programme hinzu (Browser-</a:t>
            </a:r>
            <a:r>
              <a:rPr lang="de-CH" baseline="0" dirty="0" err="1" smtClean="0">
                <a:sym typeface="Wingdings" panose="05000000000000000000" pitchFamily="2" charset="2"/>
              </a:rPr>
              <a:t>Toolbras</a:t>
            </a:r>
            <a:r>
              <a:rPr lang="de-CH" baseline="0" dirty="0" smtClean="0">
                <a:sym typeface="Wingdings" panose="05000000000000000000" pitchFamily="2" charset="2"/>
              </a:rPr>
              <a:t>, Ad- oder Spyware, …)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CH" baseline="0" dirty="0" smtClean="0">
                <a:sym typeface="Wingdings" panose="05000000000000000000" pitchFamily="2" charset="2"/>
              </a:rPr>
              <a:t>Das, was für Sie wie das Installationspaket für die gewünschte Software aussieht, ist in Wirklichkeit viel mehr: Es wird noch zusätzliche Software installiert…</a:t>
            </a:r>
            <a:endParaRPr lang="de-CH" dirty="0" smtClean="0">
              <a:sym typeface="Wingdings" panose="05000000000000000000" pitchFamily="2" charset="2"/>
            </a:endParaRPr>
          </a:p>
          <a:p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Hinweis: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Die</a:t>
            </a:r>
            <a:r>
              <a:rPr lang="de-CH" baseline="0" dirty="0" smtClean="0">
                <a:sym typeface="Wingdings" panose="05000000000000000000" pitchFamily="2" charset="2"/>
              </a:rPr>
              <a:t> Studie ist vor 2 Jahren durchgeführt worden… (spielt aber keine Rolle, da das Grundproblem bleibt: Software von Drittanbietern zu beziehen, ist problematisch)</a:t>
            </a:r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 Download.com hat sich in letzten</a:t>
            </a:r>
            <a:r>
              <a:rPr lang="de-CH" baseline="0" dirty="0" smtClean="0">
                <a:sym typeface="Wingdings" panose="05000000000000000000" pitchFamily="2" charset="2"/>
              </a:rPr>
              <a:t> Jahr enorm gebessert und verspricht, keine PUP mehr zu integrieren…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6827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Wie man sieht, werden </a:t>
            </a:r>
            <a:r>
              <a:rPr lang="de-CH" dirty="0" smtClean="0"/>
              <a:t>meist gleich </a:t>
            </a:r>
            <a:r>
              <a:rPr lang="de-CH" dirty="0" smtClean="0"/>
              <a:t>mehrere solcher PUPs pro Download hinzugefügt…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0884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Vertrauenswürdige </a:t>
            </a:r>
            <a:r>
              <a:rPr lang="de-CH" dirty="0" smtClean="0"/>
              <a:t>Download-Portale (wie </a:t>
            </a:r>
            <a:r>
              <a:rPr lang="de-CH" dirty="0" err="1" smtClean="0"/>
              <a:t>SourceForge</a:t>
            </a:r>
            <a:r>
              <a:rPr lang="de-CH" dirty="0" smtClean="0"/>
              <a:t>) sind</a:t>
            </a:r>
            <a:r>
              <a:rPr lang="de-CH" baseline="0" dirty="0" smtClean="0"/>
              <a:t> natürlich ok, aber nicht so einfach identifizierbar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r>
              <a:rPr lang="de-CH" dirty="0" smtClean="0"/>
              <a:t>Daher die Software insbesondere</a:t>
            </a:r>
            <a:r>
              <a:rPr lang="de-CH" baseline="0" dirty="0" smtClean="0"/>
              <a:t> auf der «Original»-Webseite herunterladen.</a:t>
            </a:r>
          </a:p>
          <a:p>
            <a:r>
              <a:rPr lang="de-CH" baseline="0" dirty="0" smtClean="0">
                <a:sym typeface="Wingdings" panose="05000000000000000000" pitchFamily="2" charset="2"/>
              </a:rPr>
              <a:t> Original-Webseite findet man z.B. bei Wikipedia in der rechten Spalte.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113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Aber </a:t>
            </a:r>
            <a:r>
              <a:rPr lang="de-CH" b="1" dirty="0" smtClean="0"/>
              <a:t>Achtung</a:t>
            </a:r>
            <a:r>
              <a:rPr lang="de-CH" dirty="0" smtClean="0"/>
              <a:t>: auch auf der «richtigen» Webseite muss</a:t>
            </a:r>
            <a:r>
              <a:rPr lang="de-CH" baseline="0" dirty="0" smtClean="0"/>
              <a:t> man aufpassen, wie das Beispiel von Adobe (Adobe Reader) hier zeigt.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de-CH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CH" baseline="0" dirty="0" smtClean="0"/>
              <a:t>Wieso soll man McAfee Security installieren, wenn bereits ein Virusscanner aktiv ist (Ressourcenverschwendung, Konflikte, …)?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CH" baseline="0" dirty="0" err="1" smtClean="0"/>
              <a:t>TrueKey</a:t>
            </a:r>
            <a:r>
              <a:rPr lang="de-CH" baseline="0" dirty="0" smtClean="0"/>
              <a:t>: Da müsste man zuerst recherchieren, ob man dies wirklich braucht. Die meisten User setzen die Software anschliessend sicher nicht ein (also hilft sie nicht).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CH" baseline="0" dirty="0" smtClean="0"/>
              <a:t>Chrome Extension: das ist Geschmacksache.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223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Schliesslich muss</a:t>
            </a:r>
            <a:r>
              <a:rPr lang="de-CH" baseline="0" dirty="0" smtClean="0"/>
              <a:t> man auch bei der Installation vorsichtig sein. Auch hier hat man oft die Möglichkeit, die Installation zusätzlicher Software durch Deaktivieren von unscheinbaren Kästchen zu verhindern.</a:t>
            </a:r>
          </a:p>
          <a:p>
            <a:endParaRPr lang="de-CH" baseline="0" dirty="0" smtClean="0"/>
          </a:p>
          <a:p>
            <a:r>
              <a:rPr lang="de-CH" baseline="0" dirty="0" smtClean="0">
                <a:sym typeface="Wingdings" panose="05000000000000000000" pitchFamily="2" charset="2"/>
              </a:rPr>
              <a:t> Aber man muss bei jedem Update und bei jedem Klick immer wieder darauf achten.</a:t>
            </a: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1090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Den Play Store</a:t>
            </a:r>
            <a:r>
              <a:rPr lang="de-CH" baseline="0" dirty="0" smtClean="0"/>
              <a:t> (oder unter iOS den App Store) zu umgehen ist sehr heikel!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Aber auch Apps aus dem Play/App Store sind nicht automatisch sicher, es sind immer noch zu viele problematische Apps enthalten!</a:t>
            </a:r>
            <a:br>
              <a:rPr lang="de-CH" baseline="0" dirty="0" smtClean="0"/>
            </a:br>
            <a:r>
              <a:rPr lang="de-CH" baseline="0" dirty="0" smtClean="0">
                <a:sym typeface="Wingdings" panose="05000000000000000000" pitchFamily="2" charset="2"/>
              </a:rPr>
              <a:t> Play / App Store bieten eine gewisse Kontrolle</a:t>
            </a:r>
            <a:br>
              <a:rPr lang="de-CH" baseline="0" dirty="0" smtClean="0">
                <a:sym typeface="Wingdings" panose="05000000000000000000" pitchFamily="2" charset="2"/>
              </a:rPr>
            </a:br>
            <a:r>
              <a:rPr lang="de-CH" baseline="0" dirty="0" smtClean="0">
                <a:sym typeface="Wingdings" panose="05000000000000000000" pitchFamily="2" charset="2"/>
              </a:rPr>
              <a:t> Reicht aber bei weitem nicht dafür aus, dass man beliebige Apps einfach so installieren sollte</a:t>
            </a:r>
            <a:endParaRPr lang="de-CH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Informieren Sie sich über die Apps, bevor sie sie installieren!</a:t>
            </a:r>
            <a:br>
              <a:rPr lang="de-CH" baseline="0" dirty="0" smtClean="0"/>
            </a:br>
            <a:r>
              <a:rPr lang="de-CH" baseline="0" dirty="0" smtClean="0">
                <a:sym typeface="Wingdings" panose="05000000000000000000" pitchFamily="2" charset="2"/>
              </a:rPr>
              <a:t> gemeint sind nicht die User Reviews sondern Tests in Konsumenten- oder PC-Magazinen</a:t>
            </a:r>
            <a:endParaRPr lang="de-CH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Besser noch sind natürlich</a:t>
            </a:r>
            <a:r>
              <a:rPr lang="de-CH" baseline="0" dirty="0" smtClean="0"/>
              <a:t> bekannte/verbreitete Apps, die keine Berechtigungen erfordern (Berechtigungen sind «nächste» Woche ein Thema)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038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873B-02AF-44D5-99A3-4E28DB9DF138}" type="datetime1">
              <a:rPr lang="de-CH" smtClean="0"/>
              <a:t>15.12.2017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38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,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14999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71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93204"/>
            <a:ext cx="5111750" cy="52565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42538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1496-103C-432A-9DF7-31341AE20C39}" type="datetime1">
              <a:rPr lang="de-CH" smtClean="0"/>
              <a:t>15.12.2017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948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C95B-4F3C-4AB4-A66A-E8D586FBFE23}" type="datetime1">
              <a:rPr lang="de-CH" smtClean="0"/>
              <a:t>15.12.2017</a:t>
            </a:fld>
            <a:endParaRPr lang="de-CH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22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0B4-19C2-454B-B5F9-13EA74998907}" type="datetime1">
              <a:rPr lang="de-CH" smtClean="0"/>
              <a:t>15.12.2017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4490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A04-7CDE-482C-B557-4DAD8EFC74CD}" type="datetime1">
              <a:rPr lang="de-CH" smtClean="0"/>
              <a:t>15.12.2017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244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57300"/>
            <a:ext cx="40386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57300"/>
            <a:ext cx="40386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66B2-4AE3-4B34-B758-32E26CE626CF}" type="datetime1">
              <a:rPr lang="de-CH" smtClean="0"/>
              <a:t>15.12.2017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01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6181" y="1057300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6181" y="1590434"/>
            <a:ext cx="4040188" cy="38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057300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1590434"/>
            <a:ext cx="4041775" cy="38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6191-67C3-4FD5-8D15-A57BB179B58D}" type="datetime1">
              <a:rPr lang="de-CH" smtClean="0"/>
              <a:t>15.12.2017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601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CE3F-C529-48E5-9C91-552D0DD99584}" type="datetime1">
              <a:rPr lang="de-CH" smtClean="0"/>
              <a:t>15.12.2017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316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0927-74C2-4410-BEE6-A8B9E453E677}" type="datetime1">
              <a:rPr lang="de-CH" smtClean="0"/>
              <a:t>15.12.2017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981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323528" y="0"/>
            <a:ext cx="8820472" cy="571500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100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,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87" y="1"/>
            <a:ext cx="9144000" cy="5714999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9723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3813"/>
            <a:ext cx="8229600" cy="724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30079"/>
            <a:ext cx="8229600" cy="441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10400" y="-105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020272" y="543354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D17A1C6-A273-46DF-B32D-4DA94C38659C}" type="datetime1">
              <a:rPr lang="de-CH" smtClean="0"/>
              <a:pPr/>
              <a:t>15.12.2017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-2476491" y="2925140"/>
            <a:ext cx="5256584" cy="3042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effectLst/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702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56" r:id="rId11"/>
    <p:sldLayoutId id="214748365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C0C0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rgbClr val="0C0C0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rgbClr val="0C0C0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rgbClr val="0C0C0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C0C0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C0C0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r="806"/>
          <a:stretch/>
        </p:blipFill>
        <p:spPr>
          <a:xfrm>
            <a:off x="-2" y="0"/>
            <a:ext cx="9144001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612576" y="192319"/>
            <a:ext cx="5616624" cy="1225021"/>
          </a:xfrm>
          <a:scene3d>
            <a:camera prst="perspectiveHeroicExtremeLeftFacing" fov="3300000">
              <a:rot lat="21000000" lon="2102936" rev="0"/>
            </a:camera>
            <a:lightRig rig="threePt" dir="t"/>
          </a:scene3d>
          <a:sp3d/>
        </p:spPr>
        <p:txBody>
          <a:bodyPr/>
          <a:lstStyle/>
          <a:p>
            <a:r>
              <a:rPr lang="de-CH" sz="3200" dirty="0" err="1" smtClean="0">
                <a:solidFill>
                  <a:srgbClr val="76EB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Sicherheit</a:t>
            </a:r>
            <a:r>
              <a:rPr lang="de-CH" sz="3200" dirty="0" err="1" smtClean="0">
                <a:solidFill>
                  <a:srgbClr val="FF06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3200" dirty="0" err="1" smtClean="0">
                <a:solidFill>
                  <a:srgbClr val="76EB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Kirchenfeld</a:t>
            </a:r>
            <a:endParaRPr lang="de-CH" sz="3200" dirty="0">
              <a:solidFill>
                <a:srgbClr val="76EBF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1188640" y="4657700"/>
            <a:ext cx="4464496" cy="1028452"/>
          </a:xfrm>
          <a:scene3d>
            <a:camera prst="perspectiveHeroicExtremeLeftFacing" fov="3300000">
              <a:rot lat="900000" lon="2100000" rev="0"/>
            </a:camera>
            <a:lightRig rig="threePt" dir="t"/>
          </a:scene3d>
        </p:spPr>
        <p:txBody>
          <a:bodyPr>
            <a:normAutofit/>
          </a:bodyPr>
          <a:lstStyle/>
          <a:p>
            <a:r>
              <a:rPr lang="de-CH" sz="3200" b="1" dirty="0" smtClean="0">
                <a:solidFill>
                  <a:srgbClr val="FF06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335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1" y="1201316"/>
            <a:ext cx="7260299" cy="40839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Software-Download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" t="69002" r="56240" b="73"/>
          <a:stretch/>
        </p:blipFill>
        <p:spPr>
          <a:xfrm>
            <a:off x="552061" y="1993404"/>
            <a:ext cx="7260299" cy="3291830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1102718" y="2372694"/>
            <a:ext cx="1374698" cy="288032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Abgerundetes Rechteck 5"/>
          <p:cNvSpPr/>
          <p:nvPr/>
        </p:nvSpPr>
        <p:spPr>
          <a:xfrm>
            <a:off x="1110610" y="3908745"/>
            <a:ext cx="1979099" cy="288032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" r="56039" b="78253"/>
          <a:stretch/>
        </p:blipFill>
        <p:spPr>
          <a:xfrm>
            <a:off x="552060" y="1201316"/>
            <a:ext cx="7260300" cy="2304256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1115617" y="3083149"/>
            <a:ext cx="1656184" cy="288032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99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48" y="1057300"/>
            <a:ext cx="5852160" cy="41376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PUP – </a:t>
            </a:r>
            <a:r>
              <a:rPr lang="de-CH" dirty="0" err="1" smtClean="0"/>
              <a:t>Potentially</a:t>
            </a:r>
            <a:r>
              <a:rPr lang="de-CH" dirty="0" smtClean="0"/>
              <a:t> </a:t>
            </a:r>
            <a:r>
              <a:rPr lang="de-CH" dirty="0" err="1" smtClean="0"/>
              <a:t>Unwanted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/>
          </a:p>
        </p:txBody>
      </p:sp>
      <p:sp>
        <p:nvSpPr>
          <p:cNvPr id="5" name="Abgerundetes Rechteck 4"/>
          <p:cNvSpPr/>
          <p:nvPr/>
        </p:nvSpPr>
        <p:spPr>
          <a:xfrm>
            <a:off x="3635896" y="1234824"/>
            <a:ext cx="527712" cy="288032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4067944" y="1378431"/>
            <a:ext cx="55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800" b="1" dirty="0" smtClean="0">
                <a:solidFill>
                  <a:schemeClr val="accent2"/>
                </a:solidFill>
              </a:rPr>
              <a:t>?</a:t>
            </a:r>
            <a:endParaRPr lang="de-CH" b="1" dirty="0">
              <a:solidFill>
                <a:schemeClr val="accent2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020272" y="1417340"/>
            <a:ext cx="1656184" cy="3528392"/>
          </a:xfrm>
          <a:prstGeom prst="rect">
            <a:avLst/>
          </a:prstGeom>
          <a:solidFill>
            <a:srgbClr val="9BBB59">
              <a:alpha val="34118"/>
            </a:srgbClr>
          </a:solidFill>
          <a:ln>
            <a:prstDash val="dash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sz="1050" dirty="0" smtClean="0">
                <a:solidFill>
                  <a:schemeClr val="tx1"/>
                </a:solidFill>
              </a:rPr>
              <a:t/>
            </a:r>
            <a:br>
              <a:rPr lang="de-CH" sz="1050" dirty="0" smtClean="0">
                <a:solidFill>
                  <a:schemeClr val="tx1"/>
                </a:solidFill>
              </a:rPr>
            </a:br>
            <a:r>
              <a:rPr lang="de-CH" dirty="0" smtClean="0">
                <a:solidFill>
                  <a:schemeClr val="tx1"/>
                </a:solidFill>
              </a:rPr>
              <a:t>Bundle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236296" y="2153969"/>
            <a:ext cx="1224136" cy="1135579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Original-Software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7240440" y="3458269"/>
            <a:ext cx="1219992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Toolbar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7240440" y="4153644"/>
            <a:ext cx="1219992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Spyware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29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48" y="1057300"/>
            <a:ext cx="5852160" cy="41376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PUP – </a:t>
            </a:r>
            <a:r>
              <a:rPr lang="de-CH" dirty="0" err="1" smtClean="0"/>
              <a:t>Potentially</a:t>
            </a:r>
            <a:r>
              <a:rPr lang="de-CH" dirty="0" smtClean="0"/>
              <a:t> </a:t>
            </a:r>
            <a:r>
              <a:rPr lang="de-CH" dirty="0" err="1" smtClean="0"/>
              <a:t>Unwanted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48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r="160"/>
          <a:stretch>
            <a:fillRect/>
          </a:stretch>
        </p:blipFill>
        <p:spPr/>
      </p:pic>
      <p:sp>
        <p:nvSpPr>
          <p:cNvPr id="14" name="Wolkenförmige Legende 13"/>
          <p:cNvSpPr/>
          <p:nvPr/>
        </p:nvSpPr>
        <p:spPr>
          <a:xfrm>
            <a:off x="179512" y="3181536"/>
            <a:ext cx="3333672" cy="1728192"/>
          </a:xfrm>
          <a:prstGeom prst="cloudCallout">
            <a:avLst>
              <a:gd name="adj1" fmla="val 20130"/>
              <a:gd name="adj2" fmla="val -1672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b="1" dirty="0" smtClean="0"/>
              <a:t>Recherchieren</a:t>
            </a:r>
            <a:br>
              <a:rPr lang="de-CH" b="1" dirty="0" smtClean="0"/>
            </a:b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z.B. bei Wikipedia</a:t>
            </a:r>
            <a:endParaRPr lang="de-CH" dirty="0"/>
          </a:p>
        </p:txBody>
      </p:sp>
      <p:sp>
        <p:nvSpPr>
          <p:cNvPr id="17" name="Wolkenförmige Legende 16"/>
          <p:cNvSpPr/>
          <p:nvPr/>
        </p:nvSpPr>
        <p:spPr>
          <a:xfrm>
            <a:off x="5126827" y="121196"/>
            <a:ext cx="3444732" cy="1728192"/>
          </a:xfrm>
          <a:prstGeom prst="cloudCallout">
            <a:avLst>
              <a:gd name="adj1" fmla="val -113221"/>
              <a:gd name="adj2" fmla="val 50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b="1" dirty="0" smtClean="0"/>
              <a:t>Download-Portale meiden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Projekt-Webseite</a:t>
            </a:r>
            <a:endParaRPr lang="de-CH" dirty="0"/>
          </a:p>
        </p:txBody>
      </p:sp>
      <p:sp>
        <p:nvSpPr>
          <p:cNvPr id="45" name="Textfeld 44"/>
          <p:cNvSpPr txBox="1"/>
          <p:nvPr/>
        </p:nvSpPr>
        <p:spPr>
          <a:xfrm>
            <a:off x="107504" y="5017740"/>
            <a:ext cx="501932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sz="3600" b="1" spc="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Sicherer Download</a:t>
            </a:r>
            <a:endParaRPr lang="de-CH" sz="3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8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3" y="461963"/>
            <a:ext cx="6619875" cy="4791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Pfeil nach rechts 6"/>
          <p:cNvSpPr/>
          <p:nvPr/>
        </p:nvSpPr>
        <p:spPr>
          <a:xfrm>
            <a:off x="486794" y="4758583"/>
            <a:ext cx="129614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Pfeil nach rechts 7"/>
          <p:cNvSpPr/>
          <p:nvPr/>
        </p:nvSpPr>
        <p:spPr>
          <a:xfrm rot="10800000">
            <a:off x="7740352" y="3361556"/>
            <a:ext cx="129614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Pfeil nach rechts 8"/>
          <p:cNvSpPr/>
          <p:nvPr/>
        </p:nvSpPr>
        <p:spPr>
          <a:xfrm rot="10800000">
            <a:off x="7740352" y="2281436"/>
            <a:ext cx="129614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053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2239" t="2791" r="2049" b="3811"/>
          <a:stretch/>
        </p:blipFill>
        <p:spPr>
          <a:xfrm>
            <a:off x="569618" y="1057300"/>
            <a:ext cx="5226518" cy="42832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Software-Installation</a:t>
            </a:r>
            <a:endParaRPr lang="de-CH" dirty="0"/>
          </a:p>
        </p:txBody>
      </p:sp>
      <p:sp>
        <p:nvSpPr>
          <p:cNvPr id="6" name="Wolkenförmige Legende 5"/>
          <p:cNvSpPr/>
          <p:nvPr/>
        </p:nvSpPr>
        <p:spPr>
          <a:xfrm>
            <a:off x="5341201" y="337220"/>
            <a:ext cx="3312368" cy="2088232"/>
          </a:xfrm>
          <a:prstGeom prst="cloudCallout">
            <a:avLst>
              <a:gd name="adj1" fmla="val -131546"/>
              <a:gd name="adj2" fmla="val 906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Unbedingt auf solche Kästchen achten und sie deaktivieren!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368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Smartphones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0" b="24800"/>
          <a:stretch/>
        </p:blipFill>
        <p:spPr>
          <a:xfrm>
            <a:off x="1163030" y="2094077"/>
            <a:ext cx="6817940" cy="360800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668344" y="3826703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Apps ausserhalb</a:t>
            </a:r>
            <a:endParaRPr lang="de-CH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0" y="3610679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Keine </a:t>
            </a:r>
            <a:r>
              <a:rPr lang="de-CH" sz="2400" dirty="0" err="1" smtClean="0"/>
              <a:t>Berech-tigungen</a:t>
            </a:r>
            <a:r>
              <a:rPr lang="de-CH" sz="2400" dirty="0" smtClean="0"/>
              <a:t> nötig</a:t>
            </a:r>
            <a:endParaRPr lang="de-CH" sz="24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88" y="1259566"/>
            <a:ext cx="964704" cy="96470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2" r="24137"/>
          <a:stretch/>
        </p:blipFill>
        <p:spPr>
          <a:xfrm>
            <a:off x="5364088" y="1259566"/>
            <a:ext cx="964800" cy="92087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01451"/>
            <a:ext cx="2053999" cy="144126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31" y="4649475"/>
            <a:ext cx="469875" cy="469875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2" r="24137"/>
          <a:stretch/>
        </p:blipFill>
        <p:spPr>
          <a:xfrm>
            <a:off x="7746009" y="4657700"/>
            <a:ext cx="469922" cy="44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3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Quellen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https://blog.emsisoft.com/2015/03/11/mind-the-pup-top-download-portals-to-avoid/</a:t>
            </a:r>
          </a:p>
        </p:txBody>
      </p:sp>
    </p:spTree>
    <p:extLst>
      <p:ext uri="{BB962C8B-B14F-4D97-AF65-F5344CB8AC3E}">
        <p14:creationId xmlns:p14="http://schemas.microsoft.com/office/powerpoint/2010/main" val="307011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net_16zu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kinet_16zu10</Template>
  <TotalTime>0</TotalTime>
  <Words>430</Words>
  <Application>Microsoft Office PowerPoint</Application>
  <PresentationFormat>Bildschirmpräsentation (16:10)</PresentationFormat>
  <Paragraphs>59</Paragraphs>
  <Slides>9</Slides>
  <Notes>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kinet_16zu10</vt:lpstr>
      <vt:lpstr>Sicherheit@Kirchenfeld</vt:lpstr>
      <vt:lpstr>Software-Download</vt:lpstr>
      <vt:lpstr>PUP – Potentially Unwanted Programs</vt:lpstr>
      <vt:lpstr>PUP – Potentially Unwanted Programs</vt:lpstr>
      <vt:lpstr>PowerPoint-Präsentation</vt:lpstr>
      <vt:lpstr>PowerPoint-Präsentation</vt:lpstr>
      <vt:lpstr>Software-Installation</vt:lpstr>
      <vt:lpstr>Smartphones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Briefing</dc:title>
  <dc:creator>Thomas Jampen</dc:creator>
  <cp:lastModifiedBy>Thomas Jampen</cp:lastModifiedBy>
  <cp:revision>608</cp:revision>
  <dcterms:created xsi:type="dcterms:W3CDTF">2015-10-06T07:08:54Z</dcterms:created>
  <dcterms:modified xsi:type="dcterms:W3CDTF">2017-12-15T21:11:29Z</dcterms:modified>
</cp:coreProperties>
</file>