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9" r:id="rId4"/>
    <p:sldId id="259" r:id="rId5"/>
    <p:sldId id="280" r:id="rId6"/>
    <p:sldId id="284" r:id="rId7"/>
    <p:sldId id="281" r:id="rId8"/>
    <p:sldId id="283" r:id="rId9"/>
    <p:sldId id="282" r:id="rId10"/>
    <p:sldId id="285" r:id="rId11"/>
    <p:sldId id="286" r:id="rId12"/>
    <p:sldId id="263" r:id="rId13"/>
    <p:sldId id="264" r:id="rId14"/>
    <p:sldId id="265" r:id="rId15"/>
    <p:sldId id="266" r:id="rId16"/>
    <p:sldId id="268" r:id="rId17"/>
    <p:sldId id="269" r:id="rId18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A26"/>
    <a:srgbClr val="EEEEEE"/>
    <a:srgbClr val="F2F1E6"/>
    <a:srgbClr val="F6F5EE"/>
    <a:srgbClr val="0070BA"/>
    <a:srgbClr val="FF060A"/>
    <a:srgbClr val="76EBF4"/>
    <a:srgbClr val="FFD42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15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06.08.2017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Diese beiden Suchmaschinen versprechen,</a:t>
            </a:r>
            <a:r>
              <a:rPr lang="de-CH" baseline="0" dirty="0" smtClean="0"/>
              <a:t> k</a:t>
            </a:r>
            <a:r>
              <a:rPr lang="de-CH" dirty="0" smtClean="0"/>
              <a:t>eine Daten über ihre Benutzer zu</a:t>
            </a:r>
            <a:r>
              <a:rPr lang="de-CH" baseline="0" dirty="0" smtClean="0"/>
              <a:t> speichern und Suchresultate nicht zu personalisieren.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3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Ein </a:t>
            </a:r>
            <a:r>
              <a:rPr lang="de-CH" baseline="0" dirty="0" smtClean="0"/>
              <a:t>Eingabefeld, ein </a:t>
            </a:r>
            <a:r>
              <a:rPr lang="de-CH" baseline="0" dirty="0" smtClean="0"/>
              <a:t>Suchen-Knopf…</a:t>
            </a:r>
          </a:p>
          <a:p>
            <a:r>
              <a:rPr lang="de-CH" baseline="0" dirty="0" smtClean="0"/>
              <a:t>Wie eine mathematische Funktion, </a:t>
            </a:r>
            <a:r>
              <a:rPr lang="de-CH" baseline="0" dirty="0" smtClean="0"/>
              <a:t>die Resultate hängen einfach von den Suchbegriffen ab, oder</a:t>
            </a:r>
            <a:r>
              <a:rPr lang="de-CH" baseline="0" dirty="0" smtClean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05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Erhalten</a:t>
            </a:r>
            <a:r>
              <a:rPr lang="de-CH" baseline="0" dirty="0" smtClean="0"/>
              <a:t> diese beiden Personen dieselben Resultate, wenn sie nach den gleichen Begriffen suchen?</a:t>
            </a: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Nein</a:t>
            </a:r>
            <a:r>
              <a:rPr lang="de-CH" dirty="0" smtClean="0"/>
              <a:t>, seit</a:t>
            </a:r>
            <a:r>
              <a:rPr lang="de-CH" baseline="0" dirty="0" smtClean="0"/>
              <a:t> 2009 sind Suchresultate auch dann personalisiert, wenn man </a:t>
            </a:r>
            <a:r>
              <a:rPr lang="de-CH" b="1" baseline="0" dirty="0" smtClean="0"/>
              <a:t>nicht</a:t>
            </a:r>
            <a:r>
              <a:rPr lang="de-CH" baseline="0" dirty="0" smtClean="0"/>
              <a:t> mit einem Google-Konto eingeloggt ist!</a:t>
            </a:r>
            <a:endParaRPr lang="de-CH" dirty="0" smtClean="0"/>
          </a:p>
          <a:p>
            <a:pPr marL="0" indent="0">
              <a:buFontTx/>
              <a:buNone/>
            </a:pP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Personalisierung z.B. anhand bisheriger</a:t>
            </a:r>
            <a:r>
              <a:rPr lang="de-CH" baseline="0" dirty="0" smtClean="0"/>
              <a:t> </a:t>
            </a:r>
            <a:r>
              <a:rPr lang="de-CH" dirty="0" smtClean="0"/>
              <a:t>Suchanfragen</a:t>
            </a:r>
            <a:r>
              <a:rPr lang="de-CH" baseline="0" dirty="0" smtClean="0"/>
              <a:t> </a:t>
            </a:r>
            <a:r>
              <a:rPr lang="de-CH" baseline="0" dirty="0" smtClean="0"/>
              <a:t>(Begriffe, angeklickte Resultate, …)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87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Welche Suchanfrage</a:t>
            </a:r>
            <a:r>
              <a:rPr lang="de-CH" baseline="0" dirty="0" smtClean="0"/>
              <a:t> stammt von mir, welche von einer Kollegin?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36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dirty="0" smtClean="0">
                <a:sym typeface="Wingdings" panose="05000000000000000000" pitchFamily="2" charset="2"/>
              </a:rPr>
              <a:t> Personalisierung basierend auf dem aktuellen Standort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smtClean="0"/>
              <a:t>(Land</a:t>
            </a:r>
            <a:r>
              <a:rPr lang="de-CH" baseline="0" dirty="0" smtClean="0"/>
              <a:t>, Provider, GPS, WLAN, …)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87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 Personalisierung basierend auf dem benutzten </a:t>
            </a:r>
            <a:r>
              <a:rPr lang="de-CH" baseline="0" dirty="0" smtClean="0"/>
              <a:t>Gerät </a:t>
            </a:r>
            <a:r>
              <a:rPr lang="de-CH" baseline="0" dirty="0" smtClean="0"/>
              <a:t>(Gewichtung der Resultate auch nach Smartphone-Tauglichkeit bei Anfragen von Smartphones)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872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Signal – ein Instant-Messenger</a:t>
            </a:r>
            <a:r>
              <a:rPr lang="de-CH" baseline="0" dirty="0" smtClean="0"/>
              <a:t> für Privacy-Interessierte</a:t>
            </a:r>
          </a:p>
          <a:p>
            <a:r>
              <a:rPr lang="de-CH" baseline="0" dirty="0" smtClean="0"/>
              <a:t>Hier wurde mit einem synchronisierten Firefox-Browserprofil gesucht (einmal vom PC, einmal vom Smartphone aus)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36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 Personalisierung anhand s</a:t>
            </a:r>
            <a:r>
              <a:rPr lang="de-CH" baseline="0" dirty="0" smtClean="0"/>
              <a:t>ozialer </a:t>
            </a:r>
            <a:r>
              <a:rPr lang="de-CH" baseline="0" dirty="0" smtClean="0"/>
              <a:t>Kontakte und Empfehlungen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8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436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06.08.2017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06.08.2017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06.08.2017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06.08.2017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06.08.2017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06.08.2017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06.08.2017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06.08.2017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06.08.2017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06.08.2017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540568" y="4657700"/>
            <a:ext cx="3744416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Filterblase</a:t>
            </a:r>
            <a:endParaRPr lang="de-CH" sz="3200" b="1" dirty="0">
              <a:solidFill>
                <a:srgbClr val="FF06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Soziale Personalisierung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9" t="13238"/>
          <a:stretch/>
        </p:blipFill>
        <p:spPr>
          <a:xfrm>
            <a:off x="532334" y="1129308"/>
            <a:ext cx="6055890" cy="4092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Pfeil nach rechts 4"/>
          <p:cNvSpPr/>
          <p:nvPr/>
        </p:nvSpPr>
        <p:spPr>
          <a:xfrm>
            <a:off x="72008" y="1695847"/>
            <a:ext cx="611560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88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Es geht auch anders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pPr marL="0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https://duckduckgo.com/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https://swisscows.ch/</a:t>
            </a:r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96525"/>
            <a:ext cx="2069101" cy="164148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03619"/>
            <a:ext cx="2069101" cy="124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1987" y="1"/>
            <a:ext cx="9144000" cy="5714999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7" y="404091"/>
            <a:ext cx="5006055" cy="334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985292"/>
            <a:ext cx="209491" cy="279321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457200" y="4993357"/>
            <a:ext cx="8229600" cy="724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C0C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 smtClean="0"/>
              <a:t>Privatsphäre-Einstellungen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096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1987" y="1"/>
            <a:ext cx="9144000" cy="571499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6" y="404093"/>
            <a:ext cx="5006055" cy="334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89348"/>
            <a:ext cx="209491" cy="279321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457200" y="4993357"/>
            <a:ext cx="8229600" cy="724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C0C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 smtClean="0"/>
              <a:t>Privatsphäre-Einstellungen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0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1987" y="1"/>
            <a:ext cx="9144000" cy="571499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7" y="404092"/>
            <a:ext cx="5006055" cy="331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57200" y="4993357"/>
            <a:ext cx="8229600" cy="724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C0C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 smtClean="0"/>
              <a:t>Privatsphäre-Einstellungen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55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1987" y="1"/>
            <a:ext cx="9144000" cy="5714999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7" y="404092"/>
            <a:ext cx="5006055" cy="334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613" y="3571748"/>
            <a:ext cx="209491" cy="279321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57200" y="4993357"/>
            <a:ext cx="8229600" cy="724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C0C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 smtClean="0"/>
              <a:t>Privatsphäre-Einstellungen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701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1987" y="1"/>
            <a:ext cx="9144000" cy="571499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17" y="404093"/>
            <a:ext cx="5006055" cy="334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2785492"/>
            <a:ext cx="209491" cy="279321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457200" y="4993357"/>
            <a:ext cx="8229600" cy="724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C0C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 smtClean="0"/>
              <a:t>Privatsphäre-Einstellungen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816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1987" y="1"/>
            <a:ext cx="9144000" cy="5714999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5" y="404093"/>
            <a:ext cx="5005867" cy="334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05" y="404092"/>
            <a:ext cx="5005867" cy="334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38" y="1955900"/>
            <a:ext cx="209491" cy="279321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457200" y="4993357"/>
            <a:ext cx="8229600" cy="7241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0C0C0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 smtClean="0"/>
              <a:t>Privatsphäre-Einstellungen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6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94533"/>
            <a:ext cx="8064896" cy="272593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8" y="4441676"/>
            <a:ext cx="8065640" cy="5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562372" y="3451820"/>
            <a:ext cx="2857500" cy="2286000"/>
            <a:chOff x="323528" y="3451820"/>
            <a:chExt cx="2857500" cy="2286000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451820"/>
              <a:ext cx="2857500" cy="2286000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388961" y="4428698"/>
              <a:ext cx="1460311" cy="96899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9" y="4657700"/>
              <a:ext cx="1165704" cy="394008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07" y="5152728"/>
              <a:ext cx="1165811" cy="81036"/>
            </a:xfrm>
            <a:prstGeom prst="rect">
              <a:avLst/>
            </a:prstGeom>
          </p:spPr>
        </p:pic>
      </p:grpSp>
      <p:grpSp>
        <p:nvGrpSpPr>
          <p:cNvPr id="22" name="Gruppieren 21"/>
          <p:cNvGrpSpPr/>
          <p:nvPr/>
        </p:nvGrpSpPr>
        <p:grpSpPr>
          <a:xfrm>
            <a:off x="5436096" y="3077346"/>
            <a:ext cx="3024336" cy="2660474"/>
            <a:chOff x="4965551" y="3077346"/>
            <a:chExt cx="3024336" cy="2660474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69"/>
            <a:stretch/>
          </p:blipFill>
          <p:spPr>
            <a:xfrm>
              <a:off x="4965551" y="3077346"/>
              <a:ext cx="3024336" cy="2660474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6660231" y="4594819"/>
              <a:ext cx="1102643" cy="596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760" y="4691451"/>
              <a:ext cx="815438" cy="27561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824" y="5033061"/>
              <a:ext cx="815512" cy="56687"/>
            </a:xfrm>
            <a:prstGeom prst="rect">
              <a:avLst/>
            </a:prstGeom>
          </p:spPr>
        </p:pic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49388"/>
            <a:ext cx="2601129" cy="16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Personalisierung durch Suchverlauf</a:t>
            </a:r>
            <a:endParaRPr lang="de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" t="13068" r="23552" b="60334"/>
          <a:stretch/>
        </p:blipFill>
        <p:spPr bwMode="auto">
          <a:xfrm>
            <a:off x="582885" y="1152525"/>
            <a:ext cx="7200900" cy="1704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t="17312" r="24972" b="62315"/>
          <a:stretch/>
        </p:blipFill>
        <p:spPr bwMode="auto">
          <a:xfrm>
            <a:off x="582885" y="3328414"/>
            <a:ext cx="7200900" cy="166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6" t="13780" r="23722" b="60220"/>
          <a:stretch/>
        </p:blipFill>
        <p:spPr>
          <a:xfrm>
            <a:off x="1676400" y="3328415"/>
            <a:ext cx="6107385" cy="166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562372" y="3451820"/>
            <a:ext cx="2857500" cy="2286000"/>
            <a:chOff x="323528" y="3451820"/>
            <a:chExt cx="2857500" cy="2286000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451820"/>
              <a:ext cx="2857500" cy="2286000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388961" y="4428698"/>
              <a:ext cx="1460311" cy="96899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9" y="4657700"/>
              <a:ext cx="1165704" cy="394008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07" y="5152728"/>
              <a:ext cx="1165811" cy="81036"/>
            </a:xfrm>
            <a:prstGeom prst="rect">
              <a:avLst/>
            </a:prstGeom>
          </p:spPr>
        </p:pic>
      </p:grpSp>
      <p:grpSp>
        <p:nvGrpSpPr>
          <p:cNvPr id="22" name="Gruppieren 21"/>
          <p:cNvGrpSpPr/>
          <p:nvPr/>
        </p:nvGrpSpPr>
        <p:grpSpPr>
          <a:xfrm>
            <a:off x="5436096" y="3077346"/>
            <a:ext cx="3024336" cy="2660474"/>
            <a:chOff x="4965551" y="3077346"/>
            <a:chExt cx="3024336" cy="2660474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69"/>
            <a:stretch/>
          </p:blipFill>
          <p:spPr>
            <a:xfrm>
              <a:off x="4965551" y="3077346"/>
              <a:ext cx="3024336" cy="2660474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6660231" y="4594819"/>
              <a:ext cx="1102643" cy="596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760" y="4691451"/>
              <a:ext cx="815438" cy="27561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824" y="5033061"/>
              <a:ext cx="815512" cy="56687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5210"/>
            <a:ext cx="2352780" cy="166229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49388"/>
            <a:ext cx="2601129" cy="16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Ortsbasierte Personalisierung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"/>
          <a:stretch/>
        </p:blipFill>
        <p:spPr>
          <a:xfrm>
            <a:off x="542552" y="3577580"/>
            <a:ext cx="3113274" cy="1890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t="237"/>
          <a:stretch/>
        </p:blipFill>
        <p:spPr>
          <a:xfrm>
            <a:off x="3891955" y="3577581"/>
            <a:ext cx="3749469" cy="1890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feld 8"/>
          <p:cNvSpPr txBox="1"/>
          <p:nvPr/>
        </p:nvSpPr>
        <p:spPr>
          <a:xfrm>
            <a:off x="538870" y="320824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</a:t>
            </a:r>
            <a:r>
              <a:rPr lang="de-CH" dirty="0" smtClean="0"/>
              <a:t>n der Schule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3891955" y="3208249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unterwegs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"/>
          <a:stretch/>
        </p:blipFill>
        <p:spPr>
          <a:xfrm>
            <a:off x="542552" y="872621"/>
            <a:ext cx="6208786" cy="3770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t="237"/>
          <a:stretch/>
        </p:blipFill>
        <p:spPr>
          <a:xfrm>
            <a:off x="542551" y="876320"/>
            <a:ext cx="7477551" cy="3770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910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562372" y="3451820"/>
            <a:ext cx="2857500" cy="2286000"/>
            <a:chOff x="323528" y="3451820"/>
            <a:chExt cx="2857500" cy="2286000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451820"/>
              <a:ext cx="2857500" cy="2286000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388961" y="4428698"/>
              <a:ext cx="1460311" cy="96899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9" y="4657700"/>
              <a:ext cx="1165704" cy="394008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07" y="5152728"/>
              <a:ext cx="1165811" cy="81036"/>
            </a:xfrm>
            <a:prstGeom prst="rect">
              <a:avLst/>
            </a:prstGeom>
          </p:spPr>
        </p:pic>
      </p:grpSp>
      <p:grpSp>
        <p:nvGrpSpPr>
          <p:cNvPr id="22" name="Gruppieren 21"/>
          <p:cNvGrpSpPr/>
          <p:nvPr/>
        </p:nvGrpSpPr>
        <p:grpSpPr>
          <a:xfrm>
            <a:off x="5436096" y="3077346"/>
            <a:ext cx="3024336" cy="2660474"/>
            <a:chOff x="4965551" y="3077346"/>
            <a:chExt cx="3024336" cy="2660474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69"/>
            <a:stretch/>
          </p:blipFill>
          <p:spPr>
            <a:xfrm>
              <a:off x="4965551" y="3077346"/>
              <a:ext cx="3024336" cy="2660474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6660231" y="4594819"/>
              <a:ext cx="1102643" cy="596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760" y="4691451"/>
              <a:ext cx="815438" cy="27561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824" y="5033061"/>
              <a:ext cx="815512" cy="56687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5210"/>
            <a:ext cx="2352780" cy="1662290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3" b="6408"/>
          <a:stretch/>
        </p:blipFill>
        <p:spPr>
          <a:xfrm>
            <a:off x="2771800" y="121196"/>
            <a:ext cx="3561903" cy="153352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49388"/>
            <a:ext cx="2601129" cy="16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Gerätebasierte Personalisierung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7804" r="56562" b="2543"/>
          <a:stretch/>
        </p:blipFill>
        <p:spPr>
          <a:xfrm>
            <a:off x="563563" y="1129308"/>
            <a:ext cx="3936429" cy="3966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"/>
          <a:stretch/>
        </p:blipFill>
        <p:spPr>
          <a:xfrm>
            <a:off x="5338556" y="1129307"/>
            <a:ext cx="2329788" cy="3967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feld 4"/>
          <p:cNvSpPr txBox="1"/>
          <p:nvPr/>
        </p:nvSpPr>
        <p:spPr>
          <a:xfrm>
            <a:off x="2318417" y="516257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PC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5830830" y="516175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Smartphone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13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562372" y="3451820"/>
            <a:ext cx="2857500" cy="2286000"/>
            <a:chOff x="323528" y="3451820"/>
            <a:chExt cx="2857500" cy="2286000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3451820"/>
              <a:ext cx="2857500" cy="2286000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388961" y="4428698"/>
              <a:ext cx="1460311" cy="96899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9" y="4657700"/>
              <a:ext cx="1165704" cy="394008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07" y="5152728"/>
              <a:ext cx="1165811" cy="81036"/>
            </a:xfrm>
            <a:prstGeom prst="rect">
              <a:avLst/>
            </a:prstGeom>
          </p:spPr>
        </p:pic>
      </p:grpSp>
      <p:grpSp>
        <p:nvGrpSpPr>
          <p:cNvPr id="22" name="Gruppieren 21"/>
          <p:cNvGrpSpPr/>
          <p:nvPr/>
        </p:nvGrpSpPr>
        <p:grpSpPr>
          <a:xfrm>
            <a:off x="5436096" y="3077346"/>
            <a:ext cx="3024336" cy="2660474"/>
            <a:chOff x="4965551" y="3077346"/>
            <a:chExt cx="3024336" cy="2660474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69"/>
            <a:stretch/>
          </p:blipFill>
          <p:spPr>
            <a:xfrm>
              <a:off x="4965551" y="3077346"/>
              <a:ext cx="3024336" cy="2660474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6660231" y="4594819"/>
              <a:ext cx="1102643" cy="596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760" y="4691451"/>
              <a:ext cx="815438" cy="27561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824" y="5033061"/>
              <a:ext cx="815512" cy="56687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5210"/>
            <a:ext cx="2352780" cy="1662290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63" y="1921396"/>
            <a:ext cx="974749" cy="974749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3" b="6408"/>
          <a:stretch/>
        </p:blipFill>
        <p:spPr>
          <a:xfrm>
            <a:off x="2771800" y="121196"/>
            <a:ext cx="3561903" cy="153352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49388"/>
            <a:ext cx="2601129" cy="16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202</Words>
  <Application>Microsoft Office PowerPoint</Application>
  <PresentationFormat>Bildschirmpräsentation (16:10)</PresentationFormat>
  <Paragraphs>46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kinet_16zu10</vt:lpstr>
      <vt:lpstr>Sicherheit@Kirchenfeld</vt:lpstr>
      <vt:lpstr>PowerPoint-Präsentation</vt:lpstr>
      <vt:lpstr>PowerPoint-Präsentation</vt:lpstr>
      <vt:lpstr>Personalisierung durch Suchverlauf</vt:lpstr>
      <vt:lpstr>PowerPoint-Präsentation</vt:lpstr>
      <vt:lpstr>Ortsbasierte Personalisierung</vt:lpstr>
      <vt:lpstr>PowerPoint-Präsentation</vt:lpstr>
      <vt:lpstr>Gerätebasierte Personalisierung</vt:lpstr>
      <vt:lpstr>PowerPoint-Präsentation</vt:lpstr>
      <vt:lpstr>Soziale Personalisierung</vt:lpstr>
      <vt:lpstr>Es geht auch anders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383</cp:revision>
  <dcterms:created xsi:type="dcterms:W3CDTF">2015-10-06T07:08:54Z</dcterms:created>
  <dcterms:modified xsi:type="dcterms:W3CDTF">2017-08-06T21:10:15Z</dcterms:modified>
</cp:coreProperties>
</file>