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74" r:id="rId3"/>
    <p:sldId id="268" r:id="rId4"/>
    <p:sldId id="269" r:id="rId5"/>
    <p:sldId id="270" r:id="rId6"/>
    <p:sldId id="271" r:id="rId7"/>
    <p:sldId id="273" r:id="rId8"/>
    <p:sldId id="272" r:id="rId9"/>
    <p:sldId id="281" r:id="rId10"/>
    <p:sldId id="275" r:id="rId11"/>
    <p:sldId id="283" r:id="rId12"/>
    <p:sldId id="282" r:id="rId13"/>
    <p:sldId id="263" r:id="rId14"/>
  </p:sldIdLst>
  <p:sldSz cx="9144000" cy="5715000" type="screen16x1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23333"/>
    <a:srgbClr val="FF060A"/>
    <a:srgbClr val="76EBF4"/>
    <a:srgbClr val="FFD42A"/>
    <a:srgbClr val="000000"/>
    <a:srgbClr val="F2F2F2"/>
    <a:srgbClr val="0C0C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9144" autoAdjust="0"/>
  </p:normalViewPr>
  <p:slideViewPr>
    <p:cSldViewPr>
      <p:cViewPr varScale="1">
        <p:scale>
          <a:sx n="92" d="100"/>
          <a:sy n="92" d="100"/>
        </p:scale>
        <p:origin x="1356" y="102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A7E01C-E1A7-49FB-94E5-C2B9E154A472}" type="datetimeFigureOut">
              <a:rPr lang="de-CH" smtClean="0"/>
              <a:t>14.09.2017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E1B1A5-4AA0-4E91-900A-A20EB5EB856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35391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E1B1A5-4AA0-4E91-900A-A20EB5EB8560}" type="slidenum">
              <a:rPr lang="de-CH" smtClean="0"/>
              <a:t>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140160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baseline="0" dirty="0" smtClean="0"/>
              <a:t>Auf vielen Webseiten das gleiche Passwort ist alles andere als ideal, aber akzeptabel, wenn mindestens für die wichtigen Webseiten ein individuelles Passwort verwendet wird.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E1B1A5-4AA0-4E91-900A-A20EB5EB8560}" type="slidenum">
              <a:rPr lang="de-CH" smtClean="0"/>
              <a:t>10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785378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dirty="0" smtClean="0"/>
              <a:t>Die Passwörter werden</a:t>
            </a:r>
            <a:r>
              <a:rPr lang="de-CH" baseline="0" dirty="0" smtClean="0"/>
              <a:t> nicht übers Internet übertragen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dirty="0" smtClean="0"/>
              <a:t>Die Überprüfung findet lokale auf dem eigenen Gerät statt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dirty="0" smtClean="0"/>
              <a:t>Die Hintergrundfarbe</a:t>
            </a:r>
            <a:r>
              <a:rPr lang="de-CH" baseline="0" dirty="0" smtClean="0"/>
              <a:t> zeigt schon an, wie gut/schlecht ein Passwort ist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baseline="0" dirty="0" smtClean="0"/>
              <a:t>Zudem wird angezeigt, wie lange es dauern würde, dieses Passwort zu knacken (ist natürlich nicht immer 100% verlässlich, gibt aber einen guten Eindruck)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E1B1A5-4AA0-4E91-900A-A20EB5EB8560}" type="slidenum">
              <a:rPr lang="de-CH" smtClean="0"/>
              <a:t>11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307076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de-CH" dirty="0" smtClean="0"/>
              <a:t>Sofort umsetzen!</a:t>
            </a:r>
          </a:p>
          <a:p>
            <a:pPr marL="171450" indent="-171450">
              <a:buFont typeface="Arial" charset="0"/>
              <a:buChar char="•"/>
            </a:pPr>
            <a:endParaRPr lang="de-CH" dirty="0" smtClean="0"/>
          </a:p>
          <a:p>
            <a:pPr marL="171450" indent="-171450">
              <a:buFont typeface="Arial" charset="0"/>
              <a:buChar char="•"/>
            </a:pPr>
            <a:r>
              <a:rPr lang="de-CH" dirty="0" smtClean="0"/>
              <a:t>Achtung, neues Passwort gilt</a:t>
            </a:r>
            <a:r>
              <a:rPr lang="de-CH" baseline="0" dirty="0" smtClean="0"/>
              <a:t> für</a:t>
            </a:r>
            <a:r>
              <a:rPr lang="de-CH" dirty="0" smtClean="0"/>
              <a:t>:</a:t>
            </a:r>
          </a:p>
          <a:p>
            <a:pPr marL="628650" lvl="1" indent="-171450">
              <a:buFont typeface="Arial" charset="0"/>
              <a:buChar char="•"/>
            </a:pPr>
            <a:r>
              <a:rPr lang="de-CH" baseline="0" dirty="0" smtClean="0"/>
              <a:t>PC-Konto</a:t>
            </a:r>
          </a:p>
          <a:p>
            <a:pPr marL="628650" lvl="1" indent="-171450">
              <a:buFont typeface="Arial" charset="0"/>
              <a:buChar char="•"/>
            </a:pPr>
            <a:r>
              <a:rPr lang="de-CH" baseline="0" smtClean="0"/>
              <a:t>WLAN</a:t>
            </a:r>
          </a:p>
          <a:p>
            <a:pPr marL="628650" lvl="1" indent="-171450">
              <a:buFont typeface="Arial" charset="0"/>
              <a:buChar char="•"/>
            </a:pPr>
            <a:r>
              <a:rPr lang="de-CH" baseline="0" smtClean="0"/>
              <a:t>Intern</a:t>
            </a:r>
            <a:endParaRPr lang="de-CH" baseline="0" dirty="0" smtClean="0"/>
          </a:p>
          <a:p>
            <a:pPr marL="628650" lvl="1" indent="-171450">
              <a:buFont typeface="Arial" charset="0"/>
              <a:buChar char="•"/>
            </a:pPr>
            <a:r>
              <a:rPr lang="de-CH" baseline="0" dirty="0" smtClean="0"/>
              <a:t>ILIAS</a:t>
            </a:r>
          </a:p>
          <a:p>
            <a:pPr marL="628650" lvl="1" indent="-171450">
              <a:buFont typeface="Arial" charset="0"/>
              <a:buChar char="•"/>
            </a:pP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E1B1A5-4AA0-4E91-900A-A20EB5EB8560}" type="slidenum">
              <a:rPr lang="de-CH" smtClean="0"/>
              <a:t>12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731291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Max</a:t>
            </a:r>
          </a:p>
          <a:p>
            <a:pPr marL="171450" indent="-171450">
              <a:buFont typeface="Arial" charset="0"/>
              <a:buChar char="•"/>
            </a:pPr>
            <a:r>
              <a:rPr lang="de-CH" baseline="0" dirty="0" smtClean="0"/>
              <a:t>mit seinem </a:t>
            </a:r>
            <a:r>
              <a:rPr lang="de-CH" baseline="0" dirty="0" err="1" smtClean="0"/>
              <a:t>Büsi</a:t>
            </a:r>
            <a:endParaRPr lang="de-CH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de-CH" baseline="0" dirty="0" smtClean="0"/>
              <a:t>geht gerne ins Theater, schaut gerade, was im Stadttheater läuft</a:t>
            </a:r>
          </a:p>
          <a:p>
            <a:pPr marL="171450" indent="-171450">
              <a:buFont typeface="Arial" charset="0"/>
              <a:buChar char="•"/>
            </a:pPr>
            <a:r>
              <a:rPr lang="de-CH" baseline="0" dirty="0" smtClean="0"/>
              <a:t>reist gerne mit dem Zug</a:t>
            </a:r>
          </a:p>
          <a:p>
            <a:pPr marL="171450" indent="-171450">
              <a:buFont typeface="Arial" charset="0"/>
              <a:buChar char="•"/>
            </a:pPr>
            <a:r>
              <a:rPr lang="de-CH" baseline="0" dirty="0" smtClean="0"/>
              <a:t>will unbedingt den neusten Fussballschuh bestellen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E1B1A5-4AA0-4E91-900A-A20EB5EB8560}" type="slidenum">
              <a:rPr lang="de-CH" smtClean="0"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47494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Max</a:t>
            </a:r>
          </a:p>
          <a:p>
            <a:pPr marL="171450" indent="-171450">
              <a:buFont typeface="Arial" charset="0"/>
              <a:buChar char="•"/>
            </a:pPr>
            <a:r>
              <a:rPr lang="de-CH" dirty="0" smtClean="0"/>
              <a:t>loggt sich bei Ticketcorner ein</a:t>
            </a:r>
          </a:p>
          <a:p>
            <a:pPr marL="171450" indent="-171450">
              <a:buFont typeface="Arial" charset="0"/>
              <a:buChar char="•"/>
            </a:pPr>
            <a:r>
              <a:rPr lang="de-CH" dirty="0" smtClean="0"/>
              <a:t>benutzt</a:t>
            </a:r>
            <a:r>
              <a:rPr lang="de-CH" baseline="0" dirty="0" smtClean="0"/>
              <a:t> dazu </a:t>
            </a:r>
            <a:r>
              <a:rPr lang="de-CH" dirty="0" smtClean="0"/>
              <a:t>seine</a:t>
            </a:r>
            <a:r>
              <a:rPr lang="de-CH" baseline="0" dirty="0" smtClean="0"/>
              <a:t> E-Mail-Adresse und sein Passwort</a:t>
            </a:r>
          </a:p>
          <a:p>
            <a:pPr marL="171450" indent="-171450">
              <a:buFont typeface="Arial" charset="0"/>
              <a:buChar char="•"/>
            </a:pPr>
            <a:r>
              <a:rPr lang="de-CH" baseline="0" dirty="0" smtClean="0"/>
              <a:t>bestellt Theaterticket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E1B1A5-4AA0-4E91-900A-A20EB5EB8560}" type="slidenum">
              <a:rPr lang="de-CH" smtClean="0"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211285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Max</a:t>
            </a:r>
          </a:p>
          <a:p>
            <a:pPr marL="171450" indent="-171450">
              <a:buFont typeface="Arial" charset="0"/>
              <a:buChar char="•"/>
            </a:pPr>
            <a:r>
              <a:rPr lang="de-CH" dirty="0" smtClean="0"/>
              <a:t>loggt sich bei der SBB ein</a:t>
            </a:r>
          </a:p>
          <a:p>
            <a:pPr marL="171450" indent="-171450">
              <a:buFont typeface="Arial" charset="0"/>
              <a:buChar char="•"/>
            </a:pPr>
            <a:r>
              <a:rPr lang="de-CH" dirty="0" smtClean="0"/>
              <a:t>wiederum</a:t>
            </a:r>
            <a:r>
              <a:rPr lang="de-CH" baseline="0" dirty="0" smtClean="0"/>
              <a:t> </a:t>
            </a:r>
            <a:r>
              <a:rPr lang="de-CH" dirty="0" smtClean="0"/>
              <a:t>mit seiner</a:t>
            </a:r>
            <a:r>
              <a:rPr lang="de-CH" baseline="0" dirty="0" smtClean="0"/>
              <a:t> E-Mail-Adresse und seinem Passwort</a:t>
            </a:r>
          </a:p>
          <a:p>
            <a:pPr marL="171450" indent="-171450">
              <a:buFont typeface="Arial" charset="0"/>
              <a:buChar char="•"/>
            </a:pPr>
            <a:r>
              <a:rPr lang="de-CH" baseline="0" dirty="0" smtClean="0"/>
              <a:t>bestellt Zugticket</a:t>
            </a:r>
            <a:endParaRPr lang="de-CH" dirty="0" smtClean="0"/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E1B1A5-4AA0-4E91-900A-A20EB5EB8560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164821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Max</a:t>
            </a:r>
          </a:p>
          <a:p>
            <a:pPr marL="171450" indent="-171450">
              <a:buFont typeface="Arial" charset="0"/>
              <a:buChar char="•"/>
            </a:pPr>
            <a:r>
              <a:rPr lang="de-CH" dirty="0" smtClean="0"/>
              <a:t>loggt sich bei Zalando ein</a:t>
            </a:r>
          </a:p>
          <a:p>
            <a:pPr marL="171450" indent="-171450">
              <a:buFont typeface="Arial" charset="0"/>
              <a:buChar char="•"/>
            </a:pPr>
            <a:r>
              <a:rPr lang="de-CH" dirty="0" smtClean="0"/>
              <a:t>erneut mit seiner</a:t>
            </a:r>
            <a:r>
              <a:rPr lang="de-CH" baseline="0" dirty="0" smtClean="0"/>
              <a:t> E-Mail-Adresse und seinem Passwort</a:t>
            </a:r>
          </a:p>
          <a:p>
            <a:pPr marL="171450" indent="-171450">
              <a:buFont typeface="Arial" charset="0"/>
              <a:buChar char="•"/>
            </a:pPr>
            <a:r>
              <a:rPr lang="de-CH" baseline="0" dirty="0" smtClean="0"/>
              <a:t>bestellt die Fussballschuhe</a:t>
            </a:r>
            <a:endParaRPr lang="de-CH" dirty="0" smtClean="0"/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E1B1A5-4AA0-4E91-900A-A20EB5EB8560}" type="slidenum">
              <a:rPr lang="de-CH" smtClean="0"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464087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Max</a:t>
            </a:r>
          </a:p>
          <a:p>
            <a:pPr marL="171450" indent="-171450">
              <a:buFont typeface="Arial" charset="0"/>
              <a:buChar char="•"/>
            </a:pPr>
            <a:r>
              <a:rPr lang="de-CH" dirty="0" smtClean="0"/>
              <a:t>will noch E-Mails lesen</a:t>
            </a:r>
          </a:p>
          <a:p>
            <a:pPr marL="171450" indent="-171450">
              <a:buFont typeface="Arial" charset="0"/>
              <a:buChar char="•"/>
            </a:pPr>
            <a:r>
              <a:rPr lang="de-CH" dirty="0" smtClean="0"/>
              <a:t>loggt sich bei</a:t>
            </a:r>
            <a:r>
              <a:rPr lang="de-CH" baseline="0" dirty="0" smtClean="0"/>
              <a:t> Google ein</a:t>
            </a:r>
          </a:p>
          <a:p>
            <a:pPr marL="171450" indent="-171450">
              <a:buFont typeface="Arial" charset="0"/>
              <a:buChar char="•"/>
            </a:pPr>
            <a:r>
              <a:rPr lang="de-CH" baseline="0" dirty="0" smtClean="0"/>
              <a:t>wieder mit E-Mail und Passwort</a:t>
            </a:r>
          </a:p>
          <a:p>
            <a:pPr marL="0" indent="0">
              <a:buFont typeface="Arial" charset="0"/>
              <a:buNone/>
            </a:pPr>
            <a:endParaRPr lang="de-CH" baseline="0" dirty="0" smtClean="0"/>
          </a:p>
          <a:p>
            <a:pPr marL="0" indent="0">
              <a:buFont typeface="Arial" charset="0"/>
              <a:buNone/>
            </a:pPr>
            <a:r>
              <a:rPr lang="de-CH" baseline="0" dirty="0" smtClean="0"/>
              <a:t>Was ist falsch?</a:t>
            </a:r>
          </a:p>
          <a:p>
            <a:pPr marL="171450" indent="-171450">
              <a:buFont typeface="Arial" charset="0"/>
              <a:buChar char="•"/>
            </a:pPr>
            <a:r>
              <a:rPr lang="de-CH" baseline="0" dirty="0" smtClean="0"/>
              <a:t>Passwort ist schlecht (unsicher, weil einfach)</a:t>
            </a:r>
          </a:p>
          <a:p>
            <a:pPr marL="171450" indent="-171450">
              <a:buFont typeface="Arial" charset="0"/>
              <a:buChar char="•"/>
            </a:pPr>
            <a:r>
              <a:rPr lang="de-CH" baseline="0" dirty="0" smtClean="0"/>
              <a:t>schlimmer ist aber, dass dieses Passwort überall gebraucht wird</a:t>
            </a:r>
          </a:p>
          <a:p>
            <a:pPr marL="171450" indent="-171450">
              <a:buFont typeface="Arial" charset="0"/>
              <a:buChar char="•"/>
            </a:pPr>
            <a:r>
              <a:rPr lang="de-CH" dirty="0" smtClean="0"/>
              <a:t>Am schlimmsten ist aber, dass er</a:t>
            </a:r>
            <a:r>
              <a:rPr lang="de-CH" baseline="0" dirty="0" smtClean="0"/>
              <a:t> sein</a:t>
            </a:r>
            <a:r>
              <a:rPr lang="de-CH" dirty="0" smtClean="0"/>
              <a:t> Standardpasswort auch für den</a:t>
            </a:r>
            <a:r>
              <a:rPr lang="de-CH" baseline="0" dirty="0" smtClean="0"/>
              <a:t> E-Mail-Account braucht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E1B1A5-4AA0-4E91-900A-A20EB5EB8560}" type="slidenum">
              <a:rPr lang="de-CH" smtClean="0"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773920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de-CH" dirty="0" smtClean="0"/>
              <a:t>Angenommen:</a:t>
            </a:r>
            <a:r>
              <a:rPr lang="de-CH" baseline="0" dirty="0" smtClean="0"/>
              <a:t> </a:t>
            </a:r>
            <a:r>
              <a:rPr lang="de-CH" dirty="0" smtClean="0"/>
              <a:t>Hackerangriff auf Zalando</a:t>
            </a:r>
          </a:p>
          <a:p>
            <a:pPr marL="171450" indent="-171450">
              <a:buFont typeface="Arial" charset="0"/>
              <a:buChar char="•"/>
            </a:pPr>
            <a:r>
              <a:rPr lang="de-CH" dirty="0" smtClean="0"/>
              <a:t>Datendiebstahl</a:t>
            </a:r>
            <a:r>
              <a:rPr lang="de-CH" baseline="0" dirty="0" smtClean="0"/>
              <a:t> gelingt</a:t>
            </a:r>
          </a:p>
          <a:p>
            <a:pPr marL="171450" indent="-171450">
              <a:buFont typeface="Arial" charset="0"/>
              <a:buChar char="•"/>
            </a:pPr>
            <a:r>
              <a:rPr lang="de-CH" baseline="0" dirty="0" smtClean="0"/>
              <a:t>Liste mit persönlichen Daten, </a:t>
            </a:r>
            <a:r>
              <a:rPr lang="de-CH" baseline="0" dirty="0" err="1" smtClean="0"/>
              <a:t>u.A.</a:t>
            </a:r>
            <a:r>
              <a:rPr lang="de-CH" baseline="0" dirty="0" smtClean="0"/>
              <a:t> E-Mail / Passwort</a:t>
            </a:r>
          </a:p>
          <a:p>
            <a:pPr marL="171450" indent="-171450">
              <a:buFont typeface="Arial" charset="0"/>
              <a:buChar char="•"/>
            </a:pPr>
            <a:r>
              <a:rPr lang="de-CH" baseline="0" dirty="0" smtClean="0"/>
              <a:t>Hacker versucht, ob das Zalando-Passwort auch beim E-Mail-Account passt</a:t>
            </a:r>
          </a:p>
          <a:p>
            <a:pPr marL="171450" indent="-171450">
              <a:buFont typeface="Arial" charset="0"/>
              <a:buChar char="•"/>
            </a:pPr>
            <a:r>
              <a:rPr lang="de-CH" baseline="0" dirty="0" smtClean="0"/>
              <a:t>Er hat somit Zugriff auf (fast) gesamtes digitales Leben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E1B1A5-4AA0-4E91-900A-A20EB5EB8560}" type="slidenum">
              <a:rPr lang="de-CH" smtClean="0"/>
              <a:t>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167101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de-CH" dirty="0" smtClean="0"/>
              <a:t>Dies nennt</a:t>
            </a:r>
            <a:r>
              <a:rPr lang="de-CH" baseline="0" dirty="0" smtClean="0"/>
              <a:t> man Identitätsdiebstahl</a:t>
            </a:r>
          </a:p>
          <a:p>
            <a:pPr marL="171450" indent="-171450">
              <a:buFont typeface="Arial" charset="0"/>
              <a:buChar char="•"/>
            </a:pPr>
            <a:r>
              <a:rPr lang="de-CH" baseline="0" dirty="0" smtClean="0"/>
              <a:t>Gestohlene Kreditkartendaten = kleinstes Problem!</a:t>
            </a:r>
          </a:p>
          <a:p>
            <a:pPr marL="171450" indent="-171450">
              <a:buFont typeface="Arial" charset="0"/>
              <a:buChar char="•"/>
            </a:pPr>
            <a:r>
              <a:rPr lang="de-CH" baseline="0" dirty="0" smtClean="0"/>
              <a:t>Es trifft weltweit 350 – 500 </a:t>
            </a:r>
            <a:r>
              <a:rPr lang="de-CH" baseline="0" dirty="0" err="1" smtClean="0"/>
              <a:t>Mio</a:t>
            </a:r>
            <a:r>
              <a:rPr lang="de-CH" baseline="0" dirty="0" smtClean="0"/>
              <a:t> Leute pro Jahr</a:t>
            </a:r>
          </a:p>
          <a:p>
            <a:pPr marL="171450" indent="-171450">
              <a:buFont typeface="Arial" charset="0"/>
              <a:buChar char="•"/>
            </a:pPr>
            <a:r>
              <a:rPr lang="de-CH" baseline="0" dirty="0" smtClean="0"/>
              <a:t>«Passwort zurücksetzen»-Funktion gibt Zugriff auf alle Online-Accounts der Person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E1B1A5-4AA0-4E91-900A-A20EB5EB8560}" type="slidenum">
              <a:rPr lang="de-CH" smtClean="0"/>
              <a:t>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075250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Falls Passwörter</a:t>
            </a:r>
            <a:r>
              <a:rPr lang="de-CH" baseline="0" dirty="0" smtClean="0"/>
              <a:t> notiert werden, immer noch etwas hinzufügen, z.B. 2 beliebige Zeichen zu Beginn oder am Schluss</a:t>
            </a:r>
          </a:p>
          <a:p>
            <a:endParaRPr lang="de-CH" dirty="0" smtClean="0"/>
          </a:p>
          <a:p>
            <a:r>
              <a:rPr lang="de-CH" dirty="0" smtClean="0"/>
              <a:t>Wichtig:</a:t>
            </a:r>
          </a:p>
          <a:p>
            <a:r>
              <a:rPr lang="de-CH" dirty="0" smtClean="0"/>
              <a:t>NICHT diesen</a:t>
            </a:r>
            <a:r>
              <a:rPr lang="de-CH" baseline="0" dirty="0" smtClean="0"/>
              <a:t> Satz resp. dieses Passwort verwenden!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E1B1A5-4AA0-4E91-900A-A20EB5EB8560}" type="slidenum">
              <a:rPr lang="de-CH" smtClean="0"/>
              <a:t>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605802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>
            <a:lvl1pPr algn="ctr"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D873B-02AF-44D5-99A3-4E28DB9DF138}" type="datetime1">
              <a:rPr lang="de-CH" smtClean="0"/>
              <a:t>14.09.2017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EF3E0-FA89-4DEA-B248-AE407A87D2D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823898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gross, dunk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7"/>
          <p:cNvSpPr>
            <a:spLocks noGrp="1"/>
          </p:cNvSpPr>
          <p:nvPr>
            <p:ph type="pic" sz="quarter" idx="10"/>
          </p:nvPr>
        </p:nvSpPr>
        <p:spPr>
          <a:xfrm>
            <a:off x="0" y="2"/>
            <a:ext cx="9144000" cy="5714999"/>
          </a:xfrm>
          <a:solidFill>
            <a:schemeClr val="tx1"/>
          </a:solidFill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Bild durch Klicken auf Symbol hinzufügen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727158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2" y="227541"/>
            <a:ext cx="3008313" cy="96837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193204"/>
            <a:ext cx="5111750" cy="525658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2" y="1195918"/>
            <a:ext cx="3008313" cy="425387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51496-103C-432A-9DF7-31341AE20C39}" type="datetime1">
              <a:rPr lang="de-CH" smtClean="0"/>
              <a:t>14.09.2017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EF3E0-FA89-4DEA-B248-AE407A87D2D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094810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AC95B-4F3C-4AB4-A66A-E8D586FBFE23}" type="datetime1">
              <a:rPr lang="de-CH" smtClean="0"/>
              <a:t>14.09.2017</a:t>
            </a:fld>
            <a:endParaRPr lang="de-CH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EF3E0-FA89-4DEA-B248-AE407A87D2D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492245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BD0B4-19C2-454B-B5F9-13EA74998907}" type="datetime1">
              <a:rPr lang="de-CH" smtClean="0"/>
              <a:t>14.09.2017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EF3E0-FA89-4DEA-B248-AE407A87D2D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044904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3672418"/>
            <a:ext cx="7772400" cy="11350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02A04-7CDE-482C-B557-4DAD8EFC74CD}" type="datetime1">
              <a:rPr lang="de-CH" smtClean="0"/>
              <a:t>14.09.2017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EF3E0-FA89-4DEA-B248-AE407A87D2D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462449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057300"/>
            <a:ext cx="4038600" cy="43924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057300"/>
            <a:ext cx="4038600" cy="43924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B66B2-4AE3-4B34-B758-32E26CE626CF}" type="datetime1">
              <a:rPr lang="de-CH" smtClean="0"/>
              <a:t>14.09.2017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EF3E0-FA89-4DEA-B248-AE407A87D2D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390196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6181" y="1057300"/>
            <a:ext cx="4040188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6181" y="1590434"/>
            <a:ext cx="4040188" cy="385935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4008" y="1057300"/>
            <a:ext cx="4041775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4008" y="1590434"/>
            <a:ext cx="4041775" cy="385935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26191-67C3-4FD5-8D15-A57BB179B58D}" type="datetime1">
              <a:rPr lang="de-CH" smtClean="0"/>
              <a:t>14.09.2017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EF3E0-FA89-4DEA-B248-AE407A87D2D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660185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ECE3F-C529-48E5-9C91-552D0DD99584}" type="datetime1">
              <a:rPr lang="de-CH" smtClean="0"/>
              <a:t>14.09.2017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EF3E0-FA89-4DEA-B248-AE407A87D2D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473165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00927-74C2-4410-BEE6-A8B9E453E677}" type="datetime1">
              <a:rPr lang="de-CH" smtClean="0"/>
              <a:t>14.09.2017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EF3E0-FA89-4DEA-B248-AE407A87D2D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098161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7"/>
          <p:cNvSpPr>
            <a:spLocks noGrp="1"/>
          </p:cNvSpPr>
          <p:nvPr>
            <p:ph type="pic" sz="quarter" idx="10"/>
          </p:nvPr>
        </p:nvSpPr>
        <p:spPr>
          <a:xfrm>
            <a:off x="323528" y="0"/>
            <a:ext cx="8820472" cy="5715001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de-DE" smtClean="0"/>
              <a:t>Bild durch Klicken auf Symbol hinzufügen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910081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gross, he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7"/>
          <p:cNvSpPr>
            <a:spLocks noGrp="1"/>
          </p:cNvSpPr>
          <p:nvPr>
            <p:ph type="pic" sz="quarter" idx="10"/>
          </p:nvPr>
        </p:nvSpPr>
        <p:spPr>
          <a:xfrm>
            <a:off x="1987" y="1"/>
            <a:ext cx="9144000" cy="5714999"/>
          </a:xfrm>
          <a:solidFill>
            <a:srgbClr val="F2F2F2"/>
          </a:solidFill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de-DE" smtClean="0"/>
              <a:t>Bild durch Klicken auf Symbol hinzufügen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2497233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153813"/>
            <a:ext cx="8229600" cy="7241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030079"/>
            <a:ext cx="8229600" cy="44197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010400" y="-1055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EEF3E0-FA89-4DEA-B248-AE407A87D2D7}" type="slidenum">
              <a:rPr lang="de-CH" smtClean="0"/>
              <a:t>‹Nr.›</a:t>
            </a:fld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7020272" y="543354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FD17A1C6-A273-46DF-B32D-4DA94C38659C}" type="datetime1">
              <a:rPr lang="de-CH" smtClean="0"/>
              <a:pPr/>
              <a:t>14.09.2017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 rot="16200000">
            <a:off x="-2476491" y="2925140"/>
            <a:ext cx="5256584" cy="30427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2"/>
                </a:solidFill>
                <a:effectLst/>
              </a:defRPr>
            </a:lvl1pPr>
          </a:lstStyle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27027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8" r:id="rId8"/>
    <p:sldLayoutId id="2147483659" r:id="rId9"/>
    <p:sldLayoutId id="2147483660" r:id="rId10"/>
    <p:sldLayoutId id="2147483656" r:id="rId11"/>
    <p:sldLayoutId id="2147483657" r:id="rId12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600" b="1" kern="1200">
          <a:solidFill>
            <a:srgbClr val="0C0C0C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000" kern="1200">
          <a:solidFill>
            <a:srgbClr val="0C0C0C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600" kern="1200">
          <a:solidFill>
            <a:srgbClr val="0C0C0C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rgbClr val="0C0C0C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rgbClr val="0C0C0C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rgbClr val="0C0C0C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7.jp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5.png"/><Relationship Id="rId11" Type="http://schemas.openxmlformats.org/officeDocument/2006/relationships/image" Target="../media/image32.png"/><Relationship Id="rId5" Type="http://schemas.openxmlformats.org/officeDocument/2006/relationships/image" Target="../media/image28.png"/><Relationship Id="rId10" Type="http://schemas.openxmlformats.org/officeDocument/2006/relationships/image" Target="../media/image31.png"/><Relationship Id="rId4" Type="http://schemas.openxmlformats.org/officeDocument/2006/relationships/image" Target="../media/image23.png"/><Relationship Id="rId9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tmp"/><Relationship Id="rId3" Type="http://schemas.openxmlformats.org/officeDocument/2006/relationships/image" Target="../media/image7.jpe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9.png"/><Relationship Id="rId4" Type="http://schemas.openxmlformats.org/officeDocument/2006/relationships/image" Target="../media/image8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0.png"/><Relationship Id="rId4" Type="http://schemas.openxmlformats.org/officeDocument/2006/relationships/image" Target="../media/image8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1.png"/><Relationship Id="rId4" Type="http://schemas.openxmlformats.org/officeDocument/2006/relationships/image" Target="../media/image8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8.jp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eg"/><Relationship Id="rId3" Type="http://schemas.openxmlformats.org/officeDocument/2006/relationships/image" Target="../media/image11.png"/><Relationship Id="rId7" Type="http://schemas.openxmlformats.org/officeDocument/2006/relationships/image" Target="../media/image1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5.png"/><Relationship Id="rId5" Type="http://schemas.openxmlformats.org/officeDocument/2006/relationships/image" Target="../media/image13.png"/><Relationship Id="rId4" Type="http://schemas.openxmlformats.org/officeDocument/2006/relationships/image" Target="../media/image14.png"/><Relationship Id="rId9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5" r="806"/>
          <a:stretch/>
        </p:blipFill>
        <p:spPr>
          <a:xfrm>
            <a:off x="-2" y="0"/>
            <a:ext cx="9144001" cy="5715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-612576" y="192319"/>
            <a:ext cx="5616624" cy="1225021"/>
          </a:xfrm>
          <a:scene3d>
            <a:camera prst="perspectiveHeroicExtremeLeftFacing" fov="3300000">
              <a:rot lat="21000000" lon="2102936" rev="0"/>
            </a:camera>
            <a:lightRig rig="threePt" dir="t"/>
          </a:scene3d>
          <a:sp3d/>
        </p:spPr>
        <p:txBody>
          <a:bodyPr/>
          <a:lstStyle/>
          <a:p>
            <a:r>
              <a:rPr lang="de-CH" sz="3200" dirty="0" err="1" smtClean="0">
                <a:solidFill>
                  <a:srgbClr val="76EBF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Sicherheit</a:t>
            </a:r>
            <a:r>
              <a:rPr lang="de-CH" sz="3200" dirty="0" err="1" smtClean="0">
                <a:solidFill>
                  <a:srgbClr val="FF060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de-CH" sz="3200" dirty="0" err="1" smtClean="0">
                <a:solidFill>
                  <a:srgbClr val="76EBF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Kirchenfeld</a:t>
            </a:r>
            <a:endParaRPr lang="de-CH" sz="3200" dirty="0">
              <a:solidFill>
                <a:srgbClr val="76EBF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-540568" y="4729708"/>
            <a:ext cx="3744416" cy="1028452"/>
          </a:xfrm>
          <a:scene3d>
            <a:camera prst="perspectiveHeroicExtremeLeftFacing" fov="3300000">
              <a:rot lat="900000" lon="2100000" rev="0"/>
            </a:camera>
            <a:lightRig rig="threePt" dir="t"/>
          </a:scene3d>
        </p:spPr>
        <p:txBody>
          <a:bodyPr>
            <a:normAutofit/>
          </a:bodyPr>
          <a:lstStyle/>
          <a:p>
            <a:r>
              <a:rPr lang="de-CH" sz="3200" b="1" dirty="0" smtClean="0">
                <a:solidFill>
                  <a:srgbClr val="FF060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Passwörter</a:t>
            </a:r>
            <a:endParaRPr lang="de-CH" sz="3200" b="1" dirty="0">
              <a:solidFill>
                <a:srgbClr val="FF060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45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platzhalter 2"/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" r="160"/>
          <a:stretch>
            <a:fillRect/>
          </a:stretch>
        </p:blipFill>
        <p:spPr/>
      </p:pic>
      <p:sp>
        <p:nvSpPr>
          <p:cNvPr id="14" name="Wolkenförmige Legende 13"/>
          <p:cNvSpPr/>
          <p:nvPr/>
        </p:nvSpPr>
        <p:spPr>
          <a:xfrm>
            <a:off x="179512" y="3181536"/>
            <a:ext cx="3333672" cy="1728192"/>
          </a:xfrm>
          <a:prstGeom prst="cloudCallout">
            <a:avLst>
              <a:gd name="adj1" fmla="val 15799"/>
              <a:gd name="adj2" fmla="val -162834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CH" b="1" dirty="0" smtClean="0"/>
              <a:t>Normale Webseiten:</a:t>
            </a:r>
            <a:br>
              <a:rPr lang="de-CH" b="1" dirty="0" smtClean="0"/>
            </a:br>
            <a:r>
              <a:rPr lang="de-CH" dirty="0" smtClean="0"/>
              <a:t>gleiches Passwort</a:t>
            </a:r>
          </a:p>
          <a:p>
            <a:r>
              <a:rPr lang="de-CH" dirty="0" smtClean="0"/>
              <a:t>akzeptabel</a:t>
            </a:r>
            <a:endParaRPr lang="de-CH" dirty="0"/>
          </a:p>
        </p:txBody>
      </p:sp>
      <p:sp>
        <p:nvSpPr>
          <p:cNvPr id="17" name="Wolkenförmige Legende 16"/>
          <p:cNvSpPr/>
          <p:nvPr/>
        </p:nvSpPr>
        <p:spPr>
          <a:xfrm>
            <a:off x="5158178" y="1417340"/>
            <a:ext cx="3444732" cy="1728192"/>
          </a:xfrm>
          <a:prstGeom prst="cloudCallout">
            <a:avLst>
              <a:gd name="adj1" fmla="val -117692"/>
              <a:gd name="adj2" fmla="val -6350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CH" b="1" dirty="0"/>
              <a:t>Wichtige </a:t>
            </a:r>
            <a:r>
              <a:rPr lang="de-CH" b="1" dirty="0" smtClean="0"/>
              <a:t>Webseiten:</a:t>
            </a:r>
            <a:r>
              <a:rPr lang="de-CH" b="1" dirty="0"/>
              <a:t/>
            </a:r>
            <a:br>
              <a:rPr lang="de-CH" b="1" dirty="0"/>
            </a:br>
            <a:r>
              <a:rPr lang="de-CH" dirty="0" smtClean="0"/>
              <a:t>unterschiedliche, gute Passwörter zentral</a:t>
            </a:r>
            <a:endParaRPr lang="de-CH" dirty="0"/>
          </a:p>
        </p:txBody>
      </p:sp>
      <p:sp>
        <p:nvSpPr>
          <p:cNvPr id="45" name="Textfeld 44"/>
          <p:cNvSpPr txBox="1"/>
          <p:nvPr/>
        </p:nvSpPr>
        <p:spPr>
          <a:xfrm>
            <a:off x="107504" y="5017740"/>
            <a:ext cx="5224507" cy="64633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de-CH" sz="3600" b="1" spc="3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Absolutes Minimum</a:t>
            </a:r>
            <a:endParaRPr lang="de-CH" sz="3600" b="1" spc="3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0" name="Gruppieren 59"/>
          <p:cNvGrpSpPr/>
          <p:nvPr/>
        </p:nvGrpSpPr>
        <p:grpSpPr>
          <a:xfrm>
            <a:off x="7723077" y="352262"/>
            <a:ext cx="1306400" cy="921062"/>
            <a:chOff x="7723077" y="240330"/>
            <a:chExt cx="1306400" cy="921062"/>
          </a:xfrm>
        </p:grpSpPr>
        <p:pic>
          <p:nvPicPr>
            <p:cNvPr id="53" name="Grafik 5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23077" y="240330"/>
              <a:ext cx="1306400" cy="921062"/>
            </a:xfrm>
            <a:prstGeom prst="rect">
              <a:avLst/>
            </a:prstGeom>
          </p:spPr>
        </p:pic>
        <p:pic>
          <p:nvPicPr>
            <p:cNvPr id="27" name="Grafik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49643" y="377765"/>
              <a:ext cx="453267" cy="475559"/>
            </a:xfrm>
            <a:prstGeom prst="rect">
              <a:avLst/>
            </a:prstGeom>
          </p:spPr>
        </p:pic>
      </p:grpSp>
      <p:grpSp>
        <p:nvGrpSpPr>
          <p:cNvPr id="61" name="Gruppieren 60"/>
          <p:cNvGrpSpPr/>
          <p:nvPr/>
        </p:nvGrpSpPr>
        <p:grpSpPr>
          <a:xfrm>
            <a:off x="6983889" y="4090875"/>
            <a:ext cx="1306400" cy="921062"/>
            <a:chOff x="6983889" y="4090875"/>
            <a:chExt cx="1306400" cy="921062"/>
          </a:xfrm>
        </p:grpSpPr>
        <p:pic>
          <p:nvPicPr>
            <p:cNvPr id="56" name="Grafik 5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83889" y="4090875"/>
              <a:ext cx="1306400" cy="921062"/>
            </a:xfrm>
            <a:prstGeom prst="rect">
              <a:avLst/>
            </a:prstGeom>
          </p:spPr>
        </p:pic>
        <p:pic>
          <p:nvPicPr>
            <p:cNvPr id="43" name="Grafik 42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9359"/>
            <a:stretch/>
          </p:blipFill>
          <p:spPr>
            <a:xfrm>
              <a:off x="7186773" y="4240642"/>
              <a:ext cx="865447" cy="436266"/>
            </a:xfrm>
            <a:prstGeom prst="rect">
              <a:avLst/>
            </a:prstGeom>
          </p:spPr>
        </p:pic>
      </p:grpSp>
      <p:grpSp>
        <p:nvGrpSpPr>
          <p:cNvPr id="62" name="Gruppieren 61"/>
          <p:cNvGrpSpPr/>
          <p:nvPr/>
        </p:nvGrpSpPr>
        <p:grpSpPr>
          <a:xfrm>
            <a:off x="5508914" y="4090875"/>
            <a:ext cx="1306400" cy="921062"/>
            <a:chOff x="5508914" y="4090875"/>
            <a:chExt cx="1306400" cy="921062"/>
          </a:xfrm>
        </p:grpSpPr>
        <p:pic>
          <p:nvPicPr>
            <p:cNvPr id="55" name="Grafik 5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08914" y="4090875"/>
              <a:ext cx="1306400" cy="921062"/>
            </a:xfrm>
            <a:prstGeom prst="rect">
              <a:avLst/>
            </a:prstGeom>
          </p:spPr>
        </p:pic>
        <p:pic>
          <p:nvPicPr>
            <p:cNvPr id="44" name="Grafik 43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96393" y="4366113"/>
              <a:ext cx="901461" cy="194532"/>
            </a:xfrm>
            <a:prstGeom prst="rect">
              <a:avLst/>
            </a:prstGeom>
          </p:spPr>
        </p:pic>
      </p:grpSp>
      <p:grpSp>
        <p:nvGrpSpPr>
          <p:cNvPr id="63" name="Gruppieren 62"/>
          <p:cNvGrpSpPr/>
          <p:nvPr/>
        </p:nvGrpSpPr>
        <p:grpSpPr>
          <a:xfrm>
            <a:off x="4033938" y="4090875"/>
            <a:ext cx="1306400" cy="921062"/>
            <a:chOff x="4033938" y="4090875"/>
            <a:chExt cx="1306400" cy="921062"/>
          </a:xfrm>
        </p:grpSpPr>
        <p:pic>
          <p:nvPicPr>
            <p:cNvPr id="54" name="Grafik 5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33938" y="4090875"/>
              <a:ext cx="1306400" cy="921062"/>
            </a:xfrm>
            <a:prstGeom prst="rect">
              <a:avLst/>
            </a:prstGeom>
          </p:spPr>
        </p:pic>
        <p:pic>
          <p:nvPicPr>
            <p:cNvPr id="41" name="Grafik 40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51164" y="4323666"/>
              <a:ext cx="858966" cy="315187"/>
            </a:xfrm>
            <a:prstGeom prst="rect">
              <a:avLst/>
            </a:prstGeom>
          </p:spPr>
        </p:pic>
      </p:grpSp>
      <p:grpSp>
        <p:nvGrpSpPr>
          <p:cNvPr id="59" name="Gruppieren 58"/>
          <p:cNvGrpSpPr/>
          <p:nvPr/>
        </p:nvGrpSpPr>
        <p:grpSpPr>
          <a:xfrm>
            <a:off x="6246832" y="352262"/>
            <a:ext cx="1306400" cy="921062"/>
            <a:chOff x="6246832" y="240330"/>
            <a:chExt cx="1306400" cy="921062"/>
          </a:xfrm>
        </p:grpSpPr>
        <p:pic>
          <p:nvPicPr>
            <p:cNvPr id="52" name="Grafik 5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46832" y="240330"/>
              <a:ext cx="1306400" cy="921062"/>
            </a:xfrm>
            <a:prstGeom prst="rect">
              <a:avLst/>
            </a:prstGeom>
          </p:spPr>
        </p:pic>
        <p:pic>
          <p:nvPicPr>
            <p:cNvPr id="26" name="Grafik 25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76932" y="501867"/>
              <a:ext cx="831210" cy="236895"/>
            </a:xfrm>
            <a:prstGeom prst="rect">
              <a:avLst/>
            </a:prstGeom>
          </p:spPr>
        </p:pic>
      </p:grpSp>
      <p:grpSp>
        <p:nvGrpSpPr>
          <p:cNvPr id="58" name="Gruppieren 57"/>
          <p:cNvGrpSpPr/>
          <p:nvPr/>
        </p:nvGrpSpPr>
        <p:grpSpPr>
          <a:xfrm>
            <a:off x="4770587" y="352262"/>
            <a:ext cx="1306400" cy="921062"/>
            <a:chOff x="4770587" y="240330"/>
            <a:chExt cx="1306400" cy="921062"/>
          </a:xfrm>
        </p:grpSpPr>
        <p:pic>
          <p:nvPicPr>
            <p:cNvPr id="51" name="Grafik 5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70587" y="240330"/>
              <a:ext cx="1306400" cy="921062"/>
            </a:xfrm>
            <a:prstGeom prst="rect">
              <a:avLst/>
            </a:prstGeom>
          </p:spPr>
        </p:pic>
        <p:pic>
          <p:nvPicPr>
            <p:cNvPr id="15" name="Grafik 14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54975" y="539342"/>
              <a:ext cx="907643" cy="173277"/>
            </a:xfrm>
            <a:prstGeom prst="rect">
              <a:avLst/>
            </a:prstGeom>
          </p:spPr>
        </p:pic>
      </p:grpSp>
      <p:grpSp>
        <p:nvGrpSpPr>
          <p:cNvPr id="57" name="Gruppieren 56"/>
          <p:cNvGrpSpPr/>
          <p:nvPr/>
        </p:nvGrpSpPr>
        <p:grpSpPr>
          <a:xfrm>
            <a:off x="3294342" y="352262"/>
            <a:ext cx="1306400" cy="921062"/>
            <a:chOff x="3294342" y="240330"/>
            <a:chExt cx="1306400" cy="921062"/>
          </a:xfrm>
        </p:grpSpPr>
        <p:pic>
          <p:nvPicPr>
            <p:cNvPr id="49" name="Grafik 4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94342" y="240330"/>
              <a:ext cx="1306400" cy="921062"/>
            </a:xfrm>
            <a:prstGeom prst="rect">
              <a:avLst/>
            </a:prstGeom>
          </p:spPr>
        </p:pic>
        <p:pic>
          <p:nvPicPr>
            <p:cNvPr id="50" name="Grafik 49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4903" y="439862"/>
              <a:ext cx="938733" cy="387228"/>
            </a:xfrm>
            <a:prstGeom prst="rect">
              <a:avLst/>
            </a:prstGeom>
          </p:spPr>
        </p:pic>
      </p:grpSp>
      <p:sp>
        <p:nvSpPr>
          <p:cNvPr id="64" name="Textfeld 63"/>
          <p:cNvSpPr txBox="1"/>
          <p:nvPr/>
        </p:nvSpPr>
        <p:spPr>
          <a:xfrm>
            <a:off x="3536476" y="13053"/>
            <a:ext cx="7906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E-Mail</a:t>
            </a:r>
            <a:endParaRPr lang="de-CH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Textfeld 64"/>
          <p:cNvSpPr txBox="1"/>
          <p:nvPr/>
        </p:nvSpPr>
        <p:spPr>
          <a:xfrm>
            <a:off x="4751455" y="13053"/>
            <a:ext cx="13131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Gesundheit</a:t>
            </a:r>
            <a:endParaRPr lang="de-CH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Textfeld 65"/>
          <p:cNvSpPr txBox="1"/>
          <p:nvPr/>
        </p:nvSpPr>
        <p:spPr>
          <a:xfrm>
            <a:off x="6563505" y="13053"/>
            <a:ext cx="6415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Geld</a:t>
            </a:r>
            <a:endParaRPr lang="de-CH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Textfeld 66"/>
          <p:cNvSpPr txBox="1"/>
          <p:nvPr/>
        </p:nvSpPr>
        <p:spPr>
          <a:xfrm>
            <a:off x="8086237" y="13053"/>
            <a:ext cx="5485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Job</a:t>
            </a:r>
            <a:endParaRPr lang="de-CH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6161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7" grpId="0" animBg="1"/>
      <p:bldP spid="45" grpId="0"/>
      <p:bldP spid="64" grpId="0"/>
      <p:bldP spid="65" grpId="0"/>
      <p:bldP spid="66" grpId="0"/>
      <p:bldP spid="6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platzhalter 2"/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" r="328"/>
          <a:stretch/>
        </p:blipFill>
        <p:spPr>
          <a:xfrm>
            <a:off x="0" y="2484921"/>
            <a:ext cx="9143999" cy="3230079"/>
          </a:xfrm>
          <a:prstGeom prst="rect">
            <a:avLst/>
          </a:prstGeom>
        </p:spPr>
      </p:pic>
      <p:sp>
        <p:nvSpPr>
          <p:cNvPr id="4" name="Textfeld 3"/>
          <p:cNvSpPr txBox="1"/>
          <p:nvPr/>
        </p:nvSpPr>
        <p:spPr>
          <a:xfrm>
            <a:off x="-1" y="265212"/>
            <a:ext cx="9143999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4000" b="1" dirty="0" smtClean="0">
                <a:solidFill>
                  <a:srgbClr val="C23333"/>
                </a:solidFill>
              </a:rPr>
              <a:t>Online Passwort-Test</a:t>
            </a:r>
          </a:p>
          <a:p>
            <a:pPr algn="ctr"/>
            <a:endParaRPr lang="de-CH" sz="3200" dirty="0"/>
          </a:p>
          <a:p>
            <a:pPr algn="ctr"/>
            <a:r>
              <a:rPr lang="de-CH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https://howsecureismypassword.net/</a:t>
            </a:r>
            <a:endParaRPr lang="de-CH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2355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8028384" y="0"/>
            <a:ext cx="1115616" cy="571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3" name="Bildplatzhalter 2"/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68" t="3125" b="3125"/>
          <a:stretch/>
        </p:blipFill>
        <p:spPr>
          <a:xfrm>
            <a:off x="-36512" y="1"/>
            <a:ext cx="8168525" cy="5714999"/>
          </a:xfrm>
        </p:spPr>
      </p:pic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804"/>
          <a:stretch/>
        </p:blipFill>
        <p:spPr>
          <a:xfrm>
            <a:off x="1012076" y="405442"/>
            <a:ext cx="5003321" cy="3347048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24783" y="5170382"/>
            <a:ext cx="77309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400" dirty="0" smtClean="0"/>
              <a:t>1. Einloggen       2.                                        3. Kennwort ändern</a:t>
            </a:r>
            <a:endParaRPr lang="de-CH" sz="2400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5137951"/>
            <a:ext cx="2240533" cy="526525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2718" y="265212"/>
            <a:ext cx="821610" cy="991944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0838" y="265212"/>
            <a:ext cx="894158" cy="894158"/>
          </a:xfrm>
          <a:prstGeom prst="rect">
            <a:avLst/>
          </a:prstGeom>
        </p:spPr>
      </p:pic>
      <p:pic>
        <p:nvPicPr>
          <p:cNvPr id="11" name="Grafik 10" descr="Bildschirmausschnitt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8220" y="1849388"/>
            <a:ext cx="1576228" cy="1340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324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Quelle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de-CH" dirty="0" smtClean="0"/>
          </a:p>
          <a:p>
            <a:pPr marL="0" indent="0">
              <a:buNone/>
            </a:pPr>
            <a:r>
              <a:rPr lang="de-CH" dirty="0" smtClean="0"/>
              <a:t>Symantec </a:t>
            </a:r>
            <a:r>
              <a:rPr lang="de-CH" b="1" dirty="0" smtClean="0"/>
              <a:t>Internet Security </a:t>
            </a:r>
            <a:r>
              <a:rPr lang="de-CH" b="1" dirty="0" err="1" smtClean="0"/>
              <a:t>Threat</a:t>
            </a:r>
            <a:r>
              <a:rPr lang="de-CH" b="1" dirty="0" smtClean="0"/>
              <a:t> Report</a:t>
            </a:r>
            <a:r>
              <a:rPr lang="de-CH" dirty="0" smtClean="0"/>
              <a:t/>
            </a:r>
            <a:br>
              <a:rPr lang="de-CH" dirty="0" smtClean="0"/>
            </a:br>
            <a:r>
              <a:rPr lang="de-CH" dirty="0" smtClean="0"/>
              <a:t>Volume 20</a:t>
            </a:r>
            <a:br>
              <a:rPr lang="de-CH" dirty="0" smtClean="0"/>
            </a:br>
            <a:r>
              <a:rPr lang="de-CH" dirty="0" smtClean="0"/>
              <a:t>April 2015</a:t>
            </a:r>
            <a:br>
              <a:rPr lang="de-CH" dirty="0" smtClean="0"/>
            </a:br>
            <a:endParaRPr lang="de-CH" dirty="0" smtClean="0"/>
          </a:p>
          <a:p>
            <a:pPr marL="0" indent="0">
              <a:buNone/>
            </a:pPr>
            <a:r>
              <a:rPr lang="de-CH" smtClean="0"/>
              <a:t>URL: </a:t>
            </a:r>
            <a:r>
              <a:rPr lang="de-CH" smtClean="0">
                <a:solidFill>
                  <a:schemeClr val="bg1">
                    <a:lumMod val="50000"/>
                  </a:schemeClr>
                </a:solidFill>
              </a:rPr>
              <a:t>https</a:t>
            </a:r>
            <a:r>
              <a:rPr lang="de-CH" dirty="0">
                <a:solidFill>
                  <a:schemeClr val="bg1">
                    <a:lumMod val="50000"/>
                  </a:schemeClr>
                </a:solidFill>
              </a:rPr>
              <a:t>://know.elq.symantec.com/LP=1542</a:t>
            </a:r>
          </a:p>
        </p:txBody>
      </p:sp>
    </p:spTree>
    <p:extLst>
      <p:ext uri="{BB962C8B-B14F-4D97-AF65-F5344CB8AC3E}">
        <p14:creationId xmlns:p14="http://schemas.microsoft.com/office/powerpoint/2010/main" val="3569071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Bildplatzhalter 44"/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65" b="2865"/>
          <a:stretch>
            <a:fillRect/>
          </a:stretch>
        </p:blipFill>
        <p:spPr/>
      </p:pic>
      <p:grpSp>
        <p:nvGrpSpPr>
          <p:cNvPr id="27" name="Gruppieren 26"/>
          <p:cNvGrpSpPr/>
          <p:nvPr/>
        </p:nvGrpSpPr>
        <p:grpSpPr>
          <a:xfrm>
            <a:off x="1020811" y="121196"/>
            <a:ext cx="2664296" cy="1991072"/>
            <a:chOff x="107504" y="121196"/>
            <a:chExt cx="2664296" cy="1991072"/>
          </a:xfrm>
        </p:grpSpPr>
        <p:sp>
          <p:nvSpPr>
            <p:cNvPr id="14" name="Wolkenförmige Legende 13"/>
            <p:cNvSpPr/>
            <p:nvPr/>
          </p:nvSpPr>
          <p:spPr>
            <a:xfrm flipH="1">
              <a:off x="107504" y="121196"/>
              <a:ext cx="2664296" cy="1991072"/>
            </a:xfrm>
            <a:prstGeom prst="cloudCallout">
              <a:avLst>
                <a:gd name="adj1" fmla="val -87833"/>
                <a:gd name="adj2" fmla="val 4871"/>
              </a:avLst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pic>
          <p:nvPicPr>
            <p:cNvPr id="24" name="Grafik 2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3568" y="218423"/>
              <a:ext cx="1669391" cy="1595209"/>
            </a:xfrm>
            <a:prstGeom prst="rect">
              <a:avLst/>
            </a:prstGeom>
          </p:spPr>
        </p:pic>
      </p:grpSp>
      <p:grpSp>
        <p:nvGrpSpPr>
          <p:cNvPr id="37" name="Gruppieren 36"/>
          <p:cNvGrpSpPr/>
          <p:nvPr/>
        </p:nvGrpSpPr>
        <p:grpSpPr>
          <a:xfrm>
            <a:off x="6012160" y="2641476"/>
            <a:ext cx="2664296" cy="1991072"/>
            <a:chOff x="6372200" y="121196"/>
            <a:chExt cx="2664296" cy="1991072"/>
          </a:xfrm>
        </p:grpSpPr>
        <p:sp>
          <p:nvSpPr>
            <p:cNvPr id="29" name="Wolkenförmige Legende 28"/>
            <p:cNvSpPr/>
            <p:nvPr/>
          </p:nvSpPr>
          <p:spPr>
            <a:xfrm>
              <a:off x="6372200" y="121196"/>
              <a:ext cx="2664296" cy="1991072"/>
            </a:xfrm>
            <a:prstGeom prst="cloudCallout">
              <a:avLst>
                <a:gd name="adj1" fmla="val -55024"/>
                <a:gd name="adj2" fmla="val -91510"/>
              </a:avLst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pic>
          <p:nvPicPr>
            <p:cNvPr id="36" name="Grafik 3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50130" y="493812"/>
              <a:ext cx="1928610" cy="918790"/>
            </a:xfrm>
            <a:prstGeom prst="rect">
              <a:avLst/>
            </a:prstGeom>
          </p:spPr>
        </p:pic>
      </p:grpSp>
      <p:grpSp>
        <p:nvGrpSpPr>
          <p:cNvPr id="39" name="Gruppieren 38"/>
          <p:cNvGrpSpPr/>
          <p:nvPr/>
        </p:nvGrpSpPr>
        <p:grpSpPr>
          <a:xfrm>
            <a:off x="1475656" y="1273324"/>
            <a:ext cx="2664296" cy="1991072"/>
            <a:chOff x="119758" y="121196"/>
            <a:chExt cx="2664296" cy="1991072"/>
          </a:xfrm>
        </p:grpSpPr>
        <p:sp>
          <p:nvSpPr>
            <p:cNvPr id="33" name="Wolkenförmige Legende 32"/>
            <p:cNvSpPr/>
            <p:nvPr/>
          </p:nvSpPr>
          <p:spPr>
            <a:xfrm flipH="1">
              <a:off x="119758" y="121196"/>
              <a:ext cx="2664296" cy="1991072"/>
            </a:xfrm>
            <a:prstGeom prst="cloudCallout">
              <a:avLst>
                <a:gd name="adj1" fmla="val -71334"/>
                <a:gd name="adj2" fmla="val -40296"/>
              </a:avLst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pic>
          <p:nvPicPr>
            <p:cNvPr id="38" name="Grafik 37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3814" y="596644"/>
              <a:ext cx="1872208" cy="1052020"/>
            </a:xfrm>
            <a:prstGeom prst="rect">
              <a:avLst/>
            </a:prstGeom>
          </p:spPr>
        </p:pic>
      </p:grpSp>
      <p:pic>
        <p:nvPicPr>
          <p:cNvPr id="47" name="Grafik 4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0" y="3393897"/>
            <a:ext cx="3812761" cy="2548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437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platzhalter 5"/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25" b="3125"/>
          <a:stretch>
            <a:fillRect/>
          </a:stretch>
        </p:blipFill>
        <p:spPr/>
      </p:pic>
      <p:pic>
        <p:nvPicPr>
          <p:cNvPr id="8" name="Grafik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18"/>
          <a:stretch/>
        </p:blipFill>
        <p:spPr>
          <a:xfrm>
            <a:off x="2019810" y="409226"/>
            <a:ext cx="5013757" cy="3330017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476435"/>
            <a:ext cx="2564211" cy="940905"/>
          </a:xfrm>
          <a:prstGeom prst="rect">
            <a:avLst/>
          </a:prstGeom>
        </p:spPr>
      </p:pic>
      <p:sp>
        <p:nvSpPr>
          <p:cNvPr id="12" name="Textfeld 11"/>
          <p:cNvSpPr txBox="1"/>
          <p:nvPr/>
        </p:nvSpPr>
        <p:spPr>
          <a:xfrm>
            <a:off x="3145288" y="1703205"/>
            <a:ext cx="27541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600" b="1" dirty="0" smtClean="0"/>
              <a:t>max@gmail.com</a:t>
            </a:r>
            <a:endParaRPr lang="de-CH" sz="1600" b="1" dirty="0"/>
          </a:p>
        </p:txBody>
      </p:sp>
      <p:sp>
        <p:nvSpPr>
          <p:cNvPr id="14" name="Textfeld 13"/>
          <p:cNvSpPr txBox="1"/>
          <p:nvPr/>
        </p:nvSpPr>
        <p:spPr>
          <a:xfrm>
            <a:off x="3145288" y="2407668"/>
            <a:ext cx="2745556" cy="3375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600" b="1" dirty="0" smtClean="0"/>
              <a:t>büsi1234</a:t>
            </a:r>
            <a:endParaRPr lang="de-CH" sz="1600" b="1" dirty="0"/>
          </a:p>
        </p:txBody>
      </p:sp>
    </p:spTree>
    <p:extLst>
      <p:ext uri="{BB962C8B-B14F-4D97-AF65-F5344CB8AC3E}">
        <p14:creationId xmlns:p14="http://schemas.microsoft.com/office/powerpoint/2010/main" val="2633447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201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platzhalter 5"/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25" b="3125"/>
          <a:stretch>
            <a:fillRect/>
          </a:stretch>
        </p:blipFill>
        <p:spPr/>
      </p:pic>
      <p:pic>
        <p:nvPicPr>
          <p:cNvPr id="8" name="Grafik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18"/>
          <a:stretch/>
        </p:blipFill>
        <p:spPr>
          <a:xfrm>
            <a:off x="2019810" y="409226"/>
            <a:ext cx="5013757" cy="3330017"/>
          </a:xfrm>
          <a:prstGeom prst="rect">
            <a:avLst/>
          </a:prstGeom>
        </p:spPr>
      </p:pic>
      <p:pic>
        <p:nvPicPr>
          <p:cNvPr id="2" name="Grafik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486593"/>
            <a:ext cx="3645712" cy="786731"/>
          </a:xfrm>
          <a:prstGeom prst="rect">
            <a:avLst/>
          </a:prstGeom>
        </p:spPr>
      </p:pic>
      <p:sp>
        <p:nvSpPr>
          <p:cNvPr id="12" name="Textfeld 11"/>
          <p:cNvSpPr txBox="1"/>
          <p:nvPr/>
        </p:nvSpPr>
        <p:spPr>
          <a:xfrm>
            <a:off x="3145288" y="1703205"/>
            <a:ext cx="27541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600" b="1" dirty="0" smtClean="0"/>
              <a:t>max@gmail.com</a:t>
            </a:r>
            <a:endParaRPr lang="de-CH" sz="1600" b="1" dirty="0"/>
          </a:p>
        </p:txBody>
      </p:sp>
      <p:sp>
        <p:nvSpPr>
          <p:cNvPr id="14" name="Textfeld 13"/>
          <p:cNvSpPr txBox="1"/>
          <p:nvPr/>
        </p:nvSpPr>
        <p:spPr>
          <a:xfrm>
            <a:off x="3145288" y="2407668"/>
            <a:ext cx="2745556" cy="3375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600" b="1" dirty="0" smtClean="0"/>
              <a:t>büsi1234</a:t>
            </a:r>
            <a:endParaRPr lang="de-CH" sz="1600" b="1" dirty="0"/>
          </a:p>
        </p:txBody>
      </p:sp>
    </p:spTree>
    <p:extLst>
      <p:ext uri="{BB962C8B-B14F-4D97-AF65-F5344CB8AC3E}">
        <p14:creationId xmlns:p14="http://schemas.microsoft.com/office/powerpoint/2010/main" val="784582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201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platzhalter 5"/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25" b="3125"/>
          <a:stretch>
            <a:fillRect/>
          </a:stretch>
        </p:blipFill>
        <p:spPr/>
      </p:pic>
      <p:pic>
        <p:nvPicPr>
          <p:cNvPr id="8" name="Grafik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18"/>
          <a:stretch/>
        </p:blipFill>
        <p:spPr>
          <a:xfrm>
            <a:off x="2019810" y="409226"/>
            <a:ext cx="5013757" cy="3330017"/>
          </a:xfrm>
          <a:prstGeom prst="rect">
            <a:avLst/>
          </a:prstGeom>
        </p:spPr>
      </p:pic>
      <p:pic>
        <p:nvPicPr>
          <p:cNvPr id="2" name="Grafik 1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2" r="19442"/>
          <a:stretch/>
        </p:blipFill>
        <p:spPr>
          <a:xfrm>
            <a:off x="3131840" y="193204"/>
            <a:ext cx="2721974" cy="1428750"/>
          </a:xfrm>
          <a:prstGeom prst="rect">
            <a:avLst/>
          </a:prstGeom>
        </p:spPr>
      </p:pic>
      <p:sp>
        <p:nvSpPr>
          <p:cNvPr id="12" name="Textfeld 11"/>
          <p:cNvSpPr txBox="1"/>
          <p:nvPr/>
        </p:nvSpPr>
        <p:spPr>
          <a:xfrm>
            <a:off x="3145288" y="1703205"/>
            <a:ext cx="27541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600" b="1" dirty="0" smtClean="0"/>
              <a:t>max@gmail.com</a:t>
            </a:r>
            <a:endParaRPr lang="de-CH" sz="1600" b="1" dirty="0"/>
          </a:p>
        </p:txBody>
      </p:sp>
      <p:sp>
        <p:nvSpPr>
          <p:cNvPr id="18" name="Textfeld 17"/>
          <p:cNvSpPr txBox="1"/>
          <p:nvPr/>
        </p:nvSpPr>
        <p:spPr>
          <a:xfrm>
            <a:off x="3145288" y="2407668"/>
            <a:ext cx="2745556" cy="3375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600" b="1" dirty="0" smtClean="0"/>
              <a:t>büsi1234</a:t>
            </a:r>
            <a:endParaRPr lang="de-CH" sz="1600" b="1" dirty="0"/>
          </a:p>
        </p:txBody>
      </p:sp>
    </p:spTree>
    <p:extLst>
      <p:ext uri="{BB962C8B-B14F-4D97-AF65-F5344CB8AC3E}">
        <p14:creationId xmlns:p14="http://schemas.microsoft.com/office/powerpoint/2010/main" val="376278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201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platzhalter 5"/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25" b="3125"/>
          <a:stretch>
            <a:fillRect/>
          </a:stretch>
        </p:blipFill>
        <p:spPr/>
      </p:pic>
      <p:pic>
        <p:nvPicPr>
          <p:cNvPr id="8" name="Grafik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18"/>
          <a:stretch/>
        </p:blipFill>
        <p:spPr>
          <a:xfrm>
            <a:off x="2019810" y="409226"/>
            <a:ext cx="5013757" cy="3330017"/>
          </a:xfrm>
          <a:prstGeom prst="rect">
            <a:avLst/>
          </a:prstGeom>
        </p:spPr>
      </p:pic>
      <p:sp>
        <p:nvSpPr>
          <p:cNvPr id="10" name="Textfeld 9"/>
          <p:cNvSpPr txBox="1"/>
          <p:nvPr/>
        </p:nvSpPr>
        <p:spPr>
          <a:xfrm>
            <a:off x="3145288" y="2406700"/>
            <a:ext cx="27541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600" b="1" dirty="0" smtClean="0"/>
              <a:t>büsi1234</a:t>
            </a:r>
            <a:endParaRPr lang="de-CH" sz="1600" b="1" dirty="0"/>
          </a:p>
        </p:txBody>
      </p:sp>
      <p:sp>
        <p:nvSpPr>
          <p:cNvPr id="9" name="Textfeld 8"/>
          <p:cNvSpPr txBox="1"/>
          <p:nvPr/>
        </p:nvSpPr>
        <p:spPr>
          <a:xfrm>
            <a:off x="3145288" y="1703205"/>
            <a:ext cx="27541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600" b="1" dirty="0" smtClean="0"/>
              <a:t>max@gmail.com</a:t>
            </a:r>
            <a:endParaRPr lang="de-CH" sz="1600" b="1" dirty="0"/>
          </a:p>
        </p:txBody>
      </p:sp>
      <p:pic>
        <p:nvPicPr>
          <p:cNvPr id="17" name="Grafik 1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864" y="392550"/>
            <a:ext cx="2407899" cy="993258"/>
          </a:xfrm>
          <a:prstGeom prst="rect">
            <a:avLst/>
          </a:prstGeom>
        </p:spPr>
      </p:pic>
      <p:grpSp>
        <p:nvGrpSpPr>
          <p:cNvPr id="7" name="Gruppieren 6"/>
          <p:cNvGrpSpPr/>
          <p:nvPr/>
        </p:nvGrpSpPr>
        <p:grpSpPr>
          <a:xfrm>
            <a:off x="2902860" y="2132678"/>
            <a:ext cx="5701588" cy="5333334"/>
            <a:chOff x="2902860" y="2132678"/>
            <a:chExt cx="5701588" cy="5333334"/>
          </a:xfrm>
        </p:grpSpPr>
        <p:pic>
          <p:nvPicPr>
            <p:cNvPr id="3" name="Grafik 2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806711">
              <a:off x="2902860" y="2132678"/>
              <a:ext cx="5701588" cy="5333334"/>
            </a:xfrm>
            <a:prstGeom prst="rect">
              <a:avLst/>
            </a:prstGeom>
          </p:spPr>
        </p:pic>
        <p:sp>
          <p:nvSpPr>
            <p:cNvPr id="24" name="Textfeld 23"/>
            <p:cNvSpPr txBox="1"/>
            <p:nvPr/>
          </p:nvSpPr>
          <p:spPr>
            <a:xfrm rot="20820000">
              <a:off x="3309985" y="3098602"/>
              <a:ext cx="3036409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CH" sz="255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empus Sans ITC" panose="04020404030D07020202" pitchFamily="82" charset="0"/>
                </a:rPr>
                <a:t>Was läuft hier falsch?</a:t>
              </a:r>
              <a:endParaRPr lang="de-CH" sz="25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empus Sans ITC" panose="04020404030D07020202" pitchFamily="82" charset="0"/>
              </a:endParaRPr>
            </a:p>
          </p:txBody>
        </p:sp>
      </p:grpSp>
      <p:sp>
        <p:nvSpPr>
          <p:cNvPr id="2" name="Textfeld 1"/>
          <p:cNvSpPr txBox="1"/>
          <p:nvPr/>
        </p:nvSpPr>
        <p:spPr>
          <a:xfrm rot="20820000">
            <a:off x="3792926" y="5023306"/>
            <a:ext cx="2869696" cy="4847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550" dirty="0" smtClean="0">
                <a:latin typeface="Tempus Sans ITC" panose="04020404030D07020202" pitchFamily="82" charset="0"/>
              </a:rPr>
              <a:t>3. Passwort schlecht</a:t>
            </a:r>
            <a:endParaRPr lang="de-CH" sz="2550" dirty="0">
              <a:latin typeface="Tempus Sans ITC" panose="04020404030D07020202" pitchFamily="82" charset="0"/>
            </a:endParaRPr>
          </a:p>
        </p:txBody>
      </p:sp>
      <p:sp>
        <p:nvSpPr>
          <p:cNvPr id="22" name="Textfeld 21"/>
          <p:cNvSpPr txBox="1"/>
          <p:nvPr/>
        </p:nvSpPr>
        <p:spPr>
          <a:xfrm rot="20820000">
            <a:off x="3655320" y="4483147"/>
            <a:ext cx="4339650" cy="4847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tabLst>
                <a:tab pos="361950" algn="l"/>
              </a:tabLst>
            </a:pPr>
            <a:r>
              <a:rPr lang="de-CH" sz="2550" dirty="0" smtClean="0">
                <a:latin typeface="Tempus Sans ITC" panose="04020404030D07020202" pitchFamily="82" charset="0"/>
              </a:rPr>
              <a:t>2.	Überall das gleiche Passwort</a:t>
            </a:r>
            <a:endParaRPr lang="de-CH" sz="2550" dirty="0">
              <a:latin typeface="Tempus Sans ITC" panose="04020404030D07020202" pitchFamily="82" charset="0"/>
            </a:endParaRPr>
          </a:p>
        </p:txBody>
      </p:sp>
      <p:sp>
        <p:nvSpPr>
          <p:cNvPr id="23" name="Textfeld 22"/>
          <p:cNvSpPr txBox="1"/>
          <p:nvPr/>
        </p:nvSpPr>
        <p:spPr>
          <a:xfrm rot="20820000">
            <a:off x="3521158" y="3791158"/>
            <a:ext cx="3616696" cy="8771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tabLst>
                <a:tab pos="361950" algn="l"/>
              </a:tabLst>
            </a:pPr>
            <a:r>
              <a:rPr lang="de-CH" sz="2550" dirty="0" smtClean="0">
                <a:latin typeface="Tempus Sans ITC" panose="04020404030D07020202" pitchFamily="82" charset="0"/>
              </a:rPr>
              <a:t>1.	Standardpasswort auch</a:t>
            </a:r>
            <a:r>
              <a:rPr lang="de-CH" sz="2550" dirty="0">
                <a:latin typeface="Tempus Sans ITC" panose="04020404030D07020202" pitchFamily="82" charset="0"/>
              </a:rPr>
              <a:t/>
            </a:r>
            <a:br>
              <a:rPr lang="de-CH" sz="2550" dirty="0">
                <a:latin typeface="Tempus Sans ITC" panose="04020404030D07020202" pitchFamily="82" charset="0"/>
              </a:rPr>
            </a:br>
            <a:r>
              <a:rPr lang="de-CH" sz="2550" dirty="0" smtClean="0">
                <a:latin typeface="Tempus Sans ITC" panose="04020404030D07020202" pitchFamily="82" charset="0"/>
              </a:rPr>
              <a:t>	für E-Mail verwendet</a:t>
            </a:r>
            <a:endParaRPr lang="de-CH" sz="2550" dirty="0">
              <a:latin typeface="Tempus Sans ITC" panose="04020404030D070202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0811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201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9" grpId="0"/>
      <p:bldP spid="2" grpId="0"/>
      <p:bldP spid="22" grpId="0"/>
      <p:bldP spid="2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Bildplatzhalter 20"/>
          <p:cNvSpPr>
            <a:spLocks noGrp="1"/>
          </p:cNvSpPr>
          <p:nvPr>
            <p:ph type="pic" sz="quarter" idx="10"/>
          </p:nvPr>
        </p:nvSpPr>
        <p:spPr/>
      </p:sp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2" r="19442"/>
          <a:stretch/>
        </p:blipFill>
        <p:spPr>
          <a:xfrm>
            <a:off x="1129941" y="121196"/>
            <a:ext cx="1942336" cy="1019522"/>
          </a:xfrm>
          <a:prstGeom prst="rect">
            <a:avLst/>
          </a:prstGeom>
        </p:spPr>
      </p:pic>
      <p:pic>
        <p:nvPicPr>
          <p:cNvPr id="23" name="Inhaltsplatzhalter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96" y="969194"/>
            <a:ext cx="4129072" cy="2248346"/>
          </a:xfrm>
          <a:prstGeom prst="rect">
            <a:avLst/>
          </a:prstGeom>
        </p:spPr>
      </p:pic>
      <p:grpSp>
        <p:nvGrpSpPr>
          <p:cNvPr id="3" name="Gruppieren 2"/>
          <p:cNvGrpSpPr/>
          <p:nvPr/>
        </p:nvGrpSpPr>
        <p:grpSpPr>
          <a:xfrm>
            <a:off x="5121716" y="1116951"/>
            <a:ext cx="3577442" cy="3193054"/>
            <a:chOff x="5121716" y="1116951"/>
            <a:chExt cx="3577442" cy="3193054"/>
          </a:xfrm>
        </p:grpSpPr>
        <p:pic>
          <p:nvPicPr>
            <p:cNvPr id="9" name="Grafik 8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582"/>
            <a:stretch/>
          </p:blipFill>
          <p:spPr>
            <a:xfrm>
              <a:off x="5121716" y="1116951"/>
              <a:ext cx="3577442" cy="3193054"/>
            </a:xfrm>
            <a:prstGeom prst="rect">
              <a:avLst/>
            </a:prstGeom>
          </p:spPr>
        </p:pic>
        <p:sp>
          <p:nvSpPr>
            <p:cNvPr id="8" name="Textfeld 7"/>
            <p:cNvSpPr txBox="1"/>
            <p:nvPr/>
          </p:nvSpPr>
          <p:spPr>
            <a:xfrm>
              <a:off x="5580112" y="1579321"/>
              <a:ext cx="3119046" cy="2554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600" b="1" dirty="0" smtClean="0">
                  <a:latin typeface="Tempus Sans ITC" panose="04020404030D07020202" pitchFamily="82" charset="0"/>
                </a:rPr>
                <a:t>Zalando-Benutzerdatenbank</a:t>
              </a:r>
            </a:p>
            <a:p>
              <a:r>
                <a:rPr lang="de-CH" sz="1600" dirty="0" smtClean="0">
                  <a:latin typeface="Tempus Sans ITC" panose="04020404030D07020202" pitchFamily="82" charset="0"/>
                </a:rPr>
                <a:t>gabi@gmx.ch	tanne72</a:t>
              </a:r>
              <a:br>
                <a:rPr lang="de-CH" sz="1600" dirty="0" smtClean="0">
                  <a:latin typeface="Tempus Sans ITC" panose="04020404030D07020202" pitchFamily="82" charset="0"/>
                </a:rPr>
              </a:br>
              <a:r>
                <a:rPr lang="de-CH" sz="1600" dirty="0" smtClean="0">
                  <a:latin typeface="Tempus Sans ITC" panose="04020404030D07020202" pitchFamily="82" charset="0"/>
                </a:rPr>
                <a:t>huber@yahoo.de	eRz2*m)Q</a:t>
              </a:r>
            </a:p>
            <a:p>
              <a:r>
                <a:rPr lang="de-CH" sz="1600" dirty="0" smtClean="0">
                  <a:latin typeface="Tempus Sans ITC" panose="04020404030D07020202" pitchFamily="82" charset="0"/>
                </a:rPr>
                <a:t>flo@bluemail.ch	passwort1</a:t>
              </a:r>
              <a:br>
                <a:rPr lang="de-CH" sz="1600" dirty="0" smtClean="0">
                  <a:latin typeface="Tempus Sans ITC" panose="04020404030D07020202" pitchFamily="82" charset="0"/>
                </a:rPr>
              </a:br>
              <a:r>
                <a:rPr lang="de-CH" sz="1600" dirty="0" smtClean="0">
                  <a:latin typeface="Tempus Sans ITC" panose="04020404030D07020202" pitchFamily="82" charset="0"/>
                </a:rPr>
                <a:t>moni@me.com	volley88</a:t>
              </a:r>
            </a:p>
            <a:p>
              <a:r>
                <a:rPr lang="de-CH" sz="1600" dirty="0" smtClean="0">
                  <a:solidFill>
                    <a:srgbClr val="FF0000"/>
                  </a:solidFill>
                  <a:latin typeface="Tempus Sans ITC" panose="04020404030D07020202" pitchFamily="82" charset="0"/>
                </a:rPr>
                <a:t>max@gmail.com	büsi1234</a:t>
              </a:r>
              <a:r>
                <a:rPr lang="de-CH" sz="1600" dirty="0" smtClean="0">
                  <a:latin typeface="Tempus Sans ITC" panose="04020404030D07020202" pitchFamily="82" charset="0"/>
                </a:rPr>
                <a:t/>
              </a:r>
              <a:br>
                <a:rPr lang="de-CH" sz="1600" dirty="0" smtClean="0">
                  <a:latin typeface="Tempus Sans ITC" panose="04020404030D07020202" pitchFamily="82" charset="0"/>
                </a:rPr>
              </a:br>
              <a:r>
                <a:rPr lang="de-CH" sz="1600" dirty="0" smtClean="0">
                  <a:latin typeface="Tempus Sans ITC" panose="04020404030D07020202" pitchFamily="82" charset="0"/>
                </a:rPr>
                <a:t>brunner@ubs.com	bank4ME</a:t>
              </a:r>
            </a:p>
            <a:p>
              <a:r>
                <a:rPr lang="de-CH" sz="1600" dirty="0" smtClean="0">
                  <a:latin typeface="Tempus Sans ITC" panose="04020404030D07020202" pitchFamily="82" charset="0"/>
                </a:rPr>
                <a:t>helen@me.com	he25len</a:t>
              </a:r>
            </a:p>
            <a:p>
              <a:r>
                <a:rPr lang="de-CH" sz="1600" dirty="0" smtClean="0">
                  <a:latin typeface="Tempus Sans ITC" panose="04020404030D07020202" pitchFamily="82" charset="0"/>
                </a:rPr>
                <a:t>msutter@abb.com	8C_%sDr*</a:t>
              </a:r>
              <a:r>
                <a:rPr lang="de-CH" sz="1600" dirty="0" err="1" smtClean="0">
                  <a:latin typeface="Tempus Sans ITC" panose="04020404030D07020202" pitchFamily="82" charset="0"/>
                </a:rPr>
                <a:t>Yd</a:t>
              </a:r>
              <a:endParaRPr lang="de-CH" sz="1600" dirty="0" smtClean="0">
                <a:latin typeface="Tempus Sans ITC" panose="04020404030D07020202" pitchFamily="82" charset="0"/>
              </a:endParaRPr>
            </a:p>
            <a:p>
              <a:r>
                <a:rPr lang="de-CH" sz="1600" dirty="0" smtClean="0">
                  <a:latin typeface="Tempus Sans ITC" panose="04020404030D07020202" pitchFamily="82" charset="0"/>
                </a:rPr>
                <a:t>info@fly.com	fly52fly</a:t>
              </a:r>
              <a:endParaRPr lang="de-CH" sz="1600" dirty="0">
                <a:latin typeface="Tempus Sans ITC" panose="04020404030D07020202" pitchFamily="82" charset="0"/>
              </a:endParaRPr>
            </a:p>
          </p:txBody>
        </p:sp>
      </p:grpSp>
      <p:sp>
        <p:nvSpPr>
          <p:cNvPr id="11" name="Rechteck 10"/>
          <p:cNvSpPr/>
          <p:nvPr/>
        </p:nvSpPr>
        <p:spPr>
          <a:xfrm>
            <a:off x="5652120" y="2843775"/>
            <a:ext cx="2808312" cy="2668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20" name="Grafik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2" y="3523347"/>
            <a:ext cx="3333750" cy="2219325"/>
          </a:xfrm>
          <a:prstGeom prst="rect">
            <a:avLst/>
          </a:prstGeom>
        </p:spPr>
      </p:pic>
      <p:grpSp>
        <p:nvGrpSpPr>
          <p:cNvPr id="19" name="Gruppieren 18"/>
          <p:cNvGrpSpPr/>
          <p:nvPr/>
        </p:nvGrpSpPr>
        <p:grpSpPr>
          <a:xfrm>
            <a:off x="683568" y="3683110"/>
            <a:ext cx="2899062" cy="1953758"/>
            <a:chOff x="1987" y="1"/>
            <a:chExt cx="9144000" cy="5714999"/>
          </a:xfrm>
        </p:grpSpPr>
        <p:pic>
          <p:nvPicPr>
            <p:cNvPr id="13" name="Bildplatzhalter 5"/>
            <p:cNvPicPr>
              <a:picLocks noChangeAspect="1"/>
            </p:cNvPicPr>
            <p:nvPr/>
          </p:nvPicPr>
          <p:blipFill>
            <a:blip r:embed="rId7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125" b="3125"/>
            <a:stretch>
              <a:fillRect/>
            </a:stretch>
          </p:blipFill>
          <p:spPr>
            <a:xfrm>
              <a:off x="1987" y="1"/>
              <a:ext cx="9144000" cy="5714999"/>
            </a:xfrm>
            <a:prstGeom prst="rect">
              <a:avLst/>
            </a:prstGeom>
            <a:solidFill>
              <a:srgbClr val="F2F2F2"/>
            </a:solidFill>
          </p:spPr>
        </p:pic>
        <p:pic>
          <p:nvPicPr>
            <p:cNvPr id="14" name="Grafik 13"/>
            <p:cNvPicPr>
              <a:picLocks noChangeAspect="1"/>
            </p:cNvPicPr>
            <p:nvPr/>
          </p:nvPicPr>
          <p:blipFill rotWithShape="1">
            <a:blip r:embed="rId8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118"/>
            <a:stretch/>
          </p:blipFill>
          <p:spPr>
            <a:xfrm>
              <a:off x="2019810" y="409226"/>
              <a:ext cx="5013757" cy="3330017"/>
            </a:xfrm>
            <a:prstGeom prst="rect">
              <a:avLst/>
            </a:prstGeom>
          </p:spPr>
        </p:pic>
        <p:pic>
          <p:nvPicPr>
            <p:cNvPr id="18" name="Grafik 17"/>
            <p:cNvPicPr>
              <a:picLocks noChangeAspect="1"/>
            </p:cNvPicPr>
            <p:nvPr/>
          </p:nvPicPr>
          <p:blipFill>
            <a:blip r:embed="rId9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47864" y="392550"/>
              <a:ext cx="2407899" cy="993258"/>
            </a:xfrm>
            <a:prstGeom prst="rect">
              <a:avLst/>
            </a:prstGeom>
          </p:spPr>
        </p:pic>
      </p:grpSp>
      <p:sp>
        <p:nvSpPr>
          <p:cNvPr id="15" name="Textfeld 14"/>
          <p:cNvSpPr txBox="1"/>
          <p:nvPr/>
        </p:nvSpPr>
        <p:spPr>
          <a:xfrm>
            <a:off x="1619672" y="4204906"/>
            <a:ext cx="10081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900" b="1" dirty="0" smtClean="0"/>
              <a:t>max@gmail.com</a:t>
            </a:r>
            <a:endParaRPr lang="de-CH" sz="1600" b="1" dirty="0"/>
          </a:p>
        </p:txBody>
      </p:sp>
      <p:sp>
        <p:nvSpPr>
          <p:cNvPr id="17" name="Textfeld 16"/>
          <p:cNvSpPr txBox="1"/>
          <p:nvPr/>
        </p:nvSpPr>
        <p:spPr>
          <a:xfrm>
            <a:off x="1619672" y="4449497"/>
            <a:ext cx="10081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900" b="1" dirty="0" smtClean="0"/>
              <a:t>büsi1234</a:t>
            </a:r>
            <a:endParaRPr lang="de-CH" sz="900" b="1" dirty="0"/>
          </a:p>
        </p:txBody>
      </p:sp>
      <p:sp>
        <p:nvSpPr>
          <p:cNvPr id="2" name="Rechteck 1"/>
          <p:cNvSpPr/>
          <p:nvPr/>
        </p:nvSpPr>
        <p:spPr>
          <a:xfrm>
            <a:off x="1328467" y="4137557"/>
            <a:ext cx="1580235" cy="8226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dirty="0" smtClean="0">
                <a:solidFill>
                  <a:schemeClr val="tx1"/>
                </a:solidFill>
              </a:rPr>
              <a:t>Willkommen Max!</a:t>
            </a:r>
          </a:p>
          <a:p>
            <a:pPr algn="ctr"/>
            <a:r>
              <a:rPr lang="de-CH" sz="1000" dirty="0" smtClean="0">
                <a:solidFill>
                  <a:schemeClr val="tx1"/>
                </a:solidFill>
              </a:rPr>
              <a:t/>
            </a:r>
            <a:br>
              <a:rPr lang="de-CH" sz="1000" dirty="0" smtClean="0">
                <a:solidFill>
                  <a:schemeClr val="tx1"/>
                </a:solidFill>
              </a:rPr>
            </a:br>
            <a:r>
              <a:rPr lang="de-CH" sz="1000" dirty="0" smtClean="0">
                <a:solidFill>
                  <a:schemeClr val="tx1"/>
                </a:solidFill>
              </a:rPr>
              <a:t>Du hast 10 neue E-Mails…</a:t>
            </a:r>
            <a:endParaRPr lang="de-CH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9731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4931 4.66149E-6 L -0.40208 0.18562 C -0.37118 0.22835 -0.32517 0.25166 -0.27708 0.25166 C -0.22205 0.25166 -0.1783 0.22835 -0.1474 0.18562 L 8.33333E-7 4.66149E-6 " pathEditMode="relative" rAng="0" ptsTypes="FffFF">
                                      <p:cBhvr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465" y="12569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4896 -0.23918 L -1.66667E-6 1.22087E-7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448" y="119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53" presetClass="entr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2222 -0.27303 L 1.94444E-6 -4.75028E-6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111" y="136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5" grpId="0"/>
      <p:bldP spid="15" grpId="1"/>
      <p:bldP spid="17" grpId="0"/>
      <p:bldP spid="17" grpId="1"/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platzhalter 2"/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622" b="18622"/>
          <a:stretch>
            <a:fillRect/>
          </a:stretch>
        </p:blipFill>
        <p:spPr/>
      </p:pic>
      <p:sp>
        <p:nvSpPr>
          <p:cNvPr id="8" name="Rechteck 7"/>
          <p:cNvSpPr/>
          <p:nvPr/>
        </p:nvSpPr>
        <p:spPr>
          <a:xfrm>
            <a:off x="0" y="4655128"/>
            <a:ext cx="9144000" cy="10598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4714800"/>
            <a:ext cx="2016224" cy="951012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465512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70584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>
          <a:xfrm>
            <a:off x="30227" y="-8581"/>
            <a:ext cx="9144000" cy="5715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3" name="Textfeld 2"/>
          <p:cNvSpPr txBox="1"/>
          <p:nvPr/>
        </p:nvSpPr>
        <p:spPr>
          <a:xfrm>
            <a:off x="284623" y="1120016"/>
            <a:ext cx="1168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Basis-Satz:</a:t>
            </a:r>
            <a:endParaRPr lang="de-CH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2179" y="409228"/>
            <a:ext cx="2883747" cy="1892175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Textfeld 7"/>
          <p:cNvSpPr txBox="1"/>
          <p:nvPr/>
        </p:nvSpPr>
        <p:spPr>
          <a:xfrm>
            <a:off x="251520" y="266953"/>
            <a:ext cx="51603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3600" b="1" spc="300" dirty="0" smtClean="0">
                <a:latin typeface="Arial" panose="020B0604020202020204" pitchFamily="34" charset="0"/>
                <a:cs typeface="Arial" panose="020B0604020202020204" pitchFamily="34" charset="0"/>
              </a:rPr>
              <a:t>Sichere Passwörter</a:t>
            </a:r>
            <a:endParaRPr lang="de-CH" sz="3600" b="1" spc="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1043608" y="2065412"/>
            <a:ext cx="37273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3600" spc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JA4dSbiZs!</a:t>
            </a:r>
            <a:endParaRPr lang="de-CH" sz="3600" spc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284623" y="1417340"/>
            <a:ext cx="5295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Jeden Abend vor dem Schlafen benutze ich Zahnseide!</a:t>
            </a:r>
            <a:endParaRPr lang="de-CH" dirty="0"/>
          </a:p>
        </p:txBody>
      </p:sp>
      <p:sp>
        <p:nvSpPr>
          <p:cNvPr id="12" name="Textfeld 11"/>
          <p:cNvSpPr txBox="1"/>
          <p:nvPr/>
        </p:nvSpPr>
        <p:spPr>
          <a:xfrm>
            <a:off x="285542" y="1417340"/>
            <a:ext cx="258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rgbClr val="FF0000"/>
                </a:solidFill>
              </a:rPr>
              <a:t>J</a:t>
            </a:r>
            <a:endParaRPr lang="de-CH" dirty="0">
              <a:solidFill>
                <a:srgbClr val="FF0000"/>
              </a:solidFill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879210" y="1415741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rgbClr val="FF0000"/>
                </a:solidFill>
              </a:rPr>
              <a:t>A</a:t>
            </a:r>
            <a:endParaRPr lang="de-CH" dirty="0">
              <a:solidFill>
                <a:srgbClr val="FF0000"/>
              </a:solidFill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1538843" y="1417340"/>
            <a:ext cx="488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rgbClr val="FF0000"/>
                </a:solidFill>
              </a:rPr>
              <a:t>vor</a:t>
            </a:r>
            <a:endParaRPr lang="de-CH" dirty="0">
              <a:solidFill>
                <a:srgbClr val="FF0000"/>
              </a:solidFill>
            </a:endParaRPr>
          </a:p>
        </p:txBody>
      </p:sp>
      <p:sp>
        <p:nvSpPr>
          <p:cNvPr id="16" name="Textfeld 15"/>
          <p:cNvSpPr txBox="1"/>
          <p:nvPr/>
        </p:nvSpPr>
        <p:spPr>
          <a:xfrm>
            <a:off x="1893712" y="141671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rgbClr val="FF0000"/>
                </a:solidFill>
              </a:rPr>
              <a:t>d</a:t>
            </a:r>
            <a:endParaRPr lang="de-CH" dirty="0">
              <a:solidFill>
                <a:srgbClr val="FF0000"/>
              </a:solidFill>
            </a:endParaRPr>
          </a:p>
        </p:txBody>
      </p:sp>
      <p:sp>
        <p:nvSpPr>
          <p:cNvPr id="17" name="Textfeld 16"/>
          <p:cNvSpPr txBox="1"/>
          <p:nvPr/>
        </p:nvSpPr>
        <p:spPr>
          <a:xfrm>
            <a:off x="2363455" y="1416715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rgbClr val="FF0000"/>
                </a:solidFill>
              </a:rPr>
              <a:t>S</a:t>
            </a:r>
            <a:endParaRPr lang="de-CH" dirty="0">
              <a:solidFill>
                <a:srgbClr val="FF0000"/>
              </a:solidFill>
            </a:endParaRPr>
          </a:p>
        </p:txBody>
      </p:sp>
      <p:sp>
        <p:nvSpPr>
          <p:cNvPr id="18" name="Textfeld 17"/>
          <p:cNvSpPr txBox="1"/>
          <p:nvPr/>
        </p:nvSpPr>
        <p:spPr>
          <a:xfrm>
            <a:off x="3198086" y="141557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rgbClr val="FF0000"/>
                </a:solidFill>
              </a:rPr>
              <a:t>b</a:t>
            </a:r>
            <a:endParaRPr lang="de-CH" dirty="0">
              <a:solidFill>
                <a:srgbClr val="FF0000"/>
              </a:solidFill>
            </a:endParaRPr>
          </a:p>
        </p:txBody>
      </p:sp>
      <p:sp>
        <p:nvSpPr>
          <p:cNvPr id="19" name="Textfeld 18"/>
          <p:cNvSpPr txBox="1"/>
          <p:nvPr/>
        </p:nvSpPr>
        <p:spPr>
          <a:xfrm>
            <a:off x="4000698" y="1417221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rgbClr val="FF0000"/>
                </a:solidFill>
              </a:rPr>
              <a:t>i</a:t>
            </a:r>
            <a:endParaRPr lang="de-CH" dirty="0">
              <a:solidFill>
                <a:srgbClr val="FF0000"/>
              </a:solidFill>
            </a:endParaRPr>
          </a:p>
        </p:txBody>
      </p:sp>
      <p:sp>
        <p:nvSpPr>
          <p:cNvPr id="20" name="Textfeld 19"/>
          <p:cNvSpPr txBox="1"/>
          <p:nvPr/>
        </p:nvSpPr>
        <p:spPr>
          <a:xfrm>
            <a:off x="4326044" y="1417221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rgbClr val="FF0000"/>
                </a:solidFill>
              </a:rPr>
              <a:t>Z</a:t>
            </a:r>
            <a:endParaRPr lang="de-CH" dirty="0">
              <a:solidFill>
                <a:srgbClr val="FF0000"/>
              </a:solidFill>
            </a:endParaRPr>
          </a:p>
        </p:txBody>
      </p:sp>
      <p:sp>
        <p:nvSpPr>
          <p:cNvPr id="21" name="Textfeld 20"/>
          <p:cNvSpPr txBox="1"/>
          <p:nvPr/>
        </p:nvSpPr>
        <p:spPr>
          <a:xfrm>
            <a:off x="4780137" y="1416715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rgbClr val="FF0000"/>
                </a:solidFill>
              </a:rPr>
              <a:t>s</a:t>
            </a:r>
            <a:endParaRPr lang="de-CH" dirty="0">
              <a:solidFill>
                <a:srgbClr val="FF0000"/>
              </a:solidFill>
            </a:endParaRPr>
          </a:p>
        </p:txBody>
      </p:sp>
      <p:sp>
        <p:nvSpPr>
          <p:cNvPr id="22" name="Textfeld 21"/>
          <p:cNvSpPr txBox="1"/>
          <p:nvPr/>
        </p:nvSpPr>
        <p:spPr>
          <a:xfrm>
            <a:off x="5271519" y="1416199"/>
            <a:ext cx="260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rgbClr val="FF0000"/>
                </a:solidFill>
              </a:rPr>
              <a:t>!</a:t>
            </a:r>
            <a:endParaRPr lang="de-CH" dirty="0">
              <a:solidFill>
                <a:srgbClr val="FF0000"/>
              </a:solidFill>
            </a:endParaRPr>
          </a:p>
        </p:txBody>
      </p:sp>
      <p:sp>
        <p:nvSpPr>
          <p:cNvPr id="23" name="Textfeld 22"/>
          <p:cNvSpPr txBox="1"/>
          <p:nvPr/>
        </p:nvSpPr>
        <p:spPr>
          <a:xfrm>
            <a:off x="282920" y="1417340"/>
            <a:ext cx="5295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rgbClr val="FF0000"/>
                </a:solidFill>
              </a:rPr>
              <a:t>J</a:t>
            </a:r>
            <a:r>
              <a:rPr lang="de-CH" dirty="0" smtClean="0"/>
              <a:t>eden </a:t>
            </a:r>
            <a:r>
              <a:rPr lang="de-CH" dirty="0" smtClean="0">
                <a:solidFill>
                  <a:srgbClr val="FF0000"/>
                </a:solidFill>
              </a:rPr>
              <a:t>A</a:t>
            </a:r>
            <a:r>
              <a:rPr lang="de-CH" dirty="0" smtClean="0"/>
              <a:t>bend </a:t>
            </a:r>
            <a:r>
              <a:rPr lang="de-CH" dirty="0" smtClean="0">
                <a:solidFill>
                  <a:srgbClr val="FF0000"/>
                </a:solidFill>
              </a:rPr>
              <a:t>vor</a:t>
            </a:r>
            <a:r>
              <a:rPr lang="de-CH" dirty="0" smtClean="0"/>
              <a:t> </a:t>
            </a:r>
            <a:r>
              <a:rPr lang="de-CH" dirty="0" smtClean="0">
                <a:solidFill>
                  <a:srgbClr val="FF0000"/>
                </a:solidFill>
              </a:rPr>
              <a:t>d</a:t>
            </a:r>
            <a:r>
              <a:rPr lang="de-CH" dirty="0" smtClean="0"/>
              <a:t>em </a:t>
            </a:r>
            <a:r>
              <a:rPr lang="de-CH" dirty="0" smtClean="0">
                <a:solidFill>
                  <a:srgbClr val="FF0000"/>
                </a:solidFill>
              </a:rPr>
              <a:t>S</a:t>
            </a:r>
            <a:r>
              <a:rPr lang="de-CH" dirty="0" smtClean="0"/>
              <a:t>chlafen </a:t>
            </a:r>
            <a:r>
              <a:rPr lang="de-CH" dirty="0" smtClean="0">
                <a:solidFill>
                  <a:srgbClr val="FF0000"/>
                </a:solidFill>
              </a:rPr>
              <a:t>b</a:t>
            </a:r>
            <a:r>
              <a:rPr lang="de-CH" dirty="0" smtClean="0"/>
              <a:t>enutze </a:t>
            </a:r>
            <a:r>
              <a:rPr lang="de-CH" dirty="0" smtClean="0">
                <a:solidFill>
                  <a:srgbClr val="FF0000"/>
                </a:solidFill>
              </a:rPr>
              <a:t>i</a:t>
            </a:r>
            <a:r>
              <a:rPr lang="de-CH" dirty="0" smtClean="0"/>
              <a:t>ch </a:t>
            </a:r>
            <a:r>
              <a:rPr lang="de-CH" dirty="0" smtClean="0">
                <a:solidFill>
                  <a:srgbClr val="FF0000"/>
                </a:solidFill>
              </a:rPr>
              <a:t>Z</a:t>
            </a:r>
            <a:r>
              <a:rPr lang="de-CH" dirty="0" smtClean="0"/>
              <a:t>ahn</a:t>
            </a:r>
            <a:r>
              <a:rPr lang="de-CH" dirty="0" smtClean="0">
                <a:solidFill>
                  <a:srgbClr val="FF0000"/>
                </a:solidFill>
              </a:rPr>
              <a:t>s</a:t>
            </a:r>
            <a:r>
              <a:rPr lang="de-CH" dirty="0" smtClean="0"/>
              <a:t>eide</a:t>
            </a:r>
            <a:r>
              <a:rPr lang="de-CH" dirty="0" smtClean="0">
                <a:solidFill>
                  <a:srgbClr val="FF0000"/>
                </a:solidFill>
              </a:rPr>
              <a:t>!</a:t>
            </a:r>
            <a:endParaRPr lang="de-CH" dirty="0">
              <a:solidFill>
                <a:srgbClr val="FF0000"/>
              </a:solidFill>
            </a:endParaRPr>
          </a:p>
        </p:txBody>
      </p:sp>
      <p:sp>
        <p:nvSpPr>
          <p:cNvPr id="25" name="Textfeld 24"/>
          <p:cNvSpPr txBox="1"/>
          <p:nvPr/>
        </p:nvSpPr>
        <p:spPr>
          <a:xfrm>
            <a:off x="1763688" y="181815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rgbClr val="FF0000"/>
                </a:solidFill>
              </a:rPr>
              <a:t>4</a:t>
            </a:r>
            <a:endParaRPr lang="de-CH" dirty="0">
              <a:solidFill>
                <a:srgbClr val="FF0000"/>
              </a:solidFill>
            </a:endParaRPr>
          </a:p>
        </p:txBody>
      </p:sp>
      <p:grpSp>
        <p:nvGrpSpPr>
          <p:cNvPr id="26" name="Gruppieren 25"/>
          <p:cNvGrpSpPr/>
          <p:nvPr/>
        </p:nvGrpSpPr>
        <p:grpSpPr>
          <a:xfrm>
            <a:off x="367687" y="3490977"/>
            <a:ext cx="1306400" cy="921062"/>
            <a:chOff x="4033938" y="4090875"/>
            <a:chExt cx="1306400" cy="921062"/>
          </a:xfrm>
        </p:grpSpPr>
        <p:pic>
          <p:nvPicPr>
            <p:cNvPr id="27" name="Grafik 2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33938" y="4090875"/>
              <a:ext cx="1306400" cy="921062"/>
            </a:xfrm>
            <a:prstGeom prst="rect">
              <a:avLst/>
            </a:prstGeom>
          </p:spPr>
        </p:pic>
        <p:pic>
          <p:nvPicPr>
            <p:cNvPr id="28" name="Grafik 2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51164" y="4323666"/>
              <a:ext cx="858966" cy="315187"/>
            </a:xfrm>
            <a:prstGeom prst="rect">
              <a:avLst/>
            </a:prstGeom>
          </p:spPr>
        </p:pic>
      </p:grpSp>
      <p:grpSp>
        <p:nvGrpSpPr>
          <p:cNvPr id="32" name="Gruppieren 31"/>
          <p:cNvGrpSpPr/>
          <p:nvPr/>
        </p:nvGrpSpPr>
        <p:grpSpPr>
          <a:xfrm>
            <a:off x="385280" y="4654024"/>
            <a:ext cx="1306400" cy="921062"/>
            <a:chOff x="6983889" y="4090875"/>
            <a:chExt cx="1306400" cy="921062"/>
          </a:xfrm>
        </p:grpSpPr>
        <p:pic>
          <p:nvPicPr>
            <p:cNvPr id="33" name="Grafik 3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83889" y="4090875"/>
              <a:ext cx="1306400" cy="921062"/>
            </a:xfrm>
            <a:prstGeom prst="rect">
              <a:avLst/>
            </a:prstGeom>
          </p:spPr>
        </p:pic>
        <p:pic>
          <p:nvPicPr>
            <p:cNvPr id="34" name="Grafik 33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9359"/>
            <a:stretch/>
          </p:blipFill>
          <p:spPr>
            <a:xfrm>
              <a:off x="7186773" y="4240642"/>
              <a:ext cx="865447" cy="436266"/>
            </a:xfrm>
            <a:prstGeom prst="rect">
              <a:avLst/>
            </a:prstGeom>
          </p:spPr>
        </p:pic>
      </p:grpSp>
      <p:sp>
        <p:nvSpPr>
          <p:cNvPr id="35" name="Textfeld 34"/>
          <p:cNvSpPr txBox="1"/>
          <p:nvPr/>
        </p:nvSpPr>
        <p:spPr>
          <a:xfrm>
            <a:off x="1763688" y="3467883"/>
            <a:ext cx="1347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rgbClr val="FF0000"/>
                </a:solidFill>
              </a:rPr>
              <a:t>T</a:t>
            </a:r>
            <a:r>
              <a:rPr lang="de-CH" dirty="0" smtClean="0"/>
              <a:t>icketcorner</a:t>
            </a:r>
            <a:endParaRPr lang="de-CH" dirty="0"/>
          </a:p>
        </p:txBody>
      </p:sp>
      <p:sp>
        <p:nvSpPr>
          <p:cNvPr id="36" name="Textfeld 35"/>
          <p:cNvSpPr txBox="1"/>
          <p:nvPr/>
        </p:nvSpPr>
        <p:spPr>
          <a:xfrm>
            <a:off x="1763687" y="4619125"/>
            <a:ext cx="930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rgbClr val="FF0000"/>
                </a:solidFill>
              </a:rPr>
              <a:t>Z</a:t>
            </a:r>
            <a:r>
              <a:rPr lang="de-CH" dirty="0" smtClean="0"/>
              <a:t>alando</a:t>
            </a:r>
            <a:endParaRPr lang="de-CH" dirty="0"/>
          </a:p>
        </p:txBody>
      </p:sp>
      <p:sp>
        <p:nvSpPr>
          <p:cNvPr id="37" name="Textfeld 36"/>
          <p:cNvSpPr txBox="1"/>
          <p:nvPr/>
        </p:nvSpPr>
        <p:spPr>
          <a:xfrm>
            <a:off x="1763260" y="3881361"/>
            <a:ext cx="1500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JA4d</a:t>
            </a:r>
            <a:r>
              <a:rPr lang="de-CH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de-CH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biZs</a:t>
            </a:r>
            <a:r>
              <a:rPr lang="de-CH" dirty="0" smtClean="0"/>
              <a:t>!</a:t>
            </a:r>
            <a:endParaRPr lang="de-CH" dirty="0"/>
          </a:p>
        </p:txBody>
      </p:sp>
      <p:sp>
        <p:nvSpPr>
          <p:cNvPr id="38" name="Textfeld 37"/>
          <p:cNvSpPr txBox="1"/>
          <p:nvPr/>
        </p:nvSpPr>
        <p:spPr>
          <a:xfrm>
            <a:off x="1763260" y="5022889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JA4d</a:t>
            </a:r>
            <a:r>
              <a:rPr lang="de-CH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de-CH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biZs!</a:t>
            </a:r>
            <a:endParaRPr lang="de-CH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9" name="Textfeld 38"/>
          <p:cNvSpPr txBox="1"/>
          <p:nvPr/>
        </p:nvSpPr>
        <p:spPr>
          <a:xfrm>
            <a:off x="282920" y="3073524"/>
            <a:ext cx="1909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Individualisierung:</a:t>
            </a:r>
            <a:endParaRPr lang="de-CH" dirty="0"/>
          </a:p>
        </p:txBody>
      </p:sp>
      <p:pic>
        <p:nvPicPr>
          <p:cNvPr id="40" name="Grafik 3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6845" y="3263093"/>
            <a:ext cx="2390765" cy="2402719"/>
          </a:xfrm>
          <a:prstGeom prst="rect">
            <a:avLst/>
          </a:prstGeom>
        </p:spPr>
      </p:pic>
      <p:sp>
        <p:nvSpPr>
          <p:cNvPr id="41" name="Textfeld 40"/>
          <p:cNvSpPr txBox="1"/>
          <p:nvPr/>
        </p:nvSpPr>
        <p:spPr>
          <a:xfrm>
            <a:off x="6842493" y="2641476"/>
            <a:ext cx="19059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Falls notiert:</a:t>
            </a:r>
            <a:br>
              <a:rPr lang="de-CH" dirty="0" smtClean="0"/>
            </a:br>
            <a:r>
              <a:rPr lang="de-CH" dirty="0" smtClean="0"/>
              <a:t>"Unsinn" beifügen</a:t>
            </a:r>
            <a:endParaRPr lang="de-CH" dirty="0"/>
          </a:p>
        </p:txBody>
      </p:sp>
      <p:sp>
        <p:nvSpPr>
          <p:cNvPr id="42" name="Textfeld 41"/>
          <p:cNvSpPr txBox="1"/>
          <p:nvPr/>
        </p:nvSpPr>
        <p:spPr>
          <a:xfrm rot="21200817">
            <a:off x="6978308" y="4186704"/>
            <a:ext cx="1776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99</a:t>
            </a:r>
            <a:r>
              <a:rPr lang="de-CH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JA4dTbiZs</a:t>
            </a:r>
            <a:r>
              <a:rPr lang="de-CH" dirty="0" smtClean="0"/>
              <a:t>!</a:t>
            </a:r>
            <a:endParaRPr lang="de-CH" dirty="0"/>
          </a:p>
        </p:txBody>
      </p:sp>
      <p:sp>
        <p:nvSpPr>
          <p:cNvPr id="44" name="Textfeld 43"/>
          <p:cNvSpPr txBox="1"/>
          <p:nvPr/>
        </p:nvSpPr>
        <p:spPr>
          <a:xfrm rot="21180000">
            <a:off x="6960921" y="3800404"/>
            <a:ext cx="1091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Passwort:</a:t>
            </a:r>
            <a:endParaRPr lang="de-CH" dirty="0"/>
          </a:p>
        </p:txBody>
      </p:sp>
      <p:sp>
        <p:nvSpPr>
          <p:cNvPr id="43" name="Textfeld 42"/>
          <p:cNvSpPr txBox="1"/>
          <p:nvPr/>
        </p:nvSpPr>
        <p:spPr>
          <a:xfrm rot="21200817">
            <a:off x="7028610" y="4546744"/>
            <a:ext cx="1776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24</a:t>
            </a:r>
            <a:r>
              <a:rPr lang="de-CH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JA4dZbiZs</a:t>
            </a:r>
            <a:r>
              <a:rPr lang="de-CH" dirty="0" smtClean="0"/>
              <a:t>!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363489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151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1" dur="2000" fill="hold"/>
                                        <p:tgtEl>
                                          <p:spTgt spid="12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0"/>
                                            </p:cond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2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4.40744E-6 L 0.09618 0.14072 " pathEditMode="relative" rAng="0" ptsTypes="AA">
                                      <p:cBhvr>
                                        <p:cTn id="43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09" y="70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6" dur="2000" fill="hold"/>
                                        <p:tgtEl>
                                          <p:spTgt spid="14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5"/>
                                            </p:cond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3.13905E-6 L 0.06476 0.14099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29" y="70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000"/>
                            </p:stCondLst>
                            <p:childTnLst>
                              <p:par>
                                <p:cTn id="50" presetID="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1" dur="2000" fill="hold"/>
                                        <p:tgtEl>
                                          <p:spTgt spid="1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0"/>
                                            </p:cond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2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4.34565E-6 L 0.01371 0.06863 " pathEditMode="relative" rAng="0" ptsTypes="AA">
                                      <p:cBhvr>
                                        <p:cTn id="53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7" y="34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6000"/>
                            </p:stCondLst>
                            <p:childTnLst>
                              <p:par>
                                <p:cTn id="55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6000"/>
                            </p:stCondLst>
                            <p:childTnLst>
                              <p:par>
                                <p:cTn id="58" presetID="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9" dur="2000" fill="hold"/>
                                        <p:tgtEl>
                                          <p:spTgt spid="25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8"/>
                                            </p:cond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6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69 -0.00138 L 0.00556 0.06745 " pathEditMode="relative" rAng="0" ptsTypes="AA">
                                      <p:cBhvr>
                                        <p:cTn id="61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3" y="34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8000"/>
                            </p:stCondLst>
                            <p:childTnLst>
                              <p:par>
                                <p:cTn id="63" presetID="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4" dur="2000" fill="hold"/>
                                        <p:tgtEl>
                                          <p:spTgt spid="16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63"/>
                                            </p:cond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65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3.13905E-6 L 0.03004 0.13488 " pathEditMode="relative" rAng="0" ptsTypes="AA">
                                      <p:cBhvr>
                                        <p:cTn id="6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93" y="6744"/>
                                    </p:animMotion>
                                  </p:childTnLst>
                                </p:cTn>
                              </p:par>
                              <p:par>
                                <p:cTn id="67" presetID="6" presetClass="emph" presetSubtype="0" fill="hold" grpId="1" nodeType="withEffect">
                                  <p:stCondLst>
                                    <p:cond delay="1100"/>
                                  </p:stCondLst>
                                  <p:childTnLst>
                                    <p:animScale>
                                      <p:cBhvr>
                                        <p:cTn id="68" dur="900" fill="hold"/>
                                        <p:tgtEl>
                                          <p:spTgt spid="17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67"/>
                                            </p:cond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69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3.13905E-6 L 0.01909 0.13905 " pathEditMode="relative" rAng="0" ptsTypes="AA">
                                      <p:cBhvr>
                                        <p:cTn id="70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55" y="6939"/>
                                    </p:animMotion>
                                  </p:childTnLst>
                                </p:cTn>
                              </p:par>
                              <p:par>
                                <p:cTn id="71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2" dur="2000" fill="hold"/>
                                        <p:tgtEl>
                                          <p:spTgt spid="18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71"/>
                                            </p:cond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3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3.13905E-6 L -0.03541 0.14321 " pathEditMode="relative" rAng="0" ptsTypes="AA">
                                      <p:cBhvr>
                                        <p:cTn id="74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71" y="7161"/>
                                    </p:animMotion>
                                  </p:childTnLst>
                                </p:cTn>
                              </p:par>
                              <p:par>
                                <p:cTn id="75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6" dur="2000" fill="hold"/>
                                        <p:tgtEl>
                                          <p:spTgt spid="19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75"/>
                                            </p:cond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7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4.40744E-6 L -0.08108 0.14017 " pathEditMode="relative" rAng="0" ptsTypes="AA">
                                      <p:cBhvr>
                                        <p:cTn id="78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62" y="6994"/>
                                    </p:animMotion>
                                  </p:childTnLst>
                                </p:cTn>
                              </p:par>
                              <p:par>
                                <p:cTn id="79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0" dur="2000" fill="hold"/>
                                        <p:tgtEl>
                                          <p:spTgt spid="20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79"/>
                                            </p:cond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1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4.40744E-6 L -0.08142 0.13878 " pathEditMode="relative" rAng="0" ptsTypes="AA">
                                      <p:cBhvr>
                                        <p:cTn id="82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80" y="6939"/>
                                    </p:animMotion>
                                  </p:childTnLst>
                                </p:cTn>
                              </p:par>
                              <p:par>
                                <p:cTn id="83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4" dur="2000" fill="hold"/>
                                        <p:tgtEl>
                                          <p:spTgt spid="21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83"/>
                                            </p:cond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5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3.13905E-6 L -0.0901 0.13988 " pathEditMode="relative" rAng="0" ptsTypes="AA">
                                      <p:cBhvr>
                                        <p:cTn id="8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14" y="6994"/>
                                    </p:animMotion>
                                  </p:childTnLst>
                                </p:cTn>
                              </p:par>
                              <p:par>
                                <p:cTn id="87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8" dur="2000" fill="hold"/>
                                        <p:tgtEl>
                                          <p:spTgt spid="22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87"/>
                                            </p:cond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9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3.13905E-6 L -0.10764 0.14238 " pathEditMode="relative" rAng="0" ptsTypes="AA">
                                      <p:cBhvr>
                                        <p:cTn id="90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2" y="71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0000"/>
                            </p:stCondLst>
                            <p:childTnLst>
                              <p:par>
                                <p:cTn id="9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/>
      <p:bldP spid="11" grpId="0"/>
      <p:bldP spid="12" grpId="0"/>
      <p:bldP spid="12" grpId="1"/>
      <p:bldP spid="12" grpId="2"/>
      <p:bldP spid="14" grpId="0"/>
      <p:bldP spid="14" grpId="1"/>
      <p:bldP spid="14" grpId="2"/>
      <p:bldP spid="15" grpId="0"/>
      <p:bldP spid="15" grpId="1"/>
      <p:bldP spid="15" grpId="2"/>
      <p:bldP spid="16" grpId="0"/>
      <p:bldP spid="16" grpId="1"/>
      <p:bldP spid="16" grpId="2"/>
      <p:bldP spid="17" grpId="0"/>
      <p:bldP spid="17" grpId="1"/>
      <p:bldP spid="17" grpId="2"/>
      <p:bldP spid="18" grpId="0"/>
      <p:bldP spid="18" grpId="1"/>
      <p:bldP spid="18" grpId="2"/>
      <p:bldP spid="19" grpId="0"/>
      <p:bldP spid="19" grpId="1"/>
      <p:bldP spid="19" grpId="2"/>
      <p:bldP spid="20" grpId="0"/>
      <p:bldP spid="20" grpId="1"/>
      <p:bldP spid="20" grpId="2"/>
      <p:bldP spid="21" grpId="0"/>
      <p:bldP spid="21" grpId="1"/>
      <p:bldP spid="21" grpId="2"/>
      <p:bldP spid="22" grpId="0"/>
      <p:bldP spid="22" grpId="1"/>
      <p:bldP spid="22" grpId="2"/>
      <p:bldP spid="23" grpId="0"/>
      <p:bldP spid="25" grpId="0"/>
      <p:bldP spid="25" grpId="1"/>
      <p:bldP spid="25" grpId="2"/>
      <p:bldP spid="35" grpId="0"/>
      <p:bldP spid="36" grpId="0"/>
      <p:bldP spid="37" grpId="0"/>
      <p:bldP spid="38" grpId="0"/>
      <p:bldP spid="39" grpId="0"/>
      <p:bldP spid="41" grpId="0"/>
      <p:bldP spid="42" grpId="0"/>
      <p:bldP spid="44" grpId="0"/>
      <p:bldP spid="43" grpId="0"/>
    </p:bldLst>
  </p:timing>
</p:sld>
</file>

<file path=ppt/theme/theme1.xml><?xml version="1.0" encoding="utf-8"?>
<a:theme xmlns:a="http://schemas.openxmlformats.org/drawingml/2006/main" name="kinet_16zu10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kinet_16zu10</Template>
  <TotalTime>0</TotalTime>
  <Words>451</Words>
  <Application>Microsoft Office PowerPoint</Application>
  <PresentationFormat>Bildschirmpräsentation (16:10)</PresentationFormat>
  <Paragraphs>129</Paragraphs>
  <Slides>13</Slides>
  <Notes>12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9" baseType="lpstr">
      <vt:lpstr>Arial</vt:lpstr>
      <vt:lpstr>Calibri</vt:lpstr>
      <vt:lpstr>Consolas</vt:lpstr>
      <vt:lpstr>Courier New</vt:lpstr>
      <vt:lpstr>Tempus Sans ITC</vt:lpstr>
      <vt:lpstr>kinet_16zu10</vt:lpstr>
      <vt:lpstr>Sicherheit@Kirchenfeld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Quelle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Security Briefing</dc:title>
  <dc:creator>Thomas Jampen</dc:creator>
  <cp:lastModifiedBy>Thomas Jampen</cp:lastModifiedBy>
  <cp:revision>163</cp:revision>
  <dcterms:created xsi:type="dcterms:W3CDTF">2015-10-06T07:08:54Z</dcterms:created>
  <dcterms:modified xsi:type="dcterms:W3CDTF">2017-09-14T05:45:53Z</dcterms:modified>
</cp:coreProperties>
</file>