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2" r:id="rId4"/>
    <p:sldId id="286" r:id="rId5"/>
    <p:sldId id="270" r:id="rId6"/>
    <p:sldId id="276" r:id="rId7"/>
    <p:sldId id="288" r:id="rId8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A26"/>
    <a:srgbClr val="EEEEEE"/>
    <a:srgbClr val="F2F1E6"/>
    <a:srgbClr val="F6F5EE"/>
    <a:srgbClr val="0070BA"/>
    <a:srgbClr val="FF060A"/>
    <a:srgbClr val="76EBF4"/>
    <a:srgbClr val="FFD42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15" autoAdjust="0"/>
  </p:normalViewPr>
  <p:slideViewPr>
    <p:cSldViewPr>
      <p:cViewPr varScale="1">
        <p:scale>
          <a:sx n="101" d="100"/>
          <a:sy n="101" d="100"/>
        </p:scale>
        <p:origin x="558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-6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24.10.2017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 unserem Alltag werden wir rund um die Uhr überwacht.</a:t>
            </a:r>
          </a:p>
          <a:p>
            <a:r>
              <a:rPr lang="de-CH" dirty="0" smtClean="0"/>
              <a:t>Dabei werden viele Daten</a:t>
            </a:r>
            <a:r>
              <a:rPr lang="de-CH" baseline="0" dirty="0" smtClean="0"/>
              <a:t> über uns gesammelt und gespeichert.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29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Wer hat</a:t>
            </a:r>
            <a:r>
              <a:rPr lang="de-CH" baseline="0" dirty="0" smtClean="0"/>
              <a:t> ein Facebook-Konto?</a:t>
            </a:r>
          </a:p>
          <a:p>
            <a:r>
              <a:rPr lang="de-CH" baseline="0" dirty="0" smtClean="0"/>
              <a:t>Wie viel weiss Facebook über diejenigen, die noch kein Konto haben?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14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Anna hat noch </a:t>
            </a:r>
            <a:r>
              <a:rPr lang="de-CH" dirty="0" smtClean="0"/>
              <a:t>kein </a:t>
            </a:r>
            <a:r>
              <a:rPr lang="de-CH" dirty="0" err="1" smtClean="0"/>
              <a:t>Facebbok</a:t>
            </a:r>
            <a:r>
              <a:rPr lang="de-CH" dirty="0" smtClean="0"/>
              <a:t>-Konto,</a:t>
            </a:r>
            <a:r>
              <a:rPr lang="de-CH" baseline="0" dirty="0" smtClean="0"/>
              <a:t> </a:t>
            </a:r>
            <a:r>
              <a:rPr lang="de-CH" baseline="0" dirty="0" smtClean="0"/>
              <a:t>sie wird gerade von ihrem </a:t>
            </a:r>
            <a:r>
              <a:rPr lang="de-CH" baseline="0" dirty="0" smtClean="0"/>
              <a:t>Bekannten aus den letzten Ferien, Dave Taylor, </a:t>
            </a:r>
            <a:r>
              <a:rPr lang="de-CH" baseline="0" dirty="0" smtClean="0"/>
              <a:t>eingeladen.</a:t>
            </a:r>
          </a:p>
          <a:p>
            <a:r>
              <a:rPr lang="de-CH" baseline="0" dirty="0" smtClean="0"/>
              <a:t>Im Einladungs-E-Mail sind viele Leute aufgeführt, die Anna kennt. Allerdings ist </a:t>
            </a:r>
            <a:r>
              <a:rPr lang="de-CH" baseline="0" dirty="0" smtClean="0"/>
              <a:t>Anna </a:t>
            </a:r>
            <a:r>
              <a:rPr lang="de-CH" baseline="0" dirty="0" smtClean="0"/>
              <a:t>sich sicher, dass James diese Leute selbst nicht kennt. Wie kommt das</a:t>
            </a:r>
            <a:r>
              <a:rPr lang="de-CH" baseline="0" dirty="0" smtClean="0"/>
              <a:t>?</a:t>
            </a:r>
          </a:p>
          <a:p>
            <a:endParaRPr lang="de-CH" baseline="0" dirty="0" smtClean="0"/>
          </a:p>
          <a:p>
            <a:r>
              <a:rPr lang="de-CH" baseline="0" dirty="0" smtClean="0"/>
              <a:t>Unter den Vorschlägen sind Leute aus unterschiedlichsten Gruppen aufgeführt: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Sportverein 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Job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Familie und Verwandte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Wohnquartier</a:t>
            </a:r>
          </a:p>
          <a:p>
            <a:pPr marL="0" indent="0">
              <a:buFontTx/>
              <a:buNone/>
            </a:pPr>
            <a:endParaRPr lang="de-CH" dirty="0" smtClean="0"/>
          </a:p>
          <a:p>
            <a:pPr marL="0" indent="0">
              <a:buFontTx/>
              <a:buNone/>
            </a:pPr>
            <a:r>
              <a:rPr lang="de-CH" dirty="0" smtClean="0"/>
              <a:t>Das ist doch sehr erstaunlich:</a:t>
            </a:r>
          </a:p>
          <a:p>
            <a:pPr marL="0" indent="0">
              <a:buFontTx/>
              <a:buNone/>
            </a:pPr>
            <a:r>
              <a:rPr lang="de-CH" dirty="0" smtClean="0"/>
              <a:t>Dave kennt all diese Leute nicht</a:t>
            </a:r>
            <a:r>
              <a:rPr lang="de-CH" baseline="0" dirty="0" smtClean="0"/>
              <a:t>, und trotzdem tauchen sie in seiner Nachricht auf?!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045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Anna überlegt, woher Facebook weiss, wer ihre Freunde </a:t>
            </a:r>
            <a:r>
              <a:rPr lang="de-CH" dirty="0" smtClean="0"/>
              <a:t>sind.</a:t>
            </a:r>
          </a:p>
          <a:p>
            <a:r>
              <a:rPr lang="de-CH" dirty="0" smtClean="0"/>
              <a:t>Sie überlegt:</a:t>
            </a:r>
            <a:endParaRPr lang="de-CH" dirty="0" smtClean="0"/>
          </a:p>
          <a:p>
            <a:pPr marL="228600" indent="-228600">
              <a:buAutoNum type="arabicPeriod"/>
            </a:pPr>
            <a:r>
              <a:rPr lang="de-CH" dirty="0" smtClean="0"/>
              <a:t>Wenn </a:t>
            </a:r>
            <a:r>
              <a:rPr lang="de-CH" dirty="0" smtClean="0"/>
              <a:t>ich </a:t>
            </a:r>
            <a:r>
              <a:rPr lang="de-CH" dirty="0" smtClean="0"/>
              <a:t>Dave </a:t>
            </a:r>
            <a:r>
              <a:rPr lang="de-CH" dirty="0" smtClean="0"/>
              <a:t>kenne, nimmt Facebook an, dass ich evtl. auch einige seiner Freunde kenne</a:t>
            </a:r>
            <a:r>
              <a:rPr lang="de-CH" baseline="0" dirty="0" smtClean="0"/>
              <a:t>.</a:t>
            </a:r>
            <a:br>
              <a:rPr lang="de-CH" baseline="0" dirty="0" smtClean="0"/>
            </a:br>
            <a:r>
              <a:rPr lang="de-CH" baseline="0" dirty="0" smtClean="0">
                <a:sym typeface="Wingdings" panose="05000000000000000000" pitchFamily="2" charset="2"/>
              </a:rPr>
              <a:t> Das ist aber zu unsicher…</a:t>
            </a:r>
          </a:p>
          <a:p>
            <a:pPr marL="228600" indent="-228600">
              <a:buAutoNum type="arabicPeriod"/>
            </a:pPr>
            <a:endParaRPr lang="de-CH" baseline="0" dirty="0" smtClean="0"/>
          </a:p>
          <a:p>
            <a:pPr marL="228600" indent="-228600">
              <a:buAutoNum type="arabicPeriod"/>
            </a:pPr>
            <a:r>
              <a:rPr lang="de-CH" baseline="0" dirty="0" smtClean="0"/>
              <a:t>Aha, wenn Kevin mich </a:t>
            </a:r>
            <a:r>
              <a:rPr lang="de-CH" baseline="0" dirty="0" smtClean="0"/>
              <a:t>auf der Facebook-Webseite </a:t>
            </a:r>
            <a:r>
              <a:rPr lang="de-CH" baseline="0" dirty="0" smtClean="0"/>
              <a:t>sucht, speichert Facebook ab, dass er mich kennt (und dies, obwohl ich noch gar nicht bei Facebook bin).</a:t>
            </a:r>
            <a:endParaRPr lang="de-CH" baseline="0" dirty="0" smtClean="0"/>
          </a:p>
          <a:p>
            <a:pPr marL="228600" indent="-228600">
              <a:buAutoNum type="arabicPeriod"/>
            </a:pPr>
            <a:r>
              <a:rPr lang="de-CH" baseline="0" dirty="0" smtClean="0"/>
              <a:t>Lea </a:t>
            </a:r>
            <a:r>
              <a:rPr lang="de-CH" baseline="0" dirty="0" smtClean="0"/>
              <a:t>nutzt </a:t>
            </a:r>
            <a:r>
              <a:rPr lang="de-CH" baseline="0" dirty="0" smtClean="0"/>
              <a:t>die Facebook-App. Diese lädt ihr gesamtes Adressbuch hoch</a:t>
            </a:r>
            <a:r>
              <a:rPr lang="de-CH" baseline="0" dirty="0" smtClean="0"/>
              <a:t>. Da ich in Leas Adressbuch gespeichert bin, kennt Facebook nun</a:t>
            </a:r>
          </a:p>
          <a:p>
            <a:pPr marL="685800" lvl="1" indent="-228600">
              <a:buAutoNum type="arabicPeriod"/>
            </a:pPr>
            <a:r>
              <a:rPr lang="de-CH" baseline="0" dirty="0" smtClean="0"/>
              <a:t>Meinen Namen,</a:t>
            </a:r>
          </a:p>
          <a:p>
            <a:pPr marL="685800" lvl="1" indent="-228600">
              <a:buAutoNum type="arabicPeriod"/>
            </a:pPr>
            <a:r>
              <a:rPr lang="de-CH" baseline="0" dirty="0" smtClean="0"/>
              <a:t>Meine E-Mail-Adresse,</a:t>
            </a:r>
          </a:p>
          <a:p>
            <a:pPr marL="685800" lvl="1" indent="-228600">
              <a:buAutoNum type="arabicPeriod"/>
            </a:pPr>
            <a:r>
              <a:rPr lang="de-CH" baseline="0" dirty="0" smtClean="0"/>
              <a:t>Meine Mobiltelefonnummer,</a:t>
            </a:r>
          </a:p>
          <a:p>
            <a:pPr marL="685800" lvl="1" indent="-228600">
              <a:buAutoNum type="arabicPeriod"/>
            </a:pPr>
            <a:r>
              <a:rPr lang="de-CH" baseline="0" dirty="0" smtClean="0"/>
              <a:t>Und je nachdem, wie sorgfältig Anna die Einträge pflegt: auch noch mein Geburtsdatum und meine Wohnadresse</a:t>
            </a:r>
            <a:endParaRPr lang="de-CH" baseline="0" dirty="0" smtClean="0"/>
          </a:p>
          <a:p>
            <a:pPr marL="228600" indent="-228600">
              <a:buAutoNum type="arabicPeriod"/>
            </a:pPr>
            <a:r>
              <a:rPr lang="de-CH" baseline="0" dirty="0" smtClean="0"/>
              <a:t>Victoria ist </a:t>
            </a:r>
            <a:r>
              <a:rPr lang="de-CH" baseline="0" dirty="0" smtClean="0"/>
              <a:t>meine Nachbarin. </a:t>
            </a:r>
            <a:r>
              <a:rPr lang="de-CH" baseline="0" dirty="0" smtClean="0"/>
              <a:t>Da </a:t>
            </a:r>
            <a:r>
              <a:rPr lang="de-CH" baseline="0" dirty="0" smtClean="0"/>
              <a:t>diese auch Facebook nutzt und das Smartphone sich </a:t>
            </a:r>
            <a:r>
              <a:rPr lang="de-CH" baseline="0" dirty="0" smtClean="0"/>
              <a:t>oft am selben Ort </a:t>
            </a:r>
            <a:r>
              <a:rPr lang="de-CH" baseline="0" dirty="0" smtClean="0"/>
              <a:t>aufhält, an dem ich wohne…</a:t>
            </a:r>
          </a:p>
          <a:p>
            <a:pPr marL="228600" indent="-228600">
              <a:buAutoNum type="arabicPeriod"/>
            </a:pPr>
            <a:endParaRPr lang="de-CH" baseline="0" dirty="0" smtClean="0"/>
          </a:p>
          <a:p>
            <a:pPr marL="0" indent="0">
              <a:buNone/>
            </a:pPr>
            <a:r>
              <a:rPr lang="de-CH" baseline="0" dirty="0" smtClean="0"/>
              <a:t>Ein Blick auf die Berechtigungen der Facebook-App zeigt, worauf Facebook zugreifen will.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895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Facebook ist nicht die einzige App, die auf</a:t>
            </a:r>
            <a:r>
              <a:rPr lang="de-CH" baseline="0" dirty="0" smtClean="0"/>
              <a:t> den Standort und die Kontakte zugreifen will:</a:t>
            </a:r>
          </a:p>
          <a:p>
            <a:r>
              <a:rPr lang="de-CH" dirty="0" smtClean="0"/>
              <a:t>Vielen</a:t>
            </a:r>
            <a:r>
              <a:rPr lang="de-CH" baseline="0" dirty="0" smtClean="0"/>
              <a:t> </a:t>
            </a:r>
            <a:r>
              <a:rPr lang="de-CH" baseline="0" dirty="0" smtClean="0"/>
              <a:t>Apps, die wir täglich verwenden, gestatten wir Zugriff auf das Adressbuch und den </a:t>
            </a:r>
            <a:r>
              <a:rPr lang="de-CH" baseline="0" dirty="0" smtClean="0"/>
              <a:t>Ortungsdienst.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Wieso braucht beispielsweise WhatsApp Zugriff auf den Standort? Ich sehe keinen Grund!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02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Dass die</a:t>
            </a:r>
            <a:r>
              <a:rPr lang="de-CH" baseline="0" dirty="0" smtClean="0"/>
              <a:t> Positionsdaten nicht nur </a:t>
            </a:r>
            <a:r>
              <a:rPr lang="de-CH" baseline="0" dirty="0" smtClean="0"/>
              <a:t>dann gespeichert werden, </a:t>
            </a:r>
            <a:r>
              <a:rPr lang="de-CH" baseline="0" dirty="0" smtClean="0"/>
              <a:t>wenn </a:t>
            </a:r>
            <a:r>
              <a:rPr lang="de-CH" baseline="0" dirty="0" smtClean="0"/>
              <a:t>Apps auf sie zugreifen, </a:t>
            </a:r>
            <a:r>
              <a:rPr lang="de-CH" baseline="0" dirty="0" smtClean="0"/>
              <a:t>zeigt die Timeline bei </a:t>
            </a:r>
            <a:r>
              <a:rPr lang="de-CH" baseline="0" dirty="0" smtClean="0"/>
              <a:t>Google (Apple </a:t>
            </a:r>
            <a:r>
              <a:rPr lang="de-CH" baseline="0" dirty="0" smtClean="0"/>
              <a:t>speichert die Positionsdaten </a:t>
            </a:r>
            <a:r>
              <a:rPr lang="de-CH" baseline="0" dirty="0" smtClean="0"/>
              <a:t>ebenfalls)!</a:t>
            </a:r>
          </a:p>
          <a:p>
            <a:endParaRPr lang="de-CH" baseline="0" dirty="0" smtClean="0"/>
          </a:p>
          <a:p>
            <a:r>
              <a:rPr lang="de-CH" baseline="0" dirty="0" smtClean="0"/>
              <a:t>Google weiss also, wo ich wohne («Zuhause») und fragt mich, ob «Arbeit» wirklich «Arbeit» ist.</a:t>
            </a:r>
          </a:p>
          <a:p>
            <a:r>
              <a:rPr lang="de-CH" baseline="0" dirty="0" smtClean="0"/>
              <a:t>Google weiss, dass ich im Restaurant </a:t>
            </a:r>
            <a:r>
              <a:rPr lang="de-CH" baseline="0" dirty="0" err="1" smtClean="0"/>
              <a:t>Arirang</a:t>
            </a:r>
            <a:r>
              <a:rPr lang="de-CH" baseline="0" dirty="0" smtClean="0"/>
              <a:t> gegessen habe und zwar auf die Minute genau!</a:t>
            </a:r>
          </a:p>
          <a:p>
            <a:endParaRPr lang="de-CH" baseline="0" dirty="0" smtClean="0"/>
          </a:p>
          <a:p>
            <a:r>
              <a:rPr lang="de-CH" baseline="0" dirty="0" smtClean="0"/>
              <a:t>Haben Sie das gewusst?</a:t>
            </a:r>
          </a:p>
          <a:p>
            <a:endParaRPr lang="de-CH" baseline="0" dirty="0" smtClean="0"/>
          </a:p>
          <a:p>
            <a:r>
              <a:rPr lang="de-CH" baseline="0" dirty="0" smtClean="0"/>
              <a:t>Was könnte in Zukunft geschehen?</a:t>
            </a:r>
          </a:p>
          <a:p>
            <a:r>
              <a:rPr lang="de-CH" baseline="0" dirty="0" smtClean="0"/>
              <a:t>Google macht Deals mit Restaurants und zeigt mir – wenn ich plötzlich weniger oft dort esse – </a:t>
            </a:r>
            <a:r>
              <a:rPr lang="de-CH" baseline="0" dirty="0" err="1" smtClean="0"/>
              <a:t>Arirang</a:t>
            </a:r>
            <a:r>
              <a:rPr lang="de-CH" baseline="0" dirty="0" smtClean="0"/>
              <a:t>-Werbung an, damit ich wieder dorthin zurückkehre…</a:t>
            </a:r>
          </a:p>
          <a:p>
            <a:endParaRPr lang="de-CH" baseline="0" dirty="0" smtClean="0"/>
          </a:p>
          <a:p>
            <a:r>
              <a:rPr lang="de-CH" baseline="0" dirty="0" smtClean="0"/>
              <a:t>Die Nutzung/Speicherung der GPS-Daten durch Google/Apple kann </a:t>
            </a:r>
            <a:r>
              <a:rPr lang="de-CH" baseline="0" smtClean="0"/>
              <a:t>man deaktivieren!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328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24.10.2017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24.10.2017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24.10.2017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24.10.2017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24.10.2017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24.10.2017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24.10.2017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24.10.2017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828600" y="4657700"/>
            <a:ext cx="374441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de-CH" sz="3200" b="1" dirty="0">
              <a:solidFill>
                <a:srgbClr val="FF06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7" r="302"/>
          <a:stretch/>
        </p:blipFill>
        <p:spPr>
          <a:xfrm>
            <a:off x="293975" y="258948"/>
            <a:ext cx="8556050" cy="4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012"/>
            <a:ext cx="9144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2" y="1943100"/>
            <a:ext cx="4381500" cy="3771900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r="11311"/>
          <a:stretch/>
        </p:blipFill>
        <p:spPr>
          <a:xfrm>
            <a:off x="179512" y="175456"/>
            <a:ext cx="905774" cy="881844"/>
          </a:xfrm>
          <a:prstGeom prst="rect">
            <a:avLst/>
          </a:prstGeom>
        </p:spPr>
      </p:pic>
      <p:grpSp>
        <p:nvGrpSpPr>
          <p:cNvPr id="27" name="Gruppieren 26"/>
          <p:cNvGrpSpPr/>
          <p:nvPr/>
        </p:nvGrpSpPr>
        <p:grpSpPr>
          <a:xfrm>
            <a:off x="3682266" y="3145532"/>
            <a:ext cx="1891226" cy="1368152"/>
            <a:chOff x="3891996" y="3034854"/>
            <a:chExt cx="1891226" cy="1368152"/>
          </a:xfrm>
        </p:grpSpPr>
        <p:sp>
          <p:nvSpPr>
            <p:cNvPr id="26" name="Wolkenförmige Legende 25"/>
            <p:cNvSpPr/>
            <p:nvPr/>
          </p:nvSpPr>
          <p:spPr>
            <a:xfrm>
              <a:off x="3891996" y="3034854"/>
              <a:ext cx="1891226" cy="1368152"/>
            </a:xfrm>
            <a:prstGeom prst="cloudCallout">
              <a:avLst>
                <a:gd name="adj1" fmla="val -94269"/>
                <a:gd name="adj2" fmla="val -446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3252834"/>
              <a:ext cx="1044826" cy="1044826"/>
            </a:xfrm>
            <a:prstGeom prst="rect">
              <a:avLst/>
            </a:prstGeom>
          </p:spPr>
        </p:pic>
      </p:grpSp>
      <p:grpSp>
        <p:nvGrpSpPr>
          <p:cNvPr id="24" name="Gruppieren 23"/>
          <p:cNvGrpSpPr/>
          <p:nvPr/>
        </p:nvGrpSpPr>
        <p:grpSpPr>
          <a:xfrm>
            <a:off x="3491591" y="122670"/>
            <a:ext cx="1846359" cy="1182468"/>
            <a:chOff x="3491591" y="122670"/>
            <a:chExt cx="1846359" cy="1182468"/>
          </a:xfrm>
        </p:grpSpPr>
        <p:sp>
          <p:nvSpPr>
            <p:cNvPr id="20" name="Wolkenförmige Legende 19"/>
            <p:cNvSpPr/>
            <p:nvPr/>
          </p:nvSpPr>
          <p:spPr>
            <a:xfrm>
              <a:off x="3491591" y="122670"/>
              <a:ext cx="1846359" cy="1182468"/>
            </a:xfrm>
            <a:prstGeom prst="cloudCallout">
              <a:avLst>
                <a:gd name="adj1" fmla="val -100471"/>
                <a:gd name="adj2" fmla="val 1162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308645"/>
              <a:ext cx="842071" cy="842071"/>
            </a:xfrm>
            <a:prstGeom prst="rect">
              <a:avLst/>
            </a:prstGeom>
          </p:spPr>
        </p:pic>
      </p:grpSp>
      <p:grpSp>
        <p:nvGrpSpPr>
          <p:cNvPr id="23" name="Gruppieren 22"/>
          <p:cNvGrpSpPr/>
          <p:nvPr/>
        </p:nvGrpSpPr>
        <p:grpSpPr>
          <a:xfrm>
            <a:off x="3682266" y="1648120"/>
            <a:ext cx="1705112" cy="1265166"/>
            <a:chOff x="3563888" y="1595860"/>
            <a:chExt cx="1705112" cy="1265166"/>
          </a:xfrm>
        </p:grpSpPr>
        <p:sp>
          <p:nvSpPr>
            <p:cNvPr id="22" name="Wolkenförmige Legende 21"/>
            <p:cNvSpPr/>
            <p:nvPr/>
          </p:nvSpPr>
          <p:spPr>
            <a:xfrm>
              <a:off x="3563888" y="1595860"/>
              <a:ext cx="1705112" cy="1265166"/>
            </a:xfrm>
            <a:prstGeom prst="cloudCallout">
              <a:avLst>
                <a:gd name="adj1" fmla="val -107345"/>
                <a:gd name="adj2" fmla="val 28408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17" y="1713087"/>
              <a:ext cx="985292" cy="985292"/>
            </a:xfrm>
            <a:prstGeom prst="rect">
              <a:avLst/>
            </a:prstGeom>
          </p:spPr>
        </p:pic>
      </p:grpSp>
      <p:grpSp>
        <p:nvGrpSpPr>
          <p:cNvPr id="25" name="Gruppieren 24"/>
          <p:cNvGrpSpPr/>
          <p:nvPr/>
        </p:nvGrpSpPr>
        <p:grpSpPr>
          <a:xfrm>
            <a:off x="1403648" y="247914"/>
            <a:ext cx="1659180" cy="1080120"/>
            <a:chOff x="1331640" y="121196"/>
            <a:chExt cx="1659180" cy="1080120"/>
          </a:xfrm>
        </p:grpSpPr>
        <p:sp>
          <p:nvSpPr>
            <p:cNvPr id="21" name="Wolkenförmige Legende 20"/>
            <p:cNvSpPr/>
            <p:nvPr/>
          </p:nvSpPr>
          <p:spPr>
            <a:xfrm>
              <a:off x="1331640" y="121196"/>
              <a:ext cx="1659180" cy="1080120"/>
            </a:xfrm>
            <a:prstGeom prst="cloudCallout">
              <a:avLst>
                <a:gd name="adj1" fmla="val -13034"/>
                <a:gd name="adj2" fmla="val 108023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508" y="360040"/>
              <a:ext cx="697260" cy="697260"/>
            </a:xfrm>
            <a:prstGeom prst="rect">
              <a:avLst/>
            </a:prstGeom>
          </p:spPr>
        </p:pic>
      </p:grpSp>
      <p:sp>
        <p:nvSpPr>
          <p:cNvPr id="29" name="Textfeld 28"/>
          <p:cNvSpPr txBox="1"/>
          <p:nvPr/>
        </p:nvSpPr>
        <p:spPr>
          <a:xfrm>
            <a:off x="1619672" y="529961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Anna</a:t>
            </a:r>
            <a:endParaRPr lang="de-CH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761632" y="209848"/>
            <a:ext cx="3205423" cy="4728159"/>
            <a:chOff x="5761632" y="209848"/>
            <a:chExt cx="3205423" cy="4728159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761632" y="209848"/>
              <a:ext cx="3205423" cy="4728159"/>
              <a:chOff x="5761632" y="209848"/>
              <a:chExt cx="3205423" cy="4728159"/>
            </a:xfrm>
          </p:grpSpPr>
          <p:grpSp>
            <p:nvGrpSpPr>
              <p:cNvPr id="7173" name="Gruppieren 7172"/>
              <p:cNvGrpSpPr/>
              <p:nvPr/>
            </p:nvGrpSpPr>
            <p:grpSpPr>
              <a:xfrm>
                <a:off x="5761632" y="209848"/>
                <a:ext cx="3205423" cy="4728159"/>
                <a:chOff x="5761632" y="209848"/>
                <a:chExt cx="3205423" cy="4728159"/>
              </a:xfrm>
            </p:grpSpPr>
            <p:grpSp>
              <p:nvGrpSpPr>
                <p:cNvPr id="7172" name="Gruppieren 7171"/>
                <p:cNvGrpSpPr/>
                <p:nvPr/>
              </p:nvGrpSpPr>
              <p:grpSpPr>
                <a:xfrm>
                  <a:off x="5761632" y="209848"/>
                  <a:ext cx="3205423" cy="4728159"/>
                  <a:chOff x="5761632" y="209848"/>
                  <a:chExt cx="3205423" cy="4728159"/>
                </a:xfrm>
              </p:grpSpPr>
              <p:pic>
                <p:nvPicPr>
                  <p:cNvPr id="12" name="Grafik 11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1632" y="209848"/>
                    <a:ext cx="3205423" cy="4728159"/>
                  </a:xfrm>
                  <a:prstGeom prst="rect">
                    <a:avLst/>
                  </a:prstGeom>
                </p:spPr>
              </p:pic>
              <p:sp>
                <p:nvSpPr>
                  <p:cNvPr id="31" name="Rechteck 30"/>
                  <p:cNvSpPr/>
                  <p:nvPr/>
                </p:nvSpPr>
                <p:spPr>
                  <a:xfrm>
                    <a:off x="8635445" y="1198130"/>
                    <a:ext cx="93967" cy="9534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pic>
                <p:nvPicPr>
                  <p:cNvPr id="7171" name="Grafik 7170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0" t="917" r="35685" b="26907"/>
                  <a:stretch/>
                </p:blipFill>
                <p:spPr>
                  <a:xfrm>
                    <a:off x="5959170" y="1921396"/>
                    <a:ext cx="2775579" cy="2486942"/>
                  </a:xfrm>
                  <a:prstGeom prst="rect">
                    <a:avLst/>
                  </a:prstGeom>
                </p:spPr>
              </p:pic>
              <p:sp>
                <p:nvSpPr>
                  <p:cNvPr id="34" name="Rechteck 33"/>
                  <p:cNvSpPr/>
                  <p:nvPr/>
                </p:nvSpPr>
                <p:spPr>
                  <a:xfrm>
                    <a:off x="8637789" y="2929508"/>
                    <a:ext cx="96960" cy="13681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38" name="Rechteck 37"/>
                <p:cNvSpPr/>
                <p:nvPr/>
              </p:nvSpPr>
              <p:spPr>
                <a:xfrm>
                  <a:off x="6972647" y="3628356"/>
                  <a:ext cx="49756" cy="155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pic>
            <p:nvPicPr>
              <p:cNvPr id="1026" name="Picture 2" descr="Bildergebnis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4393" b="57912"/>
              <a:stretch/>
            </p:blipFill>
            <p:spPr bwMode="auto">
              <a:xfrm>
                <a:off x="5959170" y="713905"/>
                <a:ext cx="2775580" cy="1207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10" t="65330" r="67054" b="18331"/>
              <a:stretch/>
            </p:blipFill>
            <p:spPr>
              <a:xfrm>
                <a:off x="6029325" y="1409465"/>
                <a:ext cx="983554" cy="386966"/>
              </a:xfrm>
              <a:prstGeom prst="rect">
                <a:avLst/>
              </a:prstGeom>
            </p:spPr>
          </p:pic>
        </p:grpSp>
        <p:sp>
          <p:nvSpPr>
            <p:cNvPr id="33" name="Rechteck 32"/>
            <p:cNvSpPr/>
            <p:nvPr/>
          </p:nvSpPr>
          <p:spPr>
            <a:xfrm>
              <a:off x="5959170" y="903759"/>
              <a:ext cx="93967" cy="1268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9758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4" y="3568955"/>
            <a:ext cx="2257396" cy="214604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1211">
            <a:off x="7472540" y="4416888"/>
            <a:ext cx="632871" cy="44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897989"/>
            <a:ext cx="2808312" cy="182257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4644" r="9446" b="4975"/>
          <a:stretch/>
        </p:blipFill>
        <p:spPr>
          <a:xfrm>
            <a:off x="6886604" y="78342"/>
            <a:ext cx="1771621" cy="3369708"/>
          </a:xfrm>
          <a:prstGeom prst="rect">
            <a:avLst/>
          </a:prstGeom>
        </p:spPr>
      </p:pic>
      <p:pic>
        <p:nvPicPr>
          <p:cNvPr id="20" name="Inhaltsplatzhalt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59316"/>
            <a:ext cx="2437284" cy="2098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Gruppieren 21"/>
          <p:cNvGrpSpPr/>
          <p:nvPr/>
        </p:nvGrpSpPr>
        <p:grpSpPr>
          <a:xfrm>
            <a:off x="4139952" y="49188"/>
            <a:ext cx="2291122" cy="1520188"/>
            <a:chOff x="5220072" y="812122"/>
            <a:chExt cx="2291122" cy="1520188"/>
          </a:xfrm>
        </p:grpSpPr>
        <p:sp>
          <p:nvSpPr>
            <p:cNvPr id="21" name="Wolkenförmige Legende 20"/>
            <p:cNvSpPr/>
            <p:nvPr/>
          </p:nvSpPr>
          <p:spPr>
            <a:xfrm>
              <a:off x="5220072" y="812122"/>
              <a:ext cx="2291122" cy="1520188"/>
            </a:xfrm>
            <a:prstGeom prst="cloudCallout">
              <a:avLst>
                <a:gd name="adj1" fmla="val -102530"/>
                <a:gd name="adj2" fmla="val 249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404" y="841276"/>
              <a:ext cx="2172916" cy="1423481"/>
            </a:xfrm>
            <a:prstGeom prst="rect">
              <a:avLst/>
            </a:prstGeom>
          </p:spPr>
        </p:pic>
      </p:grpSp>
      <p:sp>
        <p:nvSpPr>
          <p:cNvPr id="24" name="Textfeld 23"/>
          <p:cNvSpPr txBox="1"/>
          <p:nvPr/>
        </p:nvSpPr>
        <p:spPr>
          <a:xfrm>
            <a:off x="4255393" y="531529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</a:t>
            </a:r>
            <a:endParaRPr lang="de-CH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812360" y="5315297"/>
            <a:ext cx="117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Victoria</a:t>
            </a:r>
            <a:endParaRPr lang="de-CH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59432" y="3145532"/>
            <a:ext cx="3476248" cy="2569468"/>
            <a:chOff x="59432" y="3145532"/>
            <a:chExt cx="3476248" cy="256946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59432" y="3145532"/>
              <a:ext cx="3227412" cy="2258434"/>
              <a:chOff x="-228600" y="2943225"/>
              <a:chExt cx="3648472" cy="2553078"/>
            </a:xfrm>
          </p:grpSpPr>
          <p:pic>
            <p:nvPicPr>
              <p:cNvPr id="27" name="Grafik 26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09" t="12901" r="12508" b="6873"/>
              <a:stretch/>
            </p:blipFill>
            <p:spPr>
              <a:xfrm>
                <a:off x="-228600" y="2943225"/>
                <a:ext cx="3648472" cy="2553078"/>
              </a:xfrm>
              <a:prstGeom prst="rect">
                <a:avLst/>
              </a:prstGeom>
            </p:spPr>
          </p:pic>
          <p:pic>
            <p:nvPicPr>
              <p:cNvPr id="26" name="Grafik 2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42" y="3151140"/>
                <a:ext cx="2685992" cy="15108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" name="Grafik 29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076" b="43588"/>
            <a:stretch/>
          </p:blipFill>
          <p:spPr>
            <a:xfrm>
              <a:off x="2267744" y="4660319"/>
              <a:ext cx="1267936" cy="1054681"/>
            </a:xfrm>
            <a:prstGeom prst="rect">
              <a:avLst/>
            </a:prstGeom>
          </p:spPr>
        </p:pic>
      </p:grpSp>
      <p:sp>
        <p:nvSpPr>
          <p:cNvPr id="29" name="Textfeld 28"/>
          <p:cNvSpPr txBox="1"/>
          <p:nvPr/>
        </p:nvSpPr>
        <p:spPr>
          <a:xfrm>
            <a:off x="2532812" y="5317202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Kevin</a:t>
            </a:r>
            <a:endParaRPr lang="de-CH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r="11311"/>
          <a:stretch/>
        </p:blipFill>
        <p:spPr>
          <a:xfrm>
            <a:off x="179512" y="175456"/>
            <a:ext cx="905774" cy="8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App-Berechtigungen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420899"/>
            <a:ext cx="884873" cy="8848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88" y="1382923"/>
            <a:ext cx="848240" cy="8482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05" y="4420898"/>
            <a:ext cx="884873" cy="8848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26" y="3297476"/>
            <a:ext cx="848240" cy="8482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24" y="3201834"/>
            <a:ext cx="922142" cy="9438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989" r="15599" b="4129"/>
          <a:stretch/>
        </p:blipFill>
        <p:spPr>
          <a:xfrm>
            <a:off x="1723739" y="1377657"/>
            <a:ext cx="850028" cy="84784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20" y="1917948"/>
            <a:ext cx="1803648" cy="180364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564" y="1917948"/>
            <a:ext cx="1803648" cy="18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715250" algn="r"/>
              </a:tabLst>
            </a:pPr>
            <a:r>
              <a:rPr lang="de-CH" dirty="0"/>
              <a:t>Google </a:t>
            </a:r>
            <a:r>
              <a:rPr lang="de-CH" dirty="0" smtClean="0"/>
              <a:t>Timeline	</a:t>
            </a:r>
            <a:r>
              <a:rPr lang="de-CH" sz="20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de-CH" sz="2000" dirty="0">
                <a:solidFill>
                  <a:schemeClr val="bg1">
                    <a:lumMod val="50000"/>
                  </a:schemeClr>
                </a:solidFill>
              </a:rPr>
              <a:t>://www.google.com/maps/timeline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72" r="13603" b="13351"/>
          <a:stretch/>
        </p:blipFill>
        <p:spPr>
          <a:xfrm>
            <a:off x="574847" y="943875"/>
            <a:ext cx="8179843" cy="4603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86" y="451368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342</Words>
  <Application>Microsoft Office PowerPoint</Application>
  <PresentationFormat>Bildschirmpräsentation (16:10)</PresentationFormat>
  <Paragraphs>58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kinet_16zu10</vt:lpstr>
      <vt:lpstr>Sicherheit@Kirchenfeld</vt:lpstr>
      <vt:lpstr>PowerPoint-Präsentation</vt:lpstr>
      <vt:lpstr>PowerPoint-Präsentation</vt:lpstr>
      <vt:lpstr>PowerPoint-Präsentation</vt:lpstr>
      <vt:lpstr>PowerPoint-Präsentation</vt:lpstr>
      <vt:lpstr>App-Berechtigungen</vt:lpstr>
      <vt:lpstr>Google Timeline https://www.google.com/maps/timeline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390</cp:revision>
  <dcterms:created xsi:type="dcterms:W3CDTF">2015-10-06T07:08:54Z</dcterms:created>
  <dcterms:modified xsi:type="dcterms:W3CDTF">2017-10-24T17:01:37Z</dcterms:modified>
</cp:coreProperties>
</file>