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0" r:id="rId3"/>
    <p:sldId id="278" r:id="rId4"/>
    <p:sldId id="279" r:id="rId5"/>
    <p:sldId id="281" r:id="rId6"/>
    <p:sldId id="277" r:id="rId7"/>
    <p:sldId id="282" r:id="rId8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4D9A26"/>
    <a:srgbClr val="EEEEEE"/>
    <a:srgbClr val="F2F1E6"/>
    <a:srgbClr val="F6F5EE"/>
    <a:srgbClr val="0070BA"/>
    <a:srgbClr val="FF060A"/>
    <a:srgbClr val="76EBF4"/>
    <a:srgbClr val="FFD42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15" autoAdjust="0"/>
  </p:normalViewPr>
  <p:slideViewPr>
    <p:cSldViewPr>
      <p:cViewPr varScale="1">
        <p:scale>
          <a:sx n="101" d="100"/>
          <a:sy n="101" d="100"/>
        </p:scale>
        <p:origin x="438" y="96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09.01.2018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Wer nutzt drahtlose Netzwerke unterwegs (Restaurant, Bahnhof, …)?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4838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Normalerweise</a:t>
            </a:r>
            <a:r>
              <a:rPr lang="de-CH" baseline="0" dirty="0" smtClean="0"/>
              <a:t> können die übertragenen Daten unterwegs mitgelesen werden, z.B.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Webseiten, die man besucht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Daten, die man im Internet eingibt und </a:t>
            </a:r>
            <a:r>
              <a:rPr lang="de-CH" baseline="0" dirty="0" err="1" smtClean="0"/>
              <a:t>übermittet</a:t>
            </a:r>
            <a:r>
              <a:rPr lang="de-CH" baseline="0" dirty="0" smtClean="0"/>
              <a:t> (Formulare)</a:t>
            </a:r>
          </a:p>
          <a:p>
            <a:pPr marL="171450" indent="-171450">
              <a:buFontTx/>
              <a:buChar char="-"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aseline="0" dirty="0" smtClean="0"/>
              <a:t>Entscheidend ist, ob die Verbindung verschlüsselt ist oder nicht.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HTTP ist die normale, unverschlüsselte Übertragung</a:t>
            </a:r>
          </a:p>
          <a:p>
            <a:pPr marL="171450" indent="-171450">
              <a:buFontTx/>
              <a:buChar char="-"/>
            </a:pPr>
            <a:r>
              <a:rPr lang="de-CH" baseline="0" dirty="0" smtClean="0"/>
              <a:t>Bei HTTPS steht das ‘S’ für </a:t>
            </a:r>
            <a:r>
              <a:rPr lang="de-CH" baseline="0" dirty="0" err="1" smtClean="0"/>
              <a:t>secure</a:t>
            </a:r>
            <a:r>
              <a:rPr lang="de-CH" baseline="0" dirty="0" smtClean="0"/>
              <a:t>, d.h. die Verbindung ist verschlüsselt</a:t>
            </a:r>
          </a:p>
          <a:p>
            <a:pPr marL="0" indent="0">
              <a:buFontTx/>
              <a:buNone/>
            </a:pPr>
            <a:endParaRPr lang="de-CH" baseline="0" dirty="0" smtClean="0"/>
          </a:p>
          <a:p>
            <a:pPr marL="0" indent="0">
              <a:buFontTx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 Gerade in öffentlichen Netzwerken (aber auch sonst), ist es zentral, dass wir darauf achten, verschlüsselte Verbindungen zu </a:t>
            </a:r>
            <a:r>
              <a:rPr lang="de-CH" baseline="0" dirty="0" err="1" smtClean="0">
                <a:sym typeface="Wingdings" panose="05000000000000000000" pitchFamily="2" charset="2"/>
              </a:rPr>
              <a:t>nutzen!s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05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Dieses</a:t>
            </a:r>
            <a:r>
              <a:rPr lang="de-CH" baseline="0" dirty="0" smtClean="0"/>
              <a:t> Schloss bringt viel, insbesondere die Gewissheit für 2 Sachverhalte:</a:t>
            </a:r>
          </a:p>
          <a:p>
            <a:endParaRPr lang="de-CH" baseline="0" dirty="0" smtClean="0"/>
          </a:p>
          <a:p>
            <a:pPr marL="228600" indent="-228600">
              <a:buAutoNum type="arabicPeriod"/>
            </a:pPr>
            <a:r>
              <a:rPr lang="de-CH" baseline="0" dirty="0" smtClean="0"/>
              <a:t>Sämtliche Kommunikation (E-Mail-Inhalte, Anhänge, Formulardaten wie Kreditkartendaten, Passwörter, …) werden verschlüsselt übertragen vom Browser zum Server und umgekehrt.</a:t>
            </a:r>
          </a:p>
          <a:p>
            <a:pPr marL="228600" indent="-228600">
              <a:buAutoNum type="arabicPeriod"/>
            </a:pPr>
            <a:r>
              <a:rPr lang="de-CH" baseline="0" dirty="0" smtClean="0"/>
              <a:t>Ich kommuniziere garantiert mit dem im Screenshot 3 aufgeführten Server, d.h. ich sende meine Daten nicht einem «fremden» Server.</a:t>
            </a:r>
            <a:br>
              <a:rPr lang="de-CH" baseline="0" dirty="0" smtClean="0"/>
            </a:br>
            <a:r>
              <a:rPr lang="de-CH" baseline="0" dirty="0" smtClean="0">
                <a:sym typeface="Wingdings" panose="05000000000000000000" pitchFamily="2" charset="2"/>
              </a:rPr>
              <a:t> Dies gilt nur, wenn ich den Servernamen (hier intern.gymkirchenfeld.ch) überprüfe!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6859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Wichtig ist also, den</a:t>
            </a:r>
            <a:r>
              <a:rPr lang="de-CH" baseline="0" dirty="0" smtClean="0"/>
              <a:t> Domainnamen (hier schwarz hervorgehoben) zu überprüfen, damit sichergestellt ich, dass ich mit dem richtigen Server kommuniziere.</a:t>
            </a:r>
          </a:p>
          <a:p>
            <a:endParaRPr lang="de-CH" baseline="0" dirty="0" smtClean="0"/>
          </a:p>
          <a:p>
            <a:r>
              <a:rPr lang="de-CH" baseline="0" dirty="0" smtClean="0"/>
              <a:t>Immer, wenn Geld im Spiel ist (Online Banking, Kreditkartenzahlung, …) muss der Firmenname neben dem Schloss ersichtlich sein, sonst ist die Seite zu wenig sicher. Die Nennung des Firmennamens und es –</a:t>
            </a:r>
            <a:r>
              <a:rPr lang="de-CH" baseline="0" dirty="0" err="1" smtClean="0"/>
              <a:t>sitzes</a:t>
            </a:r>
            <a:r>
              <a:rPr lang="de-CH" baseline="0" dirty="0" smtClean="0"/>
              <a:t> (Land) bedeutet, dass diese Firma viel detaillierter überprüft wurde von der Zertifizierungsstelle.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393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Viele</a:t>
            </a:r>
            <a:r>
              <a:rPr lang="de-CH" baseline="0" dirty="0" smtClean="0"/>
              <a:t> </a:t>
            </a:r>
            <a:r>
              <a:rPr lang="de-CH" dirty="0" smtClean="0"/>
              <a:t>Seiten leiten</a:t>
            </a:r>
            <a:r>
              <a:rPr lang="de-CH" baseline="0" dirty="0" smtClean="0"/>
              <a:t> die Benutzer heutzutage automatisch auf https:// um, auch wenn man dies nicht explizit angibt (wir tippen ja meist nur intern.gymkirchenfeld.ch ein).</a:t>
            </a:r>
          </a:p>
          <a:p>
            <a:endParaRPr lang="de-CH" dirty="0" smtClean="0"/>
          </a:p>
          <a:p>
            <a:r>
              <a:rPr lang="de-CH" dirty="0" smtClean="0"/>
              <a:t>Das ‘S’ bei http:// kann</a:t>
            </a:r>
            <a:r>
              <a:rPr lang="de-CH" baseline="0" dirty="0" smtClean="0"/>
              <a:t> auch manuell hinzugefügt werden, falls dies nicht automatisch passiert.</a:t>
            </a:r>
          </a:p>
          <a:p>
            <a:r>
              <a:rPr lang="de-CH" baseline="0" dirty="0" smtClean="0">
                <a:sym typeface="Wingdings" panose="05000000000000000000" pitchFamily="2" charset="2"/>
              </a:rPr>
              <a:t> Dies klappt, falls der Server verschlüsselte Verbindungen unterstützt – was immer häufiger der </a:t>
            </a:r>
            <a:r>
              <a:rPr lang="de-CH" baseline="0" smtClean="0">
                <a:sym typeface="Wingdings" panose="05000000000000000000" pitchFamily="2" charset="2"/>
              </a:rPr>
              <a:t>Fall ist.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6179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09.01.2018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09.01.2018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09.01.2018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09.01.2018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09.01.2018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09.01.2018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09.01.2018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09.01.2018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09.01.2018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09.01.2018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540568" y="4657700"/>
            <a:ext cx="3744416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Zertifikate</a:t>
            </a: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" r="496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7036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Internetverkehr</a:t>
            </a:r>
            <a:endParaRPr lang="de-CH" dirty="0"/>
          </a:p>
        </p:txBody>
      </p:sp>
      <p:pic>
        <p:nvPicPr>
          <p:cNvPr id="1028" name="Picture 4" descr="Bildergebn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334008"/>
            <a:ext cx="7128792" cy="1523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pieren 6"/>
          <p:cNvGrpSpPr/>
          <p:nvPr/>
        </p:nvGrpSpPr>
        <p:grpSpPr>
          <a:xfrm>
            <a:off x="683568" y="3278224"/>
            <a:ext cx="7128792" cy="1523492"/>
            <a:chOff x="683568" y="3145532"/>
            <a:chExt cx="7128792" cy="1523492"/>
          </a:xfrm>
        </p:grpSpPr>
        <p:pic>
          <p:nvPicPr>
            <p:cNvPr id="5" name="Picture 4" descr="Bildergebni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3145532"/>
              <a:ext cx="7128792" cy="152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Bildergebnis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306" t="8088" r="58070" b="40348"/>
            <a:stretch/>
          </p:blipFill>
          <p:spPr bwMode="auto">
            <a:xfrm>
              <a:off x="2898466" y="3289548"/>
              <a:ext cx="828488" cy="838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Wolkenförmige Legende 2"/>
          <p:cNvSpPr/>
          <p:nvPr/>
        </p:nvSpPr>
        <p:spPr>
          <a:xfrm>
            <a:off x="4427984" y="697260"/>
            <a:ext cx="2232248" cy="1080120"/>
          </a:xfrm>
          <a:prstGeom prst="cloudCallout">
            <a:avLst>
              <a:gd name="adj1" fmla="val -72464"/>
              <a:gd name="adj2" fmla="val 4750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HTTP-Verbindung</a:t>
            </a:r>
            <a:endParaRPr lang="de-CH" dirty="0"/>
          </a:p>
        </p:txBody>
      </p:sp>
      <p:sp>
        <p:nvSpPr>
          <p:cNvPr id="8" name="Wolkenförmige Legende 7"/>
          <p:cNvSpPr/>
          <p:nvPr/>
        </p:nvSpPr>
        <p:spPr>
          <a:xfrm>
            <a:off x="4283968" y="4585692"/>
            <a:ext cx="2232248" cy="1080120"/>
          </a:xfrm>
          <a:prstGeom prst="cloudCallout">
            <a:avLst>
              <a:gd name="adj1" fmla="val -64356"/>
              <a:gd name="adj2" fmla="val -111223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HTTPS-Verbindung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55576" y="2414127"/>
            <a:ext cx="1440160" cy="4546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/>
          <p:cNvSpPr/>
          <p:nvPr/>
        </p:nvSpPr>
        <p:spPr>
          <a:xfrm>
            <a:off x="755576" y="4358343"/>
            <a:ext cx="1440160" cy="4546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Rechteck 11"/>
          <p:cNvSpPr/>
          <p:nvPr/>
        </p:nvSpPr>
        <p:spPr>
          <a:xfrm>
            <a:off x="6516216" y="4358343"/>
            <a:ext cx="1440160" cy="4546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/>
          <p:cNvSpPr/>
          <p:nvPr/>
        </p:nvSpPr>
        <p:spPr>
          <a:xfrm>
            <a:off x="6516216" y="2416818"/>
            <a:ext cx="1440160" cy="4546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6" name="Gerade Verbindung 5"/>
          <p:cNvCxnSpPr/>
          <p:nvPr/>
        </p:nvCxnSpPr>
        <p:spPr>
          <a:xfrm>
            <a:off x="323528" y="2929508"/>
            <a:ext cx="8568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81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HTTPS</a:t>
            </a:r>
            <a:r>
              <a:rPr lang="de-CH" dirty="0"/>
              <a:t> </a:t>
            </a:r>
            <a:r>
              <a:rPr lang="de-CH" dirty="0" smtClean="0"/>
              <a:t>im Browser</a:t>
            </a:r>
            <a:endParaRPr lang="de-CH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930093"/>
            <a:ext cx="7272808" cy="443816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39" y="933659"/>
            <a:ext cx="7272521" cy="4437986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934683"/>
            <a:ext cx="7276687" cy="4440528"/>
          </a:xfrm>
          <a:prstGeom prst="rect">
            <a:avLst/>
          </a:prstGeom>
        </p:spPr>
      </p:pic>
      <p:sp>
        <p:nvSpPr>
          <p:cNvPr id="12" name="Wolkenförmige Legende 11"/>
          <p:cNvSpPr/>
          <p:nvPr/>
        </p:nvSpPr>
        <p:spPr>
          <a:xfrm>
            <a:off x="5364088" y="337220"/>
            <a:ext cx="3024336" cy="1656184"/>
          </a:xfrm>
          <a:prstGeom prst="cloudCallout">
            <a:avLst>
              <a:gd name="adj1" fmla="val -85397"/>
              <a:gd name="adj2" fmla="val 3086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Verschlüsselte Kommunikation</a:t>
            </a:r>
            <a:endParaRPr lang="de-CH" dirty="0"/>
          </a:p>
        </p:txBody>
      </p:sp>
      <p:sp>
        <p:nvSpPr>
          <p:cNvPr id="14" name="Wolkenförmige Legende 13"/>
          <p:cNvSpPr/>
          <p:nvPr/>
        </p:nvSpPr>
        <p:spPr>
          <a:xfrm>
            <a:off x="5724128" y="2321082"/>
            <a:ext cx="3024336" cy="1656184"/>
          </a:xfrm>
          <a:prstGeom prst="cloudCallout">
            <a:avLst>
              <a:gd name="adj1" fmla="val -105239"/>
              <a:gd name="adj2" fmla="val -55399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Identitätsnachweis des Servers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599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117" b="78852"/>
          <a:stretch/>
        </p:blipFill>
        <p:spPr>
          <a:xfrm>
            <a:off x="380464" y="2574826"/>
            <a:ext cx="3756040" cy="1466661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63117" b="78853"/>
          <a:stretch/>
        </p:blipFill>
        <p:spPr>
          <a:xfrm>
            <a:off x="383913" y="846634"/>
            <a:ext cx="3756039" cy="1466661"/>
          </a:xfrm>
          <a:prstGeom prst="rect">
            <a:avLst/>
          </a:prstGeom>
        </p:spPr>
      </p:pic>
      <p:sp>
        <p:nvSpPr>
          <p:cNvPr id="27" name="Textfeld 26"/>
          <p:cNvSpPr txBox="1"/>
          <p:nvPr/>
        </p:nvSpPr>
        <p:spPr>
          <a:xfrm>
            <a:off x="275248" y="307381"/>
            <a:ext cx="2559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«Normale» </a:t>
            </a:r>
            <a:r>
              <a:rPr lang="de-CH" b="1" dirty="0" smtClean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Webseiten</a:t>
            </a:r>
          </a:p>
        </p:txBody>
      </p:sp>
      <p:sp>
        <p:nvSpPr>
          <p:cNvPr id="28" name="Rechteck 27"/>
          <p:cNvSpPr/>
          <p:nvPr/>
        </p:nvSpPr>
        <p:spPr>
          <a:xfrm>
            <a:off x="827993" y="2987098"/>
            <a:ext cx="420016" cy="432048"/>
          </a:xfrm>
          <a:prstGeom prst="rect">
            <a:avLst/>
          </a:prstGeom>
          <a:noFill/>
          <a:ln w="76200">
            <a:solidFill>
              <a:srgbClr val="4D9A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827993" y="1278682"/>
            <a:ext cx="420016" cy="432048"/>
          </a:xfrm>
          <a:prstGeom prst="rect">
            <a:avLst/>
          </a:prstGeom>
          <a:noFill/>
          <a:ln w="76200">
            <a:solidFill>
              <a:srgbClr val="4D9A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Textfeld 30"/>
          <p:cNvSpPr txBox="1"/>
          <p:nvPr/>
        </p:nvSpPr>
        <p:spPr>
          <a:xfrm>
            <a:off x="275689" y="430301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Schloss grün</a:t>
            </a:r>
            <a:endParaRPr lang="de-CH" b="1" dirty="0">
              <a:solidFill>
                <a:srgbClr val="4D9A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275689" y="4797782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Domainname schwarz,</a:t>
            </a:r>
            <a:r>
              <a:rPr lang="de-CH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 grau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Gerade Verbindung 25"/>
          <p:cNvCxnSpPr/>
          <p:nvPr/>
        </p:nvCxnSpPr>
        <p:spPr>
          <a:xfrm>
            <a:off x="1956057" y="1626874"/>
            <a:ext cx="713856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2"/>
          <p:cNvCxnSpPr/>
          <p:nvPr/>
        </p:nvCxnSpPr>
        <p:spPr>
          <a:xfrm>
            <a:off x="1924316" y="3352044"/>
            <a:ext cx="93810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3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36" b="77752"/>
          <a:stretch/>
        </p:blipFill>
        <p:spPr>
          <a:xfrm>
            <a:off x="4891306" y="841276"/>
            <a:ext cx="3756039" cy="1466661"/>
          </a:xfrm>
          <a:prstGeom prst="rect">
            <a:avLst/>
          </a:prstGeom>
        </p:spPr>
      </p:pic>
      <p:sp>
        <p:nvSpPr>
          <p:cNvPr id="37" name="Textfeld 36"/>
          <p:cNvSpPr txBox="1"/>
          <p:nvPr/>
        </p:nvSpPr>
        <p:spPr>
          <a:xfrm>
            <a:off x="4788024" y="30202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Falls Geld involviert ist</a:t>
            </a:r>
            <a:endParaRPr lang="de-CH" b="1" dirty="0">
              <a:solidFill>
                <a:srgbClr val="0070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Grafik 37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6" b="78852"/>
          <a:stretch/>
        </p:blipFill>
        <p:spPr>
          <a:xfrm>
            <a:off x="4890613" y="2569469"/>
            <a:ext cx="3766257" cy="1466661"/>
          </a:xfrm>
          <a:prstGeom prst="rect">
            <a:avLst/>
          </a:prstGeom>
        </p:spPr>
      </p:pic>
      <p:sp>
        <p:nvSpPr>
          <p:cNvPr id="39" name="Rechteck 38"/>
          <p:cNvSpPr/>
          <p:nvPr/>
        </p:nvSpPr>
        <p:spPr>
          <a:xfrm>
            <a:off x="5338783" y="1273324"/>
            <a:ext cx="1191716" cy="432048"/>
          </a:xfrm>
          <a:prstGeom prst="rect">
            <a:avLst/>
          </a:prstGeom>
          <a:noFill/>
          <a:ln w="76200">
            <a:solidFill>
              <a:srgbClr val="4D9A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" name="Rechteck 39"/>
          <p:cNvSpPr/>
          <p:nvPr/>
        </p:nvSpPr>
        <p:spPr>
          <a:xfrm>
            <a:off x="5338783" y="2981740"/>
            <a:ext cx="1039316" cy="432048"/>
          </a:xfrm>
          <a:prstGeom prst="rect">
            <a:avLst/>
          </a:prstGeom>
          <a:noFill/>
          <a:ln w="76200">
            <a:solidFill>
              <a:srgbClr val="4D9A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" name="Textfeld 40"/>
          <p:cNvSpPr txBox="1"/>
          <p:nvPr/>
        </p:nvSpPr>
        <p:spPr>
          <a:xfrm>
            <a:off x="4792911" y="4297660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Schloss und Firmenname grün</a:t>
            </a:r>
            <a:endParaRPr lang="de-CH" b="1" dirty="0">
              <a:solidFill>
                <a:srgbClr val="4D9A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4791295" y="4792424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latin typeface="Arial" panose="020B0604020202020204" pitchFamily="34" charset="0"/>
                <a:cs typeface="Arial" panose="020B0604020202020204" pitchFamily="34" charset="0"/>
              </a:rPr>
              <a:t>Domainname schwarz, </a:t>
            </a:r>
            <a:r>
              <a:rPr lang="de-CH" b="1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 grau</a:t>
            </a:r>
            <a:endParaRPr lang="de-CH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Gerade Verbindung 24"/>
          <p:cNvCxnSpPr/>
          <p:nvPr/>
        </p:nvCxnSpPr>
        <p:spPr>
          <a:xfrm>
            <a:off x="7238139" y="1621332"/>
            <a:ext cx="59686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29"/>
          <p:cNvCxnSpPr/>
          <p:nvPr/>
        </p:nvCxnSpPr>
        <p:spPr>
          <a:xfrm>
            <a:off x="7524537" y="3346686"/>
            <a:ext cx="45175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27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1" grpId="0"/>
      <p:bldP spid="32" grpId="0"/>
      <p:bldP spid="37" grpId="0"/>
      <p:bldP spid="39" grpId="0" animBg="1"/>
      <p:bldP spid="40" grpId="0" animBg="1"/>
      <p:bldP spid="41" grpId="0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36" b="77752"/>
          <a:stretch/>
        </p:blipFill>
        <p:spPr>
          <a:xfrm>
            <a:off x="380107" y="850801"/>
            <a:ext cx="3756039" cy="1466661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380106" y="311548"/>
            <a:ext cx="1762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0070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Häufige Tricks</a:t>
            </a:r>
            <a:endParaRPr lang="de-CH" b="1" dirty="0">
              <a:solidFill>
                <a:srgbClr val="0070B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016" b="78852"/>
          <a:stretch/>
        </p:blipFill>
        <p:spPr>
          <a:xfrm>
            <a:off x="369889" y="2578994"/>
            <a:ext cx="3766257" cy="1466661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4644008" y="1030863"/>
            <a:ext cx="2975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grüner </a:t>
            </a:r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Firmenname</a:t>
            </a:r>
            <a:b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garantiert nicht PayPal</a:t>
            </a:r>
            <a:endParaRPr lang="de-CH" b="1" dirty="0">
              <a:solidFill>
                <a:srgbClr val="4D9A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629980" y="2758420"/>
            <a:ext cx="30012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</a:t>
            </a:r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Schloss</a:t>
            </a:r>
            <a:b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Keine </a:t>
            </a:r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Verschlüsselung</a:t>
            </a:r>
            <a:b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de-CH" b="1" dirty="0" smtClean="0">
                <a:solidFill>
                  <a:srgbClr val="4D9A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garantiert nicht UBS</a:t>
            </a:r>
            <a:endParaRPr lang="de-CH" b="1" dirty="0">
              <a:solidFill>
                <a:srgbClr val="4D9A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2" t="8120" r="64409" b="89365"/>
          <a:stretch/>
        </p:blipFill>
        <p:spPr>
          <a:xfrm>
            <a:off x="1173907" y="1409720"/>
            <a:ext cx="2962239" cy="174411"/>
          </a:xfrm>
          <a:prstGeom prst="rect">
            <a:avLst/>
          </a:prstGeom>
        </p:spPr>
      </p:pic>
      <p:sp>
        <p:nvSpPr>
          <p:cNvPr id="27" name="Rechteck 26"/>
          <p:cNvSpPr/>
          <p:nvPr/>
        </p:nvSpPr>
        <p:spPr>
          <a:xfrm>
            <a:off x="818059" y="1282849"/>
            <a:ext cx="792088" cy="432048"/>
          </a:xfrm>
          <a:prstGeom prst="rect">
            <a:avLst/>
          </a:prstGeom>
          <a:noFill/>
          <a:ln w="76200">
            <a:solidFill>
              <a:srgbClr val="4D9A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9" name="Grafik 2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0" t="8050" r="62795" b="89426"/>
          <a:stretch/>
        </p:blipFill>
        <p:spPr>
          <a:xfrm>
            <a:off x="997001" y="3137277"/>
            <a:ext cx="3139146" cy="17504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818059" y="2991265"/>
            <a:ext cx="576064" cy="432048"/>
          </a:xfrm>
          <a:prstGeom prst="rect">
            <a:avLst/>
          </a:prstGeom>
          <a:noFill/>
          <a:ln w="76200">
            <a:solidFill>
              <a:srgbClr val="4D9A2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0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7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4083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352</Words>
  <Application>Microsoft Office PowerPoint</Application>
  <PresentationFormat>Bildschirmpräsentation (16:10)</PresentationFormat>
  <Paragraphs>44</Paragraphs>
  <Slides>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Wingdings</vt:lpstr>
      <vt:lpstr>kinet_16zu10</vt:lpstr>
      <vt:lpstr>Sicherheit@Kirchenfeld</vt:lpstr>
      <vt:lpstr>PowerPoint-Präsentation</vt:lpstr>
      <vt:lpstr>Internetverkehr</vt:lpstr>
      <vt:lpstr>HTTPS im Browser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277</cp:revision>
  <dcterms:created xsi:type="dcterms:W3CDTF">2015-10-06T07:08:54Z</dcterms:created>
  <dcterms:modified xsi:type="dcterms:W3CDTF">2018-01-10T05:29:58Z</dcterms:modified>
</cp:coreProperties>
</file>