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5" r:id="rId2"/>
  </p:sldMasterIdLst>
  <p:notesMasterIdLst>
    <p:notesMasterId r:id="rId24"/>
  </p:notesMasterIdLst>
  <p:sldIdLst>
    <p:sldId id="342" r:id="rId3"/>
    <p:sldId id="258" r:id="rId4"/>
    <p:sldId id="344" r:id="rId5"/>
    <p:sldId id="343" r:id="rId6"/>
    <p:sldId id="263" r:id="rId7"/>
    <p:sldId id="289" r:id="rId8"/>
    <p:sldId id="260" r:id="rId9"/>
    <p:sldId id="291" r:id="rId10"/>
    <p:sldId id="292" r:id="rId11"/>
    <p:sldId id="290" r:id="rId12"/>
    <p:sldId id="341" r:id="rId13"/>
    <p:sldId id="294" r:id="rId14"/>
    <p:sldId id="296" r:id="rId15"/>
    <p:sldId id="297" r:id="rId16"/>
    <p:sldId id="295" r:id="rId17"/>
    <p:sldId id="319" r:id="rId18"/>
    <p:sldId id="320" r:id="rId19"/>
    <p:sldId id="318" r:id="rId20"/>
    <p:sldId id="306" r:id="rId21"/>
    <p:sldId id="282" r:id="rId22"/>
    <p:sldId id="303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BDBDB"/>
    <a:srgbClr val="EBFB9B"/>
    <a:srgbClr val="CCCCFF"/>
    <a:srgbClr val="2AEA10"/>
    <a:srgbClr val="C61021"/>
    <a:srgbClr val="F21ED9"/>
    <a:srgbClr val="3333FF"/>
    <a:srgbClr val="C9C9C9"/>
    <a:srgbClr val="E0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237" autoAdjust="0"/>
  </p:normalViewPr>
  <p:slideViewPr>
    <p:cSldViewPr>
      <p:cViewPr varScale="1">
        <p:scale>
          <a:sx n="96" d="100"/>
          <a:sy n="96" d="100"/>
        </p:scale>
        <p:origin x="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08E1-6848-4D51-8B77-4A11C432013F}" type="datetimeFigureOut">
              <a:rPr lang="it-IT" smtClean="0"/>
              <a:pPr/>
              <a:t>21/11/2023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7009-4874-4FFE-AEB3-CD4D6DA4A29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4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79589-1BB6-41CE-BD20-B898599A59DC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7009-4874-4FFE-AEB3-CD4D6DA4A29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18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D3E2-E133-4323-91E6-8685C2EEF64B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E21E-CFE1-4999-99AC-0596EBC7AF0F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CB09-6528-41F5-9E5A-B968BA3D3A1D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E59EE7-CDD5-44D2-A676-F2AF4760898C}" type="slidenum">
              <a:rPr kumimoji="0" lang="it-IT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845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77406-C355-4A48-B8E8-97538223AEEE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1076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036DB-73F2-498C-8DB3-56F60C3607E4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9680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E96B13-224C-4466-8F0E-B8F864BF945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949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F75544-42FF-4A9B-9324-180EA2CC35D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2868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099370-CCF8-44BF-91D4-BF9410D277A9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879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209C1-DCAB-469E-A29E-2313FE937FA0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148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93ECD-47F7-42F1-9E91-479AFD944AF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369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F422-B067-47D7-ADC7-6793F2D609F9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485F6-C8C7-4D7F-BBC9-FE89F96BBE16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909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6488C-22C7-4CF9-BB91-FD1D298B30D2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696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B0D2A-EB82-4AE4-A59D-EC7BE4FA068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262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666B-E2A4-49D2-85ED-8D02E79F9B73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9B15-FD39-41B8-9878-D2F3333B4365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5E8D-4408-4052-B95D-3A9E699B5971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880A-E196-4747-8AB6-9CECF01FD82A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E0FE-703E-4869-9F9F-51CABEDBB787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C5A-E87B-4A44-827C-B071102E32CD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6B2-2439-4AF7-91C7-89620FBC4C6D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12C13A-A203-49D0-976D-D8B73F6ECC6D}" type="datetime1">
              <a:rPr lang="it-IT" smtClean="0"/>
              <a:pPr/>
              <a:t>21/11/2023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444D4-9A99-430D-B270-611613EA986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0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10" Type="http://schemas.openxmlformats.org/officeDocument/2006/relationships/image" Target="../media/image5.jpeg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jpeg"/><Relationship Id="rId10" Type="http://schemas.openxmlformats.org/officeDocument/2006/relationships/image" Target="../media/image15.png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1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566" y="1556792"/>
            <a:ext cx="8351068" cy="1985392"/>
          </a:xfrm>
        </p:spPr>
        <p:txBody>
          <a:bodyPr/>
          <a:lstStyle/>
          <a:p>
            <a:pPr algn="ctr" eaLnBrk="1" hangingPunct="1"/>
            <a:br>
              <a:rPr lang="it-IT" sz="4000" b="1" dirty="0"/>
            </a:br>
            <a:r>
              <a:rPr lang="it-IT" sz="4000" b="1" dirty="0"/>
              <a:t>Pianificazione e Gestione </a:t>
            </a:r>
            <a:br>
              <a:rPr lang="it-IT" sz="4000" b="1" dirty="0"/>
            </a:br>
            <a:r>
              <a:rPr lang="it-IT" sz="4000" b="1" dirty="0"/>
              <a:t>Sale Operatorie</a:t>
            </a:r>
            <a:br>
              <a:rPr lang="it-IT" sz="4000" b="1" dirty="0"/>
            </a:br>
            <a:br>
              <a:rPr lang="it-IT" sz="2000" b="1" dirty="0"/>
            </a:br>
            <a:r>
              <a:rPr lang="it-IT" sz="3200" b="1" dirty="0"/>
              <a:t>Modello Multi-Obiettivo e Algoritmi Genetici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32F792-219F-48B2-AF4F-F4AEA0F1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sz="2400" dirty="0"/>
              <a:t>LM-41 Medicina TD - PGSS A.A. 23/24</a:t>
            </a:r>
          </a:p>
          <a:p>
            <a:pPr algn="ctr"/>
            <a:r>
              <a:rPr lang="it-IT" sz="2400" dirty="0"/>
              <a:t>Mimmo Conforti</a:t>
            </a:r>
          </a:p>
        </p:txBody>
      </p:sp>
    </p:spTree>
    <p:extLst>
      <p:ext uri="{BB962C8B-B14F-4D97-AF65-F5344CB8AC3E}">
        <p14:creationId xmlns:p14="http://schemas.microsoft.com/office/powerpoint/2010/main" val="35022409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60451" y="782497"/>
            <a:ext cx="8572560" cy="3308598"/>
          </a:xfrm>
          <a:prstGeom prst="rect">
            <a:avLst/>
          </a:prstGeom>
          <a:solidFill>
            <a:schemeClr val="accent2"/>
          </a:solidFill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/>
              <a:t>the planning horizon is of </a:t>
            </a:r>
            <a:r>
              <a:rPr lang="en-US" sz="2300" b="1" dirty="0"/>
              <a:t>h</a:t>
            </a:r>
            <a:r>
              <a:rPr lang="en-US" sz="2300" dirty="0"/>
              <a:t> days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/>
              <a:t>data are deterministic (</a:t>
            </a:r>
            <a:r>
              <a:rPr lang="en-US" sz="2400" dirty="0"/>
              <a:t>emergency and urgent surgeries have dedicated ORs )</a:t>
            </a:r>
            <a:endParaRPr lang="en-US" sz="2300" dirty="0"/>
          </a:p>
          <a:p>
            <a:pPr>
              <a:buFont typeface="Arial" pitchFamily="34" charset="0"/>
              <a:buChar char="•"/>
            </a:pPr>
            <a:r>
              <a:rPr lang="en-US" sz="2300" dirty="0"/>
              <a:t>each OR has a given number of OR blocks  (which should have a different time duration and cannot be shared among surgical specialties)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/>
              <a:t> each surgical specialty has a set of surgical teams (or surgeons); 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/>
              <a:t>resources for anesthetic procedures are available in each operating room</a:t>
            </a:r>
            <a:endParaRPr lang="it-IT" dirty="0">
              <a:solidFill>
                <a:srgbClr val="FFFF0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14282" y="214290"/>
            <a:ext cx="864399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Multi objective model formulation: Main assumptions</a:t>
            </a:r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6115" y="4255920"/>
            <a:ext cx="3521124" cy="243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ergamena 1 5"/>
          <p:cNvSpPr/>
          <p:nvPr/>
        </p:nvSpPr>
        <p:spPr>
          <a:xfrm>
            <a:off x="4821084" y="4518412"/>
            <a:ext cx="714380" cy="1000132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7" name="Pergamena 1 6"/>
          <p:cNvSpPr/>
          <p:nvPr/>
        </p:nvSpPr>
        <p:spPr>
          <a:xfrm>
            <a:off x="5749778" y="4518412"/>
            <a:ext cx="714380" cy="1571636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Pergamena 1 7"/>
          <p:cNvSpPr/>
          <p:nvPr/>
        </p:nvSpPr>
        <p:spPr>
          <a:xfrm>
            <a:off x="6678472" y="4518412"/>
            <a:ext cx="714380" cy="1285884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9" name="Pergamena 1 8"/>
          <p:cNvSpPr/>
          <p:nvPr/>
        </p:nvSpPr>
        <p:spPr>
          <a:xfrm>
            <a:off x="8250108" y="4509120"/>
            <a:ext cx="714380" cy="571504"/>
          </a:xfrm>
          <a:prstGeom prst="verticalScroll">
            <a:avLst/>
          </a:prstGeom>
          <a:solidFill>
            <a:srgbClr val="FF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932040" y="421179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SS1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8358214" y="42148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SSn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6821348" y="421179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SS3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57884" y="42148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SS2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5629818" y="6143644"/>
            <a:ext cx="214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Patient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waiting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lists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2045248" y="476216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2590522" y="48699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1466711" y="617349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499974" y="497668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3219031" y="5976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3756710" y="497668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3200928" y="464914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019573" y="579208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3779484" y="61947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4716016" y="4143356"/>
            <a:ext cx="4320480" cy="2000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11</a:t>
            </a:fld>
            <a:endParaRPr lang="it-IT"/>
          </a:p>
        </p:txBody>
      </p:sp>
      <p:grpSp>
        <p:nvGrpSpPr>
          <p:cNvPr id="51" name="Gruppo 50"/>
          <p:cNvGrpSpPr/>
          <p:nvPr/>
        </p:nvGrpSpPr>
        <p:grpSpPr>
          <a:xfrm>
            <a:off x="-91314" y="937807"/>
            <a:ext cx="5646412" cy="2702885"/>
            <a:chOff x="581772" y="2121239"/>
            <a:chExt cx="5646412" cy="2702885"/>
          </a:xfrm>
        </p:grpSpPr>
        <p:grpSp>
          <p:nvGrpSpPr>
            <p:cNvPr id="55" name="Gruppo 54"/>
            <p:cNvGrpSpPr>
              <a:grpSpLocks noChangeAspect="1"/>
            </p:cNvGrpSpPr>
            <p:nvPr/>
          </p:nvGrpSpPr>
          <p:grpSpPr>
            <a:xfrm>
              <a:off x="5197877" y="3279614"/>
              <a:ext cx="853542" cy="312018"/>
              <a:chOff x="3656889" y="1033750"/>
              <a:chExt cx="1169231" cy="427417"/>
            </a:xfrm>
          </p:grpSpPr>
          <p:pic>
            <p:nvPicPr>
              <p:cNvPr id="95" name="Immagine 94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96" name="Rettangolo 95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6" name="Rettangolo 55"/>
            <p:cNvSpPr>
              <a:spLocks noChangeAspect="1"/>
            </p:cNvSpPr>
            <p:nvPr/>
          </p:nvSpPr>
          <p:spPr>
            <a:xfrm>
              <a:off x="1763693" y="2121239"/>
              <a:ext cx="4464491" cy="267591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ttangolo 56"/>
            <p:cNvSpPr>
              <a:spLocks noChangeAspect="1"/>
            </p:cNvSpPr>
            <p:nvPr/>
          </p:nvSpPr>
          <p:spPr>
            <a:xfrm>
              <a:off x="1901709" y="2529509"/>
              <a:ext cx="434583" cy="1019736"/>
            </a:xfrm>
            <a:prstGeom prst="rect">
              <a:avLst/>
            </a:prstGeom>
            <a:solidFill>
              <a:srgbClr val="FF339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ttangolo 59"/>
            <p:cNvSpPr>
              <a:spLocks noChangeAspect="1"/>
            </p:cNvSpPr>
            <p:nvPr/>
          </p:nvSpPr>
          <p:spPr>
            <a:xfrm>
              <a:off x="4067943" y="2204864"/>
              <a:ext cx="2088233" cy="1548010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ttangolo 60"/>
            <p:cNvSpPr>
              <a:spLocks noChangeAspect="1"/>
            </p:cNvSpPr>
            <p:nvPr/>
          </p:nvSpPr>
          <p:spPr>
            <a:xfrm>
              <a:off x="2053984" y="3929580"/>
              <a:ext cx="162972" cy="754037"/>
            </a:xfrm>
            <a:prstGeom prst="rect">
              <a:avLst/>
            </a:prstGeom>
            <a:solidFill>
              <a:srgbClr val="FF3399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ttangolo 61"/>
            <p:cNvSpPr>
              <a:spLocks noChangeAspect="1"/>
            </p:cNvSpPr>
            <p:nvPr/>
          </p:nvSpPr>
          <p:spPr>
            <a:xfrm>
              <a:off x="2555418" y="3929580"/>
              <a:ext cx="151386" cy="534391"/>
            </a:xfrm>
            <a:prstGeom prst="rect">
              <a:avLst/>
            </a:prstGeom>
            <a:solidFill>
              <a:srgbClr val="8AADE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ttangolo 62"/>
            <p:cNvSpPr>
              <a:spLocks noChangeAspect="1"/>
            </p:cNvSpPr>
            <p:nvPr/>
          </p:nvSpPr>
          <p:spPr>
            <a:xfrm>
              <a:off x="3051793" y="3929580"/>
              <a:ext cx="155503" cy="401813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ttangolo 63"/>
            <p:cNvSpPr>
              <a:spLocks noChangeAspect="1"/>
            </p:cNvSpPr>
            <p:nvPr/>
          </p:nvSpPr>
          <p:spPr>
            <a:xfrm>
              <a:off x="3537797" y="3913898"/>
              <a:ext cx="156588" cy="754037"/>
            </a:xfrm>
            <a:prstGeom prst="rect">
              <a:avLst/>
            </a:prstGeom>
            <a:solidFill>
              <a:srgbClr val="00E668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CasellaDiTesto 64"/>
            <p:cNvSpPr txBox="1">
              <a:spLocks noChangeAspect="1"/>
            </p:cNvSpPr>
            <p:nvPr/>
          </p:nvSpPr>
          <p:spPr>
            <a:xfrm>
              <a:off x="1810847" y="2162452"/>
              <a:ext cx="2417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Surgical</a:t>
              </a: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specialties</a:t>
              </a:r>
              <a:endPara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Rettangolo 65"/>
            <p:cNvSpPr>
              <a:spLocks noChangeAspect="1"/>
            </p:cNvSpPr>
            <p:nvPr/>
          </p:nvSpPr>
          <p:spPr>
            <a:xfrm>
              <a:off x="1815634" y="2201558"/>
              <a:ext cx="2134580" cy="1454203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ttangolo 66"/>
            <p:cNvSpPr>
              <a:spLocks noChangeAspect="1"/>
            </p:cNvSpPr>
            <p:nvPr/>
          </p:nvSpPr>
          <p:spPr>
            <a:xfrm>
              <a:off x="1812376" y="3712768"/>
              <a:ext cx="2139367" cy="1020821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8" name="Gruppo 67"/>
            <p:cNvGrpSpPr>
              <a:grpSpLocks noChangeAspect="1"/>
            </p:cNvGrpSpPr>
            <p:nvPr/>
          </p:nvGrpSpPr>
          <p:grpSpPr>
            <a:xfrm>
              <a:off x="4154159" y="2276872"/>
              <a:ext cx="853542" cy="312018"/>
              <a:chOff x="3656889" y="1033750"/>
              <a:chExt cx="1169231" cy="427417"/>
            </a:xfrm>
          </p:grpSpPr>
          <p:pic>
            <p:nvPicPr>
              <p:cNvPr id="93" name="Immagine 92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94" name="Rettangolo 93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uppo 68"/>
            <p:cNvGrpSpPr>
              <a:grpSpLocks noChangeAspect="1"/>
            </p:cNvGrpSpPr>
            <p:nvPr/>
          </p:nvGrpSpPr>
          <p:grpSpPr>
            <a:xfrm>
              <a:off x="5194448" y="2276872"/>
              <a:ext cx="853542" cy="312018"/>
              <a:chOff x="3656889" y="1033750"/>
              <a:chExt cx="1169231" cy="427417"/>
            </a:xfrm>
          </p:grpSpPr>
          <p:pic>
            <p:nvPicPr>
              <p:cNvPr id="91" name="Immagine 90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92" name="Rettangolo 91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uppo 69"/>
            <p:cNvGrpSpPr>
              <a:grpSpLocks noChangeAspect="1"/>
            </p:cNvGrpSpPr>
            <p:nvPr/>
          </p:nvGrpSpPr>
          <p:grpSpPr>
            <a:xfrm>
              <a:off x="4156487" y="2773500"/>
              <a:ext cx="853542" cy="312018"/>
              <a:chOff x="3656889" y="1033750"/>
              <a:chExt cx="1169231" cy="427417"/>
            </a:xfrm>
          </p:grpSpPr>
          <p:pic>
            <p:nvPicPr>
              <p:cNvPr id="89" name="Immagine 88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90" name="Rettangolo 89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uppo 70"/>
            <p:cNvGrpSpPr>
              <a:grpSpLocks noChangeAspect="1"/>
            </p:cNvGrpSpPr>
            <p:nvPr/>
          </p:nvGrpSpPr>
          <p:grpSpPr>
            <a:xfrm>
              <a:off x="5220072" y="2772650"/>
              <a:ext cx="853542" cy="312018"/>
              <a:chOff x="3656889" y="1033750"/>
              <a:chExt cx="1169231" cy="427417"/>
            </a:xfrm>
          </p:grpSpPr>
          <p:pic>
            <p:nvPicPr>
              <p:cNvPr id="87" name="Immagine 86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88" name="Rettangolo 87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uppo 71"/>
            <p:cNvGrpSpPr>
              <a:grpSpLocks noChangeAspect="1"/>
            </p:cNvGrpSpPr>
            <p:nvPr/>
          </p:nvGrpSpPr>
          <p:grpSpPr>
            <a:xfrm>
              <a:off x="4149372" y="3285770"/>
              <a:ext cx="853542" cy="312018"/>
              <a:chOff x="3656889" y="1033750"/>
              <a:chExt cx="1169231" cy="427417"/>
            </a:xfrm>
          </p:grpSpPr>
          <p:pic>
            <p:nvPicPr>
              <p:cNvPr id="85" name="Immagine 84"/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8064A2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56889" y="1033750"/>
                <a:ext cx="1169231" cy="427417"/>
              </a:xfrm>
              <a:prstGeom prst="rect">
                <a:avLst/>
              </a:prstGeom>
            </p:spPr>
          </p:pic>
          <p:sp>
            <p:nvSpPr>
              <p:cNvPr id="86" name="Rettangolo 85"/>
              <p:cNvSpPr/>
              <p:nvPr/>
            </p:nvSpPr>
            <p:spPr>
              <a:xfrm>
                <a:off x="3663443" y="1044478"/>
                <a:ext cx="1156120" cy="416689"/>
              </a:xfrm>
              <a:prstGeom prst="rect">
                <a:avLst/>
              </a:prstGeom>
              <a:noFill/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3" name="Rettangolo 72"/>
            <p:cNvSpPr>
              <a:spLocks noChangeAspect="1"/>
            </p:cNvSpPr>
            <p:nvPr/>
          </p:nvSpPr>
          <p:spPr>
            <a:xfrm>
              <a:off x="4338191" y="2521048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1</a:t>
              </a:r>
            </a:p>
          </p:txBody>
        </p:sp>
        <p:sp>
          <p:nvSpPr>
            <p:cNvPr id="74" name="Rettangolo 73"/>
            <p:cNvSpPr>
              <a:spLocks noChangeAspect="1"/>
            </p:cNvSpPr>
            <p:nvPr/>
          </p:nvSpPr>
          <p:spPr>
            <a:xfrm>
              <a:off x="5377603" y="2521048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2</a:t>
              </a:r>
            </a:p>
          </p:txBody>
        </p:sp>
        <p:sp>
          <p:nvSpPr>
            <p:cNvPr id="75" name="Rettangolo 74"/>
            <p:cNvSpPr>
              <a:spLocks noChangeAspect="1"/>
            </p:cNvSpPr>
            <p:nvPr/>
          </p:nvSpPr>
          <p:spPr>
            <a:xfrm>
              <a:off x="4351835" y="3016493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3</a:t>
              </a:r>
            </a:p>
          </p:txBody>
        </p:sp>
        <p:sp>
          <p:nvSpPr>
            <p:cNvPr id="76" name="Rettangolo 75"/>
            <p:cNvSpPr>
              <a:spLocks noChangeAspect="1"/>
            </p:cNvSpPr>
            <p:nvPr/>
          </p:nvSpPr>
          <p:spPr>
            <a:xfrm>
              <a:off x="4369878" y="3525683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5</a:t>
              </a:r>
            </a:p>
          </p:txBody>
        </p:sp>
        <p:sp>
          <p:nvSpPr>
            <p:cNvPr id="77" name="Rettangolo 76"/>
            <p:cNvSpPr>
              <a:spLocks noChangeAspect="1"/>
            </p:cNvSpPr>
            <p:nvPr/>
          </p:nvSpPr>
          <p:spPr>
            <a:xfrm>
              <a:off x="5430276" y="3525682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6</a:t>
              </a:r>
            </a:p>
          </p:txBody>
        </p:sp>
        <p:sp>
          <p:nvSpPr>
            <p:cNvPr id="78" name="Rettangolo 77"/>
            <p:cNvSpPr>
              <a:spLocks noChangeAspect="1"/>
            </p:cNvSpPr>
            <p:nvPr/>
          </p:nvSpPr>
          <p:spPr>
            <a:xfrm>
              <a:off x="5430276" y="3018169"/>
              <a:ext cx="359487" cy="2246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OR</a:t>
              </a: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4</a:t>
              </a:r>
            </a:p>
          </p:txBody>
        </p:sp>
        <p:sp>
          <p:nvSpPr>
            <p:cNvPr id="79" name="Rettangolo 78"/>
            <p:cNvSpPr>
              <a:spLocks noChangeAspect="1"/>
            </p:cNvSpPr>
            <p:nvPr/>
          </p:nvSpPr>
          <p:spPr>
            <a:xfrm>
              <a:off x="2412586" y="2529509"/>
              <a:ext cx="434583" cy="403797"/>
            </a:xfrm>
            <a:prstGeom prst="rect">
              <a:avLst/>
            </a:prstGeom>
            <a:solidFill>
              <a:srgbClr val="4F81BD">
                <a:lumMod val="60000"/>
                <a:lumOff val="4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0" name="Rettangolo 79"/>
            <p:cNvSpPr>
              <a:spLocks noChangeAspect="1"/>
            </p:cNvSpPr>
            <p:nvPr/>
          </p:nvSpPr>
          <p:spPr>
            <a:xfrm>
              <a:off x="2922136" y="2527236"/>
              <a:ext cx="434583" cy="758122"/>
            </a:xfrm>
            <a:prstGeom prst="rect">
              <a:avLst/>
            </a:prstGeom>
            <a:solidFill>
              <a:srgbClr val="FFCC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ttangolo 80"/>
            <p:cNvSpPr>
              <a:spLocks noChangeAspect="1"/>
            </p:cNvSpPr>
            <p:nvPr/>
          </p:nvSpPr>
          <p:spPr>
            <a:xfrm>
              <a:off x="3429761" y="2529509"/>
              <a:ext cx="434583" cy="1019736"/>
            </a:xfrm>
            <a:prstGeom prst="rect">
              <a:avLst/>
            </a:prstGeom>
            <a:solidFill>
              <a:srgbClr val="00E668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SG</a:t>
              </a:r>
              <a:r>
                <a:rPr kumimoji="0" lang="it-IT" sz="12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ttangolo 81"/>
            <p:cNvSpPr/>
            <p:nvPr/>
          </p:nvSpPr>
          <p:spPr>
            <a:xfrm>
              <a:off x="1850529" y="3654573"/>
              <a:ext cx="13533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Waiting</a:t>
              </a:r>
              <a:r>
                <a:rPr kumimoji="0" lang="it-IT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0" lang="it-IT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endPara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Rettangolo 82"/>
            <p:cNvSpPr/>
            <p:nvPr/>
          </p:nvSpPr>
          <p:spPr>
            <a:xfrm>
              <a:off x="581772" y="3654573"/>
              <a:ext cx="12687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Priority</a:t>
              </a:r>
              <a:endParaRPr kumimoji="0" lang="it-IT" sz="14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it-IT" sz="14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Max. </a:t>
              </a: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waiting</a:t>
              </a:r>
              <a:r>
                <a:rPr kumimoji="0" lang="it-IT" sz="14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time</a:t>
              </a: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Surgery</a:t>
              </a:r>
              <a:r>
                <a:rPr kumimoji="0" lang="it-IT" sz="14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duration</a:t>
              </a:r>
              <a:endParaRPr kumimoji="0" lang="it-IT" sz="14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4" name="Rettangolo 83"/>
            <p:cNvSpPr/>
            <p:nvPr/>
          </p:nvSpPr>
          <p:spPr>
            <a:xfrm>
              <a:off x="783584" y="2521048"/>
              <a:ext cx="94907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Surgical</a:t>
              </a:r>
              <a:r>
                <a:rPr kumimoji="0" lang="it-IT" sz="14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  <a:r>
                <a:rPr kumimoji="0" lang="it-IT" sz="1400" b="0" i="0" u="none" strike="noStrike" kern="0" cap="none" spc="-10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groups</a:t>
              </a:r>
              <a:endParaRPr kumimoji="0" lang="it-IT" sz="1400" b="0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marL="171450" marR="0" lvl="0" indent="-1714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it-IT" sz="14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OR time</a:t>
              </a:r>
              <a:r>
                <a:rPr kumimoji="0" lang="it-IT" sz="1100" b="0" i="0" u="none" strike="noStrike" kern="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 </a:t>
              </a:r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5564519" y="937807"/>
            <a:ext cx="3471978" cy="2647206"/>
            <a:chOff x="5564519" y="937807"/>
            <a:chExt cx="3471978" cy="2647206"/>
          </a:xfrm>
        </p:grpSpPr>
        <p:sp>
          <p:nvSpPr>
            <p:cNvPr id="52" name="Freccia a destra 51"/>
            <p:cNvSpPr/>
            <p:nvPr/>
          </p:nvSpPr>
          <p:spPr>
            <a:xfrm>
              <a:off x="5564519" y="1942617"/>
              <a:ext cx="322173" cy="307129"/>
            </a:xfrm>
            <a:prstGeom prst="rightArrow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3" name="Immagin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461" y="1146613"/>
              <a:ext cx="3054036" cy="2438400"/>
            </a:xfrm>
            <a:prstGeom prst="rect">
              <a:avLst/>
            </a:prstGeom>
          </p:spPr>
        </p:pic>
        <p:sp>
          <p:nvSpPr>
            <p:cNvPr id="54" name="Rettangolo 53"/>
            <p:cNvSpPr/>
            <p:nvPr/>
          </p:nvSpPr>
          <p:spPr>
            <a:xfrm>
              <a:off x="5885599" y="937807"/>
              <a:ext cx="3150897" cy="2592288"/>
            </a:xfrm>
            <a:prstGeom prst="rec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8" name="Immagin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4150573"/>
            <a:ext cx="6734175" cy="244792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08468" y="450473"/>
            <a:ext cx="34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Aim</a:t>
            </a:r>
            <a:r>
              <a:rPr lang="it-IT" dirty="0"/>
              <a:t> of the </a:t>
            </a:r>
            <a:r>
              <a:rPr lang="it-IT" dirty="0" err="1"/>
              <a:t>multiobjective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37476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/>
          <p:cNvSpPr txBox="1"/>
          <p:nvPr/>
        </p:nvSpPr>
        <p:spPr>
          <a:xfrm>
            <a:off x="74979" y="49872"/>
            <a:ext cx="346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bg1"/>
                </a:solidFill>
              </a:rPr>
              <a:t>Notation</a:t>
            </a:r>
            <a:endParaRPr lang="it-IT" sz="3200" b="1" dirty="0">
              <a:solidFill>
                <a:schemeClr val="bg1"/>
              </a:solidFill>
            </a:endParaRPr>
          </a:p>
        </p:txBody>
      </p:sp>
      <p:grpSp>
        <p:nvGrpSpPr>
          <p:cNvPr id="69" name="Gruppo 68"/>
          <p:cNvGrpSpPr/>
          <p:nvPr/>
        </p:nvGrpSpPr>
        <p:grpSpPr>
          <a:xfrm>
            <a:off x="84584" y="5830702"/>
            <a:ext cx="7641024" cy="972000"/>
            <a:chOff x="1145818" y="5671147"/>
            <a:chExt cx="7641024" cy="972000"/>
          </a:xfrm>
        </p:grpSpPr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5456267" y="5929330"/>
            <a:ext cx="3330575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5" name="Equazione" r:id="rId3" imgW="1282700" imgH="215900" progId="Equation.3">
                    <p:embed/>
                  </p:oleObj>
                </mc:Choice>
                <mc:Fallback>
                  <p:oleObj name="Equazione" r:id="rId3" imgW="1282700" imgH="215900" progId="Equation.3">
                    <p:embed/>
                    <p:pic>
                      <p:nvPicPr>
                        <p:cNvPr id="0" name="Picture 6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6267" y="5929330"/>
                          <a:ext cx="3330575" cy="5667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" name="Gruppo 86"/>
            <p:cNvGrpSpPr/>
            <p:nvPr/>
          </p:nvGrpSpPr>
          <p:grpSpPr>
            <a:xfrm>
              <a:off x="1145818" y="5671147"/>
              <a:ext cx="4212000" cy="972000"/>
              <a:chOff x="1931636" y="5671147"/>
              <a:chExt cx="4212000" cy="972000"/>
            </a:xfrm>
          </p:grpSpPr>
          <p:sp>
            <p:nvSpPr>
              <p:cNvPr id="12" name="CasellaDiTesto 11"/>
              <p:cNvSpPr txBox="1"/>
              <p:nvPr/>
            </p:nvSpPr>
            <p:spPr>
              <a:xfrm>
                <a:off x="1931636" y="5671147"/>
                <a:ext cx="4212000" cy="9720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14300" h="8255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 err="1">
                    <a:solidFill>
                      <a:schemeClr val="bg1"/>
                    </a:solidFill>
                  </a:rPr>
                  <a:t>Surgical</a:t>
                </a:r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1"/>
                    </a:solidFill>
                  </a:rPr>
                  <a:t>specialties</a:t>
                </a:r>
                <a:endParaRPr lang="it-IT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ttangolo 45"/>
              <p:cNvSpPr/>
              <p:nvPr/>
            </p:nvSpPr>
            <p:spPr>
              <a:xfrm>
                <a:off x="4513100" y="6016196"/>
                <a:ext cx="561807" cy="425857"/>
              </a:xfrm>
              <a:prstGeom prst="rect">
                <a:avLst/>
              </a:prstGeom>
              <a:solidFill>
                <a:srgbClr val="E0FE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bg1"/>
                    </a:solidFill>
                  </a:rPr>
                  <a:t>SS3</a:t>
                </a:r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3343728" y="6087634"/>
                <a:ext cx="873923" cy="319393"/>
              </a:xfrm>
              <a:prstGeom prst="rect">
                <a:avLst/>
              </a:prstGeom>
              <a:solidFill>
                <a:srgbClr val="F066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SS2</a:t>
                </a:r>
              </a:p>
            </p:txBody>
          </p:sp>
          <p:sp>
            <p:nvSpPr>
              <p:cNvPr id="48" name="Rettangolo 47"/>
              <p:cNvSpPr/>
              <p:nvPr/>
            </p:nvSpPr>
            <p:spPr>
              <a:xfrm>
                <a:off x="2378976" y="6087634"/>
                <a:ext cx="624230" cy="3726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/>
                  <a:t>SS1</a:t>
                </a:r>
              </a:p>
            </p:txBody>
          </p:sp>
        </p:grpSp>
      </p:grpSp>
      <p:grpSp>
        <p:nvGrpSpPr>
          <p:cNvPr id="2" name="Gruppo 1"/>
          <p:cNvGrpSpPr/>
          <p:nvPr/>
        </p:nvGrpSpPr>
        <p:grpSpPr>
          <a:xfrm>
            <a:off x="74273" y="3887520"/>
            <a:ext cx="9069727" cy="1800000"/>
            <a:chOff x="49369" y="3890695"/>
            <a:chExt cx="9069727" cy="1800000"/>
          </a:xfrm>
        </p:grpSpPr>
        <p:grpSp>
          <p:nvGrpSpPr>
            <p:cNvPr id="86" name="Gruppo 85"/>
            <p:cNvGrpSpPr/>
            <p:nvPr/>
          </p:nvGrpSpPr>
          <p:grpSpPr>
            <a:xfrm>
              <a:off x="49369" y="3890695"/>
              <a:ext cx="5802740" cy="1800000"/>
              <a:chOff x="1116251" y="3786170"/>
              <a:chExt cx="6055269" cy="1660888"/>
            </a:xfrm>
          </p:grpSpPr>
          <p:sp>
            <p:nvSpPr>
              <p:cNvPr id="84" name="CasellaDiTesto 83"/>
              <p:cNvSpPr txBox="1"/>
              <p:nvPr/>
            </p:nvSpPr>
            <p:spPr>
              <a:xfrm>
                <a:off x="1116251" y="3786170"/>
                <a:ext cx="6055269" cy="1660888"/>
              </a:xfrm>
              <a:prstGeom prst="rect">
                <a:avLst/>
              </a:prstGeom>
              <a:solidFill>
                <a:srgbClr val="C9C9C9"/>
              </a:solidFill>
              <a:scene3d>
                <a:camera prst="orthographicFront"/>
                <a:lightRig rig="threePt" dir="t"/>
              </a:scene3d>
              <a:sp3d>
                <a:bevelT w="114300" h="8255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solidFill>
                      <a:schemeClr val="bg1"/>
                    </a:solidFill>
                  </a:rPr>
                  <a:t>Set </a:t>
                </a:r>
                <a:r>
                  <a:rPr lang="it-IT" sz="2400" dirty="0" err="1">
                    <a:solidFill>
                      <a:schemeClr val="bg1"/>
                    </a:solidFill>
                  </a:rPr>
                  <a:t>of</a:t>
                </a:r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:r>
                  <a:rPr lang="it-IT" sz="2400" dirty="0" err="1">
                    <a:solidFill>
                      <a:schemeClr val="bg1"/>
                    </a:solidFill>
                  </a:rPr>
                  <a:t>teams</a:t>
                </a:r>
                <a:endParaRPr lang="it-IT" sz="2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5" name="Gruppo 84"/>
              <p:cNvGrpSpPr/>
              <p:nvPr/>
            </p:nvGrpSpPr>
            <p:grpSpPr>
              <a:xfrm>
                <a:off x="1526637" y="4160401"/>
                <a:ext cx="1285884" cy="1220671"/>
                <a:chOff x="5169975" y="4017525"/>
                <a:chExt cx="1285884" cy="1220671"/>
              </a:xfrm>
            </p:grpSpPr>
            <p:sp>
              <p:nvSpPr>
                <p:cNvPr id="34" name="Ovale 33"/>
                <p:cNvSpPr/>
                <p:nvPr/>
              </p:nvSpPr>
              <p:spPr>
                <a:xfrm>
                  <a:off x="5169975" y="4017525"/>
                  <a:ext cx="1285884" cy="1220671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30" name="Immagine 29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4918" y="4759493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32" name="Immagine 31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6423" y="4473741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33" name="Immagine 32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7795" y="4116549"/>
                  <a:ext cx="318805" cy="42719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uppo 39"/>
              <p:cNvGrpSpPr/>
              <p:nvPr/>
            </p:nvGrpSpPr>
            <p:grpSpPr>
              <a:xfrm>
                <a:off x="4532305" y="4004047"/>
                <a:ext cx="1285884" cy="1285884"/>
                <a:chOff x="-896983" y="1789469"/>
                <a:chExt cx="1285884" cy="1285884"/>
              </a:xfrm>
            </p:grpSpPr>
            <p:sp>
              <p:nvSpPr>
                <p:cNvPr id="35" name="Ovale 34"/>
                <p:cNvSpPr/>
                <p:nvPr/>
              </p:nvSpPr>
              <p:spPr>
                <a:xfrm>
                  <a:off x="-896983" y="1789469"/>
                  <a:ext cx="1285884" cy="1285884"/>
                </a:xfrm>
                <a:prstGeom prst="ellipse">
                  <a:avLst/>
                </a:prstGeom>
                <a:solidFill>
                  <a:srgbClr val="E0FE2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36" name="Immagine 35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693516" y="2218097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37" name="Immagine 36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550642" y="2575287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38" name="Immagine 37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22015" y="2432410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39" name="Immagine 38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36328" y="1932345"/>
                  <a:ext cx="318805" cy="427199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uppo 44"/>
              <p:cNvGrpSpPr/>
              <p:nvPr/>
            </p:nvGrpSpPr>
            <p:grpSpPr>
              <a:xfrm>
                <a:off x="3330038" y="4226845"/>
                <a:ext cx="928694" cy="1000132"/>
                <a:chOff x="2329906" y="2155143"/>
                <a:chExt cx="928694" cy="1000132"/>
              </a:xfrm>
            </p:grpSpPr>
            <p:sp>
              <p:nvSpPr>
                <p:cNvPr id="44" name="Ovale 43"/>
                <p:cNvSpPr/>
                <p:nvPr/>
              </p:nvSpPr>
              <p:spPr>
                <a:xfrm>
                  <a:off x="2329906" y="2155143"/>
                  <a:ext cx="928694" cy="100013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41" name="Immagine 40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2782" y="2298019"/>
                  <a:ext cx="318805" cy="427199"/>
                </a:xfrm>
                <a:prstGeom prst="rect">
                  <a:avLst/>
                </a:prstGeom>
              </p:spPr>
            </p:pic>
            <p:pic>
              <p:nvPicPr>
                <p:cNvPr id="42" name="Immagine 41" descr="OminoMedico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8536" y="2583771"/>
                  <a:ext cx="318805" cy="427199"/>
                </a:xfrm>
                <a:prstGeom prst="rect">
                  <a:avLst/>
                </a:prstGeom>
              </p:spPr>
            </p:pic>
          </p:grpSp>
        </p:grpSp>
        <p:graphicFrame>
          <p:nvGraphicFramePr>
            <p:cNvPr id="2253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023697"/>
                </p:ext>
              </p:extLst>
            </p:nvPr>
          </p:nvGraphicFramePr>
          <p:xfrm>
            <a:off x="5897169" y="4426910"/>
            <a:ext cx="3221927" cy="637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6" name="Equazione" r:id="rId6" imgW="1409088" imgH="253890" progId="Equation.3">
                    <p:embed/>
                  </p:oleObj>
                </mc:Choice>
                <mc:Fallback>
                  <p:oleObj name="Equazione" r:id="rId6" imgW="1409088" imgH="253890" progId="Equation.3">
                    <p:embed/>
                    <p:pic>
                      <p:nvPicPr>
                        <p:cNvPr id="0" name="Picture 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7169" y="4426910"/>
                          <a:ext cx="3221927" cy="63738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Gruppo 71"/>
          <p:cNvGrpSpPr/>
          <p:nvPr/>
        </p:nvGrpSpPr>
        <p:grpSpPr>
          <a:xfrm>
            <a:off x="99883" y="17538"/>
            <a:ext cx="9117494" cy="3159258"/>
            <a:chOff x="214282" y="288081"/>
            <a:chExt cx="9117494" cy="3355233"/>
          </a:xfrm>
        </p:grpSpPr>
        <p:grpSp>
          <p:nvGrpSpPr>
            <p:cNvPr id="71" name="Gruppo 70"/>
            <p:cNvGrpSpPr/>
            <p:nvPr/>
          </p:nvGrpSpPr>
          <p:grpSpPr>
            <a:xfrm>
              <a:off x="214282" y="288081"/>
              <a:ext cx="9117494" cy="3355233"/>
              <a:chOff x="214282" y="288081"/>
              <a:chExt cx="9117494" cy="3355233"/>
            </a:xfrm>
          </p:grpSpPr>
          <p:sp>
            <p:nvSpPr>
              <p:cNvPr id="126" name="Rettangolo 125"/>
              <p:cNvSpPr/>
              <p:nvPr/>
            </p:nvSpPr>
            <p:spPr>
              <a:xfrm>
                <a:off x="214282" y="928670"/>
                <a:ext cx="7572428" cy="2714644"/>
              </a:xfrm>
              <a:prstGeom prst="rect">
                <a:avLst/>
              </a:prstGeom>
              <a:solidFill>
                <a:srgbClr val="DBDBDB"/>
              </a:solidFill>
              <a:scene3d>
                <a:camera prst="orthographicFront"/>
                <a:lightRig rig="threePt" dir="t"/>
              </a:scene3d>
              <a:sp3d>
                <a:bevelT w="393700"/>
                <a:bevelB w="444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aphicFrame>
            <p:nvGraphicFramePr>
              <p:cNvPr id="22529" name="Object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5056921"/>
                  </p:ext>
                </p:extLst>
              </p:nvPr>
            </p:nvGraphicFramePr>
            <p:xfrm>
              <a:off x="5583689" y="288081"/>
              <a:ext cx="3748087" cy="685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27" name="Equazione" r:id="rId8" imgW="1371600" imgH="253800" progId="Equation.3">
                      <p:embed/>
                    </p:oleObj>
                  </mc:Choice>
                  <mc:Fallback>
                    <p:oleObj name="Equazione" r:id="rId8" imgW="1371600" imgH="253800" progId="Equation.3">
                      <p:embed/>
                      <p:pic>
                        <p:nvPicPr>
                          <p:cNvPr id="0" name="Picture 6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3689" y="288081"/>
                            <a:ext cx="3748087" cy="685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" name="CasellaDiTesto 12"/>
            <p:cNvSpPr txBox="1"/>
            <p:nvPr/>
          </p:nvSpPr>
          <p:spPr>
            <a:xfrm>
              <a:off x="214282" y="2000240"/>
              <a:ext cx="3334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dirty="0" err="1">
                  <a:solidFill>
                    <a:schemeClr val="bg1"/>
                  </a:solidFill>
                </a:rPr>
                <a:t>Waiting</a:t>
              </a:r>
              <a:r>
                <a:rPr lang="it-IT" sz="2400" dirty="0">
                  <a:solidFill>
                    <a:schemeClr val="bg1"/>
                  </a:solidFill>
                </a:rPr>
                <a:t> </a:t>
              </a:r>
              <a:r>
                <a:rPr lang="it-IT" sz="2400" dirty="0" err="1">
                  <a:solidFill>
                    <a:schemeClr val="bg1"/>
                  </a:solidFill>
                </a:rPr>
                <a:t>lists</a:t>
              </a:r>
              <a:r>
                <a:rPr lang="it-IT" sz="2400" dirty="0">
                  <a:solidFill>
                    <a:schemeClr val="bg1"/>
                  </a:solidFill>
                </a:rPr>
                <a:t> of </a:t>
              </a:r>
              <a:r>
                <a:rPr lang="it-IT" sz="2400" dirty="0" err="1">
                  <a:solidFill>
                    <a:schemeClr val="bg1"/>
                  </a:solidFill>
                </a:rPr>
                <a:t>patients</a:t>
              </a:r>
              <a:endParaRPr lang="it-IT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88" name="Gruppo 87"/>
            <p:cNvGrpSpPr/>
            <p:nvPr/>
          </p:nvGrpSpPr>
          <p:grpSpPr>
            <a:xfrm>
              <a:off x="2000232" y="1172736"/>
              <a:ext cx="5297169" cy="2184827"/>
              <a:chOff x="938186" y="3045479"/>
              <a:chExt cx="8007794" cy="3312479"/>
            </a:xfrm>
          </p:grpSpPr>
          <p:pic>
            <p:nvPicPr>
              <p:cNvPr id="89" name="Immagine 88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0298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0" name="Immagine 89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7554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1" name="Immagine 90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28926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2" name="Immagine 91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86182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3" name="Immagine 92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6248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4" name="Immagine 93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72066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5" name="Immagine 94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4876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6" name="Immagine 95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0694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7" name="Immagine 96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0760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8" name="Immagine 97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8016" y="5745958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99" name="Immagine 98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9388" y="5745958"/>
                <a:ext cx="259250" cy="612000"/>
              </a:xfrm>
              <a:prstGeom prst="rect">
                <a:avLst/>
              </a:prstGeom>
            </p:spPr>
          </p:pic>
          <p:sp>
            <p:nvSpPr>
              <p:cNvPr id="100" name="Rettangolo 99"/>
              <p:cNvSpPr/>
              <p:nvPr/>
            </p:nvSpPr>
            <p:spPr>
              <a:xfrm>
                <a:off x="7781896" y="5745957"/>
                <a:ext cx="1112103" cy="576112"/>
              </a:xfrm>
              <a:prstGeom prst="rect">
                <a:avLst/>
              </a:prstGeom>
              <a:solidFill>
                <a:srgbClr val="E0FE2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bg1"/>
                    </a:solidFill>
                  </a:rPr>
                  <a:t>SS3</a:t>
                </a:r>
              </a:p>
            </p:txBody>
          </p:sp>
          <p:sp>
            <p:nvSpPr>
              <p:cNvPr id="101" name="Rettangolo 100"/>
              <p:cNvSpPr/>
              <p:nvPr/>
            </p:nvSpPr>
            <p:spPr>
              <a:xfrm>
                <a:off x="7833877" y="4286256"/>
                <a:ext cx="1112103" cy="562306"/>
              </a:xfrm>
              <a:prstGeom prst="rect">
                <a:avLst/>
              </a:prstGeom>
              <a:solidFill>
                <a:srgbClr val="F0662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SS2</a:t>
                </a:r>
              </a:p>
            </p:txBody>
          </p:sp>
          <p:sp>
            <p:nvSpPr>
              <p:cNvPr id="102" name="Rettangolo 101"/>
              <p:cNvSpPr/>
              <p:nvPr/>
            </p:nvSpPr>
            <p:spPr>
              <a:xfrm>
                <a:off x="7817615" y="3045479"/>
                <a:ext cx="1040666" cy="5567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/>
                  <a:t>SS1</a:t>
                </a:r>
              </a:p>
            </p:txBody>
          </p:sp>
          <p:pic>
            <p:nvPicPr>
              <p:cNvPr id="103" name="Immagine 102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8582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4" name="Immagine 103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8648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5" name="Immagine 104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4466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6" name="Immagine 105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7276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7" name="Immagine 106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3094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8" name="Immagine 107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3160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09" name="Immagine 108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416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0" name="Immagine 109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1788" y="4286256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1" name="Immagine 110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818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2" name="Immagine 111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2632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3" name="Immagine 112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4004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4" name="Immagine 113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537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5" name="Immagine 114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2698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6" name="Immagine 115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9954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7" name="Immagine 116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132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8" name="Immagine 117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8582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19" name="Immagine 118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8648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0" name="Immagine 119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2446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1" name="Immagine 120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6727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2" name="Immagine 121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3094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3" name="Immagine 122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3160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4" name="Immagine 123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0416" y="3071810"/>
                <a:ext cx="259250" cy="612000"/>
              </a:xfrm>
              <a:prstGeom prst="rect">
                <a:avLst/>
              </a:prstGeom>
            </p:spPr>
          </p:pic>
          <p:pic>
            <p:nvPicPr>
              <p:cNvPr id="125" name="Immagine 124" descr="omini_networkGT2.jp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1788" y="3071810"/>
                <a:ext cx="259250" cy="612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428596" y="1214422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428596" y="1214422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28596" y="1214422"/>
            <a:ext cx="928694" cy="714380"/>
          </a:xfrm>
          <a:prstGeom prst="rect">
            <a:avLst/>
          </a:prstGeom>
          <a:solidFill>
            <a:srgbClr val="F06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85720" y="500042"/>
            <a:ext cx="5929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/>
              <a:t>Operating</a:t>
            </a:r>
            <a:r>
              <a:rPr lang="it-IT" sz="3200" dirty="0"/>
              <a:t> </a:t>
            </a:r>
            <a:r>
              <a:rPr lang="it-IT" sz="3200" dirty="0" err="1"/>
              <a:t>room</a:t>
            </a:r>
            <a:r>
              <a:rPr lang="it-IT" sz="3200" dirty="0"/>
              <a:t> </a:t>
            </a:r>
            <a:r>
              <a:rPr lang="it-IT" sz="3200" dirty="0" err="1"/>
              <a:t>blocks</a:t>
            </a:r>
            <a:endParaRPr lang="it-IT" sz="3200" dirty="0"/>
          </a:p>
        </p:txBody>
      </p:sp>
      <p:sp>
        <p:nvSpPr>
          <p:cNvPr id="16" name="Rettangolo 15"/>
          <p:cNvSpPr/>
          <p:nvPr/>
        </p:nvSpPr>
        <p:spPr>
          <a:xfrm>
            <a:off x="428596" y="2071678"/>
            <a:ext cx="928694" cy="714380"/>
          </a:xfrm>
          <a:prstGeom prst="rect">
            <a:avLst/>
          </a:prstGeom>
          <a:solidFill>
            <a:srgbClr val="F06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8596" y="1214422"/>
            <a:ext cx="92869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/>
          <p:cNvSpPr/>
          <p:nvPr/>
        </p:nvSpPr>
        <p:spPr>
          <a:xfrm>
            <a:off x="428596" y="2285992"/>
            <a:ext cx="928694" cy="500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err="1"/>
              <a:t>overtime</a:t>
            </a:r>
            <a:endParaRPr lang="it-IT" sz="1500" dirty="0"/>
          </a:p>
        </p:txBody>
      </p:sp>
      <p:sp>
        <p:nvSpPr>
          <p:cNvPr id="20" name="Rettangolo 19"/>
          <p:cNvSpPr/>
          <p:nvPr/>
        </p:nvSpPr>
        <p:spPr>
          <a:xfrm>
            <a:off x="285720" y="500042"/>
            <a:ext cx="8143932" cy="25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uppo 8"/>
          <p:cNvGrpSpPr/>
          <p:nvPr/>
        </p:nvGrpSpPr>
        <p:grpSpPr>
          <a:xfrm>
            <a:off x="285720" y="3332579"/>
            <a:ext cx="8143932" cy="3370857"/>
            <a:chOff x="285720" y="3344291"/>
            <a:chExt cx="8143932" cy="3370857"/>
          </a:xfrm>
        </p:grpSpPr>
        <p:sp>
          <p:nvSpPr>
            <p:cNvPr id="21" name="Rettangolo 20"/>
            <p:cNvSpPr/>
            <p:nvPr/>
          </p:nvSpPr>
          <p:spPr>
            <a:xfrm>
              <a:off x="6786578" y="3929066"/>
              <a:ext cx="1357322" cy="714380"/>
            </a:xfrm>
            <a:prstGeom prst="rect">
              <a:avLst/>
            </a:prstGeom>
            <a:solidFill>
              <a:srgbClr val="E0FE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 err="1">
                  <a:solidFill>
                    <a:schemeClr val="tx1"/>
                  </a:solidFill>
                </a:rPr>
                <a:t>SSn</a:t>
              </a:r>
              <a:endParaRPr lang="it-IT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2000232" y="4000504"/>
              <a:ext cx="1357322" cy="714380"/>
            </a:xfrm>
            <a:prstGeom prst="rect">
              <a:avLst/>
            </a:prstGeom>
            <a:solidFill>
              <a:srgbClr val="DBDB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SS2</a:t>
              </a:r>
            </a:p>
          </p:txBody>
        </p:sp>
        <p:sp>
          <p:nvSpPr>
            <p:cNvPr id="23" name="Rettangolo 22"/>
            <p:cNvSpPr/>
            <p:nvPr/>
          </p:nvSpPr>
          <p:spPr>
            <a:xfrm>
              <a:off x="428596" y="4000504"/>
              <a:ext cx="1357322" cy="7143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SS1</a:t>
              </a:r>
            </a:p>
          </p:txBody>
        </p:sp>
        <p:sp>
          <p:nvSpPr>
            <p:cNvPr id="24" name="Rettangolo 23"/>
            <p:cNvSpPr/>
            <p:nvPr/>
          </p:nvSpPr>
          <p:spPr>
            <a:xfrm>
              <a:off x="285720" y="3429000"/>
              <a:ext cx="8143932" cy="32861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285720" y="3344291"/>
              <a:ext cx="5929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 err="1"/>
                <a:t>Surgical</a:t>
              </a:r>
              <a:r>
                <a:rPr lang="it-IT" sz="3200" dirty="0"/>
                <a:t> </a:t>
              </a:r>
              <a:r>
                <a:rPr lang="it-IT" sz="3200" dirty="0" err="1"/>
                <a:t>specialties</a:t>
              </a:r>
              <a:endParaRPr lang="it-IT" sz="3200" dirty="0"/>
            </a:p>
          </p:txBody>
        </p:sp>
        <p:graphicFrame>
          <p:nvGraphicFramePr>
            <p:cNvPr id="27" name="Oggetto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586244"/>
                </p:ext>
              </p:extLst>
            </p:nvPr>
          </p:nvGraphicFramePr>
          <p:xfrm>
            <a:off x="3260472" y="4786322"/>
            <a:ext cx="3643338" cy="470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06" name="Equazione" r:id="rId3" imgW="1968500" imgH="254000" progId="Equation.3">
                    <p:embed/>
                  </p:oleObj>
                </mc:Choice>
                <mc:Fallback>
                  <p:oleObj name="Equazione" r:id="rId3" imgW="1968500" imgH="254000" progId="Equation.3">
                    <p:embed/>
                    <p:pic>
                      <p:nvPicPr>
                        <p:cNvPr id="0" name="Picture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472" y="4786322"/>
                          <a:ext cx="3643338" cy="470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uppo 7"/>
          <p:cNvGrpSpPr/>
          <p:nvPr/>
        </p:nvGrpSpPr>
        <p:grpSpPr>
          <a:xfrm>
            <a:off x="357158" y="5357826"/>
            <a:ext cx="6321455" cy="1285884"/>
            <a:chOff x="357158" y="5357826"/>
            <a:chExt cx="6321455" cy="1285884"/>
          </a:xfrm>
        </p:grpSpPr>
        <p:grpSp>
          <p:nvGrpSpPr>
            <p:cNvPr id="36" name="Gruppo 35"/>
            <p:cNvGrpSpPr/>
            <p:nvPr/>
          </p:nvGrpSpPr>
          <p:grpSpPr>
            <a:xfrm>
              <a:off x="357158" y="5357826"/>
              <a:ext cx="1243465" cy="1285884"/>
              <a:chOff x="500034" y="5072074"/>
              <a:chExt cx="1243465" cy="1285884"/>
            </a:xfrm>
          </p:grpSpPr>
          <p:sp>
            <p:nvSpPr>
              <p:cNvPr id="29" name="Ovale 28"/>
              <p:cNvSpPr/>
              <p:nvPr/>
            </p:nvSpPr>
            <p:spPr>
              <a:xfrm>
                <a:off x="500034" y="5072074"/>
                <a:ext cx="1243465" cy="128588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30" name="Immagine 29" descr="OminoMedico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348" y="5786454"/>
                <a:ext cx="308288" cy="427199"/>
              </a:xfrm>
              <a:prstGeom prst="rect">
                <a:avLst/>
              </a:prstGeom>
            </p:spPr>
          </p:pic>
          <p:pic>
            <p:nvPicPr>
              <p:cNvPr id="31" name="Immagine 30" descr="OminoMedico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135" y="5643578"/>
                <a:ext cx="308288" cy="427199"/>
              </a:xfrm>
              <a:prstGeom prst="rect">
                <a:avLst/>
              </a:prstGeom>
            </p:spPr>
          </p:pic>
          <p:pic>
            <p:nvPicPr>
              <p:cNvPr id="32" name="Immagine 31" descr="OminoMedico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646" y="5286388"/>
                <a:ext cx="308288" cy="427199"/>
              </a:xfrm>
              <a:prstGeom prst="rect">
                <a:avLst/>
              </a:prstGeom>
            </p:spPr>
          </p:pic>
        </p:grpSp>
        <p:graphicFrame>
          <p:nvGraphicFramePr>
            <p:cNvPr id="34" name="Oggetto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285634"/>
                </p:ext>
              </p:extLst>
            </p:nvPr>
          </p:nvGraphicFramePr>
          <p:xfrm>
            <a:off x="2122036" y="5651704"/>
            <a:ext cx="34290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07" name="Equazione" r:id="rId6" imgW="1828800" imgH="228600" progId="Equation.3">
                    <p:embed/>
                  </p:oleObj>
                </mc:Choice>
                <mc:Fallback>
                  <p:oleObj name="Equazione" r:id="rId6" imgW="1828800" imgH="228600" progId="Equation.3">
                    <p:embed/>
                    <p:pic>
                      <p:nvPicPr>
                        <p:cNvPr id="0" name="Picture 4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2036" y="5651704"/>
                          <a:ext cx="342900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ggetto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802005"/>
                </p:ext>
              </p:extLst>
            </p:nvPr>
          </p:nvGraphicFramePr>
          <p:xfrm>
            <a:off x="2089150" y="6154738"/>
            <a:ext cx="4589463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08" name="Equazione" r:id="rId8" imgW="2489040" imgH="241200" progId="Equation.3">
                    <p:embed/>
                  </p:oleObj>
                </mc:Choice>
                <mc:Fallback>
                  <p:oleObj name="Equazione" r:id="rId8" imgW="2489040" imgH="241200" progId="Equation.3">
                    <p:embed/>
                    <p:pic>
                      <p:nvPicPr>
                        <p:cNvPr id="0" name="Picture 4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6154738"/>
                          <a:ext cx="4589463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Parentesi graffa chiusa 5"/>
          <p:cNvSpPr/>
          <p:nvPr/>
        </p:nvSpPr>
        <p:spPr>
          <a:xfrm>
            <a:off x="1600623" y="1214422"/>
            <a:ext cx="328190" cy="15716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297345" y="179700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 hours</a:t>
            </a:r>
          </a:p>
        </p:txBody>
      </p:sp>
      <p:grpSp>
        <p:nvGrpSpPr>
          <p:cNvPr id="26" name="Gruppo 25"/>
          <p:cNvGrpSpPr/>
          <p:nvPr/>
        </p:nvGrpSpPr>
        <p:grpSpPr>
          <a:xfrm>
            <a:off x="3260472" y="1797416"/>
            <a:ext cx="4194682" cy="369332"/>
            <a:chOff x="1691680" y="2333670"/>
            <a:chExt cx="4194682" cy="369332"/>
          </a:xfrm>
        </p:grpSpPr>
        <p:grpSp>
          <p:nvGrpSpPr>
            <p:cNvPr id="12" name="Gruppo 11"/>
            <p:cNvGrpSpPr/>
            <p:nvPr/>
          </p:nvGrpSpPr>
          <p:grpSpPr>
            <a:xfrm>
              <a:off x="2381754" y="2333670"/>
              <a:ext cx="3504608" cy="369332"/>
              <a:chOff x="3258099" y="1605170"/>
              <a:chExt cx="3504608" cy="369332"/>
            </a:xfrm>
          </p:grpSpPr>
          <p:sp>
            <p:nvSpPr>
              <p:cNvPr id="19" name="CasellaDiTesto 18"/>
              <p:cNvSpPr txBox="1"/>
              <p:nvPr/>
            </p:nvSpPr>
            <p:spPr>
              <a:xfrm>
                <a:off x="3547997" y="1605170"/>
                <a:ext cx="3214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= time of OR block 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asellaDiTesto 3"/>
                  <p:cNvSpPr txBox="1"/>
                  <p:nvPr/>
                </p:nvSpPr>
                <p:spPr>
                  <a:xfrm>
                    <a:off x="3258099" y="1639833"/>
                    <a:ext cx="3057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8099" y="1639833"/>
                    <a:ext cx="305789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7647"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Connettore 2 17"/>
            <p:cNvCxnSpPr/>
            <p:nvPr/>
          </p:nvCxnSpPr>
          <p:spPr>
            <a:xfrm>
              <a:off x="1691680" y="2536025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3" grpId="0" animBg="1"/>
      <p:bldP spid="13" grpId="1" animBg="1"/>
      <p:bldP spid="16" grpId="0" animBg="1"/>
      <p:bldP spid="16" grpId="1" animBg="1"/>
      <p:bldP spid="11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285720" y="500042"/>
            <a:ext cx="8143932" cy="2214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500034" y="642918"/>
            <a:ext cx="1623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/>
              <a:t>Patients</a:t>
            </a:r>
            <a:endParaRPr lang="it-IT" sz="3200" dirty="0"/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45299"/>
              </p:ext>
            </p:extLst>
          </p:nvPr>
        </p:nvGraphicFramePr>
        <p:xfrm>
          <a:off x="490467" y="2115115"/>
          <a:ext cx="3267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5" name="Equazione" r:id="rId3" imgW="1676160" imgH="241200" progId="Equation.3">
                  <p:embed/>
                </p:oleObj>
              </mc:Choice>
              <mc:Fallback>
                <p:oleObj name="Equazione" r:id="rId3" imgW="1676160" imgH="24120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67" y="2115115"/>
                        <a:ext cx="32670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ttangolo 8"/>
          <p:cNvSpPr/>
          <p:nvPr/>
        </p:nvSpPr>
        <p:spPr>
          <a:xfrm>
            <a:off x="500034" y="2831445"/>
            <a:ext cx="75200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Note : </a:t>
            </a:r>
          </a:p>
          <a:p>
            <a:pPr lvl="0"/>
            <a:r>
              <a:rPr lang="en-US" b="1" dirty="0">
                <a:solidFill>
                  <a:prstClr val="black"/>
                </a:solidFill>
                <a:cs typeface="Aharoni" panose="02010803020104030203" pitchFamily="2" charset="-79"/>
              </a:rPr>
              <a:t>expected surgery duration             </a:t>
            </a:r>
            <a:r>
              <a:rPr lang="en-US" sz="3200" b="1" dirty="0">
                <a:solidFill>
                  <a:prstClr val="black"/>
                </a:solidFill>
                <a:cs typeface="Aharoni" panose="02010803020104030203" pitchFamily="2" charset="-79"/>
              </a:rPr>
              <a:t>=</a:t>
            </a:r>
          </a:p>
          <a:p>
            <a:pPr lvl="0"/>
            <a:endParaRPr lang="en-US" b="1" dirty="0">
              <a:solidFill>
                <a:prstClr val="black"/>
              </a:solidFill>
              <a:cs typeface="Aharoni" panose="02010803020104030203" pitchFamily="2" charset="-79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haroni" panose="02010803020104030203" pitchFamily="2" charset="-79"/>
              </a:rPr>
              <a:t>setup time </a:t>
            </a:r>
            <a:r>
              <a:rPr lang="en-US" dirty="0">
                <a:solidFill>
                  <a:prstClr val="black"/>
                </a:solidFill>
                <a:cs typeface="Aharoni" panose="02010803020104030203" pitchFamily="2" charset="-79"/>
              </a:rPr>
              <a:t>(for preparing OR and assembling instruments, supplies and equipment)</a:t>
            </a:r>
          </a:p>
          <a:p>
            <a:pPr lvl="0" algn="ctr"/>
            <a:r>
              <a:rPr lang="en-US" sz="2800" b="1" dirty="0">
                <a:solidFill>
                  <a:prstClr val="black"/>
                </a:solidFill>
                <a:cs typeface="Aharoni" panose="02010803020104030203" pitchFamily="2" charset="-79"/>
              </a:rPr>
              <a:t>+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haroni" panose="02010803020104030203" pitchFamily="2" charset="-79"/>
              </a:rPr>
              <a:t>time from when patient enters the OR until he/she leaves it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cs typeface="Aharoni" panose="02010803020104030203" pitchFamily="2" charset="-79"/>
              </a:rPr>
              <a:t>+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haroni" panose="02010803020104030203" pitchFamily="2" charset="-79"/>
              </a:rPr>
              <a:t>cleanup time  </a:t>
            </a:r>
            <a:r>
              <a:rPr lang="en-US" dirty="0">
                <a:solidFill>
                  <a:prstClr val="black"/>
                </a:solidFill>
                <a:cs typeface="Aharoni" panose="02010803020104030203" pitchFamily="2" charset="-79"/>
              </a:rPr>
              <a:t>(time needed for disposing of supplies used in a procedure and cleaning room for  next patient)</a:t>
            </a:r>
            <a:endParaRPr lang="it-IT" dirty="0">
              <a:cs typeface="Aharoni" panose="02010803020104030203" pitchFamily="2" charset="-79"/>
            </a:endParaRPr>
          </a:p>
        </p:txBody>
      </p:sp>
      <p:graphicFrame>
        <p:nvGraphicFramePr>
          <p:cNvPr id="10" name="Ogget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411034"/>
              </p:ext>
            </p:extLst>
          </p:nvPr>
        </p:nvGraphicFramePr>
        <p:xfrm>
          <a:off x="511866" y="1118381"/>
          <a:ext cx="40497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6" name="Equazione" r:id="rId5" imgW="1993900" imgH="482600" progId="Equation.3">
                  <p:embed/>
                </p:oleObj>
              </mc:Choice>
              <mc:Fallback>
                <p:oleObj name="Equazione" r:id="rId5" imgW="1993900" imgH="48260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66" y="1118381"/>
                        <a:ext cx="404971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15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>
            <a:off x="4283968" y="2132856"/>
            <a:ext cx="0" cy="5040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809871" y="1556792"/>
            <a:ext cx="97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Date of </a:t>
            </a:r>
          </a:p>
          <a:p>
            <a:r>
              <a:rPr lang="it-IT" sz="1600" dirty="0"/>
              <a:t>planning</a:t>
            </a:r>
          </a:p>
        </p:txBody>
      </p:sp>
      <p:cxnSp>
        <p:nvCxnSpPr>
          <p:cNvPr id="18" name="Connettore 1 17"/>
          <p:cNvCxnSpPr/>
          <p:nvPr/>
        </p:nvCxnSpPr>
        <p:spPr>
          <a:xfrm>
            <a:off x="2339752" y="378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381857" y="4034953"/>
            <a:ext cx="2968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et= </a:t>
            </a:r>
            <a:r>
              <a:rPr lang="it-IT" dirty="0" err="1"/>
              <a:t>elapsed</a:t>
            </a:r>
            <a:r>
              <a:rPr lang="it-IT" dirty="0"/>
              <a:t> time</a:t>
            </a:r>
          </a:p>
          <a:p>
            <a:r>
              <a:rPr lang="it-IT" i="1" dirty="0"/>
              <a:t>mt</a:t>
            </a:r>
            <a:r>
              <a:rPr lang="it-IT" dirty="0"/>
              <a:t>= maximum </a:t>
            </a:r>
            <a:r>
              <a:rPr lang="it-IT" dirty="0" err="1"/>
              <a:t>waiting</a:t>
            </a:r>
            <a:r>
              <a:rPr lang="it-IT" dirty="0"/>
              <a:t> time</a:t>
            </a:r>
          </a:p>
        </p:txBody>
      </p:sp>
      <p:grpSp>
        <p:nvGrpSpPr>
          <p:cNvPr id="33" name="Gruppo 32"/>
          <p:cNvGrpSpPr/>
          <p:nvPr/>
        </p:nvGrpSpPr>
        <p:grpSpPr>
          <a:xfrm>
            <a:off x="2369864" y="2513652"/>
            <a:ext cx="1944216" cy="504057"/>
            <a:chOff x="2369864" y="2513652"/>
            <a:chExt cx="1944216" cy="504057"/>
          </a:xfrm>
        </p:grpSpPr>
        <p:sp>
          <p:nvSpPr>
            <p:cNvPr id="13" name="Parentesi graffa aperta 12"/>
            <p:cNvSpPr/>
            <p:nvPr/>
          </p:nvSpPr>
          <p:spPr>
            <a:xfrm rot="16200000">
              <a:off x="3233960" y="1937589"/>
              <a:ext cx="216024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3117455" y="258566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et</a:t>
              </a: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369864" y="2513652"/>
              <a:ext cx="1944216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nettore 1 19"/>
          <p:cNvCxnSpPr/>
          <p:nvPr/>
        </p:nvCxnSpPr>
        <p:spPr>
          <a:xfrm>
            <a:off x="2360545" y="2227695"/>
            <a:ext cx="40324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o 34"/>
          <p:cNvGrpSpPr/>
          <p:nvPr/>
        </p:nvGrpSpPr>
        <p:grpSpPr>
          <a:xfrm>
            <a:off x="702212" y="1103290"/>
            <a:ext cx="2381922" cy="2520280"/>
            <a:chOff x="683568" y="1268760"/>
            <a:chExt cx="2381922" cy="2520280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268760"/>
              <a:ext cx="841398" cy="2520280"/>
            </a:xfrm>
            <a:prstGeom prst="rect">
              <a:avLst/>
            </a:prstGeom>
          </p:spPr>
        </p:pic>
        <p:cxnSp>
          <p:nvCxnSpPr>
            <p:cNvPr id="7" name="Connettore 1 6"/>
            <p:cNvCxnSpPr/>
            <p:nvPr/>
          </p:nvCxnSpPr>
          <p:spPr>
            <a:xfrm>
              <a:off x="2339752" y="2132856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1698193" y="1591450"/>
              <a:ext cx="136729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Arrival</a:t>
              </a:r>
              <a:r>
                <a:rPr lang="it-IT" sz="1600" dirty="0"/>
                <a:t> Date</a:t>
              </a:r>
            </a:p>
            <a:p>
              <a:r>
                <a:rPr lang="it-IT" sz="1600" dirty="0"/>
                <a:t> (</a:t>
              </a:r>
              <a:r>
                <a:rPr lang="it-IT" sz="1600" dirty="0" err="1"/>
                <a:t>waiting</a:t>
              </a:r>
              <a:r>
                <a:rPr lang="it-IT" sz="1600" dirty="0"/>
                <a:t> list)</a:t>
              </a:r>
            </a:p>
            <a:p>
              <a:endParaRPr lang="it-IT" dirty="0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2357424" y="2950054"/>
            <a:ext cx="4071964" cy="711114"/>
            <a:chOff x="2357424" y="3143247"/>
            <a:chExt cx="4071964" cy="711114"/>
          </a:xfrm>
        </p:grpSpPr>
        <p:sp>
          <p:nvSpPr>
            <p:cNvPr id="16" name="Parentesi graffa aperta 15"/>
            <p:cNvSpPr/>
            <p:nvPr/>
          </p:nvSpPr>
          <p:spPr>
            <a:xfrm rot="16200000">
              <a:off x="4167095" y="1333576"/>
              <a:ext cx="452621" cy="4071964"/>
            </a:xfrm>
            <a:prstGeom prst="leftBrac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4143372" y="3643314"/>
              <a:ext cx="466794" cy="211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mt</a:t>
              </a:r>
            </a:p>
          </p:txBody>
        </p:sp>
      </p:grpSp>
      <p:grpSp>
        <p:nvGrpSpPr>
          <p:cNvPr id="39" name="Gruppo 38"/>
          <p:cNvGrpSpPr/>
          <p:nvPr/>
        </p:nvGrpSpPr>
        <p:grpSpPr>
          <a:xfrm>
            <a:off x="1763687" y="505355"/>
            <a:ext cx="5522957" cy="1707696"/>
            <a:chOff x="1763688" y="641184"/>
            <a:chExt cx="4952266" cy="1707696"/>
          </a:xfrm>
        </p:grpSpPr>
        <p:cxnSp>
          <p:nvCxnSpPr>
            <p:cNvPr id="5" name="Connettore 1 4"/>
            <p:cNvCxnSpPr/>
            <p:nvPr/>
          </p:nvCxnSpPr>
          <p:spPr>
            <a:xfrm flipV="1">
              <a:off x="1763688" y="2348879"/>
              <a:ext cx="4896544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entesi graffa chiusa 30"/>
            <p:cNvSpPr/>
            <p:nvPr/>
          </p:nvSpPr>
          <p:spPr>
            <a:xfrm rot="16200000">
              <a:off x="5118744" y="-25902"/>
              <a:ext cx="504056" cy="2690364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5245224" y="641184"/>
              <a:ext cx="317716" cy="369332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it-IT" i="1" dirty="0"/>
                <a:t>h</a:t>
              </a:r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4321967" y="1714488"/>
            <a:ext cx="4140943" cy="793660"/>
            <a:chOff x="4321967" y="1714488"/>
            <a:chExt cx="4140943" cy="793660"/>
          </a:xfrm>
        </p:grpSpPr>
        <p:cxnSp>
          <p:nvCxnSpPr>
            <p:cNvPr id="9" name="Connettore 1 8"/>
            <p:cNvCxnSpPr/>
            <p:nvPr/>
          </p:nvCxnSpPr>
          <p:spPr>
            <a:xfrm>
              <a:off x="6372200" y="1949923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/>
          </p:nvCxnSpPr>
          <p:spPr>
            <a:xfrm flipV="1">
              <a:off x="4321967" y="2503171"/>
              <a:ext cx="2073252" cy="497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sellaDiTesto 48"/>
            <p:cNvSpPr txBox="1"/>
            <p:nvPr/>
          </p:nvSpPr>
          <p:spPr>
            <a:xfrm>
              <a:off x="5965041" y="1717353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 err="1"/>
                <a:t>mt-et</a:t>
              </a:r>
              <a:endParaRPr lang="it-IT" i="1" dirty="0"/>
            </a:p>
          </p:txBody>
        </p:sp>
        <p:cxnSp>
          <p:nvCxnSpPr>
            <p:cNvPr id="52" name="Connettore 2 51"/>
            <p:cNvCxnSpPr/>
            <p:nvPr/>
          </p:nvCxnSpPr>
          <p:spPr>
            <a:xfrm rot="5400000">
              <a:off x="5500694" y="1967386"/>
              <a:ext cx="57150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ttangolo 58"/>
            <p:cNvSpPr/>
            <p:nvPr/>
          </p:nvSpPr>
          <p:spPr>
            <a:xfrm>
              <a:off x="6572264" y="1714488"/>
              <a:ext cx="18906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/>
                <a:t>lateness</a:t>
              </a:r>
              <a:r>
                <a:rPr lang="it-IT" dirty="0"/>
                <a:t> (in </a:t>
              </a:r>
              <a:r>
                <a:rPr lang="it-IT" dirty="0" err="1"/>
                <a:t>days</a:t>
              </a:r>
              <a:r>
                <a:rPr lang="it-IT" dirty="0"/>
                <a:t>)</a:t>
              </a: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4714876" y="2571744"/>
            <a:ext cx="4492871" cy="1707531"/>
            <a:chOff x="4714876" y="2571744"/>
            <a:chExt cx="4492871" cy="1707531"/>
          </a:xfrm>
        </p:grpSpPr>
        <p:grpSp>
          <p:nvGrpSpPr>
            <p:cNvPr id="58" name="Gruppo 57"/>
            <p:cNvGrpSpPr/>
            <p:nvPr/>
          </p:nvGrpSpPr>
          <p:grpSpPr>
            <a:xfrm>
              <a:off x="4714876" y="2571744"/>
              <a:ext cx="2950398" cy="400110"/>
              <a:chOff x="4714876" y="2571744"/>
              <a:chExt cx="2950398" cy="400110"/>
            </a:xfrm>
          </p:grpSpPr>
          <p:sp>
            <p:nvSpPr>
              <p:cNvPr id="50" name="CasellaDiTesto 49"/>
              <p:cNvSpPr txBox="1"/>
              <p:nvPr/>
            </p:nvSpPr>
            <p:spPr>
              <a:xfrm>
                <a:off x="4714876" y="2571744"/>
                <a:ext cx="1571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 err="1"/>
                  <a:t>mt-et</a:t>
                </a:r>
                <a:r>
                  <a:rPr lang="it-IT" i="1" dirty="0"/>
                  <a:t>&lt;</a:t>
                </a:r>
                <a:r>
                  <a:rPr lang="it-IT" i="1" dirty="0" err="1"/>
                  <a:t>=h</a:t>
                </a:r>
                <a:endParaRPr lang="it-IT" i="1" dirty="0"/>
              </a:p>
            </p:txBody>
          </p:sp>
          <p:sp>
            <p:nvSpPr>
              <p:cNvPr id="41" name="Freccia a destra 40"/>
              <p:cNvSpPr/>
              <p:nvPr/>
            </p:nvSpPr>
            <p:spPr>
              <a:xfrm>
                <a:off x="5929322" y="2714620"/>
                <a:ext cx="1285884" cy="14287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2" name="CasellaDiTesto 41"/>
              <p:cNvSpPr txBox="1"/>
              <p:nvPr/>
            </p:nvSpPr>
            <p:spPr>
              <a:xfrm>
                <a:off x="7286644" y="2571744"/>
                <a:ext cx="378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i="1" dirty="0"/>
                  <a:t>L</a:t>
                </a:r>
                <a:r>
                  <a:rPr lang="it-IT" sz="2000" i="1" dirty="0">
                    <a:latin typeface="Tahoma" pitchFamily="34" charset="0"/>
                    <a:cs typeface="Tahoma" pitchFamily="34" charset="0"/>
                  </a:rPr>
                  <a:t>’</a:t>
                </a:r>
              </a:p>
            </p:txBody>
          </p:sp>
        </p:grpSp>
        <p:sp>
          <p:nvSpPr>
            <p:cNvPr id="14" name="Rettangolo 13"/>
            <p:cNvSpPr/>
            <p:nvPr/>
          </p:nvSpPr>
          <p:spPr>
            <a:xfrm>
              <a:off x="6887531" y="3078946"/>
              <a:ext cx="232021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/>
                <a:t>set of </a:t>
              </a:r>
              <a:r>
                <a:rPr lang="it-IT" dirty="0" err="1"/>
                <a:t>patients</a:t>
              </a:r>
              <a:r>
                <a:rPr lang="it-IT" dirty="0"/>
                <a:t>  </a:t>
              </a:r>
              <a:r>
                <a:rPr lang="it-IT" dirty="0" err="1"/>
                <a:t>that</a:t>
              </a:r>
              <a:r>
                <a:rPr lang="it-IT" dirty="0"/>
                <a:t> </a:t>
              </a:r>
              <a:r>
                <a:rPr lang="it-IT" dirty="0" err="1"/>
                <a:t>have</a:t>
              </a:r>
              <a:r>
                <a:rPr lang="it-IT" dirty="0"/>
                <a:t> to be </a:t>
              </a:r>
              <a:r>
                <a:rPr lang="it-IT" dirty="0" err="1"/>
                <a:t>operated</a:t>
              </a:r>
              <a:r>
                <a:rPr lang="it-IT" dirty="0"/>
                <a:t>  </a:t>
              </a:r>
              <a:r>
                <a:rPr lang="it-IT" dirty="0" err="1"/>
                <a:t>during</a:t>
              </a:r>
              <a:r>
                <a:rPr lang="it-IT" dirty="0"/>
                <a:t> the planning </a:t>
              </a:r>
              <a:r>
                <a:rPr lang="it-IT" dirty="0" err="1"/>
                <a:t>horizon</a:t>
              </a:r>
              <a:endParaRPr lang="it-IT" dirty="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161826" y="5247162"/>
            <a:ext cx="5362502" cy="1045625"/>
            <a:chOff x="2161826" y="5247162"/>
            <a:chExt cx="5362502" cy="1045625"/>
          </a:xfrm>
        </p:grpSpPr>
        <p:pic>
          <p:nvPicPr>
            <p:cNvPr id="56" name="Immagine 55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9606" y="5667669"/>
              <a:ext cx="259250" cy="612000"/>
            </a:xfrm>
            <a:prstGeom prst="rect">
              <a:avLst/>
            </a:prstGeom>
          </p:spPr>
        </p:pic>
        <p:pic>
          <p:nvPicPr>
            <p:cNvPr id="44" name="Immagine 43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1888" y="5667669"/>
              <a:ext cx="259250" cy="612000"/>
            </a:xfrm>
            <a:prstGeom prst="rect">
              <a:avLst/>
            </a:prstGeom>
          </p:spPr>
        </p:pic>
        <p:pic>
          <p:nvPicPr>
            <p:cNvPr id="45" name="Immagine 44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9144" y="5667669"/>
              <a:ext cx="259250" cy="612000"/>
            </a:xfrm>
            <a:prstGeom prst="rect">
              <a:avLst/>
            </a:prstGeom>
          </p:spPr>
        </p:pic>
        <p:pic>
          <p:nvPicPr>
            <p:cNvPr id="46" name="Immagine 45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0516" y="5667669"/>
              <a:ext cx="259250" cy="612000"/>
            </a:xfrm>
            <a:prstGeom prst="rect">
              <a:avLst/>
            </a:prstGeom>
          </p:spPr>
        </p:pic>
        <p:pic>
          <p:nvPicPr>
            <p:cNvPr id="47" name="Immagine 46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7772" y="5667669"/>
              <a:ext cx="259250" cy="612000"/>
            </a:xfrm>
            <a:prstGeom prst="rect">
              <a:avLst/>
            </a:prstGeom>
          </p:spPr>
        </p:pic>
        <p:pic>
          <p:nvPicPr>
            <p:cNvPr id="48" name="Immagine 47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8862" y="5667669"/>
              <a:ext cx="259250" cy="612000"/>
            </a:xfrm>
            <a:prstGeom prst="rect">
              <a:avLst/>
            </a:prstGeom>
          </p:spPr>
        </p:pic>
        <p:pic>
          <p:nvPicPr>
            <p:cNvPr id="51" name="Immagine 50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3656" y="5667669"/>
              <a:ext cx="259250" cy="612000"/>
            </a:xfrm>
            <a:prstGeom prst="rect">
              <a:avLst/>
            </a:prstGeom>
          </p:spPr>
        </p:pic>
        <p:pic>
          <p:nvPicPr>
            <p:cNvPr id="53" name="Immagine 52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466" y="5667669"/>
              <a:ext cx="259250" cy="612000"/>
            </a:xfrm>
            <a:prstGeom prst="rect">
              <a:avLst/>
            </a:prstGeom>
          </p:spPr>
        </p:pic>
        <p:pic>
          <p:nvPicPr>
            <p:cNvPr id="54" name="Immagine 53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8117" y="5680787"/>
              <a:ext cx="259250" cy="612000"/>
            </a:xfrm>
            <a:prstGeom prst="rect">
              <a:avLst/>
            </a:prstGeom>
          </p:spPr>
        </p:pic>
        <p:pic>
          <p:nvPicPr>
            <p:cNvPr id="55" name="Immagine 54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2350" y="5667669"/>
              <a:ext cx="259250" cy="612000"/>
            </a:xfrm>
            <a:prstGeom prst="rect">
              <a:avLst/>
            </a:prstGeom>
          </p:spPr>
        </p:pic>
        <p:pic>
          <p:nvPicPr>
            <p:cNvPr id="60" name="Immagine 59" descr="omini_networkG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978" y="5667669"/>
              <a:ext cx="259250" cy="612000"/>
            </a:xfrm>
            <a:prstGeom prst="rect">
              <a:avLst/>
            </a:prstGeom>
          </p:spPr>
        </p:pic>
        <p:sp>
          <p:nvSpPr>
            <p:cNvPr id="22" name="CasellaDiTesto 21"/>
            <p:cNvSpPr txBox="1"/>
            <p:nvPr/>
          </p:nvSpPr>
          <p:spPr>
            <a:xfrm>
              <a:off x="2161826" y="5681281"/>
              <a:ext cx="9156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3200" dirty="0"/>
                <a:t>L=</a:t>
              </a: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2844336" y="5305143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</a:t>
              </a:r>
            </a:p>
          </p:txBody>
        </p:sp>
        <p:sp>
          <p:nvSpPr>
            <p:cNvPr id="62" name="CasellaDiTesto 61"/>
            <p:cNvSpPr txBox="1"/>
            <p:nvPr/>
          </p:nvSpPr>
          <p:spPr>
            <a:xfrm>
              <a:off x="3282960" y="52974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2</a:t>
              </a:r>
            </a:p>
          </p:txBody>
        </p:sp>
        <p:sp>
          <p:nvSpPr>
            <p:cNvPr id="63" name="CasellaDiTesto 62"/>
            <p:cNvSpPr txBox="1"/>
            <p:nvPr/>
          </p:nvSpPr>
          <p:spPr>
            <a:xfrm>
              <a:off x="3712377" y="531356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</a:t>
              </a: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7205010" y="52471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</p:grpSp>
      <p:grpSp>
        <p:nvGrpSpPr>
          <p:cNvPr id="75" name="Gruppo 74"/>
          <p:cNvGrpSpPr/>
          <p:nvPr/>
        </p:nvGrpSpPr>
        <p:grpSpPr>
          <a:xfrm>
            <a:off x="4061600" y="4034953"/>
            <a:ext cx="3434091" cy="2278203"/>
            <a:chOff x="4061600" y="4034953"/>
            <a:chExt cx="3434091" cy="2278203"/>
          </a:xfrm>
        </p:grpSpPr>
        <p:sp>
          <p:nvSpPr>
            <p:cNvPr id="27" name="Ovale 26"/>
            <p:cNvSpPr/>
            <p:nvPr/>
          </p:nvSpPr>
          <p:spPr>
            <a:xfrm>
              <a:off x="7127195" y="5641117"/>
              <a:ext cx="368496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/>
            <p:cNvSpPr/>
            <p:nvPr/>
          </p:nvSpPr>
          <p:spPr>
            <a:xfrm>
              <a:off x="5778026" y="5666825"/>
              <a:ext cx="368496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/>
            <p:cNvSpPr/>
            <p:nvPr/>
          </p:nvSpPr>
          <p:spPr>
            <a:xfrm>
              <a:off x="4061600" y="5630993"/>
              <a:ext cx="368496" cy="6463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2 29"/>
            <p:cNvCxnSpPr/>
            <p:nvPr/>
          </p:nvCxnSpPr>
          <p:spPr>
            <a:xfrm flipH="1">
              <a:off x="4386599" y="4034953"/>
              <a:ext cx="2377573" cy="1581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/>
            <p:nvPr/>
          </p:nvCxnSpPr>
          <p:spPr>
            <a:xfrm flipH="1">
              <a:off x="6029673" y="4034953"/>
              <a:ext cx="734499" cy="1463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2 71"/>
            <p:cNvCxnSpPr/>
            <p:nvPr/>
          </p:nvCxnSpPr>
          <p:spPr>
            <a:xfrm>
              <a:off x="6744053" y="4034953"/>
              <a:ext cx="454151" cy="1396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046" y="4488564"/>
            <a:ext cx="1455096" cy="45720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21362" y="186841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scheduling</a:t>
            </a:r>
            <a:r>
              <a:rPr lang="it-IT" dirty="0"/>
              <a:t> </a:t>
            </a:r>
            <a:r>
              <a:rPr lang="it-IT" dirty="0" err="1"/>
              <a:t>rules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884368" y="6405362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16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>
            <a:off x="4283967" y="1949577"/>
            <a:ext cx="0" cy="5040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3767637" y="115745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Date of </a:t>
            </a:r>
          </a:p>
          <a:p>
            <a:r>
              <a:rPr lang="it-IT" sz="1600" dirty="0"/>
              <a:t>Planning</a:t>
            </a:r>
          </a:p>
        </p:txBody>
      </p:sp>
      <p:cxnSp>
        <p:nvCxnSpPr>
          <p:cNvPr id="18" name="Connettore 1 17"/>
          <p:cNvCxnSpPr/>
          <p:nvPr/>
        </p:nvCxnSpPr>
        <p:spPr>
          <a:xfrm>
            <a:off x="2339752" y="37890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/>
          <p:cNvGrpSpPr/>
          <p:nvPr/>
        </p:nvGrpSpPr>
        <p:grpSpPr>
          <a:xfrm>
            <a:off x="2312498" y="2998550"/>
            <a:ext cx="1971469" cy="576109"/>
            <a:chOff x="2342611" y="2513652"/>
            <a:chExt cx="1971469" cy="576109"/>
          </a:xfrm>
        </p:grpSpPr>
        <p:sp>
          <p:nvSpPr>
            <p:cNvPr id="13" name="Parentesi graffa aperta 12"/>
            <p:cNvSpPr/>
            <p:nvPr/>
          </p:nvSpPr>
          <p:spPr>
            <a:xfrm rot="16200000">
              <a:off x="3206707" y="1731149"/>
              <a:ext cx="216024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2774624" y="2720429"/>
              <a:ext cx="113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/>
                <a:t>et=10-3=7</a:t>
              </a: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369864" y="2513652"/>
              <a:ext cx="1944216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/>
          <p:cNvGrpSpPr/>
          <p:nvPr/>
        </p:nvGrpSpPr>
        <p:grpSpPr>
          <a:xfrm>
            <a:off x="702212" y="1103290"/>
            <a:ext cx="2270225" cy="2520280"/>
            <a:chOff x="683568" y="1268760"/>
            <a:chExt cx="2270225" cy="2520280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268760"/>
              <a:ext cx="841398" cy="2520280"/>
            </a:xfrm>
            <a:prstGeom prst="rect">
              <a:avLst/>
            </a:prstGeom>
          </p:spPr>
        </p:pic>
        <p:cxnSp>
          <p:nvCxnSpPr>
            <p:cNvPr id="7" name="Connettore 1 6"/>
            <p:cNvCxnSpPr/>
            <p:nvPr/>
          </p:nvCxnSpPr>
          <p:spPr>
            <a:xfrm>
              <a:off x="2339752" y="2132856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1698193" y="1591450"/>
              <a:ext cx="1255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Arrival</a:t>
              </a:r>
              <a:r>
                <a:rPr lang="it-IT" sz="1600" dirty="0"/>
                <a:t> Date</a:t>
              </a:r>
            </a:p>
            <a:p>
              <a:r>
                <a:rPr lang="it-IT" sz="1600" dirty="0"/>
                <a:t>         </a:t>
              </a:r>
              <a:endParaRPr lang="it-IT" dirty="0"/>
            </a:p>
          </p:txBody>
        </p:sp>
      </p:grpSp>
      <p:cxnSp>
        <p:nvCxnSpPr>
          <p:cNvPr id="5" name="Connettore 1 4"/>
          <p:cNvCxnSpPr/>
          <p:nvPr/>
        </p:nvCxnSpPr>
        <p:spPr>
          <a:xfrm flipV="1">
            <a:off x="2007209" y="2190619"/>
            <a:ext cx="54608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entesi graffa chiusa 30"/>
          <p:cNvSpPr/>
          <p:nvPr/>
        </p:nvSpPr>
        <p:spPr>
          <a:xfrm rot="16200000">
            <a:off x="5522014" y="344675"/>
            <a:ext cx="504056" cy="30003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5544196" y="1201079"/>
            <a:ext cx="665310" cy="369332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H=15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923951" y="4697831"/>
            <a:ext cx="2950398" cy="400110"/>
            <a:chOff x="4714876" y="2571744"/>
            <a:chExt cx="2950398" cy="400110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4714876" y="2571744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 err="1"/>
                <a:t>mt-et</a:t>
              </a:r>
              <a:r>
                <a:rPr lang="it-IT" i="1" dirty="0"/>
                <a:t>&lt;</a:t>
              </a:r>
              <a:r>
                <a:rPr lang="it-IT" i="1" dirty="0" err="1"/>
                <a:t>=h</a:t>
              </a:r>
              <a:endParaRPr lang="it-IT" i="1" dirty="0"/>
            </a:p>
          </p:txBody>
        </p:sp>
        <p:sp>
          <p:nvSpPr>
            <p:cNvPr id="41" name="Freccia a destra 40"/>
            <p:cNvSpPr/>
            <p:nvPr/>
          </p:nvSpPr>
          <p:spPr>
            <a:xfrm>
              <a:off x="5929322" y="2714620"/>
              <a:ext cx="1285884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286644" y="2571744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i="1" dirty="0"/>
                <a:t>L</a:t>
              </a:r>
              <a:r>
                <a:rPr lang="it-IT" sz="2000" i="1" dirty="0">
                  <a:latin typeface="Tahoma" pitchFamily="34" charset="0"/>
                  <a:cs typeface="Tahoma" pitchFamily="34" charset="0"/>
                </a:rPr>
                <a:t>’</a:t>
              </a:r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221362" y="186841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scheduling</a:t>
            </a:r>
            <a:r>
              <a:rPr lang="it-IT" dirty="0"/>
              <a:t> </a:t>
            </a:r>
            <a:r>
              <a:rPr lang="it-IT" dirty="0" err="1"/>
              <a:t>rules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073000" y="2219414"/>
            <a:ext cx="40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2149139" y="236957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 3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4036942" y="238560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 10</a:t>
            </a:r>
          </a:p>
        </p:txBody>
      </p:sp>
      <p:grpSp>
        <p:nvGrpSpPr>
          <p:cNvPr id="3" name="Gruppo 2"/>
          <p:cNvGrpSpPr/>
          <p:nvPr/>
        </p:nvGrpSpPr>
        <p:grpSpPr>
          <a:xfrm>
            <a:off x="2358396" y="1917582"/>
            <a:ext cx="2666458" cy="2403641"/>
            <a:chOff x="2358396" y="1949577"/>
            <a:chExt cx="2666458" cy="2403641"/>
          </a:xfrm>
        </p:grpSpPr>
        <p:grpSp>
          <p:nvGrpSpPr>
            <p:cNvPr id="6" name="Gruppo 5"/>
            <p:cNvGrpSpPr/>
            <p:nvPr/>
          </p:nvGrpSpPr>
          <p:grpSpPr>
            <a:xfrm>
              <a:off x="2358396" y="3483819"/>
              <a:ext cx="2501636" cy="869399"/>
              <a:chOff x="2357424" y="3143247"/>
              <a:chExt cx="4071964" cy="869399"/>
            </a:xfrm>
          </p:grpSpPr>
          <p:sp>
            <p:nvSpPr>
              <p:cNvPr id="16" name="Parentesi graffa aperta 15"/>
              <p:cNvSpPr/>
              <p:nvPr/>
            </p:nvSpPr>
            <p:spPr>
              <a:xfrm rot="16200000">
                <a:off x="4167095" y="1333576"/>
                <a:ext cx="452621" cy="4071964"/>
              </a:xfrm>
              <a:prstGeom prst="leftBrace">
                <a:avLst/>
              </a:prstGeom>
              <a:ln w="3492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asellaDiTesto 20"/>
              <p:cNvSpPr txBox="1"/>
              <p:nvPr/>
            </p:nvSpPr>
            <p:spPr>
              <a:xfrm>
                <a:off x="4143372" y="3643314"/>
                <a:ext cx="1273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i="1" dirty="0"/>
                  <a:t>mt=10</a:t>
                </a:r>
              </a:p>
            </p:txBody>
          </p:sp>
        </p:grpSp>
        <p:cxnSp>
          <p:nvCxnSpPr>
            <p:cNvPr id="9" name="Connettore 1 8"/>
            <p:cNvCxnSpPr/>
            <p:nvPr/>
          </p:nvCxnSpPr>
          <p:spPr>
            <a:xfrm>
              <a:off x="4851715" y="1949577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/>
          </p:nvCxnSpPr>
          <p:spPr>
            <a:xfrm flipV="1">
              <a:off x="4283968" y="2976064"/>
              <a:ext cx="569987" cy="5117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Rettangolo 75"/>
            <p:cNvSpPr/>
            <p:nvPr/>
          </p:nvSpPr>
          <p:spPr>
            <a:xfrm>
              <a:off x="4606791" y="2385605"/>
              <a:ext cx="4180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/>
                <a:t> 13</a:t>
              </a: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4903030" y="2983624"/>
            <a:ext cx="2890910" cy="1738926"/>
            <a:chOff x="4903030" y="2983624"/>
            <a:chExt cx="2890910" cy="1738926"/>
          </a:xfrm>
        </p:grpSpPr>
        <p:cxnSp>
          <p:nvCxnSpPr>
            <p:cNvPr id="28" name="Connettore 1 27"/>
            <p:cNvCxnSpPr/>
            <p:nvPr/>
          </p:nvCxnSpPr>
          <p:spPr>
            <a:xfrm>
              <a:off x="4903030" y="2983624"/>
              <a:ext cx="2494359" cy="1492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/>
            <p:cNvCxnSpPr/>
            <p:nvPr/>
          </p:nvCxnSpPr>
          <p:spPr>
            <a:xfrm flipH="1" flipV="1">
              <a:off x="6060933" y="3080142"/>
              <a:ext cx="463908" cy="1152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/>
            <p:cNvSpPr txBox="1"/>
            <p:nvPr/>
          </p:nvSpPr>
          <p:spPr>
            <a:xfrm>
              <a:off x="6660232" y="4353218"/>
              <a:ext cx="1133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Tardiness</a:t>
              </a:r>
              <a:endParaRPr lang="it-IT" dirty="0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4737616" y="3104263"/>
            <a:ext cx="966290" cy="1504327"/>
            <a:chOff x="4737616" y="3104263"/>
            <a:chExt cx="966290" cy="1504327"/>
          </a:xfrm>
        </p:grpSpPr>
        <p:cxnSp>
          <p:nvCxnSpPr>
            <p:cNvPr id="79" name="Connettore 2 78"/>
            <p:cNvCxnSpPr/>
            <p:nvPr/>
          </p:nvCxnSpPr>
          <p:spPr>
            <a:xfrm flipH="1" flipV="1">
              <a:off x="4782240" y="3104263"/>
              <a:ext cx="463908" cy="1152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asellaDiTesto 79"/>
            <p:cNvSpPr txBox="1"/>
            <p:nvPr/>
          </p:nvSpPr>
          <p:spPr>
            <a:xfrm>
              <a:off x="4737616" y="4239258"/>
              <a:ext cx="966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Earlinss</a:t>
              </a:r>
              <a:endParaRPr lang="it-IT" dirty="0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89976" y="361455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Patient</a:t>
            </a:r>
            <a:r>
              <a:rPr lang="it-IT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767637" y="1157453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Date of </a:t>
            </a:r>
          </a:p>
          <a:p>
            <a:r>
              <a:rPr lang="it-IT" sz="1600" dirty="0"/>
              <a:t>Planning</a:t>
            </a:r>
          </a:p>
        </p:txBody>
      </p:sp>
      <p:cxnSp>
        <p:nvCxnSpPr>
          <p:cNvPr id="18" name="Connettore 1 17"/>
          <p:cNvCxnSpPr/>
          <p:nvPr/>
        </p:nvCxnSpPr>
        <p:spPr>
          <a:xfrm>
            <a:off x="2339752" y="357141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/>
          <p:cNvGrpSpPr/>
          <p:nvPr/>
        </p:nvGrpSpPr>
        <p:grpSpPr>
          <a:xfrm>
            <a:off x="2312498" y="2780928"/>
            <a:ext cx="1971469" cy="576109"/>
            <a:chOff x="2342611" y="2513652"/>
            <a:chExt cx="1971469" cy="576109"/>
          </a:xfrm>
        </p:grpSpPr>
        <p:sp>
          <p:nvSpPr>
            <p:cNvPr id="13" name="Parentesi graffa aperta 12"/>
            <p:cNvSpPr/>
            <p:nvPr/>
          </p:nvSpPr>
          <p:spPr>
            <a:xfrm rot="16200000">
              <a:off x="3206707" y="1731149"/>
              <a:ext cx="216024" cy="194421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2774624" y="2720429"/>
              <a:ext cx="133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/>
                <a:t>et=10-3=7</a:t>
              </a:r>
            </a:p>
          </p:txBody>
        </p:sp>
        <p:cxnSp>
          <p:nvCxnSpPr>
            <p:cNvPr id="26" name="Connettore 1 25"/>
            <p:cNvCxnSpPr/>
            <p:nvPr/>
          </p:nvCxnSpPr>
          <p:spPr>
            <a:xfrm>
              <a:off x="2369864" y="2513652"/>
              <a:ext cx="1944216" cy="0"/>
            </a:xfrm>
            <a:prstGeom prst="line">
              <a:avLst/>
            </a:prstGeom>
            <a:ln w="2540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/>
          <p:cNvGrpSpPr/>
          <p:nvPr/>
        </p:nvGrpSpPr>
        <p:grpSpPr>
          <a:xfrm>
            <a:off x="702212" y="1103290"/>
            <a:ext cx="2270225" cy="2520280"/>
            <a:chOff x="683568" y="1268760"/>
            <a:chExt cx="2270225" cy="2520280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268760"/>
              <a:ext cx="841398" cy="2520280"/>
            </a:xfrm>
            <a:prstGeom prst="rect">
              <a:avLst/>
            </a:prstGeom>
          </p:spPr>
        </p:pic>
        <p:cxnSp>
          <p:nvCxnSpPr>
            <p:cNvPr id="7" name="Connettore 1 6"/>
            <p:cNvCxnSpPr/>
            <p:nvPr/>
          </p:nvCxnSpPr>
          <p:spPr>
            <a:xfrm>
              <a:off x="2339752" y="2132856"/>
              <a:ext cx="0" cy="5040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/>
            <p:cNvSpPr txBox="1"/>
            <p:nvPr/>
          </p:nvSpPr>
          <p:spPr>
            <a:xfrm>
              <a:off x="1698193" y="1591450"/>
              <a:ext cx="12556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Arrival</a:t>
              </a:r>
              <a:r>
                <a:rPr lang="it-IT" sz="1600" dirty="0"/>
                <a:t> Date</a:t>
              </a:r>
            </a:p>
            <a:p>
              <a:r>
                <a:rPr lang="it-IT" sz="1600" dirty="0"/>
                <a:t>         </a:t>
              </a:r>
              <a:endParaRPr lang="it-IT" dirty="0"/>
            </a:p>
          </p:txBody>
        </p:sp>
      </p:grpSp>
      <p:cxnSp>
        <p:nvCxnSpPr>
          <p:cNvPr id="5" name="Connettore 1 4"/>
          <p:cNvCxnSpPr/>
          <p:nvPr/>
        </p:nvCxnSpPr>
        <p:spPr>
          <a:xfrm flipV="1">
            <a:off x="1908522" y="2204864"/>
            <a:ext cx="546081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entesi graffa chiusa 30"/>
          <p:cNvSpPr/>
          <p:nvPr/>
        </p:nvSpPr>
        <p:spPr>
          <a:xfrm rot="16200000">
            <a:off x="5547890" y="338064"/>
            <a:ext cx="504056" cy="30003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5140169" y="1216903"/>
            <a:ext cx="665310" cy="369332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it-IT" i="1" dirty="0"/>
              <a:t>H=15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288838" y="4676057"/>
            <a:ext cx="3563626" cy="646331"/>
            <a:chOff x="4101648" y="2571744"/>
            <a:chExt cx="3563626" cy="646331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4101648" y="2571744"/>
              <a:ext cx="2184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i="1" dirty="0">
                  <a:latin typeface="Arial" panose="020B0604020202020204" pitchFamily="34" charset="0"/>
                  <a:cs typeface="Arial" panose="020B0604020202020204" pitchFamily="34" charset="0"/>
                </a:rPr>
                <a:t>mt-et=7-7= </a:t>
              </a:r>
            </a:p>
            <a:p>
              <a:r>
                <a:rPr lang="it-IT" i="1" dirty="0">
                  <a:latin typeface="Arial" panose="020B0604020202020204" pitchFamily="34" charset="0"/>
                  <a:cs typeface="Arial" panose="020B0604020202020204" pitchFamily="34" charset="0"/>
                </a:rPr>
                <a:t>= 0 </a:t>
              </a:r>
              <a:r>
                <a:rPr lang="it-IT" i="1" dirty="0"/>
                <a:t>&lt; h=15</a:t>
              </a:r>
            </a:p>
          </p:txBody>
        </p:sp>
        <p:sp>
          <p:nvSpPr>
            <p:cNvPr id="41" name="Freccia a destra 40"/>
            <p:cNvSpPr/>
            <p:nvPr/>
          </p:nvSpPr>
          <p:spPr>
            <a:xfrm>
              <a:off x="5929322" y="2714620"/>
              <a:ext cx="1285884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286644" y="2571744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i="1" dirty="0"/>
                <a:t>L</a:t>
              </a:r>
              <a:r>
                <a:rPr lang="it-IT" sz="2000" i="1" dirty="0">
                  <a:latin typeface="Tahoma" pitchFamily="34" charset="0"/>
                  <a:cs typeface="Tahoma" pitchFamily="34" charset="0"/>
                </a:rPr>
                <a:t>’</a:t>
              </a:r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221362" y="186841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scheduling</a:t>
            </a:r>
            <a:r>
              <a:rPr lang="it-IT" dirty="0"/>
              <a:t> </a:t>
            </a:r>
            <a:r>
              <a:rPr lang="it-IT" dirty="0" err="1"/>
              <a:t>rules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164288" y="2314244"/>
            <a:ext cx="40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25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2149139" y="236957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 3</a:t>
            </a:r>
          </a:p>
        </p:txBody>
      </p:sp>
      <p:cxnSp>
        <p:nvCxnSpPr>
          <p:cNvPr id="11" name="Connettore 1 10"/>
          <p:cNvCxnSpPr/>
          <p:nvPr/>
        </p:nvCxnSpPr>
        <p:spPr>
          <a:xfrm>
            <a:off x="4259782" y="1678741"/>
            <a:ext cx="0" cy="5040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012757" y="2114769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 10</a:t>
            </a:r>
          </a:p>
        </p:txBody>
      </p:sp>
      <p:grpSp>
        <p:nvGrpSpPr>
          <p:cNvPr id="6" name="Gruppo 5"/>
          <p:cNvGrpSpPr/>
          <p:nvPr/>
        </p:nvGrpSpPr>
        <p:grpSpPr>
          <a:xfrm>
            <a:off x="2334211" y="3212983"/>
            <a:ext cx="1898318" cy="869399"/>
            <a:chOff x="2357424" y="3143247"/>
            <a:chExt cx="4071964" cy="869399"/>
          </a:xfrm>
        </p:grpSpPr>
        <p:sp>
          <p:nvSpPr>
            <p:cNvPr id="16" name="Parentesi graffa aperta 15"/>
            <p:cNvSpPr/>
            <p:nvPr/>
          </p:nvSpPr>
          <p:spPr>
            <a:xfrm rot="16200000">
              <a:off x="4167095" y="1333576"/>
              <a:ext cx="452621" cy="4071964"/>
            </a:xfrm>
            <a:prstGeom prst="leftBrac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3610792" y="3643314"/>
              <a:ext cx="149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mt=7</a:t>
              </a: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4299719" y="2794269"/>
            <a:ext cx="3378402" cy="1294627"/>
            <a:chOff x="4280147" y="3000391"/>
            <a:chExt cx="3378402" cy="1294627"/>
          </a:xfrm>
        </p:grpSpPr>
        <p:cxnSp>
          <p:nvCxnSpPr>
            <p:cNvPr id="28" name="Connettore 1 27"/>
            <p:cNvCxnSpPr/>
            <p:nvPr/>
          </p:nvCxnSpPr>
          <p:spPr>
            <a:xfrm>
              <a:off x="4280147" y="3000391"/>
              <a:ext cx="3113422" cy="1700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2 72"/>
            <p:cNvCxnSpPr/>
            <p:nvPr/>
          </p:nvCxnSpPr>
          <p:spPr>
            <a:xfrm flipH="1" flipV="1">
              <a:off x="6060933" y="3080142"/>
              <a:ext cx="463908" cy="1152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sellaDiTesto 77"/>
            <p:cNvSpPr txBox="1"/>
            <p:nvPr/>
          </p:nvSpPr>
          <p:spPr>
            <a:xfrm>
              <a:off x="6524841" y="3925686"/>
              <a:ext cx="1133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Tardiness</a:t>
              </a:r>
              <a:endParaRPr lang="it-IT" dirty="0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589976" y="3614554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Patient</a:t>
            </a:r>
            <a:r>
              <a:rPr lang="it-IT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78960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18</a:t>
            </a:fld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2" y="1103290"/>
            <a:ext cx="841398" cy="2520280"/>
          </a:xfrm>
          <a:prstGeom prst="rect">
            <a:avLst/>
          </a:prstGeom>
        </p:spPr>
      </p:pic>
      <p:grpSp>
        <p:nvGrpSpPr>
          <p:cNvPr id="58" name="Gruppo 57"/>
          <p:cNvGrpSpPr/>
          <p:nvPr/>
        </p:nvGrpSpPr>
        <p:grpSpPr>
          <a:xfrm>
            <a:off x="1940623" y="1172382"/>
            <a:ext cx="1735952" cy="400110"/>
            <a:chOff x="5929322" y="2571744"/>
            <a:chExt cx="1735952" cy="400110"/>
          </a:xfrm>
        </p:grpSpPr>
        <p:sp>
          <p:nvSpPr>
            <p:cNvPr id="41" name="Freccia a destra 40"/>
            <p:cNvSpPr/>
            <p:nvPr/>
          </p:nvSpPr>
          <p:spPr>
            <a:xfrm>
              <a:off x="5929322" y="2714620"/>
              <a:ext cx="1285884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7286644" y="2571744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i="1" dirty="0"/>
                <a:t>L</a:t>
              </a:r>
              <a:r>
                <a:rPr lang="it-IT" sz="2000" i="1" dirty="0">
                  <a:latin typeface="Tahoma" pitchFamily="34" charset="0"/>
                  <a:cs typeface="Tahoma" pitchFamily="34" charset="0"/>
                </a:rPr>
                <a:t>’</a:t>
              </a:r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976" y="1988840"/>
            <a:ext cx="1455096" cy="45720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221362" y="186841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Priority</a:t>
            </a:r>
            <a:r>
              <a:rPr lang="it-IT" dirty="0"/>
              <a:t> </a:t>
            </a:r>
            <a:r>
              <a:rPr lang="it-IT" dirty="0" err="1"/>
              <a:t>scheduling</a:t>
            </a:r>
            <a:r>
              <a:rPr lang="it-IT" dirty="0"/>
              <a:t> </a:t>
            </a:r>
            <a:r>
              <a:rPr lang="it-IT" dirty="0" err="1"/>
              <a:t>rules</a:t>
            </a:r>
            <a:endParaRPr lang="it-IT" dirty="0"/>
          </a:p>
        </p:txBody>
      </p:sp>
      <p:grpSp>
        <p:nvGrpSpPr>
          <p:cNvPr id="64" name="Gruppo 63"/>
          <p:cNvGrpSpPr/>
          <p:nvPr/>
        </p:nvGrpSpPr>
        <p:grpSpPr>
          <a:xfrm>
            <a:off x="2082612" y="2446049"/>
            <a:ext cx="2345372" cy="1671414"/>
            <a:chOff x="2082612" y="2446049"/>
            <a:chExt cx="2345372" cy="1671414"/>
          </a:xfrm>
        </p:grpSpPr>
        <p:cxnSp>
          <p:nvCxnSpPr>
            <p:cNvPr id="19" name="Connettore 2 18"/>
            <p:cNvCxnSpPr/>
            <p:nvPr/>
          </p:nvCxnSpPr>
          <p:spPr>
            <a:xfrm flipH="1">
              <a:off x="3487260" y="2446049"/>
              <a:ext cx="940724" cy="1342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/>
                <p:cNvSpPr txBox="1"/>
                <p:nvPr/>
              </p:nvSpPr>
              <p:spPr>
                <a:xfrm>
                  <a:off x="2082612" y="3789040"/>
                  <a:ext cx="1366143" cy="328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612" y="3789040"/>
                  <a:ext cx="1366143" cy="328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86" b="-2075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tangolo 37"/>
                <p:cNvSpPr/>
                <p:nvPr/>
              </p:nvSpPr>
              <p:spPr>
                <a:xfrm>
                  <a:off x="2523416" y="2772721"/>
                  <a:ext cx="1516762" cy="4207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</m:oMath>
                  </a14:m>
                  <a:r>
                    <a:rPr lang="it-IT" dirty="0"/>
                    <a:t>= tardiness</a:t>
                  </a:r>
                </a:p>
              </p:txBody>
            </p:sp>
          </mc:Choice>
          <mc:Fallback xmlns="">
            <p:sp>
              <p:nvSpPr>
                <p:cNvPr id="38" name="Rettangolo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416" y="2772721"/>
                  <a:ext cx="1516762" cy="4207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811" b="-1884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uppo 65"/>
          <p:cNvGrpSpPr/>
          <p:nvPr/>
        </p:nvGrpSpPr>
        <p:grpSpPr>
          <a:xfrm>
            <a:off x="4900129" y="2446049"/>
            <a:ext cx="2271691" cy="1646170"/>
            <a:chOff x="4900129" y="2446049"/>
            <a:chExt cx="2271691" cy="1646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/>
                <p:cNvSpPr txBox="1"/>
                <p:nvPr/>
              </p:nvSpPr>
              <p:spPr>
                <a:xfrm>
                  <a:off x="5691203" y="3763796"/>
                  <a:ext cx="1121653" cy="328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7" name="CasellaDiTes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03" y="3763796"/>
                  <a:ext cx="1121653" cy="3284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174" b="-1851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ttore 2 67"/>
            <p:cNvCxnSpPr/>
            <p:nvPr/>
          </p:nvCxnSpPr>
          <p:spPr>
            <a:xfrm>
              <a:off x="4900129" y="2446049"/>
              <a:ext cx="1040023" cy="1317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ttangolo 70"/>
                <p:cNvSpPr/>
                <p:nvPr/>
              </p:nvSpPr>
              <p:spPr>
                <a:xfrm>
                  <a:off x="5695775" y="2772721"/>
                  <a:ext cx="1476045" cy="4207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</m:oMath>
                  </a14:m>
                  <a:r>
                    <a:rPr lang="it-IT" dirty="0"/>
                    <a:t>= </a:t>
                  </a:r>
                  <a:r>
                    <a:rPr lang="it-IT" dirty="0" err="1"/>
                    <a:t>earliness</a:t>
                  </a:r>
                  <a:endParaRPr lang="it-IT" dirty="0"/>
                </a:p>
              </p:txBody>
            </p:sp>
          </mc:Choice>
          <mc:Fallback xmlns="">
            <p:sp>
              <p:nvSpPr>
                <p:cNvPr id="71" name="Rettango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775" y="2772721"/>
                  <a:ext cx="1476045" cy="4207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719" b="-1884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3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487869"/>
              </p:ext>
            </p:extLst>
          </p:nvPr>
        </p:nvGraphicFramePr>
        <p:xfrm>
          <a:off x="3084513" y="4875213"/>
          <a:ext cx="32607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8" name="Equazione" r:id="rId9" imgW="1638000" imgH="469800" progId="Equation.3">
                  <p:embed/>
                </p:oleObj>
              </mc:Choice>
              <mc:Fallback>
                <p:oleObj name="Equazione" r:id="rId9" imgW="1638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4875213"/>
                        <a:ext cx="3260725" cy="9953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9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1" y="294521"/>
            <a:ext cx="8226725" cy="312064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8" y="112158"/>
            <a:ext cx="8493988" cy="6768000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19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4000874" y="2253206"/>
            <a:ext cx="2411779" cy="1728192"/>
            <a:chOff x="3131840" y="2336639"/>
            <a:chExt cx="2411779" cy="1728192"/>
          </a:xfrm>
        </p:grpSpPr>
        <p:sp>
          <p:nvSpPr>
            <p:cNvPr id="8" name="Parentesi graffa chiusa 7"/>
            <p:cNvSpPr/>
            <p:nvPr/>
          </p:nvSpPr>
          <p:spPr>
            <a:xfrm>
              <a:off x="3131840" y="2336639"/>
              <a:ext cx="432048" cy="1728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3640790" y="2924944"/>
              <a:ext cx="190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allotted</a:t>
              </a:r>
              <a:r>
                <a:rPr lang="it-IT" dirty="0"/>
                <a:t> OR time </a:t>
              </a:r>
            </a:p>
          </p:txBody>
        </p:sp>
      </p:grpSp>
      <p:sp>
        <p:nvSpPr>
          <p:cNvPr id="10" name="CasellaDiTesto 9"/>
          <p:cNvSpPr txBox="1"/>
          <p:nvPr/>
        </p:nvSpPr>
        <p:spPr>
          <a:xfrm>
            <a:off x="3640790" y="548680"/>
            <a:ext cx="1403076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inconsistent</a:t>
            </a:r>
            <a:endParaRPr lang="it-IT" dirty="0"/>
          </a:p>
          <a:p>
            <a:r>
              <a:rPr lang="it-IT" dirty="0" err="1"/>
              <a:t>assignment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09824" y="4008593"/>
            <a:ext cx="307415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err="1"/>
              <a:t>Scheduling</a:t>
            </a:r>
            <a:r>
              <a:rPr lang="it-IT" sz="1600" dirty="0"/>
              <a:t> of </a:t>
            </a:r>
            <a:r>
              <a:rPr lang="it-IT" sz="1600" dirty="0" err="1"/>
              <a:t>patients</a:t>
            </a:r>
            <a:r>
              <a:rPr lang="it-IT" sz="1600" dirty="0"/>
              <a:t> 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capacity</a:t>
            </a:r>
            <a:r>
              <a:rPr lang="it-IT" sz="1600" dirty="0"/>
              <a:t> of OR </a:t>
            </a:r>
            <a:r>
              <a:rPr lang="it-IT" sz="1600" dirty="0" err="1"/>
              <a:t>blocks</a:t>
            </a:r>
            <a:r>
              <a:rPr lang="it-I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5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305800" cy="1143000"/>
          </a:xfrm>
        </p:spPr>
        <p:txBody>
          <a:bodyPr/>
          <a:lstStyle/>
          <a:p>
            <a:r>
              <a:rPr lang="it-IT" b="1" dirty="0" err="1">
                <a:solidFill>
                  <a:srgbClr val="0070C0"/>
                </a:solidFill>
                <a:latin typeface="+mn-lt"/>
              </a:rPr>
              <a:t>Outline</a:t>
            </a:r>
            <a:endParaRPr lang="it-IT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500174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800" dirty="0"/>
              <a:t>Operating room planning and scheduling:  </a:t>
            </a:r>
          </a:p>
          <a:p>
            <a:pPr>
              <a:lnSpc>
                <a:spcPct val="150000"/>
              </a:lnSpc>
            </a:pPr>
            <a:r>
              <a:rPr lang="it-IT" sz="2800" dirty="0"/>
              <a:t>         3 </a:t>
            </a:r>
            <a:r>
              <a:rPr lang="it-IT" sz="2800" dirty="0" err="1"/>
              <a:t>main</a:t>
            </a:r>
            <a:r>
              <a:rPr lang="it-IT" sz="2800" dirty="0"/>
              <a:t> </a:t>
            </a:r>
            <a:r>
              <a:rPr lang="it-IT" sz="2800" dirty="0" err="1"/>
              <a:t>decision</a:t>
            </a:r>
            <a:r>
              <a:rPr lang="it-IT" sz="2800" dirty="0"/>
              <a:t> </a:t>
            </a:r>
            <a:r>
              <a:rPr lang="it-IT" sz="2800" dirty="0" err="1"/>
              <a:t>levels</a:t>
            </a:r>
            <a:endParaRPr lang="it-IT" sz="2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800" dirty="0" err="1"/>
              <a:t>Multiobjective</a:t>
            </a:r>
            <a:r>
              <a:rPr lang="it-IT" sz="2800" dirty="0"/>
              <a:t> </a:t>
            </a:r>
            <a:r>
              <a:rPr lang="it-IT" sz="2800" dirty="0" err="1"/>
              <a:t>model</a:t>
            </a:r>
            <a:r>
              <a:rPr lang="it-IT" sz="2800" dirty="0"/>
              <a:t> </a:t>
            </a:r>
            <a:r>
              <a:rPr lang="it-IT" sz="2800" dirty="0" err="1"/>
              <a:t>formulation</a:t>
            </a:r>
            <a:endParaRPr lang="it-IT" sz="2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800" dirty="0"/>
              <a:t>Solution </a:t>
            </a:r>
            <a:r>
              <a:rPr lang="it-IT" sz="2800" dirty="0" err="1"/>
              <a:t>approach</a:t>
            </a:r>
            <a:r>
              <a:rPr lang="it-IT" sz="2800" dirty="0"/>
              <a:t> via </a:t>
            </a:r>
            <a:r>
              <a:rPr lang="it-IT" sz="2800" dirty="0" err="1"/>
              <a:t>Genetic</a:t>
            </a:r>
            <a:r>
              <a:rPr lang="it-IT" sz="2800" dirty="0"/>
              <a:t> </a:t>
            </a:r>
            <a:r>
              <a:rPr lang="it-IT" sz="2800" dirty="0" err="1"/>
              <a:t>Algorithm</a:t>
            </a:r>
            <a:endParaRPr lang="it-IT" sz="2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800" dirty="0" err="1"/>
              <a:t>Computational</a:t>
            </a:r>
            <a:r>
              <a:rPr lang="it-IT" sz="2800" dirty="0"/>
              <a:t> </a:t>
            </a:r>
            <a:r>
              <a:rPr lang="it-IT" sz="2800" dirty="0" err="1"/>
              <a:t>experiments</a:t>
            </a:r>
            <a:endParaRPr lang="it-IT" sz="28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it-IT" sz="2800" dirty="0" err="1"/>
              <a:t>Conclusions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2</a:t>
            </a:fld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063213"/>
              </p:ext>
            </p:extLst>
          </p:nvPr>
        </p:nvGraphicFramePr>
        <p:xfrm>
          <a:off x="5025964" y="702964"/>
          <a:ext cx="3235475" cy="121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7" name="Equazione" r:id="rId3" imgW="1498600" imgH="558800" progId="Equation.3">
                  <p:embed/>
                </p:oleObj>
              </mc:Choice>
              <mc:Fallback>
                <p:oleObj name="Equazione" r:id="rId3" imgW="1498600" imgH="558800" progId="Equation.3">
                  <p:embed/>
                  <p:pic>
                    <p:nvPicPr>
                      <p:cNvPr id="0" name="Picture 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964" y="702964"/>
                        <a:ext cx="3235475" cy="121737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4282" y="214290"/>
            <a:ext cx="52864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lang="it-IT" sz="3600" b="1" dirty="0" err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Five</a:t>
            </a:r>
            <a:r>
              <a:rPr lang="it-IT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it-IT" sz="3600" b="1" dirty="0" err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r>
              <a:rPr lang="it-IT" sz="3600" b="1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it-IT" sz="3600" b="1" dirty="0" err="1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functions</a:t>
            </a:r>
            <a:endParaRPr lang="it-IT" sz="3600" b="1" dirty="0">
              <a:solidFill>
                <a:schemeClr val="bg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779912" y="1920340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Minimization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waiting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time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of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endParaRPr lang="it-IT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it-IT" dirty="0"/>
          </a:p>
        </p:txBody>
      </p:sp>
      <p:graphicFrame>
        <p:nvGraphicFramePr>
          <p:cNvPr id="54452" name="Object 1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988620"/>
              </p:ext>
            </p:extLst>
          </p:nvPr>
        </p:nvGraphicFramePr>
        <p:xfrm>
          <a:off x="222763" y="702527"/>
          <a:ext cx="3609975" cy="12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8" name="Equazione" r:id="rId5" imgW="1688760" imgH="558720" progId="Equation.3">
                  <p:embed/>
                </p:oleObj>
              </mc:Choice>
              <mc:Fallback>
                <p:oleObj name="Equazione" r:id="rId5" imgW="1688760" imgH="558720" progId="Equation.3">
                  <p:embed/>
                  <p:pic>
                    <p:nvPicPr>
                      <p:cNvPr id="0" name="Picture 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63" y="702527"/>
                        <a:ext cx="3609975" cy="1217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53" name="Object 1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82210"/>
              </p:ext>
            </p:extLst>
          </p:nvPr>
        </p:nvGraphicFramePr>
        <p:xfrm>
          <a:off x="314325" y="2359025"/>
          <a:ext cx="34877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9" name="Equazione" r:id="rId7" imgW="1409400" imgH="558720" progId="Equation.3">
                  <p:embed/>
                </p:oleObj>
              </mc:Choice>
              <mc:Fallback>
                <p:oleObj name="Equazione" r:id="rId7" imgW="1409400" imgH="558720" progId="Equation.3">
                  <p:embed/>
                  <p:pic>
                    <p:nvPicPr>
                      <p:cNvPr id="0" name="Picture 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359025"/>
                        <a:ext cx="3487738" cy="13843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po 2"/>
          <p:cNvGrpSpPr/>
          <p:nvPr/>
        </p:nvGrpSpPr>
        <p:grpSpPr>
          <a:xfrm>
            <a:off x="5292080" y="5379916"/>
            <a:ext cx="3611549" cy="1458612"/>
            <a:chOff x="5292080" y="5142312"/>
            <a:chExt cx="3611549" cy="1696216"/>
          </a:xfrm>
        </p:grpSpPr>
        <p:graphicFrame>
          <p:nvGraphicFramePr>
            <p:cNvPr id="5427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599217"/>
                </p:ext>
              </p:extLst>
            </p:nvPr>
          </p:nvGraphicFramePr>
          <p:xfrm>
            <a:off x="5292080" y="5142312"/>
            <a:ext cx="3611549" cy="1330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0" name="Equazione" r:id="rId9" imgW="1358640" imgH="558720" progId="Equation.3">
                    <p:embed/>
                  </p:oleObj>
                </mc:Choice>
                <mc:Fallback>
                  <p:oleObj name="Equazione" r:id="rId9" imgW="1358640" imgH="558720" progId="Equation.3">
                    <p:embed/>
                    <p:pic>
                      <p:nvPicPr>
                        <p:cNvPr id="0" name="Picture 9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5142312"/>
                          <a:ext cx="3611549" cy="133053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ttangolo 9"/>
            <p:cNvSpPr/>
            <p:nvPr/>
          </p:nvSpPr>
          <p:spPr>
            <a:xfrm>
              <a:off x="5364088" y="6469196"/>
              <a:ext cx="3270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Minimization of overtime cost</a:t>
              </a:r>
            </a:p>
          </p:txBody>
        </p:sp>
      </p:grpSp>
      <p:sp>
        <p:nvSpPr>
          <p:cNvPr id="11" name="Rettangolo 10"/>
          <p:cNvSpPr/>
          <p:nvPr/>
        </p:nvSpPr>
        <p:spPr>
          <a:xfrm>
            <a:off x="3881297" y="2770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Maximization throughput of  scheduled patients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173925" y="4019939"/>
            <a:ext cx="7281488" cy="1704057"/>
            <a:chOff x="173925" y="4019939"/>
            <a:chExt cx="7281488" cy="1704057"/>
          </a:xfrm>
        </p:grpSpPr>
        <p:graphicFrame>
          <p:nvGraphicFramePr>
            <p:cNvPr id="542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8807479"/>
                </p:ext>
              </p:extLst>
            </p:nvPr>
          </p:nvGraphicFramePr>
          <p:xfrm>
            <a:off x="210063" y="4019939"/>
            <a:ext cx="7245350" cy="1281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1" name="Equazione" r:id="rId11" imgW="3111480" imgH="558720" progId="Equation.3">
                    <p:embed/>
                  </p:oleObj>
                </mc:Choice>
                <mc:Fallback>
                  <p:oleObj name="Equazione" r:id="rId11" imgW="3111480" imgH="558720" progId="Equation.3">
                    <p:embed/>
                    <p:pic>
                      <p:nvPicPr>
                        <p:cNvPr id="0" name="Picture 9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63" y="4019939"/>
                          <a:ext cx="7245350" cy="1281269"/>
                        </a:xfrm>
                        <a:prstGeom prst="rect">
                          <a:avLst/>
                        </a:prstGeom>
                        <a:solidFill>
                          <a:srgbClr val="CC99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ttangolo 12"/>
            <p:cNvSpPr/>
            <p:nvPr/>
          </p:nvSpPr>
          <p:spPr>
            <a:xfrm>
              <a:off x="173925" y="5354664"/>
              <a:ext cx="3605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</a:rPr>
                <a:t>Resource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efficiency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maximization</a:t>
              </a:r>
              <a:endParaRPr lang="it-IT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6" y="145031"/>
            <a:ext cx="4729459" cy="2319919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788024" y="128890"/>
            <a:ext cx="4300088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err="1"/>
              <a:t>Multiobjective</a:t>
            </a:r>
            <a:r>
              <a:rPr lang="it-IT" sz="2200" dirty="0"/>
              <a:t> model </a:t>
            </a:r>
            <a:r>
              <a:rPr lang="it-IT" sz="2200" dirty="0" err="1"/>
              <a:t>formulation</a:t>
            </a:r>
            <a:endParaRPr lang="it-IT" sz="2200" dirty="0"/>
          </a:p>
        </p:txBody>
      </p:sp>
      <p:grpSp>
        <p:nvGrpSpPr>
          <p:cNvPr id="21" name="Gruppo 20"/>
          <p:cNvGrpSpPr/>
          <p:nvPr/>
        </p:nvGrpSpPr>
        <p:grpSpPr>
          <a:xfrm>
            <a:off x="1835696" y="1962613"/>
            <a:ext cx="5466781" cy="523220"/>
            <a:chOff x="1835696" y="1962613"/>
            <a:chExt cx="5466781" cy="523220"/>
          </a:xfrm>
        </p:grpSpPr>
        <p:cxnSp>
          <p:nvCxnSpPr>
            <p:cNvPr id="19" name="Connettore 2 18"/>
            <p:cNvCxnSpPr/>
            <p:nvPr/>
          </p:nvCxnSpPr>
          <p:spPr>
            <a:xfrm flipV="1">
              <a:off x="1835696" y="2204864"/>
              <a:ext cx="3600400" cy="7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/>
            <p:cNvSpPr txBox="1"/>
            <p:nvPr/>
          </p:nvSpPr>
          <p:spPr>
            <a:xfrm>
              <a:off x="5473677" y="1962613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Cov</a:t>
              </a:r>
              <a:r>
                <a:rPr lang="it-IT" sz="2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=1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6" y="2461397"/>
            <a:ext cx="5299710" cy="42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305800" cy="1143000"/>
          </a:xfrm>
        </p:spPr>
        <p:txBody>
          <a:bodyPr/>
          <a:lstStyle/>
          <a:p>
            <a:pPr algn="r"/>
            <a:r>
              <a:rPr lang="it-IT" sz="4000" b="1" dirty="0">
                <a:solidFill>
                  <a:srgbClr val="0070C0"/>
                </a:solidFill>
                <a:latin typeface="+mn-lt"/>
              </a:rPr>
              <a:t>Ingredienti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85720" y="1500174"/>
            <a:ext cx="86439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800" b="1" dirty="0"/>
              <a:t>ATTORI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800" dirty="0"/>
              <a:t>Specialità Chirurgiche (Team Chirurgici)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800" dirty="0"/>
              <a:t>Pazienti (Interventi Chirurgici)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2800" b="1" dirty="0"/>
              <a:t>RISORSE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800" dirty="0"/>
              <a:t>Infrastrutture, blocco operatorio, sale operatorie (Operating Room OR)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800" dirty="0"/>
              <a:t>Tempo utilizzo sala operatoria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it-IT" sz="2800" dirty="0"/>
              <a:t>Posti letto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it-IT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568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8412663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 bwMode="auto">
          <a:xfrm>
            <a:off x="500062" y="5072074"/>
            <a:ext cx="4286252" cy="1508105"/>
          </a:xfrm>
          <a:prstGeom prst="rect">
            <a:avLst/>
          </a:prstGeom>
          <a:solidFill>
            <a:schemeClr val="tx2"/>
          </a:solidFill>
          <a:ln w="381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508000" contourW="19050">
            <a:bevelT w="95250" h="469900"/>
            <a:bevelB w="546100"/>
            <a:extrusionClr>
              <a:schemeClr val="bg2">
                <a:lumMod val="20000"/>
                <a:lumOff val="80000"/>
              </a:schemeClr>
            </a:extrusionClr>
            <a:contourClr>
              <a:schemeClr val="accent4"/>
            </a:contourClr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500" b="1" dirty="0" err="1">
                <a:solidFill>
                  <a:srgbClr val="000000"/>
                </a:solidFill>
              </a:rPr>
              <a:t>Operational</a:t>
            </a:r>
            <a:r>
              <a:rPr lang="it-IT" sz="2500" b="1" dirty="0">
                <a:solidFill>
                  <a:srgbClr val="000000"/>
                </a:solidFill>
              </a:rPr>
              <a:t>(</a:t>
            </a:r>
            <a:r>
              <a:rPr lang="it-IT" sz="2500" b="1" dirty="0" err="1">
                <a:solidFill>
                  <a:srgbClr val="000000"/>
                </a:solidFill>
              </a:rPr>
              <a:t>advanced</a:t>
            </a:r>
            <a:r>
              <a:rPr lang="it-IT" sz="2500" b="1" dirty="0">
                <a:solidFill>
                  <a:srgbClr val="000000"/>
                </a:solidFill>
              </a:rPr>
              <a:t> and operative)</a:t>
            </a:r>
          </a:p>
          <a:p>
            <a:pPr algn="ctr">
              <a:defRPr/>
            </a:pPr>
            <a:endParaRPr lang="it-IT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it-IT" sz="2400" dirty="0" err="1">
                <a:solidFill>
                  <a:srgbClr val="000000"/>
                </a:solidFill>
              </a:rPr>
              <a:t>Patients scheduling </a:t>
            </a:r>
          </a:p>
        </p:txBody>
      </p:sp>
      <p:sp>
        <p:nvSpPr>
          <p:cNvPr id="7" name="CasellaDiTesto 6"/>
          <p:cNvSpPr txBox="1"/>
          <p:nvPr/>
        </p:nvSpPr>
        <p:spPr bwMode="auto">
          <a:xfrm>
            <a:off x="357158" y="1142984"/>
            <a:ext cx="4714908" cy="1708160"/>
          </a:xfrm>
          <a:prstGeom prst="rect">
            <a:avLst/>
          </a:prstGeom>
          <a:solidFill>
            <a:schemeClr val="tx2"/>
          </a:solidFill>
          <a:ln w="381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508000" contourW="19050">
            <a:bevelT w="95250" h="469900"/>
            <a:bevelB w="546100"/>
            <a:extrusionClr>
              <a:schemeClr val="bg2">
                <a:lumMod val="20000"/>
                <a:lumOff val="80000"/>
              </a:schemeClr>
            </a:extrusionClr>
            <a:contourClr>
              <a:schemeClr val="accent4"/>
            </a:contourClr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500" b="1" dirty="0" err="1">
                <a:solidFill>
                  <a:srgbClr val="000000"/>
                </a:solidFill>
              </a:rPr>
              <a:t>Strategic</a:t>
            </a:r>
            <a:endParaRPr lang="it-IT" sz="2500" b="1" dirty="0">
              <a:solidFill>
                <a:srgbClr val="000000"/>
              </a:solidFill>
            </a:endParaRPr>
          </a:p>
          <a:p>
            <a:pPr algn="ctr"/>
            <a:endParaRPr lang="it-IT" sz="800" b="1" dirty="0">
              <a:solidFill>
                <a:srgbClr val="000000"/>
              </a:solidFill>
            </a:endParaRPr>
          </a:p>
          <a:p>
            <a:pPr algn="ctr">
              <a:defRPr/>
            </a:pPr>
            <a:r>
              <a:rPr lang="it-IT" sz="2400" dirty="0" err="1">
                <a:solidFill>
                  <a:srgbClr val="000000"/>
                </a:solidFill>
              </a:rPr>
              <a:t>How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much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operating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room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time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has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to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be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assigned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to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several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</a:p>
          <a:p>
            <a:pPr algn="ctr">
              <a:defRPr/>
            </a:pPr>
            <a:r>
              <a:rPr lang="it-IT" sz="2400" dirty="0" err="1">
                <a:solidFill>
                  <a:srgbClr val="000000"/>
                </a:solidFill>
              </a:rPr>
              <a:t>surgical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specialties</a:t>
            </a:r>
            <a:endParaRPr lang="it-IT" sz="2400" dirty="0">
              <a:solidFill>
                <a:srgbClr val="000000"/>
              </a:solidFill>
            </a:endParaRPr>
          </a:p>
        </p:txBody>
      </p:sp>
      <p:sp>
        <p:nvSpPr>
          <p:cNvPr id="8" name="CasellaDiTesto 4"/>
          <p:cNvSpPr txBox="1"/>
          <p:nvPr/>
        </p:nvSpPr>
        <p:spPr bwMode="auto">
          <a:xfrm>
            <a:off x="642910" y="3429000"/>
            <a:ext cx="3929062" cy="1215717"/>
          </a:xfrm>
          <a:prstGeom prst="rect">
            <a:avLst/>
          </a:prstGeom>
          <a:solidFill>
            <a:schemeClr val="tx2"/>
          </a:solidFill>
          <a:ln w="38100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 extrusionH="508000" contourW="19050">
            <a:bevelT w="95250" h="469900"/>
            <a:bevelB w="546100"/>
            <a:extrusionClr>
              <a:schemeClr val="bg2">
                <a:lumMod val="20000"/>
                <a:lumOff val="80000"/>
              </a:schemeClr>
            </a:extrusionClr>
            <a:contourClr>
              <a:schemeClr val="accent4"/>
            </a:contourClr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2500" b="1" dirty="0" err="1">
                <a:solidFill>
                  <a:srgbClr val="000000"/>
                </a:solidFill>
              </a:rPr>
              <a:t>Tactical</a:t>
            </a:r>
          </a:p>
          <a:p>
            <a:pPr algn="ctr">
              <a:defRPr/>
            </a:pPr>
            <a:r>
              <a:rPr lang="it-IT" sz="2400" dirty="0" err="1">
                <a:solidFill>
                  <a:srgbClr val="000000"/>
                </a:solidFill>
              </a:rPr>
              <a:t>Construction of </a:t>
            </a:r>
          </a:p>
          <a:p>
            <a:pPr algn="ctr">
              <a:defRPr/>
            </a:pPr>
            <a:r>
              <a:rPr lang="it-IT" sz="2400" dirty="0" err="1">
                <a:solidFill>
                  <a:srgbClr val="000000"/>
                </a:solidFill>
              </a:rPr>
              <a:t>a master surgical schedule</a:t>
            </a:r>
          </a:p>
        </p:txBody>
      </p:sp>
      <p:cxnSp>
        <p:nvCxnSpPr>
          <p:cNvPr id="10" name="Connettore 2 9"/>
          <p:cNvCxnSpPr/>
          <p:nvPr/>
        </p:nvCxnSpPr>
        <p:spPr bwMode="auto">
          <a:xfrm rot="5400000">
            <a:off x="2395524" y="3105146"/>
            <a:ext cx="496888" cy="1588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42844" y="195817"/>
            <a:ext cx="633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Planning and </a:t>
            </a:r>
            <a:r>
              <a:rPr lang="it-IT" sz="3200" dirty="0" err="1">
                <a:solidFill>
                  <a:schemeClr val="bg1"/>
                </a:solidFill>
              </a:rPr>
              <a:t>scheduling</a:t>
            </a:r>
            <a:r>
              <a:rPr lang="it-IT" sz="3200" dirty="0">
                <a:solidFill>
                  <a:schemeClr val="bg1"/>
                </a:solidFill>
              </a:rPr>
              <a:t> </a:t>
            </a:r>
            <a:r>
              <a:rPr lang="it-IT" sz="3200" dirty="0" err="1">
                <a:solidFill>
                  <a:schemeClr val="bg1"/>
                </a:solidFill>
              </a:rPr>
              <a:t>problems</a:t>
            </a:r>
            <a:endParaRPr lang="it-IT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C:\Documents and Settings\Rosita\Desktop\articoli\SurveyOperRoomsORSpectrum\TactLev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32" y="2806957"/>
            <a:ext cx="3900545" cy="2459802"/>
          </a:xfrm>
          <a:prstGeom prst="rect">
            <a:avLst/>
          </a:prstGeom>
          <a:noFill/>
        </p:spPr>
      </p:pic>
      <p:sp>
        <p:nvSpPr>
          <p:cNvPr id="15" name="CasellaDiTesto 14"/>
          <p:cNvSpPr txBox="1"/>
          <p:nvPr/>
        </p:nvSpPr>
        <p:spPr>
          <a:xfrm>
            <a:off x="5146987" y="1074308"/>
            <a:ext cx="2828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Session</a:t>
            </a:r>
            <a:r>
              <a:rPr lang="it-IT" dirty="0">
                <a:solidFill>
                  <a:schemeClr val="bg1"/>
                </a:solidFill>
              </a:rPr>
              <a:t> planning </a:t>
            </a:r>
            <a:r>
              <a:rPr lang="it-IT" dirty="0" err="1">
                <a:solidFill>
                  <a:schemeClr val="bg1"/>
                </a:solidFill>
              </a:rPr>
              <a:t>problem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r>
              <a:rPr lang="it-IT" dirty="0" err="1">
                <a:solidFill>
                  <a:schemeClr val="bg1"/>
                </a:solidFill>
              </a:rPr>
              <a:t>distribution</a:t>
            </a:r>
            <a:r>
              <a:rPr lang="it-IT" dirty="0">
                <a:solidFill>
                  <a:schemeClr val="bg1"/>
                </a:solidFill>
              </a:rPr>
              <a:t> of OR time</a:t>
            </a:r>
          </a:p>
          <a:p>
            <a:r>
              <a:rPr lang="it-IT" dirty="0" err="1">
                <a:solidFill>
                  <a:schemeClr val="bg1"/>
                </a:solidFill>
              </a:rPr>
              <a:t>among</a:t>
            </a:r>
            <a:r>
              <a:rPr lang="it-IT" dirty="0">
                <a:solidFill>
                  <a:schemeClr val="bg1"/>
                </a:solidFill>
              </a:rPr>
              <a:t>  </a:t>
            </a:r>
            <a:r>
              <a:rPr lang="it-IT" dirty="0" err="1">
                <a:solidFill>
                  <a:schemeClr val="bg1"/>
                </a:solidFill>
              </a:rPr>
              <a:t>surgical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specialties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16" name="Connettore 2 15"/>
          <p:cNvCxnSpPr/>
          <p:nvPr/>
        </p:nvCxnSpPr>
        <p:spPr bwMode="auto">
          <a:xfrm rot="5400000">
            <a:off x="2395524" y="4891096"/>
            <a:ext cx="496888" cy="1588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11"/>
          <p:cNvSpPr txBox="1">
            <a:spLocks noChangeArrowheads="1"/>
          </p:cNvSpPr>
          <p:nvPr/>
        </p:nvSpPr>
        <p:spPr bwMode="auto">
          <a:xfrm>
            <a:off x="142844" y="3229475"/>
            <a:ext cx="4857784" cy="3492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  <a:p>
            <a:endParaRPr lang="it-IT">
              <a:solidFill>
                <a:srgbClr val="000000"/>
              </a:solidFill>
            </a:endParaRPr>
          </a:p>
        </p:txBody>
      </p:sp>
      <p:sp>
        <p:nvSpPr>
          <p:cNvPr id="12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5</a:t>
            </a:fld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500034" y="1285860"/>
            <a:ext cx="82868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 set of time blocks  is assigned to a surgical specialty for some weeks or months.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4818" name="Picture 2" descr="C:\Documents and Settings\Rosita\Desktop\articoli\SurveyOperRoomsORSpectrum\TactLeve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986" y="2714620"/>
            <a:ext cx="5664014" cy="3571900"/>
          </a:xfrm>
          <a:prstGeom prst="rect">
            <a:avLst/>
          </a:prstGeom>
          <a:noFill/>
        </p:spPr>
      </p:pic>
      <p:grpSp>
        <p:nvGrpSpPr>
          <p:cNvPr id="8" name="Gruppo 7"/>
          <p:cNvGrpSpPr/>
          <p:nvPr/>
        </p:nvGrpSpPr>
        <p:grpSpPr>
          <a:xfrm>
            <a:off x="251520" y="357166"/>
            <a:ext cx="4500594" cy="928694"/>
            <a:chOff x="2143108" y="285728"/>
            <a:chExt cx="4500594" cy="928694"/>
          </a:xfrm>
        </p:grpSpPr>
        <p:sp>
          <p:nvSpPr>
            <p:cNvPr id="7" name="Rettangolo 6"/>
            <p:cNvSpPr/>
            <p:nvPr/>
          </p:nvSpPr>
          <p:spPr>
            <a:xfrm>
              <a:off x="2143108" y="285728"/>
              <a:ext cx="4500594" cy="928694"/>
            </a:xfrm>
            <a:prstGeom prst="rect">
              <a:avLst/>
            </a:prstGeom>
            <a:scene3d>
              <a:camera prst="orthographicFront"/>
              <a:lightRig rig="glow" dir="t"/>
            </a:scene3d>
            <a:sp3d extrusionH="190500" prstMaterial="flat">
              <a:bevelT w="228600" h="330200"/>
              <a:bevelB w="444500" h="133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2143108" y="500042"/>
              <a:ext cx="44174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it-IT" sz="3200" b="1" dirty="0" err="1">
                  <a:solidFill>
                    <a:srgbClr val="FFFF00"/>
                  </a:solidFill>
                </a:rPr>
                <a:t>Tactical</a:t>
              </a:r>
              <a:r>
                <a:rPr lang="it-IT" sz="3200" b="1" dirty="0">
                  <a:solidFill>
                    <a:srgbClr val="FFFF00"/>
                  </a:solidFill>
                </a:rPr>
                <a:t> </a:t>
              </a:r>
              <a:r>
                <a:rPr lang="it-IT" sz="3200" b="1" dirty="0" err="1">
                  <a:solidFill>
                    <a:srgbClr val="FFFF00"/>
                  </a:solidFill>
                </a:rPr>
                <a:t>decision</a:t>
              </a:r>
              <a:r>
                <a:rPr lang="it-IT" sz="3200" b="1" dirty="0">
                  <a:solidFill>
                    <a:srgbClr val="FFFF00"/>
                  </a:solidFill>
                </a:rPr>
                <a:t> </a:t>
              </a:r>
              <a:r>
                <a:rPr lang="it-IT" sz="3200" b="1" dirty="0" err="1">
                  <a:solidFill>
                    <a:srgbClr val="FFFF00"/>
                  </a:solidFill>
                </a:rPr>
                <a:t>level</a:t>
              </a:r>
              <a:endParaRPr lang="it-IT" sz="3200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4" name="Rettangolo 3"/>
          <p:cNvSpPr/>
          <p:nvPr/>
        </p:nvSpPr>
        <p:spPr>
          <a:xfrm>
            <a:off x="71439" y="3286124"/>
            <a:ext cx="35719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err="1">
                <a:solidFill>
                  <a:schemeClr val="bg1"/>
                </a:solidFill>
              </a:rPr>
              <a:t>Criteria</a:t>
            </a:r>
            <a:r>
              <a:rPr lang="it-IT" sz="2800" b="1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Equity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assignment</a:t>
            </a:r>
            <a:endParaRPr lang="it-IT" sz="2400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Staff </a:t>
            </a:r>
            <a:r>
              <a:rPr lang="it-IT" sz="2400" dirty="0" err="1">
                <a:solidFill>
                  <a:schemeClr val="bg1"/>
                </a:solidFill>
              </a:rPr>
              <a:t>cost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minimisation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>
                <a:solidFill>
                  <a:schemeClr val="bg1"/>
                </a:solidFill>
              </a:rPr>
              <a:t>Bed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leveling</a:t>
            </a:r>
            <a:endParaRPr lang="it-IT" sz="2400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3286124"/>
            <a:ext cx="3500430" cy="164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6</a:t>
            </a:fld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>
          <a:xfrm>
            <a:off x="285720" y="214290"/>
            <a:ext cx="5357850" cy="928694"/>
          </a:xfrm>
          <a:prstGeom prst="rect">
            <a:avLst/>
          </a:prstGeom>
          <a:scene3d>
            <a:camera prst="orthographicFront"/>
            <a:lightRig rig="glow" dir="t"/>
          </a:scene3d>
          <a:sp3d extrusionH="190500" prstMaterial="flat">
            <a:bevelT w="228600" h="330200"/>
            <a:bevelB w="444500" h="133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785786" y="1214422"/>
            <a:ext cx="422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Scheduling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of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elective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patients</a:t>
            </a:r>
            <a:endParaRPr lang="it-IT" sz="2400" dirty="0">
              <a:solidFill>
                <a:schemeClr val="bg1"/>
              </a:solidFill>
            </a:endParaRPr>
          </a:p>
        </p:txBody>
      </p:sp>
      <p:pic>
        <p:nvPicPr>
          <p:cNvPr id="4" name="Picture 2" descr="C:\Documents and Settings\Rosita\Desktop\articoli\SurveyOperRoomsORSpectrum\TactLev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86190"/>
            <a:ext cx="4500594" cy="2838212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5529" y="2428868"/>
            <a:ext cx="424850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500826" y="2071678"/>
            <a:ext cx="1346651" cy="369332"/>
          </a:xfrm>
          <a:prstGeom prst="rect">
            <a:avLst/>
          </a:prstGeom>
          <a:solidFill>
            <a:srgbClr val="F21ED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Gynecology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01715" y="357166"/>
            <a:ext cx="52704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3200" b="1" dirty="0" err="1">
                <a:solidFill>
                  <a:srgbClr val="FFFF00"/>
                </a:solidFill>
              </a:rPr>
              <a:t>Operational</a:t>
            </a:r>
            <a:r>
              <a:rPr lang="it-IT" sz="2400" b="1" dirty="0">
                <a:solidFill>
                  <a:srgbClr val="FFFF00"/>
                </a:solidFill>
              </a:rPr>
              <a:t> </a:t>
            </a:r>
            <a:r>
              <a:rPr lang="it-IT" sz="3200" b="1" dirty="0" err="1">
                <a:solidFill>
                  <a:srgbClr val="FFFF00"/>
                </a:solidFill>
              </a:rPr>
              <a:t>decision</a:t>
            </a:r>
            <a:r>
              <a:rPr lang="it-IT" sz="3200" b="1" dirty="0">
                <a:solidFill>
                  <a:srgbClr val="FFFF00"/>
                </a:solidFill>
              </a:rPr>
              <a:t> </a:t>
            </a:r>
            <a:r>
              <a:rPr lang="it-IT" sz="3200" b="1" dirty="0" err="1">
                <a:solidFill>
                  <a:srgbClr val="FFFF00"/>
                </a:solidFill>
              </a:rPr>
              <a:t>level</a:t>
            </a:r>
          </a:p>
        </p:txBody>
      </p:sp>
      <p:sp>
        <p:nvSpPr>
          <p:cNvPr id="8" name="Rettangolo 7"/>
          <p:cNvSpPr/>
          <p:nvPr/>
        </p:nvSpPr>
        <p:spPr>
          <a:xfrm>
            <a:off x="285720" y="2071678"/>
            <a:ext cx="42862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err="1">
                <a:solidFill>
                  <a:schemeClr val="bg1"/>
                </a:solidFill>
              </a:rPr>
              <a:t>Criteria</a:t>
            </a:r>
            <a:r>
              <a:rPr lang="it-IT" sz="2000" b="1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Minimization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waiting</a:t>
            </a:r>
            <a:r>
              <a:rPr lang="it-IT" dirty="0">
                <a:solidFill>
                  <a:schemeClr val="bg1"/>
                </a:solidFill>
              </a:rPr>
              <a:t> time of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endParaRPr lang="it-IT" dirty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Resource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efficiency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maximization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85720" y="2071678"/>
            <a:ext cx="4286280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grpSp>
        <p:nvGrpSpPr>
          <p:cNvPr id="16" name="Gruppo 15"/>
          <p:cNvGrpSpPr/>
          <p:nvPr/>
        </p:nvGrpSpPr>
        <p:grpSpPr>
          <a:xfrm>
            <a:off x="1785918" y="2643180"/>
            <a:ext cx="3143272" cy="3571900"/>
            <a:chOff x="1767549" y="3214685"/>
            <a:chExt cx="3233080" cy="2988733"/>
          </a:xfrm>
        </p:grpSpPr>
        <p:cxnSp>
          <p:nvCxnSpPr>
            <p:cNvPr id="12" name="Connettore 2 11"/>
            <p:cNvCxnSpPr/>
            <p:nvPr/>
          </p:nvCxnSpPr>
          <p:spPr>
            <a:xfrm rot="10800000" flipV="1">
              <a:off x="2355381" y="3214686"/>
              <a:ext cx="2645247" cy="1733465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/>
            <p:nvPr/>
          </p:nvCxnSpPr>
          <p:spPr>
            <a:xfrm rot="5400000">
              <a:off x="1889722" y="3092512"/>
              <a:ext cx="2988733" cy="323308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sellaDiTesto 19"/>
          <p:cNvSpPr txBox="1"/>
          <p:nvPr/>
        </p:nvSpPr>
        <p:spPr>
          <a:xfrm>
            <a:off x="0" y="3286124"/>
            <a:ext cx="920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</a:rPr>
              <a:t>OR</a:t>
            </a:r>
          </a:p>
        </p:txBody>
      </p:sp>
      <p:sp>
        <p:nvSpPr>
          <p:cNvPr id="15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7</a:t>
            </a:fld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00034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714480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857488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071934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286380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5745958"/>
            <a:ext cx="259250" cy="612000"/>
          </a:xfrm>
          <a:prstGeom prst="rect">
            <a:avLst/>
          </a:prstGeom>
        </p:spPr>
      </p:pic>
      <p:pic>
        <p:nvPicPr>
          <p:cNvPr id="13" name="Immagine 1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2571744"/>
            <a:ext cx="259250" cy="612000"/>
          </a:xfrm>
          <a:prstGeom prst="rect">
            <a:avLst/>
          </a:prstGeom>
        </p:spPr>
      </p:pic>
      <p:pic>
        <p:nvPicPr>
          <p:cNvPr id="15" name="Immagine 1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2580452"/>
            <a:ext cx="259250" cy="612000"/>
          </a:xfrm>
          <a:prstGeom prst="rect">
            <a:avLst/>
          </a:prstGeom>
        </p:spPr>
      </p:pic>
      <p:pic>
        <p:nvPicPr>
          <p:cNvPr id="16" name="Immagine 1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2643182"/>
            <a:ext cx="259250" cy="612000"/>
          </a:xfrm>
          <a:prstGeom prst="rect">
            <a:avLst/>
          </a:prstGeom>
        </p:spPr>
      </p:pic>
      <p:grpSp>
        <p:nvGrpSpPr>
          <p:cNvPr id="45" name="Gruppo 44"/>
          <p:cNvGrpSpPr/>
          <p:nvPr/>
        </p:nvGrpSpPr>
        <p:grpSpPr>
          <a:xfrm>
            <a:off x="285720" y="2571744"/>
            <a:ext cx="902192" cy="1254942"/>
            <a:chOff x="285720" y="2571744"/>
            <a:chExt cx="902192" cy="1254942"/>
          </a:xfrm>
        </p:grpSpPr>
        <p:pic>
          <p:nvPicPr>
            <p:cNvPr id="10" name="Immagine 9" descr="omini_networkGT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20" y="3214686"/>
              <a:ext cx="259250" cy="612000"/>
            </a:xfrm>
            <a:prstGeom prst="rect">
              <a:avLst/>
            </a:prstGeom>
          </p:spPr>
        </p:pic>
        <p:pic>
          <p:nvPicPr>
            <p:cNvPr id="11" name="Immagine 10" descr="omini_networkGT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034" y="2571744"/>
              <a:ext cx="259250" cy="612000"/>
            </a:xfrm>
            <a:prstGeom prst="rect">
              <a:avLst/>
            </a:prstGeom>
          </p:spPr>
        </p:pic>
        <p:pic>
          <p:nvPicPr>
            <p:cNvPr id="17" name="Immagine 16" descr="omini_networkGT2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62" y="2643182"/>
              <a:ext cx="259250" cy="612000"/>
            </a:xfrm>
            <a:prstGeom prst="rect">
              <a:avLst/>
            </a:prstGeom>
          </p:spPr>
        </p:pic>
      </p:grpSp>
      <p:pic>
        <p:nvPicPr>
          <p:cNvPr id="20" name="Immagine 19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5745958"/>
            <a:ext cx="259250" cy="612000"/>
          </a:xfrm>
          <a:prstGeom prst="rect">
            <a:avLst/>
          </a:prstGeom>
        </p:spPr>
      </p:pic>
      <p:pic>
        <p:nvPicPr>
          <p:cNvPr id="21" name="Immagine 20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5745958"/>
            <a:ext cx="259250" cy="612000"/>
          </a:xfrm>
          <a:prstGeom prst="rect">
            <a:avLst/>
          </a:prstGeom>
        </p:spPr>
      </p:pic>
      <p:pic>
        <p:nvPicPr>
          <p:cNvPr id="22" name="Immagine 2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5745958"/>
            <a:ext cx="259250" cy="612000"/>
          </a:xfrm>
          <a:prstGeom prst="rect">
            <a:avLst/>
          </a:prstGeom>
        </p:spPr>
      </p:pic>
      <p:pic>
        <p:nvPicPr>
          <p:cNvPr id="27" name="Immagine 2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5745958"/>
            <a:ext cx="259250" cy="612000"/>
          </a:xfrm>
          <a:prstGeom prst="rect">
            <a:avLst/>
          </a:prstGeom>
        </p:spPr>
      </p:pic>
      <p:pic>
        <p:nvPicPr>
          <p:cNvPr id="28" name="Immagine 27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5745958"/>
            <a:ext cx="259250" cy="612000"/>
          </a:xfrm>
          <a:prstGeom prst="rect">
            <a:avLst/>
          </a:prstGeom>
        </p:spPr>
      </p:pic>
      <p:pic>
        <p:nvPicPr>
          <p:cNvPr id="29" name="Immagine 28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745958"/>
            <a:ext cx="259250" cy="612000"/>
          </a:xfrm>
          <a:prstGeom prst="rect">
            <a:avLst/>
          </a:prstGeom>
        </p:spPr>
      </p:pic>
      <p:pic>
        <p:nvPicPr>
          <p:cNvPr id="30" name="Immagine 29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5745958"/>
            <a:ext cx="259250" cy="612000"/>
          </a:xfrm>
          <a:prstGeom prst="rect">
            <a:avLst/>
          </a:prstGeom>
        </p:spPr>
      </p:pic>
      <p:pic>
        <p:nvPicPr>
          <p:cNvPr id="31" name="Immagine 30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5745958"/>
            <a:ext cx="259250" cy="612000"/>
          </a:xfrm>
          <a:prstGeom prst="rect">
            <a:avLst/>
          </a:prstGeom>
        </p:spPr>
      </p:pic>
      <p:pic>
        <p:nvPicPr>
          <p:cNvPr id="32" name="Immagine 3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5745958"/>
            <a:ext cx="259250" cy="612000"/>
          </a:xfrm>
          <a:prstGeom prst="rect">
            <a:avLst/>
          </a:prstGeom>
        </p:spPr>
      </p:pic>
      <p:pic>
        <p:nvPicPr>
          <p:cNvPr id="33" name="Immagine 3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5745958"/>
            <a:ext cx="259250" cy="612000"/>
          </a:xfrm>
          <a:prstGeom prst="rect">
            <a:avLst/>
          </a:prstGeom>
        </p:spPr>
      </p:pic>
      <p:pic>
        <p:nvPicPr>
          <p:cNvPr id="34" name="Immagine 33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745958"/>
            <a:ext cx="259250" cy="612000"/>
          </a:xfrm>
          <a:prstGeom prst="rect">
            <a:avLst/>
          </a:prstGeom>
        </p:spPr>
      </p:pic>
      <p:pic>
        <p:nvPicPr>
          <p:cNvPr id="35" name="Immagine 3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5745958"/>
            <a:ext cx="259250" cy="612000"/>
          </a:xfrm>
          <a:prstGeom prst="rect">
            <a:avLst/>
          </a:prstGeom>
        </p:spPr>
      </p:pic>
      <p:pic>
        <p:nvPicPr>
          <p:cNvPr id="36" name="Immagine 3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5745958"/>
            <a:ext cx="259250" cy="612000"/>
          </a:xfrm>
          <a:prstGeom prst="rect">
            <a:avLst/>
          </a:prstGeom>
        </p:spPr>
      </p:pic>
      <p:pic>
        <p:nvPicPr>
          <p:cNvPr id="37" name="Immagine 3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745958"/>
            <a:ext cx="259250" cy="612000"/>
          </a:xfrm>
          <a:prstGeom prst="rect">
            <a:avLst/>
          </a:prstGeom>
        </p:spPr>
      </p:pic>
      <p:sp>
        <p:nvSpPr>
          <p:cNvPr id="38" name="Rettangolo 37"/>
          <p:cNvSpPr/>
          <p:nvPr/>
        </p:nvSpPr>
        <p:spPr>
          <a:xfrm>
            <a:off x="7500958" y="5643578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SS1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00034" y="928670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/>
          <p:cNvSpPr/>
          <p:nvPr/>
        </p:nvSpPr>
        <p:spPr>
          <a:xfrm>
            <a:off x="2857488" y="928670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/>
          <p:cNvSpPr/>
          <p:nvPr/>
        </p:nvSpPr>
        <p:spPr>
          <a:xfrm>
            <a:off x="4071934" y="928670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2" name="Immagine 4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714620"/>
            <a:ext cx="259250" cy="612000"/>
          </a:xfrm>
          <a:prstGeom prst="rect">
            <a:avLst/>
          </a:prstGeom>
        </p:spPr>
      </p:pic>
      <p:pic>
        <p:nvPicPr>
          <p:cNvPr id="43" name="Immagine 4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06" y="2661150"/>
            <a:ext cx="259250" cy="612000"/>
          </a:xfrm>
          <a:prstGeom prst="rect">
            <a:avLst/>
          </a:prstGeom>
        </p:spPr>
      </p:pic>
      <p:pic>
        <p:nvPicPr>
          <p:cNvPr id="44" name="Immagine 43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2786058"/>
            <a:ext cx="259250" cy="612000"/>
          </a:xfrm>
          <a:prstGeom prst="rect">
            <a:avLst/>
          </a:prstGeom>
        </p:spPr>
      </p:pic>
      <p:pic>
        <p:nvPicPr>
          <p:cNvPr id="47" name="Immagine 46" descr="OminoMedi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88" y="4071942"/>
            <a:ext cx="533119" cy="714380"/>
          </a:xfrm>
          <a:prstGeom prst="rect">
            <a:avLst/>
          </a:prstGeom>
        </p:spPr>
      </p:pic>
      <p:pic>
        <p:nvPicPr>
          <p:cNvPr id="48" name="Immagine 47" descr="OminoMedi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141" y="3602837"/>
            <a:ext cx="533119" cy="714380"/>
          </a:xfrm>
          <a:prstGeom prst="rect">
            <a:avLst/>
          </a:prstGeom>
        </p:spPr>
      </p:pic>
      <p:pic>
        <p:nvPicPr>
          <p:cNvPr id="49" name="Immagine 48" descr="OminoMedi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7" y="3645024"/>
            <a:ext cx="533119" cy="714380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2529182" y="5114986"/>
            <a:ext cx="2978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b="1" dirty="0" err="1">
                <a:solidFill>
                  <a:schemeClr val="bg2">
                    <a:lumMod val="10000"/>
                  </a:schemeClr>
                </a:solidFill>
              </a:rPr>
              <a:t>Elective</a:t>
            </a:r>
            <a:r>
              <a:rPr lang="it-IT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2800" b="1" dirty="0" err="1">
                <a:solidFill>
                  <a:schemeClr val="bg2">
                    <a:lumMod val="10000"/>
                  </a:schemeClr>
                </a:solidFill>
              </a:rPr>
              <a:t>patients</a:t>
            </a:r>
            <a:endParaRPr lang="it-IT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7715272" y="1357298"/>
            <a:ext cx="1025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b="1" dirty="0" err="1">
                <a:solidFill>
                  <a:srgbClr val="000000"/>
                </a:solidFill>
              </a:rPr>
              <a:t>Tactical</a:t>
            </a:r>
            <a:endParaRPr lang="it-IT" b="1" dirty="0">
              <a:solidFill>
                <a:srgbClr val="000000"/>
              </a:solidFill>
            </a:endParaRPr>
          </a:p>
        </p:txBody>
      </p:sp>
      <p:sp>
        <p:nvSpPr>
          <p:cNvPr id="53" name="Rettangolo 52"/>
          <p:cNvSpPr/>
          <p:nvPr/>
        </p:nvSpPr>
        <p:spPr>
          <a:xfrm>
            <a:off x="7632817" y="1785926"/>
            <a:ext cx="1511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>
                <a:solidFill>
                  <a:srgbClr val="000000"/>
                </a:solidFill>
              </a:rPr>
              <a:t>Operational</a:t>
            </a:r>
            <a:endParaRPr lang="it-IT" dirty="0"/>
          </a:p>
        </p:txBody>
      </p:sp>
      <p:sp>
        <p:nvSpPr>
          <p:cNvPr id="46" name="Segnaposto numero diapositiva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4" name="CasellaDiTesto 53"/>
          <p:cNvSpPr txBox="1"/>
          <p:nvPr/>
        </p:nvSpPr>
        <p:spPr>
          <a:xfrm>
            <a:off x="625791" y="55933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OR1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1840237" y="559338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OR2</a:t>
            </a:r>
          </a:p>
        </p:txBody>
      </p:sp>
      <p:sp>
        <p:nvSpPr>
          <p:cNvPr id="56" name="CasellaDiTesto 55"/>
          <p:cNvSpPr txBox="1"/>
          <p:nvPr/>
        </p:nvSpPr>
        <p:spPr>
          <a:xfrm>
            <a:off x="3000364" y="5593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OR3</a:t>
            </a:r>
          </a:p>
        </p:txBody>
      </p:sp>
      <p:sp>
        <p:nvSpPr>
          <p:cNvPr id="57" name="CasellaDiTesto 56"/>
          <p:cNvSpPr txBox="1"/>
          <p:nvPr/>
        </p:nvSpPr>
        <p:spPr>
          <a:xfrm>
            <a:off x="4269129" y="57148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OR4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5412137" y="5714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OR5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5786382" y="3429000"/>
            <a:ext cx="335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Inconsistent</a:t>
            </a:r>
            <a:r>
              <a:rPr lang="it-IT" dirty="0"/>
              <a:t> </a:t>
            </a:r>
            <a:r>
              <a:rPr lang="it-IT" dirty="0" err="1"/>
              <a:t>assignment</a:t>
            </a:r>
            <a:r>
              <a:rPr lang="it-IT" dirty="0"/>
              <a:t> </a:t>
            </a:r>
            <a:r>
              <a:rPr lang="it-IT" dirty="0" err="1"/>
              <a:t>B=</a:t>
            </a:r>
            <a:r>
              <a:rPr lang="it-IT" dirty="0"/>
              <a:t>{OR1,OR2, OR3, OR4, OR5}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6215074" y="785794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Open </a:t>
            </a:r>
            <a:r>
              <a:rPr lang="it-IT" dirty="0" err="1"/>
              <a:t>time</a:t>
            </a:r>
            <a:endParaRPr lang="it-IT" dirty="0"/>
          </a:p>
        </p:txBody>
      </p:sp>
      <p:sp>
        <p:nvSpPr>
          <p:cNvPr id="61" name="CasellaDiTesto 60"/>
          <p:cNvSpPr txBox="1"/>
          <p:nvPr/>
        </p:nvSpPr>
        <p:spPr>
          <a:xfrm>
            <a:off x="6215074" y="2143116"/>
            <a:ext cx="12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Close</a:t>
            </a:r>
            <a:r>
              <a:rPr lang="it-IT" dirty="0"/>
              <a:t> </a:t>
            </a:r>
            <a:r>
              <a:rPr lang="it-IT" dirty="0" err="1"/>
              <a:t>time</a:t>
            </a:r>
            <a:endParaRPr lang="it-IT" dirty="0"/>
          </a:p>
        </p:txBody>
      </p:sp>
      <p:sp>
        <p:nvSpPr>
          <p:cNvPr id="2" name="Ovale 1"/>
          <p:cNvSpPr/>
          <p:nvPr/>
        </p:nvSpPr>
        <p:spPr>
          <a:xfrm>
            <a:off x="179512" y="3362934"/>
            <a:ext cx="5321182" cy="15782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787413" y="3752165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Surgeons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19660" y="153147"/>
            <a:ext cx="473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The </a:t>
            </a:r>
            <a:r>
              <a:rPr lang="it-IT" b="1" dirty="0" err="1"/>
              <a:t>simplest</a:t>
            </a:r>
            <a:r>
              <a:rPr lang="it-IT" b="1" dirty="0"/>
              <a:t> case: </a:t>
            </a:r>
            <a:r>
              <a:rPr lang="it-IT" b="1" dirty="0" err="1"/>
              <a:t>only</a:t>
            </a:r>
            <a:r>
              <a:rPr lang="it-IT" b="1" dirty="0"/>
              <a:t> 1 </a:t>
            </a:r>
            <a:r>
              <a:rPr lang="it-IT" b="1" dirty="0" err="1"/>
              <a:t>surgical</a:t>
            </a:r>
            <a:r>
              <a:rPr lang="it-IT" b="1" dirty="0"/>
              <a:t> </a:t>
            </a:r>
            <a:r>
              <a:rPr lang="it-IT" b="1" dirty="0" err="1"/>
              <a:t>specialty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50" grpId="0"/>
      <p:bldP spid="52" grpId="0"/>
      <p:bldP spid="53" grpId="0"/>
      <p:bldP spid="5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00034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714480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2857488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071934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286380" y="928670"/>
            <a:ext cx="928694" cy="1571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5745958"/>
            <a:ext cx="259250" cy="612000"/>
          </a:xfrm>
          <a:prstGeom prst="rect">
            <a:avLst/>
          </a:prstGeom>
        </p:spPr>
      </p:pic>
      <p:pic>
        <p:nvPicPr>
          <p:cNvPr id="28" name="Immagine 27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5745958"/>
            <a:ext cx="259250" cy="612000"/>
          </a:xfrm>
          <a:prstGeom prst="rect">
            <a:avLst/>
          </a:prstGeom>
        </p:spPr>
      </p:pic>
      <p:pic>
        <p:nvPicPr>
          <p:cNvPr id="29" name="Immagine 28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745958"/>
            <a:ext cx="259250" cy="612000"/>
          </a:xfrm>
          <a:prstGeom prst="rect">
            <a:avLst/>
          </a:prstGeom>
        </p:spPr>
      </p:pic>
      <p:pic>
        <p:nvPicPr>
          <p:cNvPr id="30" name="Immagine 29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5745958"/>
            <a:ext cx="259250" cy="612000"/>
          </a:xfrm>
          <a:prstGeom prst="rect">
            <a:avLst/>
          </a:prstGeom>
        </p:spPr>
      </p:pic>
      <p:pic>
        <p:nvPicPr>
          <p:cNvPr id="31" name="Immagine 30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8" y="5745958"/>
            <a:ext cx="259250" cy="612000"/>
          </a:xfrm>
          <a:prstGeom prst="rect">
            <a:avLst/>
          </a:prstGeom>
        </p:spPr>
      </p:pic>
      <p:pic>
        <p:nvPicPr>
          <p:cNvPr id="32" name="Immagine 3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5745958"/>
            <a:ext cx="259250" cy="612000"/>
          </a:xfrm>
          <a:prstGeom prst="rect">
            <a:avLst/>
          </a:prstGeom>
        </p:spPr>
      </p:pic>
      <p:pic>
        <p:nvPicPr>
          <p:cNvPr id="33" name="Immagine 3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6" y="5745958"/>
            <a:ext cx="259250" cy="612000"/>
          </a:xfrm>
          <a:prstGeom prst="rect">
            <a:avLst/>
          </a:prstGeom>
        </p:spPr>
      </p:pic>
      <p:pic>
        <p:nvPicPr>
          <p:cNvPr id="34" name="Immagine 33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5745958"/>
            <a:ext cx="259250" cy="612000"/>
          </a:xfrm>
          <a:prstGeom prst="rect">
            <a:avLst/>
          </a:prstGeom>
        </p:spPr>
      </p:pic>
      <p:pic>
        <p:nvPicPr>
          <p:cNvPr id="35" name="Immagine 3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5745958"/>
            <a:ext cx="259250" cy="612000"/>
          </a:xfrm>
          <a:prstGeom prst="rect">
            <a:avLst/>
          </a:prstGeom>
        </p:spPr>
      </p:pic>
      <p:pic>
        <p:nvPicPr>
          <p:cNvPr id="36" name="Immagine 3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6" y="5745958"/>
            <a:ext cx="259250" cy="612000"/>
          </a:xfrm>
          <a:prstGeom prst="rect">
            <a:avLst/>
          </a:prstGeom>
        </p:spPr>
      </p:pic>
      <p:pic>
        <p:nvPicPr>
          <p:cNvPr id="37" name="Immagine 3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745958"/>
            <a:ext cx="259250" cy="612000"/>
          </a:xfrm>
          <a:prstGeom prst="rect">
            <a:avLst/>
          </a:prstGeom>
        </p:spPr>
      </p:pic>
      <p:sp>
        <p:nvSpPr>
          <p:cNvPr id="38" name="Rettangolo 37"/>
          <p:cNvSpPr/>
          <p:nvPr/>
        </p:nvSpPr>
        <p:spPr>
          <a:xfrm>
            <a:off x="7572396" y="5500702"/>
            <a:ext cx="1357322" cy="714380"/>
          </a:xfrm>
          <a:prstGeom prst="rect">
            <a:avLst/>
          </a:prstGeom>
          <a:solidFill>
            <a:srgbClr val="E0F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SS3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500034" y="928670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/>
          <p:cNvSpPr/>
          <p:nvPr/>
        </p:nvSpPr>
        <p:spPr>
          <a:xfrm>
            <a:off x="2857488" y="928670"/>
            <a:ext cx="92869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/>
          <p:cNvSpPr/>
          <p:nvPr/>
        </p:nvSpPr>
        <p:spPr>
          <a:xfrm>
            <a:off x="4071934" y="928670"/>
            <a:ext cx="928694" cy="1571636"/>
          </a:xfrm>
          <a:prstGeom prst="rect">
            <a:avLst/>
          </a:prstGeom>
          <a:solidFill>
            <a:srgbClr val="E0FE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/>
          <p:cNvSpPr/>
          <p:nvPr/>
        </p:nvSpPr>
        <p:spPr>
          <a:xfrm>
            <a:off x="1714480" y="928670"/>
            <a:ext cx="928694" cy="1571636"/>
          </a:xfrm>
          <a:prstGeom prst="rect">
            <a:avLst/>
          </a:prstGeom>
          <a:solidFill>
            <a:srgbClr val="F06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5286380" y="928670"/>
            <a:ext cx="928694" cy="1571636"/>
          </a:xfrm>
          <a:prstGeom prst="rect">
            <a:avLst/>
          </a:prstGeom>
          <a:solidFill>
            <a:srgbClr val="F06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1" name="Rettangolo 50"/>
          <p:cNvSpPr/>
          <p:nvPr/>
        </p:nvSpPr>
        <p:spPr>
          <a:xfrm>
            <a:off x="7572396" y="4214818"/>
            <a:ext cx="1357322" cy="714380"/>
          </a:xfrm>
          <a:prstGeom prst="rect">
            <a:avLst/>
          </a:prstGeom>
          <a:solidFill>
            <a:srgbClr val="F06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SS2</a:t>
            </a:r>
          </a:p>
        </p:txBody>
      </p:sp>
      <p:sp>
        <p:nvSpPr>
          <p:cNvPr id="52" name="Rettangolo 51"/>
          <p:cNvSpPr/>
          <p:nvPr/>
        </p:nvSpPr>
        <p:spPr>
          <a:xfrm>
            <a:off x="7500958" y="3000372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SS1</a:t>
            </a:r>
          </a:p>
        </p:txBody>
      </p:sp>
      <p:pic>
        <p:nvPicPr>
          <p:cNvPr id="75" name="Immagine 7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2" y="4286256"/>
            <a:ext cx="259250" cy="612000"/>
          </a:xfrm>
          <a:prstGeom prst="rect">
            <a:avLst/>
          </a:prstGeom>
        </p:spPr>
      </p:pic>
      <p:pic>
        <p:nvPicPr>
          <p:cNvPr id="76" name="Immagine 7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8" y="4286256"/>
            <a:ext cx="259250" cy="612000"/>
          </a:xfrm>
          <a:prstGeom prst="rect">
            <a:avLst/>
          </a:prstGeom>
        </p:spPr>
      </p:pic>
      <p:pic>
        <p:nvPicPr>
          <p:cNvPr id="77" name="Immagine 7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6" y="4286256"/>
            <a:ext cx="259250" cy="612000"/>
          </a:xfrm>
          <a:prstGeom prst="rect">
            <a:avLst/>
          </a:prstGeom>
        </p:spPr>
      </p:pic>
      <p:pic>
        <p:nvPicPr>
          <p:cNvPr id="78" name="Immagine 77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6" y="4286256"/>
            <a:ext cx="259250" cy="612000"/>
          </a:xfrm>
          <a:prstGeom prst="rect">
            <a:avLst/>
          </a:prstGeom>
        </p:spPr>
      </p:pic>
      <p:pic>
        <p:nvPicPr>
          <p:cNvPr id="79" name="Immagine 78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94" y="4286256"/>
            <a:ext cx="259250" cy="612000"/>
          </a:xfrm>
          <a:prstGeom prst="rect">
            <a:avLst/>
          </a:prstGeom>
        </p:spPr>
      </p:pic>
      <p:pic>
        <p:nvPicPr>
          <p:cNvPr id="80" name="Immagine 79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60" y="4286256"/>
            <a:ext cx="259250" cy="612000"/>
          </a:xfrm>
          <a:prstGeom prst="rect">
            <a:avLst/>
          </a:prstGeom>
        </p:spPr>
      </p:pic>
      <p:pic>
        <p:nvPicPr>
          <p:cNvPr id="81" name="Immagine 80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6" y="4286256"/>
            <a:ext cx="259250" cy="612000"/>
          </a:xfrm>
          <a:prstGeom prst="rect">
            <a:avLst/>
          </a:prstGeom>
        </p:spPr>
      </p:pic>
      <p:pic>
        <p:nvPicPr>
          <p:cNvPr id="82" name="Immagine 8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88" y="4286256"/>
            <a:ext cx="259250" cy="612000"/>
          </a:xfrm>
          <a:prstGeom prst="rect">
            <a:avLst/>
          </a:prstGeom>
        </p:spPr>
      </p:pic>
      <p:pic>
        <p:nvPicPr>
          <p:cNvPr id="83" name="Immagine 8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86" y="3071810"/>
            <a:ext cx="259250" cy="612000"/>
          </a:xfrm>
          <a:prstGeom prst="rect">
            <a:avLst/>
          </a:prstGeom>
        </p:spPr>
      </p:pic>
      <p:pic>
        <p:nvPicPr>
          <p:cNvPr id="84" name="Immagine 83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32" y="3071810"/>
            <a:ext cx="259250" cy="612000"/>
          </a:xfrm>
          <a:prstGeom prst="rect">
            <a:avLst/>
          </a:prstGeom>
        </p:spPr>
      </p:pic>
      <p:pic>
        <p:nvPicPr>
          <p:cNvPr id="85" name="Immagine 8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04" y="3071810"/>
            <a:ext cx="259250" cy="612000"/>
          </a:xfrm>
          <a:prstGeom prst="rect">
            <a:avLst/>
          </a:prstGeom>
        </p:spPr>
      </p:pic>
      <p:pic>
        <p:nvPicPr>
          <p:cNvPr id="86" name="Immagine 8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76" y="3071810"/>
            <a:ext cx="259250" cy="612000"/>
          </a:xfrm>
          <a:prstGeom prst="rect">
            <a:avLst/>
          </a:prstGeom>
        </p:spPr>
      </p:pic>
      <p:pic>
        <p:nvPicPr>
          <p:cNvPr id="87" name="Immagine 8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698" y="3071810"/>
            <a:ext cx="259250" cy="612000"/>
          </a:xfrm>
          <a:prstGeom prst="rect">
            <a:avLst/>
          </a:prstGeom>
        </p:spPr>
      </p:pic>
      <p:pic>
        <p:nvPicPr>
          <p:cNvPr id="88" name="Immagine 87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54" y="3071810"/>
            <a:ext cx="259250" cy="612000"/>
          </a:xfrm>
          <a:prstGeom prst="rect">
            <a:avLst/>
          </a:prstGeom>
        </p:spPr>
      </p:pic>
      <p:pic>
        <p:nvPicPr>
          <p:cNvPr id="89" name="Immagine 88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26" y="3071810"/>
            <a:ext cx="259250" cy="612000"/>
          </a:xfrm>
          <a:prstGeom prst="rect">
            <a:avLst/>
          </a:prstGeom>
        </p:spPr>
      </p:pic>
      <p:pic>
        <p:nvPicPr>
          <p:cNvPr id="90" name="Immagine 89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2" y="3071810"/>
            <a:ext cx="259250" cy="612000"/>
          </a:xfrm>
          <a:prstGeom prst="rect">
            <a:avLst/>
          </a:prstGeom>
        </p:spPr>
      </p:pic>
      <p:pic>
        <p:nvPicPr>
          <p:cNvPr id="91" name="Immagine 90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8" y="3071810"/>
            <a:ext cx="259250" cy="612000"/>
          </a:xfrm>
          <a:prstGeom prst="rect">
            <a:avLst/>
          </a:prstGeom>
        </p:spPr>
      </p:pic>
      <p:pic>
        <p:nvPicPr>
          <p:cNvPr id="92" name="Immagine 91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66" y="3071810"/>
            <a:ext cx="259250" cy="612000"/>
          </a:xfrm>
          <a:prstGeom prst="rect">
            <a:avLst/>
          </a:prstGeom>
        </p:spPr>
      </p:pic>
      <p:pic>
        <p:nvPicPr>
          <p:cNvPr id="93" name="Immagine 92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6" y="3071810"/>
            <a:ext cx="259250" cy="612000"/>
          </a:xfrm>
          <a:prstGeom prst="rect">
            <a:avLst/>
          </a:prstGeom>
        </p:spPr>
      </p:pic>
      <p:pic>
        <p:nvPicPr>
          <p:cNvPr id="94" name="Immagine 93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94" y="3071810"/>
            <a:ext cx="259250" cy="612000"/>
          </a:xfrm>
          <a:prstGeom prst="rect">
            <a:avLst/>
          </a:prstGeom>
        </p:spPr>
      </p:pic>
      <p:pic>
        <p:nvPicPr>
          <p:cNvPr id="95" name="Immagine 94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60" y="3071810"/>
            <a:ext cx="259250" cy="612000"/>
          </a:xfrm>
          <a:prstGeom prst="rect">
            <a:avLst/>
          </a:prstGeom>
        </p:spPr>
      </p:pic>
      <p:pic>
        <p:nvPicPr>
          <p:cNvPr id="96" name="Immagine 95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16" y="3071810"/>
            <a:ext cx="259250" cy="612000"/>
          </a:xfrm>
          <a:prstGeom prst="rect">
            <a:avLst/>
          </a:prstGeom>
        </p:spPr>
      </p:pic>
      <p:pic>
        <p:nvPicPr>
          <p:cNvPr id="97" name="Immagine 96" descr="omini_networkG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88" y="3071810"/>
            <a:ext cx="259250" cy="612000"/>
          </a:xfrm>
          <a:prstGeom prst="rect">
            <a:avLst/>
          </a:prstGeom>
        </p:spPr>
      </p:pic>
      <p:sp>
        <p:nvSpPr>
          <p:cNvPr id="98" name="Segnaposto numero diapositiva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99" name="CasellaDiTesto 98"/>
          <p:cNvSpPr txBox="1"/>
          <p:nvPr/>
        </p:nvSpPr>
        <p:spPr>
          <a:xfrm>
            <a:off x="6398845" y="767412"/>
            <a:ext cx="26847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Operating</a:t>
            </a:r>
            <a:r>
              <a:rPr lang="it-IT" sz="2800" dirty="0"/>
              <a:t> </a:t>
            </a:r>
            <a:r>
              <a:rPr lang="it-IT" sz="2800" dirty="0" err="1"/>
              <a:t>room</a:t>
            </a:r>
            <a:endParaRPr lang="it-IT" sz="2800" dirty="0"/>
          </a:p>
          <a:p>
            <a:r>
              <a:rPr lang="it-IT" sz="2800" dirty="0" err="1"/>
              <a:t>blocks</a:t>
            </a:r>
            <a:r>
              <a:rPr lang="it-IT" sz="2800" dirty="0"/>
              <a:t> </a:t>
            </a:r>
            <a:r>
              <a:rPr lang="it-IT" sz="2800" dirty="0" err="1"/>
              <a:t>at</a:t>
            </a:r>
            <a:r>
              <a:rPr lang="it-IT" sz="2800" dirty="0"/>
              <a:t> the</a:t>
            </a:r>
          </a:p>
          <a:p>
            <a:r>
              <a:rPr lang="it-IT" sz="2800" dirty="0" err="1"/>
              <a:t>tactical</a:t>
            </a:r>
            <a:endParaRPr lang="it-IT" sz="2800" dirty="0"/>
          </a:p>
          <a:p>
            <a:r>
              <a:rPr lang="it-IT" sz="2800" dirty="0" err="1"/>
              <a:t>decision</a:t>
            </a:r>
            <a:r>
              <a:rPr lang="it-IT" sz="2800" dirty="0"/>
              <a:t> </a:t>
            </a:r>
            <a:r>
              <a:rPr lang="it-IT" sz="2800" dirty="0" err="1"/>
              <a:t>level</a:t>
            </a:r>
            <a:endParaRPr lang="it-IT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434220" y="172500"/>
            <a:ext cx="275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Multi-</a:t>
            </a:r>
            <a:r>
              <a:rPr lang="it-IT" sz="2400" b="1" dirty="0" err="1"/>
              <a:t>specialties</a:t>
            </a:r>
            <a:r>
              <a:rPr lang="it-IT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4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drante">
  <a:themeElements>
    <a:clrScheme name="Quadrante 4">
      <a:dk1>
        <a:srgbClr val="000000"/>
      </a:dk1>
      <a:lt1>
        <a:srgbClr val="FFFFFF"/>
      </a:lt1>
      <a:dk2>
        <a:srgbClr val="000000"/>
      </a:dk2>
      <a:lt2>
        <a:srgbClr val="CC0000"/>
      </a:lt2>
      <a:accent1>
        <a:srgbClr val="FFCC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E2AA"/>
      </a:accent5>
      <a:accent6>
        <a:srgbClr val="2D5CB9"/>
      </a:accent6>
      <a:hlink>
        <a:srgbClr val="666699"/>
      </a:hlink>
      <a:folHlink>
        <a:srgbClr val="C0C0C0"/>
      </a:folHlink>
    </a:clrScheme>
    <a:fontScheme name="Q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B392D869F044582D17ADCD8E176E1" ma:contentTypeVersion="9" ma:contentTypeDescription="Create a new document." ma:contentTypeScope="" ma:versionID="5e72af5c183b4ae29c43c88d5eab0486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0c9962da07b8b107b37171c8679bb30c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FFA687-AA96-4E1F-BE52-96EA0E90390D}"/>
</file>

<file path=customXml/itemProps2.xml><?xml version="1.0" encoding="utf-8"?>
<ds:datastoreItem xmlns:ds="http://schemas.openxmlformats.org/officeDocument/2006/customXml" ds:itemID="{C28687A1-1E47-4F97-986E-17551D802F15}"/>
</file>

<file path=customXml/itemProps3.xml><?xml version="1.0" encoding="utf-8"?>
<ds:datastoreItem xmlns:ds="http://schemas.openxmlformats.org/officeDocument/2006/customXml" ds:itemID="{0D16316F-02C4-47C7-9361-6485176100C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646</Words>
  <Application>Microsoft Office PowerPoint</Application>
  <PresentationFormat>Presentazione su schermo (4:3)</PresentationFormat>
  <Paragraphs>245</Paragraphs>
  <Slides>21</Slides>
  <Notes>2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4" baseType="lpstr">
      <vt:lpstr>Aharoni</vt:lpstr>
      <vt:lpstr>Arial</vt:lpstr>
      <vt:lpstr>Calibri</vt:lpstr>
      <vt:lpstr>Cambria Math</vt:lpstr>
      <vt:lpstr>Constantia</vt:lpstr>
      <vt:lpstr>Segoe UI Semilight</vt:lpstr>
      <vt:lpstr>Tahoma</vt:lpstr>
      <vt:lpstr>Times New Roman</vt:lpstr>
      <vt:lpstr>Wingdings</vt:lpstr>
      <vt:lpstr>Wingdings 2</vt:lpstr>
      <vt:lpstr>Equinozio</vt:lpstr>
      <vt:lpstr>Quadrante</vt:lpstr>
      <vt:lpstr>Equazione</vt:lpstr>
      <vt:lpstr> Pianificazione e Gestione  Sale Operatorie  Modello Multi-Obiettivo e Algoritmi Genetici</vt:lpstr>
      <vt:lpstr>Outline</vt:lpstr>
      <vt:lpstr>Ingredienti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Rosita</dc:creator>
  <cp:lastModifiedBy>Domenico Conforti</cp:lastModifiedBy>
  <cp:revision>809</cp:revision>
  <dcterms:created xsi:type="dcterms:W3CDTF">2010-06-23T09:35:23Z</dcterms:created>
  <dcterms:modified xsi:type="dcterms:W3CDTF">2023-11-21T11:00:47Z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