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38"/>
  </p:notesMasterIdLst>
  <p:sldIdLst>
    <p:sldId id="370" r:id="rId3"/>
    <p:sldId id="412" r:id="rId4"/>
    <p:sldId id="340" r:id="rId5"/>
    <p:sldId id="257" r:id="rId6"/>
    <p:sldId id="258" r:id="rId7"/>
    <p:sldId id="259" r:id="rId8"/>
    <p:sldId id="415" r:id="rId9"/>
    <p:sldId id="260" r:id="rId10"/>
    <p:sldId id="261" r:id="rId11"/>
    <p:sldId id="262" r:id="rId12"/>
    <p:sldId id="263" r:id="rId13"/>
    <p:sldId id="416" r:id="rId14"/>
    <p:sldId id="265" r:id="rId15"/>
    <p:sldId id="264" r:id="rId16"/>
    <p:sldId id="413" r:id="rId17"/>
    <p:sldId id="266" r:id="rId18"/>
    <p:sldId id="414" r:id="rId19"/>
    <p:sldId id="339" r:id="rId20"/>
    <p:sldId id="417" r:id="rId21"/>
    <p:sldId id="283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40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0000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3979" autoAdjust="0"/>
  </p:normalViewPr>
  <p:slideViewPr>
    <p:cSldViewPr>
      <p:cViewPr varScale="1">
        <p:scale>
          <a:sx n="131" d="100"/>
          <a:sy n="131" d="100"/>
        </p:scale>
        <p:origin x="4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ustomXml" Target="../customXml/item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9B1C-1660-4B2B-B316-36342750C18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39320BF5-3CFF-4C22-98DF-B6138A4832E2}">
      <dgm:prSet phldrT="[Testo]"/>
      <dgm:spPr/>
      <dgm:t>
        <a:bodyPr/>
        <a:lstStyle/>
        <a:p>
          <a:r>
            <a:rPr lang="it-IT" b="1" dirty="0">
              <a:solidFill>
                <a:schemeClr val="tx1"/>
              </a:solidFill>
              <a:highlight>
                <a:srgbClr val="FFFF00"/>
              </a:highlight>
            </a:rPr>
            <a:t>Organizzazione per Processi – BPM (Business </a:t>
          </a:r>
          <a:r>
            <a:rPr lang="it-IT" b="1" dirty="0" err="1">
              <a:solidFill>
                <a:schemeClr val="tx1"/>
              </a:solidFill>
              <a:highlight>
                <a:srgbClr val="FFFF00"/>
              </a:highlight>
            </a:rPr>
            <a:t>Process</a:t>
          </a:r>
          <a:r>
            <a:rPr lang="it-IT" b="1" dirty="0">
              <a:solidFill>
                <a:schemeClr val="tx1"/>
              </a:solidFill>
              <a:highlight>
                <a:srgbClr val="FFFF00"/>
              </a:highlight>
            </a:rPr>
            <a:t> Management)</a:t>
          </a:r>
        </a:p>
      </dgm:t>
    </dgm:pt>
    <dgm:pt modelId="{71A570C0-747B-4E03-87A3-38676EB13552}" type="parTrans" cxnId="{65B4D72F-5955-4D8C-A6FB-324BFB589497}">
      <dgm:prSet/>
      <dgm:spPr/>
      <dgm:t>
        <a:bodyPr/>
        <a:lstStyle/>
        <a:p>
          <a:endParaRPr lang="it-IT"/>
        </a:p>
      </dgm:t>
    </dgm:pt>
    <dgm:pt modelId="{3A252B7D-B29F-43AA-9683-779575B78624}" type="sibTrans" cxnId="{65B4D72F-5955-4D8C-A6FB-324BFB589497}">
      <dgm:prSet/>
      <dgm:spPr/>
      <dgm:t>
        <a:bodyPr/>
        <a:lstStyle/>
        <a:p>
          <a:endParaRPr lang="it-IT"/>
        </a:p>
      </dgm:t>
    </dgm:pt>
    <dgm:pt modelId="{15A7FCD1-6A98-4476-B996-02436E1323BB}">
      <dgm:prSet phldrT="[Testo]"/>
      <dgm:spPr/>
      <dgm:t>
        <a:bodyPr/>
        <a:lstStyle/>
        <a:p>
          <a:r>
            <a:rPr lang="it-IT" dirty="0"/>
            <a:t>Modelli di Assistenza e Cura – Linee Guida</a:t>
          </a:r>
        </a:p>
      </dgm:t>
    </dgm:pt>
    <dgm:pt modelId="{18BB10A2-880A-42D8-809D-55E60204443E}" type="parTrans" cxnId="{873A5019-D36D-466B-A89D-E8C6383CE255}">
      <dgm:prSet/>
      <dgm:spPr/>
      <dgm:t>
        <a:bodyPr/>
        <a:lstStyle/>
        <a:p>
          <a:endParaRPr lang="it-IT"/>
        </a:p>
      </dgm:t>
    </dgm:pt>
    <dgm:pt modelId="{E9D1D93E-5251-4D22-B647-1F5CAA54ED19}" type="sibTrans" cxnId="{873A5019-D36D-466B-A89D-E8C6383CE255}">
      <dgm:prSet/>
      <dgm:spPr/>
      <dgm:t>
        <a:bodyPr/>
        <a:lstStyle/>
        <a:p>
          <a:endParaRPr lang="it-IT"/>
        </a:p>
      </dgm:t>
    </dgm:pt>
    <dgm:pt modelId="{6C147583-8161-4806-BCB9-CE52129BE5BD}">
      <dgm:prSet phldrT="[Testo]"/>
      <dgm:spPr/>
      <dgm:t>
        <a:bodyPr/>
        <a:lstStyle/>
        <a:p>
          <a:r>
            <a:rPr lang="it-IT" dirty="0"/>
            <a:t>Percorsi Diagnostici – Terapeutici – Assistenziali (PDTA)</a:t>
          </a:r>
        </a:p>
      </dgm:t>
    </dgm:pt>
    <dgm:pt modelId="{BD1E0DD6-AA99-4895-98EB-7E33F18CABFC}" type="parTrans" cxnId="{98EB55FC-0D7A-4A27-B735-52CBA044D9CF}">
      <dgm:prSet/>
      <dgm:spPr/>
      <dgm:t>
        <a:bodyPr/>
        <a:lstStyle/>
        <a:p>
          <a:endParaRPr lang="it-IT"/>
        </a:p>
      </dgm:t>
    </dgm:pt>
    <dgm:pt modelId="{C9B9A337-980F-42B3-9673-21813891C026}" type="sibTrans" cxnId="{98EB55FC-0D7A-4A27-B735-52CBA044D9CF}">
      <dgm:prSet/>
      <dgm:spPr/>
      <dgm:t>
        <a:bodyPr/>
        <a:lstStyle/>
        <a:p>
          <a:endParaRPr lang="it-IT"/>
        </a:p>
      </dgm:t>
    </dgm:pt>
    <dgm:pt modelId="{920F976F-4F12-42C3-B32C-A51A1D62D64A}">
      <dgm:prSet phldrT="[Testo]"/>
      <dgm:spPr/>
      <dgm:t>
        <a:bodyPr/>
        <a:lstStyle/>
        <a:p>
          <a:r>
            <a:rPr lang="it-IT" dirty="0"/>
            <a:t>Esempi</a:t>
          </a:r>
        </a:p>
      </dgm:t>
    </dgm:pt>
    <dgm:pt modelId="{83602DAA-80C7-426C-BF3D-66F8F6D5C1D2}" type="parTrans" cxnId="{9224F19C-2986-42C5-9565-80C92FB3C9C5}">
      <dgm:prSet/>
      <dgm:spPr/>
      <dgm:t>
        <a:bodyPr/>
        <a:lstStyle/>
        <a:p>
          <a:endParaRPr lang="it-IT"/>
        </a:p>
      </dgm:t>
    </dgm:pt>
    <dgm:pt modelId="{23A5CB96-C919-45BF-B092-13CA4157155D}" type="sibTrans" cxnId="{9224F19C-2986-42C5-9565-80C92FB3C9C5}">
      <dgm:prSet/>
      <dgm:spPr/>
      <dgm:t>
        <a:bodyPr/>
        <a:lstStyle/>
        <a:p>
          <a:endParaRPr lang="it-IT"/>
        </a:p>
      </dgm:t>
    </dgm:pt>
    <dgm:pt modelId="{930D824C-4559-48F0-851F-C2118EF0ADCF}">
      <dgm:prSet phldrT="[Testo]" custT="1"/>
      <dgm:spPr/>
      <dgm:t>
        <a:bodyPr/>
        <a:lstStyle/>
        <a:p>
          <a:r>
            <a:rPr lang="it-IT" sz="1600" b="1" dirty="0"/>
            <a:t>PDTA Scompenso Cardiaco</a:t>
          </a:r>
        </a:p>
      </dgm:t>
    </dgm:pt>
    <dgm:pt modelId="{785FAE49-57E4-40E7-AC48-E27DACD0C608}" type="parTrans" cxnId="{EA7658EB-AE64-4A8A-BEAC-9D924330E58E}">
      <dgm:prSet/>
      <dgm:spPr/>
      <dgm:t>
        <a:bodyPr/>
        <a:lstStyle/>
        <a:p>
          <a:endParaRPr lang="it-IT"/>
        </a:p>
      </dgm:t>
    </dgm:pt>
    <dgm:pt modelId="{30C90B67-CCE4-40E4-B60E-59442B7ED535}" type="sibTrans" cxnId="{EA7658EB-AE64-4A8A-BEAC-9D924330E58E}">
      <dgm:prSet/>
      <dgm:spPr/>
      <dgm:t>
        <a:bodyPr/>
        <a:lstStyle/>
        <a:p>
          <a:endParaRPr lang="it-IT"/>
        </a:p>
      </dgm:t>
    </dgm:pt>
    <dgm:pt modelId="{D1A94CEC-D4C9-4D89-8D1C-883E2FEFBD68}">
      <dgm:prSet phldrT="[Testo]" custT="1"/>
      <dgm:spPr/>
      <dgm:t>
        <a:bodyPr/>
        <a:lstStyle/>
        <a:p>
          <a:r>
            <a:rPr lang="it-IT" sz="1600" b="1" dirty="0"/>
            <a:t>PDTA </a:t>
          </a:r>
          <a:r>
            <a:rPr lang="it-IT" sz="1600" b="1" dirty="0" err="1"/>
            <a:t>Stroke</a:t>
          </a:r>
          <a:endParaRPr lang="it-IT" sz="1600" b="1" dirty="0"/>
        </a:p>
      </dgm:t>
    </dgm:pt>
    <dgm:pt modelId="{983899E4-1EFF-498D-B3EC-81B15741B7C3}" type="parTrans" cxnId="{E5E11D06-8A20-4697-8FFF-8775FB08A92A}">
      <dgm:prSet/>
      <dgm:spPr/>
      <dgm:t>
        <a:bodyPr/>
        <a:lstStyle/>
        <a:p>
          <a:endParaRPr lang="it-IT"/>
        </a:p>
      </dgm:t>
    </dgm:pt>
    <dgm:pt modelId="{6BCEE68A-C12E-4DE3-A693-2B1A264B3D37}" type="sibTrans" cxnId="{E5E11D06-8A20-4697-8FFF-8775FB08A92A}">
      <dgm:prSet/>
      <dgm:spPr/>
      <dgm:t>
        <a:bodyPr/>
        <a:lstStyle/>
        <a:p>
          <a:endParaRPr lang="it-IT"/>
        </a:p>
      </dgm:t>
    </dgm:pt>
    <dgm:pt modelId="{2AA4357B-7A6A-498B-934D-701B11383C8F}" type="pres">
      <dgm:prSet presAssocID="{7D1D9B1C-1660-4B2B-B316-36342750C183}" presName="linear" presStyleCnt="0">
        <dgm:presLayoutVars>
          <dgm:dir/>
          <dgm:animLvl val="lvl"/>
          <dgm:resizeHandles val="exact"/>
        </dgm:presLayoutVars>
      </dgm:prSet>
      <dgm:spPr/>
    </dgm:pt>
    <dgm:pt modelId="{C9322C9C-A312-4A3C-9610-CFFB9B7D8495}" type="pres">
      <dgm:prSet presAssocID="{39320BF5-3CFF-4C22-98DF-B6138A4832E2}" presName="parentLin" presStyleCnt="0"/>
      <dgm:spPr/>
    </dgm:pt>
    <dgm:pt modelId="{32CCF9C9-2F7F-4233-A818-A5A30BCBC73B}" type="pres">
      <dgm:prSet presAssocID="{39320BF5-3CFF-4C22-98DF-B6138A4832E2}" presName="parentLeftMargin" presStyleLbl="node1" presStyleIdx="0" presStyleCnt="4"/>
      <dgm:spPr/>
    </dgm:pt>
    <dgm:pt modelId="{5B64C212-FACF-4C83-A1D6-9DE3B17F4685}" type="pres">
      <dgm:prSet presAssocID="{39320BF5-3CFF-4C22-98DF-B6138A4832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C9E120-232F-4E67-9ED4-7D07E869791E}" type="pres">
      <dgm:prSet presAssocID="{39320BF5-3CFF-4C22-98DF-B6138A4832E2}" presName="negativeSpace" presStyleCnt="0"/>
      <dgm:spPr/>
    </dgm:pt>
    <dgm:pt modelId="{C0399A66-F985-4EB0-BD4D-F9698495333B}" type="pres">
      <dgm:prSet presAssocID="{39320BF5-3CFF-4C22-98DF-B6138A4832E2}" presName="childText" presStyleLbl="conFgAcc1" presStyleIdx="0" presStyleCnt="4">
        <dgm:presLayoutVars>
          <dgm:bulletEnabled val="1"/>
        </dgm:presLayoutVars>
      </dgm:prSet>
      <dgm:spPr/>
    </dgm:pt>
    <dgm:pt modelId="{9EAA4588-EBFA-474C-9E21-E53336E2E11A}" type="pres">
      <dgm:prSet presAssocID="{3A252B7D-B29F-43AA-9683-779575B78624}" presName="spaceBetweenRectangles" presStyleCnt="0"/>
      <dgm:spPr/>
    </dgm:pt>
    <dgm:pt modelId="{259F43EF-1A63-4112-9081-EAFBA0FFBAA1}" type="pres">
      <dgm:prSet presAssocID="{15A7FCD1-6A98-4476-B996-02436E1323BB}" presName="parentLin" presStyleCnt="0"/>
      <dgm:spPr/>
    </dgm:pt>
    <dgm:pt modelId="{9A6C002C-316E-4D5E-A789-A0F594163E73}" type="pres">
      <dgm:prSet presAssocID="{15A7FCD1-6A98-4476-B996-02436E1323BB}" presName="parentLeftMargin" presStyleLbl="node1" presStyleIdx="0" presStyleCnt="4"/>
      <dgm:spPr/>
    </dgm:pt>
    <dgm:pt modelId="{1FC14659-F5F6-4C88-BD92-3531B101968A}" type="pres">
      <dgm:prSet presAssocID="{15A7FCD1-6A98-4476-B996-02436E1323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C35257-8CD7-4D16-8549-3E7F6C36556E}" type="pres">
      <dgm:prSet presAssocID="{15A7FCD1-6A98-4476-B996-02436E1323BB}" presName="negativeSpace" presStyleCnt="0"/>
      <dgm:spPr/>
    </dgm:pt>
    <dgm:pt modelId="{66042DA4-0A97-4D2D-A155-C5D14B3960D7}" type="pres">
      <dgm:prSet presAssocID="{15A7FCD1-6A98-4476-B996-02436E1323BB}" presName="childText" presStyleLbl="conFgAcc1" presStyleIdx="1" presStyleCnt="4">
        <dgm:presLayoutVars>
          <dgm:bulletEnabled val="1"/>
        </dgm:presLayoutVars>
      </dgm:prSet>
      <dgm:spPr/>
    </dgm:pt>
    <dgm:pt modelId="{1146676F-FE46-473B-9DD6-E831F8CA888E}" type="pres">
      <dgm:prSet presAssocID="{E9D1D93E-5251-4D22-B647-1F5CAA54ED19}" presName="spaceBetweenRectangles" presStyleCnt="0"/>
      <dgm:spPr/>
    </dgm:pt>
    <dgm:pt modelId="{FBD8BA30-60E9-4EE1-A702-EDBB48FCFBFD}" type="pres">
      <dgm:prSet presAssocID="{6C147583-8161-4806-BCB9-CE52129BE5BD}" presName="parentLin" presStyleCnt="0"/>
      <dgm:spPr/>
    </dgm:pt>
    <dgm:pt modelId="{06F4E039-849A-4F08-8351-C2276D404F08}" type="pres">
      <dgm:prSet presAssocID="{6C147583-8161-4806-BCB9-CE52129BE5BD}" presName="parentLeftMargin" presStyleLbl="node1" presStyleIdx="1" presStyleCnt="4"/>
      <dgm:spPr/>
    </dgm:pt>
    <dgm:pt modelId="{0A3447AC-D9F2-47A8-A194-5E96C69BDAD5}" type="pres">
      <dgm:prSet presAssocID="{6C147583-8161-4806-BCB9-CE52129BE5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E8BB15-0CCD-4B26-8107-C3FDC50B7EEA}" type="pres">
      <dgm:prSet presAssocID="{6C147583-8161-4806-BCB9-CE52129BE5BD}" presName="negativeSpace" presStyleCnt="0"/>
      <dgm:spPr/>
    </dgm:pt>
    <dgm:pt modelId="{09CC198A-77A9-4FDA-B56A-CB643E4262D9}" type="pres">
      <dgm:prSet presAssocID="{6C147583-8161-4806-BCB9-CE52129BE5BD}" presName="childText" presStyleLbl="conFgAcc1" presStyleIdx="2" presStyleCnt="4">
        <dgm:presLayoutVars>
          <dgm:bulletEnabled val="1"/>
        </dgm:presLayoutVars>
      </dgm:prSet>
      <dgm:spPr/>
    </dgm:pt>
    <dgm:pt modelId="{5E896259-7829-44F6-A444-757320D8EE55}" type="pres">
      <dgm:prSet presAssocID="{C9B9A337-980F-42B3-9673-21813891C026}" presName="spaceBetweenRectangles" presStyleCnt="0"/>
      <dgm:spPr/>
    </dgm:pt>
    <dgm:pt modelId="{B26961A8-9742-4F57-A0DD-5DC1CA4A4E9E}" type="pres">
      <dgm:prSet presAssocID="{920F976F-4F12-42C3-B32C-A51A1D62D64A}" presName="parentLin" presStyleCnt="0"/>
      <dgm:spPr/>
    </dgm:pt>
    <dgm:pt modelId="{BFB2F266-5F37-4F28-80B4-C0C0DF912FFC}" type="pres">
      <dgm:prSet presAssocID="{920F976F-4F12-42C3-B32C-A51A1D62D64A}" presName="parentLeftMargin" presStyleLbl="node1" presStyleIdx="2" presStyleCnt="4"/>
      <dgm:spPr/>
    </dgm:pt>
    <dgm:pt modelId="{AA7D2AAF-71E3-4D07-A839-D66002A9C772}" type="pres">
      <dgm:prSet presAssocID="{920F976F-4F12-42C3-B32C-A51A1D62D6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00AD232-A6DB-4AF0-853A-E19E9D70EFD6}" type="pres">
      <dgm:prSet presAssocID="{920F976F-4F12-42C3-B32C-A51A1D62D64A}" presName="negativeSpace" presStyleCnt="0"/>
      <dgm:spPr/>
    </dgm:pt>
    <dgm:pt modelId="{9D884F2D-BA4D-4540-8930-BE26D37BF8EA}" type="pres">
      <dgm:prSet presAssocID="{920F976F-4F12-42C3-B32C-A51A1D62D6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E11D06-8A20-4697-8FFF-8775FB08A92A}" srcId="{920F976F-4F12-42C3-B32C-A51A1D62D64A}" destId="{D1A94CEC-D4C9-4D89-8D1C-883E2FEFBD68}" srcOrd="1" destOrd="0" parTransId="{983899E4-1EFF-498D-B3EC-81B15741B7C3}" sibTransId="{6BCEE68A-C12E-4DE3-A693-2B1A264B3D37}"/>
    <dgm:cxn modelId="{5117DF0E-D668-4B22-901E-E855EC3F65BE}" type="presOf" srcId="{920F976F-4F12-42C3-B32C-A51A1D62D64A}" destId="{BFB2F266-5F37-4F28-80B4-C0C0DF912FFC}" srcOrd="0" destOrd="0" presId="urn:microsoft.com/office/officeart/2005/8/layout/list1"/>
    <dgm:cxn modelId="{873A5019-D36D-466B-A89D-E8C6383CE255}" srcId="{7D1D9B1C-1660-4B2B-B316-36342750C183}" destId="{15A7FCD1-6A98-4476-B996-02436E1323BB}" srcOrd="1" destOrd="0" parTransId="{18BB10A2-880A-42D8-809D-55E60204443E}" sibTransId="{E9D1D93E-5251-4D22-B647-1F5CAA54ED19}"/>
    <dgm:cxn modelId="{9E1E9B28-7BC6-4394-9A73-31C051D6F3D6}" type="presOf" srcId="{6C147583-8161-4806-BCB9-CE52129BE5BD}" destId="{06F4E039-849A-4F08-8351-C2276D404F08}" srcOrd="0" destOrd="0" presId="urn:microsoft.com/office/officeart/2005/8/layout/list1"/>
    <dgm:cxn modelId="{65B4D72F-5955-4D8C-A6FB-324BFB589497}" srcId="{7D1D9B1C-1660-4B2B-B316-36342750C183}" destId="{39320BF5-3CFF-4C22-98DF-B6138A4832E2}" srcOrd="0" destOrd="0" parTransId="{71A570C0-747B-4E03-87A3-38676EB13552}" sibTransId="{3A252B7D-B29F-43AA-9683-779575B78624}"/>
    <dgm:cxn modelId="{F8DB3F32-C375-4091-AD87-88A486EA0F36}" type="presOf" srcId="{920F976F-4F12-42C3-B32C-A51A1D62D64A}" destId="{AA7D2AAF-71E3-4D07-A839-D66002A9C772}" srcOrd="1" destOrd="0" presId="urn:microsoft.com/office/officeart/2005/8/layout/list1"/>
    <dgm:cxn modelId="{C9788840-7311-47EE-A706-E053B0E7E968}" type="presOf" srcId="{930D824C-4559-48F0-851F-C2118EF0ADCF}" destId="{9D884F2D-BA4D-4540-8930-BE26D37BF8EA}" srcOrd="0" destOrd="0" presId="urn:microsoft.com/office/officeart/2005/8/layout/list1"/>
    <dgm:cxn modelId="{DF6D4344-B901-47D7-BA41-4B3532549FC2}" type="presOf" srcId="{D1A94CEC-D4C9-4D89-8D1C-883E2FEFBD68}" destId="{9D884F2D-BA4D-4540-8930-BE26D37BF8EA}" srcOrd="0" destOrd="1" presId="urn:microsoft.com/office/officeart/2005/8/layout/list1"/>
    <dgm:cxn modelId="{239E5870-D709-4DD7-BACE-D282CB101B4B}" type="presOf" srcId="{6C147583-8161-4806-BCB9-CE52129BE5BD}" destId="{0A3447AC-D9F2-47A8-A194-5E96C69BDAD5}" srcOrd="1" destOrd="0" presId="urn:microsoft.com/office/officeart/2005/8/layout/list1"/>
    <dgm:cxn modelId="{11855A59-5719-4BD7-B4F6-82B3141A93B6}" type="presOf" srcId="{15A7FCD1-6A98-4476-B996-02436E1323BB}" destId="{9A6C002C-316E-4D5E-A789-A0F594163E73}" srcOrd="0" destOrd="0" presId="urn:microsoft.com/office/officeart/2005/8/layout/list1"/>
    <dgm:cxn modelId="{9728BB5A-C50F-47C0-A5F1-F74ADB6EDF27}" type="presOf" srcId="{39320BF5-3CFF-4C22-98DF-B6138A4832E2}" destId="{5B64C212-FACF-4C83-A1D6-9DE3B17F4685}" srcOrd="1" destOrd="0" presId="urn:microsoft.com/office/officeart/2005/8/layout/list1"/>
    <dgm:cxn modelId="{F36D0686-804B-4F90-BFE6-E10CAC6F9A65}" type="presOf" srcId="{15A7FCD1-6A98-4476-B996-02436E1323BB}" destId="{1FC14659-F5F6-4C88-BD92-3531B101968A}" srcOrd="1" destOrd="0" presId="urn:microsoft.com/office/officeart/2005/8/layout/list1"/>
    <dgm:cxn modelId="{9224F19C-2986-42C5-9565-80C92FB3C9C5}" srcId="{7D1D9B1C-1660-4B2B-B316-36342750C183}" destId="{920F976F-4F12-42C3-B32C-A51A1D62D64A}" srcOrd="3" destOrd="0" parTransId="{83602DAA-80C7-426C-BF3D-66F8F6D5C1D2}" sibTransId="{23A5CB96-C919-45BF-B092-13CA4157155D}"/>
    <dgm:cxn modelId="{EA7658EB-AE64-4A8A-BEAC-9D924330E58E}" srcId="{920F976F-4F12-42C3-B32C-A51A1D62D64A}" destId="{930D824C-4559-48F0-851F-C2118EF0ADCF}" srcOrd="0" destOrd="0" parTransId="{785FAE49-57E4-40E7-AC48-E27DACD0C608}" sibTransId="{30C90B67-CCE4-40E4-B60E-59442B7ED535}"/>
    <dgm:cxn modelId="{BC981BEF-5CE0-47F6-A83A-53FEEE8D5179}" type="presOf" srcId="{39320BF5-3CFF-4C22-98DF-B6138A4832E2}" destId="{32CCF9C9-2F7F-4233-A818-A5A30BCBC73B}" srcOrd="0" destOrd="0" presId="urn:microsoft.com/office/officeart/2005/8/layout/list1"/>
    <dgm:cxn modelId="{98EB55FC-0D7A-4A27-B735-52CBA044D9CF}" srcId="{7D1D9B1C-1660-4B2B-B316-36342750C183}" destId="{6C147583-8161-4806-BCB9-CE52129BE5BD}" srcOrd="2" destOrd="0" parTransId="{BD1E0DD6-AA99-4895-98EB-7E33F18CABFC}" sibTransId="{C9B9A337-980F-42B3-9673-21813891C026}"/>
    <dgm:cxn modelId="{B6BF1EFF-54F9-4E6B-87FE-8422DE09E838}" type="presOf" srcId="{7D1D9B1C-1660-4B2B-B316-36342750C183}" destId="{2AA4357B-7A6A-498B-934D-701B11383C8F}" srcOrd="0" destOrd="0" presId="urn:microsoft.com/office/officeart/2005/8/layout/list1"/>
    <dgm:cxn modelId="{028964BD-8D75-4533-8DFC-1D49E2AA0AD2}" type="presParOf" srcId="{2AA4357B-7A6A-498B-934D-701B11383C8F}" destId="{C9322C9C-A312-4A3C-9610-CFFB9B7D8495}" srcOrd="0" destOrd="0" presId="urn:microsoft.com/office/officeart/2005/8/layout/list1"/>
    <dgm:cxn modelId="{5E3165A0-4720-4D19-A0C5-8A2FA64A292D}" type="presParOf" srcId="{C9322C9C-A312-4A3C-9610-CFFB9B7D8495}" destId="{32CCF9C9-2F7F-4233-A818-A5A30BCBC73B}" srcOrd="0" destOrd="0" presId="urn:microsoft.com/office/officeart/2005/8/layout/list1"/>
    <dgm:cxn modelId="{53249265-814F-4DB8-A166-27265B14DC15}" type="presParOf" srcId="{C9322C9C-A312-4A3C-9610-CFFB9B7D8495}" destId="{5B64C212-FACF-4C83-A1D6-9DE3B17F4685}" srcOrd="1" destOrd="0" presId="urn:microsoft.com/office/officeart/2005/8/layout/list1"/>
    <dgm:cxn modelId="{ECEFDCC4-622A-4F89-9AB5-793808259773}" type="presParOf" srcId="{2AA4357B-7A6A-498B-934D-701B11383C8F}" destId="{29C9E120-232F-4E67-9ED4-7D07E869791E}" srcOrd="1" destOrd="0" presId="urn:microsoft.com/office/officeart/2005/8/layout/list1"/>
    <dgm:cxn modelId="{022C2592-2EEA-484A-BBC4-B55648D776AF}" type="presParOf" srcId="{2AA4357B-7A6A-498B-934D-701B11383C8F}" destId="{C0399A66-F985-4EB0-BD4D-F9698495333B}" srcOrd="2" destOrd="0" presId="urn:microsoft.com/office/officeart/2005/8/layout/list1"/>
    <dgm:cxn modelId="{52F6FB88-FCC8-4882-BA89-6307B52C7348}" type="presParOf" srcId="{2AA4357B-7A6A-498B-934D-701B11383C8F}" destId="{9EAA4588-EBFA-474C-9E21-E53336E2E11A}" srcOrd="3" destOrd="0" presId="urn:microsoft.com/office/officeart/2005/8/layout/list1"/>
    <dgm:cxn modelId="{1AAE506C-27E7-4A35-9B16-3373E2FCDC74}" type="presParOf" srcId="{2AA4357B-7A6A-498B-934D-701B11383C8F}" destId="{259F43EF-1A63-4112-9081-EAFBA0FFBAA1}" srcOrd="4" destOrd="0" presId="urn:microsoft.com/office/officeart/2005/8/layout/list1"/>
    <dgm:cxn modelId="{62F57FF6-4FC0-41AF-9D7F-4CBFD5167C23}" type="presParOf" srcId="{259F43EF-1A63-4112-9081-EAFBA0FFBAA1}" destId="{9A6C002C-316E-4D5E-A789-A0F594163E73}" srcOrd="0" destOrd="0" presId="urn:microsoft.com/office/officeart/2005/8/layout/list1"/>
    <dgm:cxn modelId="{B5A14C75-32ED-4BC0-9EC7-8913CF453080}" type="presParOf" srcId="{259F43EF-1A63-4112-9081-EAFBA0FFBAA1}" destId="{1FC14659-F5F6-4C88-BD92-3531B101968A}" srcOrd="1" destOrd="0" presId="urn:microsoft.com/office/officeart/2005/8/layout/list1"/>
    <dgm:cxn modelId="{4CDD762E-3A7B-4495-908B-AD5EA54883DF}" type="presParOf" srcId="{2AA4357B-7A6A-498B-934D-701B11383C8F}" destId="{A5C35257-8CD7-4D16-8549-3E7F6C36556E}" srcOrd="5" destOrd="0" presId="urn:microsoft.com/office/officeart/2005/8/layout/list1"/>
    <dgm:cxn modelId="{A2C6996F-5165-45A9-BC59-43AC5D2E49E3}" type="presParOf" srcId="{2AA4357B-7A6A-498B-934D-701B11383C8F}" destId="{66042DA4-0A97-4D2D-A155-C5D14B3960D7}" srcOrd="6" destOrd="0" presId="urn:microsoft.com/office/officeart/2005/8/layout/list1"/>
    <dgm:cxn modelId="{3EFF58CC-BEA7-49FD-9E19-AFF5A7E4DE59}" type="presParOf" srcId="{2AA4357B-7A6A-498B-934D-701B11383C8F}" destId="{1146676F-FE46-473B-9DD6-E831F8CA888E}" srcOrd="7" destOrd="0" presId="urn:microsoft.com/office/officeart/2005/8/layout/list1"/>
    <dgm:cxn modelId="{22CF5102-4742-4106-B662-C1374ABF1628}" type="presParOf" srcId="{2AA4357B-7A6A-498B-934D-701B11383C8F}" destId="{FBD8BA30-60E9-4EE1-A702-EDBB48FCFBFD}" srcOrd="8" destOrd="0" presId="urn:microsoft.com/office/officeart/2005/8/layout/list1"/>
    <dgm:cxn modelId="{7C81EA54-D753-437E-AF4E-C8B7CA09D8C2}" type="presParOf" srcId="{FBD8BA30-60E9-4EE1-A702-EDBB48FCFBFD}" destId="{06F4E039-849A-4F08-8351-C2276D404F08}" srcOrd="0" destOrd="0" presId="urn:microsoft.com/office/officeart/2005/8/layout/list1"/>
    <dgm:cxn modelId="{BDD2EDB9-EE6F-45EA-8B68-EC7442A644A3}" type="presParOf" srcId="{FBD8BA30-60E9-4EE1-A702-EDBB48FCFBFD}" destId="{0A3447AC-D9F2-47A8-A194-5E96C69BDAD5}" srcOrd="1" destOrd="0" presId="urn:microsoft.com/office/officeart/2005/8/layout/list1"/>
    <dgm:cxn modelId="{25C0A8F4-B67F-4195-AB91-D4039FD931AE}" type="presParOf" srcId="{2AA4357B-7A6A-498B-934D-701B11383C8F}" destId="{E8E8BB15-0CCD-4B26-8107-C3FDC50B7EEA}" srcOrd="9" destOrd="0" presId="urn:microsoft.com/office/officeart/2005/8/layout/list1"/>
    <dgm:cxn modelId="{6582CE13-B773-42DD-8D42-DF472DBDCC54}" type="presParOf" srcId="{2AA4357B-7A6A-498B-934D-701B11383C8F}" destId="{09CC198A-77A9-4FDA-B56A-CB643E4262D9}" srcOrd="10" destOrd="0" presId="urn:microsoft.com/office/officeart/2005/8/layout/list1"/>
    <dgm:cxn modelId="{B861DA2D-4D35-468B-BC84-DB7846AEF387}" type="presParOf" srcId="{2AA4357B-7A6A-498B-934D-701B11383C8F}" destId="{5E896259-7829-44F6-A444-757320D8EE55}" srcOrd="11" destOrd="0" presId="urn:microsoft.com/office/officeart/2005/8/layout/list1"/>
    <dgm:cxn modelId="{3CAC36F4-CA17-4F02-8E8B-A6A22310E970}" type="presParOf" srcId="{2AA4357B-7A6A-498B-934D-701B11383C8F}" destId="{B26961A8-9742-4F57-A0DD-5DC1CA4A4E9E}" srcOrd="12" destOrd="0" presId="urn:microsoft.com/office/officeart/2005/8/layout/list1"/>
    <dgm:cxn modelId="{34711704-307C-4B79-83F4-F44698535CBF}" type="presParOf" srcId="{B26961A8-9742-4F57-A0DD-5DC1CA4A4E9E}" destId="{BFB2F266-5F37-4F28-80B4-C0C0DF912FFC}" srcOrd="0" destOrd="0" presId="urn:microsoft.com/office/officeart/2005/8/layout/list1"/>
    <dgm:cxn modelId="{AEDF276F-DCF0-45D2-9BB3-DF563F442BDE}" type="presParOf" srcId="{B26961A8-9742-4F57-A0DD-5DC1CA4A4E9E}" destId="{AA7D2AAF-71E3-4D07-A839-D66002A9C772}" srcOrd="1" destOrd="0" presId="urn:microsoft.com/office/officeart/2005/8/layout/list1"/>
    <dgm:cxn modelId="{763EDD5C-3A14-427A-BDB9-8838C7D5089D}" type="presParOf" srcId="{2AA4357B-7A6A-498B-934D-701B11383C8F}" destId="{300AD232-A6DB-4AF0-853A-E19E9D70EFD6}" srcOrd="13" destOrd="0" presId="urn:microsoft.com/office/officeart/2005/8/layout/list1"/>
    <dgm:cxn modelId="{904348F7-D20F-4DB5-B67B-F4AF04E22D7A}" type="presParOf" srcId="{2AA4357B-7A6A-498B-934D-701B11383C8F}" destId="{9D884F2D-BA4D-4540-8930-BE26D37BF8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99A66-F985-4EB0-BD4D-F9698495333B}">
      <dsp:nvSpPr>
        <dsp:cNvPr id="0" name=""/>
        <dsp:cNvSpPr/>
      </dsp:nvSpPr>
      <dsp:spPr>
        <a:xfrm>
          <a:off x="0" y="1062132"/>
          <a:ext cx="8458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4C212-FACF-4C83-A1D6-9DE3B17F4685}">
      <dsp:nvSpPr>
        <dsp:cNvPr id="0" name=""/>
        <dsp:cNvSpPr/>
      </dsp:nvSpPr>
      <dsp:spPr>
        <a:xfrm>
          <a:off x="422910" y="870252"/>
          <a:ext cx="5920740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 dirty="0">
              <a:solidFill>
                <a:schemeClr val="tx1"/>
              </a:solidFill>
              <a:highlight>
                <a:srgbClr val="FFFF00"/>
              </a:highlight>
            </a:rPr>
            <a:t>Organizzazione per Processi – BPM (Business </a:t>
          </a:r>
          <a:r>
            <a:rPr lang="it-IT" sz="1300" b="1" kern="1200" dirty="0" err="1">
              <a:solidFill>
                <a:schemeClr val="tx1"/>
              </a:solidFill>
              <a:highlight>
                <a:srgbClr val="FFFF00"/>
              </a:highlight>
            </a:rPr>
            <a:t>Process</a:t>
          </a:r>
          <a:r>
            <a:rPr lang="it-IT" sz="1300" b="1" kern="1200" dirty="0">
              <a:solidFill>
                <a:schemeClr val="tx1"/>
              </a:solidFill>
              <a:highlight>
                <a:srgbClr val="FFFF00"/>
              </a:highlight>
            </a:rPr>
            <a:t> Management)</a:t>
          </a:r>
        </a:p>
      </dsp:txBody>
      <dsp:txXfrm>
        <a:off x="441644" y="888986"/>
        <a:ext cx="5883272" cy="346292"/>
      </dsp:txXfrm>
    </dsp:sp>
    <dsp:sp modelId="{66042DA4-0A97-4D2D-A155-C5D14B3960D7}">
      <dsp:nvSpPr>
        <dsp:cNvPr id="0" name=""/>
        <dsp:cNvSpPr/>
      </dsp:nvSpPr>
      <dsp:spPr>
        <a:xfrm>
          <a:off x="0" y="1651812"/>
          <a:ext cx="8458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444054"/>
              <a:satOff val="18234"/>
              <a:lumOff val="-1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14659-F5F6-4C88-BD92-3531B101968A}">
      <dsp:nvSpPr>
        <dsp:cNvPr id="0" name=""/>
        <dsp:cNvSpPr/>
      </dsp:nvSpPr>
      <dsp:spPr>
        <a:xfrm>
          <a:off x="422910" y="1459932"/>
          <a:ext cx="5920740" cy="383760"/>
        </a:xfrm>
        <a:prstGeom prst="roundRect">
          <a:avLst/>
        </a:prstGeom>
        <a:solidFill>
          <a:schemeClr val="accent5">
            <a:hueOff val="-3444054"/>
            <a:satOff val="18234"/>
            <a:lumOff val="-1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Modelli di Assistenza e Cura – Linee Guida</a:t>
          </a:r>
        </a:p>
      </dsp:txBody>
      <dsp:txXfrm>
        <a:off x="441644" y="1478666"/>
        <a:ext cx="5883272" cy="346292"/>
      </dsp:txXfrm>
    </dsp:sp>
    <dsp:sp modelId="{09CC198A-77A9-4FDA-B56A-CB643E4262D9}">
      <dsp:nvSpPr>
        <dsp:cNvPr id="0" name=""/>
        <dsp:cNvSpPr/>
      </dsp:nvSpPr>
      <dsp:spPr>
        <a:xfrm>
          <a:off x="0" y="2241492"/>
          <a:ext cx="84582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888107"/>
              <a:satOff val="36467"/>
              <a:lumOff val="-3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447AC-D9F2-47A8-A194-5E96C69BDAD5}">
      <dsp:nvSpPr>
        <dsp:cNvPr id="0" name=""/>
        <dsp:cNvSpPr/>
      </dsp:nvSpPr>
      <dsp:spPr>
        <a:xfrm>
          <a:off x="422910" y="2049612"/>
          <a:ext cx="5920740" cy="383760"/>
        </a:xfrm>
        <a:prstGeom prst="roundRect">
          <a:avLst/>
        </a:prstGeom>
        <a:solidFill>
          <a:schemeClr val="accent5">
            <a:hueOff val="-6888107"/>
            <a:satOff val="36467"/>
            <a:lumOff val="-3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Percorsi Diagnostici – Terapeutici – Assistenziali (PDTA)</a:t>
          </a:r>
        </a:p>
      </dsp:txBody>
      <dsp:txXfrm>
        <a:off x="441644" y="2068346"/>
        <a:ext cx="5883272" cy="346292"/>
      </dsp:txXfrm>
    </dsp:sp>
    <dsp:sp modelId="{9D884F2D-BA4D-4540-8930-BE26D37BF8EA}">
      <dsp:nvSpPr>
        <dsp:cNvPr id="0" name=""/>
        <dsp:cNvSpPr/>
      </dsp:nvSpPr>
      <dsp:spPr>
        <a:xfrm>
          <a:off x="0" y="2831172"/>
          <a:ext cx="8458200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332161"/>
              <a:satOff val="54701"/>
              <a:lumOff val="-4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70764" rIns="6564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PDTA Scompenso Cardiaco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PDTA </a:t>
          </a:r>
          <a:r>
            <a:rPr lang="it-IT" sz="1600" b="1" kern="1200" dirty="0" err="1"/>
            <a:t>Stroke</a:t>
          </a:r>
          <a:endParaRPr lang="it-IT" sz="1600" b="1" kern="1200" dirty="0"/>
        </a:p>
      </dsp:txBody>
      <dsp:txXfrm>
        <a:off x="0" y="2831172"/>
        <a:ext cx="8458200" cy="921375"/>
      </dsp:txXfrm>
    </dsp:sp>
    <dsp:sp modelId="{AA7D2AAF-71E3-4D07-A839-D66002A9C772}">
      <dsp:nvSpPr>
        <dsp:cNvPr id="0" name=""/>
        <dsp:cNvSpPr/>
      </dsp:nvSpPr>
      <dsp:spPr>
        <a:xfrm>
          <a:off x="422910" y="2639292"/>
          <a:ext cx="5920740" cy="383760"/>
        </a:xfrm>
        <a:prstGeom prst="roundRect">
          <a:avLst/>
        </a:prstGeom>
        <a:solidFill>
          <a:schemeClr val="accent5">
            <a:hueOff val="-10332161"/>
            <a:satOff val="54701"/>
            <a:lumOff val="-4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dirty="0"/>
            <a:t>Esempi</a:t>
          </a:r>
        </a:p>
      </dsp:txBody>
      <dsp:txXfrm>
        <a:off x="441644" y="2658026"/>
        <a:ext cx="588327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CE9-C550-4412-9B40-E91BF66FF64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19F8-BD61-439F-B977-3DDC8008FB5D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19F8-BD61-439F-B977-3DDC8008FB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16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35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66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978560-E38C-49B5-8B2D-F0460675FF2C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ABD74-B435-432F-B611-0D17AE0F7C80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AB996-D5D2-47D1-9B80-62761DCAF28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6F10-2451-4382-A410-CF1064F5092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81788" y="1428750"/>
            <a:ext cx="2057400" cy="4754563"/>
          </a:xfrm>
        </p:spPr>
        <p:txBody>
          <a:bodyPr vert="eaVert"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9588" y="1428750"/>
            <a:ext cx="6019800" cy="4754563"/>
          </a:xfrm>
        </p:spPr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682BD-1667-4F6E-AEF0-179963950399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15168-BA97-41EB-A655-5155F745918F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2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96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BA574-07F0-4690-827B-D099631CCFB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A742D-2079-4906-886B-10AF84FBE87A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A2C2E-67D7-453A-B837-3533FAED256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6C25-7932-4C38-B99E-F92430A978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9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00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DA9D8-EE0E-4F9D-9481-CE42E4A9B5B3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A1649-7D32-4764-85E2-528FF4E10E25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2pPr marL="742950" indent="-285750">
              <a:buFont typeface="Myriad Web Pro" panose="020B0503030403020204" pitchFamily="34" charset="0"/>
              <a:buChar char="–"/>
              <a:defRPr/>
            </a:lvl2pPr>
            <a:lvl3pPr marL="1143000" indent="-228600">
              <a:buFont typeface="Myriad Web Pro" panose="020B0503030403020204" pitchFamily="34" charset="0"/>
              <a:buChar char="•"/>
              <a:defRPr/>
            </a:lvl3pPr>
            <a:lvl4pPr marL="1600200" indent="-228600">
              <a:buFont typeface="Myriad Web Pro" panose="020B0503030403020204" pitchFamily="34" charset="0"/>
              <a:buChar char="•"/>
              <a:defRPr/>
            </a:lvl4pPr>
            <a:lvl5pPr marL="2057400" indent="-228600">
              <a:buFont typeface="Myriad Web Pro" panose="020B0503030403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7BA22-C829-41DA-84CB-97EE9D49DF9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1284A-1C8D-4D5D-98CC-792540E99F9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8E7E8-FF84-4095-A1C9-6945D45DD3BB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6F464-0A24-4F21-B088-C560B41CA5B9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A38B3-2829-4C7A-94D5-4343D8F3DFE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A5E4E-BA17-4D25-9A55-4687D44B237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Myriad Web Pro" panose="020B0503030403020204" pitchFamily="34" charset="0"/>
              <a:buChar char="•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D3C96-08A3-48B6-8E98-E25A510346D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FD2EA-2679-4005-AF01-6226DCB8460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BB691-AF82-4D1D-B33A-72DFE5EBDF4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E8267-6C84-4886-B738-FED0826775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DB5A7-1F60-48F2-ABFD-C24996D56196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14754E-5C39-4029-B20C-E143566B8F4F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2903538"/>
            <a:ext cx="8229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9588" y="14287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" y="237600"/>
            <a:ext cx="1958400" cy="814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rgbClr val="0084D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Myriad Web Pro Condensed" panose="020B0506030403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8" y="2272281"/>
            <a:ext cx="5559563" cy="23134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30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err="1"/>
              <a:t>Progettazione</a:t>
            </a:r>
            <a:r>
              <a:rPr lang="en-US" sz="2800" b="1" i="1" dirty="0"/>
              <a:t> </a:t>
            </a:r>
            <a:r>
              <a:rPr lang="en-US" sz="2800" b="1" i="1" dirty="0" err="1"/>
              <a:t>Processi</a:t>
            </a:r>
            <a:r>
              <a:rPr lang="en-US" sz="2800" b="1" i="1" dirty="0"/>
              <a:t> </a:t>
            </a:r>
            <a:r>
              <a:rPr lang="en-US" sz="2800" b="1" i="1" dirty="0" err="1"/>
              <a:t>Decisionali</a:t>
            </a:r>
            <a:r>
              <a:rPr lang="en-US" sz="2800" b="1" i="1" dirty="0"/>
              <a:t> in </a:t>
            </a:r>
            <a:r>
              <a:rPr lang="en-US" sz="2800" b="1" i="1" dirty="0" err="1"/>
              <a:t>Sanità</a:t>
            </a:r>
            <a:endParaRPr lang="en-US" sz="2800" b="1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546E31-C797-484F-BA6C-7DB2E044D503}"/>
              </a:ext>
            </a:extLst>
          </p:cNvPr>
          <p:cNvSpPr txBox="1"/>
          <p:nvPr/>
        </p:nvSpPr>
        <p:spPr>
          <a:xfrm>
            <a:off x="5308411" y="469612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rgbClr val="0070C0"/>
                </a:solidFill>
              </a:rPr>
              <a:t>Mimmo Conforti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1151670"/>
            <a:ext cx="8236458" cy="509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1" y="1158742"/>
            <a:ext cx="8243316" cy="508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8223504" cy="3771900"/>
          </a:xfrm>
        </p:spPr>
        <p:txBody>
          <a:bodyPr>
            <a:normAutofit/>
          </a:bodyPr>
          <a:lstStyle/>
          <a:p>
            <a:pPr algn="l"/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Definizioni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 e organizzazione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Tipologie di processi</a:t>
            </a:r>
          </a:p>
        </p:txBody>
      </p:sp>
    </p:spTree>
    <p:extLst>
      <p:ext uri="{BB962C8B-B14F-4D97-AF65-F5344CB8AC3E}">
        <p14:creationId xmlns:p14="http://schemas.microsoft.com/office/powerpoint/2010/main" val="21732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2D9BDBE3-0324-4E76-B0F9-5CC63D57FECC}"/>
              </a:ext>
            </a:extLst>
          </p:cNvPr>
          <p:cNvSpPr txBox="1"/>
          <p:nvPr/>
        </p:nvSpPr>
        <p:spPr>
          <a:xfrm>
            <a:off x="685800" y="1056384"/>
            <a:ext cx="7637780" cy="350544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spcBef>
                <a:spcPts val="315"/>
              </a:spcBef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Il</a:t>
            </a:r>
            <a:r>
              <a:rPr sz="2400" spc="-5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it-IT" sz="2400" b="1" spc="-5" dirty="0">
                <a:solidFill>
                  <a:srgbClr val="002060"/>
                </a:solidFill>
                <a:latin typeface="Arial MT"/>
                <a:cs typeface="Arial MT"/>
              </a:rPr>
              <a:t>P</a:t>
            </a:r>
            <a:r>
              <a:rPr sz="2400" b="1" spc="-5" dirty="0" err="1">
                <a:solidFill>
                  <a:srgbClr val="002060"/>
                </a:solidFill>
                <a:latin typeface="Arial MT"/>
                <a:cs typeface="Arial MT"/>
              </a:rPr>
              <a:t>rocesso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:</a:t>
            </a:r>
            <a:endParaRPr sz="2400" dirty="0">
              <a:latin typeface="Arial MT"/>
              <a:cs typeface="Arial MT"/>
            </a:endParaRPr>
          </a:p>
          <a:p>
            <a:pPr marL="372745" marR="5080" indent="-360680">
              <a:spcBef>
                <a:spcPts val="465"/>
              </a:spcBef>
              <a:buChar char="•"/>
              <a:tabLst>
                <a:tab pos="372745" algn="l"/>
                <a:tab pos="37338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è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costituito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da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insieme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di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attività tra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loro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collegate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sequenza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logica </a:t>
            </a:r>
            <a:r>
              <a:rPr sz="24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temporale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svolte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da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o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più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unità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organizzative;</a:t>
            </a:r>
            <a:endParaRPr sz="2400" dirty="0">
              <a:latin typeface="Arial MT"/>
              <a:cs typeface="Arial MT"/>
            </a:endParaRPr>
          </a:p>
          <a:p>
            <a:pPr marL="372745" marR="756285" indent="-360680">
              <a:spcBef>
                <a:spcPts val="440"/>
              </a:spcBef>
              <a:buChar char="•"/>
              <a:tabLst>
                <a:tab pos="372745" algn="l"/>
                <a:tab pos="37338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non</a:t>
            </a:r>
            <a:r>
              <a:rPr sz="24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è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limitato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alle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singoli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funzioni/di</a:t>
            </a:r>
            <a:r>
              <a:rPr lang="it-IT" sz="2400" dirty="0">
                <a:solidFill>
                  <a:srgbClr val="002060"/>
                </a:solidFill>
                <a:latin typeface="Arial MT"/>
                <a:cs typeface="Arial MT"/>
              </a:rPr>
              <a:t>visioni</a:t>
            </a:r>
            <a:r>
              <a:rPr sz="24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ma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è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definito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dalla </a:t>
            </a:r>
            <a:r>
              <a:rPr sz="2400" spc="-484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produzione</a:t>
            </a:r>
            <a:r>
              <a:rPr sz="2400" spc="-3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di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output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finale,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misurabile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favore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di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cliente;</a:t>
            </a:r>
            <a:endParaRPr sz="2400" dirty="0">
              <a:latin typeface="Arial MT"/>
              <a:cs typeface="Arial MT"/>
            </a:endParaRPr>
          </a:p>
          <a:p>
            <a:pPr marL="372745" indent="-360680">
              <a:spcBef>
                <a:spcPts val="204"/>
              </a:spcBef>
              <a:buChar char="•"/>
              <a:tabLst>
                <a:tab pos="372745" algn="l"/>
                <a:tab pos="37338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è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caratterizzato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da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inizio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ed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una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fine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chiaramente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individuabili</a:t>
            </a:r>
            <a:r>
              <a:rPr sz="2400" dirty="0">
                <a:solidFill>
                  <a:srgbClr val="000065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8">
            <a:extLst>
              <a:ext uri="{FF2B5EF4-FFF2-40B4-BE49-F238E27FC236}">
                <a16:creationId xmlns:a16="http://schemas.microsoft.com/office/drawing/2014/main" id="{1AB23C6E-77CC-4179-A554-DD2EB32DC2FB}"/>
              </a:ext>
            </a:extLst>
          </p:cNvPr>
          <p:cNvGrpSpPr/>
          <p:nvPr/>
        </p:nvGrpSpPr>
        <p:grpSpPr>
          <a:xfrm>
            <a:off x="753110" y="4419600"/>
            <a:ext cx="7785238" cy="2123518"/>
            <a:chOff x="774839" y="4908816"/>
            <a:chExt cx="9143999" cy="2298180"/>
          </a:xfrm>
        </p:grpSpPr>
        <p:sp>
          <p:nvSpPr>
            <p:cNvPr id="6" name="object 10">
              <a:extLst>
                <a:ext uri="{FF2B5EF4-FFF2-40B4-BE49-F238E27FC236}">
                  <a16:creationId xmlns:a16="http://schemas.microsoft.com/office/drawing/2014/main" id="{D3846E41-4149-4169-9F7F-D90B207F0B7A}"/>
                </a:ext>
              </a:extLst>
            </p:cNvPr>
            <p:cNvSpPr/>
            <p:nvPr/>
          </p:nvSpPr>
          <p:spPr>
            <a:xfrm>
              <a:off x="7343279" y="4908816"/>
              <a:ext cx="1693545" cy="584200"/>
            </a:xfrm>
            <a:custGeom>
              <a:avLst/>
              <a:gdLst/>
              <a:ahLst/>
              <a:cxnLst/>
              <a:rect l="l" t="t" r="r" b="b"/>
              <a:pathLst>
                <a:path w="1693545" h="584200">
                  <a:moveTo>
                    <a:pt x="1693151" y="513588"/>
                  </a:moveTo>
                  <a:lnTo>
                    <a:pt x="1688579" y="513588"/>
                  </a:lnTo>
                  <a:lnTo>
                    <a:pt x="1688579" y="509016"/>
                  </a:lnTo>
                  <a:lnTo>
                    <a:pt x="755142" y="509016"/>
                  </a:lnTo>
                  <a:lnTo>
                    <a:pt x="755142" y="336804"/>
                  </a:lnTo>
                  <a:lnTo>
                    <a:pt x="962393" y="336804"/>
                  </a:lnTo>
                  <a:lnTo>
                    <a:pt x="966978" y="336804"/>
                  </a:lnTo>
                  <a:lnTo>
                    <a:pt x="971537" y="336804"/>
                  </a:lnTo>
                  <a:lnTo>
                    <a:pt x="971537" y="0"/>
                  </a:lnTo>
                  <a:lnTo>
                    <a:pt x="962393" y="0"/>
                  </a:lnTo>
                  <a:lnTo>
                    <a:pt x="962393" y="9144"/>
                  </a:lnTo>
                  <a:lnTo>
                    <a:pt x="962393" y="326898"/>
                  </a:lnTo>
                  <a:lnTo>
                    <a:pt x="538721" y="326898"/>
                  </a:lnTo>
                  <a:lnTo>
                    <a:pt x="538721" y="9144"/>
                  </a:lnTo>
                  <a:lnTo>
                    <a:pt x="962393" y="9144"/>
                  </a:lnTo>
                  <a:lnTo>
                    <a:pt x="962393" y="0"/>
                  </a:lnTo>
                  <a:lnTo>
                    <a:pt x="529590" y="0"/>
                  </a:lnTo>
                  <a:lnTo>
                    <a:pt x="529590" y="336804"/>
                  </a:lnTo>
                  <a:lnTo>
                    <a:pt x="534162" y="336804"/>
                  </a:lnTo>
                  <a:lnTo>
                    <a:pt x="538721" y="336804"/>
                  </a:lnTo>
                  <a:lnTo>
                    <a:pt x="745998" y="336804"/>
                  </a:lnTo>
                  <a:lnTo>
                    <a:pt x="745998" y="509016"/>
                  </a:lnTo>
                  <a:lnTo>
                    <a:pt x="4559" y="509016"/>
                  </a:lnTo>
                  <a:lnTo>
                    <a:pt x="4559" y="513588"/>
                  </a:lnTo>
                  <a:lnTo>
                    <a:pt x="0" y="513588"/>
                  </a:lnTo>
                  <a:lnTo>
                    <a:pt x="0" y="583692"/>
                  </a:lnTo>
                  <a:lnTo>
                    <a:pt x="9893" y="583692"/>
                  </a:lnTo>
                  <a:lnTo>
                    <a:pt x="9893" y="518160"/>
                  </a:lnTo>
                  <a:lnTo>
                    <a:pt x="745998" y="518160"/>
                  </a:lnTo>
                  <a:lnTo>
                    <a:pt x="745998" y="583692"/>
                  </a:lnTo>
                  <a:lnTo>
                    <a:pt x="755142" y="583692"/>
                  </a:lnTo>
                  <a:lnTo>
                    <a:pt x="755142" y="518160"/>
                  </a:lnTo>
                  <a:lnTo>
                    <a:pt x="1684020" y="518160"/>
                  </a:lnTo>
                  <a:lnTo>
                    <a:pt x="1684020" y="583692"/>
                  </a:lnTo>
                  <a:lnTo>
                    <a:pt x="1693151" y="583692"/>
                  </a:lnTo>
                  <a:lnTo>
                    <a:pt x="1693151" y="5135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4D762A72-DAD4-4E4F-A415-3954C5B9C866}"/>
                </a:ext>
              </a:extLst>
            </p:cNvPr>
            <p:cNvSpPr/>
            <p:nvPr/>
          </p:nvSpPr>
          <p:spPr>
            <a:xfrm>
              <a:off x="6838061" y="5491746"/>
              <a:ext cx="2631440" cy="858519"/>
            </a:xfrm>
            <a:custGeom>
              <a:avLst/>
              <a:gdLst/>
              <a:ahLst/>
              <a:cxnLst/>
              <a:rect l="l" t="t" r="r" b="b"/>
              <a:pathLst>
                <a:path w="2631440" h="858520">
                  <a:moveTo>
                    <a:pt x="1020330" y="798576"/>
                  </a:moveTo>
                  <a:lnTo>
                    <a:pt x="803160" y="798576"/>
                  </a:lnTo>
                  <a:lnTo>
                    <a:pt x="803160" y="621792"/>
                  </a:lnTo>
                  <a:lnTo>
                    <a:pt x="798576" y="621792"/>
                  </a:lnTo>
                  <a:lnTo>
                    <a:pt x="798576" y="616458"/>
                  </a:lnTo>
                  <a:lnTo>
                    <a:pt x="515112" y="616458"/>
                  </a:lnTo>
                  <a:lnTo>
                    <a:pt x="515112" y="444246"/>
                  </a:lnTo>
                  <a:lnTo>
                    <a:pt x="721614" y="444246"/>
                  </a:lnTo>
                  <a:lnTo>
                    <a:pt x="726186" y="444246"/>
                  </a:lnTo>
                  <a:lnTo>
                    <a:pt x="731532" y="444246"/>
                  </a:lnTo>
                  <a:lnTo>
                    <a:pt x="731532" y="107442"/>
                  </a:lnTo>
                  <a:lnTo>
                    <a:pt x="721614" y="107442"/>
                  </a:lnTo>
                  <a:lnTo>
                    <a:pt x="721614" y="117348"/>
                  </a:lnTo>
                  <a:lnTo>
                    <a:pt x="721614" y="435102"/>
                  </a:lnTo>
                  <a:lnTo>
                    <a:pt x="298716" y="435102"/>
                  </a:lnTo>
                  <a:lnTo>
                    <a:pt x="298716" y="117348"/>
                  </a:lnTo>
                  <a:lnTo>
                    <a:pt x="721614" y="117348"/>
                  </a:lnTo>
                  <a:lnTo>
                    <a:pt x="721614" y="107442"/>
                  </a:lnTo>
                  <a:lnTo>
                    <a:pt x="515112" y="107442"/>
                  </a:lnTo>
                  <a:lnTo>
                    <a:pt x="515112" y="0"/>
                  </a:lnTo>
                  <a:lnTo>
                    <a:pt x="505218" y="0"/>
                  </a:lnTo>
                  <a:lnTo>
                    <a:pt x="505218" y="107442"/>
                  </a:lnTo>
                  <a:lnTo>
                    <a:pt x="288810" y="107442"/>
                  </a:lnTo>
                  <a:lnTo>
                    <a:pt x="288810" y="444246"/>
                  </a:lnTo>
                  <a:lnTo>
                    <a:pt x="293382" y="444246"/>
                  </a:lnTo>
                  <a:lnTo>
                    <a:pt x="298716" y="444246"/>
                  </a:lnTo>
                  <a:lnTo>
                    <a:pt x="505218" y="444246"/>
                  </a:lnTo>
                  <a:lnTo>
                    <a:pt x="505218" y="616458"/>
                  </a:lnTo>
                  <a:lnTo>
                    <a:pt x="221754" y="616458"/>
                  </a:lnTo>
                  <a:lnTo>
                    <a:pt x="221754" y="621792"/>
                  </a:lnTo>
                  <a:lnTo>
                    <a:pt x="216420" y="621792"/>
                  </a:lnTo>
                  <a:lnTo>
                    <a:pt x="216420" y="798576"/>
                  </a:lnTo>
                  <a:lnTo>
                    <a:pt x="0" y="798576"/>
                  </a:lnTo>
                  <a:lnTo>
                    <a:pt x="0" y="858012"/>
                  </a:lnTo>
                  <a:lnTo>
                    <a:pt x="5346" y="858012"/>
                  </a:lnTo>
                  <a:lnTo>
                    <a:pt x="9918" y="858012"/>
                  </a:lnTo>
                  <a:lnTo>
                    <a:pt x="9918" y="807720"/>
                  </a:lnTo>
                  <a:lnTo>
                    <a:pt x="432816" y="807720"/>
                  </a:lnTo>
                  <a:lnTo>
                    <a:pt x="432816" y="858012"/>
                  </a:lnTo>
                  <a:lnTo>
                    <a:pt x="438162" y="858012"/>
                  </a:lnTo>
                  <a:lnTo>
                    <a:pt x="442722" y="858012"/>
                  </a:lnTo>
                  <a:lnTo>
                    <a:pt x="442722" y="798576"/>
                  </a:lnTo>
                  <a:lnTo>
                    <a:pt x="226314" y="798576"/>
                  </a:lnTo>
                  <a:lnTo>
                    <a:pt x="226314" y="626364"/>
                  </a:lnTo>
                  <a:lnTo>
                    <a:pt x="794016" y="626364"/>
                  </a:lnTo>
                  <a:lnTo>
                    <a:pt x="794016" y="798576"/>
                  </a:lnTo>
                  <a:lnTo>
                    <a:pt x="577608" y="798576"/>
                  </a:lnTo>
                  <a:lnTo>
                    <a:pt x="577608" y="858012"/>
                  </a:lnTo>
                  <a:lnTo>
                    <a:pt x="582180" y="858012"/>
                  </a:lnTo>
                  <a:lnTo>
                    <a:pt x="586740" y="858012"/>
                  </a:lnTo>
                  <a:lnTo>
                    <a:pt x="586740" y="807720"/>
                  </a:lnTo>
                  <a:lnTo>
                    <a:pt x="1010412" y="807720"/>
                  </a:lnTo>
                  <a:lnTo>
                    <a:pt x="1010412" y="858012"/>
                  </a:lnTo>
                  <a:lnTo>
                    <a:pt x="1014996" y="858012"/>
                  </a:lnTo>
                  <a:lnTo>
                    <a:pt x="1020330" y="858012"/>
                  </a:lnTo>
                  <a:lnTo>
                    <a:pt x="1020330" y="798576"/>
                  </a:lnTo>
                  <a:close/>
                </a:path>
                <a:path w="2631440" h="858520">
                  <a:moveTo>
                    <a:pt x="1476756" y="107442"/>
                  </a:moveTo>
                  <a:lnTo>
                    <a:pt x="1467612" y="107442"/>
                  </a:lnTo>
                  <a:lnTo>
                    <a:pt x="1467612" y="117348"/>
                  </a:lnTo>
                  <a:lnTo>
                    <a:pt x="1467612" y="435102"/>
                  </a:lnTo>
                  <a:lnTo>
                    <a:pt x="1043940" y="435102"/>
                  </a:lnTo>
                  <a:lnTo>
                    <a:pt x="1043940" y="117348"/>
                  </a:lnTo>
                  <a:lnTo>
                    <a:pt x="1467612" y="117348"/>
                  </a:lnTo>
                  <a:lnTo>
                    <a:pt x="1467612" y="107442"/>
                  </a:lnTo>
                  <a:lnTo>
                    <a:pt x="1260360" y="107442"/>
                  </a:lnTo>
                  <a:lnTo>
                    <a:pt x="1260360" y="0"/>
                  </a:lnTo>
                  <a:lnTo>
                    <a:pt x="1251216" y="0"/>
                  </a:lnTo>
                  <a:lnTo>
                    <a:pt x="1251216" y="107442"/>
                  </a:lnTo>
                  <a:lnTo>
                    <a:pt x="1034808" y="107442"/>
                  </a:lnTo>
                  <a:lnTo>
                    <a:pt x="1034808" y="444246"/>
                  </a:lnTo>
                  <a:lnTo>
                    <a:pt x="1476756" y="444246"/>
                  </a:lnTo>
                  <a:lnTo>
                    <a:pt x="1476756" y="107442"/>
                  </a:lnTo>
                  <a:close/>
                </a:path>
                <a:path w="2631440" h="858520">
                  <a:moveTo>
                    <a:pt x="2631198" y="798576"/>
                  </a:moveTo>
                  <a:lnTo>
                    <a:pt x="2414778" y="798576"/>
                  </a:lnTo>
                  <a:lnTo>
                    <a:pt x="2414778" y="621792"/>
                  </a:lnTo>
                  <a:lnTo>
                    <a:pt x="2410218" y="621792"/>
                  </a:lnTo>
                  <a:lnTo>
                    <a:pt x="2410218" y="616458"/>
                  </a:lnTo>
                  <a:lnTo>
                    <a:pt x="2198370" y="616458"/>
                  </a:lnTo>
                  <a:lnTo>
                    <a:pt x="2198370" y="444246"/>
                  </a:lnTo>
                  <a:lnTo>
                    <a:pt x="2405646" y="444246"/>
                  </a:lnTo>
                  <a:lnTo>
                    <a:pt x="2410218" y="444246"/>
                  </a:lnTo>
                  <a:lnTo>
                    <a:pt x="2414778" y="444246"/>
                  </a:lnTo>
                  <a:lnTo>
                    <a:pt x="2414778" y="107442"/>
                  </a:lnTo>
                  <a:lnTo>
                    <a:pt x="2405646" y="107442"/>
                  </a:lnTo>
                  <a:lnTo>
                    <a:pt x="2405646" y="117348"/>
                  </a:lnTo>
                  <a:lnTo>
                    <a:pt x="2405646" y="435102"/>
                  </a:lnTo>
                  <a:lnTo>
                    <a:pt x="1981962" y="435102"/>
                  </a:lnTo>
                  <a:lnTo>
                    <a:pt x="1981962" y="117348"/>
                  </a:lnTo>
                  <a:lnTo>
                    <a:pt x="2405646" y="117348"/>
                  </a:lnTo>
                  <a:lnTo>
                    <a:pt x="2405646" y="107442"/>
                  </a:lnTo>
                  <a:lnTo>
                    <a:pt x="2198370" y="107442"/>
                  </a:lnTo>
                  <a:lnTo>
                    <a:pt x="2198370" y="0"/>
                  </a:lnTo>
                  <a:lnTo>
                    <a:pt x="2189238" y="0"/>
                  </a:lnTo>
                  <a:lnTo>
                    <a:pt x="2189238" y="107442"/>
                  </a:lnTo>
                  <a:lnTo>
                    <a:pt x="1972830" y="107442"/>
                  </a:lnTo>
                  <a:lnTo>
                    <a:pt x="1972830" y="444246"/>
                  </a:lnTo>
                  <a:lnTo>
                    <a:pt x="1977390" y="444246"/>
                  </a:lnTo>
                  <a:lnTo>
                    <a:pt x="1981962" y="444246"/>
                  </a:lnTo>
                  <a:lnTo>
                    <a:pt x="2189238" y="444246"/>
                  </a:lnTo>
                  <a:lnTo>
                    <a:pt x="2189238" y="616458"/>
                  </a:lnTo>
                  <a:lnTo>
                    <a:pt x="1857006" y="616458"/>
                  </a:lnTo>
                  <a:lnTo>
                    <a:pt x="1857006" y="621792"/>
                  </a:lnTo>
                  <a:lnTo>
                    <a:pt x="1852434" y="621792"/>
                  </a:lnTo>
                  <a:lnTo>
                    <a:pt x="1852434" y="798576"/>
                  </a:lnTo>
                  <a:lnTo>
                    <a:pt x="1636014" y="798576"/>
                  </a:lnTo>
                  <a:lnTo>
                    <a:pt x="1636014" y="858012"/>
                  </a:lnTo>
                  <a:lnTo>
                    <a:pt x="1640586" y="858012"/>
                  </a:lnTo>
                  <a:lnTo>
                    <a:pt x="1645170" y="858012"/>
                  </a:lnTo>
                  <a:lnTo>
                    <a:pt x="1645170" y="807720"/>
                  </a:lnTo>
                  <a:lnTo>
                    <a:pt x="2068842" y="807720"/>
                  </a:lnTo>
                  <a:lnTo>
                    <a:pt x="2068842" y="858012"/>
                  </a:lnTo>
                  <a:lnTo>
                    <a:pt x="2073414" y="858012"/>
                  </a:lnTo>
                  <a:lnTo>
                    <a:pt x="2077974" y="858012"/>
                  </a:lnTo>
                  <a:lnTo>
                    <a:pt x="2077974" y="798576"/>
                  </a:lnTo>
                  <a:lnTo>
                    <a:pt x="1861566" y="798576"/>
                  </a:lnTo>
                  <a:lnTo>
                    <a:pt x="1861566" y="626364"/>
                  </a:lnTo>
                  <a:lnTo>
                    <a:pt x="2405646" y="626364"/>
                  </a:lnTo>
                  <a:lnTo>
                    <a:pt x="2405646" y="798576"/>
                  </a:lnTo>
                  <a:lnTo>
                    <a:pt x="2189238" y="798576"/>
                  </a:lnTo>
                  <a:lnTo>
                    <a:pt x="2189238" y="858012"/>
                  </a:lnTo>
                  <a:lnTo>
                    <a:pt x="2193810" y="858012"/>
                  </a:lnTo>
                  <a:lnTo>
                    <a:pt x="2198382" y="858012"/>
                  </a:lnTo>
                  <a:lnTo>
                    <a:pt x="2198382" y="807720"/>
                  </a:lnTo>
                  <a:lnTo>
                    <a:pt x="2622054" y="807720"/>
                  </a:lnTo>
                  <a:lnTo>
                    <a:pt x="2622054" y="858012"/>
                  </a:lnTo>
                  <a:lnTo>
                    <a:pt x="2626614" y="858012"/>
                  </a:lnTo>
                  <a:lnTo>
                    <a:pt x="2631198" y="858012"/>
                  </a:lnTo>
                  <a:lnTo>
                    <a:pt x="2631198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AF9E2791-D6F9-4E0A-97F8-79858716719D}"/>
                </a:ext>
              </a:extLst>
            </p:cNvPr>
            <p:cNvSpPr/>
            <p:nvPr/>
          </p:nvSpPr>
          <p:spPr>
            <a:xfrm>
              <a:off x="7743329" y="5711202"/>
              <a:ext cx="532765" cy="638810"/>
            </a:xfrm>
            <a:custGeom>
              <a:avLst/>
              <a:gdLst/>
              <a:ahLst/>
              <a:cxnLst/>
              <a:rect l="l" t="t" r="r" b="b"/>
              <a:pathLst>
                <a:path w="532765" h="638810">
                  <a:moveTo>
                    <a:pt x="76200" y="461010"/>
                  </a:moveTo>
                  <a:lnTo>
                    <a:pt x="0" y="461010"/>
                  </a:lnTo>
                  <a:lnTo>
                    <a:pt x="0" y="638556"/>
                  </a:lnTo>
                  <a:lnTo>
                    <a:pt x="76200" y="638556"/>
                  </a:lnTo>
                  <a:lnTo>
                    <a:pt x="76200" y="461010"/>
                  </a:lnTo>
                  <a:close/>
                </a:path>
                <a:path w="532765" h="638810">
                  <a:moveTo>
                    <a:pt x="342900" y="0"/>
                  </a:moveTo>
                  <a:lnTo>
                    <a:pt x="38100" y="0"/>
                  </a:lnTo>
                  <a:lnTo>
                    <a:pt x="38100" y="38100"/>
                  </a:lnTo>
                  <a:lnTo>
                    <a:pt x="0" y="38100"/>
                  </a:lnTo>
                  <a:lnTo>
                    <a:pt x="0" y="232410"/>
                  </a:lnTo>
                  <a:lnTo>
                    <a:pt x="76200" y="232410"/>
                  </a:lnTo>
                  <a:lnTo>
                    <a:pt x="76200" y="76200"/>
                  </a:lnTo>
                  <a:lnTo>
                    <a:pt x="342900" y="76200"/>
                  </a:lnTo>
                  <a:lnTo>
                    <a:pt x="342900" y="0"/>
                  </a:lnTo>
                  <a:close/>
                </a:path>
                <a:path w="532765" h="638810">
                  <a:moveTo>
                    <a:pt x="532638" y="571500"/>
                  </a:moveTo>
                  <a:lnTo>
                    <a:pt x="456438" y="571500"/>
                  </a:lnTo>
                  <a:lnTo>
                    <a:pt x="456438" y="638556"/>
                  </a:lnTo>
                  <a:lnTo>
                    <a:pt x="532638" y="638556"/>
                  </a:lnTo>
                  <a:lnTo>
                    <a:pt x="532638" y="571500"/>
                  </a:lnTo>
                  <a:close/>
                </a:path>
                <a:path w="532765" h="638810">
                  <a:moveTo>
                    <a:pt x="532638" y="38100"/>
                  </a:moveTo>
                  <a:lnTo>
                    <a:pt x="456438" y="38100"/>
                  </a:lnTo>
                  <a:lnTo>
                    <a:pt x="456438" y="342900"/>
                  </a:lnTo>
                  <a:lnTo>
                    <a:pt x="532638" y="342900"/>
                  </a:lnTo>
                  <a:lnTo>
                    <a:pt x="532638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4">
              <a:extLst>
                <a:ext uri="{FF2B5EF4-FFF2-40B4-BE49-F238E27FC236}">
                  <a16:creationId xmlns:a16="http://schemas.microsoft.com/office/drawing/2014/main" id="{5A472E73-348D-482F-862F-5E0C45C95B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839" y="6349746"/>
              <a:ext cx="9143999" cy="857250"/>
            </a:xfrm>
            <a:prstGeom prst="rect">
              <a:avLst/>
            </a:prstGeom>
          </p:spPr>
        </p:pic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03B5C3EF-CD94-414F-9BAF-AED88EB46AC9}"/>
                </a:ext>
              </a:extLst>
            </p:cNvPr>
            <p:cNvSpPr/>
            <p:nvPr/>
          </p:nvSpPr>
          <p:spPr>
            <a:xfrm>
              <a:off x="6838061" y="6349758"/>
              <a:ext cx="2631440" cy="786765"/>
            </a:xfrm>
            <a:custGeom>
              <a:avLst/>
              <a:gdLst/>
              <a:ahLst/>
              <a:cxnLst/>
              <a:rect l="l" t="t" r="r" b="b"/>
              <a:pathLst>
                <a:path w="2631440" h="786765">
                  <a:moveTo>
                    <a:pt x="442722" y="0"/>
                  </a:moveTo>
                  <a:lnTo>
                    <a:pt x="432816" y="0"/>
                  </a:lnTo>
                  <a:lnTo>
                    <a:pt x="432816" y="267462"/>
                  </a:lnTo>
                  <a:lnTo>
                    <a:pt x="9918" y="267462"/>
                  </a:lnTo>
                  <a:lnTo>
                    <a:pt x="9918" y="0"/>
                  </a:lnTo>
                  <a:lnTo>
                    <a:pt x="0" y="0"/>
                  </a:lnTo>
                  <a:lnTo>
                    <a:pt x="0" y="277368"/>
                  </a:lnTo>
                  <a:lnTo>
                    <a:pt x="5346" y="277368"/>
                  </a:lnTo>
                  <a:lnTo>
                    <a:pt x="9918" y="277368"/>
                  </a:lnTo>
                  <a:lnTo>
                    <a:pt x="432816" y="277368"/>
                  </a:lnTo>
                  <a:lnTo>
                    <a:pt x="438162" y="277368"/>
                  </a:lnTo>
                  <a:lnTo>
                    <a:pt x="442722" y="277368"/>
                  </a:lnTo>
                  <a:lnTo>
                    <a:pt x="442722" y="0"/>
                  </a:lnTo>
                  <a:close/>
                </a:path>
                <a:path w="2631440" h="786765">
                  <a:moveTo>
                    <a:pt x="1020330" y="0"/>
                  </a:moveTo>
                  <a:lnTo>
                    <a:pt x="1010412" y="0"/>
                  </a:lnTo>
                  <a:lnTo>
                    <a:pt x="1010412" y="267462"/>
                  </a:lnTo>
                  <a:lnTo>
                    <a:pt x="586740" y="267462"/>
                  </a:lnTo>
                  <a:lnTo>
                    <a:pt x="586740" y="0"/>
                  </a:lnTo>
                  <a:lnTo>
                    <a:pt x="577608" y="0"/>
                  </a:lnTo>
                  <a:lnTo>
                    <a:pt x="577608" y="277368"/>
                  </a:lnTo>
                  <a:lnTo>
                    <a:pt x="582180" y="277368"/>
                  </a:lnTo>
                  <a:lnTo>
                    <a:pt x="586740" y="277368"/>
                  </a:lnTo>
                  <a:lnTo>
                    <a:pt x="1010412" y="277368"/>
                  </a:lnTo>
                  <a:lnTo>
                    <a:pt x="1014996" y="277368"/>
                  </a:lnTo>
                  <a:lnTo>
                    <a:pt x="1020330" y="277368"/>
                  </a:lnTo>
                  <a:lnTo>
                    <a:pt x="1020330" y="0"/>
                  </a:lnTo>
                  <a:close/>
                </a:path>
                <a:path w="2631440" h="786765">
                  <a:moveTo>
                    <a:pt x="2077974" y="0"/>
                  </a:moveTo>
                  <a:lnTo>
                    <a:pt x="2068842" y="0"/>
                  </a:lnTo>
                  <a:lnTo>
                    <a:pt x="2068842" y="267462"/>
                  </a:lnTo>
                  <a:lnTo>
                    <a:pt x="1645170" y="267462"/>
                  </a:lnTo>
                  <a:lnTo>
                    <a:pt x="1645170" y="0"/>
                  </a:lnTo>
                  <a:lnTo>
                    <a:pt x="1636014" y="0"/>
                  </a:lnTo>
                  <a:lnTo>
                    <a:pt x="1636014" y="277368"/>
                  </a:lnTo>
                  <a:lnTo>
                    <a:pt x="1640586" y="277368"/>
                  </a:lnTo>
                  <a:lnTo>
                    <a:pt x="1645170" y="277368"/>
                  </a:lnTo>
                  <a:lnTo>
                    <a:pt x="1852434" y="277368"/>
                  </a:lnTo>
                  <a:lnTo>
                    <a:pt x="1852434" y="449580"/>
                  </a:lnTo>
                  <a:lnTo>
                    <a:pt x="1636014" y="449580"/>
                  </a:lnTo>
                  <a:lnTo>
                    <a:pt x="1636014" y="786384"/>
                  </a:lnTo>
                  <a:lnTo>
                    <a:pt x="2077974" y="786384"/>
                  </a:lnTo>
                  <a:lnTo>
                    <a:pt x="2077974" y="449580"/>
                  </a:lnTo>
                  <a:lnTo>
                    <a:pt x="2068842" y="449580"/>
                  </a:lnTo>
                  <a:lnTo>
                    <a:pt x="2068842" y="458724"/>
                  </a:lnTo>
                  <a:lnTo>
                    <a:pt x="2068842" y="776478"/>
                  </a:lnTo>
                  <a:lnTo>
                    <a:pt x="1645170" y="776478"/>
                  </a:lnTo>
                  <a:lnTo>
                    <a:pt x="1645170" y="458724"/>
                  </a:lnTo>
                  <a:lnTo>
                    <a:pt x="2068842" y="458724"/>
                  </a:lnTo>
                  <a:lnTo>
                    <a:pt x="2068842" y="449580"/>
                  </a:lnTo>
                  <a:lnTo>
                    <a:pt x="1861566" y="449580"/>
                  </a:lnTo>
                  <a:lnTo>
                    <a:pt x="1861566" y="277368"/>
                  </a:lnTo>
                  <a:lnTo>
                    <a:pt x="2068842" y="277368"/>
                  </a:lnTo>
                  <a:lnTo>
                    <a:pt x="2073414" y="277368"/>
                  </a:lnTo>
                  <a:lnTo>
                    <a:pt x="2077974" y="277368"/>
                  </a:lnTo>
                  <a:lnTo>
                    <a:pt x="2077974" y="0"/>
                  </a:lnTo>
                  <a:close/>
                </a:path>
                <a:path w="2631440" h="786765">
                  <a:moveTo>
                    <a:pt x="2631198" y="0"/>
                  </a:moveTo>
                  <a:lnTo>
                    <a:pt x="2622054" y="0"/>
                  </a:lnTo>
                  <a:lnTo>
                    <a:pt x="2622054" y="267462"/>
                  </a:lnTo>
                  <a:lnTo>
                    <a:pt x="2198382" y="267462"/>
                  </a:lnTo>
                  <a:lnTo>
                    <a:pt x="2198382" y="0"/>
                  </a:lnTo>
                  <a:lnTo>
                    <a:pt x="2189238" y="0"/>
                  </a:lnTo>
                  <a:lnTo>
                    <a:pt x="2189238" y="277368"/>
                  </a:lnTo>
                  <a:lnTo>
                    <a:pt x="2193810" y="277368"/>
                  </a:lnTo>
                  <a:lnTo>
                    <a:pt x="2198382" y="277368"/>
                  </a:lnTo>
                  <a:lnTo>
                    <a:pt x="2622054" y="277368"/>
                  </a:lnTo>
                  <a:lnTo>
                    <a:pt x="2626614" y="277368"/>
                  </a:lnTo>
                  <a:lnTo>
                    <a:pt x="2631198" y="277368"/>
                  </a:lnTo>
                  <a:lnTo>
                    <a:pt x="2631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>
              <a:extLst>
                <a:ext uri="{FF2B5EF4-FFF2-40B4-BE49-F238E27FC236}">
                  <a16:creationId xmlns:a16="http://schemas.microsoft.com/office/drawing/2014/main" id="{2DA4943A-31D0-4868-932D-E026704B4DD2}"/>
                </a:ext>
              </a:extLst>
            </p:cNvPr>
            <p:cNvSpPr/>
            <p:nvPr/>
          </p:nvSpPr>
          <p:spPr>
            <a:xfrm>
              <a:off x="6794627" y="6349758"/>
              <a:ext cx="2718435" cy="638175"/>
            </a:xfrm>
            <a:custGeom>
              <a:avLst/>
              <a:gdLst/>
              <a:ahLst/>
              <a:cxnLst/>
              <a:rect l="l" t="t" r="r" b="b"/>
              <a:pathLst>
                <a:path w="2718434" h="638175">
                  <a:moveTo>
                    <a:pt x="304800" y="89154"/>
                  </a:moveTo>
                  <a:lnTo>
                    <a:pt x="0" y="89154"/>
                  </a:lnTo>
                  <a:lnTo>
                    <a:pt x="0" y="165354"/>
                  </a:lnTo>
                  <a:lnTo>
                    <a:pt x="304800" y="165354"/>
                  </a:lnTo>
                  <a:lnTo>
                    <a:pt x="304800" y="89154"/>
                  </a:lnTo>
                  <a:close/>
                </a:path>
                <a:path w="2718434" h="638175">
                  <a:moveTo>
                    <a:pt x="838200" y="89154"/>
                  </a:moveTo>
                  <a:lnTo>
                    <a:pt x="533400" y="89154"/>
                  </a:lnTo>
                  <a:lnTo>
                    <a:pt x="533400" y="165354"/>
                  </a:lnTo>
                  <a:lnTo>
                    <a:pt x="838200" y="165354"/>
                  </a:lnTo>
                  <a:lnTo>
                    <a:pt x="838200" y="89154"/>
                  </a:lnTo>
                  <a:close/>
                </a:path>
                <a:path w="2718434" h="638175">
                  <a:moveTo>
                    <a:pt x="1024902" y="0"/>
                  </a:moveTo>
                  <a:lnTo>
                    <a:pt x="948702" y="0"/>
                  </a:lnTo>
                  <a:lnTo>
                    <a:pt x="948702" y="127254"/>
                  </a:lnTo>
                  <a:lnTo>
                    <a:pt x="1024902" y="127254"/>
                  </a:lnTo>
                  <a:lnTo>
                    <a:pt x="1024902" y="0"/>
                  </a:lnTo>
                  <a:close/>
                </a:path>
                <a:path w="2718434" h="638175">
                  <a:moveTo>
                    <a:pt x="1481340" y="0"/>
                  </a:moveTo>
                  <a:lnTo>
                    <a:pt x="1405140" y="0"/>
                  </a:lnTo>
                  <a:lnTo>
                    <a:pt x="1405140" y="237744"/>
                  </a:lnTo>
                  <a:lnTo>
                    <a:pt x="1481340" y="237744"/>
                  </a:lnTo>
                  <a:lnTo>
                    <a:pt x="1481340" y="0"/>
                  </a:lnTo>
                  <a:close/>
                </a:path>
                <a:path w="2718434" h="638175">
                  <a:moveTo>
                    <a:pt x="1748040" y="561594"/>
                  </a:moveTo>
                  <a:lnTo>
                    <a:pt x="1481340" y="561594"/>
                  </a:lnTo>
                  <a:lnTo>
                    <a:pt x="1481340" y="466344"/>
                  </a:lnTo>
                  <a:lnTo>
                    <a:pt x="1405140" y="466344"/>
                  </a:lnTo>
                  <a:lnTo>
                    <a:pt x="1405140" y="599694"/>
                  </a:lnTo>
                  <a:lnTo>
                    <a:pt x="1443240" y="599694"/>
                  </a:lnTo>
                  <a:lnTo>
                    <a:pt x="1443240" y="637794"/>
                  </a:lnTo>
                  <a:lnTo>
                    <a:pt x="1748040" y="637794"/>
                  </a:lnTo>
                  <a:lnTo>
                    <a:pt x="1748040" y="561594"/>
                  </a:lnTo>
                  <a:close/>
                </a:path>
                <a:path w="2718434" h="638175">
                  <a:moveTo>
                    <a:pt x="2281440" y="561594"/>
                  </a:moveTo>
                  <a:lnTo>
                    <a:pt x="1976640" y="561594"/>
                  </a:lnTo>
                  <a:lnTo>
                    <a:pt x="1976640" y="637794"/>
                  </a:lnTo>
                  <a:lnTo>
                    <a:pt x="2281440" y="637794"/>
                  </a:lnTo>
                  <a:lnTo>
                    <a:pt x="2281440" y="561594"/>
                  </a:lnTo>
                  <a:close/>
                </a:path>
                <a:path w="2718434" h="638175">
                  <a:moveTo>
                    <a:pt x="2467368" y="294894"/>
                  </a:moveTo>
                  <a:lnTo>
                    <a:pt x="2391168" y="294894"/>
                  </a:lnTo>
                  <a:lnTo>
                    <a:pt x="2391168" y="599694"/>
                  </a:lnTo>
                  <a:lnTo>
                    <a:pt x="2467368" y="599694"/>
                  </a:lnTo>
                  <a:lnTo>
                    <a:pt x="2467368" y="294894"/>
                  </a:lnTo>
                  <a:close/>
                </a:path>
                <a:path w="2718434" h="638175">
                  <a:moveTo>
                    <a:pt x="2718066" y="52578"/>
                  </a:moveTo>
                  <a:lnTo>
                    <a:pt x="2429268" y="52578"/>
                  </a:lnTo>
                  <a:lnTo>
                    <a:pt x="2429268" y="128778"/>
                  </a:lnTo>
                  <a:lnTo>
                    <a:pt x="2718066" y="128778"/>
                  </a:lnTo>
                  <a:lnTo>
                    <a:pt x="2718066" y="525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697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106578"/>
            <a:ext cx="8270748" cy="51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" y="1095512"/>
            <a:ext cx="8209026" cy="50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4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1093436"/>
            <a:ext cx="8243316" cy="50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9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8">
            <a:extLst>
              <a:ext uri="{FF2B5EF4-FFF2-40B4-BE49-F238E27FC236}">
                <a16:creationId xmlns:a16="http://schemas.microsoft.com/office/drawing/2014/main" id="{516C7B0C-DC57-410F-91EC-B3112B0AB7AA}"/>
              </a:ext>
            </a:extLst>
          </p:cNvPr>
          <p:cNvSpPr txBox="1"/>
          <p:nvPr/>
        </p:nvSpPr>
        <p:spPr>
          <a:xfrm>
            <a:off x="579120" y="1206596"/>
            <a:ext cx="7985759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possono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essere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classificati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2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categorie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2060"/>
                </a:solidFill>
                <a:latin typeface="Arial MT"/>
                <a:cs typeface="Arial MT"/>
              </a:rPr>
              <a:t>(Porter,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1985):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processi primari che hanno per destinatari soggetti esterni all’azienda,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particolare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i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clienti,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e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quindi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sono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direttamente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responsabili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della </a:t>
            </a:r>
            <a:r>
              <a:rPr sz="24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generazione dei beni,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dei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servizi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e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degli output rivolti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destinatari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finali 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dell’attività</a:t>
            </a:r>
            <a:r>
              <a:rPr sz="2400" spc="-2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aziendale;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2060"/>
              </a:buClr>
              <a:buFont typeface="Arial MT"/>
              <a:buChar char="•"/>
            </a:pPr>
            <a:endParaRPr sz="24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secondari,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che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hanno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come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destinatari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soggetti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interni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all’azienda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e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sono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finalizzati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al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corretto,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continuo ed efficace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svolgimento </a:t>
            </a: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dei</a:t>
            </a:r>
            <a:r>
              <a:rPr sz="24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sz="2400" spc="-1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primari.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1996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C298E07-54BB-44CC-8BB7-69A06458326F}"/>
              </a:ext>
            </a:extLst>
          </p:cNvPr>
          <p:cNvSpPr txBox="1"/>
          <p:nvPr/>
        </p:nvSpPr>
        <p:spPr>
          <a:xfrm>
            <a:off x="2819400" y="245026"/>
            <a:ext cx="5867400" cy="659155"/>
          </a:xfrm>
          <a:prstGeom prst="rect">
            <a:avLst/>
          </a:prstGeom>
          <a:solidFill>
            <a:srgbClr val="B7C6D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07314">
              <a:lnSpc>
                <a:spcPct val="100000"/>
              </a:lnSpc>
            </a:pP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La</a:t>
            </a:r>
            <a:r>
              <a:rPr sz="24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classificazione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dei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processi</a:t>
            </a:r>
            <a:r>
              <a:rPr sz="24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in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sanità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32F3579-FA0F-4E53-9F8F-73AB0D2EA32A}"/>
              </a:ext>
            </a:extLst>
          </p:cNvPr>
          <p:cNvSpPr txBox="1"/>
          <p:nvPr/>
        </p:nvSpPr>
        <p:spPr>
          <a:xfrm>
            <a:off x="579120" y="1614400"/>
            <a:ext cx="7985759" cy="4655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900" algn="l"/>
              </a:tabLst>
            </a:pP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Processi </a:t>
            </a: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primari</a:t>
            </a: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clinico</a:t>
            </a:r>
            <a:r>
              <a:rPr lang="it-IT" sz="2000" b="1" spc="-5" dirty="0">
                <a:solidFill>
                  <a:srgbClr val="002060"/>
                </a:solidFill>
                <a:latin typeface="Arial MT"/>
                <a:cs typeface="Arial MT"/>
              </a:rPr>
              <a:t>-</a:t>
            </a: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assistenziali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: insieme di attività cliniche svolte per </a:t>
            </a:r>
            <a:r>
              <a:rPr sz="2000" dirty="0" err="1">
                <a:solidFill>
                  <a:srgbClr val="002060"/>
                </a:solidFill>
                <a:latin typeface="Arial MT"/>
                <a:cs typeface="Arial MT"/>
              </a:rPr>
              <a:t>risolvere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un</a:t>
            </a:r>
            <a:r>
              <a:rPr lang="it-IT" sz="2000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specific</a:t>
            </a:r>
            <a:r>
              <a:rPr lang="it-IT" sz="2000" spc="-5" dirty="0">
                <a:solidFill>
                  <a:srgbClr val="00206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lang="it-IT" sz="2000" spc="-5" dirty="0">
                <a:solidFill>
                  <a:srgbClr val="002060"/>
                </a:solidFill>
                <a:latin typeface="Arial MT"/>
                <a:cs typeface="Arial MT"/>
              </a:rPr>
              <a:t>esigenza di tutela della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salute e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hanno come output finale</a:t>
            </a:r>
            <a:r>
              <a:rPr lang="it-IT" sz="20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 err="1">
                <a:solidFill>
                  <a:srgbClr val="002060"/>
                </a:solidFill>
                <a:latin typeface="Arial MT"/>
                <a:cs typeface="Arial MT"/>
              </a:rPr>
              <a:t>atteso</a:t>
            </a:r>
            <a:r>
              <a:rPr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la</a:t>
            </a:r>
            <a:r>
              <a:rPr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 err="1">
                <a:solidFill>
                  <a:srgbClr val="002060"/>
                </a:solidFill>
                <a:latin typeface="Arial MT"/>
                <a:cs typeface="Arial MT"/>
              </a:rPr>
              <a:t>risoluzione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del</a:t>
            </a:r>
            <a:r>
              <a:rPr lang="it-IT"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 err="1">
                <a:solidFill>
                  <a:srgbClr val="002060"/>
                </a:solidFill>
                <a:latin typeface="Arial MT"/>
                <a:cs typeface="Arial MT"/>
              </a:rPr>
              <a:t>problema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di</a:t>
            </a:r>
            <a:r>
              <a:rPr lang="it-IT" sz="2000" spc="-10" dirty="0">
                <a:solidFill>
                  <a:srgbClr val="002060"/>
                </a:solidFill>
                <a:latin typeface="Arial MT"/>
                <a:cs typeface="Arial MT"/>
              </a:rPr>
              <a:t> assistenza e cura richiesto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endParaRPr lang="it-IT" sz="20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900" algn="l"/>
              </a:tabLst>
            </a:pPr>
            <a:endParaRPr lang="it-IT" sz="2000" spc="-5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  <a:tabLst>
                <a:tab pos="469900" algn="l"/>
              </a:tabLst>
            </a:pP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2060"/>
                </a:solidFill>
                <a:latin typeface="Arial MT"/>
                <a:cs typeface="Arial MT"/>
              </a:rPr>
              <a:t>sanitari di </a:t>
            </a: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supporto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: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attività di carattere clinico (es. gestione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dei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farmaci,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analisi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di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laboratorio) che non producono un risultato finale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salute,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ma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sono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strettamente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funzionali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e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interconnesse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al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processo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primario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clinico</a:t>
            </a:r>
            <a:r>
              <a:rPr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assistenziale</a:t>
            </a:r>
            <a:r>
              <a:rPr sz="2000" spc="-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Font typeface="Wingdings" panose="05000000000000000000" pitchFamily="2" charset="2"/>
              <a:buChar char="q"/>
            </a:pPr>
            <a:endParaRPr sz="2000" dirty="0">
              <a:latin typeface="Arial MT"/>
              <a:cs typeface="Arial MT"/>
            </a:endParaRPr>
          </a:p>
          <a:p>
            <a:pPr marL="469900" marR="5080" indent="-457200" algn="just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469900" algn="l"/>
              </a:tabLst>
            </a:pP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lang="it-IT" sz="2000" b="1" spc="-5" dirty="0">
                <a:solidFill>
                  <a:srgbClr val="002060"/>
                </a:solidFill>
                <a:latin typeface="Arial MT"/>
                <a:cs typeface="Arial MT"/>
              </a:rPr>
              <a:t> tecnico-</a:t>
            </a:r>
            <a:r>
              <a:rPr sz="2000" b="1" spc="-5" dirty="0" err="1">
                <a:solidFill>
                  <a:srgbClr val="002060"/>
                </a:solidFill>
                <a:latin typeface="Arial MT"/>
                <a:cs typeface="Arial MT"/>
              </a:rPr>
              <a:t>amministrativi</a:t>
            </a: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2060"/>
                </a:solidFill>
                <a:latin typeface="Arial MT"/>
                <a:cs typeface="Arial MT"/>
              </a:rPr>
              <a:t>di </a:t>
            </a:r>
            <a:r>
              <a:rPr sz="2000" b="1" spc="-5" dirty="0">
                <a:solidFill>
                  <a:srgbClr val="002060"/>
                </a:solidFill>
                <a:latin typeface="Arial MT"/>
                <a:cs typeface="Arial MT"/>
              </a:rPr>
              <a:t>supporto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: </a:t>
            </a:r>
            <a:r>
              <a:rPr sz="2000" spc="-5" dirty="0" err="1">
                <a:solidFill>
                  <a:srgbClr val="002060"/>
                </a:solidFill>
                <a:latin typeface="Arial MT"/>
                <a:cs typeface="Arial MT"/>
              </a:rPr>
              <a:t>attività</a:t>
            </a:r>
            <a:r>
              <a:rPr lang="it-IT" sz="2000" spc="-5" dirty="0">
                <a:solidFill>
                  <a:srgbClr val="002060"/>
                </a:solidFill>
                <a:latin typeface="Arial MT"/>
                <a:cs typeface="Arial MT"/>
              </a:rPr>
              <a:t> tecnico-</a:t>
            </a:r>
            <a:r>
              <a:rPr sz="2000" spc="-5" dirty="0" err="1">
                <a:solidFill>
                  <a:srgbClr val="002060"/>
                </a:solidFill>
                <a:latin typeface="Arial MT"/>
                <a:cs typeface="Arial MT"/>
              </a:rPr>
              <a:t>amministrative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 essenziali per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il </a:t>
            </a:r>
            <a:r>
              <a:rPr sz="2000" spc="-49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corretto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svolgimento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dei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processi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primari,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ma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che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non</a:t>
            </a:r>
            <a:r>
              <a:rPr sz="2000" spc="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prevedono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il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coinvolgimento diretto del paziente (approvvigionamento, gestione delle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 risorse</a:t>
            </a:r>
            <a:r>
              <a:rPr sz="2000" spc="-20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umane,</a:t>
            </a:r>
            <a:r>
              <a:rPr sz="20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2060"/>
                </a:solidFill>
                <a:latin typeface="Arial MT"/>
                <a:cs typeface="Arial MT"/>
              </a:rPr>
              <a:t>etc.).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7244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" y="1844802"/>
            <a:ext cx="8223504" cy="593598"/>
          </a:xfrm>
        </p:spPr>
        <p:txBody>
          <a:bodyPr>
            <a:noAutofit/>
          </a:bodyPr>
          <a:lstStyle/>
          <a:p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it-IT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</a:t>
            </a:r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Rappresentazione dei processi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Gestione dei processi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it-IT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Prestazioni dei processi</a:t>
            </a:r>
          </a:p>
          <a:p>
            <a:endParaRPr lang="it-IT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369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2147" y="305811"/>
            <a:ext cx="4449556" cy="612412"/>
          </a:xfrm>
        </p:spPr>
        <p:txBody>
          <a:bodyPr>
            <a:noAutofit/>
          </a:bodyPr>
          <a:lstStyle/>
          <a:p>
            <a:r>
              <a:rPr lang="it-IT" sz="5400" b="1" dirty="0"/>
              <a:t>Agenda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F09662E-D27A-4003-9C53-A506BD8ED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988367"/>
              </p:ext>
            </p:extLst>
          </p:nvPr>
        </p:nvGraphicFramePr>
        <p:xfrm>
          <a:off x="533400" y="1397000"/>
          <a:ext cx="8458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58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" y="1151670"/>
            <a:ext cx="8113014" cy="5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2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109348"/>
            <a:ext cx="8298180" cy="50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1137745"/>
            <a:ext cx="8243316" cy="511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9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6" y="1117657"/>
            <a:ext cx="8202168" cy="51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9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" y="1116586"/>
            <a:ext cx="8181594" cy="505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38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" y="1106624"/>
            <a:ext cx="8222742" cy="50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115871"/>
            <a:ext cx="8215884" cy="51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81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1117726"/>
            <a:ext cx="8126730" cy="51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110170"/>
            <a:ext cx="8167878" cy="513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7" y="1097644"/>
            <a:ext cx="8161019" cy="51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" y="1844802"/>
            <a:ext cx="8223504" cy="669798"/>
          </a:xfrm>
        </p:spPr>
        <p:txBody>
          <a:bodyPr>
            <a:noAutofit/>
          </a:bodyPr>
          <a:lstStyle/>
          <a:p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Sistemi organizzativi: concetti base e definizioni</a:t>
            </a:r>
          </a:p>
        </p:txBody>
      </p:sp>
    </p:spTree>
    <p:extLst>
      <p:ext uri="{BB962C8B-B14F-4D97-AF65-F5344CB8AC3E}">
        <p14:creationId xmlns:p14="http://schemas.microsoft.com/office/powerpoint/2010/main" val="631100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" y="1210410"/>
            <a:ext cx="8140446" cy="503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6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174705"/>
            <a:ext cx="8167878" cy="499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9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" y="1101329"/>
            <a:ext cx="8071866" cy="514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1143208"/>
            <a:ext cx="8195310" cy="502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3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" y="1146534"/>
            <a:ext cx="8174736" cy="50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46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arrotondato 24"/>
          <p:cNvSpPr/>
          <p:nvPr/>
        </p:nvSpPr>
        <p:spPr>
          <a:xfrm>
            <a:off x="305573" y="1442702"/>
            <a:ext cx="4706453" cy="19442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2147" y="305811"/>
            <a:ext cx="4449556" cy="612412"/>
          </a:xfrm>
        </p:spPr>
        <p:txBody>
          <a:bodyPr>
            <a:noAutofit/>
          </a:bodyPr>
          <a:lstStyle/>
          <a:p>
            <a:r>
              <a:rPr lang="it-IT" sz="5400" b="1" dirty="0" err="1"/>
              <a:t>Patient</a:t>
            </a:r>
            <a:r>
              <a:rPr lang="it-IT" sz="5400" b="1" dirty="0"/>
              <a:t> Flow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335775" y="1525261"/>
            <a:ext cx="4542619" cy="1287149"/>
            <a:chOff x="-142523" y="328426"/>
            <a:chExt cx="6423062" cy="2636311"/>
          </a:xfrm>
        </p:grpSpPr>
        <p:grpSp>
          <p:nvGrpSpPr>
            <p:cNvPr id="6" name="Gruppo 57"/>
            <p:cNvGrpSpPr/>
            <p:nvPr/>
          </p:nvGrpSpPr>
          <p:grpSpPr>
            <a:xfrm>
              <a:off x="-142523" y="328426"/>
              <a:ext cx="6423062" cy="2636311"/>
              <a:chOff x="2770995" y="3400260"/>
              <a:chExt cx="7117491" cy="2636311"/>
            </a:xfrm>
          </p:grpSpPr>
          <p:pic>
            <p:nvPicPr>
              <p:cNvPr id="8" name="Picture 6" descr="C:\Documents and Settings\g.mortelliti\Impostazioni locali\Temporary Internet Files\Content.IE5\0D2VG9UR\MCj03340260000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435622" y="3877842"/>
                <a:ext cx="886698" cy="1402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393932" y="3400260"/>
                <a:ext cx="642942" cy="18896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CasellaDiTesto 9"/>
              <p:cNvSpPr txBox="1"/>
              <p:nvPr/>
            </p:nvSpPr>
            <p:spPr>
              <a:xfrm>
                <a:off x="2770995" y="5343152"/>
                <a:ext cx="2334405" cy="693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b="1" i="1" dirty="0">
                    <a:latin typeface="Arial" pitchFamily="34" charset="0"/>
                    <a:cs typeface="Arial" pitchFamily="34" charset="0"/>
                  </a:rPr>
                  <a:t>Visita di base</a:t>
                </a:r>
              </a:p>
            </p:txBody>
          </p:sp>
          <p:grpSp>
            <p:nvGrpSpPr>
              <p:cNvPr id="11" name="Gruppo 15"/>
              <p:cNvGrpSpPr/>
              <p:nvPr/>
            </p:nvGrpSpPr>
            <p:grpSpPr>
              <a:xfrm>
                <a:off x="5034268" y="3525363"/>
                <a:ext cx="2784392" cy="2131825"/>
                <a:chOff x="5929695" y="773221"/>
                <a:chExt cx="2916983" cy="2026878"/>
              </a:xfrm>
            </p:grpSpPr>
            <p:sp>
              <p:nvSpPr>
                <p:cNvPr id="13" name="AutoShape 6"/>
                <p:cNvSpPr>
                  <a:spLocks noChangeArrowheads="1"/>
                </p:cNvSpPr>
                <p:nvPr/>
              </p:nvSpPr>
              <p:spPr bwMode="auto">
                <a:xfrm>
                  <a:off x="5929695" y="773221"/>
                  <a:ext cx="2916983" cy="1928827"/>
                </a:xfrm>
                <a:prstGeom prst="flowChartMultidocumen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it-IT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14" name="Gruppo 130"/>
                <p:cNvGrpSpPr/>
                <p:nvPr/>
              </p:nvGrpSpPr>
              <p:grpSpPr>
                <a:xfrm>
                  <a:off x="6053481" y="1187363"/>
                  <a:ext cx="1545056" cy="1612736"/>
                  <a:chOff x="6053481" y="1187363"/>
                  <a:chExt cx="1545056" cy="1612736"/>
                </a:xfrm>
              </p:grpSpPr>
              <p:sp>
                <p:nvSpPr>
                  <p:cNvPr id="15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6792" y="1608493"/>
                    <a:ext cx="818839" cy="1191606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A" dirty="0"/>
                      <a:t>.......</a:t>
                    </a:r>
                  </a:p>
                  <a:p>
                    <a:endParaRPr lang="en-CA" dirty="0"/>
                  </a:p>
                </p:txBody>
              </p:sp>
              <p:sp>
                <p:nvSpPr>
                  <p:cNvPr id="16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3481" y="1187363"/>
                    <a:ext cx="1545056" cy="39720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800" dirty="0"/>
                      <a:t>Patient  1  Priority   Date</a:t>
                    </a:r>
                    <a:endParaRPr lang="en-CA" sz="800" dirty="0"/>
                  </a:p>
                </p:txBody>
              </p:sp>
            </p:grpSp>
          </p:grpSp>
          <p:sp>
            <p:nvSpPr>
              <p:cNvPr id="12" name="Text Box 74"/>
              <p:cNvSpPr txBox="1">
                <a:spLocks noChangeArrowheads="1"/>
              </p:cNvSpPr>
              <p:nvPr/>
            </p:nvSpPr>
            <p:spPr bwMode="auto">
              <a:xfrm>
                <a:off x="7545432" y="5308019"/>
                <a:ext cx="2343054" cy="69341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 err="1"/>
                  <a:t>Lista</a:t>
                </a:r>
                <a:r>
                  <a:rPr lang="en-US" sz="1600" b="1" i="1" dirty="0"/>
                  <a:t> </a:t>
                </a:r>
                <a:r>
                  <a:rPr lang="en-US" sz="1600" b="1" i="1" dirty="0" err="1"/>
                  <a:t>d’Attesa</a:t>
                </a:r>
                <a:endParaRPr lang="en-US" sz="1600" b="1" i="1" dirty="0"/>
              </a:p>
            </p:txBody>
          </p:sp>
        </p:grpSp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2006561" y="1251011"/>
              <a:ext cx="1353598" cy="4177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800" dirty="0"/>
                <a:t>Patient  2  Priority   Date </a:t>
              </a:r>
              <a:endParaRPr lang="en-CA" sz="800" dirty="0"/>
            </a:p>
          </p:txBody>
        </p:sp>
      </p:grpSp>
      <p:sp>
        <p:nvSpPr>
          <p:cNvPr id="4" name="CasellaDiTesto 3"/>
          <p:cNvSpPr txBox="1"/>
          <p:nvPr/>
        </p:nvSpPr>
        <p:spPr>
          <a:xfrm>
            <a:off x="435326" y="2916647"/>
            <a:ext cx="2044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Valutazione Clinica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620740" y="2916647"/>
            <a:ext cx="2301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" pitchFamily="34" charset="0"/>
                <a:cs typeface="Arial" pitchFamily="34" charset="0"/>
              </a:rPr>
              <a:t>Criteri di Ammissione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1188688" y="3805969"/>
            <a:ext cx="6479657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it-IT" b="1" dirty="0"/>
              <a:t>Percorsi di Assistenza e Cura</a:t>
            </a:r>
          </a:p>
        </p:txBody>
      </p:sp>
      <p:cxnSp>
        <p:nvCxnSpPr>
          <p:cNvPr id="20" name="Connettore 4 19"/>
          <p:cNvCxnSpPr>
            <a:cxnSpLocks/>
            <a:endCxn id="17" idx="1"/>
          </p:cNvCxnSpPr>
          <p:nvPr/>
        </p:nvCxnSpPr>
        <p:spPr>
          <a:xfrm rot="16200000" flipH="1">
            <a:off x="373771" y="3639123"/>
            <a:ext cx="1050747" cy="579088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allone 25"/>
          <p:cNvSpPr/>
          <p:nvPr/>
        </p:nvSpPr>
        <p:spPr>
          <a:xfrm>
            <a:off x="1855684" y="4469536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Gallone 27"/>
          <p:cNvSpPr/>
          <p:nvPr/>
        </p:nvSpPr>
        <p:spPr>
          <a:xfrm>
            <a:off x="2712007" y="4469536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Gallone 28"/>
          <p:cNvSpPr/>
          <p:nvPr/>
        </p:nvSpPr>
        <p:spPr>
          <a:xfrm>
            <a:off x="3583230" y="4454042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0" name="Gallone 29"/>
          <p:cNvSpPr/>
          <p:nvPr/>
        </p:nvSpPr>
        <p:spPr>
          <a:xfrm>
            <a:off x="4493890" y="4454041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1" name="Gallone 30"/>
          <p:cNvSpPr/>
          <p:nvPr/>
        </p:nvSpPr>
        <p:spPr>
          <a:xfrm>
            <a:off x="5273678" y="4454042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2" name="Gallone 31"/>
          <p:cNvSpPr/>
          <p:nvPr/>
        </p:nvSpPr>
        <p:spPr>
          <a:xfrm>
            <a:off x="6156177" y="4454042"/>
            <a:ext cx="574333" cy="343111"/>
          </a:xfrm>
          <a:prstGeom prst="chevr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5" name="Connettore 2 34"/>
          <p:cNvCxnSpPr/>
          <p:nvPr/>
        </p:nvCxnSpPr>
        <p:spPr>
          <a:xfrm>
            <a:off x="5652120" y="3040510"/>
            <a:ext cx="0" cy="7255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/>
          <p:nvPr/>
        </p:nvCxnSpPr>
        <p:spPr>
          <a:xfrm>
            <a:off x="6203354" y="3043513"/>
            <a:ext cx="0" cy="7255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6730509" y="3043514"/>
            <a:ext cx="0" cy="7255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>
            <a:off x="7308304" y="3043512"/>
            <a:ext cx="0" cy="725565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5273677" y="5102114"/>
            <a:ext cx="0" cy="646098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 flipV="1">
            <a:off x="5724128" y="5102114"/>
            <a:ext cx="0" cy="646098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 flipV="1">
            <a:off x="6162528" y="5102114"/>
            <a:ext cx="0" cy="646098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 flipV="1">
            <a:off x="6652964" y="5117077"/>
            <a:ext cx="0" cy="646098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7092280" y="5117077"/>
            <a:ext cx="0" cy="646098"/>
          </a:xfrm>
          <a:prstGeom prst="straightConnector1">
            <a:avLst/>
          </a:prstGeom>
          <a:ln w="762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4891186" y="5871708"/>
            <a:ext cx="2624335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8000"/>
                </a:solidFill>
              </a:rPr>
              <a:t>Risorse Sanitarie</a:t>
            </a:r>
          </a:p>
        </p:txBody>
      </p:sp>
      <p:cxnSp>
        <p:nvCxnSpPr>
          <p:cNvPr id="49" name="Connettore 4 48"/>
          <p:cNvCxnSpPr/>
          <p:nvPr/>
        </p:nvCxnSpPr>
        <p:spPr>
          <a:xfrm>
            <a:off x="7672486" y="4125019"/>
            <a:ext cx="1008112" cy="782216"/>
          </a:xfrm>
          <a:prstGeom prst="bentConnector3">
            <a:avLst>
              <a:gd name="adj1" fmla="val 22599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7882117" y="4302476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Follow</a:t>
            </a:r>
            <a:r>
              <a:rPr lang="it-IT" b="1" dirty="0"/>
              <a:t> up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5068223" y="2605757"/>
            <a:ext cx="3240030" cy="3693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Servizi di Assistenza e Cura</a:t>
            </a:r>
          </a:p>
        </p:txBody>
      </p:sp>
    </p:spTree>
    <p:extLst>
      <p:ext uri="{BB962C8B-B14F-4D97-AF65-F5344CB8AC3E}">
        <p14:creationId xmlns:p14="http://schemas.microsoft.com/office/powerpoint/2010/main" val="22052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24200" y="429597"/>
            <a:ext cx="4870412" cy="530522"/>
          </a:xfrm>
        </p:spPr>
        <p:txBody>
          <a:bodyPr/>
          <a:lstStyle/>
          <a:p>
            <a:r>
              <a:rPr lang="it-IT" dirty="0"/>
              <a:t>Organizzazione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4" y="1387773"/>
            <a:ext cx="7722577" cy="45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384945"/>
            <a:ext cx="5556212" cy="530522"/>
          </a:xfrm>
        </p:spPr>
        <p:txBody>
          <a:bodyPr/>
          <a:lstStyle/>
          <a:p>
            <a:r>
              <a:rPr lang="it-IT" sz="3600" dirty="0"/>
              <a:t>Vocabolario organizzativo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5" y="1354804"/>
            <a:ext cx="8284463" cy="457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" y="1378656"/>
            <a:ext cx="8284464" cy="441951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46DC76A3-D6F4-49CD-A1B1-C3C432DC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4945"/>
            <a:ext cx="5556212" cy="530522"/>
          </a:xfrm>
        </p:spPr>
        <p:txBody>
          <a:bodyPr/>
          <a:lstStyle/>
          <a:p>
            <a:r>
              <a:rPr lang="it-IT" sz="3600" dirty="0"/>
              <a:t>Vocabolario organizzativo</a:t>
            </a:r>
          </a:p>
        </p:txBody>
      </p:sp>
    </p:spTree>
    <p:extLst>
      <p:ext uri="{BB962C8B-B14F-4D97-AF65-F5344CB8AC3E}">
        <p14:creationId xmlns:p14="http://schemas.microsoft.com/office/powerpoint/2010/main" val="5530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600" y="1844802"/>
            <a:ext cx="8223504" cy="3771900"/>
          </a:xfrm>
        </p:spPr>
        <p:txBody>
          <a:bodyPr>
            <a:normAutofit/>
          </a:bodyPr>
          <a:lstStyle/>
          <a:p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Architetture dei sistemi organizzativi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58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6" y="1143740"/>
            <a:ext cx="8250174" cy="502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2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4" y="1077890"/>
            <a:ext cx="8222742" cy="50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3492"/>
      </p:ext>
    </p:extLst>
  </p:cSld>
  <p:clrMapOvr>
    <a:masterClrMapping/>
  </p:clrMapOvr>
</p:sld>
</file>

<file path=ppt/theme/theme1.xml><?xml version="1.0" encoding="utf-8"?>
<a:theme xmlns:a="http://schemas.openxmlformats.org/drawingml/2006/main" name="2_eligo template_with logo_white">
  <a:themeElements>
    <a:clrScheme name="2_eligo template_with logo_white 1">
      <a:dk1>
        <a:srgbClr val="000000"/>
      </a:dk1>
      <a:lt1>
        <a:srgbClr val="FFFFFF"/>
      </a:lt1>
      <a:dk2>
        <a:srgbClr val="C60C30"/>
      </a:dk2>
      <a:lt2>
        <a:srgbClr val="FFFFFF"/>
      </a:lt2>
      <a:accent1>
        <a:srgbClr val="C60C30"/>
      </a:accent1>
      <a:accent2>
        <a:srgbClr val="009AA6"/>
      </a:accent2>
      <a:accent3>
        <a:srgbClr val="FFFFFF"/>
      </a:accent3>
      <a:accent4>
        <a:srgbClr val="000000"/>
      </a:accent4>
      <a:accent5>
        <a:srgbClr val="DFAAAD"/>
      </a:accent5>
      <a:accent6>
        <a:srgbClr val="008B96"/>
      </a:accent6>
      <a:hlink>
        <a:srgbClr val="002060"/>
      </a:hlink>
      <a:folHlink>
        <a:srgbClr val="C2BDBF"/>
      </a:folHlink>
    </a:clrScheme>
    <a:fontScheme name="2_eligo template_with logo_white">
      <a:majorFont>
        <a:latin typeface="Myriad Pro Cond"/>
        <a:ea typeface="ＭＳ Ｐゴシック"/>
        <a:cs typeface="Calibri"/>
      </a:majorFont>
      <a:minorFont>
        <a:latin typeface="Myriad Pro Cond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eligo template_with logo_white 1">
        <a:dk1>
          <a:srgbClr val="000000"/>
        </a:dk1>
        <a:lt1>
          <a:srgbClr val="FFFFFF"/>
        </a:lt1>
        <a:dk2>
          <a:srgbClr val="C60C30"/>
        </a:dk2>
        <a:lt2>
          <a:srgbClr val="FFFFFF"/>
        </a:lt2>
        <a:accent1>
          <a:srgbClr val="C60C3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DFAAAD"/>
        </a:accent5>
        <a:accent6>
          <a:srgbClr val="008B96"/>
        </a:accent6>
        <a:hlink>
          <a:srgbClr val="002060"/>
        </a:hlink>
        <a:folHlink>
          <a:srgbClr val="C2BD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AC7E0AF-2126-47F8-BBD4-8D75DB92AFD4}"/>
    </a:ext>
  </a:extLst>
</a:theme>
</file>

<file path=ppt/theme/theme2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95D2744-07E6-4E0B-B753-A467212150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za struttur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CD0E9F-8CA9-40FC-AEFC-0CE65A57F395}"/>
</file>

<file path=customXml/itemProps2.xml><?xml version="1.0" encoding="utf-8"?>
<ds:datastoreItem xmlns:ds="http://schemas.openxmlformats.org/officeDocument/2006/customXml" ds:itemID="{F0450C2F-01D5-482D-81E0-655795EFAD91}"/>
</file>

<file path=customXml/itemProps3.xml><?xml version="1.0" encoding="utf-8"?>
<ds:datastoreItem xmlns:ds="http://schemas.openxmlformats.org/officeDocument/2006/customXml" ds:itemID="{84912178-9F27-4934-A414-0783C2A32BA5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1418</TotalTime>
  <Words>377</Words>
  <Application>Microsoft Office PowerPoint</Application>
  <PresentationFormat>Presentazione su schermo (4:3)</PresentationFormat>
  <Paragraphs>53</Paragraphs>
  <Slides>35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Arial MT</vt:lpstr>
      <vt:lpstr>Calibri</vt:lpstr>
      <vt:lpstr>Myriad Pro Cond</vt:lpstr>
      <vt:lpstr>Myriad Web Pro</vt:lpstr>
      <vt:lpstr>Myriad Web Pro Condensed</vt:lpstr>
      <vt:lpstr>Times New Roman</vt:lpstr>
      <vt:lpstr>Wingdings</vt:lpstr>
      <vt:lpstr>2_eligo template_with logo_white</vt:lpstr>
      <vt:lpstr>Personalizza struttura</vt:lpstr>
      <vt:lpstr>Presentazione standard di PowerPoint</vt:lpstr>
      <vt:lpstr>Agenda</vt:lpstr>
      <vt:lpstr>Presentazione standard di PowerPoint</vt:lpstr>
      <vt:lpstr>Organizzazione</vt:lpstr>
      <vt:lpstr>Vocabolario organizzativo</vt:lpstr>
      <vt:lpstr>Vocabolario organizzativo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Patient Flow</vt:lpstr>
    </vt:vector>
  </TitlesOfParts>
  <Company>Iowa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Chronic Care Disease Management: Elevating Practice, Engaging Patients and Driving Best Outcomes</dc:title>
  <dc:creator>wildmava</dc:creator>
  <cp:lastModifiedBy>Domenico Conforti</cp:lastModifiedBy>
  <cp:revision>144</cp:revision>
  <dcterms:created xsi:type="dcterms:W3CDTF">2011-03-02T19:27:41Z</dcterms:created>
  <dcterms:modified xsi:type="dcterms:W3CDTF">2023-12-19T10:25:26Z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