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21" r:id="rId1"/>
  </p:sldMasterIdLst>
  <p:notesMasterIdLst>
    <p:notesMasterId r:id="rId21"/>
  </p:notesMasterIdLst>
  <p:handoutMasterIdLst>
    <p:handoutMasterId r:id="rId22"/>
  </p:handoutMasterIdLst>
  <p:sldIdLst>
    <p:sldId id="543" r:id="rId2"/>
    <p:sldId id="544" r:id="rId3"/>
    <p:sldId id="545" r:id="rId4"/>
    <p:sldId id="458" r:id="rId5"/>
    <p:sldId id="459" r:id="rId6"/>
    <p:sldId id="460" r:id="rId7"/>
    <p:sldId id="463" r:id="rId8"/>
    <p:sldId id="465" r:id="rId9"/>
    <p:sldId id="466" r:id="rId10"/>
    <p:sldId id="467" r:id="rId11"/>
    <p:sldId id="468" r:id="rId12"/>
    <p:sldId id="469" r:id="rId13"/>
    <p:sldId id="470" r:id="rId14"/>
    <p:sldId id="471" r:id="rId15"/>
    <p:sldId id="472" r:id="rId16"/>
    <p:sldId id="473" r:id="rId17"/>
    <p:sldId id="474" r:id="rId18"/>
    <p:sldId id="475" r:id="rId19"/>
    <p:sldId id="476" r:id="rId20"/>
  </p:sldIdLst>
  <p:sldSz cx="12192000" cy="6858000"/>
  <p:notesSz cx="7315200" cy="9601200"/>
  <p:defaultTextStyle>
    <a:defPPr>
      <a:defRPr lang="en-US"/>
    </a:defPPr>
    <a:lvl1pPr algn="l" rtl="0" eaLnBrk="0" fontAlgn="base" hangingPunct="0">
      <a:spcBef>
        <a:spcPct val="0"/>
      </a:spcBef>
      <a:spcAft>
        <a:spcPct val="0"/>
      </a:spcAft>
      <a:defRPr b="1" u="sng" kern="1200">
        <a:solidFill>
          <a:schemeClr val="tx2"/>
        </a:solidFill>
        <a:latin typeface="Trebuchet MS" panose="020B0603020202020204" pitchFamily="34" charset="0"/>
        <a:ea typeface="+mn-ea"/>
        <a:cs typeface="+mn-cs"/>
      </a:defRPr>
    </a:lvl1pPr>
    <a:lvl2pPr marL="457200" algn="l" rtl="0" eaLnBrk="0" fontAlgn="base" hangingPunct="0">
      <a:spcBef>
        <a:spcPct val="0"/>
      </a:spcBef>
      <a:spcAft>
        <a:spcPct val="0"/>
      </a:spcAft>
      <a:defRPr b="1" u="sng" kern="1200">
        <a:solidFill>
          <a:schemeClr val="tx2"/>
        </a:solidFill>
        <a:latin typeface="Trebuchet MS" panose="020B0603020202020204" pitchFamily="34" charset="0"/>
        <a:ea typeface="+mn-ea"/>
        <a:cs typeface="+mn-cs"/>
      </a:defRPr>
    </a:lvl2pPr>
    <a:lvl3pPr marL="914400" algn="l" rtl="0" eaLnBrk="0" fontAlgn="base" hangingPunct="0">
      <a:spcBef>
        <a:spcPct val="0"/>
      </a:spcBef>
      <a:spcAft>
        <a:spcPct val="0"/>
      </a:spcAft>
      <a:defRPr b="1" u="sng" kern="1200">
        <a:solidFill>
          <a:schemeClr val="tx2"/>
        </a:solidFill>
        <a:latin typeface="Trebuchet MS" panose="020B0603020202020204" pitchFamily="34" charset="0"/>
        <a:ea typeface="+mn-ea"/>
        <a:cs typeface="+mn-cs"/>
      </a:defRPr>
    </a:lvl3pPr>
    <a:lvl4pPr marL="1371600" algn="l" rtl="0" eaLnBrk="0" fontAlgn="base" hangingPunct="0">
      <a:spcBef>
        <a:spcPct val="0"/>
      </a:spcBef>
      <a:spcAft>
        <a:spcPct val="0"/>
      </a:spcAft>
      <a:defRPr b="1" u="sng" kern="1200">
        <a:solidFill>
          <a:schemeClr val="tx2"/>
        </a:solidFill>
        <a:latin typeface="Trebuchet MS" panose="020B0603020202020204" pitchFamily="34" charset="0"/>
        <a:ea typeface="+mn-ea"/>
        <a:cs typeface="+mn-cs"/>
      </a:defRPr>
    </a:lvl4pPr>
    <a:lvl5pPr marL="1828800" algn="l" rtl="0" eaLnBrk="0" fontAlgn="base" hangingPunct="0">
      <a:spcBef>
        <a:spcPct val="0"/>
      </a:spcBef>
      <a:spcAft>
        <a:spcPct val="0"/>
      </a:spcAft>
      <a:defRPr b="1" u="sng" kern="1200">
        <a:solidFill>
          <a:schemeClr val="tx2"/>
        </a:solidFill>
        <a:latin typeface="Trebuchet MS" panose="020B0603020202020204" pitchFamily="34" charset="0"/>
        <a:ea typeface="+mn-ea"/>
        <a:cs typeface="+mn-cs"/>
      </a:defRPr>
    </a:lvl5pPr>
    <a:lvl6pPr marL="2286000" algn="l" defTabSz="914400" rtl="0" eaLnBrk="1" latinLnBrk="0" hangingPunct="1">
      <a:defRPr b="1" u="sng" kern="1200">
        <a:solidFill>
          <a:schemeClr val="tx2"/>
        </a:solidFill>
        <a:latin typeface="Trebuchet MS" panose="020B0603020202020204" pitchFamily="34" charset="0"/>
        <a:ea typeface="+mn-ea"/>
        <a:cs typeface="+mn-cs"/>
      </a:defRPr>
    </a:lvl6pPr>
    <a:lvl7pPr marL="2743200" algn="l" defTabSz="914400" rtl="0" eaLnBrk="1" latinLnBrk="0" hangingPunct="1">
      <a:defRPr b="1" u="sng" kern="1200">
        <a:solidFill>
          <a:schemeClr val="tx2"/>
        </a:solidFill>
        <a:latin typeface="Trebuchet MS" panose="020B0603020202020204" pitchFamily="34" charset="0"/>
        <a:ea typeface="+mn-ea"/>
        <a:cs typeface="+mn-cs"/>
      </a:defRPr>
    </a:lvl7pPr>
    <a:lvl8pPr marL="3200400" algn="l" defTabSz="914400" rtl="0" eaLnBrk="1" latinLnBrk="0" hangingPunct="1">
      <a:defRPr b="1" u="sng" kern="1200">
        <a:solidFill>
          <a:schemeClr val="tx2"/>
        </a:solidFill>
        <a:latin typeface="Trebuchet MS" panose="020B0603020202020204" pitchFamily="34" charset="0"/>
        <a:ea typeface="+mn-ea"/>
        <a:cs typeface="+mn-cs"/>
      </a:defRPr>
    </a:lvl8pPr>
    <a:lvl9pPr marL="3657600" algn="l" defTabSz="914400" rtl="0" eaLnBrk="1" latinLnBrk="0" hangingPunct="1">
      <a:defRPr b="1" u="sng" kern="1200">
        <a:solidFill>
          <a:schemeClr val="tx2"/>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15" userDrawn="1">
          <p15:clr>
            <a:srgbClr val="A4A3A4"/>
          </p15:clr>
        </p15:guide>
        <p15:guide id="5" pos="211" userDrawn="1">
          <p15:clr>
            <a:srgbClr val="A4A3A4"/>
          </p15:clr>
        </p15:guide>
        <p15:guide id="6" pos="7469" userDrawn="1">
          <p15:clr>
            <a:srgbClr val="A4A3A4"/>
          </p15:clr>
        </p15:guide>
        <p15:guide id="10" pos="4294" userDrawn="1">
          <p15:clr>
            <a:srgbClr val="A4A3A4"/>
          </p15:clr>
        </p15:guide>
        <p15:guide id="12" orient="horz" pos="3702" userDrawn="1">
          <p15:clr>
            <a:srgbClr val="A4A3A4"/>
          </p15:clr>
        </p15:guide>
        <p15:guide id="13" orient="horz" pos="346" userDrawn="1">
          <p15:clr>
            <a:srgbClr val="A4A3A4"/>
          </p15:clr>
        </p15:guide>
        <p15:guide id="14" orient="horz" pos="3974" userDrawn="1">
          <p15:clr>
            <a:srgbClr val="A4A3A4"/>
          </p15:clr>
        </p15:guide>
        <p15:guide id="15" pos="3386"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FFFFCC"/>
    <a:srgbClr val="2992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03" autoAdjust="0"/>
    <p:restoredTop sz="92209" autoAdjust="0"/>
  </p:normalViewPr>
  <p:slideViewPr>
    <p:cSldViewPr showGuides="1">
      <p:cViewPr varScale="1">
        <p:scale>
          <a:sx n="114" d="100"/>
          <a:sy n="114" d="100"/>
        </p:scale>
        <p:origin x="736" y="168"/>
      </p:cViewPr>
      <p:guideLst>
        <p:guide pos="3840"/>
        <p:guide orient="horz" pos="2115"/>
        <p:guide pos="211"/>
        <p:guide pos="7469"/>
        <p:guide pos="4294"/>
        <p:guide orient="horz" pos="3702"/>
        <p:guide orient="horz" pos="346"/>
        <p:guide orient="horz" pos="3974"/>
        <p:guide pos="3386"/>
      </p:guideLst>
    </p:cSldViewPr>
  </p:slideViewPr>
  <p:outlineViewPr>
    <p:cViewPr>
      <p:scale>
        <a:sx n="33" d="100"/>
        <a:sy n="33" d="100"/>
      </p:scale>
      <p:origin x="0" y="-43782"/>
    </p:cViewPr>
  </p:outlineViewPr>
  <p:notesTextViewPr>
    <p:cViewPr>
      <p:scale>
        <a:sx n="100" d="100"/>
        <a:sy n="100" d="100"/>
      </p:scale>
      <p:origin x="0" y="0"/>
    </p:cViewPr>
  </p:notesTextViewPr>
  <p:sorterViewPr>
    <p:cViewPr varScale="1">
      <p:scale>
        <a:sx n="1" d="1"/>
        <a:sy n="1" d="1"/>
      </p:scale>
      <p:origin x="0" y="-43832"/>
    </p:cViewPr>
  </p:sorterViewPr>
  <p:notesViewPr>
    <p:cSldViewPr showGuides="1">
      <p:cViewPr>
        <p:scale>
          <a:sx n="100" d="100"/>
          <a:sy n="100" d="100"/>
        </p:scale>
        <p:origin x="3324" y="-516"/>
      </p:cViewPr>
      <p:guideLst>
        <p:guide orient="horz" pos="3024"/>
        <p:guide pos="230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8330C0A-EE55-44DE-B605-D52A3607B3E8}"/>
              </a:ext>
            </a:extLst>
          </p:cNvPr>
          <p:cNvSpPr>
            <a:spLocks noGrp="1" noChangeArrowheads="1"/>
          </p:cNvSpPr>
          <p:nvPr>
            <p:ph type="hdr" sz="quarter"/>
          </p:nvPr>
        </p:nvSpPr>
        <p:spPr bwMode="auto">
          <a:xfrm>
            <a:off x="0" y="0"/>
            <a:ext cx="3208338" cy="381000"/>
          </a:xfrm>
          <a:prstGeom prst="rect">
            <a:avLst/>
          </a:prstGeom>
          <a:noFill/>
          <a:ln>
            <a:noFill/>
          </a:ln>
          <a:effectLst/>
        </p:spPr>
        <p:txBody>
          <a:bodyPr vert="horz" wrap="square" lIns="95030" tIns="47514" rIns="95030" bIns="47514" numCol="1" anchor="t" anchorCtr="0" compatLnSpc="1">
            <a:prstTxWarp prst="textNoShape">
              <a:avLst/>
            </a:prstTxWarp>
          </a:bodyPr>
          <a:lstStyle>
            <a:lvl1pPr algn="l" defTabSz="950913">
              <a:defRPr sz="900" u="none" dirty="0">
                <a:solidFill>
                  <a:schemeClr val="accent2"/>
                </a:solidFill>
                <a:latin typeface="Calibri" panose="020F0502020204030204" pitchFamily="34" charset="0"/>
              </a:defRPr>
            </a:lvl1pPr>
          </a:lstStyle>
          <a:p>
            <a:pPr>
              <a:defRPr/>
            </a:pPr>
            <a:endParaRPr lang="en-GB" altLang="it-IT"/>
          </a:p>
        </p:txBody>
      </p:sp>
      <p:sp>
        <p:nvSpPr>
          <p:cNvPr id="14339" name="Rectangle 3">
            <a:extLst>
              <a:ext uri="{FF2B5EF4-FFF2-40B4-BE49-F238E27FC236}">
                <a16:creationId xmlns:a16="http://schemas.microsoft.com/office/drawing/2014/main" id="{F158BCBE-AB8D-41A8-8536-645722D5E294}"/>
              </a:ext>
            </a:extLst>
          </p:cNvPr>
          <p:cNvSpPr>
            <a:spLocks noGrp="1" noChangeArrowheads="1"/>
          </p:cNvSpPr>
          <p:nvPr>
            <p:ph type="dt" sz="quarter" idx="1"/>
          </p:nvPr>
        </p:nvSpPr>
        <p:spPr bwMode="auto">
          <a:xfrm>
            <a:off x="4110038" y="0"/>
            <a:ext cx="3206750" cy="381000"/>
          </a:xfrm>
          <a:prstGeom prst="rect">
            <a:avLst/>
          </a:prstGeom>
          <a:noFill/>
          <a:ln>
            <a:noFill/>
          </a:ln>
          <a:effectLst/>
        </p:spPr>
        <p:txBody>
          <a:bodyPr vert="horz" wrap="square" lIns="95030" tIns="47514" rIns="95030" bIns="47514" numCol="1" anchor="t" anchorCtr="0" compatLnSpc="1">
            <a:prstTxWarp prst="textNoShape">
              <a:avLst/>
            </a:prstTxWarp>
          </a:bodyPr>
          <a:lstStyle>
            <a:lvl1pPr algn="r" defTabSz="950913">
              <a:defRPr sz="900" u="none">
                <a:solidFill>
                  <a:schemeClr val="accent2"/>
                </a:solidFill>
                <a:latin typeface="Calibri" panose="020F0502020204030204" pitchFamily="34" charset="0"/>
              </a:defRPr>
            </a:lvl1pPr>
          </a:lstStyle>
          <a:p>
            <a:pPr>
              <a:defRPr/>
            </a:pPr>
            <a:fld id="{AAD7CCF6-6EB6-4312-BCF8-A2195F2AFC26}" type="datetime1">
              <a:rPr lang="it-IT" altLang="it-IT"/>
              <a:pPr>
                <a:defRPr/>
              </a:pPr>
              <a:t>05/03/23</a:t>
            </a:fld>
            <a:endParaRPr lang="en-GB" altLang="it-IT" dirty="0"/>
          </a:p>
        </p:txBody>
      </p:sp>
      <p:sp>
        <p:nvSpPr>
          <p:cNvPr id="14340" name="Rectangle 4">
            <a:extLst>
              <a:ext uri="{FF2B5EF4-FFF2-40B4-BE49-F238E27FC236}">
                <a16:creationId xmlns:a16="http://schemas.microsoft.com/office/drawing/2014/main" id="{A2B86FF2-8B04-4778-BADC-45DFA4760B88}"/>
              </a:ext>
            </a:extLst>
          </p:cNvPr>
          <p:cNvSpPr>
            <a:spLocks noGrp="1" noChangeArrowheads="1"/>
          </p:cNvSpPr>
          <p:nvPr>
            <p:ph type="ftr" sz="quarter" idx="2"/>
          </p:nvPr>
        </p:nvSpPr>
        <p:spPr bwMode="auto">
          <a:xfrm>
            <a:off x="0" y="9231313"/>
            <a:ext cx="3208338" cy="365125"/>
          </a:xfrm>
          <a:prstGeom prst="rect">
            <a:avLst/>
          </a:prstGeom>
          <a:noFill/>
          <a:ln>
            <a:noFill/>
          </a:ln>
          <a:effectLst/>
        </p:spPr>
        <p:txBody>
          <a:bodyPr vert="horz" wrap="square" lIns="95030" tIns="47514" rIns="95030" bIns="47514" numCol="1" anchor="b" anchorCtr="0" compatLnSpc="1">
            <a:prstTxWarp prst="textNoShape">
              <a:avLst/>
            </a:prstTxWarp>
          </a:bodyPr>
          <a:lstStyle>
            <a:lvl1pPr algn="l" defTabSz="950913">
              <a:defRPr sz="900" u="none" dirty="0">
                <a:solidFill>
                  <a:schemeClr val="accent2"/>
                </a:solidFill>
                <a:latin typeface="Calibri" panose="020F0502020204030204" pitchFamily="34" charset="0"/>
              </a:defRPr>
            </a:lvl1pPr>
          </a:lstStyle>
          <a:p>
            <a:pPr>
              <a:defRPr/>
            </a:pPr>
            <a:r>
              <a:rPr lang="en-GB" altLang="it-IT"/>
              <a:t>Introduzione ai </a:t>
            </a:r>
            <a:r>
              <a:rPr lang="en-GB" altLang="it-IT" err="1"/>
              <a:t>sistemi</a:t>
            </a:r>
            <a:r>
              <a:rPr lang="en-GB" altLang="it-IT"/>
              <a:t> </a:t>
            </a:r>
            <a:r>
              <a:rPr lang="en-GB" altLang="it-IT" err="1"/>
              <a:t>informatici</a:t>
            </a:r>
            <a:endParaRPr lang="en-GB" altLang="it-IT"/>
          </a:p>
        </p:txBody>
      </p:sp>
      <p:sp>
        <p:nvSpPr>
          <p:cNvPr id="14341" name="Rectangle 5">
            <a:extLst>
              <a:ext uri="{FF2B5EF4-FFF2-40B4-BE49-F238E27FC236}">
                <a16:creationId xmlns:a16="http://schemas.microsoft.com/office/drawing/2014/main" id="{96783EFF-31D8-47B5-9A7C-F9A83AD0ABDB}"/>
              </a:ext>
            </a:extLst>
          </p:cNvPr>
          <p:cNvSpPr>
            <a:spLocks noGrp="1" noChangeArrowheads="1"/>
          </p:cNvSpPr>
          <p:nvPr>
            <p:ph type="sldNum" sz="quarter" idx="3"/>
          </p:nvPr>
        </p:nvSpPr>
        <p:spPr bwMode="auto">
          <a:xfrm>
            <a:off x="4110038" y="9231313"/>
            <a:ext cx="3206750" cy="365125"/>
          </a:xfrm>
          <a:prstGeom prst="rect">
            <a:avLst/>
          </a:prstGeom>
          <a:noFill/>
          <a:ln>
            <a:noFill/>
          </a:ln>
          <a:effectLst/>
        </p:spPr>
        <p:txBody>
          <a:bodyPr vert="horz" wrap="square" lIns="95030" tIns="47514" rIns="95030" bIns="47514" numCol="1" anchor="b" anchorCtr="0" compatLnSpc="1">
            <a:prstTxWarp prst="textNoShape">
              <a:avLst/>
            </a:prstTxWarp>
          </a:bodyPr>
          <a:lstStyle>
            <a:lvl1pPr algn="r" defTabSz="950913">
              <a:defRPr sz="900" u="none">
                <a:solidFill>
                  <a:schemeClr val="accent2"/>
                </a:solidFill>
                <a:latin typeface="Calibri" panose="020F0502020204030204" pitchFamily="34" charset="0"/>
              </a:defRPr>
            </a:lvl1pPr>
          </a:lstStyle>
          <a:p>
            <a:pPr>
              <a:defRPr/>
            </a:pPr>
            <a:fld id="{4110DB34-2986-43F4-8AF2-58179EC6D7A0}" type="slidenum">
              <a:rPr lang="en-GB" altLang="it-IT"/>
              <a:pPr>
                <a:defRPr/>
              </a:pPr>
              <a:t>‹N›</a:t>
            </a:fld>
            <a:endParaRPr lang="en-GB" altLang="it-IT"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4C43510B-1AC1-4933-AFC7-15DB569B4B73}"/>
              </a:ext>
            </a:extLst>
          </p:cNvPr>
          <p:cNvSpPr>
            <a:spLocks noGrp="1" noChangeArrowheads="1"/>
          </p:cNvSpPr>
          <p:nvPr>
            <p:ph type="hdr" sz="quarter"/>
          </p:nvPr>
        </p:nvSpPr>
        <p:spPr bwMode="auto">
          <a:xfrm>
            <a:off x="0" y="0"/>
            <a:ext cx="3208338" cy="295275"/>
          </a:xfrm>
          <a:prstGeom prst="rect">
            <a:avLst/>
          </a:prstGeom>
          <a:noFill/>
          <a:ln>
            <a:noFill/>
          </a:ln>
          <a:effectLst/>
        </p:spPr>
        <p:txBody>
          <a:bodyPr vert="horz" wrap="square" lIns="95030" tIns="47514" rIns="95030" bIns="47514" numCol="1" anchor="t" anchorCtr="0" compatLnSpc="1">
            <a:prstTxWarp prst="textNoShape">
              <a:avLst/>
            </a:prstTxWarp>
          </a:bodyPr>
          <a:lstStyle>
            <a:lvl1pPr algn="l" defTabSz="950913">
              <a:defRPr sz="800" b="0" u="none" dirty="0">
                <a:solidFill>
                  <a:schemeClr val="tx1"/>
                </a:solidFill>
                <a:latin typeface="Calibri" panose="020F0502020204030204" pitchFamily="34" charset="0"/>
              </a:defRPr>
            </a:lvl1pPr>
          </a:lstStyle>
          <a:p>
            <a:pPr>
              <a:defRPr/>
            </a:pPr>
            <a:endParaRPr lang="it-IT" altLang="it-IT"/>
          </a:p>
        </p:txBody>
      </p:sp>
      <p:sp>
        <p:nvSpPr>
          <p:cNvPr id="10243" name="Rectangle 3">
            <a:extLst>
              <a:ext uri="{FF2B5EF4-FFF2-40B4-BE49-F238E27FC236}">
                <a16:creationId xmlns:a16="http://schemas.microsoft.com/office/drawing/2014/main" id="{CB9F75CF-3C2D-46B6-9636-24048C67E088}"/>
              </a:ext>
            </a:extLst>
          </p:cNvPr>
          <p:cNvSpPr>
            <a:spLocks noGrp="1" noChangeArrowheads="1"/>
          </p:cNvSpPr>
          <p:nvPr>
            <p:ph type="dt" idx="1"/>
          </p:nvPr>
        </p:nvSpPr>
        <p:spPr bwMode="auto">
          <a:xfrm>
            <a:off x="4110038" y="0"/>
            <a:ext cx="3206750" cy="295275"/>
          </a:xfrm>
          <a:prstGeom prst="rect">
            <a:avLst/>
          </a:prstGeom>
          <a:noFill/>
          <a:ln>
            <a:noFill/>
          </a:ln>
          <a:effectLst/>
        </p:spPr>
        <p:txBody>
          <a:bodyPr vert="horz" wrap="square" lIns="95030" tIns="47514" rIns="95030" bIns="47514" numCol="1" anchor="t" anchorCtr="0" compatLnSpc="1">
            <a:prstTxWarp prst="textNoShape">
              <a:avLst/>
            </a:prstTxWarp>
          </a:bodyPr>
          <a:lstStyle>
            <a:lvl1pPr algn="r" defTabSz="950913">
              <a:defRPr sz="800" b="0" u="none" smtClean="0">
                <a:solidFill>
                  <a:schemeClr val="tx1"/>
                </a:solidFill>
                <a:latin typeface="Calibri" panose="020F0502020204030204" pitchFamily="34" charset="0"/>
              </a:defRPr>
            </a:lvl1pPr>
          </a:lstStyle>
          <a:p>
            <a:pPr>
              <a:defRPr/>
            </a:pPr>
            <a:fld id="{C9BAAF73-6FEB-4B77-BDA0-CD1B6EB65552}" type="datetime1">
              <a:rPr lang="it-IT" altLang="it-IT"/>
              <a:pPr>
                <a:defRPr/>
              </a:pPr>
              <a:t>05/03/23</a:t>
            </a:fld>
            <a:endParaRPr lang="it-IT" altLang="it-IT" dirty="0"/>
          </a:p>
        </p:txBody>
      </p:sp>
      <p:sp>
        <p:nvSpPr>
          <p:cNvPr id="5124" name="Rectangle 4">
            <a:extLst>
              <a:ext uri="{FF2B5EF4-FFF2-40B4-BE49-F238E27FC236}">
                <a16:creationId xmlns:a16="http://schemas.microsoft.com/office/drawing/2014/main" id="{B6629781-5E69-46D1-9DF0-F61BE9263E16}"/>
              </a:ext>
            </a:extLst>
          </p:cNvPr>
          <p:cNvSpPr>
            <a:spLocks noGrp="1" noRot="1" noChangeAspect="1" noChangeArrowheads="1" noTextEdit="1"/>
          </p:cNvSpPr>
          <p:nvPr>
            <p:ph type="sldImg" idx="2"/>
          </p:nvPr>
        </p:nvSpPr>
        <p:spPr bwMode="auto">
          <a:xfrm>
            <a:off x="968375" y="442913"/>
            <a:ext cx="5380038" cy="3027362"/>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a:extLst>
              <a:ext uri="{FF2B5EF4-FFF2-40B4-BE49-F238E27FC236}">
                <a16:creationId xmlns:a16="http://schemas.microsoft.com/office/drawing/2014/main" id="{E51DA5E0-54FD-41C1-B513-563D2F5234C3}"/>
              </a:ext>
            </a:extLst>
          </p:cNvPr>
          <p:cNvSpPr>
            <a:spLocks noGrp="1" noChangeArrowheads="1"/>
          </p:cNvSpPr>
          <p:nvPr>
            <p:ph type="body" sz="quarter" idx="3"/>
          </p:nvPr>
        </p:nvSpPr>
        <p:spPr bwMode="auto">
          <a:xfrm>
            <a:off x="490538" y="3543300"/>
            <a:ext cx="6334125" cy="5611813"/>
          </a:xfrm>
          <a:prstGeom prst="rect">
            <a:avLst/>
          </a:prstGeom>
          <a:noFill/>
          <a:ln>
            <a:noFill/>
          </a:ln>
          <a:effectLst/>
        </p:spPr>
        <p:txBody>
          <a:bodyPr vert="horz" wrap="square" lIns="95030" tIns="47514" rIns="95030" bIns="47514" numCol="1" anchor="t" anchorCtr="0" compatLnSpc="1">
            <a:prstTxWarp prst="textNoShape">
              <a:avLst/>
            </a:prstTxWarp>
          </a:bodyPr>
          <a:lstStyle/>
          <a:p>
            <a:pPr lvl="0"/>
            <a:r>
              <a:rPr lang="it-IT" altLang="it-IT" noProof="0" dirty="0"/>
              <a:t>Click to </a:t>
            </a:r>
            <a:r>
              <a:rPr lang="it-IT" altLang="it-IT" noProof="0" dirty="0" err="1"/>
              <a:t>edit</a:t>
            </a:r>
            <a:r>
              <a:rPr lang="it-IT" altLang="it-IT" noProof="0" dirty="0"/>
              <a:t> Master text styles</a:t>
            </a:r>
          </a:p>
          <a:p>
            <a:pPr lvl="1"/>
            <a:r>
              <a:rPr lang="it-IT" altLang="it-IT" noProof="0" dirty="0"/>
              <a:t>Second </a:t>
            </a:r>
            <a:r>
              <a:rPr lang="it-IT" altLang="it-IT" noProof="0" dirty="0" err="1"/>
              <a:t>level</a:t>
            </a:r>
            <a:endParaRPr lang="it-IT" altLang="it-IT" noProof="0" dirty="0"/>
          </a:p>
          <a:p>
            <a:pPr lvl="2"/>
            <a:r>
              <a:rPr lang="it-IT" altLang="it-IT" noProof="0" dirty="0"/>
              <a:t>Third </a:t>
            </a:r>
            <a:r>
              <a:rPr lang="it-IT" altLang="it-IT" noProof="0" dirty="0" err="1"/>
              <a:t>level</a:t>
            </a:r>
            <a:endParaRPr lang="it-IT" altLang="it-IT" noProof="0" dirty="0"/>
          </a:p>
          <a:p>
            <a:pPr lvl="3"/>
            <a:r>
              <a:rPr lang="it-IT" altLang="it-IT" noProof="0" dirty="0" err="1"/>
              <a:t>Fourth</a:t>
            </a:r>
            <a:r>
              <a:rPr lang="it-IT" altLang="it-IT" noProof="0" dirty="0"/>
              <a:t> </a:t>
            </a:r>
            <a:r>
              <a:rPr lang="it-IT" altLang="it-IT" noProof="0" dirty="0" err="1"/>
              <a:t>level</a:t>
            </a:r>
            <a:endParaRPr lang="it-IT" altLang="it-IT" noProof="0" dirty="0"/>
          </a:p>
          <a:p>
            <a:pPr lvl="4"/>
            <a:r>
              <a:rPr lang="it-IT" altLang="it-IT" noProof="0" dirty="0"/>
              <a:t>Fifth </a:t>
            </a:r>
            <a:r>
              <a:rPr lang="it-IT" altLang="it-IT" noProof="0" dirty="0" err="1"/>
              <a:t>level</a:t>
            </a:r>
            <a:endParaRPr lang="it-IT" altLang="it-IT" noProof="0" dirty="0"/>
          </a:p>
        </p:txBody>
      </p:sp>
      <p:sp>
        <p:nvSpPr>
          <p:cNvPr id="10246" name="Rectangle 6">
            <a:extLst>
              <a:ext uri="{FF2B5EF4-FFF2-40B4-BE49-F238E27FC236}">
                <a16:creationId xmlns:a16="http://schemas.microsoft.com/office/drawing/2014/main" id="{8D4CE642-6227-45E2-9F31-B0590BAC3E88}"/>
              </a:ext>
            </a:extLst>
          </p:cNvPr>
          <p:cNvSpPr>
            <a:spLocks noGrp="1" noChangeArrowheads="1"/>
          </p:cNvSpPr>
          <p:nvPr>
            <p:ph type="ftr" sz="quarter" idx="4"/>
          </p:nvPr>
        </p:nvSpPr>
        <p:spPr bwMode="auto">
          <a:xfrm>
            <a:off x="0" y="9301163"/>
            <a:ext cx="3208338" cy="295275"/>
          </a:xfrm>
          <a:prstGeom prst="rect">
            <a:avLst/>
          </a:prstGeom>
          <a:noFill/>
          <a:ln>
            <a:noFill/>
          </a:ln>
          <a:effectLst/>
        </p:spPr>
        <p:txBody>
          <a:bodyPr vert="horz" wrap="square" lIns="95030" tIns="47514" rIns="95030" bIns="47514" numCol="1" anchor="b" anchorCtr="0" compatLnSpc="1">
            <a:prstTxWarp prst="textNoShape">
              <a:avLst/>
            </a:prstTxWarp>
          </a:bodyPr>
          <a:lstStyle>
            <a:lvl1pPr algn="l" defTabSz="950913">
              <a:defRPr sz="800" b="0" u="none" dirty="0">
                <a:solidFill>
                  <a:schemeClr val="tx1"/>
                </a:solidFill>
                <a:latin typeface="Calibri" panose="020F0502020204030204" pitchFamily="34" charset="0"/>
              </a:defRPr>
            </a:lvl1pPr>
          </a:lstStyle>
          <a:p>
            <a:pPr>
              <a:defRPr/>
            </a:pPr>
            <a:r>
              <a:rPr lang="it-IT" altLang="it-IT"/>
              <a:t>Introduzione ai sistemi informatici</a:t>
            </a:r>
          </a:p>
        </p:txBody>
      </p:sp>
      <p:sp>
        <p:nvSpPr>
          <p:cNvPr id="10247" name="Rectangle 7">
            <a:extLst>
              <a:ext uri="{FF2B5EF4-FFF2-40B4-BE49-F238E27FC236}">
                <a16:creationId xmlns:a16="http://schemas.microsoft.com/office/drawing/2014/main" id="{E721F6B3-B3DC-4F80-9592-4D55FD3EB532}"/>
              </a:ext>
            </a:extLst>
          </p:cNvPr>
          <p:cNvSpPr>
            <a:spLocks noGrp="1" noChangeArrowheads="1"/>
          </p:cNvSpPr>
          <p:nvPr>
            <p:ph type="sldNum" sz="quarter" idx="5"/>
          </p:nvPr>
        </p:nvSpPr>
        <p:spPr bwMode="auto">
          <a:xfrm>
            <a:off x="4110038" y="9301163"/>
            <a:ext cx="3206750" cy="295275"/>
          </a:xfrm>
          <a:prstGeom prst="rect">
            <a:avLst/>
          </a:prstGeom>
          <a:noFill/>
          <a:ln>
            <a:noFill/>
          </a:ln>
          <a:effectLst/>
        </p:spPr>
        <p:txBody>
          <a:bodyPr vert="horz" wrap="square" lIns="95030" tIns="47514" rIns="95030" bIns="47514" numCol="1" anchor="b" anchorCtr="0" compatLnSpc="1">
            <a:prstTxWarp prst="textNoShape">
              <a:avLst/>
            </a:prstTxWarp>
          </a:bodyPr>
          <a:lstStyle>
            <a:lvl1pPr algn="r" defTabSz="950913">
              <a:defRPr sz="800" b="0" u="none" smtClean="0">
                <a:solidFill>
                  <a:schemeClr val="tx1"/>
                </a:solidFill>
                <a:latin typeface="Calibri" panose="020F0502020204030204" pitchFamily="34" charset="0"/>
              </a:defRPr>
            </a:lvl1pPr>
          </a:lstStyle>
          <a:p>
            <a:pPr>
              <a:defRPr/>
            </a:pPr>
            <a:fld id="{115AADC7-A51F-4159-AD5B-681A429533CB}" type="slidenum">
              <a:rPr lang="it-IT" altLang="it-IT"/>
              <a:pPr>
                <a:defRPr/>
              </a:pPr>
              <a:t>‹N›</a:t>
            </a:fld>
            <a:endParaRPr lang="it-IT" altLang="it-IT" dirty="0"/>
          </a:p>
        </p:txBody>
      </p:sp>
    </p:spTree>
  </p:cSld>
  <p:clrMap bg1="lt1" tx1="dk1" bg2="lt2" tx2="dk2" accent1="accent1" accent2="accent2" accent3="accent3" accent4="accent4" accent5="accent5" accent6="accent6" hlink="hlink" folHlink="folHlink"/>
  <p:hf hdr="0"/>
  <p:notesStyle>
    <a:lvl1pPr algn="just" rtl="0" eaLnBrk="0" fontAlgn="base" hangingPunct="0">
      <a:spcBef>
        <a:spcPct val="30000"/>
      </a:spcBef>
      <a:spcAft>
        <a:spcPct val="0"/>
      </a:spcAft>
      <a:defRPr sz="1000" kern="1200">
        <a:solidFill>
          <a:schemeClr val="tx1"/>
        </a:solidFill>
        <a:latin typeface="Calibri" panose="020F0502020204030204" pitchFamily="34" charset="0"/>
        <a:ea typeface="+mn-ea"/>
        <a:cs typeface="+mn-cs"/>
      </a:defRPr>
    </a:lvl1pPr>
    <a:lvl2pPr marL="457200" algn="l" rtl="0" eaLnBrk="0" fontAlgn="base" hangingPunct="0">
      <a:spcBef>
        <a:spcPct val="30000"/>
      </a:spcBef>
      <a:spcAft>
        <a:spcPct val="0"/>
      </a:spcAft>
      <a:defRPr sz="1000" kern="1200">
        <a:solidFill>
          <a:schemeClr val="tx1"/>
        </a:solidFill>
        <a:latin typeface="Calibri" panose="020F0502020204030204" pitchFamily="34" charset="0"/>
        <a:ea typeface="+mn-ea"/>
        <a:cs typeface="+mn-cs"/>
      </a:defRPr>
    </a:lvl2pPr>
    <a:lvl3pPr marL="914400" algn="l" rtl="0" eaLnBrk="0" fontAlgn="base" hangingPunct="0">
      <a:spcBef>
        <a:spcPct val="30000"/>
      </a:spcBef>
      <a:spcAft>
        <a:spcPct val="0"/>
      </a:spcAft>
      <a:defRPr sz="1000" kern="1200">
        <a:solidFill>
          <a:schemeClr val="tx1"/>
        </a:solidFill>
        <a:latin typeface="Calibri" panose="020F0502020204030204" pitchFamily="34" charset="0"/>
        <a:ea typeface="+mn-ea"/>
        <a:cs typeface="+mn-cs"/>
      </a:defRPr>
    </a:lvl3pPr>
    <a:lvl4pPr marL="1371600" algn="l" rtl="0" eaLnBrk="0" fontAlgn="base" hangingPunct="0">
      <a:spcBef>
        <a:spcPct val="30000"/>
      </a:spcBef>
      <a:spcAft>
        <a:spcPct val="0"/>
      </a:spcAft>
      <a:defRPr sz="800" kern="1200">
        <a:solidFill>
          <a:schemeClr val="tx1"/>
        </a:solidFill>
        <a:latin typeface="Calibri" panose="020F0502020204030204" pitchFamily="34" charset="0"/>
        <a:ea typeface="+mn-ea"/>
        <a:cs typeface="+mn-cs"/>
      </a:defRPr>
    </a:lvl4pPr>
    <a:lvl5pPr marL="1828800" algn="l" rtl="0" eaLnBrk="0" fontAlgn="base" hangingPunct="0">
      <a:spcBef>
        <a:spcPct val="30000"/>
      </a:spcBef>
      <a:spcAft>
        <a:spcPct val="0"/>
      </a:spcAft>
      <a:defRPr sz="8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DF22B776-2CD5-42CE-A753-593B1883145E}"/>
              </a:ext>
            </a:extLst>
          </p:cNvPr>
          <p:cNvSpPr>
            <a:spLocks noGrp="1" noChangeArrowheads="1"/>
          </p:cNvSpPr>
          <p:nvPr>
            <p:ph type="dt" idx="1"/>
          </p:nvPr>
        </p:nvSpPr>
        <p:spPr>
          <a:ln/>
        </p:spPr>
        <p:txBody>
          <a:bodyPr/>
          <a:lstStyle/>
          <a:p>
            <a:fld id="{3441F850-0A9B-48B6-9F56-B3188C0B2A6A}" type="datetime1">
              <a:rPr lang="it-IT" altLang="it-IT"/>
              <a:pPr/>
              <a:t>05/03/23</a:t>
            </a:fld>
            <a:endParaRPr lang="it-IT" altLang="it-IT"/>
          </a:p>
        </p:txBody>
      </p:sp>
      <p:sp>
        <p:nvSpPr>
          <p:cNvPr id="6" name="Rectangle 6">
            <a:extLst>
              <a:ext uri="{FF2B5EF4-FFF2-40B4-BE49-F238E27FC236}">
                <a16:creationId xmlns:a16="http://schemas.microsoft.com/office/drawing/2014/main" id="{5E0AF6FB-52D5-4D0C-8A30-8E7E3F7EB5C8}"/>
              </a:ext>
            </a:extLst>
          </p:cNvPr>
          <p:cNvSpPr>
            <a:spLocks noGrp="1" noChangeArrowheads="1"/>
          </p:cNvSpPr>
          <p:nvPr>
            <p:ph type="ftr" sz="quarter" idx="4"/>
          </p:nvPr>
        </p:nvSpPr>
        <p:spPr>
          <a:ln/>
        </p:spPr>
        <p:txBody>
          <a:bodyPr/>
          <a:lstStyle/>
          <a:p>
            <a:r>
              <a:rPr lang="it-IT" altLang="it-IT"/>
              <a:t>Introduzione ai sistemi informatici</a:t>
            </a:r>
          </a:p>
        </p:txBody>
      </p:sp>
      <p:sp>
        <p:nvSpPr>
          <p:cNvPr id="7" name="Rectangle 7">
            <a:extLst>
              <a:ext uri="{FF2B5EF4-FFF2-40B4-BE49-F238E27FC236}">
                <a16:creationId xmlns:a16="http://schemas.microsoft.com/office/drawing/2014/main" id="{75D7D794-3BB5-441A-A30D-1315EA771EDD}"/>
              </a:ext>
            </a:extLst>
          </p:cNvPr>
          <p:cNvSpPr>
            <a:spLocks noGrp="1" noChangeArrowheads="1"/>
          </p:cNvSpPr>
          <p:nvPr>
            <p:ph type="sldNum" sz="quarter" idx="5"/>
          </p:nvPr>
        </p:nvSpPr>
        <p:spPr>
          <a:ln/>
        </p:spPr>
        <p:txBody>
          <a:bodyPr/>
          <a:lstStyle/>
          <a:p>
            <a:fld id="{1FD08464-01FD-4DD0-9267-A1BB5E9AC5DC}" type="slidenum">
              <a:rPr lang="it-IT" altLang="it-IT"/>
              <a:pPr/>
              <a:t>1</a:t>
            </a:fld>
            <a:endParaRPr lang="it-IT" altLang="it-IT"/>
          </a:p>
        </p:txBody>
      </p:sp>
      <p:sp>
        <p:nvSpPr>
          <p:cNvPr id="1460226" name="Rectangle 2">
            <a:extLst>
              <a:ext uri="{FF2B5EF4-FFF2-40B4-BE49-F238E27FC236}">
                <a16:creationId xmlns:a16="http://schemas.microsoft.com/office/drawing/2014/main" id="{928B574D-2542-4FD6-B5A9-AAEEFF1B1EDE}"/>
              </a:ext>
            </a:extLst>
          </p:cNvPr>
          <p:cNvSpPr>
            <a:spLocks noGrp="1" noRot="1" noChangeAspect="1" noChangeArrowheads="1" noTextEdit="1"/>
          </p:cNvSpPr>
          <p:nvPr>
            <p:ph type="sldImg"/>
          </p:nvPr>
        </p:nvSpPr>
        <p:spPr bwMode="auto">
          <a:xfrm>
            <a:off x="968375" y="442913"/>
            <a:ext cx="5380038" cy="3027362"/>
          </a:xfrm>
          <a:prstGeom prst="rect">
            <a:avLst/>
          </a:prstGeom>
          <a:solidFill>
            <a:srgbClr val="FFFFFF"/>
          </a:solidFill>
          <a:ln>
            <a:solidFill>
              <a:srgbClr val="000000"/>
            </a:solidFill>
            <a:miter lim="800000"/>
            <a:headEnd/>
            <a:tailEnd/>
          </a:ln>
        </p:spPr>
      </p:sp>
      <p:sp>
        <p:nvSpPr>
          <p:cNvPr id="1460227" name="Rectangle 3">
            <a:extLst>
              <a:ext uri="{FF2B5EF4-FFF2-40B4-BE49-F238E27FC236}">
                <a16:creationId xmlns:a16="http://schemas.microsoft.com/office/drawing/2014/main" id="{B3E5354A-E5AE-45BF-8B15-C54C0223843C}"/>
              </a:ext>
            </a:extLst>
          </p:cNvPr>
          <p:cNvSpPr>
            <a:spLocks noGrp="1" noChangeArrowheads="1"/>
          </p:cNvSpPr>
          <p:nvPr>
            <p:ph type="body" idx="1"/>
          </p:nvPr>
        </p:nvSpPr>
        <p:spPr bwMode="auto">
          <a:xfrm>
            <a:off x="490538" y="3543300"/>
            <a:ext cx="6334125" cy="5611813"/>
          </a:xfrm>
          <a:prstGeom prst="rect">
            <a:avLst/>
          </a:prstGeom>
          <a:solidFill>
            <a:srgbClr val="FFFFFF"/>
          </a:solidFill>
          <a:ln>
            <a:solidFill>
              <a:srgbClr val="000000"/>
            </a:solidFill>
            <a:miter lim="800000"/>
            <a:headEnd/>
            <a:tailEnd/>
          </a:ln>
        </p:spPr>
        <p:txBody>
          <a:bodyPr/>
          <a:lstStyle/>
          <a:p>
            <a:endParaRPr lang="it-IT" alt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8875" y="444500"/>
            <a:ext cx="4646613" cy="2614613"/>
          </a:xfrm>
        </p:spPr>
      </p:sp>
      <p:sp>
        <p:nvSpPr>
          <p:cNvPr id="3" name="Notes Placeholder 2"/>
          <p:cNvSpPr>
            <a:spLocks noGrp="1"/>
          </p:cNvSpPr>
          <p:nvPr>
            <p:ph type="body" idx="1"/>
          </p:nvPr>
        </p:nvSpPr>
        <p:spPr/>
        <p:txBody>
          <a:bodyPr>
            <a:normAutofit/>
          </a:bodyPr>
          <a:lstStyle/>
          <a:p>
            <a:endParaRPr lang="it-IT"/>
          </a:p>
        </p:txBody>
      </p:sp>
      <p:sp>
        <p:nvSpPr>
          <p:cNvPr id="4" name="Header Placeholder 3"/>
          <p:cNvSpPr>
            <a:spLocks noGrp="1"/>
          </p:cNvSpPr>
          <p:nvPr>
            <p:ph type="hdr" sz="quarter" idx="10"/>
          </p:nvPr>
        </p:nvSpPr>
        <p:spPr/>
        <p:txBody>
          <a:bodyPr/>
          <a:lstStyle/>
          <a:p>
            <a:r>
              <a:rPr lang="it-IT"/>
              <a:t>Mari, Buonanno, Sciuto – Informatica e cultura dell’informazione – McGraw-Hill</a:t>
            </a:r>
            <a:endParaRPr lang="it-IT" dirty="0"/>
          </a:p>
        </p:txBody>
      </p:sp>
      <p:sp>
        <p:nvSpPr>
          <p:cNvPr id="5" name="Date Placeholder 4"/>
          <p:cNvSpPr>
            <a:spLocks noGrp="1"/>
          </p:cNvSpPr>
          <p:nvPr>
            <p:ph type="dt" idx="11"/>
          </p:nvPr>
        </p:nvSpPr>
        <p:spPr/>
        <p:txBody>
          <a:bodyPr/>
          <a:lstStyle/>
          <a:p>
            <a:fld id="{F7227CFB-1D7A-484C-A694-5BC902C407E4}" type="datetime1">
              <a:rPr lang="en-US" smtClean="0"/>
              <a:pPr/>
              <a:t>3/5/23</a:t>
            </a:fld>
            <a:endParaRPr lang="it-IT" dirty="0"/>
          </a:p>
        </p:txBody>
      </p:sp>
      <p:sp>
        <p:nvSpPr>
          <p:cNvPr id="6" name="Footer Placeholder 5"/>
          <p:cNvSpPr>
            <a:spLocks noGrp="1"/>
          </p:cNvSpPr>
          <p:nvPr>
            <p:ph type="ftr" sz="quarter" idx="12"/>
          </p:nvPr>
        </p:nvSpPr>
        <p:spPr/>
        <p:txBody>
          <a:bodyPr/>
          <a:lstStyle/>
          <a:p>
            <a:r>
              <a:rPr lang="it-IT"/>
              <a:t>Capitolo 5 – La formalizzazione dell'informazione</a:t>
            </a:r>
            <a:endParaRPr lang="it-IT" dirty="0"/>
          </a:p>
        </p:txBody>
      </p:sp>
      <p:sp>
        <p:nvSpPr>
          <p:cNvPr id="7" name="Slide Number Placeholder 6"/>
          <p:cNvSpPr>
            <a:spLocks noGrp="1"/>
          </p:cNvSpPr>
          <p:nvPr>
            <p:ph type="sldNum" sz="quarter" idx="13"/>
          </p:nvPr>
        </p:nvSpPr>
        <p:spPr/>
        <p:txBody>
          <a:bodyPr/>
          <a:lstStyle/>
          <a:p>
            <a:fld id="{B80089DA-6E70-49F1-AFEA-7DD4AEEB6DD1}" type="slidenum">
              <a:rPr lang="it-IT" smtClean="0"/>
              <a:pPr/>
              <a:t>10</a:t>
            </a:fld>
            <a:endParaRPr lang="it-IT" dirty="0"/>
          </a:p>
        </p:txBody>
      </p:sp>
    </p:spTree>
    <p:extLst>
      <p:ext uri="{BB962C8B-B14F-4D97-AF65-F5344CB8AC3E}">
        <p14:creationId xmlns:p14="http://schemas.microsoft.com/office/powerpoint/2010/main" val="541218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8875" y="444500"/>
            <a:ext cx="4646613" cy="2614613"/>
          </a:xfrm>
        </p:spPr>
      </p:sp>
      <p:sp>
        <p:nvSpPr>
          <p:cNvPr id="3" name="Notes Placeholder 2"/>
          <p:cNvSpPr>
            <a:spLocks noGrp="1"/>
          </p:cNvSpPr>
          <p:nvPr>
            <p:ph type="body" idx="1"/>
          </p:nvPr>
        </p:nvSpPr>
        <p:spPr/>
        <p:txBody>
          <a:bodyPr>
            <a:normAutofit/>
          </a:bodyPr>
          <a:lstStyle/>
          <a:p>
            <a:endParaRPr lang="it-IT"/>
          </a:p>
        </p:txBody>
      </p:sp>
      <p:sp>
        <p:nvSpPr>
          <p:cNvPr id="4" name="Header Placeholder 3"/>
          <p:cNvSpPr>
            <a:spLocks noGrp="1"/>
          </p:cNvSpPr>
          <p:nvPr>
            <p:ph type="hdr" sz="quarter" idx="10"/>
          </p:nvPr>
        </p:nvSpPr>
        <p:spPr/>
        <p:txBody>
          <a:bodyPr/>
          <a:lstStyle/>
          <a:p>
            <a:r>
              <a:rPr lang="it-IT"/>
              <a:t>Mari, Buonanno, Sciuto – Informatica e cultura dell’informazione – McGraw-Hill</a:t>
            </a:r>
            <a:endParaRPr lang="it-IT" dirty="0"/>
          </a:p>
        </p:txBody>
      </p:sp>
      <p:sp>
        <p:nvSpPr>
          <p:cNvPr id="5" name="Date Placeholder 4"/>
          <p:cNvSpPr>
            <a:spLocks noGrp="1"/>
          </p:cNvSpPr>
          <p:nvPr>
            <p:ph type="dt" idx="11"/>
          </p:nvPr>
        </p:nvSpPr>
        <p:spPr/>
        <p:txBody>
          <a:bodyPr/>
          <a:lstStyle/>
          <a:p>
            <a:fld id="{F7227CFB-1D7A-484C-A694-5BC902C407E4}" type="datetime1">
              <a:rPr lang="en-US" smtClean="0"/>
              <a:pPr/>
              <a:t>3/5/23</a:t>
            </a:fld>
            <a:endParaRPr lang="it-IT" dirty="0"/>
          </a:p>
        </p:txBody>
      </p:sp>
      <p:sp>
        <p:nvSpPr>
          <p:cNvPr id="6" name="Footer Placeholder 5"/>
          <p:cNvSpPr>
            <a:spLocks noGrp="1"/>
          </p:cNvSpPr>
          <p:nvPr>
            <p:ph type="ftr" sz="quarter" idx="12"/>
          </p:nvPr>
        </p:nvSpPr>
        <p:spPr/>
        <p:txBody>
          <a:bodyPr/>
          <a:lstStyle/>
          <a:p>
            <a:r>
              <a:rPr lang="it-IT"/>
              <a:t>Capitolo 5 – La formalizzazione dell'informazione</a:t>
            </a:r>
            <a:endParaRPr lang="it-IT" dirty="0"/>
          </a:p>
        </p:txBody>
      </p:sp>
      <p:sp>
        <p:nvSpPr>
          <p:cNvPr id="7" name="Slide Number Placeholder 6"/>
          <p:cNvSpPr>
            <a:spLocks noGrp="1"/>
          </p:cNvSpPr>
          <p:nvPr>
            <p:ph type="sldNum" sz="quarter" idx="13"/>
          </p:nvPr>
        </p:nvSpPr>
        <p:spPr/>
        <p:txBody>
          <a:bodyPr/>
          <a:lstStyle/>
          <a:p>
            <a:fld id="{B80089DA-6E70-49F1-AFEA-7DD4AEEB6DD1}" type="slidenum">
              <a:rPr lang="it-IT" smtClean="0"/>
              <a:pPr/>
              <a:t>11</a:t>
            </a:fld>
            <a:endParaRPr lang="it-IT" dirty="0"/>
          </a:p>
        </p:txBody>
      </p:sp>
    </p:spTree>
    <p:extLst>
      <p:ext uri="{BB962C8B-B14F-4D97-AF65-F5344CB8AC3E}">
        <p14:creationId xmlns:p14="http://schemas.microsoft.com/office/powerpoint/2010/main" val="346207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8875" y="444500"/>
            <a:ext cx="4646613" cy="2614613"/>
          </a:xfrm>
        </p:spPr>
      </p:sp>
      <p:sp>
        <p:nvSpPr>
          <p:cNvPr id="3" name="Notes Placeholder 2"/>
          <p:cNvSpPr>
            <a:spLocks noGrp="1"/>
          </p:cNvSpPr>
          <p:nvPr>
            <p:ph type="body" idx="1"/>
          </p:nvPr>
        </p:nvSpPr>
        <p:spPr/>
        <p:txBody>
          <a:bodyPr>
            <a:normAutofit/>
          </a:bodyPr>
          <a:lstStyle/>
          <a:p>
            <a:endParaRPr lang="it-IT"/>
          </a:p>
        </p:txBody>
      </p:sp>
      <p:sp>
        <p:nvSpPr>
          <p:cNvPr id="4" name="Header Placeholder 3"/>
          <p:cNvSpPr>
            <a:spLocks noGrp="1"/>
          </p:cNvSpPr>
          <p:nvPr>
            <p:ph type="hdr" sz="quarter" idx="10"/>
          </p:nvPr>
        </p:nvSpPr>
        <p:spPr/>
        <p:txBody>
          <a:bodyPr/>
          <a:lstStyle/>
          <a:p>
            <a:r>
              <a:rPr lang="it-IT"/>
              <a:t>Mari, Buonanno, Sciuto – Informatica e cultura dell’informazione – McGraw-Hill</a:t>
            </a:r>
            <a:endParaRPr lang="it-IT" dirty="0"/>
          </a:p>
        </p:txBody>
      </p:sp>
      <p:sp>
        <p:nvSpPr>
          <p:cNvPr id="5" name="Date Placeholder 4"/>
          <p:cNvSpPr>
            <a:spLocks noGrp="1"/>
          </p:cNvSpPr>
          <p:nvPr>
            <p:ph type="dt" idx="11"/>
          </p:nvPr>
        </p:nvSpPr>
        <p:spPr/>
        <p:txBody>
          <a:bodyPr/>
          <a:lstStyle/>
          <a:p>
            <a:fld id="{F7227CFB-1D7A-484C-A694-5BC902C407E4}" type="datetime1">
              <a:rPr lang="en-US" smtClean="0"/>
              <a:pPr/>
              <a:t>3/5/23</a:t>
            </a:fld>
            <a:endParaRPr lang="it-IT" dirty="0"/>
          </a:p>
        </p:txBody>
      </p:sp>
      <p:sp>
        <p:nvSpPr>
          <p:cNvPr id="6" name="Footer Placeholder 5"/>
          <p:cNvSpPr>
            <a:spLocks noGrp="1"/>
          </p:cNvSpPr>
          <p:nvPr>
            <p:ph type="ftr" sz="quarter" idx="12"/>
          </p:nvPr>
        </p:nvSpPr>
        <p:spPr/>
        <p:txBody>
          <a:bodyPr/>
          <a:lstStyle/>
          <a:p>
            <a:r>
              <a:rPr lang="it-IT"/>
              <a:t>Capitolo 5 – La formalizzazione dell'informazione</a:t>
            </a:r>
            <a:endParaRPr lang="it-IT" dirty="0"/>
          </a:p>
        </p:txBody>
      </p:sp>
      <p:sp>
        <p:nvSpPr>
          <p:cNvPr id="7" name="Slide Number Placeholder 6"/>
          <p:cNvSpPr>
            <a:spLocks noGrp="1"/>
          </p:cNvSpPr>
          <p:nvPr>
            <p:ph type="sldNum" sz="quarter" idx="13"/>
          </p:nvPr>
        </p:nvSpPr>
        <p:spPr/>
        <p:txBody>
          <a:bodyPr/>
          <a:lstStyle/>
          <a:p>
            <a:fld id="{B80089DA-6E70-49F1-AFEA-7DD4AEEB6DD1}" type="slidenum">
              <a:rPr lang="it-IT" smtClean="0"/>
              <a:pPr/>
              <a:t>12</a:t>
            </a:fld>
            <a:endParaRPr lang="it-IT" dirty="0"/>
          </a:p>
        </p:txBody>
      </p:sp>
    </p:spTree>
    <p:extLst>
      <p:ext uri="{BB962C8B-B14F-4D97-AF65-F5344CB8AC3E}">
        <p14:creationId xmlns:p14="http://schemas.microsoft.com/office/powerpoint/2010/main" val="1767896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8875" y="444500"/>
            <a:ext cx="4646613" cy="2614613"/>
          </a:xfrm>
        </p:spPr>
      </p:sp>
      <p:sp>
        <p:nvSpPr>
          <p:cNvPr id="3" name="Notes Placeholder 2"/>
          <p:cNvSpPr>
            <a:spLocks noGrp="1"/>
          </p:cNvSpPr>
          <p:nvPr>
            <p:ph type="body" idx="1"/>
          </p:nvPr>
        </p:nvSpPr>
        <p:spPr/>
        <p:txBody>
          <a:bodyPr>
            <a:normAutofit/>
          </a:bodyPr>
          <a:lstStyle/>
          <a:p>
            <a:endParaRPr lang="it-IT"/>
          </a:p>
        </p:txBody>
      </p:sp>
      <p:sp>
        <p:nvSpPr>
          <p:cNvPr id="4" name="Header Placeholder 3"/>
          <p:cNvSpPr>
            <a:spLocks noGrp="1"/>
          </p:cNvSpPr>
          <p:nvPr>
            <p:ph type="hdr" sz="quarter" idx="10"/>
          </p:nvPr>
        </p:nvSpPr>
        <p:spPr/>
        <p:txBody>
          <a:bodyPr/>
          <a:lstStyle/>
          <a:p>
            <a:r>
              <a:rPr lang="it-IT"/>
              <a:t>Mari, Buonanno, Sciuto – Informatica e cultura dell’informazione – McGraw-Hill</a:t>
            </a:r>
            <a:endParaRPr lang="it-IT" dirty="0"/>
          </a:p>
        </p:txBody>
      </p:sp>
      <p:sp>
        <p:nvSpPr>
          <p:cNvPr id="5" name="Date Placeholder 4"/>
          <p:cNvSpPr>
            <a:spLocks noGrp="1"/>
          </p:cNvSpPr>
          <p:nvPr>
            <p:ph type="dt" idx="11"/>
          </p:nvPr>
        </p:nvSpPr>
        <p:spPr/>
        <p:txBody>
          <a:bodyPr/>
          <a:lstStyle/>
          <a:p>
            <a:fld id="{F7227CFB-1D7A-484C-A694-5BC902C407E4}" type="datetime1">
              <a:rPr lang="en-US" smtClean="0"/>
              <a:pPr/>
              <a:t>3/5/23</a:t>
            </a:fld>
            <a:endParaRPr lang="it-IT" dirty="0"/>
          </a:p>
        </p:txBody>
      </p:sp>
      <p:sp>
        <p:nvSpPr>
          <p:cNvPr id="6" name="Footer Placeholder 5"/>
          <p:cNvSpPr>
            <a:spLocks noGrp="1"/>
          </p:cNvSpPr>
          <p:nvPr>
            <p:ph type="ftr" sz="quarter" idx="12"/>
          </p:nvPr>
        </p:nvSpPr>
        <p:spPr/>
        <p:txBody>
          <a:bodyPr/>
          <a:lstStyle/>
          <a:p>
            <a:r>
              <a:rPr lang="it-IT"/>
              <a:t>Capitolo 5 – La formalizzazione dell'informazione</a:t>
            </a:r>
            <a:endParaRPr lang="it-IT" dirty="0"/>
          </a:p>
        </p:txBody>
      </p:sp>
      <p:sp>
        <p:nvSpPr>
          <p:cNvPr id="7" name="Slide Number Placeholder 6"/>
          <p:cNvSpPr>
            <a:spLocks noGrp="1"/>
          </p:cNvSpPr>
          <p:nvPr>
            <p:ph type="sldNum" sz="quarter" idx="13"/>
          </p:nvPr>
        </p:nvSpPr>
        <p:spPr/>
        <p:txBody>
          <a:bodyPr/>
          <a:lstStyle/>
          <a:p>
            <a:fld id="{B80089DA-6E70-49F1-AFEA-7DD4AEEB6DD1}" type="slidenum">
              <a:rPr lang="it-IT" smtClean="0"/>
              <a:pPr/>
              <a:t>13</a:t>
            </a:fld>
            <a:endParaRPr lang="it-IT" dirty="0"/>
          </a:p>
        </p:txBody>
      </p:sp>
    </p:spTree>
    <p:extLst>
      <p:ext uri="{BB962C8B-B14F-4D97-AF65-F5344CB8AC3E}">
        <p14:creationId xmlns:p14="http://schemas.microsoft.com/office/powerpoint/2010/main" val="1299134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8875" y="444500"/>
            <a:ext cx="4646613" cy="2614613"/>
          </a:xfrm>
        </p:spPr>
      </p:sp>
      <p:sp>
        <p:nvSpPr>
          <p:cNvPr id="3" name="Notes Placeholder 2"/>
          <p:cNvSpPr>
            <a:spLocks noGrp="1"/>
          </p:cNvSpPr>
          <p:nvPr>
            <p:ph type="body" idx="1"/>
          </p:nvPr>
        </p:nvSpPr>
        <p:spPr/>
        <p:txBody>
          <a:bodyPr>
            <a:normAutofit/>
          </a:bodyPr>
          <a:lstStyle/>
          <a:p>
            <a:endParaRPr lang="it-IT"/>
          </a:p>
        </p:txBody>
      </p:sp>
      <p:sp>
        <p:nvSpPr>
          <p:cNvPr id="4" name="Header Placeholder 3"/>
          <p:cNvSpPr>
            <a:spLocks noGrp="1"/>
          </p:cNvSpPr>
          <p:nvPr>
            <p:ph type="hdr" sz="quarter" idx="10"/>
          </p:nvPr>
        </p:nvSpPr>
        <p:spPr/>
        <p:txBody>
          <a:bodyPr/>
          <a:lstStyle/>
          <a:p>
            <a:r>
              <a:rPr lang="it-IT"/>
              <a:t>Mari, Buonanno, Sciuto – Informatica e cultura dell’informazione – McGraw-Hill</a:t>
            </a:r>
            <a:endParaRPr lang="it-IT" dirty="0"/>
          </a:p>
        </p:txBody>
      </p:sp>
      <p:sp>
        <p:nvSpPr>
          <p:cNvPr id="5" name="Date Placeholder 4"/>
          <p:cNvSpPr>
            <a:spLocks noGrp="1"/>
          </p:cNvSpPr>
          <p:nvPr>
            <p:ph type="dt" idx="11"/>
          </p:nvPr>
        </p:nvSpPr>
        <p:spPr/>
        <p:txBody>
          <a:bodyPr/>
          <a:lstStyle/>
          <a:p>
            <a:fld id="{F7227CFB-1D7A-484C-A694-5BC902C407E4}" type="datetime1">
              <a:rPr lang="en-US" smtClean="0"/>
              <a:pPr/>
              <a:t>3/5/23</a:t>
            </a:fld>
            <a:endParaRPr lang="it-IT" dirty="0"/>
          </a:p>
        </p:txBody>
      </p:sp>
      <p:sp>
        <p:nvSpPr>
          <p:cNvPr id="6" name="Footer Placeholder 5"/>
          <p:cNvSpPr>
            <a:spLocks noGrp="1"/>
          </p:cNvSpPr>
          <p:nvPr>
            <p:ph type="ftr" sz="quarter" idx="12"/>
          </p:nvPr>
        </p:nvSpPr>
        <p:spPr/>
        <p:txBody>
          <a:bodyPr/>
          <a:lstStyle/>
          <a:p>
            <a:r>
              <a:rPr lang="it-IT"/>
              <a:t>Capitolo 5 – La formalizzazione dell'informazione</a:t>
            </a:r>
            <a:endParaRPr lang="it-IT" dirty="0"/>
          </a:p>
        </p:txBody>
      </p:sp>
      <p:sp>
        <p:nvSpPr>
          <p:cNvPr id="7" name="Slide Number Placeholder 6"/>
          <p:cNvSpPr>
            <a:spLocks noGrp="1"/>
          </p:cNvSpPr>
          <p:nvPr>
            <p:ph type="sldNum" sz="quarter" idx="13"/>
          </p:nvPr>
        </p:nvSpPr>
        <p:spPr/>
        <p:txBody>
          <a:bodyPr/>
          <a:lstStyle/>
          <a:p>
            <a:fld id="{B80089DA-6E70-49F1-AFEA-7DD4AEEB6DD1}" type="slidenum">
              <a:rPr lang="it-IT" smtClean="0"/>
              <a:pPr/>
              <a:t>14</a:t>
            </a:fld>
            <a:endParaRPr lang="it-IT" dirty="0"/>
          </a:p>
        </p:txBody>
      </p:sp>
    </p:spTree>
    <p:extLst>
      <p:ext uri="{BB962C8B-B14F-4D97-AF65-F5344CB8AC3E}">
        <p14:creationId xmlns:p14="http://schemas.microsoft.com/office/powerpoint/2010/main" val="3637288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8875" y="444500"/>
            <a:ext cx="4646613" cy="2614613"/>
          </a:xfrm>
        </p:spPr>
      </p:sp>
      <p:sp>
        <p:nvSpPr>
          <p:cNvPr id="3" name="Notes Placeholder 2"/>
          <p:cNvSpPr>
            <a:spLocks noGrp="1"/>
          </p:cNvSpPr>
          <p:nvPr>
            <p:ph type="body" idx="1"/>
          </p:nvPr>
        </p:nvSpPr>
        <p:spPr/>
        <p:txBody>
          <a:bodyPr>
            <a:normAutofit/>
          </a:bodyPr>
          <a:lstStyle/>
          <a:p>
            <a:endParaRPr lang="it-IT"/>
          </a:p>
        </p:txBody>
      </p:sp>
      <p:sp>
        <p:nvSpPr>
          <p:cNvPr id="4" name="Header Placeholder 3"/>
          <p:cNvSpPr>
            <a:spLocks noGrp="1"/>
          </p:cNvSpPr>
          <p:nvPr>
            <p:ph type="hdr" sz="quarter" idx="10"/>
          </p:nvPr>
        </p:nvSpPr>
        <p:spPr/>
        <p:txBody>
          <a:bodyPr/>
          <a:lstStyle/>
          <a:p>
            <a:r>
              <a:rPr lang="it-IT"/>
              <a:t>Mari, Buonanno, Sciuto – Informatica e cultura dell’informazione – McGraw-Hill</a:t>
            </a:r>
            <a:endParaRPr lang="it-IT" dirty="0"/>
          </a:p>
        </p:txBody>
      </p:sp>
      <p:sp>
        <p:nvSpPr>
          <p:cNvPr id="5" name="Date Placeholder 4"/>
          <p:cNvSpPr>
            <a:spLocks noGrp="1"/>
          </p:cNvSpPr>
          <p:nvPr>
            <p:ph type="dt" idx="11"/>
          </p:nvPr>
        </p:nvSpPr>
        <p:spPr/>
        <p:txBody>
          <a:bodyPr/>
          <a:lstStyle/>
          <a:p>
            <a:fld id="{F7227CFB-1D7A-484C-A694-5BC902C407E4}" type="datetime1">
              <a:rPr lang="en-US" smtClean="0"/>
              <a:pPr/>
              <a:t>3/5/23</a:t>
            </a:fld>
            <a:endParaRPr lang="it-IT" dirty="0"/>
          </a:p>
        </p:txBody>
      </p:sp>
      <p:sp>
        <p:nvSpPr>
          <p:cNvPr id="6" name="Footer Placeholder 5"/>
          <p:cNvSpPr>
            <a:spLocks noGrp="1"/>
          </p:cNvSpPr>
          <p:nvPr>
            <p:ph type="ftr" sz="quarter" idx="12"/>
          </p:nvPr>
        </p:nvSpPr>
        <p:spPr/>
        <p:txBody>
          <a:bodyPr/>
          <a:lstStyle/>
          <a:p>
            <a:r>
              <a:rPr lang="it-IT"/>
              <a:t>Capitolo 5 – La formalizzazione dell'informazione</a:t>
            </a:r>
            <a:endParaRPr lang="it-IT" dirty="0"/>
          </a:p>
        </p:txBody>
      </p:sp>
      <p:sp>
        <p:nvSpPr>
          <p:cNvPr id="7" name="Slide Number Placeholder 6"/>
          <p:cNvSpPr>
            <a:spLocks noGrp="1"/>
          </p:cNvSpPr>
          <p:nvPr>
            <p:ph type="sldNum" sz="quarter" idx="13"/>
          </p:nvPr>
        </p:nvSpPr>
        <p:spPr/>
        <p:txBody>
          <a:bodyPr/>
          <a:lstStyle/>
          <a:p>
            <a:fld id="{B80089DA-6E70-49F1-AFEA-7DD4AEEB6DD1}" type="slidenum">
              <a:rPr lang="it-IT" smtClean="0"/>
              <a:pPr/>
              <a:t>15</a:t>
            </a:fld>
            <a:endParaRPr lang="it-IT" dirty="0"/>
          </a:p>
        </p:txBody>
      </p:sp>
    </p:spTree>
    <p:extLst>
      <p:ext uri="{BB962C8B-B14F-4D97-AF65-F5344CB8AC3E}">
        <p14:creationId xmlns:p14="http://schemas.microsoft.com/office/powerpoint/2010/main" val="1544338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8875" y="444500"/>
            <a:ext cx="4646613" cy="2614613"/>
          </a:xfrm>
        </p:spPr>
      </p:sp>
      <p:sp>
        <p:nvSpPr>
          <p:cNvPr id="3" name="Notes Placeholder 2"/>
          <p:cNvSpPr>
            <a:spLocks noGrp="1"/>
          </p:cNvSpPr>
          <p:nvPr>
            <p:ph type="body" idx="1"/>
          </p:nvPr>
        </p:nvSpPr>
        <p:spPr/>
        <p:txBody>
          <a:bodyPr>
            <a:normAutofit/>
          </a:bodyPr>
          <a:lstStyle/>
          <a:p>
            <a:endParaRPr lang="it-IT"/>
          </a:p>
        </p:txBody>
      </p:sp>
      <p:sp>
        <p:nvSpPr>
          <p:cNvPr id="4" name="Header Placeholder 3"/>
          <p:cNvSpPr>
            <a:spLocks noGrp="1"/>
          </p:cNvSpPr>
          <p:nvPr>
            <p:ph type="hdr" sz="quarter" idx="10"/>
          </p:nvPr>
        </p:nvSpPr>
        <p:spPr/>
        <p:txBody>
          <a:bodyPr/>
          <a:lstStyle/>
          <a:p>
            <a:r>
              <a:rPr lang="it-IT"/>
              <a:t>Mari, Buonanno, Sciuto – Informatica e cultura dell’informazione – McGraw-Hill</a:t>
            </a:r>
            <a:endParaRPr lang="it-IT" dirty="0"/>
          </a:p>
        </p:txBody>
      </p:sp>
      <p:sp>
        <p:nvSpPr>
          <p:cNvPr id="5" name="Date Placeholder 4"/>
          <p:cNvSpPr>
            <a:spLocks noGrp="1"/>
          </p:cNvSpPr>
          <p:nvPr>
            <p:ph type="dt" idx="11"/>
          </p:nvPr>
        </p:nvSpPr>
        <p:spPr/>
        <p:txBody>
          <a:bodyPr/>
          <a:lstStyle/>
          <a:p>
            <a:fld id="{F7227CFB-1D7A-484C-A694-5BC902C407E4}" type="datetime1">
              <a:rPr lang="en-US" smtClean="0"/>
              <a:pPr/>
              <a:t>3/5/23</a:t>
            </a:fld>
            <a:endParaRPr lang="it-IT" dirty="0"/>
          </a:p>
        </p:txBody>
      </p:sp>
      <p:sp>
        <p:nvSpPr>
          <p:cNvPr id="6" name="Footer Placeholder 5"/>
          <p:cNvSpPr>
            <a:spLocks noGrp="1"/>
          </p:cNvSpPr>
          <p:nvPr>
            <p:ph type="ftr" sz="quarter" idx="12"/>
          </p:nvPr>
        </p:nvSpPr>
        <p:spPr/>
        <p:txBody>
          <a:bodyPr/>
          <a:lstStyle/>
          <a:p>
            <a:r>
              <a:rPr lang="it-IT"/>
              <a:t>Capitolo 5 – La formalizzazione dell'informazione</a:t>
            </a:r>
            <a:endParaRPr lang="it-IT" dirty="0"/>
          </a:p>
        </p:txBody>
      </p:sp>
      <p:sp>
        <p:nvSpPr>
          <p:cNvPr id="7" name="Slide Number Placeholder 6"/>
          <p:cNvSpPr>
            <a:spLocks noGrp="1"/>
          </p:cNvSpPr>
          <p:nvPr>
            <p:ph type="sldNum" sz="quarter" idx="13"/>
          </p:nvPr>
        </p:nvSpPr>
        <p:spPr/>
        <p:txBody>
          <a:bodyPr/>
          <a:lstStyle/>
          <a:p>
            <a:fld id="{B80089DA-6E70-49F1-AFEA-7DD4AEEB6DD1}" type="slidenum">
              <a:rPr lang="it-IT" smtClean="0"/>
              <a:pPr/>
              <a:t>16</a:t>
            </a:fld>
            <a:endParaRPr lang="it-IT" dirty="0"/>
          </a:p>
        </p:txBody>
      </p:sp>
    </p:spTree>
    <p:extLst>
      <p:ext uri="{BB962C8B-B14F-4D97-AF65-F5344CB8AC3E}">
        <p14:creationId xmlns:p14="http://schemas.microsoft.com/office/powerpoint/2010/main" val="2711846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8875" y="444500"/>
            <a:ext cx="4646613" cy="2614613"/>
          </a:xfrm>
        </p:spPr>
      </p:sp>
      <p:sp>
        <p:nvSpPr>
          <p:cNvPr id="3" name="Notes Placeholder 2"/>
          <p:cNvSpPr>
            <a:spLocks noGrp="1"/>
          </p:cNvSpPr>
          <p:nvPr>
            <p:ph type="body" idx="1"/>
          </p:nvPr>
        </p:nvSpPr>
        <p:spPr/>
        <p:txBody>
          <a:bodyPr>
            <a:normAutofit/>
          </a:bodyPr>
          <a:lstStyle/>
          <a:p>
            <a:endParaRPr lang="it-IT"/>
          </a:p>
        </p:txBody>
      </p:sp>
      <p:sp>
        <p:nvSpPr>
          <p:cNvPr id="4" name="Header Placeholder 3"/>
          <p:cNvSpPr>
            <a:spLocks noGrp="1"/>
          </p:cNvSpPr>
          <p:nvPr>
            <p:ph type="hdr" sz="quarter" idx="10"/>
          </p:nvPr>
        </p:nvSpPr>
        <p:spPr/>
        <p:txBody>
          <a:bodyPr/>
          <a:lstStyle/>
          <a:p>
            <a:r>
              <a:rPr lang="it-IT"/>
              <a:t>Mari, Buonanno, Sciuto – Informatica e cultura dell’informazione – McGraw-Hill</a:t>
            </a:r>
            <a:endParaRPr lang="it-IT" dirty="0"/>
          </a:p>
        </p:txBody>
      </p:sp>
      <p:sp>
        <p:nvSpPr>
          <p:cNvPr id="5" name="Date Placeholder 4"/>
          <p:cNvSpPr>
            <a:spLocks noGrp="1"/>
          </p:cNvSpPr>
          <p:nvPr>
            <p:ph type="dt" idx="11"/>
          </p:nvPr>
        </p:nvSpPr>
        <p:spPr/>
        <p:txBody>
          <a:bodyPr/>
          <a:lstStyle/>
          <a:p>
            <a:fld id="{F7227CFB-1D7A-484C-A694-5BC902C407E4}" type="datetime1">
              <a:rPr lang="en-US" smtClean="0"/>
              <a:pPr/>
              <a:t>3/5/23</a:t>
            </a:fld>
            <a:endParaRPr lang="it-IT" dirty="0"/>
          </a:p>
        </p:txBody>
      </p:sp>
      <p:sp>
        <p:nvSpPr>
          <p:cNvPr id="6" name="Footer Placeholder 5"/>
          <p:cNvSpPr>
            <a:spLocks noGrp="1"/>
          </p:cNvSpPr>
          <p:nvPr>
            <p:ph type="ftr" sz="quarter" idx="12"/>
          </p:nvPr>
        </p:nvSpPr>
        <p:spPr/>
        <p:txBody>
          <a:bodyPr/>
          <a:lstStyle/>
          <a:p>
            <a:r>
              <a:rPr lang="it-IT"/>
              <a:t>Capitolo 5 – La formalizzazione dell'informazione</a:t>
            </a:r>
            <a:endParaRPr lang="it-IT" dirty="0"/>
          </a:p>
        </p:txBody>
      </p:sp>
      <p:sp>
        <p:nvSpPr>
          <p:cNvPr id="7" name="Slide Number Placeholder 6"/>
          <p:cNvSpPr>
            <a:spLocks noGrp="1"/>
          </p:cNvSpPr>
          <p:nvPr>
            <p:ph type="sldNum" sz="quarter" idx="13"/>
          </p:nvPr>
        </p:nvSpPr>
        <p:spPr/>
        <p:txBody>
          <a:bodyPr/>
          <a:lstStyle/>
          <a:p>
            <a:fld id="{B80089DA-6E70-49F1-AFEA-7DD4AEEB6DD1}" type="slidenum">
              <a:rPr lang="it-IT" smtClean="0"/>
              <a:pPr/>
              <a:t>17</a:t>
            </a:fld>
            <a:endParaRPr lang="it-IT" dirty="0"/>
          </a:p>
        </p:txBody>
      </p:sp>
    </p:spTree>
    <p:extLst>
      <p:ext uri="{BB962C8B-B14F-4D97-AF65-F5344CB8AC3E}">
        <p14:creationId xmlns:p14="http://schemas.microsoft.com/office/powerpoint/2010/main" val="2677688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8875" y="444500"/>
            <a:ext cx="4646613" cy="2614613"/>
          </a:xfrm>
        </p:spPr>
      </p:sp>
      <p:sp>
        <p:nvSpPr>
          <p:cNvPr id="3" name="Notes Placeholder 2"/>
          <p:cNvSpPr>
            <a:spLocks noGrp="1"/>
          </p:cNvSpPr>
          <p:nvPr>
            <p:ph type="body" idx="1"/>
          </p:nvPr>
        </p:nvSpPr>
        <p:spPr/>
        <p:txBody>
          <a:bodyPr>
            <a:normAutofit/>
          </a:bodyPr>
          <a:lstStyle/>
          <a:p>
            <a:endParaRPr lang="it-IT"/>
          </a:p>
        </p:txBody>
      </p:sp>
      <p:sp>
        <p:nvSpPr>
          <p:cNvPr id="4" name="Header Placeholder 3"/>
          <p:cNvSpPr>
            <a:spLocks noGrp="1"/>
          </p:cNvSpPr>
          <p:nvPr>
            <p:ph type="hdr" sz="quarter" idx="10"/>
          </p:nvPr>
        </p:nvSpPr>
        <p:spPr/>
        <p:txBody>
          <a:bodyPr/>
          <a:lstStyle/>
          <a:p>
            <a:r>
              <a:rPr lang="it-IT"/>
              <a:t>Mari, Buonanno, Sciuto – Informatica e cultura dell’informazione – McGraw-Hill</a:t>
            </a:r>
            <a:endParaRPr lang="it-IT" dirty="0"/>
          </a:p>
        </p:txBody>
      </p:sp>
      <p:sp>
        <p:nvSpPr>
          <p:cNvPr id="5" name="Date Placeholder 4"/>
          <p:cNvSpPr>
            <a:spLocks noGrp="1"/>
          </p:cNvSpPr>
          <p:nvPr>
            <p:ph type="dt" idx="11"/>
          </p:nvPr>
        </p:nvSpPr>
        <p:spPr/>
        <p:txBody>
          <a:bodyPr/>
          <a:lstStyle/>
          <a:p>
            <a:fld id="{F7227CFB-1D7A-484C-A694-5BC902C407E4}" type="datetime1">
              <a:rPr lang="en-US" smtClean="0"/>
              <a:pPr/>
              <a:t>3/5/23</a:t>
            </a:fld>
            <a:endParaRPr lang="it-IT" dirty="0"/>
          </a:p>
        </p:txBody>
      </p:sp>
      <p:sp>
        <p:nvSpPr>
          <p:cNvPr id="6" name="Footer Placeholder 5"/>
          <p:cNvSpPr>
            <a:spLocks noGrp="1"/>
          </p:cNvSpPr>
          <p:nvPr>
            <p:ph type="ftr" sz="quarter" idx="12"/>
          </p:nvPr>
        </p:nvSpPr>
        <p:spPr/>
        <p:txBody>
          <a:bodyPr/>
          <a:lstStyle/>
          <a:p>
            <a:r>
              <a:rPr lang="it-IT"/>
              <a:t>Capitolo 5 – La formalizzazione dell'informazione</a:t>
            </a:r>
            <a:endParaRPr lang="it-IT" dirty="0"/>
          </a:p>
        </p:txBody>
      </p:sp>
      <p:sp>
        <p:nvSpPr>
          <p:cNvPr id="7" name="Slide Number Placeholder 6"/>
          <p:cNvSpPr>
            <a:spLocks noGrp="1"/>
          </p:cNvSpPr>
          <p:nvPr>
            <p:ph type="sldNum" sz="quarter" idx="13"/>
          </p:nvPr>
        </p:nvSpPr>
        <p:spPr/>
        <p:txBody>
          <a:bodyPr/>
          <a:lstStyle/>
          <a:p>
            <a:fld id="{B80089DA-6E70-49F1-AFEA-7DD4AEEB6DD1}" type="slidenum">
              <a:rPr lang="it-IT" smtClean="0"/>
              <a:pPr/>
              <a:t>18</a:t>
            </a:fld>
            <a:endParaRPr lang="it-IT" dirty="0"/>
          </a:p>
        </p:txBody>
      </p:sp>
    </p:spTree>
    <p:extLst>
      <p:ext uri="{BB962C8B-B14F-4D97-AF65-F5344CB8AC3E}">
        <p14:creationId xmlns:p14="http://schemas.microsoft.com/office/powerpoint/2010/main" val="3323203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8875" y="444500"/>
            <a:ext cx="4646613" cy="2614613"/>
          </a:xfrm>
        </p:spPr>
      </p:sp>
      <p:sp>
        <p:nvSpPr>
          <p:cNvPr id="3" name="Notes Placeholder 2"/>
          <p:cNvSpPr>
            <a:spLocks noGrp="1"/>
          </p:cNvSpPr>
          <p:nvPr>
            <p:ph type="body" idx="1"/>
          </p:nvPr>
        </p:nvSpPr>
        <p:spPr/>
        <p:txBody>
          <a:bodyPr>
            <a:normAutofit/>
          </a:bodyPr>
          <a:lstStyle/>
          <a:p>
            <a:endParaRPr lang="it-IT" dirty="0"/>
          </a:p>
        </p:txBody>
      </p:sp>
      <p:sp>
        <p:nvSpPr>
          <p:cNvPr id="4" name="Header Placeholder 3"/>
          <p:cNvSpPr>
            <a:spLocks noGrp="1"/>
          </p:cNvSpPr>
          <p:nvPr>
            <p:ph type="hdr" sz="quarter" idx="10"/>
          </p:nvPr>
        </p:nvSpPr>
        <p:spPr/>
        <p:txBody>
          <a:bodyPr/>
          <a:lstStyle/>
          <a:p>
            <a:r>
              <a:rPr lang="it-IT"/>
              <a:t>Mari, Buonanno, Sciuto – Informatica e cultura dell’informazione – McGraw-Hill</a:t>
            </a:r>
            <a:endParaRPr lang="it-IT" dirty="0"/>
          </a:p>
        </p:txBody>
      </p:sp>
      <p:sp>
        <p:nvSpPr>
          <p:cNvPr id="5" name="Date Placeholder 4"/>
          <p:cNvSpPr>
            <a:spLocks noGrp="1"/>
          </p:cNvSpPr>
          <p:nvPr>
            <p:ph type="dt" idx="11"/>
          </p:nvPr>
        </p:nvSpPr>
        <p:spPr/>
        <p:txBody>
          <a:bodyPr/>
          <a:lstStyle/>
          <a:p>
            <a:fld id="{F7227CFB-1D7A-484C-A694-5BC902C407E4}" type="datetime1">
              <a:rPr lang="en-US" smtClean="0"/>
              <a:pPr/>
              <a:t>3/5/23</a:t>
            </a:fld>
            <a:endParaRPr lang="it-IT" dirty="0"/>
          </a:p>
        </p:txBody>
      </p:sp>
      <p:sp>
        <p:nvSpPr>
          <p:cNvPr id="6" name="Footer Placeholder 5"/>
          <p:cNvSpPr>
            <a:spLocks noGrp="1"/>
          </p:cNvSpPr>
          <p:nvPr>
            <p:ph type="ftr" sz="quarter" idx="12"/>
          </p:nvPr>
        </p:nvSpPr>
        <p:spPr/>
        <p:txBody>
          <a:bodyPr/>
          <a:lstStyle/>
          <a:p>
            <a:r>
              <a:rPr lang="it-IT"/>
              <a:t>Capitolo 5 – La formalizzazione dell'informazione</a:t>
            </a:r>
            <a:endParaRPr lang="it-IT" dirty="0"/>
          </a:p>
        </p:txBody>
      </p:sp>
      <p:sp>
        <p:nvSpPr>
          <p:cNvPr id="7" name="Slide Number Placeholder 6"/>
          <p:cNvSpPr>
            <a:spLocks noGrp="1"/>
          </p:cNvSpPr>
          <p:nvPr>
            <p:ph type="sldNum" sz="quarter" idx="13"/>
          </p:nvPr>
        </p:nvSpPr>
        <p:spPr/>
        <p:txBody>
          <a:bodyPr/>
          <a:lstStyle/>
          <a:p>
            <a:fld id="{B80089DA-6E70-49F1-AFEA-7DD4AEEB6DD1}" type="slidenum">
              <a:rPr lang="it-IT" smtClean="0"/>
              <a:pPr/>
              <a:t>19</a:t>
            </a:fld>
            <a:endParaRPr lang="it-IT" dirty="0"/>
          </a:p>
        </p:txBody>
      </p:sp>
    </p:spTree>
    <p:extLst>
      <p:ext uri="{BB962C8B-B14F-4D97-AF65-F5344CB8AC3E}">
        <p14:creationId xmlns:p14="http://schemas.microsoft.com/office/powerpoint/2010/main" val="3327240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D534DA4C-A46F-454C-90BC-9626D8BBF6A8}"/>
              </a:ext>
            </a:extLst>
          </p:cNvPr>
          <p:cNvSpPr>
            <a:spLocks noGrp="1" noChangeArrowheads="1"/>
          </p:cNvSpPr>
          <p:nvPr>
            <p:ph type="dt" idx="1"/>
          </p:nvPr>
        </p:nvSpPr>
        <p:spPr>
          <a:ln/>
        </p:spPr>
        <p:txBody>
          <a:bodyPr/>
          <a:lstStyle/>
          <a:p>
            <a:fld id="{18CBB6D7-695F-400E-A4CE-B28D806D7192}" type="datetime1">
              <a:rPr lang="it-IT" altLang="it-IT"/>
              <a:pPr/>
              <a:t>05/03/23</a:t>
            </a:fld>
            <a:endParaRPr lang="it-IT" altLang="it-IT"/>
          </a:p>
        </p:txBody>
      </p:sp>
      <p:sp>
        <p:nvSpPr>
          <p:cNvPr id="6" name="Rectangle 6">
            <a:extLst>
              <a:ext uri="{FF2B5EF4-FFF2-40B4-BE49-F238E27FC236}">
                <a16:creationId xmlns:a16="http://schemas.microsoft.com/office/drawing/2014/main" id="{313E473E-91E1-4913-B0D1-AE4A24EF0AA8}"/>
              </a:ext>
            </a:extLst>
          </p:cNvPr>
          <p:cNvSpPr>
            <a:spLocks noGrp="1" noChangeArrowheads="1"/>
          </p:cNvSpPr>
          <p:nvPr>
            <p:ph type="ftr" sz="quarter" idx="4"/>
          </p:nvPr>
        </p:nvSpPr>
        <p:spPr>
          <a:ln/>
        </p:spPr>
        <p:txBody>
          <a:bodyPr/>
          <a:lstStyle/>
          <a:p>
            <a:r>
              <a:rPr lang="it-IT" altLang="it-IT"/>
              <a:t>Introduzione ai sistemi informatici</a:t>
            </a:r>
          </a:p>
        </p:txBody>
      </p:sp>
      <p:sp>
        <p:nvSpPr>
          <p:cNvPr id="7" name="Rectangle 7">
            <a:extLst>
              <a:ext uri="{FF2B5EF4-FFF2-40B4-BE49-F238E27FC236}">
                <a16:creationId xmlns:a16="http://schemas.microsoft.com/office/drawing/2014/main" id="{0D383A62-3BA8-46FF-A0DF-95B5C8C562F7}"/>
              </a:ext>
            </a:extLst>
          </p:cNvPr>
          <p:cNvSpPr>
            <a:spLocks noGrp="1" noChangeArrowheads="1"/>
          </p:cNvSpPr>
          <p:nvPr>
            <p:ph type="sldNum" sz="quarter" idx="5"/>
          </p:nvPr>
        </p:nvSpPr>
        <p:spPr>
          <a:ln/>
        </p:spPr>
        <p:txBody>
          <a:bodyPr/>
          <a:lstStyle/>
          <a:p>
            <a:fld id="{843EC40E-B64E-4DB5-BD70-32FB136D1524}" type="slidenum">
              <a:rPr lang="it-IT" altLang="it-IT"/>
              <a:pPr/>
              <a:t>2</a:t>
            </a:fld>
            <a:endParaRPr lang="it-IT" altLang="it-IT"/>
          </a:p>
        </p:txBody>
      </p:sp>
      <p:sp>
        <p:nvSpPr>
          <p:cNvPr id="1462274" name="Rectangle 2">
            <a:extLst>
              <a:ext uri="{FF2B5EF4-FFF2-40B4-BE49-F238E27FC236}">
                <a16:creationId xmlns:a16="http://schemas.microsoft.com/office/drawing/2014/main" id="{ADB10408-FB52-46AA-979D-3CBE12DDDC6D}"/>
              </a:ext>
            </a:extLst>
          </p:cNvPr>
          <p:cNvSpPr>
            <a:spLocks noGrp="1" noRot="1" noChangeAspect="1" noChangeArrowheads="1" noTextEdit="1"/>
          </p:cNvSpPr>
          <p:nvPr>
            <p:ph type="sldImg"/>
          </p:nvPr>
        </p:nvSpPr>
        <p:spPr bwMode="auto">
          <a:xfrm>
            <a:off x="1349375" y="444500"/>
            <a:ext cx="4632325" cy="2606675"/>
          </a:xfrm>
          <a:prstGeom prst="rect">
            <a:avLst/>
          </a:prstGeom>
          <a:solidFill>
            <a:srgbClr val="FFFFFF"/>
          </a:solidFill>
          <a:ln>
            <a:solidFill>
              <a:srgbClr val="000000"/>
            </a:solidFill>
            <a:miter lim="800000"/>
            <a:headEnd/>
            <a:tailEnd/>
          </a:ln>
        </p:spPr>
      </p:sp>
      <p:sp>
        <p:nvSpPr>
          <p:cNvPr id="1462275" name="Rectangle 3">
            <a:extLst>
              <a:ext uri="{FF2B5EF4-FFF2-40B4-BE49-F238E27FC236}">
                <a16:creationId xmlns:a16="http://schemas.microsoft.com/office/drawing/2014/main" id="{3A1B7694-93E5-48D2-B491-2B186C5A92E1}"/>
              </a:ext>
            </a:extLst>
          </p:cNvPr>
          <p:cNvSpPr>
            <a:spLocks noGrp="1" noChangeArrowheads="1"/>
          </p:cNvSpPr>
          <p:nvPr>
            <p:ph type="body" idx="1"/>
          </p:nvPr>
        </p:nvSpPr>
        <p:spPr bwMode="auto">
          <a:xfrm>
            <a:off x="292100" y="3128963"/>
            <a:ext cx="6731000" cy="6180137"/>
          </a:xfrm>
          <a:prstGeom prst="rect">
            <a:avLst/>
          </a:prstGeom>
          <a:solidFill>
            <a:srgbClr val="FFFFFF"/>
          </a:solidFill>
          <a:ln>
            <a:solidFill>
              <a:srgbClr val="000000"/>
            </a:solidFill>
            <a:miter lim="800000"/>
            <a:headEnd/>
            <a:tailEnd/>
          </a:ln>
        </p:spPr>
        <p:txBody>
          <a:bodyPr/>
          <a:lstStyle/>
          <a:p>
            <a:endParaRPr lang="en-GB" alt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19CEE1F8-E540-456B-9E43-06E4ABF69C34}"/>
              </a:ext>
            </a:extLst>
          </p:cNvPr>
          <p:cNvSpPr>
            <a:spLocks noGrp="1" noChangeArrowheads="1"/>
          </p:cNvSpPr>
          <p:nvPr>
            <p:ph type="dt" idx="1"/>
          </p:nvPr>
        </p:nvSpPr>
        <p:spPr>
          <a:ln/>
        </p:spPr>
        <p:txBody>
          <a:bodyPr/>
          <a:lstStyle/>
          <a:p>
            <a:fld id="{E3EF07A4-3B19-4DAB-A4BD-A29C1C8D92BE}" type="datetime1">
              <a:rPr lang="it-IT" altLang="it-IT"/>
              <a:pPr/>
              <a:t>05/03/23</a:t>
            </a:fld>
            <a:endParaRPr lang="it-IT" altLang="it-IT"/>
          </a:p>
        </p:txBody>
      </p:sp>
      <p:sp>
        <p:nvSpPr>
          <p:cNvPr id="6" name="Rectangle 6">
            <a:extLst>
              <a:ext uri="{FF2B5EF4-FFF2-40B4-BE49-F238E27FC236}">
                <a16:creationId xmlns:a16="http://schemas.microsoft.com/office/drawing/2014/main" id="{282C6AD9-19CB-4380-B484-0895EC5F75E2}"/>
              </a:ext>
            </a:extLst>
          </p:cNvPr>
          <p:cNvSpPr>
            <a:spLocks noGrp="1" noChangeArrowheads="1"/>
          </p:cNvSpPr>
          <p:nvPr>
            <p:ph type="ftr" sz="quarter" idx="4"/>
          </p:nvPr>
        </p:nvSpPr>
        <p:spPr>
          <a:ln/>
        </p:spPr>
        <p:txBody>
          <a:bodyPr/>
          <a:lstStyle/>
          <a:p>
            <a:r>
              <a:rPr lang="it-IT" altLang="it-IT"/>
              <a:t>Introduzione ai sistemi informatici</a:t>
            </a:r>
          </a:p>
        </p:txBody>
      </p:sp>
      <p:sp>
        <p:nvSpPr>
          <p:cNvPr id="7" name="Rectangle 7">
            <a:extLst>
              <a:ext uri="{FF2B5EF4-FFF2-40B4-BE49-F238E27FC236}">
                <a16:creationId xmlns:a16="http://schemas.microsoft.com/office/drawing/2014/main" id="{2D617E63-9C83-4608-94F5-3F3E21EB52F7}"/>
              </a:ext>
            </a:extLst>
          </p:cNvPr>
          <p:cNvSpPr>
            <a:spLocks noGrp="1" noChangeArrowheads="1"/>
          </p:cNvSpPr>
          <p:nvPr>
            <p:ph type="sldNum" sz="quarter" idx="5"/>
          </p:nvPr>
        </p:nvSpPr>
        <p:spPr>
          <a:ln/>
        </p:spPr>
        <p:txBody>
          <a:bodyPr/>
          <a:lstStyle/>
          <a:p>
            <a:fld id="{5ACA85FD-1875-4060-875C-DD4EFF8AA124}" type="slidenum">
              <a:rPr lang="it-IT" altLang="it-IT"/>
              <a:pPr/>
              <a:t>3</a:t>
            </a:fld>
            <a:endParaRPr lang="it-IT" altLang="it-IT"/>
          </a:p>
        </p:txBody>
      </p:sp>
      <p:sp>
        <p:nvSpPr>
          <p:cNvPr id="1464322" name="Rectangle 2">
            <a:extLst>
              <a:ext uri="{FF2B5EF4-FFF2-40B4-BE49-F238E27FC236}">
                <a16:creationId xmlns:a16="http://schemas.microsoft.com/office/drawing/2014/main" id="{8AB4A5A8-4B5B-4BFD-A08D-C76317C4AEEE}"/>
              </a:ext>
            </a:extLst>
          </p:cNvPr>
          <p:cNvSpPr>
            <a:spLocks noGrp="1" noRot="1" noChangeAspect="1" noChangeArrowheads="1" noTextEdit="1"/>
          </p:cNvSpPr>
          <p:nvPr>
            <p:ph type="sldImg"/>
          </p:nvPr>
        </p:nvSpPr>
        <p:spPr bwMode="auto">
          <a:xfrm>
            <a:off x="968375" y="442913"/>
            <a:ext cx="5380038" cy="3027362"/>
          </a:xfrm>
          <a:prstGeom prst="rect">
            <a:avLst/>
          </a:prstGeom>
          <a:solidFill>
            <a:srgbClr val="FFFFFF"/>
          </a:solidFill>
          <a:ln>
            <a:solidFill>
              <a:srgbClr val="000000"/>
            </a:solidFill>
            <a:miter lim="800000"/>
            <a:headEnd/>
            <a:tailEnd/>
          </a:ln>
        </p:spPr>
      </p:sp>
      <p:sp>
        <p:nvSpPr>
          <p:cNvPr id="1464323" name="Rectangle 3">
            <a:extLst>
              <a:ext uri="{FF2B5EF4-FFF2-40B4-BE49-F238E27FC236}">
                <a16:creationId xmlns:a16="http://schemas.microsoft.com/office/drawing/2014/main" id="{F6F9E63E-2CBF-47A8-A926-8DBE75935899}"/>
              </a:ext>
            </a:extLst>
          </p:cNvPr>
          <p:cNvSpPr>
            <a:spLocks noGrp="1" noChangeArrowheads="1"/>
          </p:cNvSpPr>
          <p:nvPr>
            <p:ph type="body" idx="1"/>
          </p:nvPr>
        </p:nvSpPr>
        <p:spPr bwMode="auto">
          <a:xfrm>
            <a:off x="490538" y="3543300"/>
            <a:ext cx="6334125" cy="5611813"/>
          </a:xfrm>
          <a:prstGeom prst="rect">
            <a:avLst/>
          </a:prstGeom>
          <a:solidFill>
            <a:srgbClr val="FFFFFF"/>
          </a:solidFill>
          <a:ln>
            <a:solidFill>
              <a:srgbClr val="000000"/>
            </a:solidFill>
            <a:miter lim="800000"/>
            <a:headEnd/>
            <a:tailEnd/>
          </a:ln>
        </p:spPr>
        <p:txBody>
          <a:bodyPr/>
          <a:lstStyle/>
          <a:p>
            <a:endParaRPr lang="it-IT" alt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8875" y="444500"/>
            <a:ext cx="4646613" cy="2614613"/>
          </a:xfrm>
        </p:spPr>
      </p:sp>
      <p:sp>
        <p:nvSpPr>
          <p:cNvPr id="3" name="Notes Placeholder 2"/>
          <p:cNvSpPr>
            <a:spLocks noGrp="1"/>
          </p:cNvSpPr>
          <p:nvPr>
            <p:ph type="body" idx="1"/>
          </p:nvPr>
        </p:nvSpPr>
        <p:spPr/>
        <p:txBody>
          <a:bodyPr>
            <a:normAutofit/>
          </a:bodyPr>
          <a:lstStyle/>
          <a:p>
            <a:endParaRPr lang="it-IT"/>
          </a:p>
        </p:txBody>
      </p:sp>
      <p:sp>
        <p:nvSpPr>
          <p:cNvPr id="4" name="Header Placeholder 3"/>
          <p:cNvSpPr>
            <a:spLocks noGrp="1"/>
          </p:cNvSpPr>
          <p:nvPr>
            <p:ph type="hdr" sz="quarter" idx="10"/>
          </p:nvPr>
        </p:nvSpPr>
        <p:spPr/>
        <p:txBody>
          <a:bodyPr/>
          <a:lstStyle/>
          <a:p>
            <a:r>
              <a:rPr lang="it-IT"/>
              <a:t>Mari, Buonanno, Sciuto – Informatica e cultura dell’informazione – McGraw-Hill</a:t>
            </a:r>
            <a:endParaRPr lang="it-IT" dirty="0"/>
          </a:p>
        </p:txBody>
      </p:sp>
      <p:sp>
        <p:nvSpPr>
          <p:cNvPr id="5" name="Date Placeholder 4"/>
          <p:cNvSpPr>
            <a:spLocks noGrp="1"/>
          </p:cNvSpPr>
          <p:nvPr>
            <p:ph type="dt" idx="11"/>
          </p:nvPr>
        </p:nvSpPr>
        <p:spPr/>
        <p:txBody>
          <a:bodyPr/>
          <a:lstStyle/>
          <a:p>
            <a:fld id="{F7227CFB-1D7A-484C-A694-5BC902C407E4}" type="datetime1">
              <a:rPr lang="en-US" smtClean="0"/>
              <a:pPr/>
              <a:t>3/5/23</a:t>
            </a:fld>
            <a:endParaRPr lang="it-IT" dirty="0"/>
          </a:p>
        </p:txBody>
      </p:sp>
      <p:sp>
        <p:nvSpPr>
          <p:cNvPr id="6" name="Footer Placeholder 5"/>
          <p:cNvSpPr>
            <a:spLocks noGrp="1"/>
          </p:cNvSpPr>
          <p:nvPr>
            <p:ph type="ftr" sz="quarter" idx="12"/>
          </p:nvPr>
        </p:nvSpPr>
        <p:spPr/>
        <p:txBody>
          <a:bodyPr/>
          <a:lstStyle/>
          <a:p>
            <a:r>
              <a:rPr lang="it-IT"/>
              <a:t>Capitolo 5 – La formalizzazione dell'informazione</a:t>
            </a:r>
            <a:endParaRPr lang="it-IT" dirty="0"/>
          </a:p>
        </p:txBody>
      </p:sp>
      <p:sp>
        <p:nvSpPr>
          <p:cNvPr id="7" name="Slide Number Placeholder 6"/>
          <p:cNvSpPr>
            <a:spLocks noGrp="1"/>
          </p:cNvSpPr>
          <p:nvPr>
            <p:ph type="sldNum" sz="quarter" idx="13"/>
          </p:nvPr>
        </p:nvSpPr>
        <p:spPr/>
        <p:txBody>
          <a:bodyPr/>
          <a:lstStyle/>
          <a:p>
            <a:fld id="{B80089DA-6E70-49F1-AFEA-7DD4AEEB6DD1}" type="slidenum">
              <a:rPr lang="it-IT" smtClean="0"/>
              <a:pPr/>
              <a:t>4</a:t>
            </a:fld>
            <a:endParaRPr lang="it-IT" dirty="0"/>
          </a:p>
        </p:txBody>
      </p:sp>
    </p:spTree>
    <p:extLst>
      <p:ext uri="{BB962C8B-B14F-4D97-AF65-F5344CB8AC3E}">
        <p14:creationId xmlns:p14="http://schemas.microsoft.com/office/powerpoint/2010/main" val="4058006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8875" y="444500"/>
            <a:ext cx="4646613" cy="2614613"/>
          </a:xfrm>
        </p:spPr>
      </p:sp>
      <p:sp>
        <p:nvSpPr>
          <p:cNvPr id="3" name="Notes Placeholder 2"/>
          <p:cNvSpPr>
            <a:spLocks noGrp="1"/>
          </p:cNvSpPr>
          <p:nvPr>
            <p:ph type="body" idx="1"/>
          </p:nvPr>
        </p:nvSpPr>
        <p:spPr/>
        <p:txBody>
          <a:bodyPr>
            <a:normAutofit/>
          </a:bodyPr>
          <a:lstStyle/>
          <a:p>
            <a:endParaRPr lang="it-IT"/>
          </a:p>
        </p:txBody>
      </p:sp>
      <p:sp>
        <p:nvSpPr>
          <p:cNvPr id="4" name="Header Placeholder 3"/>
          <p:cNvSpPr>
            <a:spLocks noGrp="1"/>
          </p:cNvSpPr>
          <p:nvPr>
            <p:ph type="hdr" sz="quarter" idx="10"/>
          </p:nvPr>
        </p:nvSpPr>
        <p:spPr/>
        <p:txBody>
          <a:bodyPr/>
          <a:lstStyle/>
          <a:p>
            <a:r>
              <a:rPr lang="it-IT"/>
              <a:t>Mari, Buonanno, Sciuto – Informatica e cultura dell’informazione – McGraw-Hill</a:t>
            </a:r>
            <a:endParaRPr lang="it-IT" dirty="0"/>
          </a:p>
        </p:txBody>
      </p:sp>
      <p:sp>
        <p:nvSpPr>
          <p:cNvPr id="5" name="Date Placeholder 4"/>
          <p:cNvSpPr>
            <a:spLocks noGrp="1"/>
          </p:cNvSpPr>
          <p:nvPr>
            <p:ph type="dt" idx="11"/>
          </p:nvPr>
        </p:nvSpPr>
        <p:spPr/>
        <p:txBody>
          <a:bodyPr/>
          <a:lstStyle/>
          <a:p>
            <a:fld id="{F7227CFB-1D7A-484C-A694-5BC902C407E4}" type="datetime1">
              <a:rPr lang="en-US" smtClean="0"/>
              <a:pPr/>
              <a:t>3/5/23</a:t>
            </a:fld>
            <a:endParaRPr lang="it-IT" dirty="0"/>
          </a:p>
        </p:txBody>
      </p:sp>
      <p:sp>
        <p:nvSpPr>
          <p:cNvPr id="6" name="Footer Placeholder 5"/>
          <p:cNvSpPr>
            <a:spLocks noGrp="1"/>
          </p:cNvSpPr>
          <p:nvPr>
            <p:ph type="ftr" sz="quarter" idx="12"/>
          </p:nvPr>
        </p:nvSpPr>
        <p:spPr/>
        <p:txBody>
          <a:bodyPr/>
          <a:lstStyle/>
          <a:p>
            <a:r>
              <a:rPr lang="it-IT"/>
              <a:t>Capitolo 5 – La formalizzazione dell'informazione</a:t>
            </a:r>
            <a:endParaRPr lang="it-IT" dirty="0"/>
          </a:p>
        </p:txBody>
      </p:sp>
      <p:sp>
        <p:nvSpPr>
          <p:cNvPr id="7" name="Slide Number Placeholder 6"/>
          <p:cNvSpPr>
            <a:spLocks noGrp="1"/>
          </p:cNvSpPr>
          <p:nvPr>
            <p:ph type="sldNum" sz="quarter" idx="13"/>
          </p:nvPr>
        </p:nvSpPr>
        <p:spPr/>
        <p:txBody>
          <a:bodyPr/>
          <a:lstStyle/>
          <a:p>
            <a:fld id="{B80089DA-6E70-49F1-AFEA-7DD4AEEB6DD1}" type="slidenum">
              <a:rPr lang="it-IT" smtClean="0"/>
              <a:pPr/>
              <a:t>5</a:t>
            </a:fld>
            <a:endParaRPr lang="it-IT" dirty="0"/>
          </a:p>
        </p:txBody>
      </p:sp>
    </p:spTree>
    <p:extLst>
      <p:ext uri="{BB962C8B-B14F-4D97-AF65-F5344CB8AC3E}">
        <p14:creationId xmlns:p14="http://schemas.microsoft.com/office/powerpoint/2010/main" val="1218473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8875" y="444500"/>
            <a:ext cx="4646613" cy="2614613"/>
          </a:xfrm>
        </p:spPr>
      </p:sp>
      <p:sp>
        <p:nvSpPr>
          <p:cNvPr id="3" name="Notes Placeholder 2"/>
          <p:cNvSpPr>
            <a:spLocks noGrp="1"/>
          </p:cNvSpPr>
          <p:nvPr>
            <p:ph type="body" idx="1"/>
          </p:nvPr>
        </p:nvSpPr>
        <p:spPr/>
        <p:txBody>
          <a:bodyPr>
            <a:normAutofit/>
          </a:bodyPr>
          <a:lstStyle/>
          <a:p>
            <a:endParaRPr lang="it-IT" sz="900" kern="1200" dirty="0">
              <a:solidFill>
                <a:schemeClr val="tx1"/>
              </a:solidFill>
              <a:latin typeface="Calibri" pitchFamily="34" charset="0"/>
              <a:ea typeface="+mn-ea"/>
              <a:cs typeface="+mn-cs"/>
            </a:endParaRPr>
          </a:p>
          <a:p>
            <a:r>
              <a:rPr lang="it-IT" sz="900" kern="1200" dirty="0">
                <a:solidFill>
                  <a:schemeClr val="tx1"/>
                </a:solidFill>
                <a:latin typeface="Calibri" pitchFamily="34" charset="0"/>
                <a:ea typeface="+mn-ea"/>
                <a:cs typeface="+mn-cs"/>
              </a:rPr>
              <a:t>L’esecuzione di questa sequenza di istruzioni inizia quando il contenuto del PC raggiunge il valore 789.</a:t>
            </a:r>
            <a:endParaRPr lang="it-IT" sz="900" kern="1200">
              <a:solidFill>
                <a:schemeClr val="tx1"/>
              </a:solidFill>
              <a:latin typeface="Calibri" pitchFamily="34" charset="0"/>
              <a:ea typeface="+mn-ea"/>
              <a:cs typeface="+mn-cs"/>
            </a:endParaRPr>
          </a:p>
          <a:p>
            <a:r>
              <a:rPr lang="it-IT" sz="900" kern="1200">
                <a:solidFill>
                  <a:schemeClr val="tx1"/>
                </a:solidFill>
                <a:latin typeface="Calibri" pitchFamily="34" charset="0"/>
                <a:ea typeface="+mn-ea"/>
                <a:cs typeface="+mn-cs"/>
              </a:rPr>
              <a:t>Innanzitutto</a:t>
            </a:r>
            <a:r>
              <a:rPr lang="it-IT" sz="900" kern="1200" dirty="0">
                <a:solidFill>
                  <a:schemeClr val="tx1"/>
                </a:solidFill>
                <a:latin typeface="Calibri" pitchFamily="34" charset="0"/>
                <a:ea typeface="+mn-ea"/>
                <a:cs typeface="+mn-cs"/>
              </a:rPr>
              <a:t>, la CPU provvede a leggere l’istruzione (fase di </a:t>
            </a:r>
            <a:r>
              <a:rPr lang="it-IT" sz="900" kern="1200" dirty="0" err="1">
                <a:solidFill>
                  <a:schemeClr val="tx1"/>
                </a:solidFill>
                <a:latin typeface="Calibri" pitchFamily="34" charset="0"/>
                <a:ea typeface="+mn-ea"/>
                <a:cs typeface="+mn-cs"/>
              </a:rPr>
              <a:t>fetch</a:t>
            </a:r>
            <a:r>
              <a:rPr lang="it-IT" sz="900" kern="1200" dirty="0">
                <a:solidFill>
                  <a:schemeClr val="tx1"/>
                </a:solidFill>
                <a:latin typeface="Calibri" pitchFamily="34" charset="0"/>
                <a:ea typeface="+mn-ea"/>
                <a:cs typeface="+mn-cs"/>
              </a:rPr>
              <a:t>) richiedendo alla memoria il contenuto del PC attraverso il bus indirizzi e inviando sul bus di controllo un comando di lettura. La memoria risponde al comando trasferendo sul bus dati e, quindi, nel registro IR il contenuto della cella 789, cioè il codice binario della prima istruzione (</a:t>
            </a:r>
            <a:r>
              <a:rPr lang="it-IT" sz="900" kern="1200" dirty="0" err="1">
                <a:solidFill>
                  <a:schemeClr val="tx1"/>
                </a:solidFill>
                <a:latin typeface="Calibri" pitchFamily="34" charset="0"/>
                <a:ea typeface="+mn-ea"/>
                <a:cs typeface="+mn-cs"/>
              </a:rPr>
              <a:t>load</a:t>
            </a:r>
            <a:r>
              <a:rPr lang="it-IT" sz="900" kern="1200" dirty="0">
                <a:solidFill>
                  <a:schemeClr val="tx1"/>
                </a:solidFill>
                <a:latin typeface="Calibri" pitchFamily="34" charset="0"/>
                <a:ea typeface="+mn-ea"/>
                <a:cs typeface="+mn-cs"/>
              </a:rPr>
              <a:t> R02, 4000), come indicato in Figura 1.12.</a:t>
            </a:r>
            <a:r>
              <a:rPr lang="it-IT" dirty="0"/>
              <a:t> </a:t>
            </a:r>
          </a:p>
        </p:txBody>
      </p:sp>
      <p:sp>
        <p:nvSpPr>
          <p:cNvPr id="4" name="Header Placeholder 3"/>
          <p:cNvSpPr>
            <a:spLocks noGrp="1"/>
          </p:cNvSpPr>
          <p:nvPr>
            <p:ph type="hdr" sz="quarter" idx="10"/>
          </p:nvPr>
        </p:nvSpPr>
        <p:spPr/>
        <p:txBody>
          <a:bodyPr/>
          <a:lstStyle/>
          <a:p>
            <a:r>
              <a:rPr lang="it-IT"/>
              <a:t>Mari, Buonanno, Sciuto – Informatica e cultura dell’informazione – McGraw-Hill</a:t>
            </a:r>
            <a:endParaRPr lang="it-IT" dirty="0"/>
          </a:p>
        </p:txBody>
      </p:sp>
      <p:sp>
        <p:nvSpPr>
          <p:cNvPr id="5" name="Date Placeholder 4"/>
          <p:cNvSpPr>
            <a:spLocks noGrp="1"/>
          </p:cNvSpPr>
          <p:nvPr>
            <p:ph type="dt" idx="11"/>
          </p:nvPr>
        </p:nvSpPr>
        <p:spPr/>
        <p:txBody>
          <a:bodyPr/>
          <a:lstStyle/>
          <a:p>
            <a:fld id="{F7227CFB-1D7A-484C-A694-5BC902C407E4}" type="datetime1">
              <a:rPr lang="en-US" smtClean="0"/>
              <a:pPr/>
              <a:t>3/5/23</a:t>
            </a:fld>
            <a:endParaRPr lang="it-IT" dirty="0"/>
          </a:p>
        </p:txBody>
      </p:sp>
      <p:sp>
        <p:nvSpPr>
          <p:cNvPr id="6" name="Footer Placeholder 5"/>
          <p:cNvSpPr>
            <a:spLocks noGrp="1"/>
          </p:cNvSpPr>
          <p:nvPr>
            <p:ph type="ftr" sz="quarter" idx="12"/>
          </p:nvPr>
        </p:nvSpPr>
        <p:spPr/>
        <p:txBody>
          <a:bodyPr/>
          <a:lstStyle/>
          <a:p>
            <a:r>
              <a:rPr lang="it-IT"/>
              <a:t>Capitolo 5 – La formalizzazione dell'informazione</a:t>
            </a:r>
            <a:endParaRPr lang="it-IT" dirty="0"/>
          </a:p>
        </p:txBody>
      </p:sp>
      <p:sp>
        <p:nvSpPr>
          <p:cNvPr id="7" name="Slide Number Placeholder 6"/>
          <p:cNvSpPr>
            <a:spLocks noGrp="1"/>
          </p:cNvSpPr>
          <p:nvPr>
            <p:ph type="sldNum" sz="quarter" idx="13"/>
          </p:nvPr>
        </p:nvSpPr>
        <p:spPr/>
        <p:txBody>
          <a:bodyPr/>
          <a:lstStyle/>
          <a:p>
            <a:fld id="{B80089DA-6E70-49F1-AFEA-7DD4AEEB6DD1}" type="slidenum">
              <a:rPr lang="it-IT" smtClean="0"/>
              <a:pPr/>
              <a:t>6</a:t>
            </a:fld>
            <a:endParaRPr lang="it-IT" dirty="0"/>
          </a:p>
        </p:txBody>
      </p:sp>
    </p:spTree>
    <p:extLst>
      <p:ext uri="{BB962C8B-B14F-4D97-AF65-F5344CB8AC3E}">
        <p14:creationId xmlns:p14="http://schemas.microsoft.com/office/powerpoint/2010/main" val="4200413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8875" y="444500"/>
            <a:ext cx="4646613" cy="2614613"/>
          </a:xfrm>
        </p:spPr>
      </p:sp>
      <p:sp>
        <p:nvSpPr>
          <p:cNvPr id="3" name="Notes Placeholder 2"/>
          <p:cNvSpPr>
            <a:spLocks noGrp="1"/>
          </p:cNvSpPr>
          <p:nvPr>
            <p:ph type="body" idx="1"/>
          </p:nvPr>
        </p:nvSpPr>
        <p:spPr/>
        <p:txBody>
          <a:bodyPr>
            <a:normAutofit/>
          </a:bodyPr>
          <a:lstStyle/>
          <a:p>
            <a:endParaRPr lang="it-IT"/>
          </a:p>
        </p:txBody>
      </p:sp>
      <p:sp>
        <p:nvSpPr>
          <p:cNvPr id="4" name="Header Placeholder 3"/>
          <p:cNvSpPr>
            <a:spLocks noGrp="1"/>
          </p:cNvSpPr>
          <p:nvPr>
            <p:ph type="hdr" sz="quarter" idx="10"/>
          </p:nvPr>
        </p:nvSpPr>
        <p:spPr/>
        <p:txBody>
          <a:bodyPr/>
          <a:lstStyle/>
          <a:p>
            <a:r>
              <a:rPr lang="it-IT"/>
              <a:t>Mari, Buonanno, Sciuto – Informatica e cultura dell’informazione – McGraw-Hill</a:t>
            </a:r>
            <a:endParaRPr lang="it-IT" dirty="0"/>
          </a:p>
        </p:txBody>
      </p:sp>
      <p:sp>
        <p:nvSpPr>
          <p:cNvPr id="5" name="Date Placeholder 4"/>
          <p:cNvSpPr>
            <a:spLocks noGrp="1"/>
          </p:cNvSpPr>
          <p:nvPr>
            <p:ph type="dt" idx="11"/>
          </p:nvPr>
        </p:nvSpPr>
        <p:spPr/>
        <p:txBody>
          <a:bodyPr/>
          <a:lstStyle/>
          <a:p>
            <a:fld id="{F7227CFB-1D7A-484C-A694-5BC902C407E4}" type="datetime1">
              <a:rPr lang="en-US" smtClean="0"/>
              <a:pPr/>
              <a:t>3/5/23</a:t>
            </a:fld>
            <a:endParaRPr lang="it-IT" dirty="0"/>
          </a:p>
        </p:txBody>
      </p:sp>
      <p:sp>
        <p:nvSpPr>
          <p:cNvPr id="6" name="Footer Placeholder 5"/>
          <p:cNvSpPr>
            <a:spLocks noGrp="1"/>
          </p:cNvSpPr>
          <p:nvPr>
            <p:ph type="ftr" sz="quarter" idx="12"/>
          </p:nvPr>
        </p:nvSpPr>
        <p:spPr/>
        <p:txBody>
          <a:bodyPr/>
          <a:lstStyle/>
          <a:p>
            <a:r>
              <a:rPr lang="it-IT"/>
              <a:t>Capitolo 5 – La formalizzazione dell'informazione</a:t>
            </a:r>
            <a:endParaRPr lang="it-IT" dirty="0"/>
          </a:p>
        </p:txBody>
      </p:sp>
      <p:sp>
        <p:nvSpPr>
          <p:cNvPr id="7" name="Slide Number Placeholder 6"/>
          <p:cNvSpPr>
            <a:spLocks noGrp="1"/>
          </p:cNvSpPr>
          <p:nvPr>
            <p:ph type="sldNum" sz="quarter" idx="13"/>
          </p:nvPr>
        </p:nvSpPr>
        <p:spPr/>
        <p:txBody>
          <a:bodyPr/>
          <a:lstStyle/>
          <a:p>
            <a:fld id="{B80089DA-6E70-49F1-AFEA-7DD4AEEB6DD1}" type="slidenum">
              <a:rPr lang="it-IT" smtClean="0"/>
              <a:pPr/>
              <a:t>7</a:t>
            </a:fld>
            <a:endParaRPr lang="it-IT" dirty="0"/>
          </a:p>
        </p:txBody>
      </p:sp>
    </p:spTree>
    <p:extLst>
      <p:ext uri="{BB962C8B-B14F-4D97-AF65-F5344CB8AC3E}">
        <p14:creationId xmlns:p14="http://schemas.microsoft.com/office/powerpoint/2010/main" val="1282257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8875" y="444500"/>
            <a:ext cx="4646613" cy="2614613"/>
          </a:xfrm>
        </p:spPr>
      </p:sp>
      <p:sp>
        <p:nvSpPr>
          <p:cNvPr id="3" name="Notes Placeholder 2"/>
          <p:cNvSpPr>
            <a:spLocks noGrp="1"/>
          </p:cNvSpPr>
          <p:nvPr>
            <p:ph type="body" idx="1"/>
          </p:nvPr>
        </p:nvSpPr>
        <p:spPr/>
        <p:txBody>
          <a:bodyPr>
            <a:normAutofit/>
          </a:bodyPr>
          <a:lstStyle/>
          <a:p>
            <a:endParaRPr lang="it-IT"/>
          </a:p>
        </p:txBody>
      </p:sp>
      <p:sp>
        <p:nvSpPr>
          <p:cNvPr id="4" name="Header Placeholder 3"/>
          <p:cNvSpPr>
            <a:spLocks noGrp="1"/>
          </p:cNvSpPr>
          <p:nvPr>
            <p:ph type="hdr" sz="quarter" idx="10"/>
          </p:nvPr>
        </p:nvSpPr>
        <p:spPr/>
        <p:txBody>
          <a:bodyPr/>
          <a:lstStyle/>
          <a:p>
            <a:r>
              <a:rPr lang="it-IT"/>
              <a:t>Mari, Buonanno, Sciuto – Informatica e cultura dell’informazione – McGraw-Hill</a:t>
            </a:r>
            <a:endParaRPr lang="it-IT" dirty="0"/>
          </a:p>
        </p:txBody>
      </p:sp>
      <p:sp>
        <p:nvSpPr>
          <p:cNvPr id="5" name="Date Placeholder 4"/>
          <p:cNvSpPr>
            <a:spLocks noGrp="1"/>
          </p:cNvSpPr>
          <p:nvPr>
            <p:ph type="dt" idx="11"/>
          </p:nvPr>
        </p:nvSpPr>
        <p:spPr/>
        <p:txBody>
          <a:bodyPr/>
          <a:lstStyle/>
          <a:p>
            <a:fld id="{F7227CFB-1D7A-484C-A694-5BC902C407E4}" type="datetime1">
              <a:rPr lang="en-US" smtClean="0"/>
              <a:pPr/>
              <a:t>3/5/23</a:t>
            </a:fld>
            <a:endParaRPr lang="it-IT" dirty="0"/>
          </a:p>
        </p:txBody>
      </p:sp>
      <p:sp>
        <p:nvSpPr>
          <p:cNvPr id="6" name="Footer Placeholder 5"/>
          <p:cNvSpPr>
            <a:spLocks noGrp="1"/>
          </p:cNvSpPr>
          <p:nvPr>
            <p:ph type="ftr" sz="quarter" idx="12"/>
          </p:nvPr>
        </p:nvSpPr>
        <p:spPr/>
        <p:txBody>
          <a:bodyPr/>
          <a:lstStyle/>
          <a:p>
            <a:r>
              <a:rPr lang="it-IT"/>
              <a:t>Capitolo 5 – La formalizzazione dell'informazione</a:t>
            </a:r>
            <a:endParaRPr lang="it-IT" dirty="0"/>
          </a:p>
        </p:txBody>
      </p:sp>
      <p:sp>
        <p:nvSpPr>
          <p:cNvPr id="7" name="Slide Number Placeholder 6"/>
          <p:cNvSpPr>
            <a:spLocks noGrp="1"/>
          </p:cNvSpPr>
          <p:nvPr>
            <p:ph type="sldNum" sz="quarter" idx="13"/>
          </p:nvPr>
        </p:nvSpPr>
        <p:spPr/>
        <p:txBody>
          <a:bodyPr/>
          <a:lstStyle/>
          <a:p>
            <a:fld id="{B80089DA-6E70-49F1-AFEA-7DD4AEEB6DD1}" type="slidenum">
              <a:rPr lang="it-IT" smtClean="0"/>
              <a:pPr/>
              <a:t>8</a:t>
            </a:fld>
            <a:endParaRPr lang="it-IT" dirty="0"/>
          </a:p>
        </p:txBody>
      </p:sp>
    </p:spTree>
    <p:extLst>
      <p:ext uri="{BB962C8B-B14F-4D97-AF65-F5344CB8AC3E}">
        <p14:creationId xmlns:p14="http://schemas.microsoft.com/office/powerpoint/2010/main" val="2731992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28875" y="444500"/>
            <a:ext cx="4646613" cy="2614613"/>
          </a:xfrm>
        </p:spPr>
      </p:sp>
      <p:sp>
        <p:nvSpPr>
          <p:cNvPr id="3" name="Notes Placeholder 2"/>
          <p:cNvSpPr>
            <a:spLocks noGrp="1"/>
          </p:cNvSpPr>
          <p:nvPr>
            <p:ph type="body" idx="1"/>
          </p:nvPr>
        </p:nvSpPr>
        <p:spPr/>
        <p:txBody>
          <a:bodyPr>
            <a:normAutofit/>
          </a:bodyPr>
          <a:lstStyle/>
          <a:p>
            <a:endParaRPr lang="it-IT"/>
          </a:p>
        </p:txBody>
      </p:sp>
      <p:sp>
        <p:nvSpPr>
          <p:cNvPr id="4" name="Header Placeholder 3"/>
          <p:cNvSpPr>
            <a:spLocks noGrp="1"/>
          </p:cNvSpPr>
          <p:nvPr>
            <p:ph type="hdr" sz="quarter" idx="10"/>
          </p:nvPr>
        </p:nvSpPr>
        <p:spPr/>
        <p:txBody>
          <a:bodyPr/>
          <a:lstStyle/>
          <a:p>
            <a:r>
              <a:rPr lang="it-IT"/>
              <a:t>Mari, Buonanno, Sciuto – Informatica e cultura dell’informazione – McGraw-Hill</a:t>
            </a:r>
            <a:endParaRPr lang="it-IT" dirty="0"/>
          </a:p>
        </p:txBody>
      </p:sp>
      <p:sp>
        <p:nvSpPr>
          <p:cNvPr id="5" name="Date Placeholder 4"/>
          <p:cNvSpPr>
            <a:spLocks noGrp="1"/>
          </p:cNvSpPr>
          <p:nvPr>
            <p:ph type="dt" idx="11"/>
          </p:nvPr>
        </p:nvSpPr>
        <p:spPr/>
        <p:txBody>
          <a:bodyPr/>
          <a:lstStyle/>
          <a:p>
            <a:fld id="{F7227CFB-1D7A-484C-A694-5BC902C407E4}" type="datetime1">
              <a:rPr lang="en-US" smtClean="0"/>
              <a:pPr/>
              <a:t>3/5/23</a:t>
            </a:fld>
            <a:endParaRPr lang="it-IT" dirty="0"/>
          </a:p>
        </p:txBody>
      </p:sp>
      <p:sp>
        <p:nvSpPr>
          <p:cNvPr id="6" name="Footer Placeholder 5"/>
          <p:cNvSpPr>
            <a:spLocks noGrp="1"/>
          </p:cNvSpPr>
          <p:nvPr>
            <p:ph type="ftr" sz="quarter" idx="12"/>
          </p:nvPr>
        </p:nvSpPr>
        <p:spPr/>
        <p:txBody>
          <a:bodyPr/>
          <a:lstStyle/>
          <a:p>
            <a:r>
              <a:rPr lang="it-IT"/>
              <a:t>Capitolo 5 – La formalizzazione dell'informazione</a:t>
            </a:r>
            <a:endParaRPr lang="it-IT" dirty="0"/>
          </a:p>
        </p:txBody>
      </p:sp>
      <p:sp>
        <p:nvSpPr>
          <p:cNvPr id="7" name="Slide Number Placeholder 6"/>
          <p:cNvSpPr>
            <a:spLocks noGrp="1"/>
          </p:cNvSpPr>
          <p:nvPr>
            <p:ph type="sldNum" sz="quarter" idx="13"/>
          </p:nvPr>
        </p:nvSpPr>
        <p:spPr/>
        <p:txBody>
          <a:bodyPr/>
          <a:lstStyle/>
          <a:p>
            <a:fld id="{B80089DA-6E70-49F1-AFEA-7DD4AEEB6DD1}" type="slidenum">
              <a:rPr lang="it-IT" smtClean="0"/>
              <a:pPr/>
              <a:t>9</a:t>
            </a:fld>
            <a:endParaRPr lang="it-IT" dirty="0"/>
          </a:p>
        </p:txBody>
      </p:sp>
    </p:spTree>
    <p:extLst>
      <p:ext uri="{BB962C8B-B14F-4D97-AF65-F5344CB8AC3E}">
        <p14:creationId xmlns:p14="http://schemas.microsoft.com/office/powerpoint/2010/main" val="2492459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96000" y="549274"/>
            <a:ext cx="5761038" cy="5759449"/>
          </a:xfrm>
        </p:spPr>
        <p:txBody>
          <a:bodyPr anchor="ctr"/>
          <a:lstStyle>
            <a:lvl1pPr algn="ctr">
              <a:defRPr sz="60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8E68BA23-ACD5-4BEB-892F-06BFBA735F2D}"/>
              </a:ext>
            </a:extLst>
          </p:cNvPr>
          <p:cNvSpPr>
            <a:spLocks noGrp="1"/>
          </p:cNvSpPr>
          <p:nvPr>
            <p:ph sz="quarter" idx="10"/>
          </p:nvPr>
        </p:nvSpPr>
        <p:spPr>
          <a:xfrm>
            <a:off x="334963" y="549275"/>
            <a:ext cx="5040313" cy="5759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Tree>
    <p:extLst>
      <p:ext uri="{BB962C8B-B14F-4D97-AF65-F5344CB8AC3E}">
        <p14:creationId xmlns:p14="http://schemas.microsoft.com/office/powerpoint/2010/main" val="101742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CasellaDiTesto 5">
            <a:extLst>
              <a:ext uri="{FF2B5EF4-FFF2-40B4-BE49-F238E27FC236}">
                <a16:creationId xmlns:a16="http://schemas.microsoft.com/office/drawing/2014/main" id="{5080B8FA-B251-4BD2-8161-3DA0C4B7A06E}"/>
              </a:ext>
            </a:extLst>
          </p:cNvPr>
          <p:cNvSpPr txBox="1">
            <a:spLocks noChangeArrowheads="1"/>
          </p:cNvSpPr>
          <p:nvPr userDrawn="1"/>
        </p:nvSpPr>
        <p:spPr bwMode="auto">
          <a:xfrm>
            <a:off x="0" y="0"/>
            <a:ext cx="12192000" cy="461665"/>
          </a:xfrm>
          <a:prstGeom prst="rect">
            <a:avLst/>
          </a:prstGeom>
          <a:solidFill>
            <a:srgbClr val="2992D3"/>
          </a:solidFill>
          <a:ln>
            <a:noFill/>
          </a:ln>
        </p:spPr>
        <p:txBody>
          <a:bodyPr wrap="square">
            <a:spAutoFit/>
          </a:bodyPr>
          <a:lstStyle>
            <a:lvl1pPr algn="ctr">
              <a:defRPr b="1" u="sng">
                <a:solidFill>
                  <a:schemeClr val="tx2"/>
                </a:solidFill>
                <a:latin typeface="Trebuchet MS" panose="020B0603020202020204" pitchFamily="34" charset="0"/>
              </a:defRPr>
            </a:lvl1pPr>
            <a:lvl2pPr marL="742950" indent="-285750" algn="ctr">
              <a:defRPr b="1" u="sng">
                <a:solidFill>
                  <a:schemeClr val="tx2"/>
                </a:solidFill>
                <a:latin typeface="Trebuchet MS" panose="020B0603020202020204" pitchFamily="34" charset="0"/>
              </a:defRPr>
            </a:lvl2pPr>
            <a:lvl3pPr marL="1143000" indent="-228600" algn="ctr">
              <a:defRPr b="1" u="sng">
                <a:solidFill>
                  <a:schemeClr val="tx2"/>
                </a:solidFill>
                <a:latin typeface="Trebuchet MS" panose="020B0603020202020204" pitchFamily="34" charset="0"/>
              </a:defRPr>
            </a:lvl3pPr>
            <a:lvl4pPr marL="1600200" indent="-228600" algn="ctr">
              <a:defRPr b="1" u="sng">
                <a:solidFill>
                  <a:schemeClr val="tx2"/>
                </a:solidFill>
                <a:latin typeface="Trebuchet MS" panose="020B0603020202020204" pitchFamily="34" charset="0"/>
              </a:defRPr>
            </a:lvl4pPr>
            <a:lvl5pPr marL="2057400" indent="-228600" algn="ctr">
              <a:defRPr b="1" u="sng">
                <a:solidFill>
                  <a:schemeClr val="tx2"/>
                </a:solidFill>
                <a:latin typeface="Trebuchet MS" panose="020B0603020202020204" pitchFamily="34" charset="0"/>
              </a:defRPr>
            </a:lvl5pPr>
            <a:lvl6pPr marL="2514600" indent="-228600" algn="ctr" eaLnBrk="0" fontAlgn="base" hangingPunct="0">
              <a:spcBef>
                <a:spcPct val="0"/>
              </a:spcBef>
              <a:spcAft>
                <a:spcPct val="0"/>
              </a:spcAft>
              <a:defRPr b="1" u="sng">
                <a:solidFill>
                  <a:schemeClr val="tx2"/>
                </a:solidFill>
                <a:latin typeface="Trebuchet MS" panose="020B0603020202020204" pitchFamily="34" charset="0"/>
              </a:defRPr>
            </a:lvl6pPr>
            <a:lvl7pPr marL="2971800" indent="-228600" algn="ctr" eaLnBrk="0" fontAlgn="base" hangingPunct="0">
              <a:spcBef>
                <a:spcPct val="0"/>
              </a:spcBef>
              <a:spcAft>
                <a:spcPct val="0"/>
              </a:spcAft>
              <a:defRPr b="1" u="sng">
                <a:solidFill>
                  <a:schemeClr val="tx2"/>
                </a:solidFill>
                <a:latin typeface="Trebuchet MS" panose="020B0603020202020204" pitchFamily="34" charset="0"/>
              </a:defRPr>
            </a:lvl7pPr>
            <a:lvl8pPr marL="3429000" indent="-228600" algn="ctr" eaLnBrk="0" fontAlgn="base" hangingPunct="0">
              <a:spcBef>
                <a:spcPct val="0"/>
              </a:spcBef>
              <a:spcAft>
                <a:spcPct val="0"/>
              </a:spcAft>
              <a:defRPr b="1" u="sng">
                <a:solidFill>
                  <a:schemeClr val="tx2"/>
                </a:solidFill>
                <a:latin typeface="Trebuchet MS" panose="020B0603020202020204" pitchFamily="34" charset="0"/>
              </a:defRPr>
            </a:lvl8pPr>
            <a:lvl9pPr marL="3886200" indent="-228600" algn="ctr" eaLnBrk="0" fontAlgn="base" hangingPunct="0">
              <a:spcBef>
                <a:spcPct val="0"/>
              </a:spcBef>
              <a:spcAft>
                <a:spcPct val="0"/>
              </a:spcAft>
              <a:defRPr b="1" u="sng">
                <a:solidFill>
                  <a:schemeClr val="tx2"/>
                </a:solidFill>
                <a:latin typeface="Trebuchet MS" panose="020B0603020202020204" pitchFamily="34" charset="0"/>
              </a:defRPr>
            </a:lvl9pPr>
          </a:lstStyle>
          <a:p>
            <a:pPr algn="l">
              <a:defRPr/>
            </a:pPr>
            <a:r>
              <a:rPr lang="it-IT" altLang="it-IT" sz="2400" u="none" dirty="0">
                <a:solidFill>
                  <a:schemeClr val="bg1"/>
                </a:solidFill>
                <a:latin typeface="+mn-lt"/>
                <a:cs typeface="Calibri" panose="020F0502020204030204" pitchFamily="34" charset="0"/>
              </a:rPr>
              <a:t>6. Le infrastrutture hardware</a:t>
            </a:r>
          </a:p>
        </p:txBody>
      </p:sp>
      <p:pic>
        <p:nvPicPr>
          <p:cNvPr id="10" name="Immagine 7">
            <a:extLst>
              <a:ext uri="{FF2B5EF4-FFF2-40B4-BE49-F238E27FC236}">
                <a16:creationId xmlns:a16="http://schemas.microsoft.com/office/drawing/2014/main" id="{676CAA1E-0C3F-4F3C-A0AA-424A4326BACE}"/>
              </a:ext>
            </a:extLst>
          </p:cNvPr>
          <p:cNvPicPr>
            <a:picLocks noChangeAspect="1"/>
          </p:cNvPicPr>
          <p:nvPr userDrawn="1"/>
        </p:nvPicPr>
        <p:blipFill>
          <a:blip r:embed="rId2"/>
          <a:stretch>
            <a:fillRect/>
          </a:stretch>
        </p:blipFill>
        <p:spPr>
          <a:xfrm>
            <a:off x="10704512" y="1"/>
            <a:ext cx="1478603" cy="1972682"/>
          </a:xfrm>
          <a:prstGeom prst="rect">
            <a:avLst/>
          </a:prstGeom>
          <a:ln>
            <a:solidFill>
              <a:schemeClr val="bg1">
                <a:lumMod val="95000"/>
              </a:schemeClr>
            </a:solidFill>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5226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CasellaDiTesto 5">
            <a:extLst>
              <a:ext uri="{FF2B5EF4-FFF2-40B4-BE49-F238E27FC236}">
                <a16:creationId xmlns:a16="http://schemas.microsoft.com/office/drawing/2014/main" id="{744396C0-D89B-4284-B682-4DB81FC9FEDD}"/>
              </a:ext>
            </a:extLst>
          </p:cNvPr>
          <p:cNvSpPr txBox="1">
            <a:spLocks noChangeArrowheads="1"/>
          </p:cNvSpPr>
          <p:nvPr userDrawn="1"/>
        </p:nvSpPr>
        <p:spPr bwMode="auto">
          <a:xfrm>
            <a:off x="0" y="0"/>
            <a:ext cx="12192000" cy="461963"/>
          </a:xfrm>
          <a:prstGeom prst="rect">
            <a:avLst/>
          </a:prstGeom>
          <a:solidFill>
            <a:srgbClr val="2992D3"/>
          </a:solidFill>
          <a:ln>
            <a:noFill/>
          </a:ln>
        </p:spPr>
        <p:txBody>
          <a:bodyPr wrap="square">
            <a:spAutoFit/>
          </a:bodyPr>
          <a:lstStyle>
            <a:lvl1pPr algn="ctr">
              <a:defRPr b="1" u="sng">
                <a:solidFill>
                  <a:schemeClr val="tx2"/>
                </a:solidFill>
                <a:latin typeface="Trebuchet MS" panose="020B0603020202020204" pitchFamily="34" charset="0"/>
              </a:defRPr>
            </a:lvl1pPr>
            <a:lvl2pPr marL="742950" indent="-285750" algn="ctr">
              <a:defRPr b="1" u="sng">
                <a:solidFill>
                  <a:schemeClr val="tx2"/>
                </a:solidFill>
                <a:latin typeface="Trebuchet MS" panose="020B0603020202020204" pitchFamily="34" charset="0"/>
              </a:defRPr>
            </a:lvl2pPr>
            <a:lvl3pPr marL="1143000" indent="-228600" algn="ctr">
              <a:defRPr b="1" u="sng">
                <a:solidFill>
                  <a:schemeClr val="tx2"/>
                </a:solidFill>
                <a:latin typeface="Trebuchet MS" panose="020B0603020202020204" pitchFamily="34" charset="0"/>
              </a:defRPr>
            </a:lvl3pPr>
            <a:lvl4pPr marL="1600200" indent="-228600" algn="ctr">
              <a:defRPr b="1" u="sng">
                <a:solidFill>
                  <a:schemeClr val="tx2"/>
                </a:solidFill>
                <a:latin typeface="Trebuchet MS" panose="020B0603020202020204" pitchFamily="34" charset="0"/>
              </a:defRPr>
            </a:lvl4pPr>
            <a:lvl5pPr marL="2057400" indent="-228600" algn="ctr">
              <a:defRPr b="1" u="sng">
                <a:solidFill>
                  <a:schemeClr val="tx2"/>
                </a:solidFill>
                <a:latin typeface="Trebuchet MS" panose="020B0603020202020204" pitchFamily="34" charset="0"/>
              </a:defRPr>
            </a:lvl5pPr>
            <a:lvl6pPr marL="2514600" indent="-228600" algn="ctr" eaLnBrk="0" fontAlgn="base" hangingPunct="0">
              <a:spcBef>
                <a:spcPct val="0"/>
              </a:spcBef>
              <a:spcAft>
                <a:spcPct val="0"/>
              </a:spcAft>
              <a:defRPr b="1" u="sng">
                <a:solidFill>
                  <a:schemeClr val="tx2"/>
                </a:solidFill>
                <a:latin typeface="Trebuchet MS" panose="020B0603020202020204" pitchFamily="34" charset="0"/>
              </a:defRPr>
            </a:lvl6pPr>
            <a:lvl7pPr marL="2971800" indent="-228600" algn="ctr" eaLnBrk="0" fontAlgn="base" hangingPunct="0">
              <a:spcBef>
                <a:spcPct val="0"/>
              </a:spcBef>
              <a:spcAft>
                <a:spcPct val="0"/>
              </a:spcAft>
              <a:defRPr b="1" u="sng">
                <a:solidFill>
                  <a:schemeClr val="tx2"/>
                </a:solidFill>
                <a:latin typeface="Trebuchet MS" panose="020B0603020202020204" pitchFamily="34" charset="0"/>
              </a:defRPr>
            </a:lvl7pPr>
            <a:lvl8pPr marL="3429000" indent="-228600" algn="ctr" eaLnBrk="0" fontAlgn="base" hangingPunct="0">
              <a:spcBef>
                <a:spcPct val="0"/>
              </a:spcBef>
              <a:spcAft>
                <a:spcPct val="0"/>
              </a:spcAft>
              <a:defRPr b="1" u="sng">
                <a:solidFill>
                  <a:schemeClr val="tx2"/>
                </a:solidFill>
                <a:latin typeface="Trebuchet MS" panose="020B0603020202020204" pitchFamily="34" charset="0"/>
              </a:defRPr>
            </a:lvl8pPr>
            <a:lvl9pPr marL="3886200" indent="-228600" algn="ctr" eaLnBrk="0" fontAlgn="base" hangingPunct="0">
              <a:spcBef>
                <a:spcPct val="0"/>
              </a:spcBef>
              <a:spcAft>
                <a:spcPct val="0"/>
              </a:spcAft>
              <a:defRPr b="1" u="sng">
                <a:solidFill>
                  <a:schemeClr val="tx2"/>
                </a:solidFill>
                <a:latin typeface="Trebuchet MS" panose="020B0603020202020204" pitchFamily="34" charset="0"/>
              </a:defRPr>
            </a:lvl9pPr>
          </a:lstStyle>
          <a:p>
            <a:pPr algn="l">
              <a:defRPr/>
            </a:pPr>
            <a:r>
              <a:rPr lang="it-IT" altLang="it-IT" sz="2400" u="none" dirty="0">
                <a:solidFill>
                  <a:schemeClr val="bg1"/>
                </a:solidFill>
                <a:latin typeface="+mn-lt"/>
                <a:cs typeface="Calibri" panose="020F0502020204030204" pitchFamily="34" charset="0"/>
              </a:rPr>
              <a:t>6. Le infrastrutture hardware</a:t>
            </a:r>
          </a:p>
        </p:txBody>
      </p:sp>
      <p:pic>
        <p:nvPicPr>
          <p:cNvPr id="8" name="Immagine 7">
            <a:extLst>
              <a:ext uri="{FF2B5EF4-FFF2-40B4-BE49-F238E27FC236}">
                <a16:creationId xmlns:a16="http://schemas.microsoft.com/office/drawing/2014/main" id="{96493D31-F749-4501-9D61-AB5C82B0DE86}"/>
              </a:ext>
            </a:extLst>
          </p:cNvPr>
          <p:cNvPicPr>
            <a:picLocks noChangeAspect="1"/>
          </p:cNvPicPr>
          <p:nvPr userDrawn="1"/>
        </p:nvPicPr>
        <p:blipFill>
          <a:blip r:embed="rId2"/>
          <a:stretch>
            <a:fillRect/>
          </a:stretch>
        </p:blipFill>
        <p:spPr>
          <a:xfrm>
            <a:off x="10704512" y="1"/>
            <a:ext cx="1478603" cy="1972682"/>
          </a:xfrm>
          <a:prstGeom prst="rect">
            <a:avLst/>
          </a:prstGeom>
          <a:ln>
            <a:solidFill>
              <a:schemeClr val="bg1">
                <a:lumMod val="95000"/>
              </a:schemeClr>
            </a:solidFill>
          </a:ln>
        </p:spPr>
      </p:pic>
    </p:spTree>
    <p:extLst>
      <p:ext uri="{BB962C8B-B14F-4D97-AF65-F5344CB8AC3E}">
        <p14:creationId xmlns:p14="http://schemas.microsoft.com/office/powerpoint/2010/main" val="2599245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asellaDiTesto 5">
            <a:extLst>
              <a:ext uri="{FF2B5EF4-FFF2-40B4-BE49-F238E27FC236}">
                <a16:creationId xmlns:a16="http://schemas.microsoft.com/office/drawing/2014/main" id="{E67D2544-FB0E-41C9-B1BF-9B9FEAF6CD86}"/>
              </a:ext>
            </a:extLst>
          </p:cNvPr>
          <p:cNvSpPr txBox="1">
            <a:spLocks noChangeArrowheads="1"/>
          </p:cNvSpPr>
          <p:nvPr userDrawn="1"/>
        </p:nvSpPr>
        <p:spPr bwMode="auto">
          <a:xfrm>
            <a:off x="0" y="0"/>
            <a:ext cx="12192000" cy="461963"/>
          </a:xfrm>
          <a:prstGeom prst="rect">
            <a:avLst/>
          </a:prstGeom>
          <a:solidFill>
            <a:srgbClr val="2992D3"/>
          </a:solidFill>
          <a:ln>
            <a:noFill/>
          </a:ln>
        </p:spPr>
        <p:txBody>
          <a:bodyPr wrap="square">
            <a:spAutoFit/>
          </a:bodyPr>
          <a:lstStyle>
            <a:lvl1pPr algn="ctr">
              <a:defRPr b="1" u="sng">
                <a:solidFill>
                  <a:schemeClr val="tx2"/>
                </a:solidFill>
                <a:latin typeface="Trebuchet MS" panose="020B0603020202020204" pitchFamily="34" charset="0"/>
              </a:defRPr>
            </a:lvl1pPr>
            <a:lvl2pPr marL="742950" indent="-285750" algn="ctr">
              <a:defRPr b="1" u="sng">
                <a:solidFill>
                  <a:schemeClr val="tx2"/>
                </a:solidFill>
                <a:latin typeface="Trebuchet MS" panose="020B0603020202020204" pitchFamily="34" charset="0"/>
              </a:defRPr>
            </a:lvl2pPr>
            <a:lvl3pPr marL="1143000" indent="-228600" algn="ctr">
              <a:defRPr b="1" u="sng">
                <a:solidFill>
                  <a:schemeClr val="tx2"/>
                </a:solidFill>
                <a:latin typeface="Trebuchet MS" panose="020B0603020202020204" pitchFamily="34" charset="0"/>
              </a:defRPr>
            </a:lvl3pPr>
            <a:lvl4pPr marL="1600200" indent="-228600" algn="ctr">
              <a:defRPr b="1" u="sng">
                <a:solidFill>
                  <a:schemeClr val="tx2"/>
                </a:solidFill>
                <a:latin typeface="Trebuchet MS" panose="020B0603020202020204" pitchFamily="34" charset="0"/>
              </a:defRPr>
            </a:lvl4pPr>
            <a:lvl5pPr marL="2057400" indent="-228600" algn="ctr">
              <a:defRPr b="1" u="sng">
                <a:solidFill>
                  <a:schemeClr val="tx2"/>
                </a:solidFill>
                <a:latin typeface="Trebuchet MS" panose="020B0603020202020204" pitchFamily="34" charset="0"/>
              </a:defRPr>
            </a:lvl5pPr>
            <a:lvl6pPr marL="2514600" indent="-228600" algn="ctr" eaLnBrk="0" fontAlgn="base" hangingPunct="0">
              <a:spcBef>
                <a:spcPct val="0"/>
              </a:spcBef>
              <a:spcAft>
                <a:spcPct val="0"/>
              </a:spcAft>
              <a:defRPr b="1" u="sng">
                <a:solidFill>
                  <a:schemeClr val="tx2"/>
                </a:solidFill>
                <a:latin typeface="Trebuchet MS" panose="020B0603020202020204" pitchFamily="34" charset="0"/>
              </a:defRPr>
            </a:lvl6pPr>
            <a:lvl7pPr marL="2971800" indent="-228600" algn="ctr" eaLnBrk="0" fontAlgn="base" hangingPunct="0">
              <a:spcBef>
                <a:spcPct val="0"/>
              </a:spcBef>
              <a:spcAft>
                <a:spcPct val="0"/>
              </a:spcAft>
              <a:defRPr b="1" u="sng">
                <a:solidFill>
                  <a:schemeClr val="tx2"/>
                </a:solidFill>
                <a:latin typeface="Trebuchet MS" panose="020B0603020202020204" pitchFamily="34" charset="0"/>
              </a:defRPr>
            </a:lvl7pPr>
            <a:lvl8pPr marL="3429000" indent="-228600" algn="ctr" eaLnBrk="0" fontAlgn="base" hangingPunct="0">
              <a:spcBef>
                <a:spcPct val="0"/>
              </a:spcBef>
              <a:spcAft>
                <a:spcPct val="0"/>
              </a:spcAft>
              <a:defRPr b="1" u="sng">
                <a:solidFill>
                  <a:schemeClr val="tx2"/>
                </a:solidFill>
                <a:latin typeface="Trebuchet MS" panose="020B0603020202020204" pitchFamily="34" charset="0"/>
              </a:defRPr>
            </a:lvl8pPr>
            <a:lvl9pPr marL="3886200" indent="-228600" algn="ctr" eaLnBrk="0" fontAlgn="base" hangingPunct="0">
              <a:spcBef>
                <a:spcPct val="0"/>
              </a:spcBef>
              <a:spcAft>
                <a:spcPct val="0"/>
              </a:spcAft>
              <a:defRPr b="1" u="sng">
                <a:solidFill>
                  <a:schemeClr val="tx2"/>
                </a:solidFill>
                <a:latin typeface="Trebuchet MS" panose="020B0603020202020204" pitchFamily="34" charset="0"/>
              </a:defRPr>
            </a:lvl9pPr>
          </a:lstStyle>
          <a:p>
            <a:pPr algn="l">
              <a:defRPr/>
            </a:pPr>
            <a:r>
              <a:rPr lang="it-IT" altLang="it-IT" sz="2400" u="none" dirty="0">
                <a:solidFill>
                  <a:schemeClr val="bg1"/>
                </a:solidFill>
                <a:latin typeface="+mn-lt"/>
                <a:cs typeface="Calibri" panose="020F0502020204030204" pitchFamily="34" charset="0"/>
              </a:rPr>
              <a:t>6. Le infrastrutture </a:t>
            </a:r>
            <a:r>
              <a:rPr lang="it-IT" altLang="it-IT" sz="2400" u="none" dirty="0" err="1">
                <a:solidFill>
                  <a:schemeClr val="bg1"/>
                </a:solidFill>
                <a:latin typeface="+mn-lt"/>
                <a:cs typeface="Calibri" panose="020F0502020204030204" pitchFamily="34" charset="0"/>
              </a:rPr>
              <a:t>HardWare</a:t>
            </a:r>
            <a:endParaRPr lang="it-IT" altLang="it-IT" sz="2400" u="none" dirty="0">
              <a:solidFill>
                <a:schemeClr val="bg1"/>
              </a:solidFill>
              <a:latin typeface="+mn-lt"/>
              <a:cs typeface="Calibri" panose="020F0502020204030204" pitchFamily="34" charset="0"/>
            </a:endParaRPr>
          </a:p>
        </p:txBody>
      </p:sp>
      <p:pic>
        <p:nvPicPr>
          <p:cNvPr id="9" name="Immagine 7">
            <a:extLst>
              <a:ext uri="{FF2B5EF4-FFF2-40B4-BE49-F238E27FC236}">
                <a16:creationId xmlns:a16="http://schemas.microsoft.com/office/drawing/2014/main" id="{97BB9E35-18FB-463C-B3B9-D543DFBB40DD}"/>
              </a:ext>
            </a:extLst>
          </p:cNvPr>
          <p:cNvPicPr>
            <a:picLocks noChangeAspect="1"/>
          </p:cNvPicPr>
          <p:nvPr userDrawn="1"/>
        </p:nvPicPr>
        <p:blipFill>
          <a:blip r:embed="rId2"/>
          <a:stretch>
            <a:fillRect/>
          </a:stretch>
        </p:blipFill>
        <p:spPr>
          <a:xfrm>
            <a:off x="10704512" y="1"/>
            <a:ext cx="1478603" cy="1972682"/>
          </a:xfrm>
          <a:prstGeom prst="rect">
            <a:avLst/>
          </a:prstGeom>
          <a:ln>
            <a:solidFill>
              <a:schemeClr val="bg1">
                <a:lumMod val="95000"/>
              </a:schemeClr>
            </a:solidFill>
          </a:ln>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5360" y="1412776"/>
            <a:ext cx="5684440" cy="49435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412776"/>
            <a:ext cx="5684440" cy="49435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596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CasellaDiTesto 5">
            <a:extLst>
              <a:ext uri="{FF2B5EF4-FFF2-40B4-BE49-F238E27FC236}">
                <a16:creationId xmlns:a16="http://schemas.microsoft.com/office/drawing/2014/main" id="{CB2EA2BF-A4AC-4ADC-9CFB-1302BD4227FB}"/>
              </a:ext>
            </a:extLst>
          </p:cNvPr>
          <p:cNvSpPr txBox="1">
            <a:spLocks noChangeArrowheads="1"/>
          </p:cNvSpPr>
          <p:nvPr userDrawn="1"/>
        </p:nvSpPr>
        <p:spPr bwMode="auto">
          <a:xfrm>
            <a:off x="0" y="0"/>
            <a:ext cx="12192000" cy="461963"/>
          </a:xfrm>
          <a:prstGeom prst="rect">
            <a:avLst/>
          </a:prstGeom>
          <a:solidFill>
            <a:srgbClr val="2992D3"/>
          </a:solidFill>
          <a:ln>
            <a:noFill/>
          </a:ln>
        </p:spPr>
        <p:txBody>
          <a:bodyPr wrap="square">
            <a:spAutoFit/>
          </a:bodyPr>
          <a:lstStyle>
            <a:lvl1pPr algn="ctr">
              <a:defRPr b="1" u="sng">
                <a:solidFill>
                  <a:schemeClr val="tx2"/>
                </a:solidFill>
                <a:latin typeface="Trebuchet MS" panose="020B0603020202020204" pitchFamily="34" charset="0"/>
              </a:defRPr>
            </a:lvl1pPr>
            <a:lvl2pPr marL="742950" indent="-285750" algn="ctr">
              <a:defRPr b="1" u="sng">
                <a:solidFill>
                  <a:schemeClr val="tx2"/>
                </a:solidFill>
                <a:latin typeface="Trebuchet MS" panose="020B0603020202020204" pitchFamily="34" charset="0"/>
              </a:defRPr>
            </a:lvl2pPr>
            <a:lvl3pPr marL="1143000" indent="-228600" algn="ctr">
              <a:defRPr b="1" u="sng">
                <a:solidFill>
                  <a:schemeClr val="tx2"/>
                </a:solidFill>
                <a:latin typeface="Trebuchet MS" panose="020B0603020202020204" pitchFamily="34" charset="0"/>
              </a:defRPr>
            </a:lvl3pPr>
            <a:lvl4pPr marL="1600200" indent="-228600" algn="ctr">
              <a:defRPr b="1" u="sng">
                <a:solidFill>
                  <a:schemeClr val="tx2"/>
                </a:solidFill>
                <a:latin typeface="Trebuchet MS" panose="020B0603020202020204" pitchFamily="34" charset="0"/>
              </a:defRPr>
            </a:lvl4pPr>
            <a:lvl5pPr marL="2057400" indent="-228600" algn="ctr">
              <a:defRPr b="1" u="sng">
                <a:solidFill>
                  <a:schemeClr val="tx2"/>
                </a:solidFill>
                <a:latin typeface="Trebuchet MS" panose="020B0603020202020204" pitchFamily="34" charset="0"/>
              </a:defRPr>
            </a:lvl5pPr>
            <a:lvl6pPr marL="2514600" indent="-228600" algn="ctr" eaLnBrk="0" fontAlgn="base" hangingPunct="0">
              <a:spcBef>
                <a:spcPct val="0"/>
              </a:spcBef>
              <a:spcAft>
                <a:spcPct val="0"/>
              </a:spcAft>
              <a:defRPr b="1" u="sng">
                <a:solidFill>
                  <a:schemeClr val="tx2"/>
                </a:solidFill>
                <a:latin typeface="Trebuchet MS" panose="020B0603020202020204" pitchFamily="34" charset="0"/>
              </a:defRPr>
            </a:lvl6pPr>
            <a:lvl7pPr marL="2971800" indent="-228600" algn="ctr" eaLnBrk="0" fontAlgn="base" hangingPunct="0">
              <a:spcBef>
                <a:spcPct val="0"/>
              </a:spcBef>
              <a:spcAft>
                <a:spcPct val="0"/>
              </a:spcAft>
              <a:defRPr b="1" u="sng">
                <a:solidFill>
                  <a:schemeClr val="tx2"/>
                </a:solidFill>
                <a:latin typeface="Trebuchet MS" panose="020B0603020202020204" pitchFamily="34" charset="0"/>
              </a:defRPr>
            </a:lvl7pPr>
            <a:lvl8pPr marL="3429000" indent="-228600" algn="ctr" eaLnBrk="0" fontAlgn="base" hangingPunct="0">
              <a:spcBef>
                <a:spcPct val="0"/>
              </a:spcBef>
              <a:spcAft>
                <a:spcPct val="0"/>
              </a:spcAft>
              <a:defRPr b="1" u="sng">
                <a:solidFill>
                  <a:schemeClr val="tx2"/>
                </a:solidFill>
                <a:latin typeface="Trebuchet MS" panose="020B0603020202020204" pitchFamily="34" charset="0"/>
              </a:defRPr>
            </a:lvl8pPr>
            <a:lvl9pPr marL="3886200" indent="-228600" algn="ctr" eaLnBrk="0" fontAlgn="base" hangingPunct="0">
              <a:spcBef>
                <a:spcPct val="0"/>
              </a:spcBef>
              <a:spcAft>
                <a:spcPct val="0"/>
              </a:spcAft>
              <a:defRPr b="1" u="sng">
                <a:solidFill>
                  <a:schemeClr val="tx2"/>
                </a:solidFill>
                <a:latin typeface="Trebuchet MS" panose="020B0603020202020204" pitchFamily="34" charset="0"/>
              </a:defRPr>
            </a:lvl9pPr>
          </a:lstStyle>
          <a:p>
            <a:pPr algn="l">
              <a:defRPr/>
            </a:pPr>
            <a:r>
              <a:rPr lang="it-IT" altLang="it-IT" sz="2400" u="none" dirty="0">
                <a:solidFill>
                  <a:schemeClr val="bg1"/>
                </a:solidFill>
                <a:latin typeface="+mn-lt"/>
                <a:cs typeface="Calibri" panose="020F0502020204030204" pitchFamily="34" charset="0"/>
              </a:rPr>
              <a:t>6. Le infrastrutture </a:t>
            </a:r>
            <a:r>
              <a:rPr lang="it-IT" altLang="it-IT" sz="2400" u="none" dirty="0" err="1">
                <a:solidFill>
                  <a:schemeClr val="bg1"/>
                </a:solidFill>
                <a:latin typeface="+mn-lt"/>
                <a:cs typeface="Calibri" panose="020F0502020204030204" pitchFamily="34" charset="0"/>
              </a:rPr>
              <a:t>HardWare</a:t>
            </a:r>
            <a:endParaRPr lang="it-IT" altLang="it-IT" sz="2400" u="none" dirty="0">
              <a:solidFill>
                <a:schemeClr val="bg1"/>
              </a:solidFill>
              <a:latin typeface="+mn-lt"/>
              <a:cs typeface="Calibri" panose="020F0502020204030204" pitchFamily="34" charset="0"/>
            </a:endParaRPr>
          </a:p>
        </p:txBody>
      </p:sp>
      <p:pic>
        <p:nvPicPr>
          <p:cNvPr id="12" name="Immagine 7">
            <a:extLst>
              <a:ext uri="{FF2B5EF4-FFF2-40B4-BE49-F238E27FC236}">
                <a16:creationId xmlns:a16="http://schemas.microsoft.com/office/drawing/2014/main" id="{CCCF3948-8B5E-480F-BAF8-A730F89CA211}"/>
              </a:ext>
            </a:extLst>
          </p:cNvPr>
          <p:cNvPicPr>
            <a:picLocks noChangeAspect="1"/>
          </p:cNvPicPr>
          <p:nvPr userDrawn="1"/>
        </p:nvPicPr>
        <p:blipFill>
          <a:blip r:embed="rId2"/>
          <a:stretch>
            <a:fillRect/>
          </a:stretch>
        </p:blipFill>
        <p:spPr>
          <a:xfrm>
            <a:off x="10704512" y="1"/>
            <a:ext cx="1478603" cy="1972682"/>
          </a:xfrm>
          <a:prstGeom prst="rect">
            <a:avLst/>
          </a:prstGeom>
          <a:ln>
            <a:solidFill>
              <a:schemeClr val="bg1">
                <a:lumMod val="95000"/>
              </a:schemeClr>
            </a:solidFill>
          </a:ln>
        </p:spPr>
      </p:pic>
      <p:sp>
        <p:nvSpPr>
          <p:cNvPr id="3" name="Text Placeholder 2"/>
          <p:cNvSpPr>
            <a:spLocks noGrp="1"/>
          </p:cNvSpPr>
          <p:nvPr>
            <p:ph type="body" idx="1"/>
          </p:nvPr>
        </p:nvSpPr>
        <p:spPr>
          <a:xfrm>
            <a:off x="335360" y="1340768"/>
            <a:ext cx="5662215" cy="823912"/>
          </a:xfrm>
        </p:spPr>
        <p:txBody>
          <a:bodyPr anchor="b">
            <a:noAutofit/>
          </a:bodyPr>
          <a:lstStyle>
            <a:lvl1pPr marL="0" indent="0">
              <a:buNone/>
              <a:defRPr sz="36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35360" y="2249423"/>
            <a:ext cx="5662215" cy="41069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198" y="1347135"/>
            <a:ext cx="5662215" cy="823912"/>
          </a:xfrm>
        </p:spPr>
        <p:txBody>
          <a:bodyPr anchor="b">
            <a:noAutofit/>
          </a:bodyPr>
          <a:lstStyle>
            <a:lvl1pPr marL="0" indent="0">
              <a:buNone/>
              <a:defRPr sz="36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199" y="2249422"/>
            <a:ext cx="5662215" cy="41069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Placeholder 1">
            <a:extLst>
              <a:ext uri="{FF2B5EF4-FFF2-40B4-BE49-F238E27FC236}">
                <a16:creationId xmlns:a16="http://schemas.microsoft.com/office/drawing/2014/main" id="{81B62BD8-FD25-48A6-84C6-E54D586F8044}"/>
              </a:ext>
            </a:extLst>
          </p:cNvPr>
          <p:cNvSpPr>
            <a:spLocks noGrp="1"/>
          </p:cNvSpPr>
          <p:nvPr>
            <p:ph type="title"/>
          </p:nvPr>
        </p:nvSpPr>
        <p:spPr>
          <a:xfrm>
            <a:off x="335360" y="501650"/>
            <a:ext cx="11521280" cy="767110"/>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4103977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E16CAAB8-87BF-43D1-8886-89FB3667FF82}"/>
              </a:ext>
            </a:extLst>
          </p:cNvPr>
          <p:cNvSpPr txBox="1">
            <a:spLocks noChangeArrowheads="1"/>
          </p:cNvSpPr>
          <p:nvPr userDrawn="1"/>
        </p:nvSpPr>
        <p:spPr bwMode="auto">
          <a:xfrm>
            <a:off x="0" y="0"/>
            <a:ext cx="12192000" cy="461963"/>
          </a:xfrm>
          <a:prstGeom prst="rect">
            <a:avLst/>
          </a:prstGeom>
          <a:solidFill>
            <a:srgbClr val="2992D3"/>
          </a:solidFill>
          <a:ln>
            <a:noFill/>
          </a:ln>
        </p:spPr>
        <p:txBody>
          <a:bodyPr wrap="square">
            <a:spAutoFit/>
          </a:bodyPr>
          <a:lstStyle>
            <a:lvl1pPr algn="ctr">
              <a:defRPr b="1" u="sng">
                <a:solidFill>
                  <a:schemeClr val="tx2"/>
                </a:solidFill>
                <a:latin typeface="Trebuchet MS" panose="020B0603020202020204" pitchFamily="34" charset="0"/>
              </a:defRPr>
            </a:lvl1pPr>
            <a:lvl2pPr marL="742950" indent="-285750" algn="ctr">
              <a:defRPr b="1" u="sng">
                <a:solidFill>
                  <a:schemeClr val="tx2"/>
                </a:solidFill>
                <a:latin typeface="Trebuchet MS" panose="020B0603020202020204" pitchFamily="34" charset="0"/>
              </a:defRPr>
            </a:lvl2pPr>
            <a:lvl3pPr marL="1143000" indent="-228600" algn="ctr">
              <a:defRPr b="1" u="sng">
                <a:solidFill>
                  <a:schemeClr val="tx2"/>
                </a:solidFill>
                <a:latin typeface="Trebuchet MS" panose="020B0603020202020204" pitchFamily="34" charset="0"/>
              </a:defRPr>
            </a:lvl3pPr>
            <a:lvl4pPr marL="1600200" indent="-228600" algn="ctr">
              <a:defRPr b="1" u="sng">
                <a:solidFill>
                  <a:schemeClr val="tx2"/>
                </a:solidFill>
                <a:latin typeface="Trebuchet MS" panose="020B0603020202020204" pitchFamily="34" charset="0"/>
              </a:defRPr>
            </a:lvl4pPr>
            <a:lvl5pPr marL="2057400" indent="-228600" algn="ctr">
              <a:defRPr b="1" u="sng">
                <a:solidFill>
                  <a:schemeClr val="tx2"/>
                </a:solidFill>
                <a:latin typeface="Trebuchet MS" panose="020B0603020202020204" pitchFamily="34" charset="0"/>
              </a:defRPr>
            </a:lvl5pPr>
            <a:lvl6pPr marL="2514600" indent="-228600" algn="ctr" eaLnBrk="0" fontAlgn="base" hangingPunct="0">
              <a:spcBef>
                <a:spcPct val="0"/>
              </a:spcBef>
              <a:spcAft>
                <a:spcPct val="0"/>
              </a:spcAft>
              <a:defRPr b="1" u="sng">
                <a:solidFill>
                  <a:schemeClr val="tx2"/>
                </a:solidFill>
                <a:latin typeface="Trebuchet MS" panose="020B0603020202020204" pitchFamily="34" charset="0"/>
              </a:defRPr>
            </a:lvl6pPr>
            <a:lvl7pPr marL="2971800" indent="-228600" algn="ctr" eaLnBrk="0" fontAlgn="base" hangingPunct="0">
              <a:spcBef>
                <a:spcPct val="0"/>
              </a:spcBef>
              <a:spcAft>
                <a:spcPct val="0"/>
              </a:spcAft>
              <a:defRPr b="1" u="sng">
                <a:solidFill>
                  <a:schemeClr val="tx2"/>
                </a:solidFill>
                <a:latin typeface="Trebuchet MS" panose="020B0603020202020204" pitchFamily="34" charset="0"/>
              </a:defRPr>
            </a:lvl7pPr>
            <a:lvl8pPr marL="3429000" indent="-228600" algn="ctr" eaLnBrk="0" fontAlgn="base" hangingPunct="0">
              <a:spcBef>
                <a:spcPct val="0"/>
              </a:spcBef>
              <a:spcAft>
                <a:spcPct val="0"/>
              </a:spcAft>
              <a:defRPr b="1" u="sng">
                <a:solidFill>
                  <a:schemeClr val="tx2"/>
                </a:solidFill>
                <a:latin typeface="Trebuchet MS" panose="020B0603020202020204" pitchFamily="34" charset="0"/>
              </a:defRPr>
            </a:lvl8pPr>
            <a:lvl9pPr marL="3886200" indent="-228600" algn="ctr" eaLnBrk="0" fontAlgn="base" hangingPunct="0">
              <a:spcBef>
                <a:spcPct val="0"/>
              </a:spcBef>
              <a:spcAft>
                <a:spcPct val="0"/>
              </a:spcAft>
              <a:defRPr b="1" u="sng">
                <a:solidFill>
                  <a:schemeClr val="tx2"/>
                </a:solidFill>
                <a:latin typeface="Trebuchet MS" panose="020B0603020202020204" pitchFamily="34" charset="0"/>
              </a:defRPr>
            </a:lvl9pPr>
          </a:lstStyle>
          <a:p>
            <a:pPr algn="l">
              <a:defRPr/>
            </a:pPr>
            <a:r>
              <a:rPr lang="it-IT" altLang="it-IT" sz="2400" u="none" dirty="0">
                <a:solidFill>
                  <a:schemeClr val="bg1"/>
                </a:solidFill>
                <a:latin typeface="+mn-lt"/>
                <a:cs typeface="Calibri" panose="020F0502020204030204" pitchFamily="34" charset="0"/>
              </a:rPr>
              <a:t>6. Le infrastrutture hardware</a:t>
            </a:r>
          </a:p>
        </p:txBody>
      </p:sp>
      <p:pic>
        <p:nvPicPr>
          <p:cNvPr id="7" name="Immagine 7">
            <a:extLst>
              <a:ext uri="{FF2B5EF4-FFF2-40B4-BE49-F238E27FC236}">
                <a16:creationId xmlns:a16="http://schemas.microsoft.com/office/drawing/2014/main" id="{1AD3BF91-89AA-4A6D-9FD6-0B712CD96286}"/>
              </a:ext>
            </a:extLst>
          </p:cNvPr>
          <p:cNvPicPr>
            <a:picLocks noChangeAspect="1"/>
          </p:cNvPicPr>
          <p:nvPr userDrawn="1"/>
        </p:nvPicPr>
        <p:blipFill>
          <a:blip r:embed="rId2"/>
          <a:stretch>
            <a:fillRect/>
          </a:stretch>
        </p:blipFill>
        <p:spPr>
          <a:xfrm>
            <a:off x="10704512" y="1"/>
            <a:ext cx="1478603" cy="1972682"/>
          </a:xfrm>
          <a:prstGeom prst="rect">
            <a:avLst/>
          </a:prstGeom>
          <a:ln>
            <a:solidFill>
              <a:schemeClr val="bg1">
                <a:lumMod val="95000"/>
              </a:schemeClr>
            </a:solidFill>
          </a:ln>
        </p:spPr>
      </p:pic>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38551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5360" y="501650"/>
            <a:ext cx="11521280" cy="76711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35360" y="1412876"/>
            <a:ext cx="11521280" cy="49434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7">
            <a:extLst>
              <a:ext uri="{FF2B5EF4-FFF2-40B4-BE49-F238E27FC236}">
                <a16:creationId xmlns:a16="http://schemas.microsoft.com/office/drawing/2014/main" id="{5E7B6F04-CFB0-4318-8327-6196F3D2AE77}"/>
              </a:ext>
            </a:extLst>
          </p:cNvPr>
          <p:cNvSpPr>
            <a:spLocks noChangeArrowheads="1"/>
          </p:cNvSpPr>
          <p:nvPr userDrawn="1"/>
        </p:nvSpPr>
        <p:spPr bwMode="auto">
          <a:xfrm>
            <a:off x="0" y="6453188"/>
            <a:ext cx="12192000" cy="431800"/>
          </a:xfrm>
          <a:prstGeom prst="rect">
            <a:avLst/>
          </a:prstGeom>
          <a:solidFill>
            <a:srgbClr val="2992D3"/>
          </a:solidFill>
          <a:ln w="9525">
            <a:solidFill>
              <a:schemeClr val="tx2"/>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endParaRPr lang="it-IT" altLang="it-IT" dirty="0">
              <a:latin typeface="Calibri" panose="020F0502020204030204" pitchFamily="34" charset="0"/>
              <a:ea typeface="Tahoma" panose="020B0604030504040204" pitchFamily="34" charset="0"/>
              <a:cs typeface="Calibri" panose="020F0502020204030204" pitchFamily="34" charset="0"/>
            </a:endParaRPr>
          </a:p>
        </p:txBody>
      </p:sp>
      <p:sp>
        <p:nvSpPr>
          <p:cNvPr id="8" name="Text Box 8">
            <a:extLst>
              <a:ext uri="{FF2B5EF4-FFF2-40B4-BE49-F238E27FC236}">
                <a16:creationId xmlns:a16="http://schemas.microsoft.com/office/drawing/2014/main" id="{CDFBCE26-6618-4EB7-935B-D6B9B7456F61}"/>
              </a:ext>
            </a:extLst>
          </p:cNvPr>
          <p:cNvSpPr txBox="1">
            <a:spLocks noChangeArrowheads="1"/>
          </p:cNvSpPr>
          <p:nvPr userDrawn="1"/>
        </p:nvSpPr>
        <p:spPr bwMode="auto">
          <a:xfrm>
            <a:off x="0" y="6472238"/>
            <a:ext cx="6096000" cy="40005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it-IT" altLang="it-IT" sz="1000" u="none" dirty="0">
                <a:solidFill>
                  <a:schemeClr val="bg1"/>
                </a:solidFill>
                <a:latin typeface="+mn-lt"/>
                <a:ea typeface="Tahoma" panose="020B0604030504040204" pitchFamily="34" charset="0"/>
                <a:cs typeface="Calibri" panose="020F0502020204030204" pitchFamily="34" charset="0"/>
              </a:rPr>
              <a:t>Introduzione ai sistemi informatici  – Sesta edizione</a:t>
            </a:r>
            <a:br>
              <a:rPr lang="it-IT" altLang="it-IT" sz="1000" u="none" dirty="0">
                <a:solidFill>
                  <a:schemeClr val="bg1"/>
                </a:solidFill>
                <a:latin typeface="+mn-lt"/>
                <a:ea typeface="Tahoma" panose="020B0604030504040204" pitchFamily="34" charset="0"/>
                <a:cs typeface="Calibri" panose="020F0502020204030204" pitchFamily="34" charset="0"/>
              </a:rPr>
            </a:br>
            <a:r>
              <a:rPr lang="it-IT" altLang="it-IT" sz="1000" u="none" dirty="0">
                <a:solidFill>
                  <a:schemeClr val="bg1"/>
                </a:solidFill>
                <a:latin typeface="+mn-lt"/>
                <a:ea typeface="Tahoma" panose="020B0604030504040204" pitchFamily="34" charset="0"/>
                <a:cs typeface="Calibri" panose="020F0502020204030204" pitchFamily="34" charset="0"/>
              </a:rPr>
              <a:t>Donatella Sciuto, Giacomo Buonanno, Luca Mari</a:t>
            </a:r>
          </a:p>
        </p:txBody>
      </p:sp>
      <p:sp>
        <p:nvSpPr>
          <p:cNvPr id="9" name="Text Box 9">
            <a:extLst>
              <a:ext uri="{FF2B5EF4-FFF2-40B4-BE49-F238E27FC236}">
                <a16:creationId xmlns:a16="http://schemas.microsoft.com/office/drawing/2014/main" id="{5E34F7A8-A08D-4BEF-8EA8-4209BC23B510}"/>
              </a:ext>
            </a:extLst>
          </p:cNvPr>
          <p:cNvSpPr txBox="1">
            <a:spLocks noChangeArrowheads="1"/>
          </p:cNvSpPr>
          <p:nvPr userDrawn="1"/>
        </p:nvSpPr>
        <p:spPr bwMode="auto">
          <a:xfrm>
            <a:off x="8112369" y="6453188"/>
            <a:ext cx="3360615" cy="400050"/>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r>
              <a:rPr lang="it-IT" altLang="it-IT" sz="1000" u="none" dirty="0">
                <a:solidFill>
                  <a:schemeClr val="bg1"/>
                </a:solidFill>
                <a:latin typeface="+mn-lt"/>
                <a:ea typeface="Tahoma" panose="020B0604030504040204" pitchFamily="34" charset="0"/>
                <a:cs typeface="Calibri" panose="020F0502020204030204" pitchFamily="34" charset="0"/>
              </a:rPr>
              <a:t>Copyright © 2022</a:t>
            </a:r>
          </a:p>
          <a:p>
            <a:pPr algn="r">
              <a:defRPr/>
            </a:pPr>
            <a:r>
              <a:rPr lang="it-IT" altLang="it-IT" sz="1000" u="none" dirty="0">
                <a:solidFill>
                  <a:schemeClr val="bg1"/>
                </a:solidFill>
                <a:latin typeface="+mn-lt"/>
                <a:ea typeface="Tahoma" panose="020B0604030504040204" pitchFamily="34" charset="0"/>
                <a:cs typeface="Calibri" panose="020F0502020204030204" pitchFamily="34" charset="0"/>
              </a:rPr>
              <a:t>McGraw-Hill </a:t>
            </a:r>
            <a:r>
              <a:rPr lang="it-IT" altLang="it-IT" sz="1000" u="none" dirty="0" err="1">
                <a:solidFill>
                  <a:schemeClr val="bg1"/>
                </a:solidFill>
                <a:latin typeface="+mn-lt"/>
                <a:ea typeface="Tahoma" panose="020B0604030504040204" pitchFamily="34" charset="0"/>
                <a:cs typeface="Calibri" panose="020F0502020204030204" pitchFamily="34" charset="0"/>
              </a:rPr>
              <a:t>Education</a:t>
            </a:r>
            <a:r>
              <a:rPr lang="it-IT" altLang="it-IT" sz="1000" u="none" dirty="0">
                <a:solidFill>
                  <a:schemeClr val="bg1"/>
                </a:solidFill>
                <a:latin typeface="+mn-lt"/>
                <a:ea typeface="Tahoma" panose="020B0604030504040204" pitchFamily="34" charset="0"/>
                <a:cs typeface="Calibri" panose="020F0502020204030204" pitchFamily="34" charset="0"/>
              </a:rPr>
              <a:t> (</a:t>
            </a:r>
            <a:r>
              <a:rPr lang="it-IT" altLang="it-IT" sz="1000" u="none" dirty="0" err="1">
                <a:solidFill>
                  <a:schemeClr val="bg1"/>
                </a:solidFill>
                <a:latin typeface="+mn-lt"/>
                <a:ea typeface="Tahoma" panose="020B0604030504040204" pitchFamily="34" charset="0"/>
                <a:cs typeface="Calibri" panose="020F0502020204030204" pitchFamily="34" charset="0"/>
              </a:rPr>
              <a:t>Italy</a:t>
            </a:r>
            <a:r>
              <a:rPr lang="it-IT" altLang="it-IT" sz="1000" u="none" dirty="0">
                <a:solidFill>
                  <a:schemeClr val="bg1"/>
                </a:solidFill>
                <a:latin typeface="+mn-lt"/>
                <a:ea typeface="Tahoma" panose="020B0604030504040204" pitchFamily="34" charset="0"/>
                <a:cs typeface="Calibri" panose="020F0502020204030204" pitchFamily="34" charset="0"/>
              </a:rPr>
              <a:t>) S.r.l. </a:t>
            </a:r>
          </a:p>
        </p:txBody>
      </p:sp>
      <p:pic>
        <p:nvPicPr>
          <p:cNvPr id="11" name="Immagine 15" descr="Immagine che contiene segnale, arresto, disegnando, camion&#10;&#10;Descrizione generata automaticamente">
            <a:extLst>
              <a:ext uri="{FF2B5EF4-FFF2-40B4-BE49-F238E27FC236}">
                <a16:creationId xmlns:a16="http://schemas.microsoft.com/office/drawing/2014/main" id="{F194A368-7330-4E19-A5B5-5450FA608699}"/>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1628438" y="6362700"/>
            <a:ext cx="5635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418010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Lst>
  <p:txStyles>
    <p:titleStyle>
      <a:lvl1pPr algn="ctr" defTabSz="914400" rtl="0" eaLnBrk="1" latinLnBrk="0" hangingPunct="1">
        <a:lnSpc>
          <a:spcPct val="90000"/>
        </a:lnSpc>
        <a:spcBef>
          <a:spcPct val="0"/>
        </a:spcBef>
        <a:buNone/>
        <a:defRPr sz="4400" b="1" kern="1200">
          <a:solidFill>
            <a:schemeClr val="accent2"/>
          </a:solidFill>
          <a:effectLst>
            <a:outerShdw blurRad="38100" dist="38100" dir="2700000" algn="tl">
              <a:srgbClr val="000000">
                <a:alpha val="43137"/>
              </a:srgbClr>
            </a:outerShdw>
          </a:effectLst>
          <a:latin typeface="+mj-lt"/>
          <a:ea typeface="+mj-ea"/>
          <a:cs typeface="+mj-cs"/>
        </a:defRPr>
      </a:lvl1pPr>
    </p:titleStyle>
    <p:bodyStyle>
      <a:lvl1pPr marL="266700" indent="-266700" algn="l" defTabSz="914400" rtl="0" eaLnBrk="1" latinLnBrk="0" hangingPunct="1">
        <a:lnSpc>
          <a:spcPct val="90000"/>
        </a:lnSpc>
        <a:spcBef>
          <a:spcPts val="1000"/>
        </a:spcBef>
        <a:buFont typeface="Calibri" panose="020F0502020204030204" pitchFamily="34" charset="0"/>
        <a:buChar char="»"/>
        <a:defRPr sz="3200" b="1" kern="1200">
          <a:solidFill>
            <a:schemeClr val="tx1"/>
          </a:solidFill>
          <a:latin typeface="+mn-lt"/>
          <a:ea typeface="+mn-ea"/>
          <a:cs typeface="+mn-cs"/>
        </a:defRPr>
      </a:lvl1pPr>
      <a:lvl2pPr marL="541338" indent="-274638" algn="l" defTabSz="914400" rtl="0" eaLnBrk="1" latinLnBrk="0" hangingPunct="1">
        <a:lnSpc>
          <a:spcPct val="90000"/>
        </a:lnSpc>
        <a:spcBef>
          <a:spcPts val="500"/>
        </a:spcBef>
        <a:buFont typeface="Calibri" panose="020F0502020204030204" pitchFamily="34" charset="0"/>
        <a:buChar char="›"/>
        <a:defRPr sz="2800" kern="1200">
          <a:solidFill>
            <a:schemeClr val="tx1"/>
          </a:solidFill>
          <a:latin typeface="+mn-lt"/>
          <a:ea typeface="+mn-ea"/>
          <a:cs typeface="+mn-cs"/>
        </a:defRPr>
      </a:lvl2pPr>
      <a:lvl3pPr marL="719138" indent="-1778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896938" indent="-1778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1074738" indent="-1778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9202" name="Rectangle 2">
            <a:extLst>
              <a:ext uri="{FF2B5EF4-FFF2-40B4-BE49-F238E27FC236}">
                <a16:creationId xmlns:a16="http://schemas.microsoft.com/office/drawing/2014/main" id="{6FD35631-CFBA-42B6-880B-D323BB67C00D}"/>
              </a:ext>
            </a:extLst>
          </p:cNvPr>
          <p:cNvSpPr>
            <a:spLocks noGrp="1" noChangeArrowheads="1"/>
          </p:cNvSpPr>
          <p:nvPr>
            <p:ph type="title"/>
          </p:nvPr>
        </p:nvSpPr>
        <p:spPr>
          <a:xfrm>
            <a:off x="831850" y="1709739"/>
            <a:ext cx="10515600" cy="2223318"/>
          </a:xfrm>
        </p:spPr>
        <p:txBody>
          <a:bodyPr anchor="ctr">
            <a:normAutofit/>
          </a:bodyPr>
          <a:lstStyle/>
          <a:p>
            <a:r>
              <a:rPr lang="it-IT" altLang="it-IT" sz="4800" dirty="0"/>
              <a:t>CPU – Central Processing Unit</a:t>
            </a:r>
            <a:br>
              <a:rPr lang="it-IT" altLang="it-IT" sz="4800" dirty="0"/>
            </a:br>
            <a:r>
              <a:rPr lang="it-IT" altLang="it-IT" sz="4800" dirty="0"/>
              <a:t>Unità Centrale di Elaborazione</a:t>
            </a:r>
          </a:p>
        </p:txBody>
      </p:sp>
      <p:pic>
        <p:nvPicPr>
          <p:cNvPr id="1459204" name="Picture 4">
            <a:extLst>
              <a:ext uri="{FF2B5EF4-FFF2-40B4-BE49-F238E27FC236}">
                <a16:creationId xmlns:a16="http://schemas.microsoft.com/office/drawing/2014/main" id="{7EC4A97A-65F8-4BE7-AEAB-BBDF8A45D3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926" y="3789363"/>
            <a:ext cx="4189413" cy="244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59205" name="Picture 5">
            <a:extLst>
              <a:ext uri="{FF2B5EF4-FFF2-40B4-BE49-F238E27FC236}">
                <a16:creationId xmlns:a16="http://schemas.microsoft.com/office/drawing/2014/main" id="{C0736D1C-E887-40FA-BA3B-65FF756D7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3338" y="3789363"/>
            <a:ext cx="3802062" cy="2449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nodePh="1">
                                  <p:stCondLst>
                                    <p:cond delay="0"/>
                                  </p:stCondLst>
                                  <p:endCondLst>
                                    <p:cond evt="begin" delay="0">
                                      <p:tn val="5"/>
                                    </p:cond>
                                  </p:endCondLst>
                                  <p:childTnLst>
                                    <p:set>
                                      <p:cBhvr>
                                        <p:cTn id="6" dur="1" fill="hold">
                                          <p:stCondLst>
                                            <p:cond delay="499"/>
                                          </p:stCondLst>
                                        </p:cTn>
                                        <p:tgtEl>
                                          <p:spTgt spid="145920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nodePh="1">
                                  <p:stCondLst>
                                    <p:cond delay="0"/>
                                  </p:stCondLst>
                                  <p:endCondLst>
                                    <p:cond evt="begin" delay="0">
                                      <p:tn val="8"/>
                                    </p:cond>
                                  </p:endCondLst>
                                  <p:childTnLst>
                                    <p:set>
                                      <p:cBhvr>
                                        <p:cTn id="9" dur="1" fill="hold">
                                          <p:stCondLst>
                                            <p:cond delay="499"/>
                                          </p:stCondLst>
                                        </p:cTn>
                                        <p:tgtEl>
                                          <p:spTgt spid="1459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9204" grpId="0" autoUpdateAnimBg="0"/>
      <p:bldP spid="145920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 Box 2"/>
          <p:cNvSpPr txBox="1">
            <a:spLocks noChangeArrowheads="1"/>
          </p:cNvSpPr>
          <p:nvPr/>
        </p:nvSpPr>
        <p:spPr bwMode="auto">
          <a:xfrm>
            <a:off x="2755885" y="4081995"/>
            <a:ext cx="1062552"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0790</a:t>
            </a:r>
            <a:endParaRPr lang="it-IT" sz="5333" b="0" u="none" dirty="0">
              <a:solidFill>
                <a:schemeClr val="tx1"/>
              </a:solidFill>
              <a:latin typeface="Consolas" pitchFamily="49" charset="0"/>
            </a:endParaRPr>
          </a:p>
        </p:txBody>
      </p:sp>
      <p:sp>
        <p:nvSpPr>
          <p:cNvPr id="8" name="Title 7"/>
          <p:cNvSpPr>
            <a:spLocks noGrp="1"/>
          </p:cNvSpPr>
          <p:nvPr>
            <p:ph type="title"/>
          </p:nvPr>
        </p:nvSpPr>
        <p:spPr/>
        <p:txBody>
          <a:bodyPr/>
          <a:lstStyle/>
          <a:p>
            <a:r>
              <a:rPr lang="it-IT" dirty="0"/>
              <a:t>Lettura istruzione 0790</a:t>
            </a:r>
          </a:p>
        </p:txBody>
      </p:sp>
      <p:sp>
        <p:nvSpPr>
          <p:cNvPr id="24578" name="Text Box 2"/>
          <p:cNvSpPr txBox="1">
            <a:spLocks noChangeArrowheads="1"/>
          </p:cNvSpPr>
          <p:nvPr/>
        </p:nvSpPr>
        <p:spPr bwMode="auto">
          <a:xfrm>
            <a:off x="2753773" y="4081993"/>
            <a:ext cx="1062552"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0790</a:t>
            </a:r>
            <a:endParaRPr lang="it-IT" sz="5333" b="0" u="none" dirty="0">
              <a:solidFill>
                <a:schemeClr val="tx1"/>
              </a:solidFill>
              <a:latin typeface="Consolas" pitchFamily="49" charset="0"/>
            </a:endParaRPr>
          </a:p>
        </p:txBody>
      </p:sp>
      <p:grpSp>
        <p:nvGrpSpPr>
          <p:cNvPr id="2" name="Group 77"/>
          <p:cNvGrpSpPr/>
          <p:nvPr/>
        </p:nvGrpSpPr>
        <p:grpSpPr>
          <a:xfrm>
            <a:off x="5238744" y="1238235"/>
            <a:ext cx="1714512" cy="5118112"/>
            <a:chOff x="3929058" y="928676"/>
            <a:chExt cx="1285884" cy="3960000"/>
          </a:xfrm>
        </p:grpSpPr>
        <p:sp>
          <p:nvSpPr>
            <p:cNvPr id="24588" name="Line 12"/>
            <p:cNvSpPr>
              <a:spLocks noChangeShapeType="1"/>
            </p:cNvSpPr>
            <p:nvPr/>
          </p:nvSpPr>
          <p:spPr bwMode="auto">
            <a:xfrm>
              <a:off x="4786314"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89" name="Text Box 13"/>
            <p:cNvSpPr txBox="1">
              <a:spLocks noChangeArrowheads="1"/>
            </p:cNvSpPr>
            <p:nvPr/>
          </p:nvSpPr>
          <p:spPr bwMode="auto">
            <a:xfrm>
              <a:off x="4572000" y="4143386"/>
              <a:ext cx="214315" cy="679453"/>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dati</a:t>
              </a:r>
              <a:endParaRPr lang="it-IT" sz="2667" b="0" u="none" dirty="0">
                <a:solidFill>
                  <a:schemeClr val="tx1"/>
                </a:solidFill>
                <a:latin typeface="Arial" pitchFamily="34" charset="0"/>
              </a:endParaRPr>
            </a:p>
          </p:txBody>
        </p:sp>
        <p:sp>
          <p:nvSpPr>
            <p:cNvPr id="24590" name="Text Box 14"/>
            <p:cNvSpPr txBox="1">
              <a:spLocks noChangeArrowheads="1"/>
            </p:cNvSpPr>
            <p:nvPr/>
          </p:nvSpPr>
          <p:spPr bwMode="auto">
            <a:xfrm>
              <a:off x="4857752" y="4246579"/>
              <a:ext cx="357190"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indirizzi</a:t>
              </a:r>
              <a:endParaRPr lang="it-IT" sz="2667" b="0" u="none" dirty="0">
                <a:solidFill>
                  <a:schemeClr val="tx1"/>
                </a:solidFill>
                <a:latin typeface="Arial" pitchFamily="34" charset="0"/>
              </a:endParaRPr>
            </a:p>
          </p:txBody>
        </p:sp>
        <p:sp>
          <p:nvSpPr>
            <p:cNvPr id="24591" name="Text Box 15"/>
            <p:cNvSpPr txBox="1">
              <a:spLocks noChangeArrowheads="1"/>
            </p:cNvSpPr>
            <p:nvPr/>
          </p:nvSpPr>
          <p:spPr bwMode="auto">
            <a:xfrm>
              <a:off x="3929058" y="4246579"/>
              <a:ext cx="400054"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controllo</a:t>
              </a:r>
              <a:endParaRPr lang="it-IT" sz="2667" b="0" u="none" dirty="0">
                <a:solidFill>
                  <a:schemeClr val="tx1"/>
                </a:solidFill>
                <a:latin typeface="Arial" pitchFamily="34" charset="0"/>
              </a:endParaRPr>
            </a:p>
          </p:txBody>
        </p:sp>
        <p:sp>
          <p:nvSpPr>
            <p:cNvPr id="24592" name="Line 16"/>
            <p:cNvSpPr>
              <a:spLocks noChangeShapeType="1"/>
            </p:cNvSpPr>
            <p:nvPr/>
          </p:nvSpPr>
          <p:spPr bwMode="auto">
            <a:xfrm>
              <a:off x="521494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93" name="Line 17"/>
            <p:cNvSpPr>
              <a:spLocks noChangeShapeType="1"/>
            </p:cNvSpPr>
            <p:nvPr/>
          </p:nvSpPr>
          <p:spPr bwMode="auto">
            <a:xfrm>
              <a:off x="432911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grpSp>
      <p:graphicFrame>
        <p:nvGraphicFramePr>
          <p:cNvPr id="61" name="Table 60"/>
          <p:cNvGraphicFramePr>
            <a:graphicFrameLocks noGrp="1"/>
          </p:cNvGraphicFramePr>
          <p:nvPr>
            <p:extLst>
              <p:ext uri="{D42A27DB-BD31-4B8C-83A1-F6EECF244321}">
                <p14:modId xmlns:p14="http://schemas.microsoft.com/office/powerpoint/2010/main" val="3190552528"/>
              </p:ext>
            </p:extLst>
          </p:nvPr>
        </p:nvGraphicFramePr>
        <p:xfrm>
          <a:off x="8362744" y="1675977"/>
          <a:ext cx="2591046" cy="178816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0789</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R02,4000</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0790</a:t>
                      </a:r>
                    </a:p>
                  </a:txBody>
                  <a:tcPr marL="88961" marR="88961" marT="0" marB="0"/>
                </a:tc>
                <a:tc>
                  <a:txBody>
                    <a:bodyPr/>
                    <a:lstStyle/>
                    <a:p>
                      <a:pPr marL="0" marR="0" indent="0" algn="l" defTabSz="914400" eaLnBrk="1" fontAlgn="auto" latinLnBrk="0" hangingPunct="1">
                        <a:lnSpc>
                          <a:spcPct val="100000"/>
                        </a:lnSpc>
                        <a:spcBef>
                          <a:spcPts val="300"/>
                        </a:spcBef>
                        <a:spcAft>
                          <a:spcPts val="300"/>
                        </a:spcAft>
                        <a:buClrTx/>
                        <a:buSzTx/>
                        <a:buFontTx/>
                        <a:buNone/>
                        <a:tabLst/>
                        <a:defRPr/>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R03,4004</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0791</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R01,R02,R03</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0792</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R02,4008</a:t>
                      </a:r>
                    </a:p>
                  </a:txBody>
                  <a:tcPr marL="88961" marR="88961" marT="0" marB="0"/>
                </a:tc>
                <a:extLst>
                  <a:ext uri="{0D108BD9-81ED-4DB2-BD59-A6C34878D82A}">
                    <a16:rowId xmlns:a16="http://schemas.microsoft.com/office/drawing/2014/main" val="10004"/>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0793</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a:t>
                      </a:r>
                      <a:r>
                        <a:rPr lang="it-IT" sz="1400" b="1" dirty="0" err="1">
                          <a:solidFill>
                            <a:schemeClr val="accent1">
                              <a:lumMod val="75000"/>
                            </a:schemeClr>
                          </a:solidFill>
                          <a:latin typeface="Consolas" pitchFamily="49" charset="0"/>
                        </a:rPr>
                        <a:t>R01</a:t>
                      </a:r>
                      <a:r>
                        <a:rPr lang="it-IT" sz="1400" b="1" dirty="0">
                          <a:solidFill>
                            <a:schemeClr val="accent1">
                              <a:lumMod val="75000"/>
                            </a:schemeClr>
                          </a:solidFill>
                          <a:latin typeface="Consolas" pitchFamily="49" charset="0"/>
                        </a:rPr>
                        <a:t>,R02</a:t>
                      </a:r>
                    </a:p>
                  </a:txBody>
                  <a:tcPr marL="88961" marR="88961" marT="0" marB="0"/>
                </a:tc>
                <a:extLst>
                  <a:ext uri="{0D108BD9-81ED-4DB2-BD59-A6C34878D82A}">
                    <a16:rowId xmlns:a16="http://schemas.microsoft.com/office/drawing/2014/main" val="10005"/>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0794</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store</a:t>
                      </a:r>
                      <a:r>
                        <a:rPr lang="it-IT" sz="1400" b="1" dirty="0">
                          <a:solidFill>
                            <a:schemeClr val="accent1">
                              <a:lumMod val="75000"/>
                            </a:schemeClr>
                          </a:solidFill>
                          <a:latin typeface="Consolas" pitchFamily="49" charset="0"/>
                        </a:rPr>
                        <a:t> R01,4000</a:t>
                      </a:r>
                    </a:p>
                  </a:txBody>
                  <a:tcPr marL="88961" marR="88961" marT="0" marB="0"/>
                </a:tc>
                <a:extLst>
                  <a:ext uri="{0D108BD9-81ED-4DB2-BD59-A6C34878D82A}">
                    <a16:rowId xmlns:a16="http://schemas.microsoft.com/office/drawing/2014/main" val="10006"/>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7"/>
                  </a:ext>
                </a:extLst>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2347052707"/>
              </p:ext>
            </p:extLst>
          </p:nvPr>
        </p:nvGraphicFramePr>
        <p:xfrm>
          <a:off x="8362744" y="4000504"/>
          <a:ext cx="2591046" cy="111760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rgbClr val="FF0000"/>
                          </a:solidFill>
                          <a:latin typeface="Consolas" pitchFamily="49" charset="0"/>
                        </a:rPr>
                        <a:t>4000</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1492</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rgbClr val="FF0000"/>
                          </a:solidFill>
                          <a:latin typeface="Consolas" pitchFamily="49" charset="0"/>
                        </a:rPr>
                        <a:t>4004</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1918</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rgbClr val="FF0000"/>
                          </a:solidFill>
                          <a:latin typeface="Consolas" pitchFamily="49" charset="0"/>
                        </a:rPr>
                        <a:t>4008</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2006</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4"/>
                  </a:ext>
                </a:extLst>
              </a:tr>
            </a:tbl>
          </a:graphicData>
        </a:graphic>
      </p:graphicFrame>
      <p:grpSp>
        <p:nvGrpSpPr>
          <p:cNvPr id="3" name="Group 75"/>
          <p:cNvGrpSpPr/>
          <p:nvPr/>
        </p:nvGrpSpPr>
        <p:grpSpPr>
          <a:xfrm>
            <a:off x="361898" y="1144041"/>
            <a:ext cx="3983975" cy="4286281"/>
            <a:chOff x="271423" y="858030"/>
            <a:chExt cx="2987981" cy="3214711"/>
          </a:xfrm>
        </p:grpSpPr>
        <p:sp>
          <p:nvSpPr>
            <p:cNvPr id="24580" name="Text Box 4"/>
            <p:cNvSpPr txBox="1">
              <a:spLocks noChangeArrowheads="1"/>
            </p:cNvSpPr>
            <p:nvPr/>
          </p:nvSpPr>
          <p:spPr bwMode="auto">
            <a:xfrm>
              <a:off x="2643174" y="1651793"/>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PSW</a:t>
              </a:r>
              <a:endParaRPr lang="it-IT" sz="3200" u="none" dirty="0">
                <a:solidFill>
                  <a:schemeClr val="tx1"/>
                </a:solidFill>
                <a:latin typeface="Arial" pitchFamily="34" charset="0"/>
              </a:endParaRPr>
            </a:p>
          </p:txBody>
        </p:sp>
        <p:sp>
          <p:nvSpPr>
            <p:cNvPr id="24583" name="Rectangle 7"/>
            <p:cNvSpPr>
              <a:spLocks noChangeArrowheads="1"/>
            </p:cNvSpPr>
            <p:nvPr/>
          </p:nvSpPr>
          <p:spPr bwMode="auto">
            <a:xfrm>
              <a:off x="279359" y="1135063"/>
              <a:ext cx="2980045" cy="2936885"/>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585" name="Text Box 9"/>
            <p:cNvSpPr txBox="1">
              <a:spLocks noChangeArrowheads="1"/>
            </p:cNvSpPr>
            <p:nvPr/>
          </p:nvSpPr>
          <p:spPr bwMode="auto">
            <a:xfrm>
              <a:off x="279359" y="1135063"/>
              <a:ext cx="148910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Data </a:t>
              </a:r>
              <a:r>
                <a:rPr lang="it-IT" sz="1867" u="none" dirty="0" err="1">
                  <a:solidFill>
                    <a:schemeClr val="tx1"/>
                  </a:solidFill>
                  <a:effectLst>
                    <a:outerShdw blurRad="38100" dist="38100" dir="2700000" algn="tl">
                      <a:srgbClr val="000000">
                        <a:alpha val="43137"/>
                      </a:srgbClr>
                    </a:outerShdw>
                  </a:effectLst>
                  <a:latin typeface="Calibri" pitchFamily="34" charset="0"/>
                </a:rPr>
                <a:t>path</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6" name="Text Box 10"/>
            <p:cNvSpPr txBox="1">
              <a:spLocks noChangeArrowheads="1"/>
            </p:cNvSpPr>
            <p:nvPr/>
          </p:nvSpPr>
          <p:spPr bwMode="auto">
            <a:xfrm>
              <a:off x="1770177" y="1135063"/>
              <a:ext cx="148922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Unità di controllo</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7" name="Text Box 11"/>
            <p:cNvSpPr txBox="1">
              <a:spLocks noChangeArrowheads="1"/>
            </p:cNvSpPr>
            <p:nvPr/>
          </p:nvSpPr>
          <p:spPr bwMode="auto">
            <a:xfrm>
              <a:off x="279359" y="858030"/>
              <a:ext cx="609602"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CPU</a:t>
              </a:r>
              <a:endParaRPr lang="it-IT" sz="3733" b="0" u="none" dirty="0">
                <a:solidFill>
                  <a:schemeClr val="tx1"/>
                </a:solidFill>
                <a:latin typeface="Arial" pitchFamily="34" charset="0"/>
              </a:endParaRPr>
            </a:p>
          </p:txBody>
        </p:sp>
        <p:sp>
          <p:nvSpPr>
            <p:cNvPr id="24599" name="Freeform 23"/>
            <p:cNvSpPr>
              <a:spLocks/>
            </p:cNvSpPr>
            <p:nvPr/>
          </p:nvSpPr>
          <p:spPr bwMode="auto">
            <a:xfrm rot="-5400000">
              <a:off x="1409693" y="1784355"/>
              <a:ext cx="717554" cy="596888"/>
            </a:xfrm>
            <a:custGeom>
              <a:avLst/>
              <a:gdLst>
                <a:gd name="connsiteX0" fmla="*/ 0 w 113"/>
                <a:gd name="connsiteY0" fmla="*/ 791 h 791"/>
                <a:gd name="connsiteX1" fmla="*/ 78 w 113"/>
                <a:gd name="connsiteY1" fmla="*/ 781 h 791"/>
                <a:gd name="connsiteX2" fmla="*/ 113 w 113"/>
                <a:gd name="connsiteY2" fmla="*/ 0 h 791"/>
                <a:gd name="connsiteX0" fmla="*/ 0 w 117"/>
                <a:gd name="connsiteY0" fmla="*/ 791 h 791"/>
                <a:gd name="connsiteX1" fmla="*/ 105 w 117"/>
                <a:gd name="connsiteY1" fmla="*/ 602 h 791"/>
                <a:gd name="connsiteX2" fmla="*/ 113 w 117"/>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5"/>
                <a:gd name="connsiteY0" fmla="*/ 791 h 791"/>
                <a:gd name="connsiteX1" fmla="*/ 115 w 115"/>
                <a:gd name="connsiteY1" fmla="*/ 580 h 791"/>
                <a:gd name="connsiteX2" fmla="*/ 113 w 115"/>
                <a:gd name="connsiteY2" fmla="*/ 0 h 791"/>
                <a:gd name="connsiteX0" fmla="*/ 0 w 114"/>
                <a:gd name="connsiteY0" fmla="*/ 791 h 791"/>
                <a:gd name="connsiteX1" fmla="*/ 108 w 114"/>
                <a:gd name="connsiteY1" fmla="*/ 562 h 791"/>
                <a:gd name="connsiteX2" fmla="*/ 113 w 114"/>
                <a:gd name="connsiteY2" fmla="*/ 0 h 791"/>
                <a:gd name="connsiteX0" fmla="*/ 0 w 113"/>
                <a:gd name="connsiteY0" fmla="*/ 791 h 791"/>
                <a:gd name="connsiteX1" fmla="*/ 108 w 113"/>
                <a:gd name="connsiteY1" fmla="*/ 562 h 791"/>
                <a:gd name="connsiteX2" fmla="*/ 113 w 113"/>
                <a:gd name="connsiteY2" fmla="*/ 0 h 791"/>
                <a:gd name="connsiteX0" fmla="*/ 0 w 113"/>
                <a:gd name="connsiteY0" fmla="*/ 791 h 803"/>
                <a:gd name="connsiteX1" fmla="*/ 102 w 113"/>
                <a:gd name="connsiteY1" fmla="*/ 803 h 803"/>
                <a:gd name="connsiteX2" fmla="*/ 113 w 113"/>
                <a:gd name="connsiteY2" fmla="*/ 0 h 803"/>
                <a:gd name="connsiteX0" fmla="*/ 0 w 113"/>
                <a:gd name="connsiteY0" fmla="*/ 791 h 803"/>
                <a:gd name="connsiteX1" fmla="*/ 102 w 113"/>
                <a:gd name="connsiteY1" fmla="*/ 803 h 803"/>
                <a:gd name="connsiteX2" fmla="*/ 113 w 113"/>
                <a:gd name="connsiteY2" fmla="*/ 0 h 803"/>
                <a:gd name="connsiteX0" fmla="*/ 0 w 119"/>
                <a:gd name="connsiteY0" fmla="*/ 791 h 804"/>
                <a:gd name="connsiteX1" fmla="*/ 102 w 119"/>
                <a:gd name="connsiteY1" fmla="*/ 803 h 804"/>
                <a:gd name="connsiteX2" fmla="*/ 108 w 119"/>
                <a:gd name="connsiteY2" fmla="*/ 446 h 804"/>
                <a:gd name="connsiteX3" fmla="*/ 113 w 119"/>
                <a:gd name="connsiteY3" fmla="*/ 0 h 804"/>
                <a:gd name="connsiteX0" fmla="*/ 0 w 121"/>
                <a:gd name="connsiteY0" fmla="*/ 791 h 803"/>
                <a:gd name="connsiteX1" fmla="*/ 102 w 121"/>
                <a:gd name="connsiteY1" fmla="*/ 803 h 803"/>
                <a:gd name="connsiteX2" fmla="*/ 113 w 121"/>
                <a:gd name="connsiteY2" fmla="*/ 0 h 803"/>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Lst>
              <a:ahLst/>
              <a:cxnLst>
                <a:cxn ang="0">
                  <a:pos x="connsiteX0" y="connsiteY0"/>
                </a:cxn>
                <a:cxn ang="0">
                  <a:pos x="connsiteX1" y="connsiteY1"/>
                </a:cxn>
                <a:cxn ang="0">
                  <a:pos x="connsiteX2" y="connsiteY2"/>
                </a:cxn>
              </a:cxnLst>
              <a:rect l="l" t="t" r="r" b="b"/>
              <a:pathLst>
                <a:path w="113" h="791">
                  <a:moveTo>
                    <a:pt x="0" y="791"/>
                  </a:moveTo>
                  <a:lnTo>
                    <a:pt x="97" y="661"/>
                  </a:lnTo>
                  <a:cubicBezTo>
                    <a:pt x="102" y="441"/>
                    <a:pt x="108" y="220"/>
                    <a:pt x="113" y="0"/>
                  </a:cubicBez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0" name="Freeform 24"/>
            <p:cNvSpPr>
              <a:spLocks/>
            </p:cNvSpPr>
            <p:nvPr/>
          </p:nvSpPr>
          <p:spPr bwMode="auto">
            <a:xfrm rot="-5400000">
              <a:off x="1871264" y="1152138"/>
              <a:ext cx="262730" cy="1138220"/>
            </a:xfrm>
            <a:custGeom>
              <a:avLst/>
              <a:gdLst/>
              <a:ahLst/>
              <a:cxnLst>
                <a:cxn ang="0">
                  <a:pos x="330" y="0"/>
                </a:cxn>
                <a:cxn ang="0">
                  <a:pos x="330" y="773"/>
                </a:cxn>
                <a:cxn ang="0">
                  <a:pos x="0" y="780"/>
                </a:cxn>
              </a:cxnLst>
              <a:rect l="0" t="0" r="r" b="b"/>
              <a:pathLst>
                <a:path w="330" h="780">
                  <a:moveTo>
                    <a:pt x="330" y="0"/>
                  </a:moveTo>
                  <a:lnTo>
                    <a:pt x="330" y="773"/>
                  </a:lnTo>
                  <a:lnTo>
                    <a:pt x="0" y="780"/>
                  </a:ln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1" name="Rectangle 25"/>
            <p:cNvSpPr>
              <a:spLocks noChangeArrowheads="1"/>
            </p:cNvSpPr>
            <p:nvPr/>
          </p:nvSpPr>
          <p:spPr bwMode="auto">
            <a:xfrm>
              <a:off x="1770178" y="2441576"/>
              <a:ext cx="1234942"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2" name="Rectangle 26"/>
            <p:cNvSpPr>
              <a:spLocks noChangeArrowheads="1"/>
            </p:cNvSpPr>
            <p:nvPr/>
          </p:nvSpPr>
          <p:spPr bwMode="auto">
            <a:xfrm>
              <a:off x="2143108" y="1851024"/>
              <a:ext cx="812777" cy="292093"/>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4" name="Rectangle 28"/>
            <p:cNvSpPr>
              <a:spLocks noChangeArrowheads="1"/>
            </p:cNvSpPr>
            <p:nvPr/>
          </p:nvSpPr>
          <p:spPr bwMode="auto">
            <a:xfrm>
              <a:off x="571472" y="2143121"/>
              <a:ext cx="991426" cy="1785951"/>
            </a:xfrm>
            <a:prstGeom prst="rect">
              <a:avLst/>
            </a:prstGeom>
            <a:noFill/>
            <a:ln w="28575">
              <a:solidFill>
                <a:schemeClr val="tx2">
                  <a:lumMod val="40000"/>
                  <a:lumOff val="60000"/>
                </a:schemeClr>
              </a:solidFill>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24605" name="Text Box 29"/>
            <p:cNvSpPr txBox="1">
              <a:spLocks noChangeArrowheads="1"/>
            </p:cNvSpPr>
            <p:nvPr/>
          </p:nvSpPr>
          <p:spPr bwMode="auto">
            <a:xfrm flipH="1">
              <a:off x="571471" y="2143123"/>
              <a:ext cx="991428" cy="23336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Registri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24609" name="Freeform 33"/>
            <p:cNvSpPr>
              <a:spLocks/>
            </p:cNvSpPr>
            <p:nvPr/>
          </p:nvSpPr>
          <p:spPr bwMode="auto">
            <a:xfrm rot="16200000" flipV="1">
              <a:off x="841763" y="1218789"/>
              <a:ext cx="450845" cy="991426"/>
            </a:xfrm>
            <a:custGeom>
              <a:avLst/>
              <a:gdLst/>
              <a:ahLst/>
              <a:cxnLst>
                <a:cxn ang="0">
                  <a:pos x="0" y="0"/>
                </a:cxn>
                <a:cxn ang="0">
                  <a:pos x="900" y="330"/>
                </a:cxn>
                <a:cxn ang="0">
                  <a:pos x="900" y="1487"/>
                </a:cxn>
                <a:cxn ang="0">
                  <a:pos x="0" y="1817"/>
                </a:cxn>
                <a:cxn ang="0">
                  <a:pos x="3" y="1131"/>
                </a:cxn>
                <a:cxn ang="0">
                  <a:pos x="222" y="1023"/>
                </a:cxn>
                <a:cxn ang="0">
                  <a:pos x="222" y="788"/>
                </a:cxn>
                <a:cxn ang="0">
                  <a:pos x="0" y="684"/>
                </a:cxn>
                <a:cxn ang="0">
                  <a:pos x="0" y="0"/>
                </a:cxn>
              </a:cxnLst>
              <a:rect l="0" t="0" r="r" b="b"/>
              <a:pathLst>
                <a:path w="900" h="1817">
                  <a:moveTo>
                    <a:pt x="0" y="0"/>
                  </a:moveTo>
                  <a:lnTo>
                    <a:pt x="900" y="330"/>
                  </a:lnTo>
                  <a:lnTo>
                    <a:pt x="900" y="1487"/>
                  </a:lnTo>
                  <a:lnTo>
                    <a:pt x="0" y="1817"/>
                  </a:lnTo>
                  <a:lnTo>
                    <a:pt x="3" y="1131"/>
                  </a:lnTo>
                  <a:lnTo>
                    <a:pt x="222" y="1023"/>
                  </a:lnTo>
                  <a:lnTo>
                    <a:pt x="222" y="788"/>
                  </a:lnTo>
                  <a:lnTo>
                    <a:pt x="0" y="684"/>
                  </a:lnTo>
                  <a:lnTo>
                    <a:pt x="0" y="0"/>
                  </a:lnTo>
                  <a:close/>
                </a:path>
              </a:pathLst>
            </a:custGeom>
            <a:noFill/>
            <a:ln w="28575" cap="flat" cmpd="sng">
              <a:solidFill>
                <a:srgbClr val="FF0000"/>
              </a:solidFill>
              <a:prstDash val="solid"/>
              <a:round/>
              <a:headEnd/>
              <a:tailEnd/>
            </a:ln>
            <a:effectLst/>
          </p:spPr>
          <p:txBody>
            <a:bodyPr vert="horz" wrap="square" lIns="121920" tIns="60960" rIns="121920" bIns="60960" numCol="1" anchor="ctr" anchorCtr="0" compatLnSpc="1">
              <a:prstTxWarp prst="textNoShape">
                <a:avLst/>
              </a:prstTxWarp>
            </a:bodyPr>
            <a:lstStyle/>
            <a:p>
              <a:endParaRPr lang="it-IT" sz="1467">
                <a:latin typeface="+mn-lt"/>
              </a:endParaRPr>
            </a:p>
          </p:txBody>
        </p:sp>
        <p:sp>
          <p:nvSpPr>
            <p:cNvPr id="24610" name="Text Box 34"/>
            <p:cNvSpPr txBox="1">
              <a:spLocks noChangeArrowheads="1"/>
            </p:cNvSpPr>
            <p:nvPr/>
          </p:nvSpPr>
          <p:spPr bwMode="auto">
            <a:xfrm>
              <a:off x="777080" y="1589882"/>
              <a:ext cx="580210" cy="2055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ALU</a:t>
              </a:r>
              <a:endParaRPr lang="it-IT" sz="2400" b="0" u="none" dirty="0">
                <a:solidFill>
                  <a:srgbClr val="FF0000"/>
                </a:solidFill>
                <a:effectLst>
                  <a:outerShdw blurRad="38100" dist="38100" dir="2700000" algn="tl">
                    <a:srgbClr val="000000">
                      <a:alpha val="43137"/>
                    </a:srgbClr>
                  </a:outerShdw>
                </a:effectLst>
                <a:latin typeface="Arial" pitchFamily="34" charset="0"/>
              </a:endParaRPr>
            </a:p>
          </p:txBody>
        </p:sp>
        <p:cxnSp>
          <p:nvCxnSpPr>
            <p:cNvPr id="59" name="Straight Connector 58"/>
            <p:cNvCxnSpPr>
              <a:stCxn id="24583" idx="0"/>
              <a:endCxn id="24583" idx="2"/>
            </p:cNvCxnSpPr>
            <p:nvPr/>
          </p:nvCxnSpPr>
          <p:spPr>
            <a:xfrm rot="16200000" flipH="1">
              <a:off x="300939" y="2603505"/>
              <a:ext cx="2936885" cy="1588"/>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4"/>
            <p:cNvSpPr txBox="1">
              <a:spLocks noChangeArrowheads="1"/>
            </p:cNvSpPr>
            <p:nvPr/>
          </p:nvSpPr>
          <p:spPr bwMode="auto">
            <a:xfrm>
              <a:off x="2643174" y="224075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IR</a:t>
              </a:r>
              <a:endParaRPr lang="it-IT" sz="4800" u="none" dirty="0">
                <a:solidFill>
                  <a:schemeClr val="tx1"/>
                </a:solidFill>
                <a:latin typeface="Arial" pitchFamily="34" charset="0"/>
              </a:endParaRPr>
            </a:p>
          </p:txBody>
        </p:sp>
        <p:sp>
          <p:nvSpPr>
            <p:cNvPr id="57" name="Rectangle 25"/>
            <p:cNvSpPr>
              <a:spLocks noChangeArrowheads="1"/>
            </p:cNvSpPr>
            <p:nvPr/>
          </p:nvSpPr>
          <p:spPr bwMode="auto">
            <a:xfrm>
              <a:off x="1928794" y="3061496"/>
              <a:ext cx="1076325"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58" name="Text Box 4"/>
            <p:cNvSpPr txBox="1">
              <a:spLocks noChangeArrowheads="1"/>
            </p:cNvSpPr>
            <p:nvPr/>
          </p:nvSpPr>
          <p:spPr bwMode="auto">
            <a:xfrm>
              <a:off x="2643174" y="286067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PC</a:t>
              </a:r>
              <a:endParaRPr lang="it-IT" sz="4800" u="none" dirty="0">
                <a:solidFill>
                  <a:schemeClr val="tx1"/>
                </a:solidFill>
                <a:latin typeface="Arial" pitchFamily="34" charset="0"/>
              </a:endParaRPr>
            </a:p>
          </p:txBody>
        </p:sp>
        <p:sp>
          <p:nvSpPr>
            <p:cNvPr id="64" name="Rectangle 28"/>
            <p:cNvSpPr>
              <a:spLocks noChangeArrowheads="1"/>
            </p:cNvSpPr>
            <p:nvPr/>
          </p:nvSpPr>
          <p:spPr bwMode="auto">
            <a:xfrm>
              <a:off x="571471" y="350044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5" name="Rectangle 28"/>
            <p:cNvSpPr>
              <a:spLocks noChangeArrowheads="1"/>
            </p:cNvSpPr>
            <p:nvPr/>
          </p:nvSpPr>
          <p:spPr bwMode="auto">
            <a:xfrm>
              <a:off x="575439" y="307181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6" name="Rectangle 28"/>
            <p:cNvSpPr>
              <a:spLocks noChangeArrowheads="1"/>
            </p:cNvSpPr>
            <p:nvPr/>
          </p:nvSpPr>
          <p:spPr bwMode="auto">
            <a:xfrm>
              <a:off x="571471" y="2646360"/>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7" name="Text Box 29"/>
            <p:cNvSpPr txBox="1">
              <a:spLocks noChangeArrowheads="1"/>
            </p:cNvSpPr>
            <p:nvPr/>
          </p:nvSpPr>
          <p:spPr bwMode="auto">
            <a:xfrm flipH="1">
              <a:off x="271423" y="371475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R00</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8" name="Text Box 29"/>
            <p:cNvSpPr txBox="1">
              <a:spLocks noChangeArrowheads="1"/>
            </p:cNvSpPr>
            <p:nvPr/>
          </p:nvSpPr>
          <p:spPr bwMode="auto">
            <a:xfrm flipH="1">
              <a:off x="271423" y="3501076"/>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R01</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9" name="Text Box 29"/>
            <p:cNvSpPr txBox="1">
              <a:spLocks noChangeArrowheads="1"/>
            </p:cNvSpPr>
            <p:nvPr/>
          </p:nvSpPr>
          <p:spPr bwMode="auto">
            <a:xfrm flipH="1">
              <a:off x="271423" y="328739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R02</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0" name="Text Box 29"/>
            <p:cNvSpPr txBox="1">
              <a:spLocks noChangeArrowheads="1"/>
            </p:cNvSpPr>
            <p:nvPr/>
          </p:nvSpPr>
          <p:spPr bwMode="auto">
            <a:xfrm flipH="1">
              <a:off x="271423" y="3073718"/>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R03</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1" name="Text Box 29"/>
            <p:cNvSpPr txBox="1">
              <a:spLocks noChangeArrowheads="1"/>
            </p:cNvSpPr>
            <p:nvPr/>
          </p:nvSpPr>
          <p:spPr bwMode="auto">
            <a:xfrm flipH="1">
              <a:off x="271423" y="2860039"/>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R04</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2" name="Text Box 29"/>
            <p:cNvSpPr txBox="1">
              <a:spLocks noChangeArrowheads="1"/>
            </p:cNvSpPr>
            <p:nvPr/>
          </p:nvSpPr>
          <p:spPr bwMode="auto">
            <a:xfrm flipH="1">
              <a:off x="271423" y="2646360"/>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R05</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3" name="Text Box 29"/>
            <p:cNvSpPr txBox="1">
              <a:spLocks noChangeArrowheads="1"/>
            </p:cNvSpPr>
            <p:nvPr/>
          </p:nvSpPr>
          <p:spPr bwMode="auto">
            <a:xfrm flipH="1">
              <a:off x="271423" y="2432045"/>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a:t>
              </a:r>
              <a:endParaRPr kumimoji="0" lang="it-IT" i="0" u="none" strike="noStrike" cap="none" normalizeH="0" baseline="0" dirty="0">
                <a:ln>
                  <a:noFill/>
                </a:ln>
                <a:solidFill>
                  <a:schemeClr val="tx2">
                    <a:lumMod val="60000"/>
                    <a:lumOff val="40000"/>
                  </a:schemeClr>
                </a:solidFill>
                <a:latin typeface="Arial" pitchFamily="34" charset="0"/>
              </a:endParaRPr>
            </a:p>
          </p:txBody>
        </p:sp>
      </p:grpSp>
      <p:grpSp>
        <p:nvGrpSpPr>
          <p:cNvPr id="4" name="Group 76"/>
          <p:cNvGrpSpPr/>
          <p:nvPr/>
        </p:nvGrpSpPr>
        <p:grpSpPr>
          <a:xfrm>
            <a:off x="8150541" y="1161604"/>
            <a:ext cx="3279498" cy="4077159"/>
            <a:chOff x="6112905" y="871203"/>
            <a:chExt cx="2459623" cy="3057869"/>
          </a:xfrm>
        </p:grpSpPr>
        <p:sp>
          <p:nvSpPr>
            <p:cNvPr id="24581" name="Rectangle 5"/>
            <p:cNvSpPr>
              <a:spLocks noChangeArrowheads="1"/>
            </p:cNvSpPr>
            <p:nvPr/>
          </p:nvSpPr>
          <p:spPr bwMode="auto">
            <a:xfrm>
              <a:off x="6143636" y="1135063"/>
              <a:ext cx="2428892" cy="2794009"/>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14" name="Text Box 38"/>
            <p:cNvSpPr txBox="1">
              <a:spLocks noChangeArrowheads="1"/>
            </p:cNvSpPr>
            <p:nvPr/>
          </p:nvSpPr>
          <p:spPr bwMode="auto">
            <a:xfrm>
              <a:off x="6112905" y="871203"/>
              <a:ext cx="857256"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Memoria</a:t>
              </a:r>
              <a:endParaRPr lang="it-IT" sz="3733" b="0" u="none" dirty="0">
                <a:solidFill>
                  <a:schemeClr val="tx1"/>
                </a:solidFill>
                <a:latin typeface="Arial" pitchFamily="34" charset="0"/>
              </a:endParaRPr>
            </a:p>
          </p:txBody>
        </p:sp>
        <p:sp>
          <p:nvSpPr>
            <p:cNvPr id="74" name="Text Box 29"/>
            <p:cNvSpPr txBox="1">
              <a:spLocks noChangeArrowheads="1"/>
            </p:cNvSpPr>
            <p:nvPr/>
          </p:nvSpPr>
          <p:spPr bwMode="auto">
            <a:xfrm flipH="1">
              <a:off x="8286780" y="1256984"/>
              <a:ext cx="285748" cy="134112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Istruzioni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75" name="Text Box 29"/>
            <p:cNvSpPr txBox="1">
              <a:spLocks noChangeArrowheads="1"/>
            </p:cNvSpPr>
            <p:nvPr/>
          </p:nvSpPr>
          <p:spPr bwMode="auto">
            <a:xfrm flipH="1">
              <a:off x="8286780" y="3000378"/>
              <a:ext cx="285748" cy="852325"/>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Dati</a:t>
              </a:r>
              <a:endParaRPr lang="it-IT" sz="2667" b="0" u="none" dirty="0">
                <a:solidFill>
                  <a:srgbClr val="FF0000"/>
                </a:solidFill>
                <a:effectLst>
                  <a:outerShdw blurRad="38100" dist="38100" dir="2700000" algn="tl">
                    <a:srgbClr val="000000">
                      <a:alpha val="43137"/>
                    </a:srgbClr>
                  </a:outerShdw>
                </a:effectLst>
                <a:latin typeface="Arial" pitchFamily="34" charset="0"/>
              </a:endParaRPr>
            </a:p>
          </p:txBody>
        </p:sp>
      </p:grpSp>
      <p:grpSp>
        <p:nvGrpSpPr>
          <p:cNvPr id="9" name="Group 84"/>
          <p:cNvGrpSpPr/>
          <p:nvPr/>
        </p:nvGrpSpPr>
        <p:grpSpPr>
          <a:xfrm>
            <a:off x="4036431" y="1822451"/>
            <a:ext cx="4155084" cy="162988"/>
            <a:chOff x="3027323" y="1366838"/>
            <a:chExt cx="3116313" cy="122241"/>
          </a:xfrm>
        </p:grpSpPr>
        <p:sp>
          <p:nvSpPr>
            <p:cNvPr id="24596" name="Line 20"/>
            <p:cNvSpPr>
              <a:spLocks noChangeShapeType="1"/>
            </p:cNvSpPr>
            <p:nvPr/>
          </p:nvSpPr>
          <p:spPr bwMode="auto">
            <a:xfrm>
              <a:off x="3027323" y="1366838"/>
              <a:ext cx="1301789" cy="0"/>
            </a:xfrm>
            <a:prstGeom prst="line">
              <a:avLst/>
            </a:prstGeom>
            <a:noFill/>
            <a:ln w="31750">
              <a:solidFill>
                <a:srgbClr val="333333"/>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03" name="Line 27"/>
            <p:cNvSpPr>
              <a:spLocks noChangeShapeType="1"/>
            </p:cNvSpPr>
            <p:nvPr/>
          </p:nvSpPr>
          <p:spPr bwMode="auto">
            <a:xfrm>
              <a:off x="4329111" y="1489079"/>
              <a:ext cx="1814525" cy="0"/>
            </a:xfrm>
            <a:prstGeom prst="line">
              <a:avLst/>
            </a:prstGeom>
            <a:noFill/>
            <a:ln w="31750">
              <a:solidFill>
                <a:srgbClr val="333333"/>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0" name="Group 86"/>
          <p:cNvGrpSpPr/>
          <p:nvPr/>
        </p:nvGrpSpPr>
        <p:grpSpPr>
          <a:xfrm>
            <a:off x="2083864" y="3333749"/>
            <a:ext cx="6107651" cy="1809763"/>
            <a:chOff x="1562898" y="2500312"/>
            <a:chExt cx="4580738" cy="1357322"/>
          </a:xfrm>
        </p:grpSpPr>
        <p:sp>
          <p:nvSpPr>
            <p:cNvPr id="24608" name="Line 32"/>
            <p:cNvSpPr>
              <a:spLocks noChangeShapeType="1"/>
            </p:cNvSpPr>
            <p:nvPr/>
          </p:nvSpPr>
          <p:spPr bwMode="auto">
            <a:xfrm rot="5400000" flipH="1">
              <a:off x="5464975" y="2821783"/>
              <a:ext cx="0" cy="1357322"/>
            </a:xfrm>
            <a:prstGeom prst="line">
              <a:avLst/>
            </a:prstGeom>
            <a:noFill/>
            <a:ln w="19050">
              <a:solidFill>
                <a:srgbClr val="FF0000">
                  <a:alpha val="50196"/>
                </a:srgbClr>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11" name="Line 35"/>
            <p:cNvSpPr>
              <a:spLocks noChangeShapeType="1"/>
            </p:cNvSpPr>
            <p:nvPr/>
          </p:nvSpPr>
          <p:spPr bwMode="auto">
            <a:xfrm>
              <a:off x="5214942" y="3786196"/>
              <a:ext cx="928694"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0" name="Line 35"/>
            <p:cNvSpPr>
              <a:spLocks noChangeShapeType="1"/>
            </p:cNvSpPr>
            <p:nvPr/>
          </p:nvSpPr>
          <p:spPr bwMode="auto">
            <a:xfrm flipV="1">
              <a:off x="3005120" y="2500312"/>
              <a:ext cx="2216968"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2" name="Line 35"/>
            <p:cNvSpPr>
              <a:spLocks noChangeShapeType="1"/>
            </p:cNvSpPr>
            <p:nvPr/>
          </p:nvSpPr>
          <p:spPr bwMode="auto">
            <a:xfrm flipV="1">
              <a:off x="1566865" y="3857634"/>
              <a:ext cx="3648075"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3" name="Line 32"/>
            <p:cNvSpPr>
              <a:spLocks noChangeShapeType="1"/>
            </p:cNvSpPr>
            <p:nvPr/>
          </p:nvSpPr>
          <p:spPr bwMode="auto">
            <a:xfrm rot="5400000" flipH="1">
              <a:off x="3174607" y="1960173"/>
              <a:ext cx="0" cy="3223417"/>
            </a:xfrm>
            <a:prstGeom prst="line">
              <a:avLst/>
            </a:prstGeom>
            <a:noFill/>
            <a:ln w="19050">
              <a:solidFill>
                <a:srgbClr val="FF0000">
                  <a:alpha val="50196"/>
                </a:srgbClr>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1" name="Group 85"/>
          <p:cNvGrpSpPr/>
          <p:nvPr/>
        </p:nvGrpSpPr>
        <p:grpSpPr>
          <a:xfrm>
            <a:off x="4006825" y="3524251"/>
            <a:ext cx="4184691" cy="762005"/>
            <a:chOff x="3005119" y="2643188"/>
            <a:chExt cx="3138518" cy="571504"/>
          </a:xfrm>
        </p:grpSpPr>
        <p:sp>
          <p:nvSpPr>
            <p:cNvPr id="24595" name="Line 19"/>
            <p:cNvSpPr>
              <a:spLocks noChangeShapeType="1"/>
            </p:cNvSpPr>
            <p:nvPr/>
          </p:nvSpPr>
          <p:spPr bwMode="auto">
            <a:xfrm flipH="1" flipV="1">
              <a:off x="3005119" y="2643188"/>
              <a:ext cx="1781194"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598" name="Line 22"/>
            <p:cNvSpPr>
              <a:spLocks noChangeShapeType="1"/>
            </p:cNvSpPr>
            <p:nvPr/>
          </p:nvSpPr>
          <p:spPr bwMode="auto">
            <a:xfrm flipV="1">
              <a:off x="5214943" y="3071816"/>
              <a:ext cx="928694"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0" name="Line 18"/>
            <p:cNvSpPr>
              <a:spLocks noChangeShapeType="1"/>
            </p:cNvSpPr>
            <p:nvPr/>
          </p:nvSpPr>
          <p:spPr bwMode="auto">
            <a:xfrm flipV="1">
              <a:off x="3005119" y="3214692"/>
              <a:ext cx="2209821"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2" name="Line 22"/>
            <p:cNvSpPr>
              <a:spLocks noChangeShapeType="1"/>
            </p:cNvSpPr>
            <p:nvPr/>
          </p:nvSpPr>
          <p:spPr bwMode="auto">
            <a:xfrm flipH="1" flipV="1">
              <a:off x="4786313" y="2786064"/>
              <a:ext cx="1357322"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grpSp>
      <p:sp>
        <p:nvSpPr>
          <p:cNvPr id="77" name="Rectangle 76"/>
          <p:cNvSpPr/>
          <p:nvPr/>
        </p:nvSpPr>
        <p:spPr>
          <a:xfrm>
            <a:off x="8920501" y="2063302"/>
            <a:ext cx="1747532" cy="318100"/>
          </a:xfrm>
          <a:prstGeom prst="rect">
            <a:avLst/>
          </a:prstGeom>
        </p:spPr>
        <p:txBody>
          <a:bodyPr wrap="square">
            <a:spAutoFit/>
          </a:bodyPr>
          <a:lstStyle/>
          <a:p>
            <a:pPr>
              <a:spcBef>
                <a:spcPts val="400"/>
              </a:spcBef>
              <a:spcAft>
                <a:spcPts val="400"/>
              </a:spcAft>
            </a:pPr>
            <a:r>
              <a:rPr lang="it-IT" sz="1400" u="none" dirty="0" err="1">
                <a:solidFill>
                  <a:schemeClr val="accent1">
                    <a:lumMod val="75000"/>
                  </a:schemeClr>
                </a:solidFill>
                <a:latin typeface="Consolas" pitchFamily="49" charset="0"/>
              </a:rPr>
              <a:t>load</a:t>
            </a:r>
            <a:r>
              <a:rPr lang="it-IT" sz="1400" u="none" dirty="0">
                <a:solidFill>
                  <a:schemeClr val="accent1">
                    <a:lumMod val="75000"/>
                  </a:schemeClr>
                </a:solidFill>
                <a:latin typeface="Consolas" pitchFamily="49" charset="0"/>
              </a:rPr>
              <a:t>  R03,4004</a:t>
            </a:r>
          </a:p>
        </p:txBody>
      </p:sp>
      <p:sp>
        <p:nvSpPr>
          <p:cNvPr id="78" name="Text Box 2"/>
          <p:cNvSpPr txBox="1">
            <a:spLocks noChangeArrowheads="1"/>
          </p:cNvSpPr>
          <p:nvPr/>
        </p:nvSpPr>
        <p:spPr bwMode="auto">
          <a:xfrm>
            <a:off x="3617375" y="4081993"/>
            <a:ext cx="389451"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+1</a:t>
            </a:r>
            <a:endParaRPr lang="it-IT" sz="5333" b="0" u="none" dirty="0">
              <a:solidFill>
                <a:schemeClr val="tx1"/>
              </a:solidFill>
              <a:latin typeface="Consolas" pitchFamily="49" charset="0"/>
            </a:endParaRPr>
          </a:p>
        </p:txBody>
      </p:sp>
      <p:sp>
        <p:nvSpPr>
          <p:cNvPr id="85" name="Text Box 2"/>
          <p:cNvSpPr txBox="1">
            <a:spLocks noChangeArrowheads="1"/>
          </p:cNvSpPr>
          <p:nvPr/>
        </p:nvSpPr>
        <p:spPr bwMode="auto">
          <a:xfrm>
            <a:off x="2755885" y="4081994"/>
            <a:ext cx="1062552" cy="36406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0791</a:t>
            </a:r>
            <a:endParaRPr lang="it-IT" sz="5333" b="0" u="none" dirty="0">
              <a:solidFill>
                <a:schemeClr val="tx1"/>
              </a:solidFill>
              <a:latin typeface="Consolas" pitchFamily="49" charset="0"/>
            </a:endParaRPr>
          </a:p>
        </p:txBody>
      </p:sp>
      <p:sp>
        <p:nvSpPr>
          <p:cNvPr id="79" name="Rectangle 78"/>
          <p:cNvSpPr/>
          <p:nvPr/>
        </p:nvSpPr>
        <p:spPr>
          <a:xfrm>
            <a:off x="2360238" y="3270689"/>
            <a:ext cx="1747532" cy="318100"/>
          </a:xfrm>
          <a:prstGeom prst="rect">
            <a:avLst/>
          </a:prstGeom>
        </p:spPr>
        <p:txBody>
          <a:bodyPr wrap="square">
            <a:spAutoFit/>
          </a:bodyPr>
          <a:lstStyle/>
          <a:p>
            <a:pPr>
              <a:spcBef>
                <a:spcPts val="400"/>
              </a:spcBef>
              <a:spcAft>
                <a:spcPts val="400"/>
              </a:spcAft>
            </a:pPr>
            <a:r>
              <a:rPr lang="it-IT" sz="1467" u="none" dirty="0" err="1">
                <a:solidFill>
                  <a:schemeClr val="accent1">
                    <a:lumMod val="75000"/>
                  </a:schemeClr>
                </a:solidFill>
                <a:latin typeface="Consolas" pitchFamily="49" charset="0"/>
              </a:rPr>
              <a:t>load</a:t>
            </a:r>
            <a:r>
              <a:rPr lang="it-IT" sz="1467" u="none" dirty="0">
                <a:solidFill>
                  <a:schemeClr val="accent1">
                    <a:lumMod val="75000"/>
                  </a:schemeClr>
                </a:solidFill>
                <a:latin typeface="Consolas" pitchFamily="49" charset="0"/>
              </a:rPr>
              <a:t>  R02,4000</a:t>
            </a:r>
          </a:p>
        </p:txBody>
      </p:sp>
      <p:sp>
        <p:nvSpPr>
          <p:cNvPr id="80" name="Rectangle 79"/>
          <p:cNvSpPr/>
          <p:nvPr/>
        </p:nvSpPr>
        <p:spPr>
          <a:xfrm>
            <a:off x="1316567" y="4320137"/>
            <a:ext cx="767296" cy="318100"/>
          </a:xfrm>
          <a:prstGeom prst="rect">
            <a:avLst/>
          </a:prstGeom>
        </p:spPr>
        <p:txBody>
          <a:bodyPr wrap="square">
            <a:spAutoFit/>
          </a:bodyPr>
          <a:lstStyle/>
          <a:p>
            <a:pPr>
              <a:spcBef>
                <a:spcPts val="400"/>
              </a:spcBef>
              <a:spcAft>
                <a:spcPts val="400"/>
              </a:spcAft>
            </a:pPr>
            <a:r>
              <a:rPr lang="it-IT" sz="1467" u="none" dirty="0">
                <a:solidFill>
                  <a:schemeClr val="accent1">
                    <a:lumMod val="75000"/>
                  </a:schemeClr>
                </a:solidFill>
                <a:latin typeface="Consolas" pitchFamily="49" charset="0"/>
              </a:rPr>
              <a:t>1492</a:t>
            </a:r>
          </a:p>
        </p:txBody>
      </p:sp>
      <p:sp>
        <p:nvSpPr>
          <p:cNvPr id="81" name="Rectangle 80"/>
          <p:cNvSpPr/>
          <p:nvPr/>
        </p:nvSpPr>
        <p:spPr>
          <a:xfrm>
            <a:off x="3047979" y="1714489"/>
            <a:ext cx="1004799" cy="318100"/>
          </a:xfrm>
          <a:prstGeom prst="rect">
            <a:avLst/>
          </a:prstGeom>
        </p:spPr>
        <p:txBody>
          <a:bodyPr wrap="square">
            <a:spAutoFit/>
          </a:bodyPr>
          <a:lstStyle/>
          <a:p>
            <a:pPr>
              <a:spcBef>
                <a:spcPts val="400"/>
              </a:spcBef>
              <a:spcAft>
                <a:spcPts val="400"/>
              </a:spcAft>
            </a:pPr>
            <a:r>
              <a:rPr lang="it-IT" sz="1467" u="none" dirty="0">
                <a:solidFill>
                  <a:schemeClr val="tx1"/>
                </a:solidFill>
                <a:latin typeface="Consolas" pitchFamily="49" charset="0"/>
              </a:rPr>
              <a:t>lettura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childTnLst>
                          </p:cTn>
                        </p:par>
                        <p:par>
                          <p:cTn id="13" fill="hold">
                            <p:stCondLst>
                              <p:cond delay="0"/>
                            </p:stCondLst>
                            <p:childTnLst>
                              <p:par>
                                <p:cTn id="14" presetID="0" presetClass="path" presetSubtype="0" accel="50000" decel="50000" fill="hold" grpId="1" nodeType="afterEffect">
                                  <p:stCondLst>
                                    <p:cond delay="0"/>
                                  </p:stCondLst>
                                  <p:childTnLst>
                                    <p:animMotion origin="layout" path="M 1.94444E-6 -1.69084E-6 L 0.05434 0.00154 L 0.05347 -0.03024 L 0.27291 -0.03024 L 0.28854 -0.05399 L 0.35955 -0.04751 " pathEditMode="relative" rAng="0" ptsTypes="AAAAAA">
                                      <p:cBhvr>
                                        <p:cTn id="15" dur="2000" fill="hold"/>
                                        <p:tgtEl>
                                          <p:spTgt spid="76"/>
                                        </p:tgtEl>
                                        <p:attrNameLst>
                                          <p:attrName>ppt_x</p:attrName>
                                          <p:attrName>ppt_y</p:attrName>
                                        </p:attrNameLst>
                                      </p:cBhvr>
                                      <p:rCtr x="18000" y="-2600"/>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1"/>
                                        </p:tgtEl>
                                        <p:attrNameLst>
                                          <p:attrName>style.visibility</p:attrName>
                                        </p:attrNameLst>
                                      </p:cBhvr>
                                      <p:to>
                                        <p:strVal val="visible"/>
                                      </p:to>
                                    </p:set>
                                  </p:childTnLst>
                                </p:cTn>
                              </p:par>
                            </p:childTnLst>
                          </p:cTn>
                        </p:par>
                        <p:par>
                          <p:cTn id="20" fill="hold">
                            <p:stCondLst>
                              <p:cond delay="0"/>
                            </p:stCondLst>
                            <p:childTnLst>
                              <p:par>
                                <p:cTn id="21" presetID="0" presetClass="path" presetSubtype="0" accel="50000" decel="50000" fill="hold" grpId="1" nodeType="afterEffect">
                                  <p:stCondLst>
                                    <p:cond delay="0"/>
                                  </p:stCondLst>
                                  <p:childTnLst>
                                    <p:animMotion origin="layout" path="M -1.38889E-6 0.0071 L 0.00104 0.02191 L 0.14358 0.0179 L 0.14427 0.04845 L 0.34809 0.04721 " pathEditMode="relative" rAng="0" ptsTypes="AAAAA">
                                      <p:cBhvr>
                                        <p:cTn id="22" dur="3000" fill="hold"/>
                                        <p:tgtEl>
                                          <p:spTgt spid="81"/>
                                        </p:tgtEl>
                                        <p:attrNameLst>
                                          <p:attrName>ppt_x</p:attrName>
                                          <p:attrName>ppt_y</p:attrName>
                                        </p:attrNameLst>
                                      </p:cBhvr>
                                      <p:rCtr x="17400" y="210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par>
                          <p:cTn id="27" fill="hold">
                            <p:stCondLst>
                              <p:cond delay="0"/>
                            </p:stCondLst>
                            <p:childTnLst>
                              <p:par>
                                <p:cTn id="28" presetID="0" presetClass="path" presetSubtype="0" accel="50000" decel="50000" fill="hold" grpId="1" nodeType="afterEffect">
                                  <p:stCondLst>
                                    <p:cond delay="0"/>
                                  </p:stCondLst>
                                  <p:childTnLst>
                                    <p:animMotion origin="layout" path="M 1.38889E-6 -3.90929E-6 L 0.00035 0.22308 L -0.1257 0.22308 L -0.1257 0.19254 L -0.26146 0.19501 L -0.26302 0.16446 L -0.5316 0.17526 " pathEditMode="relative" rAng="0" ptsTypes="AAAAAAA">
                                      <p:cBhvr>
                                        <p:cTn id="29" dur="3000" fill="hold"/>
                                        <p:tgtEl>
                                          <p:spTgt spid="77"/>
                                        </p:tgtEl>
                                        <p:attrNameLst>
                                          <p:attrName>ppt_x</p:attrName>
                                          <p:attrName>ppt_y</p:attrName>
                                        </p:attrNameLst>
                                      </p:cBhvr>
                                      <p:rCtr x="-26600" y="11100"/>
                                    </p:animMotion>
                                  </p:childTnLst>
                                </p:cTn>
                              </p:par>
                            </p:childTnLst>
                          </p:cTn>
                        </p:par>
                        <p:par>
                          <p:cTn id="30" fill="hold">
                            <p:stCondLst>
                              <p:cond delay="3000"/>
                            </p:stCondLst>
                            <p:childTnLst>
                              <p:par>
                                <p:cTn id="31" presetID="1" presetClass="exit" presetSubtype="0" fill="hold" grpId="1" nodeType="afterEffect">
                                  <p:stCondLst>
                                    <p:cond delay="0"/>
                                  </p:stCondLst>
                                  <p:childTnLst>
                                    <p:set>
                                      <p:cBhvr>
                                        <p:cTn id="32" dur="1" fill="hold">
                                          <p:stCondLst>
                                            <p:cond delay="0"/>
                                          </p:stCondLst>
                                        </p:cTn>
                                        <p:tgtEl>
                                          <p:spTgt spid="79"/>
                                        </p:tgtEl>
                                        <p:attrNameLst>
                                          <p:attrName>style.visibility</p:attrName>
                                        </p:attrNameLst>
                                      </p:cBhvr>
                                      <p:to>
                                        <p:strVal val="hidden"/>
                                      </p:to>
                                    </p:set>
                                  </p:childTnLst>
                                </p:cTn>
                              </p:par>
                            </p:childTnLst>
                          </p:cTn>
                        </p:par>
                        <p:par>
                          <p:cTn id="33" fill="hold">
                            <p:stCondLst>
                              <p:cond delay="3000"/>
                            </p:stCondLst>
                            <p:childTnLst>
                              <p:par>
                                <p:cTn id="34" presetID="53" presetClass="entr" presetSubtype="0" fill="hold" grpId="0" nodeType="afterEffect">
                                  <p:stCondLst>
                                    <p:cond delay="0"/>
                                  </p:stCondLst>
                                  <p:childTnLst>
                                    <p:set>
                                      <p:cBhvr>
                                        <p:cTn id="35" dur="1" fill="hold">
                                          <p:stCondLst>
                                            <p:cond delay="0"/>
                                          </p:stCondLst>
                                        </p:cTn>
                                        <p:tgtEl>
                                          <p:spTgt spid="78"/>
                                        </p:tgtEl>
                                        <p:attrNameLst>
                                          <p:attrName>style.visibility</p:attrName>
                                        </p:attrNameLst>
                                      </p:cBhvr>
                                      <p:to>
                                        <p:strVal val="visible"/>
                                      </p:to>
                                    </p:set>
                                    <p:anim calcmode="lin" valueType="num">
                                      <p:cBhvr>
                                        <p:cTn id="36" dur="500" fill="hold"/>
                                        <p:tgtEl>
                                          <p:spTgt spid="78"/>
                                        </p:tgtEl>
                                        <p:attrNameLst>
                                          <p:attrName>ppt_w</p:attrName>
                                        </p:attrNameLst>
                                      </p:cBhvr>
                                      <p:tavLst>
                                        <p:tav tm="0">
                                          <p:val>
                                            <p:fltVal val="0"/>
                                          </p:val>
                                        </p:tav>
                                        <p:tav tm="100000">
                                          <p:val>
                                            <p:strVal val="#ppt_w"/>
                                          </p:val>
                                        </p:tav>
                                      </p:tavLst>
                                    </p:anim>
                                    <p:anim calcmode="lin" valueType="num">
                                      <p:cBhvr>
                                        <p:cTn id="37" dur="500" fill="hold"/>
                                        <p:tgtEl>
                                          <p:spTgt spid="78"/>
                                        </p:tgtEl>
                                        <p:attrNameLst>
                                          <p:attrName>ppt_h</p:attrName>
                                        </p:attrNameLst>
                                      </p:cBhvr>
                                      <p:tavLst>
                                        <p:tav tm="0">
                                          <p:val>
                                            <p:fltVal val="0"/>
                                          </p:val>
                                        </p:tav>
                                        <p:tav tm="100000">
                                          <p:val>
                                            <p:strVal val="#ppt_h"/>
                                          </p:val>
                                        </p:tav>
                                      </p:tavLst>
                                    </p:anim>
                                    <p:animEffect transition="in" filter="fade">
                                      <p:cBhvr>
                                        <p:cTn id="38" dur="500"/>
                                        <p:tgtEl>
                                          <p:spTgt spid="7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iterate type="lt">
                                    <p:tmAbs val="0"/>
                                  </p:iterate>
                                  <p:childTnLst>
                                    <p:set>
                                      <p:cBhvr>
                                        <p:cTn id="42" dur="1" fill="hold">
                                          <p:stCondLst>
                                            <p:cond delay="0"/>
                                          </p:stCondLst>
                                        </p:cTn>
                                        <p:tgtEl>
                                          <p:spTgt spid="24578"/>
                                        </p:tgtEl>
                                        <p:attrNameLst>
                                          <p:attrName>style.visibility</p:attrName>
                                        </p:attrNameLst>
                                      </p:cBhvr>
                                      <p:to>
                                        <p:strVal val="hidden"/>
                                      </p:to>
                                    </p:set>
                                  </p:childTnLst>
                                </p:cTn>
                              </p:par>
                            </p:childTnLst>
                          </p:cTn>
                        </p:par>
                        <p:par>
                          <p:cTn id="43" fill="hold">
                            <p:stCondLst>
                              <p:cond delay="0"/>
                            </p:stCondLst>
                            <p:childTnLst>
                              <p:par>
                                <p:cTn id="44" presetID="1" presetClass="exit" presetSubtype="0" fill="hold" grpId="1" nodeType="afterEffect">
                                  <p:stCondLst>
                                    <p:cond delay="0"/>
                                  </p:stCondLst>
                                  <p:childTnLst>
                                    <p:set>
                                      <p:cBhvr>
                                        <p:cTn id="45" dur="1" fill="hold">
                                          <p:stCondLst>
                                            <p:cond delay="0"/>
                                          </p:stCondLst>
                                        </p:cTn>
                                        <p:tgtEl>
                                          <p:spTgt spid="78"/>
                                        </p:tgtEl>
                                        <p:attrNameLst>
                                          <p:attrName>style.visibility</p:attrName>
                                        </p:attrNameLst>
                                      </p:cBhvr>
                                      <p:to>
                                        <p:strVal val="hidden"/>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24578" grpId="1"/>
      <p:bldP spid="77" grpId="0"/>
      <p:bldP spid="77" grpId="1"/>
      <p:bldP spid="78" grpId="0"/>
      <p:bldP spid="78" grpId="1"/>
      <p:bldP spid="85" grpId="0"/>
      <p:bldP spid="79" grpId="0"/>
      <p:bldP spid="79" grpId="1"/>
      <p:bldP spid="80" grpId="0"/>
      <p:bldP spid="81" grpId="0"/>
      <p:bldP spid="8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 Box 2"/>
          <p:cNvSpPr txBox="1">
            <a:spLocks noChangeArrowheads="1"/>
          </p:cNvSpPr>
          <p:nvPr/>
        </p:nvSpPr>
        <p:spPr bwMode="auto">
          <a:xfrm>
            <a:off x="2755885" y="4081995"/>
            <a:ext cx="1062552"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0791</a:t>
            </a:r>
            <a:endParaRPr lang="it-IT" sz="5333" b="0" u="none" dirty="0">
              <a:solidFill>
                <a:schemeClr val="tx1"/>
              </a:solidFill>
              <a:latin typeface="Consolas" pitchFamily="49" charset="0"/>
            </a:endParaRPr>
          </a:p>
        </p:txBody>
      </p:sp>
      <p:sp>
        <p:nvSpPr>
          <p:cNvPr id="8" name="Title 7"/>
          <p:cNvSpPr>
            <a:spLocks noGrp="1"/>
          </p:cNvSpPr>
          <p:nvPr>
            <p:ph type="title"/>
          </p:nvPr>
        </p:nvSpPr>
        <p:spPr/>
        <p:txBody>
          <a:bodyPr/>
          <a:lstStyle/>
          <a:p>
            <a:r>
              <a:rPr lang="it-IT" dirty="0"/>
              <a:t>Esecuzione istruzione 0790</a:t>
            </a:r>
          </a:p>
        </p:txBody>
      </p:sp>
      <p:grpSp>
        <p:nvGrpSpPr>
          <p:cNvPr id="2" name="Group 77"/>
          <p:cNvGrpSpPr/>
          <p:nvPr/>
        </p:nvGrpSpPr>
        <p:grpSpPr>
          <a:xfrm>
            <a:off x="5238744" y="1238235"/>
            <a:ext cx="1714512" cy="5118115"/>
            <a:chOff x="3929058" y="928676"/>
            <a:chExt cx="1285884" cy="3960000"/>
          </a:xfrm>
        </p:grpSpPr>
        <p:sp>
          <p:nvSpPr>
            <p:cNvPr id="24588" name="Line 12"/>
            <p:cNvSpPr>
              <a:spLocks noChangeShapeType="1"/>
            </p:cNvSpPr>
            <p:nvPr/>
          </p:nvSpPr>
          <p:spPr bwMode="auto">
            <a:xfrm>
              <a:off x="4786314"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89" name="Text Box 13"/>
            <p:cNvSpPr txBox="1">
              <a:spLocks noChangeArrowheads="1"/>
            </p:cNvSpPr>
            <p:nvPr/>
          </p:nvSpPr>
          <p:spPr bwMode="auto">
            <a:xfrm>
              <a:off x="4572000" y="4143386"/>
              <a:ext cx="214315" cy="679453"/>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dati</a:t>
              </a:r>
              <a:endParaRPr lang="it-IT" sz="2667" b="0" u="none" dirty="0">
                <a:solidFill>
                  <a:schemeClr val="tx1"/>
                </a:solidFill>
                <a:latin typeface="Arial" pitchFamily="34" charset="0"/>
              </a:endParaRPr>
            </a:p>
          </p:txBody>
        </p:sp>
        <p:sp>
          <p:nvSpPr>
            <p:cNvPr id="24590" name="Text Box 14"/>
            <p:cNvSpPr txBox="1">
              <a:spLocks noChangeArrowheads="1"/>
            </p:cNvSpPr>
            <p:nvPr/>
          </p:nvSpPr>
          <p:spPr bwMode="auto">
            <a:xfrm>
              <a:off x="4857752" y="4246579"/>
              <a:ext cx="357190"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indirizzi</a:t>
              </a:r>
              <a:endParaRPr lang="it-IT" sz="2667" b="0" u="none" dirty="0">
                <a:solidFill>
                  <a:schemeClr val="tx1"/>
                </a:solidFill>
                <a:latin typeface="Arial" pitchFamily="34" charset="0"/>
              </a:endParaRPr>
            </a:p>
          </p:txBody>
        </p:sp>
        <p:sp>
          <p:nvSpPr>
            <p:cNvPr id="24591" name="Text Box 15"/>
            <p:cNvSpPr txBox="1">
              <a:spLocks noChangeArrowheads="1"/>
            </p:cNvSpPr>
            <p:nvPr/>
          </p:nvSpPr>
          <p:spPr bwMode="auto">
            <a:xfrm>
              <a:off x="3929058" y="4246579"/>
              <a:ext cx="400054"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controllo</a:t>
              </a:r>
              <a:endParaRPr lang="it-IT" sz="2667" b="0" u="none" dirty="0">
                <a:solidFill>
                  <a:schemeClr val="tx1"/>
                </a:solidFill>
                <a:latin typeface="Arial" pitchFamily="34" charset="0"/>
              </a:endParaRPr>
            </a:p>
          </p:txBody>
        </p:sp>
        <p:sp>
          <p:nvSpPr>
            <p:cNvPr id="24592" name="Line 16"/>
            <p:cNvSpPr>
              <a:spLocks noChangeShapeType="1"/>
            </p:cNvSpPr>
            <p:nvPr/>
          </p:nvSpPr>
          <p:spPr bwMode="auto">
            <a:xfrm>
              <a:off x="521494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93" name="Line 17"/>
            <p:cNvSpPr>
              <a:spLocks noChangeShapeType="1"/>
            </p:cNvSpPr>
            <p:nvPr/>
          </p:nvSpPr>
          <p:spPr bwMode="auto">
            <a:xfrm>
              <a:off x="432911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grpSp>
      <p:graphicFrame>
        <p:nvGraphicFramePr>
          <p:cNvPr id="61" name="Table 60"/>
          <p:cNvGraphicFramePr>
            <a:graphicFrameLocks noGrp="1"/>
          </p:cNvGraphicFramePr>
          <p:nvPr>
            <p:extLst>
              <p:ext uri="{D42A27DB-BD31-4B8C-83A1-F6EECF244321}">
                <p14:modId xmlns:p14="http://schemas.microsoft.com/office/powerpoint/2010/main" val="1878120634"/>
              </p:ext>
            </p:extLst>
          </p:nvPr>
        </p:nvGraphicFramePr>
        <p:xfrm>
          <a:off x="8362744" y="1675977"/>
          <a:ext cx="2591046" cy="178816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0789</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R02,4000</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0790</a:t>
                      </a:r>
                    </a:p>
                  </a:txBody>
                  <a:tcPr marL="88961" marR="88961" marT="0" marB="0"/>
                </a:tc>
                <a:tc>
                  <a:txBody>
                    <a:bodyPr/>
                    <a:lstStyle/>
                    <a:p>
                      <a:pPr marL="0" marR="0" indent="0" algn="l" defTabSz="914400" eaLnBrk="1" fontAlgn="auto" latinLnBrk="0" hangingPunct="1">
                        <a:lnSpc>
                          <a:spcPct val="100000"/>
                        </a:lnSpc>
                        <a:spcBef>
                          <a:spcPts val="300"/>
                        </a:spcBef>
                        <a:spcAft>
                          <a:spcPts val="300"/>
                        </a:spcAft>
                        <a:buClrTx/>
                        <a:buSzTx/>
                        <a:buFontTx/>
                        <a:buNone/>
                        <a:tabLst/>
                        <a:defRPr/>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R03,4004</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0791</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R01,R02,R03</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0792</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R02,4008</a:t>
                      </a:r>
                    </a:p>
                  </a:txBody>
                  <a:tcPr marL="88961" marR="88961" marT="0" marB="0"/>
                </a:tc>
                <a:extLst>
                  <a:ext uri="{0D108BD9-81ED-4DB2-BD59-A6C34878D82A}">
                    <a16:rowId xmlns:a16="http://schemas.microsoft.com/office/drawing/2014/main" val="10004"/>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0793</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a:t>
                      </a:r>
                      <a:r>
                        <a:rPr lang="it-IT" sz="1400" b="1" dirty="0" err="1">
                          <a:solidFill>
                            <a:schemeClr val="accent1">
                              <a:lumMod val="75000"/>
                            </a:schemeClr>
                          </a:solidFill>
                          <a:latin typeface="Consolas" pitchFamily="49" charset="0"/>
                        </a:rPr>
                        <a:t>R01</a:t>
                      </a:r>
                      <a:r>
                        <a:rPr lang="it-IT" sz="1400" b="1" dirty="0">
                          <a:solidFill>
                            <a:schemeClr val="accent1">
                              <a:lumMod val="75000"/>
                            </a:schemeClr>
                          </a:solidFill>
                          <a:latin typeface="Consolas" pitchFamily="49" charset="0"/>
                        </a:rPr>
                        <a:t>,R02</a:t>
                      </a:r>
                    </a:p>
                  </a:txBody>
                  <a:tcPr marL="88961" marR="88961" marT="0" marB="0"/>
                </a:tc>
                <a:extLst>
                  <a:ext uri="{0D108BD9-81ED-4DB2-BD59-A6C34878D82A}">
                    <a16:rowId xmlns:a16="http://schemas.microsoft.com/office/drawing/2014/main" val="10005"/>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0794</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store</a:t>
                      </a:r>
                      <a:r>
                        <a:rPr lang="it-IT" sz="1400" b="1" dirty="0">
                          <a:solidFill>
                            <a:schemeClr val="accent1">
                              <a:lumMod val="75000"/>
                            </a:schemeClr>
                          </a:solidFill>
                          <a:latin typeface="Consolas" pitchFamily="49" charset="0"/>
                        </a:rPr>
                        <a:t> R01,4000</a:t>
                      </a:r>
                    </a:p>
                  </a:txBody>
                  <a:tcPr marL="88961" marR="88961" marT="0" marB="0"/>
                </a:tc>
                <a:extLst>
                  <a:ext uri="{0D108BD9-81ED-4DB2-BD59-A6C34878D82A}">
                    <a16:rowId xmlns:a16="http://schemas.microsoft.com/office/drawing/2014/main" val="10006"/>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7"/>
                  </a:ext>
                </a:extLst>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1289787466"/>
              </p:ext>
            </p:extLst>
          </p:nvPr>
        </p:nvGraphicFramePr>
        <p:xfrm>
          <a:off x="8362744" y="4000504"/>
          <a:ext cx="2591046" cy="111760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rgbClr val="FF0000"/>
                          </a:solidFill>
                          <a:latin typeface="Consolas" pitchFamily="49" charset="0"/>
                        </a:rPr>
                        <a:t>4000</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1492</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rgbClr val="FF0000"/>
                          </a:solidFill>
                          <a:latin typeface="Consolas" pitchFamily="49" charset="0"/>
                        </a:rPr>
                        <a:t>4004</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1918</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rgbClr val="FF0000"/>
                          </a:solidFill>
                          <a:latin typeface="Consolas" pitchFamily="49" charset="0"/>
                        </a:rPr>
                        <a:t>4008</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2006</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4"/>
                  </a:ext>
                </a:extLst>
              </a:tr>
            </a:tbl>
          </a:graphicData>
        </a:graphic>
      </p:graphicFrame>
      <p:grpSp>
        <p:nvGrpSpPr>
          <p:cNvPr id="3" name="Group 75"/>
          <p:cNvGrpSpPr/>
          <p:nvPr/>
        </p:nvGrpSpPr>
        <p:grpSpPr>
          <a:xfrm>
            <a:off x="361898" y="1144041"/>
            <a:ext cx="3983975" cy="4286281"/>
            <a:chOff x="271423" y="858030"/>
            <a:chExt cx="2987981" cy="3214711"/>
          </a:xfrm>
        </p:grpSpPr>
        <p:sp>
          <p:nvSpPr>
            <p:cNvPr id="24580" name="Text Box 4"/>
            <p:cNvSpPr txBox="1">
              <a:spLocks noChangeArrowheads="1"/>
            </p:cNvSpPr>
            <p:nvPr/>
          </p:nvSpPr>
          <p:spPr bwMode="auto">
            <a:xfrm>
              <a:off x="2643174" y="1651793"/>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PSW</a:t>
              </a:r>
              <a:endParaRPr lang="it-IT" sz="3200" u="none" dirty="0">
                <a:solidFill>
                  <a:schemeClr val="tx1"/>
                </a:solidFill>
                <a:latin typeface="Arial" pitchFamily="34" charset="0"/>
              </a:endParaRPr>
            </a:p>
          </p:txBody>
        </p:sp>
        <p:sp>
          <p:nvSpPr>
            <p:cNvPr id="24583" name="Rectangle 7"/>
            <p:cNvSpPr>
              <a:spLocks noChangeArrowheads="1"/>
            </p:cNvSpPr>
            <p:nvPr/>
          </p:nvSpPr>
          <p:spPr bwMode="auto">
            <a:xfrm>
              <a:off x="279359" y="1135063"/>
              <a:ext cx="2980045" cy="2936885"/>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585" name="Text Box 9"/>
            <p:cNvSpPr txBox="1">
              <a:spLocks noChangeArrowheads="1"/>
            </p:cNvSpPr>
            <p:nvPr/>
          </p:nvSpPr>
          <p:spPr bwMode="auto">
            <a:xfrm>
              <a:off x="279359" y="1135063"/>
              <a:ext cx="148910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Data </a:t>
              </a:r>
              <a:r>
                <a:rPr lang="it-IT" sz="1867" u="none" dirty="0" err="1">
                  <a:solidFill>
                    <a:schemeClr val="tx1"/>
                  </a:solidFill>
                  <a:effectLst>
                    <a:outerShdw blurRad="38100" dist="38100" dir="2700000" algn="tl">
                      <a:srgbClr val="000000">
                        <a:alpha val="43137"/>
                      </a:srgbClr>
                    </a:outerShdw>
                  </a:effectLst>
                  <a:latin typeface="Calibri" pitchFamily="34" charset="0"/>
                </a:rPr>
                <a:t>path</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6" name="Text Box 10"/>
            <p:cNvSpPr txBox="1">
              <a:spLocks noChangeArrowheads="1"/>
            </p:cNvSpPr>
            <p:nvPr/>
          </p:nvSpPr>
          <p:spPr bwMode="auto">
            <a:xfrm>
              <a:off x="1770177" y="1135063"/>
              <a:ext cx="148922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Unità di controllo</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7" name="Text Box 11"/>
            <p:cNvSpPr txBox="1">
              <a:spLocks noChangeArrowheads="1"/>
            </p:cNvSpPr>
            <p:nvPr/>
          </p:nvSpPr>
          <p:spPr bwMode="auto">
            <a:xfrm>
              <a:off x="279359" y="858030"/>
              <a:ext cx="609602"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CPU</a:t>
              </a:r>
              <a:endParaRPr lang="it-IT" sz="3733" b="0" u="none" dirty="0">
                <a:solidFill>
                  <a:schemeClr val="tx1"/>
                </a:solidFill>
                <a:latin typeface="Arial" pitchFamily="34" charset="0"/>
              </a:endParaRPr>
            </a:p>
          </p:txBody>
        </p:sp>
        <p:sp>
          <p:nvSpPr>
            <p:cNvPr id="24599" name="Freeform 23"/>
            <p:cNvSpPr>
              <a:spLocks/>
            </p:cNvSpPr>
            <p:nvPr/>
          </p:nvSpPr>
          <p:spPr bwMode="auto">
            <a:xfrm rot="-5400000">
              <a:off x="1409693" y="1784355"/>
              <a:ext cx="717554" cy="596888"/>
            </a:xfrm>
            <a:custGeom>
              <a:avLst/>
              <a:gdLst>
                <a:gd name="connsiteX0" fmla="*/ 0 w 113"/>
                <a:gd name="connsiteY0" fmla="*/ 791 h 791"/>
                <a:gd name="connsiteX1" fmla="*/ 78 w 113"/>
                <a:gd name="connsiteY1" fmla="*/ 781 h 791"/>
                <a:gd name="connsiteX2" fmla="*/ 113 w 113"/>
                <a:gd name="connsiteY2" fmla="*/ 0 h 791"/>
                <a:gd name="connsiteX0" fmla="*/ 0 w 117"/>
                <a:gd name="connsiteY0" fmla="*/ 791 h 791"/>
                <a:gd name="connsiteX1" fmla="*/ 105 w 117"/>
                <a:gd name="connsiteY1" fmla="*/ 602 h 791"/>
                <a:gd name="connsiteX2" fmla="*/ 113 w 117"/>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5"/>
                <a:gd name="connsiteY0" fmla="*/ 791 h 791"/>
                <a:gd name="connsiteX1" fmla="*/ 115 w 115"/>
                <a:gd name="connsiteY1" fmla="*/ 580 h 791"/>
                <a:gd name="connsiteX2" fmla="*/ 113 w 115"/>
                <a:gd name="connsiteY2" fmla="*/ 0 h 791"/>
                <a:gd name="connsiteX0" fmla="*/ 0 w 114"/>
                <a:gd name="connsiteY0" fmla="*/ 791 h 791"/>
                <a:gd name="connsiteX1" fmla="*/ 108 w 114"/>
                <a:gd name="connsiteY1" fmla="*/ 562 h 791"/>
                <a:gd name="connsiteX2" fmla="*/ 113 w 114"/>
                <a:gd name="connsiteY2" fmla="*/ 0 h 791"/>
                <a:gd name="connsiteX0" fmla="*/ 0 w 113"/>
                <a:gd name="connsiteY0" fmla="*/ 791 h 791"/>
                <a:gd name="connsiteX1" fmla="*/ 108 w 113"/>
                <a:gd name="connsiteY1" fmla="*/ 562 h 791"/>
                <a:gd name="connsiteX2" fmla="*/ 113 w 113"/>
                <a:gd name="connsiteY2" fmla="*/ 0 h 791"/>
                <a:gd name="connsiteX0" fmla="*/ 0 w 113"/>
                <a:gd name="connsiteY0" fmla="*/ 791 h 803"/>
                <a:gd name="connsiteX1" fmla="*/ 102 w 113"/>
                <a:gd name="connsiteY1" fmla="*/ 803 h 803"/>
                <a:gd name="connsiteX2" fmla="*/ 113 w 113"/>
                <a:gd name="connsiteY2" fmla="*/ 0 h 803"/>
                <a:gd name="connsiteX0" fmla="*/ 0 w 113"/>
                <a:gd name="connsiteY0" fmla="*/ 791 h 803"/>
                <a:gd name="connsiteX1" fmla="*/ 102 w 113"/>
                <a:gd name="connsiteY1" fmla="*/ 803 h 803"/>
                <a:gd name="connsiteX2" fmla="*/ 113 w 113"/>
                <a:gd name="connsiteY2" fmla="*/ 0 h 803"/>
                <a:gd name="connsiteX0" fmla="*/ 0 w 119"/>
                <a:gd name="connsiteY0" fmla="*/ 791 h 804"/>
                <a:gd name="connsiteX1" fmla="*/ 102 w 119"/>
                <a:gd name="connsiteY1" fmla="*/ 803 h 804"/>
                <a:gd name="connsiteX2" fmla="*/ 108 w 119"/>
                <a:gd name="connsiteY2" fmla="*/ 446 h 804"/>
                <a:gd name="connsiteX3" fmla="*/ 113 w 119"/>
                <a:gd name="connsiteY3" fmla="*/ 0 h 804"/>
                <a:gd name="connsiteX0" fmla="*/ 0 w 121"/>
                <a:gd name="connsiteY0" fmla="*/ 791 h 803"/>
                <a:gd name="connsiteX1" fmla="*/ 102 w 121"/>
                <a:gd name="connsiteY1" fmla="*/ 803 h 803"/>
                <a:gd name="connsiteX2" fmla="*/ 113 w 121"/>
                <a:gd name="connsiteY2" fmla="*/ 0 h 803"/>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Lst>
              <a:ahLst/>
              <a:cxnLst>
                <a:cxn ang="0">
                  <a:pos x="connsiteX0" y="connsiteY0"/>
                </a:cxn>
                <a:cxn ang="0">
                  <a:pos x="connsiteX1" y="connsiteY1"/>
                </a:cxn>
                <a:cxn ang="0">
                  <a:pos x="connsiteX2" y="connsiteY2"/>
                </a:cxn>
              </a:cxnLst>
              <a:rect l="l" t="t" r="r" b="b"/>
              <a:pathLst>
                <a:path w="113" h="791">
                  <a:moveTo>
                    <a:pt x="0" y="791"/>
                  </a:moveTo>
                  <a:lnTo>
                    <a:pt x="97" y="661"/>
                  </a:lnTo>
                  <a:cubicBezTo>
                    <a:pt x="102" y="441"/>
                    <a:pt x="108" y="220"/>
                    <a:pt x="113" y="0"/>
                  </a:cubicBez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0" name="Freeform 24"/>
            <p:cNvSpPr>
              <a:spLocks/>
            </p:cNvSpPr>
            <p:nvPr/>
          </p:nvSpPr>
          <p:spPr bwMode="auto">
            <a:xfrm rot="-5400000">
              <a:off x="1871264" y="1152138"/>
              <a:ext cx="262730" cy="1138220"/>
            </a:xfrm>
            <a:custGeom>
              <a:avLst/>
              <a:gdLst/>
              <a:ahLst/>
              <a:cxnLst>
                <a:cxn ang="0">
                  <a:pos x="330" y="0"/>
                </a:cxn>
                <a:cxn ang="0">
                  <a:pos x="330" y="773"/>
                </a:cxn>
                <a:cxn ang="0">
                  <a:pos x="0" y="780"/>
                </a:cxn>
              </a:cxnLst>
              <a:rect l="0" t="0" r="r" b="b"/>
              <a:pathLst>
                <a:path w="330" h="780">
                  <a:moveTo>
                    <a:pt x="330" y="0"/>
                  </a:moveTo>
                  <a:lnTo>
                    <a:pt x="330" y="773"/>
                  </a:lnTo>
                  <a:lnTo>
                    <a:pt x="0" y="780"/>
                  </a:ln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1" name="Rectangle 25"/>
            <p:cNvSpPr>
              <a:spLocks noChangeArrowheads="1"/>
            </p:cNvSpPr>
            <p:nvPr/>
          </p:nvSpPr>
          <p:spPr bwMode="auto">
            <a:xfrm>
              <a:off x="1770178" y="2441576"/>
              <a:ext cx="1234942"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2" name="Rectangle 26"/>
            <p:cNvSpPr>
              <a:spLocks noChangeArrowheads="1"/>
            </p:cNvSpPr>
            <p:nvPr/>
          </p:nvSpPr>
          <p:spPr bwMode="auto">
            <a:xfrm>
              <a:off x="2143108" y="1851024"/>
              <a:ext cx="812777" cy="292093"/>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4" name="Rectangle 28"/>
            <p:cNvSpPr>
              <a:spLocks noChangeArrowheads="1"/>
            </p:cNvSpPr>
            <p:nvPr/>
          </p:nvSpPr>
          <p:spPr bwMode="auto">
            <a:xfrm>
              <a:off x="571472" y="2143121"/>
              <a:ext cx="991426" cy="1785951"/>
            </a:xfrm>
            <a:prstGeom prst="rect">
              <a:avLst/>
            </a:prstGeom>
            <a:noFill/>
            <a:ln w="28575">
              <a:solidFill>
                <a:schemeClr val="tx2">
                  <a:lumMod val="40000"/>
                  <a:lumOff val="60000"/>
                </a:schemeClr>
              </a:solidFill>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24605" name="Text Box 29"/>
            <p:cNvSpPr txBox="1">
              <a:spLocks noChangeArrowheads="1"/>
            </p:cNvSpPr>
            <p:nvPr/>
          </p:nvSpPr>
          <p:spPr bwMode="auto">
            <a:xfrm flipH="1">
              <a:off x="571471" y="2143123"/>
              <a:ext cx="991428" cy="23336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Registri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24609" name="Freeform 33"/>
            <p:cNvSpPr>
              <a:spLocks/>
            </p:cNvSpPr>
            <p:nvPr/>
          </p:nvSpPr>
          <p:spPr bwMode="auto">
            <a:xfrm rot="16200000" flipV="1">
              <a:off x="841763" y="1218789"/>
              <a:ext cx="450845" cy="991426"/>
            </a:xfrm>
            <a:custGeom>
              <a:avLst/>
              <a:gdLst/>
              <a:ahLst/>
              <a:cxnLst>
                <a:cxn ang="0">
                  <a:pos x="0" y="0"/>
                </a:cxn>
                <a:cxn ang="0">
                  <a:pos x="900" y="330"/>
                </a:cxn>
                <a:cxn ang="0">
                  <a:pos x="900" y="1487"/>
                </a:cxn>
                <a:cxn ang="0">
                  <a:pos x="0" y="1817"/>
                </a:cxn>
                <a:cxn ang="0">
                  <a:pos x="3" y="1131"/>
                </a:cxn>
                <a:cxn ang="0">
                  <a:pos x="222" y="1023"/>
                </a:cxn>
                <a:cxn ang="0">
                  <a:pos x="222" y="788"/>
                </a:cxn>
                <a:cxn ang="0">
                  <a:pos x="0" y="684"/>
                </a:cxn>
                <a:cxn ang="0">
                  <a:pos x="0" y="0"/>
                </a:cxn>
              </a:cxnLst>
              <a:rect l="0" t="0" r="r" b="b"/>
              <a:pathLst>
                <a:path w="900" h="1817">
                  <a:moveTo>
                    <a:pt x="0" y="0"/>
                  </a:moveTo>
                  <a:lnTo>
                    <a:pt x="900" y="330"/>
                  </a:lnTo>
                  <a:lnTo>
                    <a:pt x="900" y="1487"/>
                  </a:lnTo>
                  <a:lnTo>
                    <a:pt x="0" y="1817"/>
                  </a:lnTo>
                  <a:lnTo>
                    <a:pt x="3" y="1131"/>
                  </a:lnTo>
                  <a:lnTo>
                    <a:pt x="222" y="1023"/>
                  </a:lnTo>
                  <a:lnTo>
                    <a:pt x="222" y="788"/>
                  </a:lnTo>
                  <a:lnTo>
                    <a:pt x="0" y="684"/>
                  </a:lnTo>
                  <a:lnTo>
                    <a:pt x="0" y="0"/>
                  </a:lnTo>
                  <a:close/>
                </a:path>
              </a:pathLst>
            </a:custGeom>
            <a:noFill/>
            <a:ln w="28575" cap="flat" cmpd="sng">
              <a:solidFill>
                <a:srgbClr val="FF0000"/>
              </a:solidFill>
              <a:prstDash val="solid"/>
              <a:round/>
              <a:headEnd/>
              <a:tailEnd/>
            </a:ln>
            <a:effectLst/>
          </p:spPr>
          <p:txBody>
            <a:bodyPr vert="horz" wrap="square" lIns="121920" tIns="60960" rIns="121920" bIns="60960" numCol="1" anchor="ctr" anchorCtr="0" compatLnSpc="1">
              <a:prstTxWarp prst="textNoShape">
                <a:avLst/>
              </a:prstTxWarp>
            </a:bodyPr>
            <a:lstStyle/>
            <a:p>
              <a:endParaRPr lang="it-IT" sz="1467">
                <a:latin typeface="+mn-lt"/>
              </a:endParaRPr>
            </a:p>
          </p:txBody>
        </p:sp>
        <p:sp>
          <p:nvSpPr>
            <p:cNvPr id="24610" name="Text Box 34"/>
            <p:cNvSpPr txBox="1">
              <a:spLocks noChangeArrowheads="1"/>
            </p:cNvSpPr>
            <p:nvPr/>
          </p:nvSpPr>
          <p:spPr bwMode="auto">
            <a:xfrm>
              <a:off x="777080" y="1589882"/>
              <a:ext cx="580210" cy="2055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ALU</a:t>
              </a:r>
              <a:endParaRPr lang="it-IT" sz="2400" b="0" u="none" dirty="0">
                <a:solidFill>
                  <a:srgbClr val="FF0000"/>
                </a:solidFill>
                <a:effectLst>
                  <a:outerShdw blurRad="38100" dist="38100" dir="2700000" algn="tl">
                    <a:srgbClr val="000000">
                      <a:alpha val="43137"/>
                    </a:srgbClr>
                  </a:outerShdw>
                </a:effectLst>
                <a:latin typeface="Arial" pitchFamily="34" charset="0"/>
              </a:endParaRPr>
            </a:p>
          </p:txBody>
        </p:sp>
        <p:cxnSp>
          <p:nvCxnSpPr>
            <p:cNvPr id="59" name="Straight Connector 58"/>
            <p:cNvCxnSpPr>
              <a:stCxn id="24583" idx="0"/>
              <a:endCxn id="24583" idx="2"/>
            </p:cNvCxnSpPr>
            <p:nvPr/>
          </p:nvCxnSpPr>
          <p:spPr>
            <a:xfrm rot="16200000" flipH="1">
              <a:off x="300939" y="2603505"/>
              <a:ext cx="2936885" cy="1588"/>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4"/>
            <p:cNvSpPr txBox="1">
              <a:spLocks noChangeArrowheads="1"/>
            </p:cNvSpPr>
            <p:nvPr/>
          </p:nvSpPr>
          <p:spPr bwMode="auto">
            <a:xfrm>
              <a:off x="2643174" y="224075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IR</a:t>
              </a:r>
              <a:endParaRPr lang="it-IT" sz="4800" u="none" dirty="0">
                <a:solidFill>
                  <a:schemeClr val="tx1"/>
                </a:solidFill>
                <a:latin typeface="Arial" pitchFamily="34" charset="0"/>
              </a:endParaRPr>
            </a:p>
          </p:txBody>
        </p:sp>
        <p:sp>
          <p:nvSpPr>
            <p:cNvPr id="57" name="Rectangle 25"/>
            <p:cNvSpPr>
              <a:spLocks noChangeArrowheads="1"/>
            </p:cNvSpPr>
            <p:nvPr/>
          </p:nvSpPr>
          <p:spPr bwMode="auto">
            <a:xfrm>
              <a:off x="1928794" y="3061496"/>
              <a:ext cx="1076325"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58" name="Text Box 4"/>
            <p:cNvSpPr txBox="1">
              <a:spLocks noChangeArrowheads="1"/>
            </p:cNvSpPr>
            <p:nvPr/>
          </p:nvSpPr>
          <p:spPr bwMode="auto">
            <a:xfrm>
              <a:off x="2643174" y="286067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PC</a:t>
              </a:r>
              <a:endParaRPr lang="it-IT" sz="4800" u="none" dirty="0">
                <a:solidFill>
                  <a:schemeClr val="tx1"/>
                </a:solidFill>
                <a:latin typeface="Arial" pitchFamily="34" charset="0"/>
              </a:endParaRPr>
            </a:p>
          </p:txBody>
        </p:sp>
        <p:sp>
          <p:nvSpPr>
            <p:cNvPr id="64" name="Rectangle 28"/>
            <p:cNvSpPr>
              <a:spLocks noChangeArrowheads="1"/>
            </p:cNvSpPr>
            <p:nvPr/>
          </p:nvSpPr>
          <p:spPr bwMode="auto">
            <a:xfrm>
              <a:off x="571471" y="350044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5" name="Rectangle 28"/>
            <p:cNvSpPr>
              <a:spLocks noChangeArrowheads="1"/>
            </p:cNvSpPr>
            <p:nvPr/>
          </p:nvSpPr>
          <p:spPr bwMode="auto">
            <a:xfrm>
              <a:off x="575439" y="307181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6" name="Rectangle 28"/>
            <p:cNvSpPr>
              <a:spLocks noChangeArrowheads="1"/>
            </p:cNvSpPr>
            <p:nvPr/>
          </p:nvSpPr>
          <p:spPr bwMode="auto">
            <a:xfrm>
              <a:off x="571471" y="2646360"/>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7" name="Text Box 29"/>
            <p:cNvSpPr txBox="1">
              <a:spLocks noChangeArrowheads="1"/>
            </p:cNvSpPr>
            <p:nvPr/>
          </p:nvSpPr>
          <p:spPr bwMode="auto">
            <a:xfrm flipH="1">
              <a:off x="271423" y="371475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R00</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8" name="Text Box 29"/>
            <p:cNvSpPr txBox="1">
              <a:spLocks noChangeArrowheads="1"/>
            </p:cNvSpPr>
            <p:nvPr/>
          </p:nvSpPr>
          <p:spPr bwMode="auto">
            <a:xfrm flipH="1">
              <a:off x="271423" y="3501076"/>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R01</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9" name="Text Box 29"/>
            <p:cNvSpPr txBox="1">
              <a:spLocks noChangeArrowheads="1"/>
            </p:cNvSpPr>
            <p:nvPr/>
          </p:nvSpPr>
          <p:spPr bwMode="auto">
            <a:xfrm flipH="1">
              <a:off x="271423" y="328739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R02</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0" name="Text Box 29"/>
            <p:cNvSpPr txBox="1">
              <a:spLocks noChangeArrowheads="1"/>
            </p:cNvSpPr>
            <p:nvPr/>
          </p:nvSpPr>
          <p:spPr bwMode="auto">
            <a:xfrm flipH="1">
              <a:off x="271423" y="3073718"/>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R03</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1" name="Text Box 29"/>
            <p:cNvSpPr txBox="1">
              <a:spLocks noChangeArrowheads="1"/>
            </p:cNvSpPr>
            <p:nvPr/>
          </p:nvSpPr>
          <p:spPr bwMode="auto">
            <a:xfrm flipH="1">
              <a:off x="271423" y="2860039"/>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R04</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2" name="Text Box 29"/>
            <p:cNvSpPr txBox="1">
              <a:spLocks noChangeArrowheads="1"/>
            </p:cNvSpPr>
            <p:nvPr/>
          </p:nvSpPr>
          <p:spPr bwMode="auto">
            <a:xfrm flipH="1">
              <a:off x="271423" y="2646360"/>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R05</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3" name="Text Box 29"/>
            <p:cNvSpPr txBox="1">
              <a:spLocks noChangeArrowheads="1"/>
            </p:cNvSpPr>
            <p:nvPr/>
          </p:nvSpPr>
          <p:spPr bwMode="auto">
            <a:xfrm flipH="1">
              <a:off x="271423" y="2432045"/>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a:t>
              </a:r>
              <a:endParaRPr kumimoji="0" lang="it-IT" i="0" u="none" strike="noStrike" cap="none" normalizeH="0" baseline="0" dirty="0">
                <a:ln>
                  <a:noFill/>
                </a:ln>
                <a:solidFill>
                  <a:schemeClr val="tx2">
                    <a:lumMod val="60000"/>
                    <a:lumOff val="40000"/>
                  </a:schemeClr>
                </a:solidFill>
                <a:latin typeface="Arial" pitchFamily="34" charset="0"/>
              </a:endParaRPr>
            </a:p>
          </p:txBody>
        </p:sp>
      </p:grpSp>
      <p:grpSp>
        <p:nvGrpSpPr>
          <p:cNvPr id="4" name="Group 76"/>
          <p:cNvGrpSpPr/>
          <p:nvPr/>
        </p:nvGrpSpPr>
        <p:grpSpPr>
          <a:xfrm>
            <a:off x="8157165" y="1144040"/>
            <a:ext cx="3272874" cy="4094723"/>
            <a:chOff x="6117873" y="858030"/>
            <a:chExt cx="2454655" cy="3071042"/>
          </a:xfrm>
        </p:grpSpPr>
        <p:sp>
          <p:nvSpPr>
            <p:cNvPr id="24581" name="Rectangle 5"/>
            <p:cNvSpPr>
              <a:spLocks noChangeArrowheads="1"/>
            </p:cNvSpPr>
            <p:nvPr/>
          </p:nvSpPr>
          <p:spPr bwMode="auto">
            <a:xfrm>
              <a:off x="6143636" y="1135063"/>
              <a:ext cx="2428892" cy="2794009"/>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14" name="Text Box 38"/>
            <p:cNvSpPr txBox="1">
              <a:spLocks noChangeArrowheads="1"/>
            </p:cNvSpPr>
            <p:nvPr/>
          </p:nvSpPr>
          <p:spPr bwMode="auto">
            <a:xfrm>
              <a:off x="6117873" y="858030"/>
              <a:ext cx="857256"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Memoria</a:t>
              </a:r>
              <a:endParaRPr lang="it-IT" sz="3733" b="0" u="none" dirty="0">
                <a:solidFill>
                  <a:schemeClr val="tx1"/>
                </a:solidFill>
                <a:latin typeface="Arial" pitchFamily="34" charset="0"/>
              </a:endParaRPr>
            </a:p>
          </p:txBody>
        </p:sp>
        <p:sp>
          <p:nvSpPr>
            <p:cNvPr id="74" name="Text Box 29"/>
            <p:cNvSpPr txBox="1">
              <a:spLocks noChangeArrowheads="1"/>
            </p:cNvSpPr>
            <p:nvPr/>
          </p:nvSpPr>
          <p:spPr bwMode="auto">
            <a:xfrm flipH="1">
              <a:off x="8286780" y="1256984"/>
              <a:ext cx="285748" cy="134112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Istruzioni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75" name="Text Box 29"/>
            <p:cNvSpPr txBox="1">
              <a:spLocks noChangeArrowheads="1"/>
            </p:cNvSpPr>
            <p:nvPr/>
          </p:nvSpPr>
          <p:spPr bwMode="auto">
            <a:xfrm flipH="1">
              <a:off x="8286780" y="3000378"/>
              <a:ext cx="285748" cy="852325"/>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Dati</a:t>
              </a:r>
              <a:endParaRPr lang="it-IT" sz="2667" b="0" u="none" dirty="0">
                <a:solidFill>
                  <a:srgbClr val="FF0000"/>
                </a:solidFill>
                <a:effectLst>
                  <a:outerShdw blurRad="38100" dist="38100" dir="2700000" algn="tl">
                    <a:srgbClr val="000000">
                      <a:alpha val="43137"/>
                    </a:srgbClr>
                  </a:outerShdw>
                </a:effectLst>
                <a:latin typeface="Arial" pitchFamily="34" charset="0"/>
              </a:endParaRPr>
            </a:p>
          </p:txBody>
        </p:sp>
      </p:grpSp>
      <p:grpSp>
        <p:nvGrpSpPr>
          <p:cNvPr id="9" name="Group 84"/>
          <p:cNvGrpSpPr/>
          <p:nvPr/>
        </p:nvGrpSpPr>
        <p:grpSpPr>
          <a:xfrm>
            <a:off x="4036431" y="1822451"/>
            <a:ext cx="4155084" cy="162988"/>
            <a:chOff x="3027323" y="1366838"/>
            <a:chExt cx="3116313" cy="122241"/>
          </a:xfrm>
        </p:grpSpPr>
        <p:sp>
          <p:nvSpPr>
            <p:cNvPr id="24596" name="Line 20"/>
            <p:cNvSpPr>
              <a:spLocks noChangeShapeType="1"/>
            </p:cNvSpPr>
            <p:nvPr/>
          </p:nvSpPr>
          <p:spPr bwMode="auto">
            <a:xfrm>
              <a:off x="3027323" y="1366838"/>
              <a:ext cx="1301789" cy="0"/>
            </a:xfrm>
            <a:prstGeom prst="line">
              <a:avLst/>
            </a:prstGeom>
            <a:noFill/>
            <a:ln w="31750">
              <a:solidFill>
                <a:srgbClr val="333333"/>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03" name="Line 27"/>
            <p:cNvSpPr>
              <a:spLocks noChangeShapeType="1"/>
            </p:cNvSpPr>
            <p:nvPr/>
          </p:nvSpPr>
          <p:spPr bwMode="auto">
            <a:xfrm>
              <a:off x="4329111" y="1489079"/>
              <a:ext cx="1814525" cy="0"/>
            </a:xfrm>
            <a:prstGeom prst="line">
              <a:avLst/>
            </a:prstGeom>
            <a:noFill/>
            <a:ln w="31750">
              <a:solidFill>
                <a:srgbClr val="333333"/>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0" name="Group 86"/>
          <p:cNvGrpSpPr/>
          <p:nvPr/>
        </p:nvGrpSpPr>
        <p:grpSpPr>
          <a:xfrm>
            <a:off x="2083864" y="3333749"/>
            <a:ext cx="6107651" cy="1809763"/>
            <a:chOff x="1562898" y="2500312"/>
            <a:chExt cx="4580738" cy="1357322"/>
          </a:xfrm>
        </p:grpSpPr>
        <p:sp>
          <p:nvSpPr>
            <p:cNvPr id="24608" name="Line 32"/>
            <p:cNvSpPr>
              <a:spLocks noChangeShapeType="1"/>
            </p:cNvSpPr>
            <p:nvPr/>
          </p:nvSpPr>
          <p:spPr bwMode="auto">
            <a:xfrm rot="5400000" flipH="1">
              <a:off x="5464975" y="2821783"/>
              <a:ext cx="0" cy="1357322"/>
            </a:xfrm>
            <a:prstGeom prst="line">
              <a:avLst/>
            </a:prstGeom>
            <a:noFill/>
            <a:ln w="31750">
              <a:solidFill>
                <a:srgbClr val="FF0000"/>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11" name="Line 35"/>
            <p:cNvSpPr>
              <a:spLocks noChangeShapeType="1"/>
            </p:cNvSpPr>
            <p:nvPr/>
          </p:nvSpPr>
          <p:spPr bwMode="auto">
            <a:xfrm>
              <a:off x="5214942" y="3786196"/>
              <a:ext cx="928694" cy="0"/>
            </a:xfrm>
            <a:prstGeom prst="line">
              <a:avLst/>
            </a:prstGeom>
            <a:noFill/>
            <a:ln w="31750">
              <a:solidFill>
                <a:srgbClr val="FF0000"/>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0" name="Line 35"/>
            <p:cNvSpPr>
              <a:spLocks noChangeShapeType="1"/>
            </p:cNvSpPr>
            <p:nvPr/>
          </p:nvSpPr>
          <p:spPr bwMode="auto">
            <a:xfrm flipV="1">
              <a:off x="3005120" y="2500312"/>
              <a:ext cx="2216968" cy="0"/>
            </a:xfrm>
            <a:prstGeom prst="line">
              <a:avLst/>
            </a:prstGeom>
            <a:noFill/>
            <a:ln w="31750">
              <a:solidFill>
                <a:srgbClr val="FF0000"/>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2" name="Line 35"/>
            <p:cNvSpPr>
              <a:spLocks noChangeShapeType="1"/>
            </p:cNvSpPr>
            <p:nvPr/>
          </p:nvSpPr>
          <p:spPr bwMode="auto">
            <a:xfrm flipV="1">
              <a:off x="1566865" y="3857634"/>
              <a:ext cx="3648075" cy="0"/>
            </a:xfrm>
            <a:prstGeom prst="line">
              <a:avLst/>
            </a:prstGeom>
            <a:noFill/>
            <a:ln w="31750">
              <a:solidFill>
                <a:srgbClr val="FF0000"/>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3" name="Line 32"/>
            <p:cNvSpPr>
              <a:spLocks noChangeShapeType="1"/>
            </p:cNvSpPr>
            <p:nvPr/>
          </p:nvSpPr>
          <p:spPr bwMode="auto">
            <a:xfrm rot="5400000" flipH="1">
              <a:off x="3174607" y="1960173"/>
              <a:ext cx="0" cy="3223417"/>
            </a:xfrm>
            <a:prstGeom prst="line">
              <a:avLst/>
            </a:prstGeom>
            <a:noFill/>
            <a:ln w="31750">
              <a:solidFill>
                <a:srgbClr val="FF0000"/>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1" name="Group 85"/>
          <p:cNvGrpSpPr/>
          <p:nvPr/>
        </p:nvGrpSpPr>
        <p:grpSpPr>
          <a:xfrm>
            <a:off x="4006825" y="3524251"/>
            <a:ext cx="4184691" cy="762005"/>
            <a:chOff x="3005119" y="2643188"/>
            <a:chExt cx="3138518" cy="571504"/>
          </a:xfrm>
        </p:grpSpPr>
        <p:sp>
          <p:nvSpPr>
            <p:cNvPr id="24595" name="Line 19"/>
            <p:cNvSpPr>
              <a:spLocks noChangeShapeType="1"/>
            </p:cNvSpPr>
            <p:nvPr/>
          </p:nvSpPr>
          <p:spPr bwMode="auto">
            <a:xfrm flipH="1" flipV="1">
              <a:off x="3005119" y="2643188"/>
              <a:ext cx="1781194"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598" name="Line 22"/>
            <p:cNvSpPr>
              <a:spLocks noChangeShapeType="1"/>
            </p:cNvSpPr>
            <p:nvPr/>
          </p:nvSpPr>
          <p:spPr bwMode="auto">
            <a:xfrm flipV="1">
              <a:off x="5214943" y="3071816"/>
              <a:ext cx="928694"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0" name="Line 18"/>
            <p:cNvSpPr>
              <a:spLocks noChangeShapeType="1"/>
            </p:cNvSpPr>
            <p:nvPr/>
          </p:nvSpPr>
          <p:spPr bwMode="auto">
            <a:xfrm flipV="1">
              <a:off x="3005119" y="3214692"/>
              <a:ext cx="2209821"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2" name="Line 22"/>
            <p:cNvSpPr>
              <a:spLocks noChangeShapeType="1"/>
            </p:cNvSpPr>
            <p:nvPr/>
          </p:nvSpPr>
          <p:spPr bwMode="auto">
            <a:xfrm flipH="1" flipV="1">
              <a:off x="4786313" y="2786064"/>
              <a:ext cx="1357322"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grpSp>
      <p:sp>
        <p:nvSpPr>
          <p:cNvPr id="77" name="Rectangle 76"/>
          <p:cNvSpPr/>
          <p:nvPr/>
        </p:nvSpPr>
        <p:spPr>
          <a:xfrm>
            <a:off x="2360238" y="3270689"/>
            <a:ext cx="1747532" cy="318100"/>
          </a:xfrm>
          <a:prstGeom prst="rect">
            <a:avLst/>
          </a:prstGeom>
        </p:spPr>
        <p:txBody>
          <a:bodyPr wrap="square">
            <a:spAutoFit/>
          </a:bodyPr>
          <a:lstStyle/>
          <a:p>
            <a:pPr>
              <a:spcBef>
                <a:spcPts val="400"/>
              </a:spcBef>
              <a:spcAft>
                <a:spcPts val="400"/>
              </a:spcAft>
            </a:pPr>
            <a:r>
              <a:rPr lang="it-IT" sz="1467" u="none" dirty="0" err="1">
                <a:solidFill>
                  <a:schemeClr val="accent1">
                    <a:lumMod val="75000"/>
                  </a:schemeClr>
                </a:solidFill>
                <a:latin typeface="Consolas" pitchFamily="49" charset="0"/>
              </a:rPr>
              <a:t>load</a:t>
            </a:r>
            <a:r>
              <a:rPr lang="it-IT" sz="1467" u="none" dirty="0">
                <a:solidFill>
                  <a:schemeClr val="accent1">
                    <a:lumMod val="75000"/>
                  </a:schemeClr>
                </a:solidFill>
                <a:latin typeface="Consolas" pitchFamily="49" charset="0"/>
              </a:rPr>
              <a:t>  R03,4004</a:t>
            </a:r>
          </a:p>
        </p:txBody>
      </p:sp>
      <p:sp>
        <p:nvSpPr>
          <p:cNvPr id="24578" name="Text Box 2"/>
          <p:cNvSpPr txBox="1">
            <a:spLocks noChangeArrowheads="1"/>
          </p:cNvSpPr>
          <p:nvPr/>
        </p:nvSpPr>
        <p:spPr bwMode="auto">
          <a:xfrm>
            <a:off x="3428985" y="3270687"/>
            <a:ext cx="577840" cy="348815"/>
          </a:xfrm>
          <a:prstGeom prst="rect">
            <a:avLst/>
          </a:prstGeom>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rgbClr val="FF0000"/>
                </a:solidFill>
                <a:latin typeface="Consolas" pitchFamily="49" charset="0"/>
              </a:rPr>
              <a:t>4004</a:t>
            </a:r>
          </a:p>
        </p:txBody>
      </p:sp>
      <p:sp>
        <p:nvSpPr>
          <p:cNvPr id="79" name="Text Box 2"/>
          <p:cNvSpPr txBox="1">
            <a:spLocks noChangeArrowheads="1"/>
          </p:cNvSpPr>
          <p:nvPr/>
        </p:nvSpPr>
        <p:spPr bwMode="auto">
          <a:xfrm>
            <a:off x="8949800" y="4381507"/>
            <a:ext cx="577840" cy="348815"/>
          </a:xfrm>
          <a:prstGeom prst="rect">
            <a:avLst/>
          </a:prstGeom>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rgbClr val="FF0000"/>
                </a:solidFill>
                <a:latin typeface="Consolas" pitchFamily="49" charset="0"/>
              </a:rPr>
              <a:t>1918</a:t>
            </a:r>
          </a:p>
        </p:txBody>
      </p:sp>
      <p:sp>
        <p:nvSpPr>
          <p:cNvPr id="80" name="Rectangle 79"/>
          <p:cNvSpPr/>
          <p:nvPr/>
        </p:nvSpPr>
        <p:spPr>
          <a:xfrm>
            <a:off x="3047979" y="1714489"/>
            <a:ext cx="1004799" cy="318100"/>
          </a:xfrm>
          <a:prstGeom prst="rect">
            <a:avLst/>
          </a:prstGeom>
        </p:spPr>
        <p:txBody>
          <a:bodyPr wrap="square">
            <a:spAutoFit/>
          </a:bodyPr>
          <a:lstStyle/>
          <a:p>
            <a:pPr>
              <a:spcBef>
                <a:spcPts val="400"/>
              </a:spcBef>
              <a:spcAft>
                <a:spcPts val="400"/>
              </a:spcAft>
            </a:pPr>
            <a:r>
              <a:rPr lang="it-IT" sz="1467" u="none" dirty="0">
                <a:solidFill>
                  <a:schemeClr val="tx1"/>
                </a:solidFill>
                <a:latin typeface="Consolas" pitchFamily="49" charset="0"/>
              </a:rPr>
              <a:t>lettura</a:t>
            </a:r>
          </a:p>
        </p:txBody>
      </p:sp>
      <p:sp>
        <p:nvSpPr>
          <p:cNvPr id="78" name="Rectangle 77"/>
          <p:cNvSpPr/>
          <p:nvPr/>
        </p:nvSpPr>
        <p:spPr>
          <a:xfrm>
            <a:off x="1316567" y="4320137"/>
            <a:ext cx="767296" cy="318100"/>
          </a:xfrm>
          <a:prstGeom prst="rect">
            <a:avLst/>
          </a:prstGeom>
        </p:spPr>
        <p:txBody>
          <a:bodyPr wrap="square">
            <a:spAutoFit/>
          </a:bodyPr>
          <a:lstStyle/>
          <a:p>
            <a:pPr>
              <a:spcBef>
                <a:spcPts val="400"/>
              </a:spcBef>
              <a:spcAft>
                <a:spcPts val="400"/>
              </a:spcAft>
            </a:pPr>
            <a:r>
              <a:rPr lang="it-IT" sz="1467" u="none" dirty="0">
                <a:solidFill>
                  <a:schemeClr val="accent1">
                    <a:lumMod val="75000"/>
                  </a:schemeClr>
                </a:solidFill>
                <a:latin typeface="Consolas" pitchFamily="49" charset="0"/>
              </a:rPr>
              <a:t>1492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0"/>
                                  </p:iterate>
                                  <p:childTnLst>
                                    <p:set>
                                      <p:cBhvr>
                                        <p:cTn id="6" dur="1" fill="hold">
                                          <p:stCondLst>
                                            <p:cond delay="0"/>
                                          </p:stCondLst>
                                        </p:cTn>
                                        <p:tgtEl>
                                          <p:spTgt spid="24578"/>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iterate type="lt">
                                    <p:tmPct val="0"/>
                                  </p:iterate>
                                  <p:childTnLst>
                                    <p:animMotion origin="layout" path="M -1.11111E-6 4.44616E-6 L 0.02083 -0.04536 L 0.29097 -0.04536 L 0.29063 0.26843 L 0.35104 0.26843 " pathEditMode="relative" rAng="0" ptsTypes="AAAAA">
                                      <p:cBhvr>
                                        <p:cTn id="9" dur="2000" fill="hold"/>
                                        <p:tgtEl>
                                          <p:spTgt spid="24578"/>
                                        </p:tgtEl>
                                        <p:attrNameLst>
                                          <p:attrName>ppt_x</p:attrName>
                                          <p:attrName>ppt_y</p:attrName>
                                        </p:attrNameLst>
                                      </p:cBhvr>
                                      <p:rCtr x="17600" y="1110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0"/>
                                        </p:tgtEl>
                                        <p:attrNameLst>
                                          <p:attrName>style.visibility</p:attrName>
                                        </p:attrNameLst>
                                      </p:cBhvr>
                                      <p:to>
                                        <p:strVal val="visible"/>
                                      </p:to>
                                    </p:set>
                                  </p:childTnLst>
                                </p:cTn>
                              </p:par>
                            </p:childTnLst>
                          </p:cTn>
                        </p:par>
                        <p:par>
                          <p:cTn id="14" fill="hold">
                            <p:stCondLst>
                              <p:cond delay="0"/>
                            </p:stCondLst>
                            <p:childTnLst>
                              <p:par>
                                <p:cTn id="15" presetID="0" presetClass="path" presetSubtype="0" accel="50000" decel="50000" fill="hold" grpId="1" nodeType="afterEffect">
                                  <p:stCondLst>
                                    <p:cond delay="0"/>
                                  </p:stCondLst>
                                  <p:childTnLst>
                                    <p:animMotion origin="layout" path="M -1.38889E-6 0.0071 L 0.00104 0.02191 L 0.14358 0.0179 L 0.14427 0.04845 L 0.34809 0.04721 " pathEditMode="relative" rAng="0" ptsTypes="AAAAA">
                                      <p:cBhvr>
                                        <p:cTn id="16" dur="3000" fill="hold"/>
                                        <p:tgtEl>
                                          <p:spTgt spid="80"/>
                                        </p:tgtEl>
                                        <p:attrNameLst>
                                          <p:attrName>ppt_x</p:attrName>
                                          <p:attrName>ppt_y</p:attrName>
                                        </p:attrNameLst>
                                      </p:cBhvr>
                                      <p:rCtr x="17400" y="21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0"/>
                                  </p:iterate>
                                  <p:childTnLst>
                                    <p:set>
                                      <p:cBhvr>
                                        <p:cTn id="20" dur="1" fill="hold">
                                          <p:stCondLst>
                                            <p:cond delay="0"/>
                                          </p:stCondLst>
                                        </p:cTn>
                                        <p:tgtEl>
                                          <p:spTgt spid="79"/>
                                        </p:tgtEl>
                                        <p:attrNameLst>
                                          <p:attrName>style.visibility</p:attrName>
                                        </p:attrNameLst>
                                      </p:cBhvr>
                                      <p:to>
                                        <p:strVal val="visible"/>
                                      </p:to>
                                    </p:set>
                                  </p:childTnLst>
                                </p:cTn>
                              </p:par>
                            </p:childTnLst>
                          </p:cTn>
                        </p:par>
                        <p:par>
                          <p:cTn id="21" fill="hold">
                            <p:stCondLst>
                              <p:cond delay="0"/>
                            </p:stCondLst>
                            <p:childTnLst>
                              <p:par>
                                <p:cTn id="22" presetID="0" presetClass="path" presetSubtype="0" accel="50000" decel="50000" fill="hold" grpId="1" nodeType="afterEffect">
                                  <p:stCondLst>
                                    <p:cond delay="0"/>
                                  </p:stCondLst>
                                  <p:iterate type="lt">
                                    <p:tmPct val="0"/>
                                  </p:iterate>
                                  <p:childTnLst>
                                    <p:animMotion origin="layout" path="M 1.11111E-6 -2.59488E-6 L -0.00017 -0.11632 L -0.11285 -0.11632 L -0.11354 -0.00895 L -0.27101 -0.0074 L -0.27205 0.00833 L -0.55764 0.0071 L -0.55764 -0.05122 L -0.63906 -0.04721 " pathEditMode="relative" rAng="0" ptsTypes="AAAAAAAAA">
                                      <p:cBhvr>
                                        <p:cTn id="23" dur="2000" fill="hold"/>
                                        <p:tgtEl>
                                          <p:spTgt spid="79"/>
                                        </p:tgtEl>
                                        <p:attrNameLst>
                                          <p:attrName>ppt_x</p:attrName>
                                          <p:attrName>ppt_y</p:attrName>
                                        </p:attrNameLst>
                                      </p:cBhvr>
                                      <p:rCtr x="-32000" y="-54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8" grpId="1"/>
      <p:bldP spid="79" grpId="0"/>
      <p:bldP spid="79" grpId="1"/>
      <p:bldP spid="80" grpId="0"/>
      <p:bldP spid="8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 Box 2"/>
          <p:cNvSpPr txBox="1">
            <a:spLocks noChangeArrowheads="1"/>
          </p:cNvSpPr>
          <p:nvPr/>
        </p:nvSpPr>
        <p:spPr bwMode="auto">
          <a:xfrm>
            <a:off x="2755885" y="4081995"/>
            <a:ext cx="1062552"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0791</a:t>
            </a:r>
            <a:endParaRPr lang="it-IT" sz="5333" b="0" u="none" dirty="0">
              <a:solidFill>
                <a:schemeClr val="tx1"/>
              </a:solidFill>
              <a:latin typeface="Consolas" pitchFamily="49" charset="0"/>
            </a:endParaRPr>
          </a:p>
        </p:txBody>
      </p:sp>
      <p:sp>
        <p:nvSpPr>
          <p:cNvPr id="8" name="Title 7"/>
          <p:cNvSpPr>
            <a:spLocks noGrp="1"/>
          </p:cNvSpPr>
          <p:nvPr>
            <p:ph type="title"/>
          </p:nvPr>
        </p:nvSpPr>
        <p:spPr/>
        <p:txBody>
          <a:bodyPr/>
          <a:lstStyle/>
          <a:p>
            <a:r>
              <a:rPr lang="it-IT" dirty="0"/>
              <a:t>Lettura istruzione 0791</a:t>
            </a:r>
          </a:p>
        </p:txBody>
      </p:sp>
      <p:sp>
        <p:nvSpPr>
          <p:cNvPr id="24578" name="Text Box 2"/>
          <p:cNvSpPr txBox="1">
            <a:spLocks noChangeArrowheads="1"/>
          </p:cNvSpPr>
          <p:nvPr/>
        </p:nvSpPr>
        <p:spPr bwMode="auto">
          <a:xfrm>
            <a:off x="2755885" y="4104223"/>
            <a:ext cx="1062552"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0791</a:t>
            </a:r>
            <a:endParaRPr lang="it-IT" sz="5333" b="0" u="none" dirty="0">
              <a:solidFill>
                <a:schemeClr val="tx1"/>
              </a:solidFill>
              <a:latin typeface="Consolas" pitchFamily="49" charset="0"/>
            </a:endParaRPr>
          </a:p>
        </p:txBody>
      </p:sp>
      <p:grpSp>
        <p:nvGrpSpPr>
          <p:cNvPr id="2" name="Group 77"/>
          <p:cNvGrpSpPr/>
          <p:nvPr/>
        </p:nvGrpSpPr>
        <p:grpSpPr>
          <a:xfrm>
            <a:off x="5238744" y="1238235"/>
            <a:ext cx="1714512" cy="5118114"/>
            <a:chOff x="3929058" y="928676"/>
            <a:chExt cx="1285884" cy="3960000"/>
          </a:xfrm>
        </p:grpSpPr>
        <p:sp>
          <p:nvSpPr>
            <p:cNvPr id="24588" name="Line 12"/>
            <p:cNvSpPr>
              <a:spLocks noChangeShapeType="1"/>
            </p:cNvSpPr>
            <p:nvPr/>
          </p:nvSpPr>
          <p:spPr bwMode="auto">
            <a:xfrm>
              <a:off x="4786314"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89" name="Text Box 13"/>
            <p:cNvSpPr txBox="1">
              <a:spLocks noChangeArrowheads="1"/>
            </p:cNvSpPr>
            <p:nvPr/>
          </p:nvSpPr>
          <p:spPr bwMode="auto">
            <a:xfrm>
              <a:off x="4572000" y="4143386"/>
              <a:ext cx="214315" cy="679453"/>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dati</a:t>
              </a:r>
              <a:endParaRPr lang="it-IT" sz="2667" b="0" u="none" dirty="0">
                <a:solidFill>
                  <a:schemeClr val="tx1"/>
                </a:solidFill>
                <a:latin typeface="Arial" pitchFamily="34" charset="0"/>
              </a:endParaRPr>
            </a:p>
          </p:txBody>
        </p:sp>
        <p:sp>
          <p:nvSpPr>
            <p:cNvPr id="24590" name="Text Box 14"/>
            <p:cNvSpPr txBox="1">
              <a:spLocks noChangeArrowheads="1"/>
            </p:cNvSpPr>
            <p:nvPr/>
          </p:nvSpPr>
          <p:spPr bwMode="auto">
            <a:xfrm>
              <a:off x="4857752" y="4246579"/>
              <a:ext cx="357190"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indirizzi</a:t>
              </a:r>
              <a:endParaRPr lang="it-IT" sz="2667" b="0" u="none" dirty="0">
                <a:solidFill>
                  <a:schemeClr val="tx1"/>
                </a:solidFill>
                <a:latin typeface="Arial" pitchFamily="34" charset="0"/>
              </a:endParaRPr>
            </a:p>
          </p:txBody>
        </p:sp>
        <p:sp>
          <p:nvSpPr>
            <p:cNvPr id="24591" name="Text Box 15"/>
            <p:cNvSpPr txBox="1">
              <a:spLocks noChangeArrowheads="1"/>
            </p:cNvSpPr>
            <p:nvPr/>
          </p:nvSpPr>
          <p:spPr bwMode="auto">
            <a:xfrm>
              <a:off x="3929058" y="4246579"/>
              <a:ext cx="400054"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controllo</a:t>
              </a:r>
              <a:endParaRPr lang="it-IT" sz="2667" b="0" u="none" dirty="0">
                <a:solidFill>
                  <a:schemeClr val="tx1"/>
                </a:solidFill>
                <a:latin typeface="Arial" pitchFamily="34" charset="0"/>
              </a:endParaRPr>
            </a:p>
          </p:txBody>
        </p:sp>
        <p:sp>
          <p:nvSpPr>
            <p:cNvPr id="24592" name="Line 16"/>
            <p:cNvSpPr>
              <a:spLocks noChangeShapeType="1"/>
            </p:cNvSpPr>
            <p:nvPr/>
          </p:nvSpPr>
          <p:spPr bwMode="auto">
            <a:xfrm>
              <a:off x="521494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93" name="Line 17"/>
            <p:cNvSpPr>
              <a:spLocks noChangeShapeType="1"/>
            </p:cNvSpPr>
            <p:nvPr/>
          </p:nvSpPr>
          <p:spPr bwMode="auto">
            <a:xfrm>
              <a:off x="432911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grpSp>
      <p:graphicFrame>
        <p:nvGraphicFramePr>
          <p:cNvPr id="61" name="Table 60"/>
          <p:cNvGraphicFramePr>
            <a:graphicFrameLocks noGrp="1"/>
          </p:cNvGraphicFramePr>
          <p:nvPr>
            <p:extLst>
              <p:ext uri="{D42A27DB-BD31-4B8C-83A1-F6EECF244321}">
                <p14:modId xmlns:p14="http://schemas.microsoft.com/office/powerpoint/2010/main" val="3298576805"/>
              </p:ext>
            </p:extLst>
          </p:nvPr>
        </p:nvGraphicFramePr>
        <p:xfrm>
          <a:off x="8362744" y="1675977"/>
          <a:ext cx="2591046" cy="178816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0789</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R02,4000</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0790</a:t>
                      </a:r>
                    </a:p>
                  </a:txBody>
                  <a:tcPr marL="88961" marR="88961" marT="0" marB="0"/>
                </a:tc>
                <a:tc>
                  <a:txBody>
                    <a:bodyPr/>
                    <a:lstStyle/>
                    <a:p>
                      <a:pPr marL="0" marR="0" indent="0" algn="l" defTabSz="914400" eaLnBrk="1" fontAlgn="auto" latinLnBrk="0" hangingPunct="1">
                        <a:lnSpc>
                          <a:spcPct val="100000"/>
                        </a:lnSpc>
                        <a:spcBef>
                          <a:spcPts val="300"/>
                        </a:spcBef>
                        <a:spcAft>
                          <a:spcPts val="300"/>
                        </a:spcAft>
                        <a:buClrTx/>
                        <a:buSzTx/>
                        <a:buFontTx/>
                        <a:buNone/>
                        <a:tabLst/>
                        <a:defRPr/>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R03,4004</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0791</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R01,R02,R03</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0792</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R02,4008</a:t>
                      </a:r>
                    </a:p>
                  </a:txBody>
                  <a:tcPr marL="88961" marR="88961" marT="0" marB="0"/>
                </a:tc>
                <a:extLst>
                  <a:ext uri="{0D108BD9-81ED-4DB2-BD59-A6C34878D82A}">
                    <a16:rowId xmlns:a16="http://schemas.microsoft.com/office/drawing/2014/main" val="10004"/>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0793</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a:t>
                      </a:r>
                      <a:r>
                        <a:rPr lang="it-IT" sz="1400" b="1" dirty="0" err="1">
                          <a:solidFill>
                            <a:schemeClr val="accent1">
                              <a:lumMod val="75000"/>
                            </a:schemeClr>
                          </a:solidFill>
                          <a:latin typeface="Consolas" pitchFamily="49" charset="0"/>
                        </a:rPr>
                        <a:t>R01</a:t>
                      </a:r>
                      <a:r>
                        <a:rPr lang="it-IT" sz="1400" b="1" dirty="0">
                          <a:solidFill>
                            <a:schemeClr val="accent1">
                              <a:lumMod val="75000"/>
                            </a:schemeClr>
                          </a:solidFill>
                          <a:latin typeface="Consolas" pitchFamily="49" charset="0"/>
                        </a:rPr>
                        <a:t>,R02</a:t>
                      </a:r>
                    </a:p>
                  </a:txBody>
                  <a:tcPr marL="88961" marR="88961" marT="0" marB="0"/>
                </a:tc>
                <a:extLst>
                  <a:ext uri="{0D108BD9-81ED-4DB2-BD59-A6C34878D82A}">
                    <a16:rowId xmlns:a16="http://schemas.microsoft.com/office/drawing/2014/main" val="10005"/>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0794</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store</a:t>
                      </a:r>
                      <a:r>
                        <a:rPr lang="it-IT" sz="1400" b="1" dirty="0">
                          <a:solidFill>
                            <a:schemeClr val="accent1">
                              <a:lumMod val="75000"/>
                            </a:schemeClr>
                          </a:solidFill>
                          <a:latin typeface="Consolas" pitchFamily="49" charset="0"/>
                        </a:rPr>
                        <a:t> R01,4000</a:t>
                      </a:r>
                    </a:p>
                  </a:txBody>
                  <a:tcPr marL="88961" marR="88961" marT="0" marB="0"/>
                </a:tc>
                <a:extLst>
                  <a:ext uri="{0D108BD9-81ED-4DB2-BD59-A6C34878D82A}">
                    <a16:rowId xmlns:a16="http://schemas.microsoft.com/office/drawing/2014/main" val="10006"/>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7"/>
                  </a:ext>
                </a:extLst>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2833266368"/>
              </p:ext>
            </p:extLst>
          </p:nvPr>
        </p:nvGraphicFramePr>
        <p:xfrm>
          <a:off x="8362744" y="4000504"/>
          <a:ext cx="2591046" cy="111760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rgbClr val="FF0000"/>
                          </a:solidFill>
                          <a:latin typeface="Consolas" pitchFamily="49" charset="0"/>
                        </a:rPr>
                        <a:t>4000</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1492</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rgbClr val="FF0000"/>
                          </a:solidFill>
                          <a:latin typeface="Consolas" pitchFamily="49" charset="0"/>
                        </a:rPr>
                        <a:t>4004</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1918</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rgbClr val="FF0000"/>
                          </a:solidFill>
                          <a:latin typeface="Consolas" pitchFamily="49" charset="0"/>
                        </a:rPr>
                        <a:t>4008</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2006</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4"/>
                  </a:ext>
                </a:extLst>
              </a:tr>
            </a:tbl>
          </a:graphicData>
        </a:graphic>
      </p:graphicFrame>
      <p:grpSp>
        <p:nvGrpSpPr>
          <p:cNvPr id="3" name="Group 75"/>
          <p:cNvGrpSpPr/>
          <p:nvPr/>
        </p:nvGrpSpPr>
        <p:grpSpPr>
          <a:xfrm>
            <a:off x="361898" y="1144041"/>
            <a:ext cx="3983975" cy="4286281"/>
            <a:chOff x="271423" y="858030"/>
            <a:chExt cx="2987981" cy="3214711"/>
          </a:xfrm>
        </p:grpSpPr>
        <p:sp>
          <p:nvSpPr>
            <p:cNvPr id="24580" name="Text Box 4"/>
            <p:cNvSpPr txBox="1">
              <a:spLocks noChangeArrowheads="1"/>
            </p:cNvSpPr>
            <p:nvPr/>
          </p:nvSpPr>
          <p:spPr bwMode="auto">
            <a:xfrm>
              <a:off x="2643174" y="1651793"/>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PSW</a:t>
              </a:r>
              <a:endParaRPr lang="it-IT" sz="3200" u="none" dirty="0">
                <a:solidFill>
                  <a:schemeClr val="tx1"/>
                </a:solidFill>
                <a:latin typeface="Arial" pitchFamily="34" charset="0"/>
              </a:endParaRPr>
            </a:p>
          </p:txBody>
        </p:sp>
        <p:sp>
          <p:nvSpPr>
            <p:cNvPr id="24583" name="Rectangle 7"/>
            <p:cNvSpPr>
              <a:spLocks noChangeArrowheads="1"/>
            </p:cNvSpPr>
            <p:nvPr/>
          </p:nvSpPr>
          <p:spPr bwMode="auto">
            <a:xfrm>
              <a:off x="279359" y="1135063"/>
              <a:ext cx="2980045" cy="2936885"/>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585" name="Text Box 9"/>
            <p:cNvSpPr txBox="1">
              <a:spLocks noChangeArrowheads="1"/>
            </p:cNvSpPr>
            <p:nvPr/>
          </p:nvSpPr>
          <p:spPr bwMode="auto">
            <a:xfrm>
              <a:off x="279359" y="1135063"/>
              <a:ext cx="148910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Data </a:t>
              </a:r>
              <a:r>
                <a:rPr lang="it-IT" sz="1867" u="none" dirty="0" err="1">
                  <a:solidFill>
                    <a:schemeClr val="tx1"/>
                  </a:solidFill>
                  <a:effectLst>
                    <a:outerShdw blurRad="38100" dist="38100" dir="2700000" algn="tl">
                      <a:srgbClr val="000000">
                        <a:alpha val="43137"/>
                      </a:srgbClr>
                    </a:outerShdw>
                  </a:effectLst>
                  <a:latin typeface="Calibri" pitchFamily="34" charset="0"/>
                </a:rPr>
                <a:t>path</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6" name="Text Box 10"/>
            <p:cNvSpPr txBox="1">
              <a:spLocks noChangeArrowheads="1"/>
            </p:cNvSpPr>
            <p:nvPr/>
          </p:nvSpPr>
          <p:spPr bwMode="auto">
            <a:xfrm>
              <a:off x="1770177" y="1135063"/>
              <a:ext cx="148922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Unità di controllo</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7" name="Text Box 11"/>
            <p:cNvSpPr txBox="1">
              <a:spLocks noChangeArrowheads="1"/>
            </p:cNvSpPr>
            <p:nvPr/>
          </p:nvSpPr>
          <p:spPr bwMode="auto">
            <a:xfrm>
              <a:off x="279359" y="858030"/>
              <a:ext cx="609602"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CPU</a:t>
              </a:r>
              <a:endParaRPr lang="it-IT" sz="3733" b="0" u="none" dirty="0">
                <a:solidFill>
                  <a:schemeClr val="tx1"/>
                </a:solidFill>
                <a:latin typeface="Arial" pitchFamily="34" charset="0"/>
              </a:endParaRPr>
            </a:p>
          </p:txBody>
        </p:sp>
        <p:sp>
          <p:nvSpPr>
            <p:cNvPr id="24599" name="Freeform 23"/>
            <p:cNvSpPr>
              <a:spLocks/>
            </p:cNvSpPr>
            <p:nvPr/>
          </p:nvSpPr>
          <p:spPr bwMode="auto">
            <a:xfrm rot="-5400000">
              <a:off x="1409693" y="1784355"/>
              <a:ext cx="717554" cy="596888"/>
            </a:xfrm>
            <a:custGeom>
              <a:avLst/>
              <a:gdLst>
                <a:gd name="connsiteX0" fmla="*/ 0 w 113"/>
                <a:gd name="connsiteY0" fmla="*/ 791 h 791"/>
                <a:gd name="connsiteX1" fmla="*/ 78 w 113"/>
                <a:gd name="connsiteY1" fmla="*/ 781 h 791"/>
                <a:gd name="connsiteX2" fmla="*/ 113 w 113"/>
                <a:gd name="connsiteY2" fmla="*/ 0 h 791"/>
                <a:gd name="connsiteX0" fmla="*/ 0 w 117"/>
                <a:gd name="connsiteY0" fmla="*/ 791 h 791"/>
                <a:gd name="connsiteX1" fmla="*/ 105 w 117"/>
                <a:gd name="connsiteY1" fmla="*/ 602 h 791"/>
                <a:gd name="connsiteX2" fmla="*/ 113 w 117"/>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5"/>
                <a:gd name="connsiteY0" fmla="*/ 791 h 791"/>
                <a:gd name="connsiteX1" fmla="*/ 115 w 115"/>
                <a:gd name="connsiteY1" fmla="*/ 580 h 791"/>
                <a:gd name="connsiteX2" fmla="*/ 113 w 115"/>
                <a:gd name="connsiteY2" fmla="*/ 0 h 791"/>
                <a:gd name="connsiteX0" fmla="*/ 0 w 114"/>
                <a:gd name="connsiteY0" fmla="*/ 791 h 791"/>
                <a:gd name="connsiteX1" fmla="*/ 108 w 114"/>
                <a:gd name="connsiteY1" fmla="*/ 562 h 791"/>
                <a:gd name="connsiteX2" fmla="*/ 113 w 114"/>
                <a:gd name="connsiteY2" fmla="*/ 0 h 791"/>
                <a:gd name="connsiteX0" fmla="*/ 0 w 113"/>
                <a:gd name="connsiteY0" fmla="*/ 791 h 791"/>
                <a:gd name="connsiteX1" fmla="*/ 108 w 113"/>
                <a:gd name="connsiteY1" fmla="*/ 562 h 791"/>
                <a:gd name="connsiteX2" fmla="*/ 113 w 113"/>
                <a:gd name="connsiteY2" fmla="*/ 0 h 791"/>
                <a:gd name="connsiteX0" fmla="*/ 0 w 113"/>
                <a:gd name="connsiteY0" fmla="*/ 791 h 803"/>
                <a:gd name="connsiteX1" fmla="*/ 102 w 113"/>
                <a:gd name="connsiteY1" fmla="*/ 803 h 803"/>
                <a:gd name="connsiteX2" fmla="*/ 113 w 113"/>
                <a:gd name="connsiteY2" fmla="*/ 0 h 803"/>
                <a:gd name="connsiteX0" fmla="*/ 0 w 113"/>
                <a:gd name="connsiteY0" fmla="*/ 791 h 803"/>
                <a:gd name="connsiteX1" fmla="*/ 102 w 113"/>
                <a:gd name="connsiteY1" fmla="*/ 803 h 803"/>
                <a:gd name="connsiteX2" fmla="*/ 113 w 113"/>
                <a:gd name="connsiteY2" fmla="*/ 0 h 803"/>
                <a:gd name="connsiteX0" fmla="*/ 0 w 119"/>
                <a:gd name="connsiteY0" fmla="*/ 791 h 804"/>
                <a:gd name="connsiteX1" fmla="*/ 102 w 119"/>
                <a:gd name="connsiteY1" fmla="*/ 803 h 804"/>
                <a:gd name="connsiteX2" fmla="*/ 108 w 119"/>
                <a:gd name="connsiteY2" fmla="*/ 446 h 804"/>
                <a:gd name="connsiteX3" fmla="*/ 113 w 119"/>
                <a:gd name="connsiteY3" fmla="*/ 0 h 804"/>
                <a:gd name="connsiteX0" fmla="*/ 0 w 121"/>
                <a:gd name="connsiteY0" fmla="*/ 791 h 803"/>
                <a:gd name="connsiteX1" fmla="*/ 102 w 121"/>
                <a:gd name="connsiteY1" fmla="*/ 803 h 803"/>
                <a:gd name="connsiteX2" fmla="*/ 113 w 121"/>
                <a:gd name="connsiteY2" fmla="*/ 0 h 803"/>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Lst>
              <a:ahLst/>
              <a:cxnLst>
                <a:cxn ang="0">
                  <a:pos x="connsiteX0" y="connsiteY0"/>
                </a:cxn>
                <a:cxn ang="0">
                  <a:pos x="connsiteX1" y="connsiteY1"/>
                </a:cxn>
                <a:cxn ang="0">
                  <a:pos x="connsiteX2" y="connsiteY2"/>
                </a:cxn>
              </a:cxnLst>
              <a:rect l="l" t="t" r="r" b="b"/>
              <a:pathLst>
                <a:path w="113" h="791">
                  <a:moveTo>
                    <a:pt x="0" y="791"/>
                  </a:moveTo>
                  <a:lnTo>
                    <a:pt x="97" y="661"/>
                  </a:lnTo>
                  <a:cubicBezTo>
                    <a:pt x="102" y="441"/>
                    <a:pt x="108" y="220"/>
                    <a:pt x="113" y="0"/>
                  </a:cubicBez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0" name="Freeform 24"/>
            <p:cNvSpPr>
              <a:spLocks/>
            </p:cNvSpPr>
            <p:nvPr/>
          </p:nvSpPr>
          <p:spPr bwMode="auto">
            <a:xfrm rot="-5400000">
              <a:off x="1871264" y="1152138"/>
              <a:ext cx="262730" cy="1138220"/>
            </a:xfrm>
            <a:custGeom>
              <a:avLst/>
              <a:gdLst/>
              <a:ahLst/>
              <a:cxnLst>
                <a:cxn ang="0">
                  <a:pos x="330" y="0"/>
                </a:cxn>
                <a:cxn ang="0">
                  <a:pos x="330" y="773"/>
                </a:cxn>
                <a:cxn ang="0">
                  <a:pos x="0" y="780"/>
                </a:cxn>
              </a:cxnLst>
              <a:rect l="0" t="0" r="r" b="b"/>
              <a:pathLst>
                <a:path w="330" h="780">
                  <a:moveTo>
                    <a:pt x="330" y="0"/>
                  </a:moveTo>
                  <a:lnTo>
                    <a:pt x="330" y="773"/>
                  </a:lnTo>
                  <a:lnTo>
                    <a:pt x="0" y="780"/>
                  </a:ln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1" name="Rectangle 25"/>
            <p:cNvSpPr>
              <a:spLocks noChangeArrowheads="1"/>
            </p:cNvSpPr>
            <p:nvPr/>
          </p:nvSpPr>
          <p:spPr bwMode="auto">
            <a:xfrm>
              <a:off x="1770178" y="2441576"/>
              <a:ext cx="1234942"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2" name="Rectangle 26"/>
            <p:cNvSpPr>
              <a:spLocks noChangeArrowheads="1"/>
            </p:cNvSpPr>
            <p:nvPr/>
          </p:nvSpPr>
          <p:spPr bwMode="auto">
            <a:xfrm>
              <a:off x="2143108" y="1851024"/>
              <a:ext cx="812777" cy="292093"/>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4" name="Rectangle 28"/>
            <p:cNvSpPr>
              <a:spLocks noChangeArrowheads="1"/>
            </p:cNvSpPr>
            <p:nvPr/>
          </p:nvSpPr>
          <p:spPr bwMode="auto">
            <a:xfrm>
              <a:off x="571472" y="2143121"/>
              <a:ext cx="991426" cy="1785951"/>
            </a:xfrm>
            <a:prstGeom prst="rect">
              <a:avLst/>
            </a:prstGeom>
            <a:noFill/>
            <a:ln w="28575">
              <a:solidFill>
                <a:schemeClr val="tx2">
                  <a:lumMod val="40000"/>
                  <a:lumOff val="60000"/>
                </a:schemeClr>
              </a:solidFill>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24605" name="Text Box 29"/>
            <p:cNvSpPr txBox="1">
              <a:spLocks noChangeArrowheads="1"/>
            </p:cNvSpPr>
            <p:nvPr/>
          </p:nvSpPr>
          <p:spPr bwMode="auto">
            <a:xfrm flipH="1">
              <a:off x="571471" y="2143123"/>
              <a:ext cx="991428" cy="23336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Registri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24609" name="Freeform 33"/>
            <p:cNvSpPr>
              <a:spLocks/>
            </p:cNvSpPr>
            <p:nvPr/>
          </p:nvSpPr>
          <p:spPr bwMode="auto">
            <a:xfrm rot="16200000" flipV="1">
              <a:off x="841763" y="1218789"/>
              <a:ext cx="450845" cy="991426"/>
            </a:xfrm>
            <a:custGeom>
              <a:avLst/>
              <a:gdLst/>
              <a:ahLst/>
              <a:cxnLst>
                <a:cxn ang="0">
                  <a:pos x="0" y="0"/>
                </a:cxn>
                <a:cxn ang="0">
                  <a:pos x="900" y="330"/>
                </a:cxn>
                <a:cxn ang="0">
                  <a:pos x="900" y="1487"/>
                </a:cxn>
                <a:cxn ang="0">
                  <a:pos x="0" y="1817"/>
                </a:cxn>
                <a:cxn ang="0">
                  <a:pos x="3" y="1131"/>
                </a:cxn>
                <a:cxn ang="0">
                  <a:pos x="222" y="1023"/>
                </a:cxn>
                <a:cxn ang="0">
                  <a:pos x="222" y="788"/>
                </a:cxn>
                <a:cxn ang="0">
                  <a:pos x="0" y="684"/>
                </a:cxn>
                <a:cxn ang="0">
                  <a:pos x="0" y="0"/>
                </a:cxn>
              </a:cxnLst>
              <a:rect l="0" t="0" r="r" b="b"/>
              <a:pathLst>
                <a:path w="900" h="1817">
                  <a:moveTo>
                    <a:pt x="0" y="0"/>
                  </a:moveTo>
                  <a:lnTo>
                    <a:pt x="900" y="330"/>
                  </a:lnTo>
                  <a:lnTo>
                    <a:pt x="900" y="1487"/>
                  </a:lnTo>
                  <a:lnTo>
                    <a:pt x="0" y="1817"/>
                  </a:lnTo>
                  <a:lnTo>
                    <a:pt x="3" y="1131"/>
                  </a:lnTo>
                  <a:lnTo>
                    <a:pt x="222" y="1023"/>
                  </a:lnTo>
                  <a:lnTo>
                    <a:pt x="222" y="788"/>
                  </a:lnTo>
                  <a:lnTo>
                    <a:pt x="0" y="684"/>
                  </a:lnTo>
                  <a:lnTo>
                    <a:pt x="0" y="0"/>
                  </a:lnTo>
                  <a:close/>
                </a:path>
              </a:pathLst>
            </a:custGeom>
            <a:noFill/>
            <a:ln w="28575" cap="flat" cmpd="sng">
              <a:solidFill>
                <a:srgbClr val="FF0000"/>
              </a:solidFill>
              <a:prstDash val="solid"/>
              <a:round/>
              <a:headEnd/>
              <a:tailEnd/>
            </a:ln>
            <a:effectLst/>
          </p:spPr>
          <p:txBody>
            <a:bodyPr vert="horz" wrap="square" lIns="121920" tIns="60960" rIns="121920" bIns="60960" numCol="1" anchor="ctr" anchorCtr="0" compatLnSpc="1">
              <a:prstTxWarp prst="textNoShape">
                <a:avLst/>
              </a:prstTxWarp>
            </a:bodyPr>
            <a:lstStyle/>
            <a:p>
              <a:endParaRPr lang="it-IT" sz="1467">
                <a:latin typeface="+mn-lt"/>
              </a:endParaRPr>
            </a:p>
          </p:txBody>
        </p:sp>
        <p:sp>
          <p:nvSpPr>
            <p:cNvPr id="24610" name="Text Box 34"/>
            <p:cNvSpPr txBox="1">
              <a:spLocks noChangeArrowheads="1"/>
            </p:cNvSpPr>
            <p:nvPr/>
          </p:nvSpPr>
          <p:spPr bwMode="auto">
            <a:xfrm>
              <a:off x="777080" y="1589882"/>
              <a:ext cx="580210" cy="2055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ALU</a:t>
              </a:r>
              <a:endParaRPr lang="it-IT" sz="2400" b="0" u="none" dirty="0">
                <a:solidFill>
                  <a:srgbClr val="FF0000"/>
                </a:solidFill>
                <a:effectLst>
                  <a:outerShdw blurRad="38100" dist="38100" dir="2700000" algn="tl">
                    <a:srgbClr val="000000">
                      <a:alpha val="43137"/>
                    </a:srgbClr>
                  </a:outerShdw>
                </a:effectLst>
                <a:latin typeface="Arial" pitchFamily="34" charset="0"/>
              </a:endParaRPr>
            </a:p>
          </p:txBody>
        </p:sp>
        <p:cxnSp>
          <p:nvCxnSpPr>
            <p:cNvPr id="59" name="Straight Connector 58"/>
            <p:cNvCxnSpPr>
              <a:stCxn id="24583" idx="0"/>
              <a:endCxn id="24583" idx="2"/>
            </p:cNvCxnSpPr>
            <p:nvPr/>
          </p:nvCxnSpPr>
          <p:spPr>
            <a:xfrm rot="16200000" flipH="1">
              <a:off x="300939" y="2603505"/>
              <a:ext cx="2936885" cy="1588"/>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4"/>
            <p:cNvSpPr txBox="1">
              <a:spLocks noChangeArrowheads="1"/>
            </p:cNvSpPr>
            <p:nvPr/>
          </p:nvSpPr>
          <p:spPr bwMode="auto">
            <a:xfrm>
              <a:off x="2643174" y="224075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IR</a:t>
              </a:r>
              <a:endParaRPr lang="it-IT" sz="4800" u="none" dirty="0">
                <a:solidFill>
                  <a:schemeClr val="tx1"/>
                </a:solidFill>
                <a:latin typeface="Arial" pitchFamily="34" charset="0"/>
              </a:endParaRPr>
            </a:p>
          </p:txBody>
        </p:sp>
        <p:sp>
          <p:nvSpPr>
            <p:cNvPr id="57" name="Rectangle 25"/>
            <p:cNvSpPr>
              <a:spLocks noChangeArrowheads="1"/>
            </p:cNvSpPr>
            <p:nvPr/>
          </p:nvSpPr>
          <p:spPr bwMode="auto">
            <a:xfrm>
              <a:off x="1928794" y="3061496"/>
              <a:ext cx="1076325"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58" name="Text Box 4"/>
            <p:cNvSpPr txBox="1">
              <a:spLocks noChangeArrowheads="1"/>
            </p:cNvSpPr>
            <p:nvPr/>
          </p:nvSpPr>
          <p:spPr bwMode="auto">
            <a:xfrm>
              <a:off x="2643174" y="286067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PC</a:t>
              </a:r>
              <a:endParaRPr lang="it-IT" sz="4800" u="none" dirty="0">
                <a:solidFill>
                  <a:schemeClr val="tx1"/>
                </a:solidFill>
                <a:latin typeface="Arial" pitchFamily="34" charset="0"/>
              </a:endParaRPr>
            </a:p>
          </p:txBody>
        </p:sp>
        <p:sp>
          <p:nvSpPr>
            <p:cNvPr id="64" name="Rectangle 28"/>
            <p:cNvSpPr>
              <a:spLocks noChangeArrowheads="1"/>
            </p:cNvSpPr>
            <p:nvPr/>
          </p:nvSpPr>
          <p:spPr bwMode="auto">
            <a:xfrm>
              <a:off x="571471" y="350044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5" name="Rectangle 28"/>
            <p:cNvSpPr>
              <a:spLocks noChangeArrowheads="1"/>
            </p:cNvSpPr>
            <p:nvPr/>
          </p:nvSpPr>
          <p:spPr bwMode="auto">
            <a:xfrm>
              <a:off x="575439" y="307181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6" name="Rectangle 28"/>
            <p:cNvSpPr>
              <a:spLocks noChangeArrowheads="1"/>
            </p:cNvSpPr>
            <p:nvPr/>
          </p:nvSpPr>
          <p:spPr bwMode="auto">
            <a:xfrm>
              <a:off x="571471" y="2646360"/>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7" name="Text Box 29"/>
            <p:cNvSpPr txBox="1">
              <a:spLocks noChangeArrowheads="1"/>
            </p:cNvSpPr>
            <p:nvPr/>
          </p:nvSpPr>
          <p:spPr bwMode="auto">
            <a:xfrm flipH="1">
              <a:off x="271423" y="371475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R00</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8" name="Text Box 29"/>
            <p:cNvSpPr txBox="1">
              <a:spLocks noChangeArrowheads="1"/>
            </p:cNvSpPr>
            <p:nvPr/>
          </p:nvSpPr>
          <p:spPr bwMode="auto">
            <a:xfrm flipH="1">
              <a:off x="271423" y="3501076"/>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R01</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9" name="Text Box 29"/>
            <p:cNvSpPr txBox="1">
              <a:spLocks noChangeArrowheads="1"/>
            </p:cNvSpPr>
            <p:nvPr/>
          </p:nvSpPr>
          <p:spPr bwMode="auto">
            <a:xfrm flipH="1">
              <a:off x="271423" y="328739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R02</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0" name="Text Box 29"/>
            <p:cNvSpPr txBox="1">
              <a:spLocks noChangeArrowheads="1"/>
            </p:cNvSpPr>
            <p:nvPr/>
          </p:nvSpPr>
          <p:spPr bwMode="auto">
            <a:xfrm flipH="1">
              <a:off x="271423" y="3073718"/>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R03</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1" name="Text Box 29"/>
            <p:cNvSpPr txBox="1">
              <a:spLocks noChangeArrowheads="1"/>
            </p:cNvSpPr>
            <p:nvPr/>
          </p:nvSpPr>
          <p:spPr bwMode="auto">
            <a:xfrm flipH="1">
              <a:off x="271423" y="2860039"/>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R04</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2" name="Text Box 29"/>
            <p:cNvSpPr txBox="1">
              <a:spLocks noChangeArrowheads="1"/>
            </p:cNvSpPr>
            <p:nvPr/>
          </p:nvSpPr>
          <p:spPr bwMode="auto">
            <a:xfrm flipH="1">
              <a:off x="271423" y="2646360"/>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R05</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3" name="Text Box 29"/>
            <p:cNvSpPr txBox="1">
              <a:spLocks noChangeArrowheads="1"/>
            </p:cNvSpPr>
            <p:nvPr/>
          </p:nvSpPr>
          <p:spPr bwMode="auto">
            <a:xfrm flipH="1">
              <a:off x="271423" y="2432045"/>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a:t>
              </a:r>
              <a:endParaRPr kumimoji="0" lang="it-IT" i="0" u="none" strike="noStrike" cap="none" normalizeH="0" baseline="0" dirty="0">
                <a:ln>
                  <a:noFill/>
                </a:ln>
                <a:solidFill>
                  <a:schemeClr val="tx2">
                    <a:lumMod val="60000"/>
                    <a:lumOff val="40000"/>
                  </a:schemeClr>
                </a:solidFill>
                <a:latin typeface="Arial" pitchFamily="34" charset="0"/>
              </a:endParaRPr>
            </a:p>
          </p:txBody>
        </p:sp>
      </p:grpSp>
      <p:grpSp>
        <p:nvGrpSpPr>
          <p:cNvPr id="4" name="Group 76"/>
          <p:cNvGrpSpPr/>
          <p:nvPr/>
        </p:nvGrpSpPr>
        <p:grpSpPr>
          <a:xfrm>
            <a:off x="8191515" y="1142984"/>
            <a:ext cx="3238525" cy="4095779"/>
            <a:chOff x="6143635" y="857238"/>
            <a:chExt cx="2428893" cy="3071834"/>
          </a:xfrm>
        </p:grpSpPr>
        <p:sp>
          <p:nvSpPr>
            <p:cNvPr id="24581" name="Rectangle 5"/>
            <p:cNvSpPr>
              <a:spLocks noChangeArrowheads="1"/>
            </p:cNvSpPr>
            <p:nvPr/>
          </p:nvSpPr>
          <p:spPr bwMode="auto">
            <a:xfrm>
              <a:off x="6143636" y="1135063"/>
              <a:ext cx="2428892" cy="2794009"/>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14" name="Text Box 38"/>
            <p:cNvSpPr txBox="1">
              <a:spLocks noChangeArrowheads="1"/>
            </p:cNvSpPr>
            <p:nvPr/>
          </p:nvSpPr>
          <p:spPr bwMode="auto">
            <a:xfrm>
              <a:off x="6143635" y="857238"/>
              <a:ext cx="857256"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Memoria</a:t>
              </a:r>
              <a:endParaRPr lang="it-IT" sz="3733" b="0" u="none" dirty="0">
                <a:solidFill>
                  <a:schemeClr val="tx1"/>
                </a:solidFill>
                <a:latin typeface="Arial" pitchFamily="34" charset="0"/>
              </a:endParaRPr>
            </a:p>
          </p:txBody>
        </p:sp>
        <p:sp>
          <p:nvSpPr>
            <p:cNvPr id="74" name="Text Box 29"/>
            <p:cNvSpPr txBox="1">
              <a:spLocks noChangeArrowheads="1"/>
            </p:cNvSpPr>
            <p:nvPr/>
          </p:nvSpPr>
          <p:spPr bwMode="auto">
            <a:xfrm flipH="1">
              <a:off x="8286780" y="1256984"/>
              <a:ext cx="285748" cy="134112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Istruzioni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75" name="Text Box 29"/>
            <p:cNvSpPr txBox="1">
              <a:spLocks noChangeArrowheads="1"/>
            </p:cNvSpPr>
            <p:nvPr/>
          </p:nvSpPr>
          <p:spPr bwMode="auto">
            <a:xfrm flipH="1">
              <a:off x="8286780" y="3000378"/>
              <a:ext cx="285748" cy="852325"/>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Dati</a:t>
              </a:r>
              <a:endParaRPr lang="it-IT" sz="2667" b="0" u="none" dirty="0">
                <a:solidFill>
                  <a:srgbClr val="FF0000"/>
                </a:solidFill>
                <a:effectLst>
                  <a:outerShdw blurRad="38100" dist="38100" dir="2700000" algn="tl">
                    <a:srgbClr val="000000">
                      <a:alpha val="43137"/>
                    </a:srgbClr>
                  </a:outerShdw>
                </a:effectLst>
                <a:latin typeface="Arial" pitchFamily="34" charset="0"/>
              </a:endParaRPr>
            </a:p>
          </p:txBody>
        </p:sp>
      </p:grpSp>
      <p:grpSp>
        <p:nvGrpSpPr>
          <p:cNvPr id="9" name="Group 84"/>
          <p:cNvGrpSpPr/>
          <p:nvPr/>
        </p:nvGrpSpPr>
        <p:grpSpPr>
          <a:xfrm>
            <a:off x="4036431" y="1822451"/>
            <a:ext cx="4155084" cy="162988"/>
            <a:chOff x="3027323" y="1366838"/>
            <a:chExt cx="3116313" cy="122241"/>
          </a:xfrm>
        </p:grpSpPr>
        <p:sp>
          <p:nvSpPr>
            <p:cNvPr id="24596" name="Line 20"/>
            <p:cNvSpPr>
              <a:spLocks noChangeShapeType="1"/>
            </p:cNvSpPr>
            <p:nvPr/>
          </p:nvSpPr>
          <p:spPr bwMode="auto">
            <a:xfrm>
              <a:off x="3027323" y="1366838"/>
              <a:ext cx="1301789" cy="0"/>
            </a:xfrm>
            <a:prstGeom prst="line">
              <a:avLst/>
            </a:prstGeom>
            <a:noFill/>
            <a:ln w="31750">
              <a:solidFill>
                <a:srgbClr val="333333"/>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03" name="Line 27"/>
            <p:cNvSpPr>
              <a:spLocks noChangeShapeType="1"/>
            </p:cNvSpPr>
            <p:nvPr/>
          </p:nvSpPr>
          <p:spPr bwMode="auto">
            <a:xfrm>
              <a:off x="4329111" y="1489079"/>
              <a:ext cx="1814525" cy="0"/>
            </a:xfrm>
            <a:prstGeom prst="line">
              <a:avLst/>
            </a:prstGeom>
            <a:noFill/>
            <a:ln w="31750">
              <a:solidFill>
                <a:srgbClr val="333333"/>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0" name="Group 86"/>
          <p:cNvGrpSpPr/>
          <p:nvPr/>
        </p:nvGrpSpPr>
        <p:grpSpPr>
          <a:xfrm>
            <a:off x="2083864" y="3333749"/>
            <a:ext cx="6107651" cy="1809763"/>
            <a:chOff x="1562898" y="2500312"/>
            <a:chExt cx="4580738" cy="1357322"/>
          </a:xfrm>
        </p:grpSpPr>
        <p:sp>
          <p:nvSpPr>
            <p:cNvPr id="24608" name="Line 32"/>
            <p:cNvSpPr>
              <a:spLocks noChangeShapeType="1"/>
            </p:cNvSpPr>
            <p:nvPr/>
          </p:nvSpPr>
          <p:spPr bwMode="auto">
            <a:xfrm rot="5400000" flipH="1">
              <a:off x="5464975" y="2821783"/>
              <a:ext cx="0" cy="1357322"/>
            </a:xfrm>
            <a:prstGeom prst="line">
              <a:avLst/>
            </a:prstGeom>
            <a:noFill/>
            <a:ln w="19050">
              <a:solidFill>
                <a:srgbClr val="FF0000">
                  <a:alpha val="50196"/>
                </a:srgbClr>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11" name="Line 35"/>
            <p:cNvSpPr>
              <a:spLocks noChangeShapeType="1"/>
            </p:cNvSpPr>
            <p:nvPr/>
          </p:nvSpPr>
          <p:spPr bwMode="auto">
            <a:xfrm>
              <a:off x="5214942" y="3786196"/>
              <a:ext cx="928694"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0" name="Line 35"/>
            <p:cNvSpPr>
              <a:spLocks noChangeShapeType="1"/>
            </p:cNvSpPr>
            <p:nvPr/>
          </p:nvSpPr>
          <p:spPr bwMode="auto">
            <a:xfrm flipV="1">
              <a:off x="3005120" y="2500312"/>
              <a:ext cx="2216968"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2" name="Line 35"/>
            <p:cNvSpPr>
              <a:spLocks noChangeShapeType="1"/>
            </p:cNvSpPr>
            <p:nvPr/>
          </p:nvSpPr>
          <p:spPr bwMode="auto">
            <a:xfrm flipV="1">
              <a:off x="1566865" y="3857634"/>
              <a:ext cx="3648075"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3" name="Line 32"/>
            <p:cNvSpPr>
              <a:spLocks noChangeShapeType="1"/>
            </p:cNvSpPr>
            <p:nvPr/>
          </p:nvSpPr>
          <p:spPr bwMode="auto">
            <a:xfrm rot="5400000" flipH="1">
              <a:off x="3174607" y="1960173"/>
              <a:ext cx="0" cy="3223417"/>
            </a:xfrm>
            <a:prstGeom prst="line">
              <a:avLst/>
            </a:prstGeom>
            <a:noFill/>
            <a:ln w="19050">
              <a:solidFill>
                <a:srgbClr val="FF0000">
                  <a:alpha val="50196"/>
                </a:srgbClr>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1" name="Group 85"/>
          <p:cNvGrpSpPr/>
          <p:nvPr/>
        </p:nvGrpSpPr>
        <p:grpSpPr>
          <a:xfrm>
            <a:off x="4006825" y="3524251"/>
            <a:ext cx="4184691" cy="762005"/>
            <a:chOff x="3005119" y="2643188"/>
            <a:chExt cx="3138518" cy="571504"/>
          </a:xfrm>
        </p:grpSpPr>
        <p:sp>
          <p:nvSpPr>
            <p:cNvPr id="24595" name="Line 19"/>
            <p:cNvSpPr>
              <a:spLocks noChangeShapeType="1"/>
            </p:cNvSpPr>
            <p:nvPr/>
          </p:nvSpPr>
          <p:spPr bwMode="auto">
            <a:xfrm flipH="1" flipV="1">
              <a:off x="3005119" y="2643188"/>
              <a:ext cx="1781194"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598" name="Line 22"/>
            <p:cNvSpPr>
              <a:spLocks noChangeShapeType="1"/>
            </p:cNvSpPr>
            <p:nvPr/>
          </p:nvSpPr>
          <p:spPr bwMode="auto">
            <a:xfrm flipV="1">
              <a:off x="5214943" y="3071816"/>
              <a:ext cx="928694"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0" name="Line 18"/>
            <p:cNvSpPr>
              <a:spLocks noChangeShapeType="1"/>
            </p:cNvSpPr>
            <p:nvPr/>
          </p:nvSpPr>
          <p:spPr bwMode="auto">
            <a:xfrm flipV="1">
              <a:off x="3005119" y="3214692"/>
              <a:ext cx="2209821"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2" name="Line 22"/>
            <p:cNvSpPr>
              <a:spLocks noChangeShapeType="1"/>
            </p:cNvSpPr>
            <p:nvPr/>
          </p:nvSpPr>
          <p:spPr bwMode="auto">
            <a:xfrm flipH="1" flipV="1">
              <a:off x="4786313" y="2786064"/>
              <a:ext cx="1357322"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grpSp>
      <p:sp>
        <p:nvSpPr>
          <p:cNvPr id="77" name="Rectangle 76"/>
          <p:cNvSpPr/>
          <p:nvPr/>
        </p:nvSpPr>
        <p:spPr>
          <a:xfrm>
            <a:off x="8947129" y="2287717"/>
            <a:ext cx="2033289" cy="318100"/>
          </a:xfrm>
          <a:prstGeom prst="rect">
            <a:avLst/>
          </a:prstGeom>
        </p:spPr>
        <p:txBody>
          <a:bodyPr wrap="square">
            <a:spAutoFit/>
          </a:bodyPr>
          <a:lstStyle/>
          <a:p>
            <a:pPr>
              <a:spcBef>
                <a:spcPts val="400"/>
              </a:spcBef>
              <a:spcAft>
                <a:spcPts val="400"/>
              </a:spcAft>
            </a:pPr>
            <a:r>
              <a:rPr lang="it-IT" sz="1400" u="none" dirty="0" err="1">
                <a:solidFill>
                  <a:schemeClr val="accent1">
                    <a:lumMod val="75000"/>
                  </a:schemeClr>
                </a:solidFill>
                <a:latin typeface="Consolas" pitchFamily="49" charset="0"/>
              </a:rPr>
              <a:t>add</a:t>
            </a:r>
            <a:r>
              <a:rPr lang="it-IT" sz="1400" u="none" dirty="0">
                <a:solidFill>
                  <a:schemeClr val="accent1">
                    <a:lumMod val="75000"/>
                  </a:schemeClr>
                </a:solidFill>
                <a:latin typeface="Consolas" pitchFamily="49" charset="0"/>
              </a:rPr>
              <a:t> R01,R02,R03</a:t>
            </a:r>
          </a:p>
        </p:txBody>
      </p:sp>
      <p:sp>
        <p:nvSpPr>
          <p:cNvPr id="78" name="Text Box 2"/>
          <p:cNvSpPr txBox="1">
            <a:spLocks noChangeArrowheads="1"/>
          </p:cNvSpPr>
          <p:nvPr/>
        </p:nvSpPr>
        <p:spPr bwMode="auto">
          <a:xfrm>
            <a:off x="3617375" y="4081993"/>
            <a:ext cx="389451"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+1</a:t>
            </a:r>
            <a:endParaRPr lang="it-IT" sz="5333" b="0" u="none" dirty="0">
              <a:solidFill>
                <a:schemeClr val="tx1"/>
              </a:solidFill>
              <a:latin typeface="Consolas" pitchFamily="49" charset="0"/>
            </a:endParaRPr>
          </a:p>
        </p:txBody>
      </p:sp>
      <p:sp>
        <p:nvSpPr>
          <p:cNvPr id="85" name="Text Box 2"/>
          <p:cNvSpPr txBox="1">
            <a:spLocks noChangeArrowheads="1"/>
          </p:cNvSpPr>
          <p:nvPr/>
        </p:nvSpPr>
        <p:spPr bwMode="auto">
          <a:xfrm>
            <a:off x="2755885" y="4081994"/>
            <a:ext cx="1062552" cy="36406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0792</a:t>
            </a:r>
            <a:endParaRPr lang="it-IT" sz="5333" b="0" u="none" dirty="0">
              <a:solidFill>
                <a:schemeClr val="tx1"/>
              </a:solidFill>
              <a:latin typeface="Consolas" pitchFamily="49" charset="0"/>
            </a:endParaRPr>
          </a:p>
        </p:txBody>
      </p:sp>
      <p:sp>
        <p:nvSpPr>
          <p:cNvPr id="79" name="Rectangle 78"/>
          <p:cNvSpPr/>
          <p:nvPr/>
        </p:nvSpPr>
        <p:spPr>
          <a:xfrm>
            <a:off x="2360238" y="3270689"/>
            <a:ext cx="1747532" cy="318100"/>
          </a:xfrm>
          <a:prstGeom prst="rect">
            <a:avLst/>
          </a:prstGeom>
        </p:spPr>
        <p:txBody>
          <a:bodyPr wrap="square">
            <a:spAutoFit/>
          </a:bodyPr>
          <a:lstStyle/>
          <a:p>
            <a:pPr>
              <a:spcBef>
                <a:spcPts val="400"/>
              </a:spcBef>
              <a:spcAft>
                <a:spcPts val="400"/>
              </a:spcAft>
            </a:pPr>
            <a:r>
              <a:rPr lang="it-IT" sz="1467" u="none" dirty="0" err="1">
                <a:solidFill>
                  <a:schemeClr val="accent1">
                    <a:lumMod val="75000"/>
                  </a:schemeClr>
                </a:solidFill>
                <a:latin typeface="Consolas" pitchFamily="49" charset="0"/>
              </a:rPr>
              <a:t>load</a:t>
            </a:r>
            <a:r>
              <a:rPr lang="it-IT" sz="1467" u="none" dirty="0">
                <a:solidFill>
                  <a:schemeClr val="accent1">
                    <a:lumMod val="75000"/>
                  </a:schemeClr>
                </a:solidFill>
                <a:latin typeface="Consolas" pitchFamily="49" charset="0"/>
              </a:rPr>
              <a:t>  R03,4004</a:t>
            </a:r>
          </a:p>
        </p:txBody>
      </p:sp>
      <p:sp>
        <p:nvSpPr>
          <p:cNvPr id="80" name="Rectangle 79"/>
          <p:cNvSpPr/>
          <p:nvPr/>
        </p:nvSpPr>
        <p:spPr>
          <a:xfrm>
            <a:off x="1426072" y="4380661"/>
            <a:ext cx="767296" cy="318100"/>
          </a:xfrm>
          <a:prstGeom prst="rect">
            <a:avLst/>
          </a:prstGeom>
        </p:spPr>
        <p:txBody>
          <a:bodyPr wrap="square">
            <a:spAutoFit/>
          </a:bodyPr>
          <a:lstStyle/>
          <a:p>
            <a:pPr>
              <a:spcBef>
                <a:spcPts val="400"/>
              </a:spcBef>
              <a:spcAft>
                <a:spcPts val="400"/>
              </a:spcAft>
            </a:pPr>
            <a:r>
              <a:rPr lang="it-IT" sz="1467" u="none" dirty="0">
                <a:solidFill>
                  <a:schemeClr val="accent1">
                    <a:lumMod val="75000"/>
                  </a:schemeClr>
                </a:solidFill>
                <a:latin typeface="Consolas" pitchFamily="49" charset="0"/>
              </a:rPr>
              <a:t>1492</a:t>
            </a:r>
          </a:p>
        </p:txBody>
      </p:sp>
      <p:sp>
        <p:nvSpPr>
          <p:cNvPr id="81" name="Rectangle 80"/>
          <p:cNvSpPr/>
          <p:nvPr/>
        </p:nvSpPr>
        <p:spPr>
          <a:xfrm>
            <a:off x="3047979" y="1714489"/>
            <a:ext cx="1004799" cy="318100"/>
          </a:xfrm>
          <a:prstGeom prst="rect">
            <a:avLst/>
          </a:prstGeom>
        </p:spPr>
        <p:txBody>
          <a:bodyPr wrap="square">
            <a:spAutoFit/>
          </a:bodyPr>
          <a:lstStyle/>
          <a:p>
            <a:pPr>
              <a:spcBef>
                <a:spcPts val="400"/>
              </a:spcBef>
              <a:spcAft>
                <a:spcPts val="400"/>
              </a:spcAft>
            </a:pPr>
            <a:r>
              <a:rPr lang="it-IT" sz="1467" u="none" dirty="0">
                <a:solidFill>
                  <a:schemeClr val="tx1"/>
                </a:solidFill>
                <a:latin typeface="Consolas" pitchFamily="49" charset="0"/>
              </a:rPr>
              <a:t>lettura</a:t>
            </a:r>
          </a:p>
        </p:txBody>
      </p:sp>
      <p:sp>
        <p:nvSpPr>
          <p:cNvPr id="82" name="Rectangle 81"/>
          <p:cNvSpPr/>
          <p:nvPr/>
        </p:nvSpPr>
        <p:spPr>
          <a:xfrm>
            <a:off x="1185281" y="4095755"/>
            <a:ext cx="767296" cy="318100"/>
          </a:xfrm>
          <a:prstGeom prst="rect">
            <a:avLst/>
          </a:prstGeom>
        </p:spPr>
        <p:txBody>
          <a:bodyPr wrap="square">
            <a:spAutoFit/>
          </a:bodyPr>
          <a:lstStyle/>
          <a:p>
            <a:pPr>
              <a:spcBef>
                <a:spcPts val="400"/>
              </a:spcBef>
              <a:spcAft>
                <a:spcPts val="400"/>
              </a:spcAft>
            </a:pPr>
            <a:r>
              <a:rPr lang="it-IT" sz="1467" u="none" dirty="0">
                <a:solidFill>
                  <a:schemeClr val="accent1">
                    <a:lumMod val="75000"/>
                  </a:schemeClr>
                </a:solidFill>
                <a:latin typeface="Consolas" pitchFamily="49" charset="0"/>
              </a:rPr>
              <a:t>1918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1.94444E-6 -1.69084E-6 L 0.05434 0.00154 L 0.05347 -0.03024 L 0.27291 -0.03024 L 0.28854 -0.05399 L 0.36927 -0.04474 " pathEditMode="relative" rAng="0" ptsTypes="AAAAAA">
                                      <p:cBhvr>
                                        <p:cTn id="9" dur="2000" fill="hold"/>
                                        <p:tgtEl>
                                          <p:spTgt spid="76"/>
                                        </p:tgtEl>
                                        <p:attrNameLst>
                                          <p:attrName>ppt_x</p:attrName>
                                          <p:attrName>ppt_y</p:attrName>
                                        </p:attrNameLst>
                                      </p:cBhvr>
                                      <p:rCtr x="18500" y="-260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1"/>
                                        </p:tgtEl>
                                        <p:attrNameLst>
                                          <p:attrName>style.visibility</p:attrName>
                                        </p:attrNameLst>
                                      </p:cBhvr>
                                      <p:to>
                                        <p:strVal val="visible"/>
                                      </p:to>
                                    </p:set>
                                  </p:childTnLst>
                                </p:cTn>
                              </p:par>
                            </p:childTnLst>
                          </p:cTn>
                        </p:par>
                        <p:par>
                          <p:cTn id="14" fill="hold">
                            <p:stCondLst>
                              <p:cond delay="0"/>
                            </p:stCondLst>
                            <p:childTnLst>
                              <p:par>
                                <p:cTn id="15" presetID="0" presetClass="path" presetSubtype="0" accel="50000" decel="50000" fill="hold" grpId="1" nodeType="afterEffect">
                                  <p:stCondLst>
                                    <p:cond delay="0"/>
                                  </p:stCondLst>
                                  <p:childTnLst>
                                    <p:animMotion origin="layout" path="M -1.38889E-6 0.0071 L 0.00104 0.02191 L 0.14358 0.0179 L 0.14427 0.04845 L 0.34809 0.04721 " pathEditMode="relative" rAng="0" ptsTypes="AAAAA">
                                      <p:cBhvr>
                                        <p:cTn id="16" dur="3000" fill="hold"/>
                                        <p:tgtEl>
                                          <p:spTgt spid="81"/>
                                        </p:tgtEl>
                                        <p:attrNameLst>
                                          <p:attrName>ppt_x</p:attrName>
                                          <p:attrName>ppt_y</p:attrName>
                                        </p:attrNameLst>
                                      </p:cBhvr>
                                      <p:rCtr x="17400" y="21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par>
                          <p:cTn id="21" fill="hold">
                            <p:stCondLst>
                              <p:cond delay="0"/>
                            </p:stCondLst>
                            <p:childTnLst>
                              <p:par>
                                <p:cTn id="22" presetID="0" presetClass="path" presetSubtype="0" accel="50000" decel="50000" fill="hold" grpId="1" nodeType="afterEffect">
                                  <p:stCondLst>
                                    <p:cond delay="0"/>
                                  </p:stCondLst>
                                  <p:childTnLst>
                                    <p:animMotion origin="layout" path="M 0.00416 0.00023 L 0.00482 0.19422 L -0.12123 0.19422 L -0.12123 0.14653 L -0.26146 0.14931 L -0.26146 0.11713 L -0.47279 0.11991 L -0.54805 0.14121 " pathEditMode="relative" rAng="0" ptsTypes="AAAAAAAA">
                                      <p:cBhvr>
                                        <p:cTn id="23" dur="3000" fill="hold"/>
                                        <p:tgtEl>
                                          <p:spTgt spid="77"/>
                                        </p:tgtEl>
                                        <p:attrNameLst>
                                          <p:attrName>ppt_x</p:attrName>
                                          <p:attrName>ppt_y</p:attrName>
                                        </p:attrNameLst>
                                      </p:cBhvr>
                                      <p:rCtr x="-27578" y="9699"/>
                                    </p:animMotion>
                                  </p:childTnLst>
                                </p:cTn>
                              </p:par>
                            </p:childTnLst>
                          </p:cTn>
                        </p:par>
                        <p:par>
                          <p:cTn id="24" fill="hold">
                            <p:stCondLst>
                              <p:cond delay="3000"/>
                            </p:stCondLst>
                            <p:childTnLst>
                              <p:par>
                                <p:cTn id="25" presetID="1" presetClass="exit" presetSubtype="0" fill="hold" grpId="1" nodeType="afterEffect">
                                  <p:stCondLst>
                                    <p:cond delay="0"/>
                                  </p:stCondLst>
                                  <p:childTnLst>
                                    <p:set>
                                      <p:cBhvr>
                                        <p:cTn id="26" dur="1" fill="hold">
                                          <p:stCondLst>
                                            <p:cond delay="0"/>
                                          </p:stCondLst>
                                        </p:cTn>
                                        <p:tgtEl>
                                          <p:spTgt spid="79"/>
                                        </p:tgtEl>
                                        <p:attrNameLst>
                                          <p:attrName>style.visibility</p:attrName>
                                        </p:attrNameLst>
                                      </p:cBhvr>
                                      <p:to>
                                        <p:strVal val="hidden"/>
                                      </p:to>
                                    </p:set>
                                  </p:childTnLst>
                                </p:cTn>
                              </p:par>
                            </p:childTnLst>
                          </p:cTn>
                        </p:par>
                        <p:par>
                          <p:cTn id="27" fill="hold">
                            <p:stCondLst>
                              <p:cond delay="3000"/>
                            </p:stCondLst>
                            <p:childTnLst>
                              <p:par>
                                <p:cTn id="28" presetID="53" presetClass="entr" presetSubtype="0" fill="hold" grpId="0" nodeType="afterEffect">
                                  <p:stCondLst>
                                    <p:cond delay="0"/>
                                  </p:stCondLst>
                                  <p:childTnLst>
                                    <p:set>
                                      <p:cBhvr>
                                        <p:cTn id="29" dur="1" fill="hold">
                                          <p:stCondLst>
                                            <p:cond delay="0"/>
                                          </p:stCondLst>
                                        </p:cTn>
                                        <p:tgtEl>
                                          <p:spTgt spid="78"/>
                                        </p:tgtEl>
                                        <p:attrNameLst>
                                          <p:attrName>style.visibility</p:attrName>
                                        </p:attrNameLst>
                                      </p:cBhvr>
                                      <p:to>
                                        <p:strVal val="visible"/>
                                      </p:to>
                                    </p:set>
                                    <p:anim calcmode="lin" valueType="num">
                                      <p:cBhvr>
                                        <p:cTn id="30" dur="500" fill="hold"/>
                                        <p:tgtEl>
                                          <p:spTgt spid="78"/>
                                        </p:tgtEl>
                                        <p:attrNameLst>
                                          <p:attrName>ppt_w</p:attrName>
                                        </p:attrNameLst>
                                      </p:cBhvr>
                                      <p:tavLst>
                                        <p:tav tm="0">
                                          <p:val>
                                            <p:fltVal val="0"/>
                                          </p:val>
                                        </p:tav>
                                        <p:tav tm="100000">
                                          <p:val>
                                            <p:strVal val="#ppt_w"/>
                                          </p:val>
                                        </p:tav>
                                      </p:tavLst>
                                    </p:anim>
                                    <p:anim calcmode="lin" valueType="num">
                                      <p:cBhvr>
                                        <p:cTn id="31" dur="500" fill="hold"/>
                                        <p:tgtEl>
                                          <p:spTgt spid="78"/>
                                        </p:tgtEl>
                                        <p:attrNameLst>
                                          <p:attrName>ppt_h</p:attrName>
                                        </p:attrNameLst>
                                      </p:cBhvr>
                                      <p:tavLst>
                                        <p:tav tm="0">
                                          <p:val>
                                            <p:fltVal val="0"/>
                                          </p:val>
                                        </p:tav>
                                        <p:tav tm="100000">
                                          <p:val>
                                            <p:strVal val="#ppt_h"/>
                                          </p:val>
                                        </p:tav>
                                      </p:tavLst>
                                    </p:anim>
                                    <p:animEffect transition="in" filter="fade">
                                      <p:cBhvr>
                                        <p:cTn id="32" dur="500"/>
                                        <p:tgtEl>
                                          <p:spTgt spid="7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iterate type="lt">
                                    <p:tmAbs val="0"/>
                                  </p:iterate>
                                  <p:childTnLst>
                                    <p:set>
                                      <p:cBhvr>
                                        <p:cTn id="36" dur="1" fill="hold">
                                          <p:stCondLst>
                                            <p:cond delay="0"/>
                                          </p:stCondLst>
                                        </p:cTn>
                                        <p:tgtEl>
                                          <p:spTgt spid="24578"/>
                                        </p:tgtEl>
                                        <p:attrNameLst>
                                          <p:attrName>style.visibility</p:attrName>
                                        </p:attrNameLst>
                                      </p:cBhvr>
                                      <p:to>
                                        <p:strVal val="hidden"/>
                                      </p:to>
                                    </p:set>
                                  </p:childTnLst>
                                </p:cTn>
                              </p:par>
                            </p:childTnLst>
                          </p:cTn>
                        </p:par>
                        <p:par>
                          <p:cTn id="37" fill="hold">
                            <p:stCondLst>
                              <p:cond delay="0"/>
                            </p:stCondLst>
                            <p:childTnLst>
                              <p:par>
                                <p:cTn id="38" presetID="1" presetClass="exit" presetSubtype="0" fill="hold" grpId="1" nodeType="afterEffect">
                                  <p:stCondLst>
                                    <p:cond delay="0"/>
                                  </p:stCondLst>
                                  <p:childTnLst>
                                    <p:set>
                                      <p:cBhvr>
                                        <p:cTn id="39" dur="1" fill="hold">
                                          <p:stCondLst>
                                            <p:cond delay="0"/>
                                          </p:stCondLst>
                                        </p:cTn>
                                        <p:tgtEl>
                                          <p:spTgt spid="78"/>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24578" grpId="1"/>
      <p:bldP spid="77" grpId="0"/>
      <p:bldP spid="77" grpId="1"/>
      <p:bldP spid="78" grpId="0"/>
      <p:bldP spid="78" grpId="1"/>
      <p:bldP spid="85" grpId="0"/>
      <p:bldP spid="79" grpId="1"/>
      <p:bldP spid="81" grpId="0"/>
      <p:bldP spid="8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 Box 2"/>
          <p:cNvSpPr txBox="1">
            <a:spLocks noChangeArrowheads="1"/>
          </p:cNvSpPr>
          <p:nvPr/>
        </p:nvSpPr>
        <p:spPr bwMode="auto">
          <a:xfrm>
            <a:off x="2755885" y="4081995"/>
            <a:ext cx="1062552"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0792</a:t>
            </a:r>
            <a:endParaRPr lang="it-IT" sz="5333" b="0" u="none" dirty="0">
              <a:solidFill>
                <a:schemeClr val="tx1"/>
              </a:solidFill>
              <a:latin typeface="Consolas" pitchFamily="49" charset="0"/>
            </a:endParaRPr>
          </a:p>
        </p:txBody>
      </p:sp>
      <p:sp>
        <p:nvSpPr>
          <p:cNvPr id="8" name="Title 7"/>
          <p:cNvSpPr>
            <a:spLocks noGrp="1"/>
          </p:cNvSpPr>
          <p:nvPr>
            <p:ph type="title"/>
          </p:nvPr>
        </p:nvSpPr>
        <p:spPr/>
        <p:txBody>
          <a:bodyPr/>
          <a:lstStyle/>
          <a:p>
            <a:r>
              <a:rPr lang="it-IT" dirty="0"/>
              <a:t>Esecuzione istruzione 0791</a:t>
            </a:r>
          </a:p>
        </p:txBody>
      </p:sp>
      <p:grpSp>
        <p:nvGrpSpPr>
          <p:cNvPr id="2" name="Group 77"/>
          <p:cNvGrpSpPr/>
          <p:nvPr/>
        </p:nvGrpSpPr>
        <p:grpSpPr>
          <a:xfrm>
            <a:off x="5238744" y="1238235"/>
            <a:ext cx="1714512" cy="5280000"/>
            <a:chOff x="3929058" y="928676"/>
            <a:chExt cx="1285884" cy="3960000"/>
          </a:xfrm>
        </p:grpSpPr>
        <p:sp>
          <p:nvSpPr>
            <p:cNvPr id="24588" name="Line 12"/>
            <p:cNvSpPr>
              <a:spLocks noChangeShapeType="1"/>
            </p:cNvSpPr>
            <p:nvPr/>
          </p:nvSpPr>
          <p:spPr bwMode="auto">
            <a:xfrm>
              <a:off x="4786314"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89" name="Text Box 13"/>
            <p:cNvSpPr txBox="1">
              <a:spLocks noChangeArrowheads="1"/>
            </p:cNvSpPr>
            <p:nvPr/>
          </p:nvSpPr>
          <p:spPr bwMode="auto">
            <a:xfrm>
              <a:off x="4572000" y="4143386"/>
              <a:ext cx="214315" cy="679453"/>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dati</a:t>
              </a:r>
              <a:endParaRPr lang="it-IT" sz="2667" b="0" u="none" dirty="0">
                <a:solidFill>
                  <a:schemeClr val="tx1"/>
                </a:solidFill>
                <a:latin typeface="Arial" pitchFamily="34" charset="0"/>
              </a:endParaRPr>
            </a:p>
          </p:txBody>
        </p:sp>
        <p:sp>
          <p:nvSpPr>
            <p:cNvPr id="24590" name="Text Box 14"/>
            <p:cNvSpPr txBox="1">
              <a:spLocks noChangeArrowheads="1"/>
            </p:cNvSpPr>
            <p:nvPr/>
          </p:nvSpPr>
          <p:spPr bwMode="auto">
            <a:xfrm>
              <a:off x="4857752" y="4246579"/>
              <a:ext cx="357190"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indirizzi</a:t>
              </a:r>
              <a:endParaRPr lang="it-IT" sz="2667" b="0" u="none" dirty="0">
                <a:solidFill>
                  <a:schemeClr val="tx1"/>
                </a:solidFill>
                <a:latin typeface="Arial" pitchFamily="34" charset="0"/>
              </a:endParaRPr>
            </a:p>
          </p:txBody>
        </p:sp>
        <p:sp>
          <p:nvSpPr>
            <p:cNvPr id="24591" name="Text Box 15"/>
            <p:cNvSpPr txBox="1">
              <a:spLocks noChangeArrowheads="1"/>
            </p:cNvSpPr>
            <p:nvPr/>
          </p:nvSpPr>
          <p:spPr bwMode="auto">
            <a:xfrm>
              <a:off x="3929058" y="4246579"/>
              <a:ext cx="400054"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controllo</a:t>
              </a:r>
              <a:endParaRPr lang="it-IT" sz="2667" b="0" u="none" dirty="0">
                <a:solidFill>
                  <a:schemeClr val="tx1"/>
                </a:solidFill>
                <a:latin typeface="Arial" pitchFamily="34" charset="0"/>
              </a:endParaRPr>
            </a:p>
          </p:txBody>
        </p:sp>
        <p:sp>
          <p:nvSpPr>
            <p:cNvPr id="24592" name="Line 16"/>
            <p:cNvSpPr>
              <a:spLocks noChangeShapeType="1"/>
            </p:cNvSpPr>
            <p:nvPr/>
          </p:nvSpPr>
          <p:spPr bwMode="auto">
            <a:xfrm>
              <a:off x="521494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93" name="Line 17"/>
            <p:cNvSpPr>
              <a:spLocks noChangeShapeType="1"/>
            </p:cNvSpPr>
            <p:nvPr/>
          </p:nvSpPr>
          <p:spPr bwMode="auto">
            <a:xfrm>
              <a:off x="432911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grpSp>
      <p:graphicFrame>
        <p:nvGraphicFramePr>
          <p:cNvPr id="61" name="Table 60"/>
          <p:cNvGraphicFramePr>
            <a:graphicFrameLocks noGrp="1"/>
          </p:cNvGraphicFramePr>
          <p:nvPr>
            <p:extLst>
              <p:ext uri="{D42A27DB-BD31-4B8C-83A1-F6EECF244321}">
                <p14:modId xmlns:p14="http://schemas.microsoft.com/office/powerpoint/2010/main" val="3271472986"/>
              </p:ext>
            </p:extLst>
          </p:nvPr>
        </p:nvGraphicFramePr>
        <p:xfrm>
          <a:off x="8362744" y="1675977"/>
          <a:ext cx="2591046" cy="178816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0789</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R02,4000</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0790</a:t>
                      </a:r>
                    </a:p>
                  </a:txBody>
                  <a:tcPr marL="88961" marR="88961" marT="0" marB="0"/>
                </a:tc>
                <a:tc>
                  <a:txBody>
                    <a:bodyPr/>
                    <a:lstStyle/>
                    <a:p>
                      <a:pPr marL="0" marR="0" indent="0" algn="l" defTabSz="914400" eaLnBrk="1" fontAlgn="auto" latinLnBrk="0" hangingPunct="1">
                        <a:lnSpc>
                          <a:spcPct val="100000"/>
                        </a:lnSpc>
                        <a:spcBef>
                          <a:spcPts val="300"/>
                        </a:spcBef>
                        <a:spcAft>
                          <a:spcPts val="300"/>
                        </a:spcAft>
                        <a:buClrTx/>
                        <a:buSzTx/>
                        <a:buFontTx/>
                        <a:buNone/>
                        <a:tabLst/>
                        <a:defRPr/>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R03,4004</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0791</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R01,R02,R03</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0792</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R02,4008</a:t>
                      </a:r>
                    </a:p>
                  </a:txBody>
                  <a:tcPr marL="88961" marR="88961" marT="0" marB="0"/>
                </a:tc>
                <a:extLst>
                  <a:ext uri="{0D108BD9-81ED-4DB2-BD59-A6C34878D82A}">
                    <a16:rowId xmlns:a16="http://schemas.microsoft.com/office/drawing/2014/main" val="10004"/>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0793</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a:t>
                      </a:r>
                      <a:r>
                        <a:rPr lang="it-IT" sz="1400" b="1" dirty="0" err="1">
                          <a:solidFill>
                            <a:schemeClr val="accent1">
                              <a:lumMod val="75000"/>
                            </a:schemeClr>
                          </a:solidFill>
                          <a:latin typeface="Consolas" pitchFamily="49" charset="0"/>
                        </a:rPr>
                        <a:t>R01</a:t>
                      </a:r>
                      <a:r>
                        <a:rPr lang="it-IT" sz="1400" b="1" dirty="0">
                          <a:solidFill>
                            <a:schemeClr val="accent1">
                              <a:lumMod val="75000"/>
                            </a:schemeClr>
                          </a:solidFill>
                          <a:latin typeface="Consolas" pitchFamily="49" charset="0"/>
                        </a:rPr>
                        <a:t>,R02</a:t>
                      </a:r>
                    </a:p>
                  </a:txBody>
                  <a:tcPr marL="88961" marR="88961" marT="0" marB="0"/>
                </a:tc>
                <a:extLst>
                  <a:ext uri="{0D108BD9-81ED-4DB2-BD59-A6C34878D82A}">
                    <a16:rowId xmlns:a16="http://schemas.microsoft.com/office/drawing/2014/main" val="10005"/>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0794</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store</a:t>
                      </a:r>
                      <a:r>
                        <a:rPr lang="it-IT" sz="1400" b="1" dirty="0">
                          <a:solidFill>
                            <a:schemeClr val="accent1">
                              <a:lumMod val="75000"/>
                            </a:schemeClr>
                          </a:solidFill>
                          <a:latin typeface="Consolas" pitchFamily="49" charset="0"/>
                        </a:rPr>
                        <a:t> R01,4000</a:t>
                      </a:r>
                    </a:p>
                  </a:txBody>
                  <a:tcPr marL="88961" marR="88961" marT="0" marB="0"/>
                </a:tc>
                <a:extLst>
                  <a:ext uri="{0D108BD9-81ED-4DB2-BD59-A6C34878D82A}">
                    <a16:rowId xmlns:a16="http://schemas.microsoft.com/office/drawing/2014/main" val="10006"/>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7"/>
                  </a:ext>
                </a:extLst>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2950285545"/>
              </p:ext>
            </p:extLst>
          </p:nvPr>
        </p:nvGraphicFramePr>
        <p:xfrm>
          <a:off x="8362744" y="4000504"/>
          <a:ext cx="2591046" cy="111760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rgbClr val="FF0000"/>
                          </a:solidFill>
                          <a:latin typeface="Consolas" pitchFamily="49" charset="0"/>
                        </a:rPr>
                        <a:t>4000</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1492</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rgbClr val="FF0000"/>
                          </a:solidFill>
                          <a:latin typeface="Consolas" pitchFamily="49" charset="0"/>
                        </a:rPr>
                        <a:t>4004</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1918</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rgbClr val="FF0000"/>
                          </a:solidFill>
                          <a:latin typeface="Consolas" pitchFamily="49" charset="0"/>
                        </a:rPr>
                        <a:t>4008</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2006</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4"/>
                  </a:ext>
                </a:extLst>
              </a:tr>
            </a:tbl>
          </a:graphicData>
        </a:graphic>
      </p:graphicFrame>
      <p:grpSp>
        <p:nvGrpSpPr>
          <p:cNvPr id="3" name="Group 75"/>
          <p:cNvGrpSpPr/>
          <p:nvPr/>
        </p:nvGrpSpPr>
        <p:grpSpPr>
          <a:xfrm>
            <a:off x="361898" y="1144041"/>
            <a:ext cx="3983975" cy="4286281"/>
            <a:chOff x="271423" y="858030"/>
            <a:chExt cx="2987981" cy="3214711"/>
          </a:xfrm>
        </p:grpSpPr>
        <p:sp>
          <p:nvSpPr>
            <p:cNvPr id="24580" name="Text Box 4"/>
            <p:cNvSpPr txBox="1">
              <a:spLocks noChangeArrowheads="1"/>
            </p:cNvSpPr>
            <p:nvPr/>
          </p:nvSpPr>
          <p:spPr bwMode="auto">
            <a:xfrm>
              <a:off x="2643174" y="1651793"/>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PSW</a:t>
              </a:r>
              <a:endParaRPr lang="it-IT" sz="3200" u="none" dirty="0">
                <a:solidFill>
                  <a:schemeClr val="tx1"/>
                </a:solidFill>
                <a:latin typeface="Arial" pitchFamily="34" charset="0"/>
              </a:endParaRPr>
            </a:p>
          </p:txBody>
        </p:sp>
        <p:sp>
          <p:nvSpPr>
            <p:cNvPr id="24583" name="Rectangle 7"/>
            <p:cNvSpPr>
              <a:spLocks noChangeArrowheads="1"/>
            </p:cNvSpPr>
            <p:nvPr/>
          </p:nvSpPr>
          <p:spPr bwMode="auto">
            <a:xfrm>
              <a:off x="279359" y="1135063"/>
              <a:ext cx="2980045" cy="2936885"/>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585" name="Text Box 9"/>
            <p:cNvSpPr txBox="1">
              <a:spLocks noChangeArrowheads="1"/>
            </p:cNvSpPr>
            <p:nvPr/>
          </p:nvSpPr>
          <p:spPr bwMode="auto">
            <a:xfrm>
              <a:off x="279359" y="1135063"/>
              <a:ext cx="148910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Data </a:t>
              </a:r>
              <a:r>
                <a:rPr lang="it-IT" sz="1867" u="none" dirty="0" err="1">
                  <a:solidFill>
                    <a:schemeClr val="tx1"/>
                  </a:solidFill>
                  <a:effectLst>
                    <a:outerShdw blurRad="38100" dist="38100" dir="2700000" algn="tl">
                      <a:srgbClr val="000000">
                        <a:alpha val="43137"/>
                      </a:srgbClr>
                    </a:outerShdw>
                  </a:effectLst>
                  <a:latin typeface="Calibri" pitchFamily="34" charset="0"/>
                </a:rPr>
                <a:t>path</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6" name="Text Box 10"/>
            <p:cNvSpPr txBox="1">
              <a:spLocks noChangeArrowheads="1"/>
            </p:cNvSpPr>
            <p:nvPr/>
          </p:nvSpPr>
          <p:spPr bwMode="auto">
            <a:xfrm>
              <a:off x="1770177" y="1135063"/>
              <a:ext cx="148922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Unità di controllo</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7" name="Text Box 11"/>
            <p:cNvSpPr txBox="1">
              <a:spLocks noChangeArrowheads="1"/>
            </p:cNvSpPr>
            <p:nvPr/>
          </p:nvSpPr>
          <p:spPr bwMode="auto">
            <a:xfrm>
              <a:off x="279359" y="858030"/>
              <a:ext cx="609602"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CPU</a:t>
              </a:r>
              <a:endParaRPr lang="it-IT" sz="3733" b="0" u="none" dirty="0">
                <a:solidFill>
                  <a:schemeClr val="tx1"/>
                </a:solidFill>
                <a:latin typeface="Arial" pitchFamily="34" charset="0"/>
              </a:endParaRPr>
            </a:p>
          </p:txBody>
        </p:sp>
        <p:sp>
          <p:nvSpPr>
            <p:cNvPr id="24599" name="Freeform 23"/>
            <p:cNvSpPr>
              <a:spLocks/>
            </p:cNvSpPr>
            <p:nvPr/>
          </p:nvSpPr>
          <p:spPr bwMode="auto">
            <a:xfrm rot="-5400000">
              <a:off x="1409693" y="1784355"/>
              <a:ext cx="717554" cy="596888"/>
            </a:xfrm>
            <a:custGeom>
              <a:avLst/>
              <a:gdLst>
                <a:gd name="connsiteX0" fmla="*/ 0 w 113"/>
                <a:gd name="connsiteY0" fmla="*/ 791 h 791"/>
                <a:gd name="connsiteX1" fmla="*/ 78 w 113"/>
                <a:gd name="connsiteY1" fmla="*/ 781 h 791"/>
                <a:gd name="connsiteX2" fmla="*/ 113 w 113"/>
                <a:gd name="connsiteY2" fmla="*/ 0 h 791"/>
                <a:gd name="connsiteX0" fmla="*/ 0 w 117"/>
                <a:gd name="connsiteY0" fmla="*/ 791 h 791"/>
                <a:gd name="connsiteX1" fmla="*/ 105 w 117"/>
                <a:gd name="connsiteY1" fmla="*/ 602 h 791"/>
                <a:gd name="connsiteX2" fmla="*/ 113 w 117"/>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5"/>
                <a:gd name="connsiteY0" fmla="*/ 791 h 791"/>
                <a:gd name="connsiteX1" fmla="*/ 115 w 115"/>
                <a:gd name="connsiteY1" fmla="*/ 580 h 791"/>
                <a:gd name="connsiteX2" fmla="*/ 113 w 115"/>
                <a:gd name="connsiteY2" fmla="*/ 0 h 791"/>
                <a:gd name="connsiteX0" fmla="*/ 0 w 114"/>
                <a:gd name="connsiteY0" fmla="*/ 791 h 791"/>
                <a:gd name="connsiteX1" fmla="*/ 108 w 114"/>
                <a:gd name="connsiteY1" fmla="*/ 562 h 791"/>
                <a:gd name="connsiteX2" fmla="*/ 113 w 114"/>
                <a:gd name="connsiteY2" fmla="*/ 0 h 791"/>
                <a:gd name="connsiteX0" fmla="*/ 0 w 113"/>
                <a:gd name="connsiteY0" fmla="*/ 791 h 791"/>
                <a:gd name="connsiteX1" fmla="*/ 108 w 113"/>
                <a:gd name="connsiteY1" fmla="*/ 562 h 791"/>
                <a:gd name="connsiteX2" fmla="*/ 113 w 113"/>
                <a:gd name="connsiteY2" fmla="*/ 0 h 791"/>
                <a:gd name="connsiteX0" fmla="*/ 0 w 113"/>
                <a:gd name="connsiteY0" fmla="*/ 791 h 803"/>
                <a:gd name="connsiteX1" fmla="*/ 102 w 113"/>
                <a:gd name="connsiteY1" fmla="*/ 803 h 803"/>
                <a:gd name="connsiteX2" fmla="*/ 113 w 113"/>
                <a:gd name="connsiteY2" fmla="*/ 0 h 803"/>
                <a:gd name="connsiteX0" fmla="*/ 0 w 113"/>
                <a:gd name="connsiteY0" fmla="*/ 791 h 803"/>
                <a:gd name="connsiteX1" fmla="*/ 102 w 113"/>
                <a:gd name="connsiteY1" fmla="*/ 803 h 803"/>
                <a:gd name="connsiteX2" fmla="*/ 113 w 113"/>
                <a:gd name="connsiteY2" fmla="*/ 0 h 803"/>
                <a:gd name="connsiteX0" fmla="*/ 0 w 119"/>
                <a:gd name="connsiteY0" fmla="*/ 791 h 804"/>
                <a:gd name="connsiteX1" fmla="*/ 102 w 119"/>
                <a:gd name="connsiteY1" fmla="*/ 803 h 804"/>
                <a:gd name="connsiteX2" fmla="*/ 108 w 119"/>
                <a:gd name="connsiteY2" fmla="*/ 446 h 804"/>
                <a:gd name="connsiteX3" fmla="*/ 113 w 119"/>
                <a:gd name="connsiteY3" fmla="*/ 0 h 804"/>
                <a:gd name="connsiteX0" fmla="*/ 0 w 121"/>
                <a:gd name="connsiteY0" fmla="*/ 791 h 803"/>
                <a:gd name="connsiteX1" fmla="*/ 102 w 121"/>
                <a:gd name="connsiteY1" fmla="*/ 803 h 803"/>
                <a:gd name="connsiteX2" fmla="*/ 113 w 121"/>
                <a:gd name="connsiteY2" fmla="*/ 0 h 803"/>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Lst>
              <a:ahLst/>
              <a:cxnLst>
                <a:cxn ang="0">
                  <a:pos x="connsiteX0" y="connsiteY0"/>
                </a:cxn>
                <a:cxn ang="0">
                  <a:pos x="connsiteX1" y="connsiteY1"/>
                </a:cxn>
                <a:cxn ang="0">
                  <a:pos x="connsiteX2" y="connsiteY2"/>
                </a:cxn>
              </a:cxnLst>
              <a:rect l="l" t="t" r="r" b="b"/>
              <a:pathLst>
                <a:path w="113" h="791">
                  <a:moveTo>
                    <a:pt x="0" y="791"/>
                  </a:moveTo>
                  <a:lnTo>
                    <a:pt x="97" y="661"/>
                  </a:lnTo>
                  <a:cubicBezTo>
                    <a:pt x="102" y="441"/>
                    <a:pt x="108" y="220"/>
                    <a:pt x="113" y="0"/>
                  </a:cubicBez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0" name="Freeform 24"/>
            <p:cNvSpPr>
              <a:spLocks/>
            </p:cNvSpPr>
            <p:nvPr/>
          </p:nvSpPr>
          <p:spPr bwMode="auto">
            <a:xfrm rot="-5400000">
              <a:off x="1871264" y="1152138"/>
              <a:ext cx="262730" cy="1138220"/>
            </a:xfrm>
            <a:custGeom>
              <a:avLst/>
              <a:gdLst/>
              <a:ahLst/>
              <a:cxnLst>
                <a:cxn ang="0">
                  <a:pos x="330" y="0"/>
                </a:cxn>
                <a:cxn ang="0">
                  <a:pos x="330" y="773"/>
                </a:cxn>
                <a:cxn ang="0">
                  <a:pos x="0" y="780"/>
                </a:cxn>
              </a:cxnLst>
              <a:rect l="0" t="0" r="r" b="b"/>
              <a:pathLst>
                <a:path w="330" h="780">
                  <a:moveTo>
                    <a:pt x="330" y="0"/>
                  </a:moveTo>
                  <a:lnTo>
                    <a:pt x="330" y="773"/>
                  </a:lnTo>
                  <a:lnTo>
                    <a:pt x="0" y="780"/>
                  </a:ln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1" name="Rectangle 25"/>
            <p:cNvSpPr>
              <a:spLocks noChangeArrowheads="1"/>
            </p:cNvSpPr>
            <p:nvPr/>
          </p:nvSpPr>
          <p:spPr bwMode="auto">
            <a:xfrm>
              <a:off x="1770178" y="2441576"/>
              <a:ext cx="1234942"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2" name="Rectangle 26"/>
            <p:cNvSpPr>
              <a:spLocks noChangeArrowheads="1"/>
            </p:cNvSpPr>
            <p:nvPr/>
          </p:nvSpPr>
          <p:spPr bwMode="auto">
            <a:xfrm>
              <a:off x="2143108" y="1851024"/>
              <a:ext cx="812777" cy="292093"/>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4" name="Rectangle 28"/>
            <p:cNvSpPr>
              <a:spLocks noChangeArrowheads="1"/>
            </p:cNvSpPr>
            <p:nvPr/>
          </p:nvSpPr>
          <p:spPr bwMode="auto">
            <a:xfrm>
              <a:off x="571472" y="2143121"/>
              <a:ext cx="991426" cy="1785951"/>
            </a:xfrm>
            <a:prstGeom prst="rect">
              <a:avLst/>
            </a:prstGeom>
            <a:noFill/>
            <a:ln w="28575">
              <a:solidFill>
                <a:schemeClr val="tx2">
                  <a:lumMod val="40000"/>
                  <a:lumOff val="60000"/>
                </a:schemeClr>
              </a:solidFill>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24605" name="Text Box 29"/>
            <p:cNvSpPr txBox="1">
              <a:spLocks noChangeArrowheads="1"/>
            </p:cNvSpPr>
            <p:nvPr/>
          </p:nvSpPr>
          <p:spPr bwMode="auto">
            <a:xfrm flipH="1">
              <a:off x="571471" y="2143123"/>
              <a:ext cx="991428" cy="23336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Registri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24609" name="Freeform 33"/>
            <p:cNvSpPr>
              <a:spLocks/>
            </p:cNvSpPr>
            <p:nvPr/>
          </p:nvSpPr>
          <p:spPr bwMode="auto">
            <a:xfrm rot="16200000" flipV="1">
              <a:off x="841763" y="1218789"/>
              <a:ext cx="450845" cy="991426"/>
            </a:xfrm>
            <a:custGeom>
              <a:avLst/>
              <a:gdLst/>
              <a:ahLst/>
              <a:cxnLst>
                <a:cxn ang="0">
                  <a:pos x="0" y="0"/>
                </a:cxn>
                <a:cxn ang="0">
                  <a:pos x="900" y="330"/>
                </a:cxn>
                <a:cxn ang="0">
                  <a:pos x="900" y="1487"/>
                </a:cxn>
                <a:cxn ang="0">
                  <a:pos x="0" y="1817"/>
                </a:cxn>
                <a:cxn ang="0">
                  <a:pos x="3" y="1131"/>
                </a:cxn>
                <a:cxn ang="0">
                  <a:pos x="222" y="1023"/>
                </a:cxn>
                <a:cxn ang="0">
                  <a:pos x="222" y="788"/>
                </a:cxn>
                <a:cxn ang="0">
                  <a:pos x="0" y="684"/>
                </a:cxn>
                <a:cxn ang="0">
                  <a:pos x="0" y="0"/>
                </a:cxn>
              </a:cxnLst>
              <a:rect l="0" t="0" r="r" b="b"/>
              <a:pathLst>
                <a:path w="900" h="1817">
                  <a:moveTo>
                    <a:pt x="0" y="0"/>
                  </a:moveTo>
                  <a:lnTo>
                    <a:pt x="900" y="330"/>
                  </a:lnTo>
                  <a:lnTo>
                    <a:pt x="900" y="1487"/>
                  </a:lnTo>
                  <a:lnTo>
                    <a:pt x="0" y="1817"/>
                  </a:lnTo>
                  <a:lnTo>
                    <a:pt x="3" y="1131"/>
                  </a:lnTo>
                  <a:lnTo>
                    <a:pt x="222" y="1023"/>
                  </a:lnTo>
                  <a:lnTo>
                    <a:pt x="222" y="788"/>
                  </a:lnTo>
                  <a:lnTo>
                    <a:pt x="0" y="684"/>
                  </a:lnTo>
                  <a:lnTo>
                    <a:pt x="0" y="0"/>
                  </a:lnTo>
                  <a:close/>
                </a:path>
              </a:pathLst>
            </a:custGeom>
            <a:noFill/>
            <a:ln w="28575" cap="flat" cmpd="sng">
              <a:solidFill>
                <a:srgbClr val="FF0000"/>
              </a:solidFill>
              <a:prstDash val="solid"/>
              <a:round/>
              <a:headEnd/>
              <a:tailEnd/>
            </a:ln>
            <a:effectLst/>
          </p:spPr>
          <p:txBody>
            <a:bodyPr vert="horz" wrap="square" lIns="121920" tIns="60960" rIns="121920" bIns="60960" numCol="1" anchor="ctr" anchorCtr="0" compatLnSpc="1">
              <a:prstTxWarp prst="textNoShape">
                <a:avLst/>
              </a:prstTxWarp>
            </a:bodyPr>
            <a:lstStyle/>
            <a:p>
              <a:endParaRPr lang="it-IT" sz="1467">
                <a:latin typeface="+mn-lt"/>
              </a:endParaRPr>
            </a:p>
          </p:txBody>
        </p:sp>
        <p:sp>
          <p:nvSpPr>
            <p:cNvPr id="24610" name="Text Box 34"/>
            <p:cNvSpPr txBox="1">
              <a:spLocks noChangeArrowheads="1"/>
            </p:cNvSpPr>
            <p:nvPr/>
          </p:nvSpPr>
          <p:spPr bwMode="auto">
            <a:xfrm>
              <a:off x="777080" y="1589882"/>
              <a:ext cx="580210" cy="2055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ALU</a:t>
              </a:r>
              <a:endParaRPr lang="it-IT" sz="2400" b="0" u="none" dirty="0">
                <a:solidFill>
                  <a:srgbClr val="FF0000"/>
                </a:solidFill>
                <a:effectLst>
                  <a:outerShdw blurRad="38100" dist="38100" dir="2700000" algn="tl">
                    <a:srgbClr val="000000">
                      <a:alpha val="43137"/>
                    </a:srgbClr>
                  </a:outerShdw>
                </a:effectLst>
                <a:latin typeface="Arial" pitchFamily="34" charset="0"/>
              </a:endParaRPr>
            </a:p>
          </p:txBody>
        </p:sp>
        <p:cxnSp>
          <p:nvCxnSpPr>
            <p:cNvPr id="59" name="Straight Connector 58"/>
            <p:cNvCxnSpPr>
              <a:stCxn id="24583" idx="0"/>
              <a:endCxn id="24583" idx="2"/>
            </p:cNvCxnSpPr>
            <p:nvPr/>
          </p:nvCxnSpPr>
          <p:spPr>
            <a:xfrm rot="16200000" flipH="1">
              <a:off x="300939" y="2603505"/>
              <a:ext cx="2936885" cy="1588"/>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4"/>
            <p:cNvSpPr txBox="1">
              <a:spLocks noChangeArrowheads="1"/>
            </p:cNvSpPr>
            <p:nvPr/>
          </p:nvSpPr>
          <p:spPr bwMode="auto">
            <a:xfrm>
              <a:off x="2643174" y="224075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IR</a:t>
              </a:r>
              <a:endParaRPr lang="it-IT" sz="4800" u="none" dirty="0">
                <a:solidFill>
                  <a:schemeClr val="tx1"/>
                </a:solidFill>
                <a:latin typeface="Arial" pitchFamily="34" charset="0"/>
              </a:endParaRPr>
            </a:p>
          </p:txBody>
        </p:sp>
        <p:sp>
          <p:nvSpPr>
            <p:cNvPr id="57" name="Rectangle 25"/>
            <p:cNvSpPr>
              <a:spLocks noChangeArrowheads="1"/>
            </p:cNvSpPr>
            <p:nvPr/>
          </p:nvSpPr>
          <p:spPr bwMode="auto">
            <a:xfrm>
              <a:off x="1928794" y="3061496"/>
              <a:ext cx="1076325"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58" name="Text Box 4"/>
            <p:cNvSpPr txBox="1">
              <a:spLocks noChangeArrowheads="1"/>
            </p:cNvSpPr>
            <p:nvPr/>
          </p:nvSpPr>
          <p:spPr bwMode="auto">
            <a:xfrm>
              <a:off x="2643174" y="286067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PC</a:t>
              </a:r>
              <a:endParaRPr lang="it-IT" sz="4800" u="none" dirty="0">
                <a:solidFill>
                  <a:schemeClr val="tx1"/>
                </a:solidFill>
                <a:latin typeface="Arial" pitchFamily="34" charset="0"/>
              </a:endParaRPr>
            </a:p>
          </p:txBody>
        </p:sp>
        <p:sp>
          <p:nvSpPr>
            <p:cNvPr id="64" name="Rectangle 28"/>
            <p:cNvSpPr>
              <a:spLocks noChangeArrowheads="1"/>
            </p:cNvSpPr>
            <p:nvPr/>
          </p:nvSpPr>
          <p:spPr bwMode="auto">
            <a:xfrm>
              <a:off x="571471" y="350044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5" name="Rectangle 28"/>
            <p:cNvSpPr>
              <a:spLocks noChangeArrowheads="1"/>
            </p:cNvSpPr>
            <p:nvPr/>
          </p:nvSpPr>
          <p:spPr bwMode="auto">
            <a:xfrm>
              <a:off x="575439" y="307181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6" name="Rectangle 28"/>
            <p:cNvSpPr>
              <a:spLocks noChangeArrowheads="1"/>
            </p:cNvSpPr>
            <p:nvPr/>
          </p:nvSpPr>
          <p:spPr bwMode="auto">
            <a:xfrm>
              <a:off x="571471" y="2646360"/>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7" name="Text Box 29"/>
            <p:cNvSpPr txBox="1">
              <a:spLocks noChangeArrowheads="1"/>
            </p:cNvSpPr>
            <p:nvPr/>
          </p:nvSpPr>
          <p:spPr bwMode="auto">
            <a:xfrm flipH="1">
              <a:off x="271423" y="371475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R00</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8" name="Text Box 29"/>
            <p:cNvSpPr txBox="1">
              <a:spLocks noChangeArrowheads="1"/>
            </p:cNvSpPr>
            <p:nvPr/>
          </p:nvSpPr>
          <p:spPr bwMode="auto">
            <a:xfrm flipH="1">
              <a:off x="271423" y="3501076"/>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R01</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9" name="Text Box 29"/>
            <p:cNvSpPr txBox="1">
              <a:spLocks noChangeArrowheads="1"/>
            </p:cNvSpPr>
            <p:nvPr/>
          </p:nvSpPr>
          <p:spPr bwMode="auto">
            <a:xfrm flipH="1">
              <a:off x="271423" y="328739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R02</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0" name="Text Box 29"/>
            <p:cNvSpPr txBox="1">
              <a:spLocks noChangeArrowheads="1"/>
            </p:cNvSpPr>
            <p:nvPr/>
          </p:nvSpPr>
          <p:spPr bwMode="auto">
            <a:xfrm flipH="1">
              <a:off x="271423" y="3073718"/>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R03</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1" name="Text Box 29"/>
            <p:cNvSpPr txBox="1">
              <a:spLocks noChangeArrowheads="1"/>
            </p:cNvSpPr>
            <p:nvPr/>
          </p:nvSpPr>
          <p:spPr bwMode="auto">
            <a:xfrm flipH="1">
              <a:off x="271423" y="2860039"/>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R04</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2" name="Text Box 29"/>
            <p:cNvSpPr txBox="1">
              <a:spLocks noChangeArrowheads="1"/>
            </p:cNvSpPr>
            <p:nvPr/>
          </p:nvSpPr>
          <p:spPr bwMode="auto">
            <a:xfrm flipH="1">
              <a:off x="271423" y="2646360"/>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R05</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3" name="Text Box 29"/>
            <p:cNvSpPr txBox="1">
              <a:spLocks noChangeArrowheads="1"/>
            </p:cNvSpPr>
            <p:nvPr/>
          </p:nvSpPr>
          <p:spPr bwMode="auto">
            <a:xfrm flipH="1">
              <a:off x="271423" y="2432045"/>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a:t>
              </a:r>
              <a:endParaRPr kumimoji="0" lang="it-IT" i="0" u="none" strike="noStrike" cap="none" normalizeH="0" baseline="0" dirty="0">
                <a:ln>
                  <a:noFill/>
                </a:ln>
                <a:solidFill>
                  <a:schemeClr val="tx2">
                    <a:lumMod val="60000"/>
                    <a:lumOff val="40000"/>
                  </a:schemeClr>
                </a:solidFill>
                <a:latin typeface="Arial" pitchFamily="34" charset="0"/>
              </a:endParaRPr>
            </a:p>
          </p:txBody>
        </p:sp>
      </p:grpSp>
      <p:grpSp>
        <p:nvGrpSpPr>
          <p:cNvPr id="4" name="Group 76"/>
          <p:cNvGrpSpPr/>
          <p:nvPr/>
        </p:nvGrpSpPr>
        <p:grpSpPr>
          <a:xfrm>
            <a:off x="8191513" y="1142984"/>
            <a:ext cx="3238524" cy="4095779"/>
            <a:chOff x="6143635" y="857238"/>
            <a:chExt cx="2428893" cy="3071834"/>
          </a:xfrm>
        </p:grpSpPr>
        <p:sp>
          <p:nvSpPr>
            <p:cNvPr id="24581" name="Rectangle 5"/>
            <p:cNvSpPr>
              <a:spLocks noChangeArrowheads="1"/>
            </p:cNvSpPr>
            <p:nvPr/>
          </p:nvSpPr>
          <p:spPr bwMode="auto">
            <a:xfrm>
              <a:off x="6143636" y="1135063"/>
              <a:ext cx="2428892" cy="2794009"/>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14" name="Text Box 38"/>
            <p:cNvSpPr txBox="1">
              <a:spLocks noChangeArrowheads="1"/>
            </p:cNvSpPr>
            <p:nvPr/>
          </p:nvSpPr>
          <p:spPr bwMode="auto">
            <a:xfrm>
              <a:off x="6143635" y="857238"/>
              <a:ext cx="857256"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Memoria</a:t>
              </a:r>
              <a:endParaRPr lang="it-IT" sz="3733" b="0" u="none" dirty="0">
                <a:solidFill>
                  <a:schemeClr val="tx1"/>
                </a:solidFill>
                <a:latin typeface="Arial" pitchFamily="34" charset="0"/>
              </a:endParaRPr>
            </a:p>
          </p:txBody>
        </p:sp>
        <p:sp>
          <p:nvSpPr>
            <p:cNvPr id="74" name="Text Box 29"/>
            <p:cNvSpPr txBox="1">
              <a:spLocks noChangeArrowheads="1"/>
            </p:cNvSpPr>
            <p:nvPr/>
          </p:nvSpPr>
          <p:spPr bwMode="auto">
            <a:xfrm flipH="1">
              <a:off x="8286780" y="1256984"/>
              <a:ext cx="285748" cy="134112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Istruzioni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75" name="Text Box 29"/>
            <p:cNvSpPr txBox="1">
              <a:spLocks noChangeArrowheads="1"/>
            </p:cNvSpPr>
            <p:nvPr/>
          </p:nvSpPr>
          <p:spPr bwMode="auto">
            <a:xfrm flipH="1">
              <a:off x="8286780" y="3000378"/>
              <a:ext cx="285748" cy="852325"/>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Dati</a:t>
              </a:r>
              <a:endParaRPr lang="it-IT" sz="2667" b="0" u="none" dirty="0">
                <a:solidFill>
                  <a:srgbClr val="FF0000"/>
                </a:solidFill>
                <a:effectLst>
                  <a:outerShdw blurRad="38100" dist="38100" dir="2700000" algn="tl">
                    <a:srgbClr val="000000">
                      <a:alpha val="43137"/>
                    </a:srgbClr>
                  </a:outerShdw>
                </a:effectLst>
                <a:latin typeface="Arial" pitchFamily="34" charset="0"/>
              </a:endParaRPr>
            </a:p>
          </p:txBody>
        </p:sp>
      </p:grpSp>
      <p:grpSp>
        <p:nvGrpSpPr>
          <p:cNvPr id="9" name="Group 84"/>
          <p:cNvGrpSpPr/>
          <p:nvPr/>
        </p:nvGrpSpPr>
        <p:grpSpPr>
          <a:xfrm>
            <a:off x="4036431" y="1822451"/>
            <a:ext cx="4155084" cy="162988"/>
            <a:chOff x="3027323" y="1366838"/>
            <a:chExt cx="3116313" cy="122241"/>
          </a:xfrm>
        </p:grpSpPr>
        <p:sp>
          <p:nvSpPr>
            <p:cNvPr id="24596" name="Line 20"/>
            <p:cNvSpPr>
              <a:spLocks noChangeShapeType="1"/>
            </p:cNvSpPr>
            <p:nvPr/>
          </p:nvSpPr>
          <p:spPr bwMode="auto">
            <a:xfrm>
              <a:off x="3027323" y="1366838"/>
              <a:ext cx="1301789" cy="0"/>
            </a:xfrm>
            <a:prstGeom prst="line">
              <a:avLst/>
            </a:prstGeom>
            <a:noFill/>
            <a:ln w="19050">
              <a:solidFill>
                <a:srgbClr val="333333">
                  <a:alpha val="50196"/>
                </a:srgbClr>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03" name="Line 27"/>
            <p:cNvSpPr>
              <a:spLocks noChangeShapeType="1"/>
            </p:cNvSpPr>
            <p:nvPr/>
          </p:nvSpPr>
          <p:spPr bwMode="auto">
            <a:xfrm>
              <a:off x="4329111" y="1489079"/>
              <a:ext cx="1814525" cy="0"/>
            </a:xfrm>
            <a:prstGeom prst="line">
              <a:avLst/>
            </a:prstGeom>
            <a:noFill/>
            <a:ln w="19050">
              <a:solidFill>
                <a:srgbClr val="333333">
                  <a:alpha val="50196"/>
                </a:srgbClr>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0" name="Group 86"/>
          <p:cNvGrpSpPr/>
          <p:nvPr/>
        </p:nvGrpSpPr>
        <p:grpSpPr>
          <a:xfrm>
            <a:off x="2083864" y="3333749"/>
            <a:ext cx="6107651" cy="1809763"/>
            <a:chOff x="1562898" y="2500312"/>
            <a:chExt cx="4580738" cy="1357322"/>
          </a:xfrm>
        </p:grpSpPr>
        <p:sp>
          <p:nvSpPr>
            <p:cNvPr id="24608" name="Line 32"/>
            <p:cNvSpPr>
              <a:spLocks noChangeShapeType="1"/>
            </p:cNvSpPr>
            <p:nvPr/>
          </p:nvSpPr>
          <p:spPr bwMode="auto">
            <a:xfrm rot="5400000" flipH="1">
              <a:off x="5464975" y="2821783"/>
              <a:ext cx="0" cy="1357322"/>
            </a:xfrm>
            <a:prstGeom prst="line">
              <a:avLst/>
            </a:prstGeom>
            <a:noFill/>
            <a:ln w="19050">
              <a:solidFill>
                <a:srgbClr val="FF0000">
                  <a:alpha val="50196"/>
                </a:srgbClr>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11" name="Line 35"/>
            <p:cNvSpPr>
              <a:spLocks noChangeShapeType="1"/>
            </p:cNvSpPr>
            <p:nvPr/>
          </p:nvSpPr>
          <p:spPr bwMode="auto">
            <a:xfrm>
              <a:off x="5214942" y="3786196"/>
              <a:ext cx="928694"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0" name="Line 35"/>
            <p:cNvSpPr>
              <a:spLocks noChangeShapeType="1"/>
            </p:cNvSpPr>
            <p:nvPr/>
          </p:nvSpPr>
          <p:spPr bwMode="auto">
            <a:xfrm flipV="1">
              <a:off x="3005120" y="2500312"/>
              <a:ext cx="2216968"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2" name="Line 35"/>
            <p:cNvSpPr>
              <a:spLocks noChangeShapeType="1"/>
            </p:cNvSpPr>
            <p:nvPr/>
          </p:nvSpPr>
          <p:spPr bwMode="auto">
            <a:xfrm flipV="1">
              <a:off x="1566865" y="3857634"/>
              <a:ext cx="3648075"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3" name="Line 32"/>
            <p:cNvSpPr>
              <a:spLocks noChangeShapeType="1"/>
            </p:cNvSpPr>
            <p:nvPr/>
          </p:nvSpPr>
          <p:spPr bwMode="auto">
            <a:xfrm rot="5400000" flipH="1">
              <a:off x="3174607" y="1960173"/>
              <a:ext cx="0" cy="3223417"/>
            </a:xfrm>
            <a:prstGeom prst="line">
              <a:avLst/>
            </a:prstGeom>
            <a:noFill/>
            <a:ln w="19050">
              <a:solidFill>
                <a:srgbClr val="FF0000">
                  <a:alpha val="50196"/>
                </a:srgbClr>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1" name="Group 85"/>
          <p:cNvGrpSpPr/>
          <p:nvPr/>
        </p:nvGrpSpPr>
        <p:grpSpPr>
          <a:xfrm>
            <a:off x="4006825" y="3524251"/>
            <a:ext cx="4184691" cy="762005"/>
            <a:chOff x="3005119" y="2643188"/>
            <a:chExt cx="3138518" cy="571504"/>
          </a:xfrm>
        </p:grpSpPr>
        <p:sp>
          <p:nvSpPr>
            <p:cNvPr id="24595" name="Line 19"/>
            <p:cNvSpPr>
              <a:spLocks noChangeShapeType="1"/>
            </p:cNvSpPr>
            <p:nvPr/>
          </p:nvSpPr>
          <p:spPr bwMode="auto">
            <a:xfrm flipH="1" flipV="1">
              <a:off x="3005119" y="2643188"/>
              <a:ext cx="1781194"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598" name="Line 22"/>
            <p:cNvSpPr>
              <a:spLocks noChangeShapeType="1"/>
            </p:cNvSpPr>
            <p:nvPr/>
          </p:nvSpPr>
          <p:spPr bwMode="auto">
            <a:xfrm flipV="1">
              <a:off x="5214943" y="3071816"/>
              <a:ext cx="928694"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0" name="Line 18"/>
            <p:cNvSpPr>
              <a:spLocks noChangeShapeType="1"/>
            </p:cNvSpPr>
            <p:nvPr/>
          </p:nvSpPr>
          <p:spPr bwMode="auto">
            <a:xfrm flipV="1">
              <a:off x="3005119" y="3214692"/>
              <a:ext cx="2209821"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2" name="Line 22"/>
            <p:cNvSpPr>
              <a:spLocks noChangeShapeType="1"/>
            </p:cNvSpPr>
            <p:nvPr/>
          </p:nvSpPr>
          <p:spPr bwMode="auto">
            <a:xfrm flipH="1" flipV="1">
              <a:off x="4786313" y="2786064"/>
              <a:ext cx="1357322"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grpSp>
      <p:sp>
        <p:nvSpPr>
          <p:cNvPr id="77" name="Rectangle 76"/>
          <p:cNvSpPr/>
          <p:nvPr/>
        </p:nvSpPr>
        <p:spPr>
          <a:xfrm>
            <a:off x="2285974" y="3270689"/>
            <a:ext cx="1830749" cy="318100"/>
          </a:xfrm>
          <a:prstGeom prst="rect">
            <a:avLst/>
          </a:prstGeom>
        </p:spPr>
        <p:txBody>
          <a:bodyPr wrap="square">
            <a:spAutoFit/>
          </a:bodyPr>
          <a:lstStyle/>
          <a:p>
            <a:pPr>
              <a:spcBef>
                <a:spcPts val="400"/>
              </a:spcBef>
              <a:spcAft>
                <a:spcPts val="400"/>
              </a:spcAft>
            </a:pPr>
            <a:r>
              <a:rPr lang="it-IT" sz="1467" u="none" dirty="0" err="1">
                <a:solidFill>
                  <a:schemeClr val="accent1">
                    <a:lumMod val="75000"/>
                  </a:schemeClr>
                </a:solidFill>
                <a:latin typeface="Consolas" pitchFamily="49" charset="0"/>
              </a:rPr>
              <a:t>add</a:t>
            </a:r>
            <a:r>
              <a:rPr lang="it-IT" sz="1467" u="none" dirty="0">
                <a:solidFill>
                  <a:schemeClr val="accent1">
                    <a:lumMod val="75000"/>
                  </a:schemeClr>
                </a:solidFill>
                <a:latin typeface="Consolas" pitchFamily="49" charset="0"/>
              </a:rPr>
              <a:t> R01,R02,R03</a:t>
            </a:r>
          </a:p>
        </p:txBody>
      </p:sp>
      <p:sp>
        <p:nvSpPr>
          <p:cNvPr id="81" name="Rectangle 80"/>
          <p:cNvSpPr/>
          <p:nvPr/>
        </p:nvSpPr>
        <p:spPr>
          <a:xfrm>
            <a:off x="1426072" y="4380661"/>
            <a:ext cx="767296" cy="318100"/>
          </a:xfrm>
          <a:prstGeom prst="rect">
            <a:avLst/>
          </a:prstGeom>
        </p:spPr>
        <p:txBody>
          <a:bodyPr wrap="square">
            <a:spAutoFit/>
          </a:bodyPr>
          <a:lstStyle/>
          <a:p>
            <a:pPr>
              <a:spcBef>
                <a:spcPts val="400"/>
              </a:spcBef>
              <a:spcAft>
                <a:spcPts val="400"/>
              </a:spcAft>
            </a:pPr>
            <a:r>
              <a:rPr lang="it-IT" sz="1467" u="none" dirty="0">
                <a:solidFill>
                  <a:schemeClr val="accent1">
                    <a:lumMod val="75000"/>
                  </a:schemeClr>
                </a:solidFill>
                <a:latin typeface="Consolas" pitchFamily="49" charset="0"/>
              </a:rPr>
              <a:t>1492</a:t>
            </a:r>
          </a:p>
        </p:txBody>
      </p:sp>
      <p:sp>
        <p:nvSpPr>
          <p:cNvPr id="82" name="Rectangle 81"/>
          <p:cNvSpPr/>
          <p:nvPr/>
        </p:nvSpPr>
        <p:spPr>
          <a:xfrm>
            <a:off x="1185281" y="4095755"/>
            <a:ext cx="767296" cy="318100"/>
          </a:xfrm>
          <a:prstGeom prst="rect">
            <a:avLst/>
          </a:prstGeom>
        </p:spPr>
        <p:txBody>
          <a:bodyPr wrap="square">
            <a:spAutoFit/>
          </a:bodyPr>
          <a:lstStyle/>
          <a:p>
            <a:pPr>
              <a:spcBef>
                <a:spcPts val="400"/>
              </a:spcBef>
              <a:spcAft>
                <a:spcPts val="400"/>
              </a:spcAft>
            </a:pPr>
            <a:r>
              <a:rPr lang="it-IT" sz="1467" u="none" dirty="0">
                <a:solidFill>
                  <a:schemeClr val="accent1">
                    <a:lumMod val="75000"/>
                  </a:schemeClr>
                </a:solidFill>
                <a:latin typeface="Consolas" pitchFamily="49" charset="0"/>
              </a:rPr>
              <a:t>1918</a:t>
            </a:r>
          </a:p>
        </p:txBody>
      </p:sp>
      <p:sp>
        <p:nvSpPr>
          <p:cNvPr id="83" name="Rectangle 82"/>
          <p:cNvSpPr/>
          <p:nvPr/>
        </p:nvSpPr>
        <p:spPr>
          <a:xfrm>
            <a:off x="1422912" y="4380661"/>
            <a:ext cx="767296" cy="318100"/>
          </a:xfrm>
          <a:prstGeom prst="rect">
            <a:avLst/>
          </a:prstGeom>
        </p:spPr>
        <p:txBody>
          <a:bodyPr wrap="square">
            <a:spAutoFit/>
          </a:bodyPr>
          <a:lstStyle/>
          <a:p>
            <a:pPr>
              <a:spcBef>
                <a:spcPts val="400"/>
              </a:spcBef>
              <a:spcAft>
                <a:spcPts val="400"/>
              </a:spcAft>
            </a:pPr>
            <a:r>
              <a:rPr lang="it-IT" sz="1467" u="none" dirty="0">
                <a:solidFill>
                  <a:schemeClr val="accent1">
                    <a:lumMod val="75000"/>
                  </a:schemeClr>
                </a:solidFill>
                <a:latin typeface="Consolas" pitchFamily="49" charset="0"/>
              </a:rPr>
              <a:t>1492</a:t>
            </a:r>
          </a:p>
        </p:txBody>
      </p:sp>
      <p:sp>
        <p:nvSpPr>
          <p:cNvPr id="84" name="Rectangle 83"/>
          <p:cNvSpPr/>
          <p:nvPr/>
        </p:nvSpPr>
        <p:spPr>
          <a:xfrm>
            <a:off x="1182656" y="4091606"/>
            <a:ext cx="767296" cy="318100"/>
          </a:xfrm>
          <a:prstGeom prst="rect">
            <a:avLst/>
          </a:prstGeom>
        </p:spPr>
        <p:txBody>
          <a:bodyPr wrap="square">
            <a:spAutoFit/>
          </a:bodyPr>
          <a:lstStyle/>
          <a:p>
            <a:pPr>
              <a:spcBef>
                <a:spcPts val="400"/>
              </a:spcBef>
              <a:spcAft>
                <a:spcPts val="400"/>
              </a:spcAft>
            </a:pPr>
            <a:r>
              <a:rPr lang="it-IT" sz="1467" u="none" dirty="0">
                <a:solidFill>
                  <a:schemeClr val="accent1">
                    <a:lumMod val="75000"/>
                  </a:schemeClr>
                </a:solidFill>
                <a:latin typeface="Consolas" pitchFamily="49" charset="0"/>
              </a:rPr>
              <a:t>1918</a:t>
            </a:r>
          </a:p>
        </p:txBody>
      </p:sp>
      <p:sp>
        <p:nvSpPr>
          <p:cNvPr id="85" name="Rectangle 84"/>
          <p:cNvSpPr/>
          <p:nvPr/>
        </p:nvSpPr>
        <p:spPr>
          <a:xfrm>
            <a:off x="2661690" y="2921875"/>
            <a:ext cx="576791" cy="318100"/>
          </a:xfrm>
          <a:prstGeom prst="rect">
            <a:avLst/>
          </a:prstGeom>
        </p:spPr>
        <p:txBody>
          <a:bodyPr wrap="square">
            <a:spAutoFit/>
          </a:bodyPr>
          <a:lstStyle/>
          <a:p>
            <a:pPr>
              <a:spcBef>
                <a:spcPts val="400"/>
              </a:spcBef>
              <a:spcAft>
                <a:spcPts val="400"/>
              </a:spcAft>
            </a:pPr>
            <a:r>
              <a:rPr lang="it-IT" sz="1467" u="none" dirty="0" err="1">
                <a:solidFill>
                  <a:schemeClr val="accent1">
                    <a:lumMod val="75000"/>
                  </a:schemeClr>
                </a:solidFill>
                <a:latin typeface="Consolas" pitchFamily="49" charset="0"/>
              </a:rPr>
              <a:t>add</a:t>
            </a:r>
            <a:endParaRPr lang="it-IT" sz="1467" u="none" dirty="0">
              <a:solidFill>
                <a:schemeClr val="accent1">
                  <a:lumMod val="75000"/>
                </a:schemeClr>
              </a:solidFill>
              <a:latin typeface="Consolas" pitchFamily="49" charset="0"/>
            </a:endParaRPr>
          </a:p>
        </p:txBody>
      </p:sp>
      <p:sp>
        <p:nvSpPr>
          <p:cNvPr id="86" name="Rectangle 85"/>
          <p:cNvSpPr/>
          <p:nvPr/>
        </p:nvSpPr>
        <p:spPr>
          <a:xfrm>
            <a:off x="1911359" y="1822451"/>
            <a:ext cx="768324" cy="318100"/>
          </a:xfrm>
          <a:prstGeom prst="rect">
            <a:avLst/>
          </a:prstGeom>
        </p:spPr>
        <p:txBody>
          <a:bodyPr wrap="square">
            <a:spAutoFit/>
          </a:bodyPr>
          <a:lstStyle/>
          <a:p>
            <a:pPr>
              <a:spcBef>
                <a:spcPts val="400"/>
              </a:spcBef>
              <a:spcAft>
                <a:spcPts val="400"/>
              </a:spcAft>
            </a:pPr>
            <a:r>
              <a:rPr lang="it-IT" sz="1467" u="none" dirty="0">
                <a:solidFill>
                  <a:schemeClr val="accent1">
                    <a:lumMod val="75000"/>
                  </a:schemeClr>
                </a:solidFill>
                <a:latin typeface="Consolas" pitchFamily="49" charset="0"/>
              </a:rPr>
              <a:t>esito</a:t>
            </a:r>
          </a:p>
        </p:txBody>
      </p:sp>
      <p:sp>
        <p:nvSpPr>
          <p:cNvPr id="87" name="Rectangle 86"/>
          <p:cNvSpPr/>
          <p:nvPr/>
        </p:nvSpPr>
        <p:spPr>
          <a:xfrm>
            <a:off x="1042424" y="2045139"/>
            <a:ext cx="767296" cy="318100"/>
          </a:xfrm>
          <a:prstGeom prst="rect">
            <a:avLst/>
          </a:prstGeom>
        </p:spPr>
        <p:txBody>
          <a:bodyPr wrap="square">
            <a:spAutoFit/>
          </a:bodyPr>
          <a:lstStyle/>
          <a:p>
            <a:pPr>
              <a:spcBef>
                <a:spcPts val="400"/>
              </a:spcBef>
              <a:spcAft>
                <a:spcPts val="400"/>
              </a:spcAft>
            </a:pPr>
            <a:r>
              <a:rPr lang="it-IT" sz="1467" u="none" dirty="0">
                <a:solidFill>
                  <a:schemeClr val="accent1">
                    <a:lumMod val="75000"/>
                  </a:schemeClr>
                </a:solidFill>
                <a:latin typeface="Consolas" pitchFamily="49" charset="0"/>
              </a:rPr>
              <a:t>3410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par>
                          <p:cTn id="11" fill="hold">
                            <p:stCondLst>
                              <p:cond delay="0"/>
                            </p:stCondLst>
                            <p:childTnLst>
                              <p:par>
                                <p:cTn id="12" presetID="0" presetClass="path" presetSubtype="0" accel="50000" decel="50000" fill="hold" grpId="1" nodeType="afterEffect">
                                  <p:stCondLst>
                                    <p:cond delay="0"/>
                                  </p:stCondLst>
                                  <p:childTnLst>
                                    <p:animMotion origin="layout" path="M 4.58333E-6 4.07407E-6 L -0.04623 -0.23357 L -0.03282 -0.29723 " pathEditMode="relative" rAng="0" ptsTypes="AAA">
                                      <p:cBhvr>
                                        <p:cTn id="13" dur="2000" fill="hold"/>
                                        <p:tgtEl>
                                          <p:spTgt spid="84"/>
                                        </p:tgtEl>
                                        <p:attrNameLst>
                                          <p:attrName>ppt_x</p:attrName>
                                          <p:attrName>ppt_y</p:attrName>
                                        </p:attrNameLst>
                                      </p:cBhvr>
                                      <p:rCtr x="-2318" y="-14861"/>
                                    </p:animMotion>
                                  </p:childTnLst>
                                </p:cTn>
                              </p:par>
                              <p:par>
                                <p:cTn id="14" presetID="0" presetClass="path" presetSubtype="0" accel="50000" decel="50000" fill="hold" grpId="1" nodeType="withEffect">
                                  <p:stCondLst>
                                    <p:cond delay="0"/>
                                  </p:stCondLst>
                                  <p:childTnLst>
                                    <p:animMotion origin="layout" path="M 2.91667E-6 4.44444E-6 L 0.00742 -0.26945 L -0.00365 -0.33565 " pathEditMode="relative" rAng="0" ptsTypes="AAA">
                                      <p:cBhvr>
                                        <p:cTn id="15" dur="2000" fill="hold"/>
                                        <p:tgtEl>
                                          <p:spTgt spid="83"/>
                                        </p:tgtEl>
                                        <p:attrNameLst>
                                          <p:attrName>ppt_x</p:attrName>
                                          <p:attrName>ppt_y</p:attrName>
                                        </p:attrNameLst>
                                      </p:cBhvr>
                                      <p:rCtr x="182" y="-16782"/>
                                    </p:animMotion>
                                  </p:childTnLst>
                                </p:cTn>
                              </p:par>
                              <p:par>
                                <p:cTn id="16" presetID="0" presetClass="path" presetSubtype="0" accel="50000" decel="50000" fill="hold" grpId="1" nodeType="withEffect">
                                  <p:stCondLst>
                                    <p:cond delay="0"/>
                                  </p:stCondLst>
                                  <p:childTnLst>
                                    <p:animMotion origin="layout" path="M 0 0 L -0.01111 -0.12743 L -0.06493 -0.12989 " pathEditMode="relative" ptsTypes="AAA">
                                      <p:cBhvr>
                                        <p:cTn id="17" dur="2000" fill="hold"/>
                                        <p:tgtEl>
                                          <p:spTgt spid="85"/>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6"/>
                                        </p:tgtEl>
                                        <p:attrNameLst>
                                          <p:attrName>style.visibility</p:attrName>
                                        </p:attrNameLst>
                                      </p:cBhvr>
                                      <p:to>
                                        <p:strVal val="visible"/>
                                      </p:to>
                                    </p:set>
                                  </p:childTnLst>
                                </p:cTn>
                              </p:par>
                              <p:par>
                                <p:cTn id="22" presetID="1" presetClass="exit" presetSubtype="0" fill="hold" grpId="2" nodeType="withEffect">
                                  <p:stCondLst>
                                    <p:cond delay="0"/>
                                  </p:stCondLst>
                                  <p:childTnLst>
                                    <p:set>
                                      <p:cBhvr>
                                        <p:cTn id="23" dur="1" fill="hold">
                                          <p:stCondLst>
                                            <p:cond delay="0"/>
                                          </p:stCondLst>
                                        </p:cTn>
                                        <p:tgtEl>
                                          <p:spTgt spid="84"/>
                                        </p:tgtEl>
                                        <p:attrNameLst>
                                          <p:attrName>style.visibility</p:attrName>
                                        </p:attrNameLst>
                                      </p:cBhvr>
                                      <p:to>
                                        <p:strVal val="hidden"/>
                                      </p:to>
                                    </p:set>
                                  </p:childTnLst>
                                </p:cTn>
                              </p:par>
                              <p:par>
                                <p:cTn id="24" presetID="1" presetClass="exit" presetSubtype="0" fill="hold" grpId="2" nodeType="withEffect">
                                  <p:stCondLst>
                                    <p:cond delay="0"/>
                                  </p:stCondLst>
                                  <p:childTnLst>
                                    <p:set>
                                      <p:cBhvr>
                                        <p:cTn id="25" dur="1" fill="hold">
                                          <p:stCondLst>
                                            <p:cond delay="0"/>
                                          </p:stCondLst>
                                        </p:cTn>
                                        <p:tgtEl>
                                          <p:spTgt spid="83"/>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87"/>
                                        </p:tgtEl>
                                        <p:attrNameLst>
                                          <p:attrName>style.visibility</p:attrName>
                                        </p:attrNameLst>
                                      </p:cBhvr>
                                      <p:to>
                                        <p:strVal val="visible"/>
                                      </p:to>
                                    </p:set>
                                  </p:childTnLst>
                                </p:cTn>
                              </p:par>
                            </p:childTnLst>
                          </p:cTn>
                        </p:par>
                        <p:par>
                          <p:cTn id="28" fill="hold">
                            <p:stCondLst>
                              <p:cond delay="0"/>
                            </p:stCondLst>
                            <p:childTnLst>
                              <p:par>
                                <p:cTn id="29" presetID="0" presetClass="path" presetSubtype="0" accel="50000" decel="50000" fill="hold" grpId="1" nodeType="afterEffect">
                                  <p:stCondLst>
                                    <p:cond delay="0"/>
                                  </p:stCondLst>
                                  <p:childTnLst>
                                    <p:animMotion origin="layout" path="M -2.77778E-7 3.01142E-6 L -0.00347 -0.05153 L -0.0684 -0.05153 L -0.06979 0.37426 L -0.03021 0.3755 " pathEditMode="relative" rAng="0" ptsTypes="AAAAA">
                                      <p:cBhvr>
                                        <p:cTn id="30" dur="2000" fill="hold"/>
                                        <p:tgtEl>
                                          <p:spTgt spid="87"/>
                                        </p:tgtEl>
                                        <p:attrNameLst>
                                          <p:attrName>ppt_x</p:attrName>
                                          <p:attrName>ppt_y</p:attrName>
                                        </p:attrNameLst>
                                      </p:cBhvr>
                                      <p:rCtr x="-3500" y="16200"/>
                                    </p:animMotion>
                                  </p:childTnLst>
                                </p:cTn>
                              </p:par>
                              <p:par>
                                <p:cTn id="31" presetID="0" presetClass="path" presetSubtype="0" accel="50000" decel="50000" fill="hold" grpId="1" nodeType="withEffect">
                                  <p:stCondLst>
                                    <p:cond delay="0"/>
                                  </p:stCondLst>
                                  <p:childTnLst>
                                    <p:animMotion origin="layout" path="M -4.44444E-6 4.19624E-7 L 0.06997 -0.00062 L 0.06997 0.05245 " pathEditMode="relative" rAng="0" ptsTypes="AAA">
                                      <p:cBhvr>
                                        <p:cTn id="32" dur="2000" fill="hold"/>
                                        <p:tgtEl>
                                          <p:spTgt spid="86"/>
                                        </p:tgtEl>
                                        <p:attrNameLst>
                                          <p:attrName>ppt_x</p:attrName>
                                          <p:attrName>ppt_y</p:attrName>
                                        </p:attrNameLst>
                                      </p:cBhvr>
                                      <p:rCtr x="3500" y="26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3" grpId="1"/>
      <p:bldP spid="83" grpId="2"/>
      <p:bldP spid="84" grpId="0"/>
      <p:bldP spid="84" grpId="1"/>
      <p:bldP spid="84" grpId="2"/>
      <p:bldP spid="85" grpId="0"/>
      <p:bldP spid="85" grpId="1"/>
      <p:bldP spid="86" grpId="0"/>
      <p:bldP spid="86" grpId="1"/>
      <p:bldP spid="87" grpId="0"/>
      <p:bldP spid="8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 Box 2"/>
          <p:cNvSpPr txBox="1">
            <a:spLocks noChangeArrowheads="1"/>
          </p:cNvSpPr>
          <p:nvPr/>
        </p:nvSpPr>
        <p:spPr bwMode="auto">
          <a:xfrm>
            <a:off x="2755885" y="4081995"/>
            <a:ext cx="1062552"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0792</a:t>
            </a:r>
            <a:endParaRPr lang="it-IT" sz="5333" b="0" u="none" dirty="0">
              <a:solidFill>
                <a:schemeClr val="tx1"/>
              </a:solidFill>
              <a:latin typeface="Consolas" pitchFamily="49" charset="0"/>
            </a:endParaRPr>
          </a:p>
        </p:txBody>
      </p:sp>
      <p:sp>
        <p:nvSpPr>
          <p:cNvPr id="8" name="Title 7"/>
          <p:cNvSpPr>
            <a:spLocks noGrp="1"/>
          </p:cNvSpPr>
          <p:nvPr>
            <p:ph type="title"/>
          </p:nvPr>
        </p:nvSpPr>
        <p:spPr/>
        <p:txBody>
          <a:bodyPr/>
          <a:lstStyle/>
          <a:p>
            <a:r>
              <a:rPr lang="it-IT" dirty="0"/>
              <a:t>Lettura istruzione 0792</a:t>
            </a:r>
          </a:p>
        </p:txBody>
      </p:sp>
      <p:sp>
        <p:nvSpPr>
          <p:cNvPr id="24578" name="Text Box 2"/>
          <p:cNvSpPr txBox="1">
            <a:spLocks noChangeArrowheads="1"/>
          </p:cNvSpPr>
          <p:nvPr/>
        </p:nvSpPr>
        <p:spPr bwMode="auto">
          <a:xfrm>
            <a:off x="2755885" y="4104223"/>
            <a:ext cx="1062552"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0792</a:t>
            </a:r>
            <a:endParaRPr lang="it-IT" sz="5333" b="0" u="none" dirty="0">
              <a:solidFill>
                <a:schemeClr val="tx1"/>
              </a:solidFill>
              <a:latin typeface="Consolas" pitchFamily="49" charset="0"/>
            </a:endParaRPr>
          </a:p>
        </p:txBody>
      </p:sp>
      <p:grpSp>
        <p:nvGrpSpPr>
          <p:cNvPr id="2" name="Group 77"/>
          <p:cNvGrpSpPr/>
          <p:nvPr/>
        </p:nvGrpSpPr>
        <p:grpSpPr>
          <a:xfrm>
            <a:off x="5238744" y="1238235"/>
            <a:ext cx="1714512" cy="5118115"/>
            <a:chOff x="3929058" y="928676"/>
            <a:chExt cx="1285884" cy="3960000"/>
          </a:xfrm>
        </p:grpSpPr>
        <p:sp>
          <p:nvSpPr>
            <p:cNvPr id="24588" name="Line 12"/>
            <p:cNvSpPr>
              <a:spLocks noChangeShapeType="1"/>
            </p:cNvSpPr>
            <p:nvPr/>
          </p:nvSpPr>
          <p:spPr bwMode="auto">
            <a:xfrm>
              <a:off x="4786314"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89" name="Text Box 13"/>
            <p:cNvSpPr txBox="1">
              <a:spLocks noChangeArrowheads="1"/>
            </p:cNvSpPr>
            <p:nvPr/>
          </p:nvSpPr>
          <p:spPr bwMode="auto">
            <a:xfrm>
              <a:off x="4572000" y="4143386"/>
              <a:ext cx="214315" cy="679453"/>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dati</a:t>
              </a:r>
              <a:endParaRPr lang="it-IT" sz="2667" b="0" u="none" dirty="0">
                <a:solidFill>
                  <a:schemeClr val="tx1"/>
                </a:solidFill>
                <a:latin typeface="Arial" pitchFamily="34" charset="0"/>
              </a:endParaRPr>
            </a:p>
          </p:txBody>
        </p:sp>
        <p:sp>
          <p:nvSpPr>
            <p:cNvPr id="24590" name="Text Box 14"/>
            <p:cNvSpPr txBox="1">
              <a:spLocks noChangeArrowheads="1"/>
            </p:cNvSpPr>
            <p:nvPr/>
          </p:nvSpPr>
          <p:spPr bwMode="auto">
            <a:xfrm>
              <a:off x="4857752" y="4246579"/>
              <a:ext cx="357190"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indirizzi</a:t>
              </a:r>
              <a:endParaRPr lang="it-IT" sz="2667" b="0" u="none" dirty="0">
                <a:solidFill>
                  <a:schemeClr val="tx1"/>
                </a:solidFill>
                <a:latin typeface="Arial" pitchFamily="34" charset="0"/>
              </a:endParaRPr>
            </a:p>
          </p:txBody>
        </p:sp>
        <p:sp>
          <p:nvSpPr>
            <p:cNvPr id="24591" name="Text Box 15"/>
            <p:cNvSpPr txBox="1">
              <a:spLocks noChangeArrowheads="1"/>
            </p:cNvSpPr>
            <p:nvPr/>
          </p:nvSpPr>
          <p:spPr bwMode="auto">
            <a:xfrm>
              <a:off x="3929058" y="4246579"/>
              <a:ext cx="400054"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controllo</a:t>
              </a:r>
              <a:endParaRPr lang="it-IT" sz="2667" b="0" u="none" dirty="0">
                <a:solidFill>
                  <a:schemeClr val="tx1"/>
                </a:solidFill>
                <a:latin typeface="Arial" pitchFamily="34" charset="0"/>
              </a:endParaRPr>
            </a:p>
          </p:txBody>
        </p:sp>
        <p:sp>
          <p:nvSpPr>
            <p:cNvPr id="24592" name="Line 16"/>
            <p:cNvSpPr>
              <a:spLocks noChangeShapeType="1"/>
            </p:cNvSpPr>
            <p:nvPr/>
          </p:nvSpPr>
          <p:spPr bwMode="auto">
            <a:xfrm>
              <a:off x="521494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93" name="Line 17"/>
            <p:cNvSpPr>
              <a:spLocks noChangeShapeType="1"/>
            </p:cNvSpPr>
            <p:nvPr/>
          </p:nvSpPr>
          <p:spPr bwMode="auto">
            <a:xfrm>
              <a:off x="432911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grpSp>
      <p:graphicFrame>
        <p:nvGraphicFramePr>
          <p:cNvPr id="61" name="Table 60"/>
          <p:cNvGraphicFramePr>
            <a:graphicFrameLocks noGrp="1"/>
          </p:cNvGraphicFramePr>
          <p:nvPr>
            <p:extLst>
              <p:ext uri="{D42A27DB-BD31-4B8C-83A1-F6EECF244321}">
                <p14:modId xmlns:p14="http://schemas.microsoft.com/office/powerpoint/2010/main" val="306640859"/>
              </p:ext>
            </p:extLst>
          </p:nvPr>
        </p:nvGraphicFramePr>
        <p:xfrm>
          <a:off x="8362744" y="1675977"/>
          <a:ext cx="2591046" cy="178816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0789</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R02,4000</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0790</a:t>
                      </a:r>
                    </a:p>
                  </a:txBody>
                  <a:tcPr marL="88961" marR="88961" marT="0" marB="0"/>
                </a:tc>
                <a:tc>
                  <a:txBody>
                    <a:bodyPr/>
                    <a:lstStyle/>
                    <a:p>
                      <a:pPr marL="0" marR="0" indent="0" algn="l" defTabSz="914400" eaLnBrk="1" fontAlgn="auto" latinLnBrk="0" hangingPunct="1">
                        <a:lnSpc>
                          <a:spcPct val="100000"/>
                        </a:lnSpc>
                        <a:spcBef>
                          <a:spcPts val="300"/>
                        </a:spcBef>
                        <a:spcAft>
                          <a:spcPts val="300"/>
                        </a:spcAft>
                        <a:buClrTx/>
                        <a:buSzTx/>
                        <a:buFontTx/>
                        <a:buNone/>
                        <a:tabLst/>
                        <a:defRPr/>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R03,4004</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0791</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R01,R02,R03</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0792</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R02,4008</a:t>
                      </a:r>
                    </a:p>
                  </a:txBody>
                  <a:tcPr marL="88961" marR="88961" marT="0" marB="0"/>
                </a:tc>
                <a:extLst>
                  <a:ext uri="{0D108BD9-81ED-4DB2-BD59-A6C34878D82A}">
                    <a16:rowId xmlns:a16="http://schemas.microsoft.com/office/drawing/2014/main" val="10004"/>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0793</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a:t>
                      </a:r>
                      <a:r>
                        <a:rPr lang="it-IT" sz="1400" b="1" dirty="0" err="1">
                          <a:solidFill>
                            <a:schemeClr val="accent1">
                              <a:lumMod val="75000"/>
                            </a:schemeClr>
                          </a:solidFill>
                          <a:latin typeface="Consolas" pitchFamily="49" charset="0"/>
                        </a:rPr>
                        <a:t>R01</a:t>
                      </a:r>
                      <a:r>
                        <a:rPr lang="it-IT" sz="1400" b="1" dirty="0">
                          <a:solidFill>
                            <a:schemeClr val="accent1">
                              <a:lumMod val="75000"/>
                            </a:schemeClr>
                          </a:solidFill>
                          <a:latin typeface="Consolas" pitchFamily="49" charset="0"/>
                        </a:rPr>
                        <a:t>,R02</a:t>
                      </a:r>
                    </a:p>
                  </a:txBody>
                  <a:tcPr marL="88961" marR="88961" marT="0" marB="0"/>
                </a:tc>
                <a:extLst>
                  <a:ext uri="{0D108BD9-81ED-4DB2-BD59-A6C34878D82A}">
                    <a16:rowId xmlns:a16="http://schemas.microsoft.com/office/drawing/2014/main" val="10005"/>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0794</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store</a:t>
                      </a:r>
                      <a:r>
                        <a:rPr lang="it-IT" sz="1400" b="1" dirty="0">
                          <a:solidFill>
                            <a:schemeClr val="accent1">
                              <a:lumMod val="75000"/>
                            </a:schemeClr>
                          </a:solidFill>
                          <a:latin typeface="Consolas" pitchFamily="49" charset="0"/>
                        </a:rPr>
                        <a:t> R01,4000</a:t>
                      </a:r>
                    </a:p>
                  </a:txBody>
                  <a:tcPr marL="88961" marR="88961" marT="0" marB="0"/>
                </a:tc>
                <a:extLst>
                  <a:ext uri="{0D108BD9-81ED-4DB2-BD59-A6C34878D82A}">
                    <a16:rowId xmlns:a16="http://schemas.microsoft.com/office/drawing/2014/main" val="10006"/>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7"/>
                  </a:ext>
                </a:extLst>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1071514847"/>
              </p:ext>
            </p:extLst>
          </p:nvPr>
        </p:nvGraphicFramePr>
        <p:xfrm>
          <a:off x="8362744" y="4000504"/>
          <a:ext cx="2591046" cy="111760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rgbClr val="FF0000"/>
                          </a:solidFill>
                          <a:latin typeface="Consolas" pitchFamily="49" charset="0"/>
                        </a:rPr>
                        <a:t>4000</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1492</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rgbClr val="FF0000"/>
                          </a:solidFill>
                          <a:latin typeface="Consolas" pitchFamily="49" charset="0"/>
                        </a:rPr>
                        <a:t>4004</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1918</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rgbClr val="FF0000"/>
                          </a:solidFill>
                          <a:latin typeface="Consolas" pitchFamily="49" charset="0"/>
                        </a:rPr>
                        <a:t>4008</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2006</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4"/>
                  </a:ext>
                </a:extLst>
              </a:tr>
            </a:tbl>
          </a:graphicData>
        </a:graphic>
      </p:graphicFrame>
      <p:grpSp>
        <p:nvGrpSpPr>
          <p:cNvPr id="3" name="Group 75"/>
          <p:cNvGrpSpPr/>
          <p:nvPr/>
        </p:nvGrpSpPr>
        <p:grpSpPr>
          <a:xfrm>
            <a:off x="361898" y="1144041"/>
            <a:ext cx="3983975" cy="4286281"/>
            <a:chOff x="271423" y="858030"/>
            <a:chExt cx="2987981" cy="3214711"/>
          </a:xfrm>
        </p:grpSpPr>
        <p:sp>
          <p:nvSpPr>
            <p:cNvPr id="24580" name="Text Box 4"/>
            <p:cNvSpPr txBox="1">
              <a:spLocks noChangeArrowheads="1"/>
            </p:cNvSpPr>
            <p:nvPr/>
          </p:nvSpPr>
          <p:spPr bwMode="auto">
            <a:xfrm>
              <a:off x="2643174" y="1651793"/>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PSW</a:t>
              </a:r>
              <a:endParaRPr lang="it-IT" sz="3200" u="none" dirty="0">
                <a:solidFill>
                  <a:schemeClr val="tx1"/>
                </a:solidFill>
                <a:latin typeface="Arial" pitchFamily="34" charset="0"/>
              </a:endParaRPr>
            </a:p>
          </p:txBody>
        </p:sp>
        <p:sp>
          <p:nvSpPr>
            <p:cNvPr id="24583" name="Rectangle 7"/>
            <p:cNvSpPr>
              <a:spLocks noChangeArrowheads="1"/>
            </p:cNvSpPr>
            <p:nvPr/>
          </p:nvSpPr>
          <p:spPr bwMode="auto">
            <a:xfrm>
              <a:off x="279359" y="1135063"/>
              <a:ext cx="2980045" cy="2936885"/>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585" name="Text Box 9"/>
            <p:cNvSpPr txBox="1">
              <a:spLocks noChangeArrowheads="1"/>
            </p:cNvSpPr>
            <p:nvPr/>
          </p:nvSpPr>
          <p:spPr bwMode="auto">
            <a:xfrm>
              <a:off x="279359" y="1135063"/>
              <a:ext cx="148910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Data </a:t>
              </a:r>
              <a:r>
                <a:rPr lang="it-IT" sz="1867" u="none" dirty="0" err="1">
                  <a:solidFill>
                    <a:schemeClr val="tx1"/>
                  </a:solidFill>
                  <a:effectLst>
                    <a:outerShdw blurRad="38100" dist="38100" dir="2700000" algn="tl">
                      <a:srgbClr val="000000">
                        <a:alpha val="43137"/>
                      </a:srgbClr>
                    </a:outerShdw>
                  </a:effectLst>
                  <a:latin typeface="Calibri" pitchFamily="34" charset="0"/>
                </a:rPr>
                <a:t>path</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6" name="Text Box 10"/>
            <p:cNvSpPr txBox="1">
              <a:spLocks noChangeArrowheads="1"/>
            </p:cNvSpPr>
            <p:nvPr/>
          </p:nvSpPr>
          <p:spPr bwMode="auto">
            <a:xfrm>
              <a:off x="1770177" y="1135063"/>
              <a:ext cx="148922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Unità di controllo</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7" name="Text Box 11"/>
            <p:cNvSpPr txBox="1">
              <a:spLocks noChangeArrowheads="1"/>
            </p:cNvSpPr>
            <p:nvPr/>
          </p:nvSpPr>
          <p:spPr bwMode="auto">
            <a:xfrm>
              <a:off x="279359" y="858030"/>
              <a:ext cx="609602"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CPU</a:t>
              </a:r>
              <a:endParaRPr lang="it-IT" sz="3733" b="0" u="none" dirty="0">
                <a:solidFill>
                  <a:schemeClr val="tx1"/>
                </a:solidFill>
                <a:latin typeface="Arial" pitchFamily="34" charset="0"/>
              </a:endParaRPr>
            </a:p>
          </p:txBody>
        </p:sp>
        <p:sp>
          <p:nvSpPr>
            <p:cNvPr id="24599" name="Freeform 23"/>
            <p:cNvSpPr>
              <a:spLocks/>
            </p:cNvSpPr>
            <p:nvPr/>
          </p:nvSpPr>
          <p:spPr bwMode="auto">
            <a:xfrm rot="-5400000">
              <a:off x="1409693" y="1784355"/>
              <a:ext cx="717554" cy="596888"/>
            </a:xfrm>
            <a:custGeom>
              <a:avLst/>
              <a:gdLst>
                <a:gd name="connsiteX0" fmla="*/ 0 w 113"/>
                <a:gd name="connsiteY0" fmla="*/ 791 h 791"/>
                <a:gd name="connsiteX1" fmla="*/ 78 w 113"/>
                <a:gd name="connsiteY1" fmla="*/ 781 h 791"/>
                <a:gd name="connsiteX2" fmla="*/ 113 w 113"/>
                <a:gd name="connsiteY2" fmla="*/ 0 h 791"/>
                <a:gd name="connsiteX0" fmla="*/ 0 w 117"/>
                <a:gd name="connsiteY0" fmla="*/ 791 h 791"/>
                <a:gd name="connsiteX1" fmla="*/ 105 w 117"/>
                <a:gd name="connsiteY1" fmla="*/ 602 h 791"/>
                <a:gd name="connsiteX2" fmla="*/ 113 w 117"/>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5"/>
                <a:gd name="connsiteY0" fmla="*/ 791 h 791"/>
                <a:gd name="connsiteX1" fmla="*/ 115 w 115"/>
                <a:gd name="connsiteY1" fmla="*/ 580 h 791"/>
                <a:gd name="connsiteX2" fmla="*/ 113 w 115"/>
                <a:gd name="connsiteY2" fmla="*/ 0 h 791"/>
                <a:gd name="connsiteX0" fmla="*/ 0 w 114"/>
                <a:gd name="connsiteY0" fmla="*/ 791 h 791"/>
                <a:gd name="connsiteX1" fmla="*/ 108 w 114"/>
                <a:gd name="connsiteY1" fmla="*/ 562 h 791"/>
                <a:gd name="connsiteX2" fmla="*/ 113 w 114"/>
                <a:gd name="connsiteY2" fmla="*/ 0 h 791"/>
                <a:gd name="connsiteX0" fmla="*/ 0 w 113"/>
                <a:gd name="connsiteY0" fmla="*/ 791 h 791"/>
                <a:gd name="connsiteX1" fmla="*/ 108 w 113"/>
                <a:gd name="connsiteY1" fmla="*/ 562 h 791"/>
                <a:gd name="connsiteX2" fmla="*/ 113 w 113"/>
                <a:gd name="connsiteY2" fmla="*/ 0 h 791"/>
                <a:gd name="connsiteX0" fmla="*/ 0 w 113"/>
                <a:gd name="connsiteY0" fmla="*/ 791 h 803"/>
                <a:gd name="connsiteX1" fmla="*/ 102 w 113"/>
                <a:gd name="connsiteY1" fmla="*/ 803 h 803"/>
                <a:gd name="connsiteX2" fmla="*/ 113 w 113"/>
                <a:gd name="connsiteY2" fmla="*/ 0 h 803"/>
                <a:gd name="connsiteX0" fmla="*/ 0 w 113"/>
                <a:gd name="connsiteY0" fmla="*/ 791 h 803"/>
                <a:gd name="connsiteX1" fmla="*/ 102 w 113"/>
                <a:gd name="connsiteY1" fmla="*/ 803 h 803"/>
                <a:gd name="connsiteX2" fmla="*/ 113 w 113"/>
                <a:gd name="connsiteY2" fmla="*/ 0 h 803"/>
                <a:gd name="connsiteX0" fmla="*/ 0 w 119"/>
                <a:gd name="connsiteY0" fmla="*/ 791 h 804"/>
                <a:gd name="connsiteX1" fmla="*/ 102 w 119"/>
                <a:gd name="connsiteY1" fmla="*/ 803 h 804"/>
                <a:gd name="connsiteX2" fmla="*/ 108 w 119"/>
                <a:gd name="connsiteY2" fmla="*/ 446 h 804"/>
                <a:gd name="connsiteX3" fmla="*/ 113 w 119"/>
                <a:gd name="connsiteY3" fmla="*/ 0 h 804"/>
                <a:gd name="connsiteX0" fmla="*/ 0 w 121"/>
                <a:gd name="connsiteY0" fmla="*/ 791 h 803"/>
                <a:gd name="connsiteX1" fmla="*/ 102 w 121"/>
                <a:gd name="connsiteY1" fmla="*/ 803 h 803"/>
                <a:gd name="connsiteX2" fmla="*/ 113 w 121"/>
                <a:gd name="connsiteY2" fmla="*/ 0 h 803"/>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Lst>
              <a:ahLst/>
              <a:cxnLst>
                <a:cxn ang="0">
                  <a:pos x="connsiteX0" y="connsiteY0"/>
                </a:cxn>
                <a:cxn ang="0">
                  <a:pos x="connsiteX1" y="connsiteY1"/>
                </a:cxn>
                <a:cxn ang="0">
                  <a:pos x="connsiteX2" y="connsiteY2"/>
                </a:cxn>
              </a:cxnLst>
              <a:rect l="l" t="t" r="r" b="b"/>
              <a:pathLst>
                <a:path w="113" h="791">
                  <a:moveTo>
                    <a:pt x="0" y="791"/>
                  </a:moveTo>
                  <a:lnTo>
                    <a:pt x="97" y="661"/>
                  </a:lnTo>
                  <a:cubicBezTo>
                    <a:pt x="102" y="441"/>
                    <a:pt x="108" y="220"/>
                    <a:pt x="113" y="0"/>
                  </a:cubicBez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0" name="Freeform 24"/>
            <p:cNvSpPr>
              <a:spLocks/>
            </p:cNvSpPr>
            <p:nvPr/>
          </p:nvSpPr>
          <p:spPr bwMode="auto">
            <a:xfrm rot="-5400000">
              <a:off x="1871264" y="1152138"/>
              <a:ext cx="262730" cy="1138220"/>
            </a:xfrm>
            <a:custGeom>
              <a:avLst/>
              <a:gdLst/>
              <a:ahLst/>
              <a:cxnLst>
                <a:cxn ang="0">
                  <a:pos x="330" y="0"/>
                </a:cxn>
                <a:cxn ang="0">
                  <a:pos x="330" y="773"/>
                </a:cxn>
                <a:cxn ang="0">
                  <a:pos x="0" y="780"/>
                </a:cxn>
              </a:cxnLst>
              <a:rect l="0" t="0" r="r" b="b"/>
              <a:pathLst>
                <a:path w="330" h="780">
                  <a:moveTo>
                    <a:pt x="330" y="0"/>
                  </a:moveTo>
                  <a:lnTo>
                    <a:pt x="330" y="773"/>
                  </a:lnTo>
                  <a:lnTo>
                    <a:pt x="0" y="780"/>
                  </a:ln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1" name="Rectangle 25"/>
            <p:cNvSpPr>
              <a:spLocks noChangeArrowheads="1"/>
            </p:cNvSpPr>
            <p:nvPr/>
          </p:nvSpPr>
          <p:spPr bwMode="auto">
            <a:xfrm>
              <a:off x="1770178" y="2441576"/>
              <a:ext cx="1234942"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2" name="Rectangle 26"/>
            <p:cNvSpPr>
              <a:spLocks noChangeArrowheads="1"/>
            </p:cNvSpPr>
            <p:nvPr/>
          </p:nvSpPr>
          <p:spPr bwMode="auto">
            <a:xfrm>
              <a:off x="2143108" y="1851024"/>
              <a:ext cx="812777" cy="292093"/>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4" name="Rectangle 28"/>
            <p:cNvSpPr>
              <a:spLocks noChangeArrowheads="1"/>
            </p:cNvSpPr>
            <p:nvPr/>
          </p:nvSpPr>
          <p:spPr bwMode="auto">
            <a:xfrm>
              <a:off x="571472" y="2143121"/>
              <a:ext cx="991426" cy="1785951"/>
            </a:xfrm>
            <a:prstGeom prst="rect">
              <a:avLst/>
            </a:prstGeom>
            <a:noFill/>
            <a:ln w="28575">
              <a:solidFill>
                <a:schemeClr val="tx2">
                  <a:lumMod val="40000"/>
                  <a:lumOff val="60000"/>
                </a:schemeClr>
              </a:solidFill>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24605" name="Text Box 29"/>
            <p:cNvSpPr txBox="1">
              <a:spLocks noChangeArrowheads="1"/>
            </p:cNvSpPr>
            <p:nvPr/>
          </p:nvSpPr>
          <p:spPr bwMode="auto">
            <a:xfrm flipH="1">
              <a:off x="571471" y="2143123"/>
              <a:ext cx="991428" cy="23336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Registri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24609" name="Freeform 33"/>
            <p:cNvSpPr>
              <a:spLocks/>
            </p:cNvSpPr>
            <p:nvPr/>
          </p:nvSpPr>
          <p:spPr bwMode="auto">
            <a:xfrm rot="16200000" flipV="1">
              <a:off x="841763" y="1218789"/>
              <a:ext cx="450845" cy="991426"/>
            </a:xfrm>
            <a:custGeom>
              <a:avLst/>
              <a:gdLst/>
              <a:ahLst/>
              <a:cxnLst>
                <a:cxn ang="0">
                  <a:pos x="0" y="0"/>
                </a:cxn>
                <a:cxn ang="0">
                  <a:pos x="900" y="330"/>
                </a:cxn>
                <a:cxn ang="0">
                  <a:pos x="900" y="1487"/>
                </a:cxn>
                <a:cxn ang="0">
                  <a:pos x="0" y="1817"/>
                </a:cxn>
                <a:cxn ang="0">
                  <a:pos x="3" y="1131"/>
                </a:cxn>
                <a:cxn ang="0">
                  <a:pos x="222" y="1023"/>
                </a:cxn>
                <a:cxn ang="0">
                  <a:pos x="222" y="788"/>
                </a:cxn>
                <a:cxn ang="0">
                  <a:pos x="0" y="684"/>
                </a:cxn>
                <a:cxn ang="0">
                  <a:pos x="0" y="0"/>
                </a:cxn>
              </a:cxnLst>
              <a:rect l="0" t="0" r="r" b="b"/>
              <a:pathLst>
                <a:path w="900" h="1817">
                  <a:moveTo>
                    <a:pt x="0" y="0"/>
                  </a:moveTo>
                  <a:lnTo>
                    <a:pt x="900" y="330"/>
                  </a:lnTo>
                  <a:lnTo>
                    <a:pt x="900" y="1487"/>
                  </a:lnTo>
                  <a:lnTo>
                    <a:pt x="0" y="1817"/>
                  </a:lnTo>
                  <a:lnTo>
                    <a:pt x="3" y="1131"/>
                  </a:lnTo>
                  <a:lnTo>
                    <a:pt x="222" y="1023"/>
                  </a:lnTo>
                  <a:lnTo>
                    <a:pt x="222" y="788"/>
                  </a:lnTo>
                  <a:lnTo>
                    <a:pt x="0" y="684"/>
                  </a:lnTo>
                  <a:lnTo>
                    <a:pt x="0" y="0"/>
                  </a:lnTo>
                  <a:close/>
                </a:path>
              </a:pathLst>
            </a:custGeom>
            <a:noFill/>
            <a:ln w="28575" cap="flat" cmpd="sng">
              <a:solidFill>
                <a:srgbClr val="FF0000"/>
              </a:solidFill>
              <a:prstDash val="solid"/>
              <a:round/>
              <a:headEnd/>
              <a:tailEnd/>
            </a:ln>
            <a:effectLst/>
          </p:spPr>
          <p:txBody>
            <a:bodyPr vert="horz" wrap="square" lIns="121920" tIns="60960" rIns="121920" bIns="60960" numCol="1" anchor="ctr" anchorCtr="0" compatLnSpc="1">
              <a:prstTxWarp prst="textNoShape">
                <a:avLst/>
              </a:prstTxWarp>
            </a:bodyPr>
            <a:lstStyle/>
            <a:p>
              <a:endParaRPr lang="it-IT" sz="1467">
                <a:latin typeface="+mn-lt"/>
              </a:endParaRPr>
            </a:p>
          </p:txBody>
        </p:sp>
        <p:sp>
          <p:nvSpPr>
            <p:cNvPr id="24610" name="Text Box 34"/>
            <p:cNvSpPr txBox="1">
              <a:spLocks noChangeArrowheads="1"/>
            </p:cNvSpPr>
            <p:nvPr/>
          </p:nvSpPr>
          <p:spPr bwMode="auto">
            <a:xfrm>
              <a:off x="777080" y="1589882"/>
              <a:ext cx="580210" cy="2055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ALU</a:t>
              </a:r>
              <a:endParaRPr lang="it-IT" sz="2400" b="0" u="none" dirty="0">
                <a:solidFill>
                  <a:srgbClr val="FF0000"/>
                </a:solidFill>
                <a:effectLst>
                  <a:outerShdw blurRad="38100" dist="38100" dir="2700000" algn="tl">
                    <a:srgbClr val="000000">
                      <a:alpha val="43137"/>
                    </a:srgbClr>
                  </a:outerShdw>
                </a:effectLst>
                <a:latin typeface="Arial" pitchFamily="34" charset="0"/>
              </a:endParaRPr>
            </a:p>
          </p:txBody>
        </p:sp>
        <p:cxnSp>
          <p:nvCxnSpPr>
            <p:cNvPr id="59" name="Straight Connector 58"/>
            <p:cNvCxnSpPr>
              <a:stCxn id="24583" idx="0"/>
              <a:endCxn id="24583" idx="2"/>
            </p:cNvCxnSpPr>
            <p:nvPr/>
          </p:nvCxnSpPr>
          <p:spPr>
            <a:xfrm rot="16200000" flipH="1">
              <a:off x="300939" y="2603505"/>
              <a:ext cx="2936885" cy="1588"/>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4"/>
            <p:cNvSpPr txBox="1">
              <a:spLocks noChangeArrowheads="1"/>
            </p:cNvSpPr>
            <p:nvPr/>
          </p:nvSpPr>
          <p:spPr bwMode="auto">
            <a:xfrm>
              <a:off x="2643174" y="224075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IR</a:t>
              </a:r>
              <a:endParaRPr lang="it-IT" sz="4800" u="none" dirty="0">
                <a:solidFill>
                  <a:schemeClr val="tx1"/>
                </a:solidFill>
                <a:latin typeface="Arial" pitchFamily="34" charset="0"/>
              </a:endParaRPr>
            </a:p>
          </p:txBody>
        </p:sp>
        <p:sp>
          <p:nvSpPr>
            <p:cNvPr id="57" name="Rectangle 25"/>
            <p:cNvSpPr>
              <a:spLocks noChangeArrowheads="1"/>
            </p:cNvSpPr>
            <p:nvPr/>
          </p:nvSpPr>
          <p:spPr bwMode="auto">
            <a:xfrm>
              <a:off x="1928794" y="3061496"/>
              <a:ext cx="1076325"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58" name="Text Box 4"/>
            <p:cNvSpPr txBox="1">
              <a:spLocks noChangeArrowheads="1"/>
            </p:cNvSpPr>
            <p:nvPr/>
          </p:nvSpPr>
          <p:spPr bwMode="auto">
            <a:xfrm>
              <a:off x="2643174" y="286067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PC</a:t>
              </a:r>
              <a:endParaRPr lang="it-IT" sz="4800" u="none" dirty="0">
                <a:solidFill>
                  <a:schemeClr val="tx1"/>
                </a:solidFill>
                <a:latin typeface="Arial" pitchFamily="34" charset="0"/>
              </a:endParaRPr>
            </a:p>
          </p:txBody>
        </p:sp>
        <p:sp>
          <p:nvSpPr>
            <p:cNvPr id="64" name="Rectangle 28"/>
            <p:cNvSpPr>
              <a:spLocks noChangeArrowheads="1"/>
            </p:cNvSpPr>
            <p:nvPr/>
          </p:nvSpPr>
          <p:spPr bwMode="auto">
            <a:xfrm>
              <a:off x="571471" y="350044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5" name="Rectangle 28"/>
            <p:cNvSpPr>
              <a:spLocks noChangeArrowheads="1"/>
            </p:cNvSpPr>
            <p:nvPr/>
          </p:nvSpPr>
          <p:spPr bwMode="auto">
            <a:xfrm>
              <a:off x="575439" y="307181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6" name="Rectangle 28"/>
            <p:cNvSpPr>
              <a:spLocks noChangeArrowheads="1"/>
            </p:cNvSpPr>
            <p:nvPr/>
          </p:nvSpPr>
          <p:spPr bwMode="auto">
            <a:xfrm>
              <a:off x="571471" y="2646360"/>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7" name="Text Box 29"/>
            <p:cNvSpPr txBox="1">
              <a:spLocks noChangeArrowheads="1"/>
            </p:cNvSpPr>
            <p:nvPr/>
          </p:nvSpPr>
          <p:spPr bwMode="auto">
            <a:xfrm flipH="1">
              <a:off x="271423" y="371475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R00</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8" name="Text Box 29"/>
            <p:cNvSpPr txBox="1">
              <a:spLocks noChangeArrowheads="1"/>
            </p:cNvSpPr>
            <p:nvPr/>
          </p:nvSpPr>
          <p:spPr bwMode="auto">
            <a:xfrm flipH="1">
              <a:off x="271423" y="3501076"/>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R01</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9" name="Text Box 29"/>
            <p:cNvSpPr txBox="1">
              <a:spLocks noChangeArrowheads="1"/>
            </p:cNvSpPr>
            <p:nvPr/>
          </p:nvSpPr>
          <p:spPr bwMode="auto">
            <a:xfrm flipH="1">
              <a:off x="271423" y="328739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R02</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0" name="Text Box 29"/>
            <p:cNvSpPr txBox="1">
              <a:spLocks noChangeArrowheads="1"/>
            </p:cNvSpPr>
            <p:nvPr/>
          </p:nvSpPr>
          <p:spPr bwMode="auto">
            <a:xfrm flipH="1">
              <a:off x="271423" y="3073718"/>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R03</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1" name="Text Box 29"/>
            <p:cNvSpPr txBox="1">
              <a:spLocks noChangeArrowheads="1"/>
            </p:cNvSpPr>
            <p:nvPr/>
          </p:nvSpPr>
          <p:spPr bwMode="auto">
            <a:xfrm flipH="1">
              <a:off x="271423" y="2860039"/>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R04</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2" name="Text Box 29"/>
            <p:cNvSpPr txBox="1">
              <a:spLocks noChangeArrowheads="1"/>
            </p:cNvSpPr>
            <p:nvPr/>
          </p:nvSpPr>
          <p:spPr bwMode="auto">
            <a:xfrm flipH="1">
              <a:off x="271423" y="2646360"/>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R05</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3" name="Text Box 29"/>
            <p:cNvSpPr txBox="1">
              <a:spLocks noChangeArrowheads="1"/>
            </p:cNvSpPr>
            <p:nvPr/>
          </p:nvSpPr>
          <p:spPr bwMode="auto">
            <a:xfrm flipH="1">
              <a:off x="271423" y="2432045"/>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a:t>
              </a:r>
              <a:endParaRPr kumimoji="0" lang="it-IT" i="0" u="none" strike="noStrike" cap="none" normalizeH="0" baseline="0" dirty="0">
                <a:ln>
                  <a:noFill/>
                </a:ln>
                <a:solidFill>
                  <a:schemeClr val="tx2">
                    <a:lumMod val="60000"/>
                    <a:lumOff val="40000"/>
                  </a:schemeClr>
                </a:solidFill>
                <a:latin typeface="Arial" pitchFamily="34" charset="0"/>
              </a:endParaRPr>
            </a:p>
          </p:txBody>
        </p:sp>
      </p:grpSp>
      <p:grpSp>
        <p:nvGrpSpPr>
          <p:cNvPr id="4" name="Group 76"/>
          <p:cNvGrpSpPr/>
          <p:nvPr/>
        </p:nvGrpSpPr>
        <p:grpSpPr>
          <a:xfrm>
            <a:off x="8191515" y="1142984"/>
            <a:ext cx="3238525" cy="4095779"/>
            <a:chOff x="6143635" y="857238"/>
            <a:chExt cx="2428893" cy="3071834"/>
          </a:xfrm>
        </p:grpSpPr>
        <p:sp>
          <p:nvSpPr>
            <p:cNvPr id="24581" name="Rectangle 5"/>
            <p:cNvSpPr>
              <a:spLocks noChangeArrowheads="1"/>
            </p:cNvSpPr>
            <p:nvPr/>
          </p:nvSpPr>
          <p:spPr bwMode="auto">
            <a:xfrm>
              <a:off x="6143636" y="1135063"/>
              <a:ext cx="2428892" cy="2794009"/>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14" name="Text Box 38"/>
            <p:cNvSpPr txBox="1">
              <a:spLocks noChangeArrowheads="1"/>
            </p:cNvSpPr>
            <p:nvPr/>
          </p:nvSpPr>
          <p:spPr bwMode="auto">
            <a:xfrm>
              <a:off x="6143635" y="857238"/>
              <a:ext cx="857256"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Memoria</a:t>
              </a:r>
              <a:endParaRPr lang="it-IT" sz="3733" b="0" u="none" dirty="0">
                <a:solidFill>
                  <a:schemeClr val="tx1"/>
                </a:solidFill>
                <a:latin typeface="Arial" pitchFamily="34" charset="0"/>
              </a:endParaRPr>
            </a:p>
          </p:txBody>
        </p:sp>
        <p:sp>
          <p:nvSpPr>
            <p:cNvPr id="74" name="Text Box 29"/>
            <p:cNvSpPr txBox="1">
              <a:spLocks noChangeArrowheads="1"/>
            </p:cNvSpPr>
            <p:nvPr/>
          </p:nvSpPr>
          <p:spPr bwMode="auto">
            <a:xfrm flipH="1">
              <a:off x="8286780" y="1256984"/>
              <a:ext cx="285748" cy="134112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Istruzioni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75" name="Text Box 29"/>
            <p:cNvSpPr txBox="1">
              <a:spLocks noChangeArrowheads="1"/>
            </p:cNvSpPr>
            <p:nvPr/>
          </p:nvSpPr>
          <p:spPr bwMode="auto">
            <a:xfrm flipH="1">
              <a:off x="8286780" y="3000378"/>
              <a:ext cx="285748" cy="852325"/>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Dati</a:t>
              </a:r>
              <a:endParaRPr lang="it-IT" sz="2667" b="0" u="none" dirty="0">
                <a:solidFill>
                  <a:srgbClr val="FF0000"/>
                </a:solidFill>
                <a:effectLst>
                  <a:outerShdw blurRad="38100" dist="38100" dir="2700000" algn="tl">
                    <a:srgbClr val="000000">
                      <a:alpha val="43137"/>
                    </a:srgbClr>
                  </a:outerShdw>
                </a:effectLst>
                <a:latin typeface="Arial" pitchFamily="34" charset="0"/>
              </a:endParaRPr>
            </a:p>
          </p:txBody>
        </p:sp>
      </p:grpSp>
      <p:grpSp>
        <p:nvGrpSpPr>
          <p:cNvPr id="9" name="Group 84"/>
          <p:cNvGrpSpPr/>
          <p:nvPr/>
        </p:nvGrpSpPr>
        <p:grpSpPr>
          <a:xfrm>
            <a:off x="4036431" y="1822451"/>
            <a:ext cx="4155084" cy="162988"/>
            <a:chOff x="3027323" y="1366838"/>
            <a:chExt cx="3116313" cy="122241"/>
          </a:xfrm>
        </p:grpSpPr>
        <p:sp>
          <p:nvSpPr>
            <p:cNvPr id="24596" name="Line 20"/>
            <p:cNvSpPr>
              <a:spLocks noChangeShapeType="1"/>
            </p:cNvSpPr>
            <p:nvPr/>
          </p:nvSpPr>
          <p:spPr bwMode="auto">
            <a:xfrm>
              <a:off x="3027323" y="1366838"/>
              <a:ext cx="1301789" cy="0"/>
            </a:xfrm>
            <a:prstGeom prst="line">
              <a:avLst/>
            </a:prstGeom>
            <a:noFill/>
            <a:ln w="31750">
              <a:solidFill>
                <a:srgbClr val="333333"/>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03" name="Line 27"/>
            <p:cNvSpPr>
              <a:spLocks noChangeShapeType="1"/>
            </p:cNvSpPr>
            <p:nvPr/>
          </p:nvSpPr>
          <p:spPr bwMode="auto">
            <a:xfrm>
              <a:off x="4329111" y="1489079"/>
              <a:ext cx="1814525" cy="0"/>
            </a:xfrm>
            <a:prstGeom prst="line">
              <a:avLst/>
            </a:prstGeom>
            <a:noFill/>
            <a:ln w="31750">
              <a:solidFill>
                <a:srgbClr val="333333"/>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0" name="Group 86"/>
          <p:cNvGrpSpPr/>
          <p:nvPr/>
        </p:nvGrpSpPr>
        <p:grpSpPr>
          <a:xfrm>
            <a:off x="2083864" y="3333749"/>
            <a:ext cx="6107651" cy="1809763"/>
            <a:chOff x="1562898" y="2500312"/>
            <a:chExt cx="4580738" cy="1357322"/>
          </a:xfrm>
        </p:grpSpPr>
        <p:sp>
          <p:nvSpPr>
            <p:cNvPr id="24608" name="Line 32"/>
            <p:cNvSpPr>
              <a:spLocks noChangeShapeType="1"/>
            </p:cNvSpPr>
            <p:nvPr/>
          </p:nvSpPr>
          <p:spPr bwMode="auto">
            <a:xfrm rot="5400000" flipH="1">
              <a:off x="5464975" y="2821783"/>
              <a:ext cx="0" cy="1357322"/>
            </a:xfrm>
            <a:prstGeom prst="line">
              <a:avLst/>
            </a:prstGeom>
            <a:noFill/>
            <a:ln w="19050">
              <a:solidFill>
                <a:srgbClr val="FF0000">
                  <a:alpha val="50196"/>
                </a:srgbClr>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11" name="Line 35"/>
            <p:cNvSpPr>
              <a:spLocks noChangeShapeType="1"/>
            </p:cNvSpPr>
            <p:nvPr/>
          </p:nvSpPr>
          <p:spPr bwMode="auto">
            <a:xfrm>
              <a:off x="5214942" y="3786196"/>
              <a:ext cx="928694"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0" name="Line 35"/>
            <p:cNvSpPr>
              <a:spLocks noChangeShapeType="1"/>
            </p:cNvSpPr>
            <p:nvPr/>
          </p:nvSpPr>
          <p:spPr bwMode="auto">
            <a:xfrm flipV="1">
              <a:off x="3005120" y="2500312"/>
              <a:ext cx="2216968"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2" name="Line 35"/>
            <p:cNvSpPr>
              <a:spLocks noChangeShapeType="1"/>
            </p:cNvSpPr>
            <p:nvPr/>
          </p:nvSpPr>
          <p:spPr bwMode="auto">
            <a:xfrm flipV="1">
              <a:off x="1566865" y="3857634"/>
              <a:ext cx="3648075"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3" name="Line 32"/>
            <p:cNvSpPr>
              <a:spLocks noChangeShapeType="1"/>
            </p:cNvSpPr>
            <p:nvPr/>
          </p:nvSpPr>
          <p:spPr bwMode="auto">
            <a:xfrm rot="5400000" flipH="1">
              <a:off x="3174607" y="1960173"/>
              <a:ext cx="0" cy="3223417"/>
            </a:xfrm>
            <a:prstGeom prst="line">
              <a:avLst/>
            </a:prstGeom>
            <a:noFill/>
            <a:ln w="19050">
              <a:solidFill>
                <a:srgbClr val="FF0000">
                  <a:alpha val="50196"/>
                </a:srgbClr>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1" name="Group 85"/>
          <p:cNvGrpSpPr/>
          <p:nvPr/>
        </p:nvGrpSpPr>
        <p:grpSpPr>
          <a:xfrm>
            <a:off x="4006825" y="3524251"/>
            <a:ext cx="4184691" cy="762005"/>
            <a:chOff x="3005119" y="2643188"/>
            <a:chExt cx="3138518" cy="571504"/>
          </a:xfrm>
        </p:grpSpPr>
        <p:sp>
          <p:nvSpPr>
            <p:cNvPr id="24595" name="Line 19"/>
            <p:cNvSpPr>
              <a:spLocks noChangeShapeType="1"/>
            </p:cNvSpPr>
            <p:nvPr/>
          </p:nvSpPr>
          <p:spPr bwMode="auto">
            <a:xfrm flipH="1" flipV="1">
              <a:off x="3005119" y="2643188"/>
              <a:ext cx="1781194"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598" name="Line 22"/>
            <p:cNvSpPr>
              <a:spLocks noChangeShapeType="1"/>
            </p:cNvSpPr>
            <p:nvPr/>
          </p:nvSpPr>
          <p:spPr bwMode="auto">
            <a:xfrm flipV="1">
              <a:off x="5214943" y="3071816"/>
              <a:ext cx="928694"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0" name="Line 18"/>
            <p:cNvSpPr>
              <a:spLocks noChangeShapeType="1"/>
            </p:cNvSpPr>
            <p:nvPr/>
          </p:nvSpPr>
          <p:spPr bwMode="auto">
            <a:xfrm flipV="1">
              <a:off x="3005119" y="3214692"/>
              <a:ext cx="2209821"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2" name="Line 22"/>
            <p:cNvSpPr>
              <a:spLocks noChangeShapeType="1"/>
            </p:cNvSpPr>
            <p:nvPr/>
          </p:nvSpPr>
          <p:spPr bwMode="auto">
            <a:xfrm flipH="1" flipV="1">
              <a:off x="4786313" y="2786064"/>
              <a:ext cx="1357322"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grpSp>
      <p:sp>
        <p:nvSpPr>
          <p:cNvPr id="77" name="Rectangle 76"/>
          <p:cNvSpPr/>
          <p:nvPr/>
        </p:nvSpPr>
        <p:spPr>
          <a:xfrm>
            <a:off x="8696251" y="2524475"/>
            <a:ext cx="2033289" cy="318100"/>
          </a:xfrm>
          <a:prstGeom prst="rect">
            <a:avLst/>
          </a:prstGeom>
        </p:spPr>
        <p:txBody>
          <a:bodyPr wrap="square">
            <a:spAutoFit/>
          </a:bodyPr>
          <a:lstStyle/>
          <a:p>
            <a:pPr algn="ctr">
              <a:spcBef>
                <a:spcPts val="400"/>
              </a:spcBef>
              <a:spcAft>
                <a:spcPts val="400"/>
              </a:spcAft>
            </a:pPr>
            <a:r>
              <a:rPr lang="it-IT" sz="1400" u="none" dirty="0" err="1">
                <a:solidFill>
                  <a:schemeClr val="accent1">
                    <a:lumMod val="75000"/>
                  </a:schemeClr>
                </a:solidFill>
                <a:latin typeface="Consolas" pitchFamily="49" charset="0"/>
              </a:rPr>
              <a:t>load</a:t>
            </a:r>
            <a:r>
              <a:rPr lang="it-IT" sz="1400" u="none" dirty="0">
                <a:solidFill>
                  <a:schemeClr val="accent1">
                    <a:lumMod val="75000"/>
                  </a:schemeClr>
                </a:solidFill>
                <a:latin typeface="Consolas" pitchFamily="49" charset="0"/>
              </a:rPr>
              <a:t>  R02,4008</a:t>
            </a:r>
          </a:p>
        </p:txBody>
      </p:sp>
      <p:sp>
        <p:nvSpPr>
          <p:cNvPr id="78" name="Text Box 2"/>
          <p:cNvSpPr txBox="1">
            <a:spLocks noChangeArrowheads="1"/>
          </p:cNvSpPr>
          <p:nvPr/>
        </p:nvSpPr>
        <p:spPr bwMode="auto">
          <a:xfrm>
            <a:off x="3617375" y="4081993"/>
            <a:ext cx="389451"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+1</a:t>
            </a:r>
            <a:endParaRPr lang="it-IT" sz="5333" b="0" u="none" dirty="0">
              <a:solidFill>
                <a:schemeClr val="tx1"/>
              </a:solidFill>
              <a:latin typeface="Consolas" pitchFamily="49" charset="0"/>
            </a:endParaRPr>
          </a:p>
        </p:txBody>
      </p:sp>
      <p:sp>
        <p:nvSpPr>
          <p:cNvPr id="85" name="Text Box 2"/>
          <p:cNvSpPr txBox="1">
            <a:spLocks noChangeArrowheads="1"/>
          </p:cNvSpPr>
          <p:nvPr/>
        </p:nvSpPr>
        <p:spPr bwMode="auto">
          <a:xfrm>
            <a:off x="2755885" y="4081997"/>
            <a:ext cx="1062552" cy="36406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0793</a:t>
            </a:r>
            <a:endParaRPr lang="it-IT" sz="5333" b="0" u="none" dirty="0">
              <a:solidFill>
                <a:schemeClr val="tx1"/>
              </a:solidFill>
              <a:latin typeface="Consolas" pitchFamily="49" charset="0"/>
            </a:endParaRPr>
          </a:p>
        </p:txBody>
      </p:sp>
      <p:sp>
        <p:nvSpPr>
          <p:cNvPr id="79" name="Rectangle 78"/>
          <p:cNvSpPr/>
          <p:nvPr/>
        </p:nvSpPr>
        <p:spPr>
          <a:xfrm>
            <a:off x="2360238" y="3270689"/>
            <a:ext cx="1830749" cy="318100"/>
          </a:xfrm>
          <a:prstGeom prst="rect">
            <a:avLst/>
          </a:prstGeom>
        </p:spPr>
        <p:txBody>
          <a:bodyPr wrap="square">
            <a:spAutoFit/>
          </a:bodyPr>
          <a:lstStyle/>
          <a:p>
            <a:pPr algn="ctr">
              <a:spcBef>
                <a:spcPts val="400"/>
              </a:spcBef>
              <a:spcAft>
                <a:spcPts val="400"/>
              </a:spcAft>
            </a:pPr>
            <a:r>
              <a:rPr lang="it-IT" sz="1467" u="none" dirty="0" err="1">
                <a:solidFill>
                  <a:schemeClr val="accent1">
                    <a:lumMod val="75000"/>
                  </a:schemeClr>
                </a:solidFill>
                <a:latin typeface="Consolas" pitchFamily="49" charset="0"/>
              </a:rPr>
              <a:t>add</a:t>
            </a:r>
            <a:r>
              <a:rPr lang="it-IT" sz="1467" u="none" dirty="0">
                <a:solidFill>
                  <a:schemeClr val="accent1">
                    <a:lumMod val="75000"/>
                  </a:schemeClr>
                </a:solidFill>
                <a:latin typeface="Consolas" pitchFamily="49" charset="0"/>
              </a:rPr>
              <a:t> R01,R02,R03</a:t>
            </a:r>
          </a:p>
        </p:txBody>
      </p:sp>
      <p:sp>
        <p:nvSpPr>
          <p:cNvPr id="80" name="Rectangle 79"/>
          <p:cNvSpPr/>
          <p:nvPr/>
        </p:nvSpPr>
        <p:spPr>
          <a:xfrm>
            <a:off x="1426072" y="4380661"/>
            <a:ext cx="767296" cy="318100"/>
          </a:xfrm>
          <a:prstGeom prst="rect">
            <a:avLst/>
          </a:prstGeom>
        </p:spPr>
        <p:txBody>
          <a:bodyPr wrap="square">
            <a:spAutoFit/>
          </a:bodyPr>
          <a:lstStyle/>
          <a:p>
            <a:pPr algn="ctr">
              <a:spcBef>
                <a:spcPts val="400"/>
              </a:spcBef>
              <a:spcAft>
                <a:spcPts val="400"/>
              </a:spcAft>
            </a:pPr>
            <a:r>
              <a:rPr lang="it-IT" sz="1467" u="none" dirty="0">
                <a:solidFill>
                  <a:schemeClr val="accent1">
                    <a:lumMod val="75000"/>
                  </a:schemeClr>
                </a:solidFill>
                <a:latin typeface="Consolas" pitchFamily="49" charset="0"/>
              </a:rPr>
              <a:t>1492</a:t>
            </a:r>
          </a:p>
        </p:txBody>
      </p:sp>
      <p:sp>
        <p:nvSpPr>
          <p:cNvPr id="81" name="Rectangle 80"/>
          <p:cNvSpPr/>
          <p:nvPr/>
        </p:nvSpPr>
        <p:spPr>
          <a:xfrm>
            <a:off x="3047979" y="1714489"/>
            <a:ext cx="1004799" cy="318100"/>
          </a:xfrm>
          <a:prstGeom prst="rect">
            <a:avLst/>
          </a:prstGeom>
        </p:spPr>
        <p:txBody>
          <a:bodyPr wrap="square">
            <a:spAutoFit/>
          </a:bodyPr>
          <a:lstStyle/>
          <a:p>
            <a:pPr algn="ctr">
              <a:spcBef>
                <a:spcPts val="400"/>
              </a:spcBef>
              <a:spcAft>
                <a:spcPts val="400"/>
              </a:spcAft>
            </a:pPr>
            <a:r>
              <a:rPr lang="it-IT" sz="1467" u="none" dirty="0">
                <a:solidFill>
                  <a:schemeClr val="tx1"/>
                </a:solidFill>
                <a:latin typeface="Consolas" pitchFamily="49" charset="0"/>
              </a:rPr>
              <a:t>lettura</a:t>
            </a:r>
          </a:p>
        </p:txBody>
      </p:sp>
      <p:sp>
        <p:nvSpPr>
          <p:cNvPr id="82" name="Rectangle 81"/>
          <p:cNvSpPr/>
          <p:nvPr/>
        </p:nvSpPr>
        <p:spPr>
          <a:xfrm>
            <a:off x="1185281" y="4095755"/>
            <a:ext cx="767296" cy="318100"/>
          </a:xfrm>
          <a:prstGeom prst="rect">
            <a:avLst/>
          </a:prstGeom>
        </p:spPr>
        <p:txBody>
          <a:bodyPr wrap="square">
            <a:spAutoFit/>
          </a:bodyPr>
          <a:lstStyle/>
          <a:p>
            <a:pPr algn="ctr">
              <a:spcBef>
                <a:spcPts val="400"/>
              </a:spcBef>
              <a:spcAft>
                <a:spcPts val="400"/>
              </a:spcAft>
            </a:pPr>
            <a:r>
              <a:rPr lang="it-IT" sz="1467" u="none" dirty="0">
                <a:solidFill>
                  <a:schemeClr val="accent1">
                    <a:lumMod val="75000"/>
                  </a:schemeClr>
                </a:solidFill>
                <a:latin typeface="Consolas" pitchFamily="49" charset="0"/>
              </a:rPr>
              <a:t>1918</a:t>
            </a:r>
          </a:p>
        </p:txBody>
      </p:sp>
      <p:sp>
        <p:nvSpPr>
          <p:cNvPr id="83" name="Rectangle 82"/>
          <p:cNvSpPr/>
          <p:nvPr/>
        </p:nvSpPr>
        <p:spPr>
          <a:xfrm>
            <a:off x="949820" y="4667257"/>
            <a:ext cx="767296" cy="318100"/>
          </a:xfrm>
          <a:prstGeom prst="rect">
            <a:avLst/>
          </a:prstGeom>
        </p:spPr>
        <p:txBody>
          <a:bodyPr wrap="square">
            <a:spAutoFit/>
          </a:bodyPr>
          <a:lstStyle/>
          <a:p>
            <a:pPr algn="ctr">
              <a:spcBef>
                <a:spcPts val="400"/>
              </a:spcBef>
              <a:spcAft>
                <a:spcPts val="400"/>
              </a:spcAft>
            </a:pPr>
            <a:r>
              <a:rPr lang="it-IT" sz="1467" u="none" dirty="0">
                <a:solidFill>
                  <a:schemeClr val="accent1">
                    <a:lumMod val="75000"/>
                  </a:schemeClr>
                </a:solidFill>
                <a:latin typeface="Consolas" pitchFamily="49" charset="0"/>
              </a:rPr>
              <a:t>3410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1.94444E-6 -1.69084E-6 L 0.05434 0.00154 L 0.05347 -0.03024 L 0.27291 -0.03024 L 0.28854 -0.05399 L 0.36927 -0.04474 " pathEditMode="relative" rAng="0" ptsTypes="AAAAAA">
                                      <p:cBhvr>
                                        <p:cTn id="9" dur="2000" fill="hold"/>
                                        <p:tgtEl>
                                          <p:spTgt spid="76"/>
                                        </p:tgtEl>
                                        <p:attrNameLst>
                                          <p:attrName>ppt_x</p:attrName>
                                          <p:attrName>ppt_y</p:attrName>
                                        </p:attrNameLst>
                                      </p:cBhvr>
                                      <p:rCtr x="18500" y="-260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1"/>
                                        </p:tgtEl>
                                        <p:attrNameLst>
                                          <p:attrName>style.visibility</p:attrName>
                                        </p:attrNameLst>
                                      </p:cBhvr>
                                      <p:to>
                                        <p:strVal val="visible"/>
                                      </p:to>
                                    </p:set>
                                  </p:childTnLst>
                                </p:cTn>
                              </p:par>
                            </p:childTnLst>
                          </p:cTn>
                        </p:par>
                        <p:par>
                          <p:cTn id="14" fill="hold">
                            <p:stCondLst>
                              <p:cond delay="0"/>
                            </p:stCondLst>
                            <p:childTnLst>
                              <p:par>
                                <p:cTn id="15" presetID="0" presetClass="path" presetSubtype="0" accel="50000" decel="50000" fill="hold" grpId="1" nodeType="afterEffect">
                                  <p:stCondLst>
                                    <p:cond delay="0"/>
                                  </p:stCondLst>
                                  <p:childTnLst>
                                    <p:animMotion origin="layout" path="M -1.38889E-6 0.0071 L 0.00104 0.02191 L 0.14358 0.0179 L 0.14427 0.04845 L 0.34809 0.04721 " pathEditMode="relative" rAng="0" ptsTypes="AAAAA">
                                      <p:cBhvr>
                                        <p:cTn id="16" dur="3000" fill="hold"/>
                                        <p:tgtEl>
                                          <p:spTgt spid="81"/>
                                        </p:tgtEl>
                                        <p:attrNameLst>
                                          <p:attrName>ppt_x</p:attrName>
                                          <p:attrName>ppt_y</p:attrName>
                                        </p:attrNameLst>
                                      </p:cBhvr>
                                      <p:rCtr x="17400" y="21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par>
                          <p:cTn id="21" fill="hold">
                            <p:stCondLst>
                              <p:cond delay="0"/>
                            </p:stCondLst>
                            <p:childTnLst>
                              <p:par>
                                <p:cTn id="22" presetID="0" presetClass="path" presetSubtype="0" accel="50000" decel="50000" fill="hold" grpId="1" nodeType="afterEffect">
                                  <p:stCondLst>
                                    <p:cond delay="0"/>
                                  </p:stCondLst>
                                  <p:childTnLst>
                                    <p:animMotion origin="layout" path="M -5.55556E-7 -0.00062 L 0.0007 0.14563 L -0.12535 0.15088 L -0.12726 0.11385 L -0.26719 0.12187 L -0.26649 0.0793 L -0.47604 0.0793 L -0.54097 0.11169 " pathEditMode="relative" rAng="0" ptsTypes="AAAAAAAA">
                                      <p:cBhvr>
                                        <p:cTn id="23" dur="3000" fill="hold"/>
                                        <p:tgtEl>
                                          <p:spTgt spid="77"/>
                                        </p:tgtEl>
                                        <p:attrNameLst>
                                          <p:attrName>ppt_x</p:attrName>
                                          <p:attrName>ppt_y</p:attrName>
                                        </p:attrNameLst>
                                      </p:cBhvr>
                                      <p:rCtr x="-27000" y="7600"/>
                                    </p:animMotion>
                                  </p:childTnLst>
                                </p:cTn>
                              </p:par>
                            </p:childTnLst>
                          </p:cTn>
                        </p:par>
                        <p:par>
                          <p:cTn id="24" fill="hold">
                            <p:stCondLst>
                              <p:cond delay="3000"/>
                            </p:stCondLst>
                            <p:childTnLst>
                              <p:par>
                                <p:cTn id="25" presetID="1" presetClass="exit" presetSubtype="0" fill="hold" grpId="1" nodeType="afterEffect">
                                  <p:stCondLst>
                                    <p:cond delay="0"/>
                                  </p:stCondLst>
                                  <p:childTnLst>
                                    <p:set>
                                      <p:cBhvr>
                                        <p:cTn id="26" dur="1" fill="hold">
                                          <p:stCondLst>
                                            <p:cond delay="0"/>
                                          </p:stCondLst>
                                        </p:cTn>
                                        <p:tgtEl>
                                          <p:spTgt spid="79"/>
                                        </p:tgtEl>
                                        <p:attrNameLst>
                                          <p:attrName>style.visibility</p:attrName>
                                        </p:attrNameLst>
                                      </p:cBhvr>
                                      <p:to>
                                        <p:strVal val="hidden"/>
                                      </p:to>
                                    </p:set>
                                  </p:childTnLst>
                                </p:cTn>
                              </p:par>
                            </p:childTnLst>
                          </p:cTn>
                        </p:par>
                        <p:par>
                          <p:cTn id="27" fill="hold">
                            <p:stCondLst>
                              <p:cond delay="3000"/>
                            </p:stCondLst>
                            <p:childTnLst>
                              <p:par>
                                <p:cTn id="28" presetID="53" presetClass="entr" presetSubtype="0" fill="hold" grpId="0" nodeType="afterEffect">
                                  <p:stCondLst>
                                    <p:cond delay="0"/>
                                  </p:stCondLst>
                                  <p:childTnLst>
                                    <p:set>
                                      <p:cBhvr>
                                        <p:cTn id="29" dur="1" fill="hold">
                                          <p:stCondLst>
                                            <p:cond delay="0"/>
                                          </p:stCondLst>
                                        </p:cTn>
                                        <p:tgtEl>
                                          <p:spTgt spid="78"/>
                                        </p:tgtEl>
                                        <p:attrNameLst>
                                          <p:attrName>style.visibility</p:attrName>
                                        </p:attrNameLst>
                                      </p:cBhvr>
                                      <p:to>
                                        <p:strVal val="visible"/>
                                      </p:to>
                                    </p:set>
                                    <p:anim calcmode="lin" valueType="num">
                                      <p:cBhvr>
                                        <p:cTn id="30" dur="500" fill="hold"/>
                                        <p:tgtEl>
                                          <p:spTgt spid="78"/>
                                        </p:tgtEl>
                                        <p:attrNameLst>
                                          <p:attrName>ppt_w</p:attrName>
                                        </p:attrNameLst>
                                      </p:cBhvr>
                                      <p:tavLst>
                                        <p:tav tm="0">
                                          <p:val>
                                            <p:fltVal val="0"/>
                                          </p:val>
                                        </p:tav>
                                        <p:tav tm="100000">
                                          <p:val>
                                            <p:strVal val="#ppt_w"/>
                                          </p:val>
                                        </p:tav>
                                      </p:tavLst>
                                    </p:anim>
                                    <p:anim calcmode="lin" valueType="num">
                                      <p:cBhvr>
                                        <p:cTn id="31" dur="500" fill="hold"/>
                                        <p:tgtEl>
                                          <p:spTgt spid="78"/>
                                        </p:tgtEl>
                                        <p:attrNameLst>
                                          <p:attrName>ppt_h</p:attrName>
                                        </p:attrNameLst>
                                      </p:cBhvr>
                                      <p:tavLst>
                                        <p:tav tm="0">
                                          <p:val>
                                            <p:fltVal val="0"/>
                                          </p:val>
                                        </p:tav>
                                        <p:tav tm="100000">
                                          <p:val>
                                            <p:strVal val="#ppt_h"/>
                                          </p:val>
                                        </p:tav>
                                      </p:tavLst>
                                    </p:anim>
                                    <p:animEffect transition="in" filter="fade">
                                      <p:cBhvr>
                                        <p:cTn id="32" dur="500"/>
                                        <p:tgtEl>
                                          <p:spTgt spid="7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iterate type="lt">
                                    <p:tmAbs val="0"/>
                                  </p:iterate>
                                  <p:childTnLst>
                                    <p:set>
                                      <p:cBhvr>
                                        <p:cTn id="36" dur="1" fill="hold">
                                          <p:stCondLst>
                                            <p:cond delay="0"/>
                                          </p:stCondLst>
                                        </p:cTn>
                                        <p:tgtEl>
                                          <p:spTgt spid="24578"/>
                                        </p:tgtEl>
                                        <p:attrNameLst>
                                          <p:attrName>style.visibility</p:attrName>
                                        </p:attrNameLst>
                                      </p:cBhvr>
                                      <p:to>
                                        <p:strVal val="hidden"/>
                                      </p:to>
                                    </p:set>
                                  </p:childTnLst>
                                </p:cTn>
                              </p:par>
                            </p:childTnLst>
                          </p:cTn>
                        </p:par>
                        <p:par>
                          <p:cTn id="37" fill="hold">
                            <p:stCondLst>
                              <p:cond delay="0"/>
                            </p:stCondLst>
                            <p:childTnLst>
                              <p:par>
                                <p:cTn id="38" presetID="1" presetClass="exit" presetSubtype="0" fill="hold" grpId="1" nodeType="afterEffect">
                                  <p:stCondLst>
                                    <p:cond delay="0"/>
                                  </p:stCondLst>
                                  <p:childTnLst>
                                    <p:set>
                                      <p:cBhvr>
                                        <p:cTn id="39" dur="1" fill="hold">
                                          <p:stCondLst>
                                            <p:cond delay="0"/>
                                          </p:stCondLst>
                                        </p:cTn>
                                        <p:tgtEl>
                                          <p:spTgt spid="78"/>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24578" grpId="1"/>
      <p:bldP spid="77" grpId="0"/>
      <p:bldP spid="77" grpId="1"/>
      <p:bldP spid="78" grpId="0"/>
      <p:bldP spid="78" grpId="1"/>
      <p:bldP spid="85" grpId="0"/>
      <p:bldP spid="79" grpId="1"/>
      <p:bldP spid="81" grpId="0"/>
      <p:bldP spid="8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 Box 2"/>
          <p:cNvSpPr txBox="1">
            <a:spLocks noChangeArrowheads="1"/>
          </p:cNvSpPr>
          <p:nvPr/>
        </p:nvSpPr>
        <p:spPr bwMode="auto">
          <a:xfrm>
            <a:off x="2755885" y="4081995"/>
            <a:ext cx="1062552"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0793</a:t>
            </a:r>
            <a:endParaRPr lang="it-IT" sz="5333" b="0" u="none" dirty="0">
              <a:solidFill>
                <a:schemeClr val="tx1"/>
              </a:solidFill>
              <a:latin typeface="Consolas" pitchFamily="49" charset="0"/>
            </a:endParaRPr>
          </a:p>
        </p:txBody>
      </p:sp>
      <p:sp>
        <p:nvSpPr>
          <p:cNvPr id="8" name="Title 7"/>
          <p:cNvSpPr>
            <a:spLocks noGrp="1"/>
          </p:cNvSpPr>
          <p:nvPr>
            <p:ph type="title"/>
          </p:nvPr>
        </p:nvSpPr>
        <p:spPr/>
        <p:txBody>
          <a:bodyPr/>
          <a:lstStyle/>
          <a:p>
            <a:r>
              <a:rPr lang="it-IT" dirty="0"/>
              <a:t>Esecuzione istruzione 0792</a:t>
            </a:r>
          </a:p>
        </p:txBody>
      </p:sp>
      <p:grpSp>
        <p:nvGrpSpPr>
          <p:cNvPr id="2" name="Group 77"/>
          <p:cNvGrpSpPr/>
          <p:nvPr/>
        </p:nvGrpSpPr>
        <p:grpSpPr>
          <a:xfrm>
            <a:off x="5238744" y="1238235"/>
            <a:ext cx="1714512" cy="5118115"/>
            <a:chOff x="3929058" y="928676"/>
            <a:chExt cx="1285884" cy="3960000"/>
          </a:xfrm>
        </p:grpSpPr>
        <p:sp>
          <p:nvSpPr>
            <p:cNvPr id="24588" name="Line 12"/>
            <p:cNvSpPr>
              <a:spLocks noChangeShapeType="1"/>
            </p:cNvSpPr>
            <p:nvPr/>
          </p:nvSpPr>
          <p:spPr bwMode="auto">
            <a:xfrm>
              <a:off x="4786314"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89" name="Text Box 13"/>
            <p:cNvSpPr txBox="1">
              <a:spLocks noChangeArrowheads="1"/>
            </p:cNvSpPr>
            <p:nvPr/>
          </p:nvSpPr>
          <p:spPr bwMode="auto">
            <a:xfrm>
              <a:off x="4572000" y="4143386"/>
              <a:ext cx="214315" cy="679453"/>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dati</a:t>
              </a:r>
              <a:endParaRPr lang="it-IT" sz="2667" b="0" u="none" dirty="0">
                <a:solidFill>
                  <a:schemeClr val="tx1"/>
                </a:solidFill>
                <a:latin typeface="Arial" pitchFamily="34" charset="0"/>
              </a:endParaRPr>
            </a:p>
          </p:txBody>
        </p:sp>
        <p:sp>
          <p:nvSpPr>
            <p:cNvPr id="24590" name="Text Box 14"/>
            <p:cNvSpPr txBox="1">
              <a:spLocks noChangeArrowheads="1"/>
            </p:cNvSpPr>
            <p:nvPr/>
          </p:nvSpPr>
          <p:spPr bwMode="auto">
            <a:xfrm>
              <a:off x="4857752" y="4246579"/>
              <a:ext cx="357190"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indirizzi</a:t>
              </a:r>
              <a:endParaRPr lang="it-IT" sz="2667" b="0" u="none" dirty="0">
                <a:solidFill>
                  <a:schemeClr val="tx1"/>
                </a:solidFill>
                <a:latin typeface="Arial" pitchFamily="34" charset="0"/>
              </a:endParaRPr>
            </a:p>
          </p:txBody>
        </p:sp>
        <p:sp>
          <p:nvSpPr>
            <p:cNvPr id="24591" name="Text Box 15"/>
            <p:cNvSpPr txBox="1">
              <a:spLocks noChangeArrowheads="1"/>
            </p:cNvSpPr>
            <p:nvPr/>
          </p:nvSpPr>
          <p:spPr bwMode="auto">
            <a:xfrm>
              <a:off x="3929058" y="4246579"/>
              <a:ext cx="400054"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controllo</a:t>
              </a:r>
              <a:endParaRPr lang="it-IT" sz="2667" b="0" u="none" dirty="0">
                <a:solidFill>
                  <a:schemeClr val="tx1"/>
                </a:solidFill>
                <a:latin typeface="Arial" pitchFamily="34" charset="0"/>
              </a:endParaRPr>
            </a:p>
          </p:txBody>
        </p:sp>
        <p:sp>
          <p:nvSpPr>
            <p:cNvPr id="24592" name="Line 16"/>
            <p:cNvSpPr>
              <a:spLocks noChangeShapeType="1"/>
            </p:cNvSpPr>
            <p:nvPr/>
          </p:nvSpPr>
          <p:spPr bwMode="auto">
            <a:xfrm>
              <a:off x="521494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93" name="Line 17"/>
            <p:cNvSpPr>
              <a:spLocks noChangeShapeType="1"/>
            </p:cNvSpPr>
            <p:nvPr/>
          </p:nvSpPr>
          <p:spPr bwMode="auto">
            <a:xfrm>
              <a:off x="432911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grpSp>
      <p:graphicFrame>
        <p:nvGraphicFramePr>
          <p:cNvPr id="61" name="Table 60"/>
          <p:cNvGraphicFramePr>
            <a:graphicFrameLocks noGrp="1"/>
          </p:cNvGraphicFramePr>
          <p:nvPr>
            <p:extLst>
              <p:ext uri="{D42A27DB-BD31-4B8C-83A1-F6EECF244321}">
                <p14:modId xmlns:p14="http://schemas.microsoft.com/office/powerpoint/2010/main" val="3129478546"/>
              </p:ext>
            </p:extLst>
          </p:nvPr>
        </p:nvGraphicFramePr>
        <p:xfrm>
          <a:off x="8362744" y="1675977"/>
          <a:ext cx="2591046" cy="178816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0789</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R02,4000</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0790</a:t>
                      </a:r>
                    </a:p>
                  </a:txBody>
                  <a:tcPr marL="88961" marR="88961" marT="0" marB="0"/>
                </a:tc>
                <a:tc>
                  <a:txBody>
                    <a:bodyPr/>
                    <a:lstStyle/>
                    <a:p>
                      <a:pPr marL="0" marR="0" indent="0" algn="l" defTabSz="914400" eaLnBrk="1" fontAlgn="auto" latinLnBrk="0" hangingPunct="1">
                        <a:lnSpc>
                          <a:spcPct val="100000"/>
                        </a:lnSpc>
                        <a:spcBef>
                          <a:spcPts val="300"/>
                        </a:spcBef>
                        <a:spcAft>
                          <a:spcPts val="300"/>
                        </a:spcAft>
                        <a:buClrTx/>
                        <a:buSzTx/>
                        <a:buFontTx/>
                        <a:buNone/>
                        <a:tabLst/>
                        <a:defRPr/>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R03,4004</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0791</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R01,R02,R03</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0792</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R02,4008</a:t>
                      </a:r>
                    </a:p>
                  </a:txBody>
                  <a:tcPr marL="88961" marR="88961" marT="0" marB="0"/>
                </a:tc>
                <a:extLst>
                  <a:ext uri="{0D108BD9-81ED-4DB2-BD59-A6C34878D82A}">
                    <a16:rowId xmlns:a16="http://schemas.microsoft.com/office/drawing/2014/main" val="10004"/>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0793</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a:t>
                      </a:r>
                      <a:r>
                        <a:rPr lang="it-IT" sz="1400" b="1" dirty="0" err="1">
                          <a:solidFill>
                            <a:schemeClr val="accent1">
                              <a:lumMod val="75000"/>
                            </a:schemeClr>
                          </a:solidFill>
                          <a:latin typeface="Consolas" pitchFamily="49" charset="0"/>
                        </a:rPr>
                        <a:t>R01</a:t>
                      </a:r>
                      <a:r>
                        <a:rPr lang="it-IT" sz="1400" b="1" dirty="0">
                          <a:solidFill>
                            <a:schemeClr val="accent1">
                              <a:lumMod val="75000"/>
                            </a:schemeClr>
                          </a:solidFill>
                          <a:latin typeface="Consolas" pitchFamily="49" charset="0"/>
                        </a:rPr>
                        <a:t>,R02</a:t>
                      </a:r>
                    </a:p>
                  </a:txBody>
                  <a:tcPr marL="88961" marR="88961" marT="0" marB="0"/>
                </a:tc>
                <a:extLst>
                  <a:ext uri="{0D108BD9-81ED-4DB2-BD59-A6C34878D82A}">
                    <a16:rowId xmlns:a16="http://schemas.microsoft.com/office/drawing/2014/main" val="10005"/>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0794</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store</a:t>
                      </a:r>
                      <a:r>
                        <a:rPr lang="it-IT" sz="1400" b="1" dirty="0">
                          <a:solidFill>
                            <a:schemeClr val="accent1">
                              <a:lumMod val="75000"/>
                            </a:schemeClr>
                          </a:solidFill>
                          <a:latin typeface="Consolas" pitchFamily="49" charset="0"/>
                        </a:rPr>
                        <a:t> R01,4000</a:t>
                      </a:r>
                    </a:p>
                  </a:txBody>
                  <a:tcPr marL="88961" marR="88961" marT="0" marB="0"/>
                </a:tc>
                <a:extLst>
                  <a:ext uri="{0D108BD9-81ED-4DB2-BD59-A6C34878D82A}">
                    <a16:rowId xmlns:a16="http://schemas.microsoft.com/office/drawing/2014/main" val="10006"/>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7"/>
                  </a:ext>
                </a:extLst>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3682457100"/>
              </p:ext>
            </p:extLst>
          </p:nvPr>
        </p:nvGraphicFramePr>
        <p:xfrm>
          <a:off x="8362744" y="4000504"/>
          <a:ext cx="2591046" cy="111760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rgbClr val="FF0000"/>
                          </a:solidFill>
                          <a:latin typeface="Consolas" pitchFamily="49" charset="0"/>
                        </a:rPr>
                        <a:t>4000</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1492</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rgbClr val="FF0000"/>
                          </a:solidFill>
                          <a:latin typeface="Consolas" pitchFamily="49" charset="0"/>
                        </a:rPr>
                        <a:t>4004</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1918</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rgbClr val="FF0000"/>
                          </a:solidFill>
                          <a:latin typeface="Consolas" pitchFamily="49" charset="0"/>
                        </a:rPr>
                        <a:t>4008</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2006</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4"/>
                  </a:ext>
                </a:extLst>
              </a:tr>
            </a:tbl>
          </a:graphicData>
        </a:graphic>
      </p:graphicFrame>
      <p:grpSp>
        <p:nvGrpSpPr>
          <p:cNvPr id="3" name="Group 75"/>
          <p:cNvGrpSpPr/>
          <p:nvPr/>
        </p:nvGrpSpPr>
        <p:grpSpPr>
          <a:xfrm>
            <a:off x="361898" y="1144041"/>
            <a:ext cx="3983975" cy="4286281"/>
            <a:chOff x="271423" y="858030"/>
            <a:chExt cx="2987981" cy="3214711"/>
          </a:xfrm>
        </p:grpSpPr>
        <p:sp>
          <p:nvSpPr>
            <p:cNvPr id="24580" name="Text Box 4"/>
            <p:cNvSpPr txBox="1">
              <a:spLocks noChangeArrowheads="1"/>
            </p:cNvSpPr>
            <p:nvPr/>
          </p:nvSpPr>
          <p:spPr bwMode="auto">
            <a:xfrm>
              <a:off x="2643174" y="1651793"/>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PSW</a:t>
              </a:r>
              <a:endParaRPr lang="it-IT" sz="3200" u="none" dirty="0">
                <a:solidFill>
                  <a:schemeClr val="tx1"/>
                </a:solidFill>
                <a:latin typeface="Arial" pitchFamily="34" charset="0"/>
              </a:endParaRPr>
            </a:p>
          </p:txBody>
        </p:sp>
        <p:sp>
          <p:nvSpPr>
            <p:cNvPr id="24583" name="Rectangle 7"/>
            <p:cNvSpPr>
              <a:spLocks noChangeArrowheads="1"/>
            </p:cNvSpPr>
            <p:nvPr/>
          </p:nvSpPr>
          <p:spPr bwMode="auto">
            <a:xfrm>
              <a:off x="279359" y="1135063"/>
              <a:ext cx="2980045" cy="2936885"/>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585" name="Text Box 9"/>
            <p:cNvSpPr txBox="1">
              <a:spLocks noChangeArrowheads="1"/>
            </p:cNvSpPr>
            <p:nvPr/>
          </p:nvSpPr>
          <p:spPr bwMode="auto">
            <a:xfrm>
              <a:off x="279359" y="1135063"/>
              <a:ext cx="148910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Data </a:t>
              </a:r>
              <a:r>
                <a:rPr lang="it-IT" sz="1867" u="none" dirty="0" err="1">
                  <a:solidFill>
                    <a:schemeClr val="tx1"/>
                  </a:solidFill>
                  <a:effectLst>
                    <a:outerShdw blurRad="38100" dist="38100" dir="2700000" algn="tl">
                      <a:srgbClr val="000000">
                        <a:alpha val="43137"/>
                      </a:srgbClr>
                    </a:outerShdw>
                  </a:effectLst>
                  <a:latin typeface="Calibri" pitchFamily="34" charset="0"/>
                </a:rPr>
                <a:t>path</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6" name="Text Box 10"/>
            <p:cNvSpPr txBox="1">
              <a:spLocks noChangeArrowheads="1"/>
            </p:cNvSpPr>
            <p:nvPr/>
          </p:nvSpPr>
          <p:spPr bwMode="auto">
            <a:xfrm>
              <a:off x="1770177" y="1135063"/>
              <a:ext cx="148922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Unità di controllo</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7" name="Text Box 11"/>
            <p:cNvSpPr txBox="1">
              <a:spLocks noChangeArrowheads="1"/>
            </p:cNvSpPr>
            <p:nvPr/>
          </p:nvSpPr>
          <p:spPr bwMode="auto">
            <a:xfrm>
              <a:off x="279359" y="858030"/>
              <a:ext cx="609602"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CPU</a:t>
              </a:r>
              <a:endParaRPr lang="it-IT" sz="3733" b="0" u="none" dirty="0">
                <a:solidFill>
                  <a:schemeClr val="tx1"/>
                </a:solidFill>
                <a:latin typeface="Arial" pitchFamily="34" charset="0"/>
              </a:endParaRPr>
            </a:p>
          </p:txBody>
        </p:sp>
        <p:sp>
          <p:nvSpPr>
            <p:cNvPr id="24599" name="Freeform 23"/>
            <p:cNvSpPr>
              <a:spLocks/>
            </p:cNvSpPr>
            <p:nvPr/>
          </p:nvSpPr>
          <p:spPr bwMode="auto">
            <a:xfrm rot="-5400000">
              <a:off x="1409693" y="1784355"/>
              <a:ext cx="717554" cy="596888"/>
            </a:xfrm>
            <a:custGeom>
              <a:avLst/>
              <a:gdLst>
                <a:gd name="connsiteX0" fmla="*/ 0 w 113"/>
                <a:gd name="connsiteY0" fmla="*/ 791 h 791"/>
                <a:gd name="connsiteX1" fmla="*/ 78 w 113"/>
                <a:gd name="connsiteY1" fmla="*/ 781 h 791"/>
                <a:gd name="connsiteX2" fmla="*/ 113 w 113"/>
                <a:gd name="connsiteY2" fmla="*/ 0 h 791"/>
                <a:gd name="connsiteX0" fmla="*/ 0 w 117"/>
                <a:gd name="connsiteY0" fmla="*/ 791 h 791"/>
                <a:gd name="connsiteX1" fmla="*/ 105 w 117"/>
                <a:gd name="connsiteY1" fmla="*/ 602 h 791"/>
                <a:gd name="connsiteX2" fmla="*/ 113 w 117"/>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5"/>
                <a:gd name="connsiteY0" fmla="*/ 791 h 791"/>
                <a:gd name="connsiteX1" fmla="*/ 115 w 115"/>
                <a:gd name="connsiteY1" fmla="*/ 580 h 791"/>
                <a:gd name="connsiteX2" fmla="*/ 113 w 115"/>
                <a:gd name="connsiteY2" fmla="*/ 0 h 791"/>
                <a:gd name="connsiteX0" fmla="*/ 0 w 114"/>
                <a:gd name="connsiteY0" fmla="*/ 791 h 791"/>
                <a:gd name="connsiteX1" fmla="*/ 108 w 114"/>
                <a:gd name="connsiteY1" fmla="*/ 562 h 791"/>
                <a:gd name="connsiteX2" fmla="*/ 113 w 114"/>
                <a:gd name="connsiteY2" fmla="*/ 0 h 791"/>
                <a:gd name="connsiteX0" fmla="*/ 0 w 113"/>
                <a:gd name="connsiteY0" fmla="*/ 791 h 791"/>
                <a:gd name="connsiteX1" fmla="*/ 108 w 113"/>
                <a:gd name="connsiteY1" fmla="*/ 562 h 791"/>
                <a:gd name="connsiteX2" fmla="*/ 113 w 113"/>
                <a:gd name="connsiteY2" fmla="*/ 0 h 791"/>
                <a:gd name="connsiteX0" fmla="*/ 0 w 113"/>
                <a:gd name="connsiteY0" fmla="*/ 791 h 803"/>
                <a:gd name="connsiteX1" fmla="*/ 102 w 113"/>
                <a:gd name="connsiteY1" fmla="*/ 803 h 803"/>
                <a:gd name="connsiteX2" fmla="*/ 113 w 113"/>
                <a:gd name="connsiteY2" fmla="*/ 0 h 803"/>
                <a:gd name="connsiteX0" fmla="*/ 0 w 113"/>
                <a:gd name="connsiteY0" fmla="*/ 791 h 803"/>
                <a:gd name="connsiteX1" fmla="*/ 102 w 113"/>
                <a:gd name="connsiteY1" fmla="*/ 803 h 803"/>
                <a:gd name="connsiteX2" fmla="*/ 113 w 113"/>
                <a:gd name="connsiteY2" fmla="*/ 0 h 803"/>
                <a:gd name="connsiteX0" fmla="*/ 0 w 119"/>
                <a:gd name="connsiteY0" fmla="*/ 791 h 804"/>
                <a:gd name="connsiteX1" fmla="*/ 102 w 119"/>
                <a:gd name="connsiteY1" fmla="*/ 803 h 804"/>
                <a:gd name="connsiteX2" fmla="*/ 108 w 119"/>
                <a:gd name="connsiteY2" fmla="*/ 446 h 804"/>
                <a:gd name="connsiteX3" fmla="*/ 113 w 119"/>
                <a:gd name="connsiteY3" fmla="*/ 0 h 804"/>
                <a:gd name="connsiteX0" fmla="*/ 0 w 121"/>
                <a:gd name="connsiteY0" fmla="*/ 791 h 803"/>
                <a:gd name="connsiteX1" fmla="*/ 102 w 121"/>
                <a:gd name="connsiteY1" fmla="*/ 803 h 803"/>
                <a:gd name="connsiteX2" fmla="*/ 113 w 121"/>
                <a:gd name="connsiteY2" fmla="*/ 0 h 803"/>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Lst>
              <a:ahLst/>
              <a:cxnLst>
                <a:cxn ang="0">
                  <a:pos x="connsiteX0" y="connsiteY0"/>
                </a:cxn>
                <a:cxn ang="0">
                  <a:pos x="connsiteX1" y="connsiteY1"/>
                </a:cxn>
                <a:cxn ang="0">
                  <a:pos x="connsiteX2" y="connsiteY2"/>
                </a:cxn>
              </a:cxnLst>
              <a:rect l="l" t="t" r="r" b="b"/>
              <a:pathLst>
                <a:path w="113" h="791">
                  <a:moveTo>
                    <a:pt x="0" y="791"/>
                  </a:moveTo>
                  <a:lnTo>
                    <a:pt x="97" y="661"/>
                  </a:lnTo>
                  <a:cubicBezTo>
                    <a:pt x="102" y="441"/>
                    <a:pt x="108" y="220"/>
                    <a:pt x="113" y="0"/>
                  </a:cubicBez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0" name="Freeform 24"/>
            <p:cNvSpPr>
              <a:spLocks/>
            </p:cNvSpPr>
            <p:nvPr/>
          </p:nvSpPr>
          <p:spPr bwMode="auto">
            <a:xfrm rot="-5400000">
              <a:off x="1871264" y="1152138"/>
              <a:ext cx="262730" cy="1138220"/>
            </a:xfrm>
            <a:custGeom>
              <a:avLst/>
              <a:gdLst/>
              <a:ahLst/>
              <a:cxnLst>
                <a:cxn ang="0">
                  <a:pos x="330" y="0"/>
                </a:cxn>
                <a:cxn ang="0">
                  <a:pos x="330" y="773"/>
                </a:cxn>
                <a:cxn ang="0">
                  <a:pos x="0" y="780"/>
                </a:cxn>
              </a:cxnLst>
              <a:rect l="0" t="0" r="r" b="b"/>
              <a:pathLst>
                <a:path w="330" h="780">
                  <a:moveTo>
                    <a:pt x="330" y="0"/>
                  </a:moveTo>
                  <a:lnTo>
                    <a:pt x="330" y="773"/>
                  </a:lnTo>
                  <a:lnTo>
                    <a:pt x="0" y="780"/>
                  </a:ln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1" name="Rectangle 25"/>
            <p:cNvSpPr>
              <a:spLocks noChangeArrowheads="1"/>
            </p:cNvSpPr>
            <p:nvPr/>
          </p:nvSpPr>
          <p:spPr bwMode="auto">
            <a:xfrm>
              <a:off x="1770178" y="2441576"/>
              <a:ext cx="1234942"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2" name="Rectangle 26"/>
            <p:cNvSpPr>
              <a:spLocks noChangeArrowheads="1"/>
            </p:cNvSpPr>
            <p:nvPr/>
          </p:nvSpPr>
          <p:spPr bwMode="auto">
            <a:xfrm>
              <a:off x="2143108" y="1851024"/>
              <a:ext cx="812777" cy="292093"/>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4" name="Rectangle 28"/>
            <p:cNvSpPr>
              <a:spLocks noChangeArrowheads="1"/>
            </p:cNvSpPr>
            <p:nvPr/>
          </p:nvSpPr>
          <p:spPr bwMode="auto">
            <a:xfrm>
              <a:off x="571472" y="2143121"/>
              <a:ext cx="991426" cy="1785951"/>
            </a:xfrm>
            <a:prstGeom prst="rect">
              <a:avLst/>
            </a:prstGeom>
            <a:noFill/>
            <a:ln w="28575">
              <a:solidFill>
                <a:schemeClr val="tx2">
                  <a:lumMod val="40000"/>
                  <a:lumOff val="60000"/>
                </a:schemeClr>
              </a:solidFill>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24605" name="Text Box 29"/>
            <p:cNvSpPr txBox="1">
              <a:spLocks noChangeArrowheads="1"/>
            </p:cNvSpPr>
            <p:nvPr/>
          </p:nvSpPr>
          <p:spPr bwMode="auto">
            <a:xfrm flipH="1">
              <a:off x="571471" y="2143123"/>
              <a:ext cx="991428" cy="23336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Registri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24609" name="Freeform 33"/>
            <p:cNvSpPr>
              <a:spLocks/>
            </p:cNvSpPr>
            <p:nvPr/>
          </p:nvSpPr>
          <p:spPr bwMode="auto">
            <a:xfrm rot="16200000" flipV="1">
              <a:off x="841763" y="1218789"/>
              <a:ext cx="450845" cy="991426"/>
            </a:xfrm>
            <a:custGeom>
              <a:avLst/>
              <a:gdLst/>
              <a:ahLst/>
              <a:cxnLst>
                <a:cxn ang="0">
                  <a:pos x="0" y="0"/>
                </a:cxn>
                <a:cxn ang="0">
                  <a:pos x="900" y="330"/>
                </a:cxn>
                <a:cxn ang="0">
                  <a:pos x="900" y="1487"/>
                </a:cxn>
                <a:cxn ang="0">
                  <a:pos x="0" y="1817"/>
                </a:cxn>
                <a:cxn ang="0">
                  <a:pos x="3" y="1131"/>
                </a:cxn>
                <a:cxn ang="0">
                  <a:pos x="222" y="1023"/>
                </a:cxn>
                <a:cxn ang="0">
                  <a:pos x="222" y="788"/>
                </a:cxn>
                <a:cxn ang="0">
                  <a:pos x="0" y="684"/>
                </a:cxn>
                <a:cxn ang="0">
                  <a:pos x="0" y="0"/>
                </a:cxn>
              </a:cxnLst>
              <a:rect l="0" t="0" r="r" b="b"/>
              <a:pathLst>
                <a:path w="900" h="1817">
                  <a:moveTo>
                    <a:pt x="0" y="0"/>
                  </a:moveTo>
                  <a:lnTo>
                    <a:pt x="900" y="330"/>
                  </a:lnTo>
                  <a:lnTo>
                    <a:pt x="900" y="1487"/>
                  </a:lnTo>
                  <a:lnTo>
                    <a:pt x="0" y="1817"/>
                  </a:lnTo>
                  <a:lnTo>
                    <a:pt x="3" y="1131"/>
                  </a:lnTo>
                  <a:lnTo>
                    <a:pt x="222" y="1023"/>
                  </a:lnTo>
                  <a:lnTo>
                    <a:pt x="222" y="788"/>
                  </a:lnTo>
                  <a:lnTo>
                    <a:pt x="0" y="684"/>
                  </a:lnTo>
                  <a:lnTo>
                    <a:pt x="0" y="0"/>
                  </a:lnTo>
                  <a:close/>
                </a:path>
              </a:pathLst>
            </a:custGeom>
            <a:noFill/>
            <a:ln w="28575" cap="flat" cmpd="sng">
              <a:solidFill>
                <a:srgbClr val="FF0000"/>
              </a:solidFill>
              <a:prstDash val="solid"/>
              <a:round/>
              <a:headEnd/>
              <a:tailEnd/>
            </a:ln>
            <a:effectLst/>
          </p:spPr>
          <p:txBody>
            <a:bodyPr vert="horz" wrap="square" lIns="121920" tIns="60960" rIns="121920" bIns="60960" numCol="1" anchor="ctr" anchorCtr="0" compatLnSpc="1">
              <a:prstTxWarp prst="textNoShape">
                <a:avLst/>
              </a:prstTxWarp>
            </a:bodyPr>
            <a:lstStyle/>
            <a:p>
              <a:endParaRPr lang="it-IT" sz="1467">
                <a:latin typeface="+mn-lt"/>
              </a:endParaRPr>
            </a:p>
          </p:txBody>
        </p:sp>
        <p:sp>
          <p:nvSpPr>
            <p:cNvPr id="24610" name="Text Box 34"/>
            <p:cNvSpPr txBox="1">
              <a:spLocks noChangeArrowheads="1"/>
            </p:cNvSpPr>
            <p:nvPr/>
          </p:nvSpPr>
          <p:spPr bwMode="auto">
            <a:xfrm>
              <a:off x="777080" y="1589882"/>
              <a:ext cx="580210" cy="2055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ALU</a:t>
              </a:r>
              <a:endParaRPr lang="it-IT" sz="2400" b="0" u="none" dirty="0">
                <a:solidFill>
                  <a:srgbClr val="FF0000"/>
                </a:solidFill>
                <a:effectLst>
                  <a:outerShdw blurRad="38100" dist="38100" dir="2700000" algn="tl">
                    <a:srgbClr val="000000">
                      <a:alpha val="43137"/>
                    </a:srgbClr>
                  </a:outerShdw>
                </a:effectLst>
                <a:latin typeface="Arial" pitchFamily="34" charset="0"/>
              </a:endParaRPr>
            </a:p>
          </p:txBody>
        </p:sp>
        <p:cxnSp>
          <p:nvCxnSpPr>
            <p:cNvPr id="59" name="Straight Connector 58"/>
            <p:cNvCxnSpPr>
              <a:stCxn id="24583" idx="0"/>
              <a:endCxn id="24583" idx="2"/>
            </p:cNvCxnSpPr>
            <p:nvPr/>
          </p:nvCxnSpPr>
          <p:spPr>
            <a:xfrm rot="16200000" flipH="1">
              <a:off x="300939" y="2603505"/>
              <a:ext cx="2936885" cy="1588"/>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4"/>
            <p:cNvSpPr txBox="1">
              <a:spLocks noChangeArrowheads="1"/>
            </p:cNvSpPr>
            <p:nvPr/>
          </p:nvSpPr>
          <p:spPr bwMode="auto">
            <a:xfrm>
              <a:off x="2643174" y="224075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IR</a:t>
              </a:r>
              <a:endParaRPr lang="it-IT" sz="4800" u="none" dirty="0">
                <a:solidFill>
                  <a:schemeClr val="tx1"/>
                </a:solidFill>
                <a:latin typeface="Arial" pitchFamily="34" charset="0"/>
              </a:endParaRPr>
            </a:p>
          </p:txBody>
        </p:sp>
        <p:sp>
          <p:nvSpPr>
            <p:cNvPr id="57" name="Rectangle 25"/>
            <p:cNvSpPr>
              <a:spLocks noChangeArrowheads="1"/>
            </p:cNvSpPr>
            <p:nvPr/>
          </p:nvSpPr>
          <p:spPr bwMode="auto">
            <a:xfrm>
              <a:off x="1928794" y="3061496"/>
              <a:ext cx="1076325"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58" name="Text Box 4"/>
            <p:cNvSpPr txBox="1">
              <a:spLocks noChangeArrowheads="1"/>
            </p:cNvSpPr>
            <p:nvPr/>
          </p:nvSpPr>
          <p:spPr bwMode="auto">
            <a:xfrm>
              <a:off x="2643174" y="286067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PC</a:t>
              </a:r>
              <a:endParaRPr lang="it-IT" sz="4800" u="none" dirty="0">
                <a:solidFill>
                  <a:schemeClr val="tx1"/>
                </a:solidFill>
                <a:latin typeface="Arial" pitchFamily="34" charset="0"/>
              </a:endParaRPr>
            </a:p>
          </p:txBody>
        </p:sp>
        <p:sp>
          <p:nvSpPr>
            <p:cNvPr id="64" name="Rectangle 28"/>
            <p:cNvSpPr>
              <a:spLocks noChangeArrowheads="1"/>
            </p:cNvSpPr>
            <p:nvPr/>
          </p:nvSpPr>
          <p:spPr bwMode="auto">
            <a:xfrm>
              <a:off x="571471" y="350044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5" name="Rectangle 28"/>
            <p:cNvSpPr>
              <a:spLocks noChangeArrowheads="1"/>
            </p:cNvSpPr>
            <p:nvPr/>
          </p:nvSpPr>
          <p:spPr bwMode="auto">
            <a:xfrm>
              <a:off x="575439" y="307181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6" name="Rectangle 28"/>
            <p:cNvSpPr>
              <a:spLocks noChangeArrowheads="1"/>
            </p:cNvSpPr>
            <p:nvPr/>
          </p:nvSpPr>
          <p:spPr bwMode="auto">
            <a:xfrm>
              <a:off x="571471" y="2646360"/>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7" name="Text Box 29"/>
            <p:cNvSpPr txBox="1">
              <a:spLocks noChangeArrowheads="1"/>
            </p:cNvSpPr>
            <p:nvPr/>
          </p:nvSpPr>
          <p:spPr bwMode="auto">
            <a:xfrm flipH="1">
              <a:off x="271423" y="371475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R00</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8" name="Text Box 29"/>
            <p:cNvSpPr txBox="1">
              <a:spLocks noChangeArrowheads="1"/>
            </p:cNvSpPr>
            <p:nvPr/>
          </p:nvSpPr>
          <p:spPr bwMode="auto">
            <a:xfrm flipH="1">
              <a:off x="271423" y="3501076"/>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R01</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9" name="Text Box 29"/>
            <p:cNvSpPr txBox="1">
              <a:spLocks noChangeArrowheads="1"/>
            </p:cNvSpPr>
            <p:nvPr/>
          </p:nvSpPr>
          <p:spPr bwMode="auto">
            <a:xfrm flipH="1">
              <a:off x="271423" y="328739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R02</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0" name="Text Box 29"/>
            <p:cNvSpPr txBox="1">
              <a:spLocks noChangeArrowheads="1"/>
            </p:cNvSpPr>
            <p:nvPr/>
          </p:nvSpPr>
          <p:spPr bwMode="auto">
            <a:xfrm flipH="1">
              <a:off x="271423" y="3073718"/>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R03</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1" name="Text Box 29"/>
            <p:cNvSpPr txBox="1">
              <a:spLocks noChangeArrowheads="1"/>
            </p:cNvSpPr>
            <p:nvPr/>
          </p:nvSpPr>
          <p:spPr bwMode="auto">
            <a:xfrm flipH="1">
              <a:off x="271423" y="2860039"/>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R04</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2" name="Text Box 29"/>
            <p:cNvSpPr txBox="1">
              <a:spLocks noChangeArrowheads="1"/>
            </p:cNvSpPr>
            <p:nvPr/>
          </p:nvSpPr>
          <p:spPr bwMode="auto">
            <a:xfrm flipH="1">
              <a:off x="271423" y="2646360"/>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R05</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3" name="Text Box 29"/>
            <p:cNvSpPr txBox="1">
              <a:spLocks noChangeArrowheads="1"/>
            </p:cNvSpPr>
            <p:nvPr/>
          </p:nvSpPr>
          <p:spPr bwMode="auto">
            <a:xfrm flipH="1">
              <a:off x="271423" y="2432045"/>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a:t>
              </a:r>
              <a:endParaRPr kumimoji="0" lang="it-IT" i="0" u="none" strike="noStrike" cap="none" normalizeH="0" baseline="0" dirty="0">
                <a:ln>
                  <a:noFill/>
                </a:ln>
                <a:solidFill>
                  <a:schemeClr val="tx2">
                    <a:lumMod val="60000"/>
                    <a:lumOff val="40000"/>
                  </a:schemeClr>
                </a:solidFill>
                <a:latin typeface="Arial" pitchFamily="34" charset="0"/>
              </a:endParaRPr>
            </a:p>
          </p:txBody>
        </p:sp>
      </p:grpSp>
      <p:grpSp>
        <p:nvGrpSpPr>
          <p:cNvPr id="4" name="Group 76"/>
          <p:cNvGrpSpPr/>
          <p:nvPr/>
        </p:nvGrpSpPr>
        <p:grpSpPr>
          <a:xfrm>
            <a:off x="8191513" y="1142984"/>
            <a:ext cx="3238524" cy="4095779"/>
            <a:chOff x="6143635" y="857238"/>
            <a:chExt cx="2428893" cy="3071834"/>
          </a:xfrm>
        </p:grpSpPr>
        <p:sp>
          <p:nvSpPr>
            <p:cNvPr id="24581" name="Rectangle 5"/>
            <p:cNvSpPr>
              <a:spLocks noChangeArrowheads="1"/>
            </p:cNvSpPr>
            <p:nvPr/>
          </p:nvSpPr>
          <p:spPr bwMode="auto">
            <a:xfrm>
              <a:off x="6143636" y="1135063"/>
              <a:ext cx="2428892" cy="2794009"/>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14" name="Text Box 38"/>
            <p:cNvSpPr txBox="1">
              <a:spLocks noChangeArrowheads="1"/>
            </p:cNvSpPr>
            <p:nvPr/>
          </p:nvSpPr>
          <p:spPr bwMode="auto">
            <a:xfrm>
              <a:off x="6143635" y="857238"/>
              <a:ext cx="857256"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Memoria</a:t>
              </a:r>
              <a:endParaRPr lang="it-IT" sz="3733" b="0" u="none" dirty="0">
                <a:solidFill>
                  <a:schemeClr val="tx1"/>
                </a:solidFill>
                <a:latin typeface="Arial" pitchFamily="34" charset="0"/>
              </a:endParaRPr>
            </a:p>
          </p:txBody>
        </p:sp>
        <p:sp>
          <p:nvSpPr>
            <p:cNvPr id="74" name="Text Box 29"/>
            <p:cNvSpPr txBox="1">
              <a:spLocks noChangeArrowheads="1"/>
            </p:cNvSpPr>
            <p:nvPr/>
          </p:nvSpPr>
          <p:spPr bwMode="auto">
            <a:xfrm flipH="1">
              <a:off x="8286780" y="1256984"/>
              <a:ext cx="285748" cy="134112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Istruzioni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75" name="Text Box 29"/>
            <p:cNvSpPr txBox="1">
              <a:spLocks noChangeArrowheads="1"/>
            </p:cNvSpPr>
            <p:nvPr/>
          </p:nvSpPr>
          <p:spPr bwMode="auto">
            <a:xfrm flipH="1">
              <a:off x="8286780" y="3000378"/>
              <a:ext cx="285748" cy="852325"/>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Dati</a:t>
              </a:r>
              <a:endParaRPr lang="it-IT" sz="2667" b="0" u="none" dirty="0">
                <a:solidFill>
                  <a:srgbClr val="FF0000"/>
                </a:solidFill>
                <a:effectLst>
                  <a:outerShdw blurRad="38100" dist="38100" dir="2700000" algn="tl">
                    <a:srgbClr val="000000">
                      <a:alpha val="43137"/>
                    </a:srgbClr>
                  </a:outerShdw>
                </a:effectLst>
                <a:latin typeface="Arial" pitchFamily="34" charset="0"/>
              </a:endParaRPr>
            </a:p>
          </p:txBody>
        </p:sp>
      </p:grpSp>
      <p:grpSp>
        <p:nvGrpSpPr>
          <p:cNvPr id="9" name="Group 84"/>
          <p:cNvGrpSpPr/>
          <p:nvPr/>
        </p:nvGrpSpPr>
        <p:grpSpPr>
          <a:xfrm>
            <a:off x="4036431" y="1822451"/>
            <a:ext cx="4155084" cy="162988"/>
            <a:chOff x="3027323" y="1366838"/>
            <a:chExt cx="3116313" cy="122241"/>
          </a:xfrm>
        </p:grpSpPr>
        <p:sp>
          <p:nvSpPr>
            <p:cNvPr id="24596" name="Line 20"/>
            <p:cNvSpPr>
              <a:spLocks noChangeShapeType="1"/>
            </p:cNvSpPr>
            <p:nvPr/>
          </p:nvSpPr>
          <p:spPr bwMode="auto">
            <a:xfrm>
              <a:off x="3027323" y="1366838"/>
              <a:ext cx="1301789" cy="0"/>
            </a:xfrm>
            <a:prstGeom prst="line">
              <a:avLst/>
            </a:prstGeom>
            <a:noFill/>
            <a:ln w="31750">
              <a:solidFill>
                <a:srgbClr val="333333"/>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03" name="Line 27"/>
            <p:cNvSpPr>
              <a:spLocks noChangeShapeType="1"/>
            </p:cNvSpPr>
            <p:nvPr/>
          </p:nvSpPr>
          <p:spPr bwMode="auto">
            <a:xfrm>
              <a:off x="4329111" y="1489079"/>
              <a:ext cx="1814525" cy="0"/>
            </a:xfrm>
            <a:prstGeom prst="line">
              <a:avLst/>
            </a:prstGeom>
            <a:noFill/>
            <a:ln w="31750">
              <a:solidFill>
                <a:srgbClr val="333333"/>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0" name="Group 86"/>
          <p:cNvGrpSpPr/>
          <p:nvPr/>
        </p:nvGrpSpPr>
        <p:grpSpPr>
          <a:xfrm>
            <a:off x="2083864" y="3333749"/>
            <a:ext cx="6107651" cy="1809763"/>
            <a:chOff x="1562898" y="2500312"/>
            <a:chExt cx="4580738" cy="1357322"/>
          </a:xfrm>
        </p:grpSpPr>
        <p:sp>
          <p:nvSpPr>
            <p:cNvPr id="24608" name="Line 32"/>
            <p:cNvSpPr>
              <a:spLocks noChangeShapeType="1"/>
            </p:cNvSpPr>
            <p:nvPr/>
          </p:nvSpPr>
          <p:spPr bwMode="auto">
            <a:xfrm rot="5400000" flipH="1">
              <a:off x="5464975" y="2821783"/>
              <a:ext cx="0" cy="1357322"/>
            </a:xfrm>
            <a:prstGeom prst="line">
              <a:avLst/>
            </a:prstGeom>
            <a:noFill/>
            <a:ln w="31750">
              <a:solidFill>
                <a:srgbClr val="FF0000"/>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11" name="Line 35"/>
            <p:cNvSpPr>
              <a:spLocks noChangeShapeType="1"/>
            </p:cNvSpPr>
            <p:nvPr/>
          </p:nvSpPr>
          <p:spPr bwMode="auto">
            <a:xfrm>
              <a:off x="5214942" y="3786196"/>
              <a:ext cx="928694" cy="0"/>
            </a:xfrm>
            <a:prstGeom prst="line">
              <a:avLst/>
            </a:prstGeom>
            <a:noFill/>
            <a:ln w="31750">
              <a:solidFill>
                <a:srgbClr val="FF0000"/>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0" name="Line 35"/>
            <p:cNvSpPr>
              <a:spLocks noChangeShapeType="1"/>
            </p:cNvSpPr>
            <p:nvPr/>
          </p:nvSpPr>
          <p:spPr bwMode="auto">
            <a:xfrm flipV="1">
              <a:off x="3005120" y="2500312"/>
              <a:ext cx="2216968" cy="0"/>
            </a:xfrm>
            <a:prstGeom prst="line">
              <a:avLst/>
            </a:prstGeom>
            <a:noFill/>
            <a:ln w="31750">
              <a:solidFill>
                <a:srgbClr val="FF0000"/>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2" name="Line 35"/>
            <p:cNvSpPr>
              <a:spLocks noChangeShapeType="1"/>
            </p:cNvSpPr>
            <p:nvPr/>
          </p:nvSpPr>
          <p:spPr bwMode="auto">
            <a:xfrm flipV="1">
              <a:off x="1566865" y="3857634"/>
              <a:ext cx="3648075" cy="0"/>
            </a:xfrm>
            <a:prstGeom prst="line">
              <a:avLst/>
            </a:prstGeom>
            <a:noFill/>
            <a:ln w="31750">
              <a:solidFill>
                <a:srgbClr val="FF0000"/>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3" name="Line 32"/>
            <p:cNvSpPr>
              <a:spLocks noChangeShapeType="1"/>
            </p:cNvSpPr>
            <p:nvPr/>
          </p:nvSpPr>
          <p:spPr bwMode="auto">
            <a:xfrm rot="5400000" flipH="1">
              <a:off x="3174607" y="1960173"/>
              <a:ext cx="0" cy="3223417"/>
            </a:xfrm>
            <a:prstGeom prst="line">
              <a:avLst/>
            </a:prstGeom>
            <a:noFill/>
            <a:ln w="31750">
              <a:solidFill>
                <a:srgbClr val="FF0000"/>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1" name="Group 85"/>
          <p:cNvGrpSpPr/>
          <p:nvPr/>
        </p:nvGrpSpPr>
        <p:grpSpPr>
          <a:xfrm>
            <a:off x="4006825" y="3524251"/>
            <a:ext cx="4184691" cy="762005"/>
            <a:chOff x="3005119" y="2643188"/>
            <a:chExt cx="3138518" cy="571504"/>
          </a:xfrm>
        </p:grpSpPr>
        <p:sp>
          <p:nvSpPr>
            <p:cNvPr id="24595" name="Line 19"/>
            <p:cNvSpPr>
              <a:spLocks noChangeShapeType="1"/>
            </p:cNvSpPr>
            <p:nvPr/>
          </p:nvSpPr>
          <p:spPr bwMode="auto">
            <a:xfrm flipH="1" flipV="1">
              <a:off x="3005119" y="2643188"/>
              <a:ext cx="1781194"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598" name="Line 22"/>
            <p:cNvSpPr>
              <a:spLocks noChangeShapeType="1"/>
            </p:cNvSpPr>
            <p:nvPr/>
          </p:nvSpPr>
          <p:spPr bwMode="auto">
            <a:xfrm flipV="1">
              <a:off x="5214943" y="3071816"/>
              <a:ext cx="928694"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0" name="Line 18"/>
            <p:cNvSpPr>
              <a:spLocks noChangeShapeType="1"/>
            </p:cNvSpPr>
            <p:nvPr/>
          </p:nvSpPr>
          <p:spPr bwMode="auto">
            <a:xfrm flipV="1">
              <a:off x="3005119" y="3214692"/>
              <a:ext cx="2209821"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2" name="Line 22"/>
            <p:cNvSpPr>
              <a:spLocks noChangeShapeType="1"/>
            </p:cNvSpPr>
            <p:nvPr/>
          </p:nvSpPr>
          <p:spPr bwMode="auto">
            <a:xfrm flipH="1" flipV="1">
              <a:off x="4786313" y="2786064"/>
              <a:ext cx="1357322"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grpSp>
      <p:sp>
        <p:nvSpPr>
          <p:cNvPr id="77" name="Rectangle 76"/>
          <p:cNvSpPr/>
          <p:nvPr/>
        </p:nvSpPr>
        <p:spPr>
          <a:xfrm>
            <a:off x="2360238" y="3270689"/>
            <a:ext cx="1747532" cy="318100"/>
          </a:xfrm>
          <a:prstGeom prst="rect">
            <a:avLst/>
          </a:prstGeom>
        </p:spPr>
        <p:txBody>
          <a:bodyPr wrap="square">
            <a:spAutoFit/>
          </a:bodyPr>
          <a:lstStyle/>
          <a:p>
            <a:pPr algn="ctr">
              <a:spcBef>
                <a:spcPts val="400"/>
              </a:spcBef>
              <a:spcAft>
                <a:spcPts val="400"/>
              </a:spcAft>
            </a:pPr>
            <a:r>
              <a:rPr lang="it-IT" sz="1400" u="none" dirty="0" err="1">
                <a:solidFill>
                  <a:schemeClr val="accent1">
                    <a:lumMod val="75000"/>
                  </a:schemeClr>
                </a:solidFill>
                <a:latin typeface="Consolas" pitchFamily="49" charset="0"/>
              </a:rPr>
              <a:t>load</a:t>
            </a:r>
            <a:r>
              <a:rPr lang="it-IT" sz="1400" u="none" dirty="0">
                <a:solidFill>
                  <a:schemeClr val="accent1">
                    <a:lumMod val="75000"/>
                  </a:schemeClr>
                </a:solidFill>
                <a:latin typeface="Consolas" pitchFamily="49" charset="0"/>
              </a:rPr>
              <a:t>  R02,4008</a:t>
            </a:r>
          </a:p>
        </p:txBody>
      </p:sp>
      <p:sp>
        <p:nvSpPr>
          <p:cNvPr id="24578" name="Text Box 2"/>
          <p:cNvSpPr txBox="1">
            <a:spLocks noChangeArrowheads="1"/>
          </p:cNvSpPr>
          <p:nvPr/>
        </p:nvSpPr>
        <p:spPr bwMode="auto">
          <a:xfrm>
            <a:off x="3428985" y="3270687"/>
            <a:ext cx="577840" cy="348815"/>
          </a:xfrm>
          <a:prstGeom prst="rect">
            <a:avLst/>
          </a:prstGeom>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00" u="none" dirty="0">
                <a:solidFill>
                  <a:srgbClr val="FF0000"/>
                </a:solidFill>
                <a:latin typeface="Consolas" pitchFamily="49" charset="0"/>
              </a:rPr>
              <a:t>4008</a:t>
            </a:r>
            <a:endParaRPr lang="it-IT" sz="1467" u="none" dirty="0">
              <a:solidFill>
                <a:srgbClr val="FF0000"/>
              </a:solidFill>
              <a:latin typeface="Consolas" pitchFamily="49" charset="0"/>
            </a:endParaRPr>
          </a:p>
        </p:txBody>
      </p:sp>
      <p:sp>
        <p:nvSpPr>
          <p:cNvPr id="79" name="Text Box 2"/>
          <p:cNvSpPr txBox="1">
            <a:spLocks noChangeArrowheads="1"/>
          </p:cNvSpPr>
          <p:nvPr/>
        </p:nvSpPr>
        <p:spPr bwMode="auto">
          <a:xfrm>
            <a:off x="8949800" y="4605041"/>
            <a:ext cx="577840" cy="348815"/>
          </a:xfrm>
          <a:prstGeom prst="rect">
            <a:avLst/>
          </a:prstGeom>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rgbClr val="FF0000"/>
                </a:solidFill>
                <a:latin typeface="Consolas" pitchFamily="49" charset="0"/>
              </a:rPr>
              <a:t>2006</a:t>
            </a:r>
          </a:p>
        </p:txBody>
      </p:sp>
      <p:sp>
        <p:nvSpPr>
          <p:cNvPr id="80" name="Rectangle 79"/>
          <p:cNvSpPr/>
          <p:nvPr/>
        </p:nvSpPr>
        <p:spPr>
          <a:xfrm>
            <a:off x="3047979" y="1714489"/>
            <a:ext cx="1004799" cy="318100"/>
          </a:xfrm>
          <a:prstGeom prst="rect">
            <a:avLst/>
          </a:prstGeom>
        </p:spPr>
        <p:txBody>
          <a:bodyPr wrap="square">
            <a:spAutoFit/>
          </a:bodyPr>
          <a:lstStyle/>
          <a:p>
            <a:pPr algn="ctr">
              <a:spcBef>
                <a:spcPts val="400"/>
              </a:spcBef>
              <a:spcAft>
                <a:spcPts val="400"/>
              </a:spcAft>
            </a:pPr>
            <a:r>
              <a:rPr lang="it-IT" sz="1400" u="none" dirty="0">
                <a:solidFill>
                  <a:schemeClr val="tx1"/>
                </a:solidFill>
                <a:latin typeface="Consolas" pitchFamily="49" charset="0"/>
              </a:rPr>
              <a:t>lettura</a:t>
            </a:r>
          </a:p>
        </p:txBody>
      </p:sp>
      <p:sp>
        <p:nvSpPr>
          <p:cNvPr id="78" name="Rectangle 77"/>
          <p:cNvSpPr/>
          <p:nvPr/>
        </p:nvSpPr>
        <p:spPr>
          <a:xfrm>
            <a:off x="1426072" y="4380661"/>
            <a:ext cx="767296" cy="318100"/>
          </a:xfrm>
          <a:prstGeom prst="rect">
            <a:avLst/>
          </a:prstGeom>
        </p:spPr>
        <p:txBody>
          <a:bodyPr wrap="square">
            <a:spAutoFit/>
          </a:bodyPr>
          <a:lstStyle/>
          <a:p>
            <a:pPr algn="ctr">
              <a:spcBef>
                <a:spcPts val="400"/>
              </a:spcBef>
              <a:spcAft>
                <a:spcPts val="400"/>
              </a:spcAft>
            </a:pPr>
            <a:r>
              <a:rPr lang="it-IT" sz="1400" u="none" dirty="0">
                <a:solidFill>
                  <a:schemeClr val="accent1">
                    <a:lumMod val="75000"/>
                  </a:schemeClr>
                </a:solidFill>
                <a:latin typeface="Consolas" pitchFamily="49" charset="0"/>
              </a:rPr>
              <a:t>1492</a:t>
            </a:r>
          </a:p>
        </p:txBody>
      </p:sp>
      <p:sp>
        <p:nvSpPr>
          <p:cNvPr id="81" name="Rectangle 80"/>
          <p:cNvSpPr/>
          <p:nvPr/>
        </p:nvSpPr>
        <p:spPr>
          <a:xfrm>
            <a:off x="1185281" y="4095755"/>
            <a:ext cx="767296" cy="318100"/>
          </a:xfrm>
          <a:prstGeom prst="rect">
            <a:avLst/>
          </a:prstGeom>
        </p:spPr>
        <p:txBody>
          <a:bodyPr wrap="square">
            <a:spAutoFit/>
          </a:bodyPr>
          <a:lstStyle/>
          <a:p>
            <a:pPr algn="ctr">
              <a:spcBef>
                <a:spcPts val="400"/>
              </a:spcBef>
              <a:spcAft>
                <a:spcPts val="400"/>
              </a:spcAft>
            </a:pPr>
            <a:r>
              <a:rPr lang="it-IT" sz="1400" u="none" dirty="0">
                <a:solidFill>
                  <a:schemeClr val="accent1">
                    <a:lumMod val="75000"/>
                  </a:schemeClr>
                </a:solidFill>
                <a:latin typeface="Consolas" pitchFamily="49" charset="0"/>
              </a:rPr>
              <a:t>1918</a:t>
            </a:r>
          </a:p>
        </p:txBody>
      </p:sp>
      <p:sp>
        <p:nvSpPr>
          <p:cNvPr id="82" name="Rectangle 81"/>
          <p:cNvSpPr/>
          <p:nvPr/>
        </p:nvSpPr>
        <p:spPr>
          <a:xfrm>
            <a:off x="949820" y="4667257"/>
            <a:ext cx="767296" cy="318100"/>
          </a:xfrm>
          <a:prstGeom prst="rect">
            <a:avLst/>
          </a:prstGeom>
        </p:spPr>
        <p:txBody>
          <a:bodyPr wrap="square">
            <a:spAutoFit/>
          </a:bodyPr>
          <a:lstStyle/>
          <a:p>
            <a:pPr algn="ctr">
              <a:spcBef>
                <a:spcPts val="400"/>
              </a:spcBef>
              <a:spcAft>
                <a:spcPts val="400"/>
              </a:spcAft>
            </a:pPr>
            <a:r>
              <a:rPr lang="it-IT" sz="1400" u="none" dirty="0">
                <a:solidFill>
                  <a:schemeClr val="accent1">
                    <a:lumMod val="75000"/>
                  </a:schemeClr>
                </a:solidFill>
                <a:latin typeface="Consolas" pitchFamily="49" charset="0"/>
              </a:rPr>
              <a:t>3410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0"/>
                                  </p:iterate>
                                  <p:childTnLst>
                                    <p:set>
                                      <p:cBhvr>
                                        <p:cTn id="6" dur="1" fill="hold">
                                          <p:stCondLst>
                                            <p:cond delay="0"/>
                                          </p:stCondLst>
                                        </p:cTn>
                                        <p:tgtEl>
                                          <p:spTgt spid="24578"/>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iterate type="lt">
                                    <p:tmPct val="0"/>
                                  </p:iterate>
                                  <p:childTnLst>
                                    <p:animMotion origin="layout" path="M -1.11111E-6 4.44616E-6 L 0.02083 -0.04536 L 0.29097 -0.04536 L 0.29063 0.26843 L 0.35104 0.26843 " pathEditMode="relative" rAng="0" ptsTypes="AAAAA">
                                      <p:cBhvr>
                                        <p:cTn id="9" dur="2000" fill="hold"/>
                                        <p:tgtEl>
                                          <p:spTgt spid="24578"/>
                                        </p:tgtEl>
                                        <p:attrNameLst>
                                          <p:attrName>ppt_x</p:attrName>
                                          <p:attrName>ppt_y</p:attrName>
                                        </p:attrNameLst>
                                      </p:cBhvr>
                                      <p:rCtr x="17600" y="1110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0"/>
                                        </p:tgtEl>
                                        <p:attrNameLst>
                                          <p:attrName>style.visibility</p:attrName>
                                        </p:attrNameLst>
                                      </p:cBhvr>
                                      <p:to>
                                        <p:strVal val="visible"/>
                                      </p:to>
                                    </p:set>
                                  </p:childTnLst>
                                </p:cTn>
                              </p:par>
                            </p:childTnLst>
                          </p:cTn>
                        </p:par>
                        <p:par>
                          <p:cTn id="14" fill="hold">
                            <p:stCondLst>
                              <p:cond delay="0"/>
                            </p:stCondLst>
                            <p:childTnLst>
                              <p:par>
                                <p:cTn id="15" presetID="0" presetClass="path" presetSubtype="0" accel="50000" decel="50000" fill="hold" grpId="1" nodeType="afterEffect">
                                  <p:stCondLst>
                                    <p:cond delay="0"/>
                                  </p:stCondLst>
                                  <p:childTnLst>
                                    <p:animMotion origin="layout" path="M -1.38889E-6 0.0071 L 0.00104 0.02191 L 0.14358 0.0179 L 0.14427 0.04845 L 0.34809 0.04721 " pathEditMode="relative" rAng="0" ptsTypes="AAAAA">
                                      <p:cBhvr>
                                        <p:cTn id="16" dur="3000" fill="hold"/>
                                        <p:tgtEl>
                                          <p:spTgt spid="80"/>
                                        </p:tgtEl>
                                        <p:attrNameLst>
                                          <p:attrName>ppt_x</p:attrName>
                                          <p:attrName>ppt_y</p:attrName>
                                        </p:attrNameLst>
                                      </p:cBhvr>
                                      <p:rCtr x="17400" y="21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0"/>
                                  </p:iterate>
                                  <p:childTnLst>
                                    <p:set>
                                      <p:cBhvr>
                                        <p:cTn id="20" dur="1" fill="hold">
                                          <p:stCondLst>
                                            <p:cond delay="0"/>
                                          </p:stCondLst>
                                        </p:cTn>
                                        <p:tgtEl>
                                          <p:spTgt spid="79"/>
                                        </p:tgtEl>
                                        <p:attrNameLst>
                                          <p:attrName>style.visibility</p:attrName>
                                        </p:attrNameLst>
                                      </p:cBhvr>
                                      <p:to>
                                        <p:strVal val="visible"/>
                                      </p:to>
                                    </p:set>
                                  </p:childTnLst>
                                </p:cTn>
                              </p:par>
                            </p:childTnLst>
                          </p:cTn>
                        </p:par>
                        <p:par>
                          <p:cTn id="21" fill="hold">
                            <p:stCondLst>
                              <p:cond delay="0"/>
                            </p:stCondLst>
                            <p:childTnLst>
                              <p:par>
                                <p:cTn id="22" presetID="0" presetClass="path" presetSubtype="0" accel="50000" decel="50000" fill="hold" grpId="1" nodeType="afterEffect">
                                  <p:stCondLst>
                                    <p:cond delay="0"/>
                                  </p:stCondLst>
                                  <p:iterate type="lt">
                                    <p:tmPct val="0"/>
                                  </p:iterate>
                                  <p:childTnLst>
                                    <p:animMotion origin="layout" path="M 0.00139 -0.00309 L 0.00017 -0.15489 L -0.1132 -0.15397 L -0.1132 -0.04906 L -0.26875 -0.04783 L -0.27031 -0.03055 L -0.55695 -0.03055 L -0.55695 -0.04628 L -0.6434 -0.03703 " pathEditMode="relative" rAng="0" ptsTypes="AAAAAAAAA">
                                      <p:cBhvr>
                                        <p:cTn id="23" dur="2000" fill="hold"/>
                                        <p:tgtEl>
                                          <p:spTgt spid="79"/>
                                        </p:tgtEl>
                                        <p:attrNameLst>
                                          <p:attrName>ppt_x</p:attrName>
                                          <p:attrName>ppt_y</p:attrName>
                                        </p:attrNameLst>
                                      </p:cBhvr>
                                      <p:rCtr x="-32200" y="-7600"/>
                                    </p:animMotion>
                                  </p:childTnLst>
                                </p:cTn>
                              </p:par>
                            </p:childTnLst>
                          </p:cTn>
                        </p:par>
                        <p:par>
                          <p:cTn id="24" fill="hold">
                            <p:stCondLst>
                              <p:cond delay="2000"/>
                            </p:stCondLst>
                            <p:childTnLst>
                              <p:par>
                                <p:cTn id="25" presetID="1" presetClass="exit" presetSubtype="0" fill="hold" grpId="1" nodeType="afterEffect">
                                  <p:stCondLst>
                                    <p:cond delay="0"/>
                                  </p:stCondLst>
                                  <p:childTnLst>
                                    <p:set>
                                      <p:cBhvr>
                                        <p:cTn id="26" dur="1" fill="hold">
                                          <p:stCondLst>
                                            <p:cond delay="0"/>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8" grpId="1"/>
      <p:bldP spid="79" grpId="0"/>
      <p:bldP spid="79" grpId="1"/>
      <p:bldP spid="80" grpId="0"/>
      <p:bldP spid="80" grpId="1"/>
      <p:bldP spid="78"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 Box 2"/>
          <p:cNvSpPr txBox="1">
            <a:spLocks noChangeArrowheads="1"/>
          </p:cNvSpPr>
          <p:nvPr/>
        </p:nvSpPr>
        <p:spPr bwMode="auto">
          <a:xfrm>
            <a:off x="2755885" y="4081995"/>
            <a:ext cx="1062552"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0793</a:t>
            </a:r>
            <a:endParaRPr lang="it-IT" sz="5333" b="0" u="none" dirty="0">
              <a:solidFill>
                <a:schemeClr val="tx1"/>
              </a:solidFill>
              <a:latin typeface="Consolas" pitchFamily="49" charset="0"/>
            </a:endParaRPr>
          </a:p>
        </p:txBody>
      </p:sp>
      <p:sp>
        <p:nvSpPr>
          <p:cNvPr id="8" name="Title 7"/>
          <p:cNvSpPr>
            <a:spLocks noGrp="1"/>
          </p:cNvSpPr>
          <p:nvPr>
            <p:ph type="title"/>
          </p:nvPr>
        </p:nvSpPr>
        <p:spPr/>
        <p:txBody>
          <a:bodyPr/>
          <a:lstStyle/>
          <a:p>
            <a:r>
              <a:rPr lang="it-IT" dirty="0"/>
              <a:t>Lettura istruzione 0793</a:t>
            </a:r>
          </a:p>
        </p:txBody>
      </p:sp>
      <p:sp>
        <p:nvSpPr>
          <p:cNvPr id="24578" name="Text Box 2"/>
          <p:cNvSpPr txBox="1">
            <a:spLocks noChangeArrowheads="1"/>
          </p:cNvSpPr>
          <p:nvPr/>
        </p:nvSpPr>
        <p:spPr bwMode="auto">
          <a:xfrm>
            <a:off x="2755885" y="4095755"/>
            <a:ext cx="1062552"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0793</a:t>
            </a:r>
            <a:endParaRPr lang="it-IT" sz="5333" b="0" u="none" dirty="0">
              <a:solidFill>
                <a:schemeClr val="tx1"/>
              </a:solidFill>
              <a:latin typeface="Consolas" pitchFamily="49" charset="0"/>
            </a:endParaRPr>
          </a:p>
        </p:txBody>
      </p:sp>
      <p:grpSp>
        <p:nvGrpSpPr>
          <p:cNvPr id="2" name="Group 77"/>
          <p:cNvGrpSpPr/>
          <p:nvPr/>
        </p:nvGrpSpPr>
        <p:grpSpPr>
          <a:xfrm>
            <a:off x="5238744" y="1238235"/>
            <a:ext cx="1714512" cy="5118113"/>
            <a:chOff x="3929058" y="928676"/>
            <a:chExt cx="1285884" cy="3960000"/>
          </a:xfrm>
        </p:grpSpPr>
        <p:sp>
          <p:nvSpPr>
            <p:cNvPr id="24588" name="Line 12"/>
            <p:cNvSpPr>
              <a:spLocks noChangeShapeType="1"/>
            </p:cNvSpPr>
            <p:nvPr/>
          </p:nvSpPr>
          <p:spPr bwMode="auto">
            <a:xfrm>
              <a:off x="4786314"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89" name="Text Box 13"/>
            <p:cNvSpPr txBox="1">
              <a:spLocks noChangeArrowheads="1"/>
            </p:cNvSpPr>
            <p:nvPr/>
          </p:nvSpPr>
          <p:spPr bwMode="auto">
            <a:xfrm>
              <a:off x="4572000" y="4143386"/>
              <a:ext cx="214315" cy="679453"/>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dati</a:t>
              </a:r>
              <a:endParaRPr lang="it-IT" sz="2667" b="0" u="none" dirty="0">
                <a:solidFill>
                  <a:schemeClr val="tx1"/>
                </a:solidFill>
                <a:latin typeface="Arial" pitchFamily="34" charset="0"/>
              </a:endParaRPr>
            </a:p>
          </p:txBody>
        </p:sp>
        <p:sp>
          <p:nvSpPr>
            <p:cNvPr id="24590" name="Text Box 14"/>
            <p:cNvSpPr txBox="1">
              <a:spLocks noChangeArrowheads="1"/>
            </p:cNvSpPr>
            <p:nvPr/>
          </p:nvSpPr>
          <p:spPr bwMode="auto">
            <a:xfrm>
              <a:off x="4857752" y="4246579"/>
              <a:ext cx="357190"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indirizzi</a:t>
              </a:r>
              <a:endParaRPr lang="it-IT" sz="2667" b="0" u="none" dirty="0">
                <a:solidFill>
                  <a:schemeClr val="tx1"/>
                </a:solidFill>
                <a:latin typeface="Arial" pitchFamily="34" charset="0"/>
              </a:endParaRPr>
            </a:p>
          </p:txBody>
        </p:sp>
        <p:sp>
          <p:nvSpPr>
            <p:cNvPr id="24591" name="Text Box 15"/>
            <p:cNvSpPr txBox="1">
              <a:spLocks noChangeArrowheads="1"/>
            </p:cNvSpPr>
            <p:nvPr/>
          </p:nvSpPr>
          <p:spPr bwMode="auto">
            <a:xfrm>
              <a:off x="3929058" y="4246579"/>
              <a:ext cx="400054"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controllo</a:t>
              </a:r>
              <a:endParaRPr lang="it-IT" sz="2667" b="0" u="none" dirty="0">
                <a:solidFill>
                  <a:schemeClr val="tx1"/>
                </a:solidFill>
                <a:latin typeface="Arial" pitchFamily="34" charset="0"/>
              </a:endParaRPr>
            </a:p>
          </p:txBody>
        </p:sp>
        <p:sp>
          <p:nvSpPr>
            <p:cNvPr id="24592" name="Line 16"/>
            <p:cNvSpPr>
              <a:spLocks noChangeShapeType="1"/>
            </p:cNvSpPr>
            <p:nvPr/>
          </p:nvSpPr>
          <p:spPr bwMode="auto">
            <a:xfrm>
              <a:off x="521494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93" name="Line 17"/>
            <p:cNvSpPr>
              <a:spLocks noChangeShapeType="1"/>
            </p:cNvSpPr>
            <p:nvPr/>
          </p:nvSpPr>
          <p:spPr bwMode="auto">
            <a:xfrm>
              <a:off x="432911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grpSp>
      <p:graphicFrame>
        <p:nvGraphicFramePr>
          <p:cNvPr id="61" name="Table 60"/>
          <p:cNvGraphicFramePr>
            <a:graphicFrameLocks noGrp="1"/>
          </p:cNvGraphicFramePr>
          <p:nvPr>
            <p:extLst>
              <p:ext uri="{D42A27DB-BD31-4B8C-83A1-F6EECF244321}">
                <p14:modId xmlns:p14="http://schemas.microsoft.com/office/powerpoint/2010/main" val="1091253253"/>
              </p:ext>
            </p:extLst>
          </p:nvPr>
        </p:nvGraphicFramePr>
        <p:xfrm>
          <a:off x="8362744" y="1675977"/>
          <a:ext cx="2591046" cy="178816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0789</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R02,4000</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0790</a:t>
                      </a:r>
                    </a:p>
                  </a:txBody>
                  <a:tcPr marL="88961" marR="88961" marT="0" marB="0"/>
                </a:tc>
                <a:tc>
                  <a:txBody>
                    <a:bodyPr/>
                    <a:lstStyle/>
                    <a:p>
                      <a:pPr marL="0" marR="0" indent="0" algn="l" defTabSz="914400" eaLnBrk="1" fontAlgn="auto" latinLnBrk="0" hangingPunct="1">
                        <a:lnSpc>
                          <a:spcPct val="100000"/>
                        </a:lnSpc>
                        <a:spcBef>
                          <a:spcPts val="300"/>
                        </a:spcBef>
                        <a:spcAft>
                          <a:spcPts val="300"/>
                        </a:spcAft>
                        <a:buClrTx/>
                        <a:buSzTx/>
                        <a:buFontTx/>
                        <a:buNone/>
                        <a:tabLst/>
                        <a:defRPr/>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R03,4004</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0791</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R01,R02,R03</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0792</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R02,4008</a:t>
                      </a:r>
                    </a:p>
                  </a:txBody>
                  <a:tcPr marL="88961" marR="88961" marT="0" marB="0"/>
                </a:tc>
                <a:extLst>
                  <a:ext uri="{0D108BD9-81ED-4DB2-BD59-A6C34878D82A}">
                    <a16:rowId xmlns:a16="http://schemas.microsoft.com/office/drawing/2014/main" val="10004"/>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0793</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a:t>
                      </a:r>
                      <a:r>
                        <a:rPr lang="it-IT" sz="1400" b="1" dirty="0" err="1">
                          <a:solidFill>
                            <a:schemeClr val="accent1">
                              <a:lumMod val="75000"/>
                            </a:schemeClr>
                          </a:solidFill>
                          <a:latin typeface="Consolas" pitchFamily="49" charset="0"/>
                        </a:rPr>
                        <a:t>R01</a:t>
                      </a:r>
                      <a:r>
                        <a:rPr lang="it-IT" sz="1400" b="1" dirty="0">
                          <a:solidFill>
                            <a:schemeClr val="accent1">
                              <a:lumMod val="75000"/>
                            </a:schemeClr>
                          </a:solidFill>
                          <a:latin typeface="Consolas" pitchFamily="49" charset="0"/>
                        </a:rPr>
                        <a:t>,R02</a:t>
                      </a:r>
                    </a:p>
                  </a:txBody>
                  <a:tcPr marL="88961" marR="88961" marT="0" marB="0"/>
                </a:tc>
                <a:extLst>
                  <a:ext uri="{0D108BD9-81ED-4DB2-BD59-A6C34878D82A}">
                    <a16:rowId xmlns:a16="http://schemas.microsoft.com/office/drawing/2014/main" val="10005"/>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0794</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store</a:t>
                      </a:r>
                      <a:r>
                        <a:rPr lang="it-IT" sz="1400" b="1" dirty="0">
                          <a:solidFill>
                            <a:schemeClr val="accent1">
                              <a:lumMod val="75000"/>
                            </a:schemeClr>
                          </a:solidFill>
                          <a:latin typeface="Consolas" pitchFamily="49" charset="0"/>
                        </a:rPr>
                        <a:t> R01,4000</a:t>
                      </a:r>
                    </a:p>
                  </a:txBody>
                  <a:tcPr marL="88961" marR="88961" marT="0" marB="0"/>
                </a:tc>
                <a:extLst>
                  <a:ext uri="{0D108BD9-81ED-4DB2-BD59-A6C34878D82A}">
                    <a16:rowId xmlns:a16="http://schemas.microsoft.com/office/drawing/2014/main" val="10006"/>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7"/>
                  </a:ext>
                </a:extLst>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22086524"/>
              </p:ext>
            </p:extLst>
          </p:nvPr>
        </p:nvGraphicFramePr>
        <p:xfrm>
          <a:off x="8362744" y="4000504"/>
          <a:ext cx="2591046" cy="111760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rgbClr val="FF0000"/>
                          </a:solidFill>
                          <a:latin typeface="Consolas" pitchFamily="49" charset="0"/>
                        </a:rPr>
                        <a:t>4000</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1492</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rgbClr val="FF0000"/>
                          </a:solidFill>
                          <a:latin typeface="Consolas" pitchFamily="49" charset="0"/>
                        </a:rPr>
                        <a:t>4004</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1918</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rgbClr val="FF0000"/>
                          </a:solidFill>
                          <a:latin typeface="Consolas" pitchFamily="49" charset="0"/>
                        </a:rPr>
                        <a:t>4008</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2006</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4"/>
                  </a:ext>
                </a:extLst>
              </a:tr>
            </a:tbl>
          </a:graphicData>
        </a:graphic>
      </p:graphicFrame>
      <p:grpSp>
        <p:nvGrpSpPr>
          <p:cNvPr id="3" name="Group 75"/>
          <p:cNvGrpSpPr/>
          <p:nvPr/>
        </p:nvGrpSpPr>
        <p:grpSpPr>
          <a:xfrm>
            <a:off x="361898" y="1144041"/>
            <a:ext cx="3983975" cy="4286281"/>
            <a:chOff x="271423" y="858030"/>
            <a:chExt cx="2987981" cy="3214711"/>
          </a:xfrm>
        </p:grpSpPr>
        <p:sp>
          <p:nvSpPr>
            <p:cNvPr id="24580" name="Text Box 4"/>
            <p:cNvSpPr txBox="1">
              <a:spLocks noChangeArrowheads="1"/>
            </p:cNvSpPr>
            <p:nvPr/>
          </p:nvSpPr>
          <p:spPr bwMode="auto">
            <a:xfrm>
              <a:off x="2643174" y="1651793"/>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PSW</a:t>
              </a:r>
              <a:endParaRPr lang="it-IT" sz="3200" u="none" dirty="0">
                <a:solidFill>
                  <a:schemeClr val="tx1"/>
                </a:solidFill>
                <a:latin typeface="Arial" pitchFamily="34" charset="0"/>
              </a:endParaRPr>
            </a:p>
          </p:txBody>
        </p:sp>
        <p:sp>
          <p:nvSpPr>
            <p:cNvPr id="24583" name="Rectangle 7"/>
            <p:cNvSpPr>
              <a:spLocks noChangeArrowheads="1"/>
            </p:cNvSpPr>
            <p:nvPr/>
          </p:nvSpPr>
          <p:spPr bwMode="auto">
            <a:xfrm>
              <a:off x="279359" y="1135063"/>
              <a:ext cx="2980045" cy="2936885"/>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585" name="Text Box 9"/>
            <p:cNvSpPr txBox="1">
              <a:spLocks noChangeArrowheads="1"/>
            </p:cNvSpPr>
            <p:nvPr/>
          </p:nvSpPr>
          <p:spPr bwMode="auto">
            <a:xfrm>
              <a:off x="279359" y="1135063"/>
              <a:ext cx="148910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Data </a:t>
              </a:r>
              <a:r>
                <a:rPr lang="it-IT" sz="1867" u="none" dirty="0" err="1">
                  <a:solidFill>
                    <a:schemeClr val="tx1"/>
                  </a:solidFill>
                  <a:effectLst>
                    <a:outerShdw blurRad="38100" dist="38100" dir="2700000" algn="tl">
                      <a:srgbClr val="000000">
                        <a:alpha val="43137"/>
                      </a:srgbClr>
                    </a:outerShdw>
                  </a:effectLst>
                  <a:latin typeface="Calibri" pitchFamily="34" charset="0"/>
                </a:rPr>
                <a:t>path</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6" name="Text Box 10"/>
            <p:cNvSpPr txBox="1">
              <a:spLocks noChangeArrowheads="1"/>
            </p:cNvSpPr>
            <p:nvPr/>
          </p:nvSpPr>
          <p:spPr bwMode="auto">
            <a:xfrm>
              <a:off x="1770177" y="1135063"/>
              <a:ext cx="148922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Unità di controllo</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7" name="Text Box 11"/>
            <p:cNvSpPr txBox="1">
              <a:spLocks noChangeArrowheads="1"/>
            </p:cNvSpPr>
            <p:nvPr/>
          </p:nvSpPr>
          <p:spPr bwMode="auto">
            <a:xfrm>
              <a:off x="279359" y="858030"/>
              <a:ext cx="609602"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CPU</a:t>
              </a:r>
              <a:endParaRPr lang="it-IT" sz="3733" b="0" u="none" dirty="0">
                <a:solidFill>
                  <a:schemeClr val="tx1"/>
                </a:solidFill>
                <a:latin typeface="Arial" pitchFamily="34" charset="0"/>
              </a:endParaRPr>
            </a:p>
          </p:txBody>
        </p:sp>
        <p:sp>
          <p:nvSpPr>
            <p:cNvPr id="24599" name="Freeform 23"/>
            <p:cNvSpPr>
              <a:spLocks/>
            </p:cNvSpPr>
            <p:nvPr/>
          </p:nvSpPr>
          <p:spPr bwMode="auto">
            <a:xfrm rot="-5400000">
              <a:off x="1409693" y="1784355"/>
              <a:ext cx="717554" cy="596888"/>
            </a:xfrm>
            <a:custGeom>
              <a:avLst/>
              <a:gdLst>
                <a:gd name="connsiteX0" fmla="*/ 0 w 113"/>
                <a:gd name="connsiteY0" fmla="*/ 791 h 791"/>
                <a:gd name="connsiteX1" fmla="*/ 78 w 113"/>
                <a:gd name="connsiteY1" fmla="*/ 781 h 791"/>
                <a:gd name="connsiteX2" fmla="*/ 113 w 113"/>
                <a:gd name="connsiteY2" fmla="*/ 0 h 791"/>
                <a:gd name="connsiteX0" fmla="*/ 0 w 117"/>
                <a:gd name="connsiteY0" fmla="*/ 791 h 791"/>
                <a:gd name="connsiteX1" fmla="*/ 105 w 117"/>
                <a:gd name="connsiteY1" fmla="*/ 602 h 791"/>
                <a:gd name="connsiteX2" fmla="*/ 113 w 117"/>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5"/>
                <a:gd name="connsiteY0" fmla="*/ 791 h 791"/>
                <a:gd name="connsiteX1" fmla="*/ 115 w 115"/>
                <a:gd name="connsiteY1" fmla="*/ 580 h 791"/>
                <a:gd name="connsiteX2" fmla="*/ 113 w 115"/>
                <a:gd name="connsiteY2" fmla="*/ 0 h 791"/>
                <a:gd name="connsiteX0" fmla="*/ 0 w 114"/>
                <a:gd name="connsiteY0" fmla="*/ 791 h 791"/>
                <a:gd name="connsiteX1" fmla="*/ 108 w 114"/>
                <a:gd name="connsiteY1" fmla="*/ 562 h 791"/>
                <a:gd name="connsiteX2" fmla="*/ 113 w 114"/>
                <a:gd name="connsiteY2" fmla="*/ 0 h 791"/>
                <a:gd name="connsiteX0" fmla="*/ 0 w 113"/>
                <a:gd name="connsiteY0" fmla="*/ 791 h 791"/>
                <a:gd name="connsiteX1" fmla="*/ 108 w 113"/>
                <a:gd name="connsiteY1" fmla="*/ 562 h 791"/>
                <a:gd name="connsiteX2" fmla="*/ 113 w 113"/>
                <a:gd name="connsiteY2" fmla="*/ 0 h 791"/>
                <a:gd name="connsiteX0" fmla="*/ 0 w 113"/>
                <a:gd name="connsiteY0" fmla="*/ 791 h 803"/>
                <a:gd name="connsiteX1" fmla="*/ 102 w 113"/>
                <a:gd name="connsiteY1" fmla="*/ 803 h 803"/>
                <a:gd name="connsiteX2" fmla="*/ 113 w 113"/>
                <a:gd name="connsiteY2" fmla="*/ 0 h 803"/>
                <a:gd name="connsiteX0" fmla="*/ 0 w 113"/>
                <a:gd name="connsiteY0" fmla="*/ 791 h 803"/>
                <a:gd name="connsiteX1" fmla="*/ 102 w 113"/>
                <a:gd name="connsiteY1" fmla="*/ 803 h 803"/>
                <a:gd name="connsiteX2" fmla="*/ 113 w 113"/>
                <a:gd name="connsiteY2" fmla="*/ 0 h 803"/>
                <a:gd name="connsiteX0" fmla="*/ 0 w 119"/>
                <a:gd name="connsiteY0" fmla="*/ 791 h 804"/>
                <a:gd name="connsiteX1" fmla="*/ 102 w 119"/>
                <a:gd name="connsiteY1" fmla="*/ 803 h 804"/>
                <a:gd name="connsiteX2" fmla="*/ 108 w 119"/>
                <a:gd name="connsiteY2" fmla="*/ 446 h 804"/>
                <a:gd name="connsiteX3" fmla="*/ 113 w 119"/>
                <a:gd name="connsiteY3" fmla="*/ 0 h 804"/>
                <a:gd name="connsiteX0" fmla="*/ 0 w 121"/>
                <a:gd name="connsiteY0" fmla="*/ 791 h 803"/>
                <a:gd name="connsiteX1" fmla="*/ 102 w 121"/>
                <a:gd name="connsiteY1" fmla="*/ 803 h 803"/>
                <a:gd name="connsiteX2" fmla="*/ 113 w 121"/>
                <a:gd name="connsiteY2" fmla="*/ 0 h 803"/>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Lst>
              <a:ahLst/>
              <a:cxnLst>
                <a:cxn ang="0">
                  <a:pos x="connsiteX0" y="connsiteY0"/>
                </a:cxn>
                <a:cxn ang="0">
                  <a:pos x="connsiteX1" y="connsiteY1"/>
                </a:cxn>
                <a:cxn ang="0">
                  <a:pos x="connsiteX2" y="connsiteY2"/>
                </a:cxn>
              </a:cxnLst>
              <a:rect l="l" t="t" r="r" b="b"/>
              <a:pathLst>
                <a:path w="113" h="791">
                  <a:moveTo>
                    <a:pt x="0" y="791"/>
                  </a:moveTo>
                  <a:lnTo>
                    <a:pt x="97" y="661"/>
                  </a:lnTo>
                  <a:cubicBezTo>
                    <a:pt x="102" y="441"/>
                    <a:pt x="108" y="220"/>
                    <a:pt x="113" y="0"/>
                  </a:cubicBez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0" name="Freeform 24"/>
            <p:cNvSpPr>
              <a:spLocks/>
            </p:cNvSpPr>
            <p:nvPr/>
          </p:nvSpPr>
          <p:spPr bwMode="auto">
            <a:xfrm rot="-5400000">
              <a:off x="1871264" y="1152138"/>
              <a:ext cx="262730" cy="1138220"/>
            </a:xfrm>
            <a:custGeom>
              <a:avLst/>
              <a:gdLst/>
              <a:ahLst/>
              <a:cxnLst>
                <a:cxn ang="0">
                  <a:pos x="330" y="0"/>
                </a:cxn>
                <a:cxn ang="0">
                  <a:pos x="330" y="773"/>
                </a:cxn>
                <a:cxn ang="0">
                  <a:pos x="0" y="780"/>
                </a:cxn>
              </a:cxnLst>
              <a:rect l="0" t="0" r="r" b="b"/>
              <a:pathLst>
                <a:path w="330" h="780">
                  <a:moveTo>
                    <a:pt x="330" y="0"/>
                  </a:moveTo>
                  <a:lnTo>
                    <a:pt x="330" y="773"/>
                  </a:lnTo>
                  <a:lnTo>
                    <a:pt x="0" y="780"/>
                  </a:ln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1" name="Rectangle 25"/>
            <p:cNvSpPr>
              <a:spLocks noChangeArrowheads="1"/>
            </p:cNvSpPr>
            <p:nvPr/>
          </p:nvSpPr>
          <p:spPr bwMode="auto">
            <a:xfrm>
              <a:off x="1770178" y="2441576"/>
              <a:ext cx="1234942"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2" name="Rectangle 26"/>
            <p:cNvSpPr>
              <a:spLocks noChangeArrowheads="1"/>
            </p:cNvSpPr>
            <p:nvPr/>
          </p:nvSpPr>
          <p:spPr bwMode="auto">
            <a:xfrm>
              <a:off x="2143108" y="1851024"/>
              <a:ext cx="812777" cy="292093"/>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4" name="Rectangle 28"/>
            <p:cNvSpPr>
              <a:spLocks noChangeArrowheads="1"/>
            </p:cNvSpPr>
            <p:nvPr/>
          </p:nvSpPr>
          <p:spPr bwMode="auto">
            <a:xfrm>
              <a:off x="571472" y="2143121"/>
              <a:ext cx="991426" cy="1785951"/>
            </a:xfrm>
            <a:prstGeom prst="rect">
              <a:avLst/>
            </a:prstGeom>
            <a:noFill/>
            <a:ln w="28575">
              <a:solidFill>
                <a:schemeClr val="tx2">
                  <a:lumMod val="40000"/>
                  <a:lumOff val="60000"/>
                </a:schemeClr>
              </a:solidFill>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24605" name="Text Box 29"/>
            <p:cNvSpPr txBox="1">
              <a:spLocks noChangeArrowheads="1"/>
            </p:cNvSpPr>
            <p:nvPr/>
          </p:nvSpPr>
          <p:spPr bwMode="auto">
            <a:xfrm flipH="1">
              <a:off x="571471" y="2143123"/>
              <a:ext cx="991428" cy="23336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Registri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24609" name="Freeform 33"/>
            <p:cNvSpPr>
              <a:spLocks/>
            </p:cNvSpPr>
            <p:nvPr/>
          </p:nvSpPr>
          <p:spPr bwMode="auto">
            <a:xfrm rot="16200000" flipV="1">
              <a:off x="841763" y="1218789"/>
              <a:ext cx="450845" cy="991426"/>
            </a:xfrm>
            <a:custGeom>
              <a:avLst/>
              <a:gdLst/>
              <a:ahLst/>
              <a:cxnLst>
                <a:cxn ang="0">
                  <a:pos x="0" y="0"/>
                </a:cxn>
                <a:cxn ang="0">
                  <a:pos x="900" y="330"/>
                </a:cxn>
                <a:cxn ang="0">
                  <a:pos x="900" y="1487"/>
                </a:cxn>
                <a:cxn ang="0">
                  <a:pos x="0" y="1817"/>
                </a:cxn>
                <a:cxn ang="0">
                  <a:pos x="3" y="1131"/>
                </a:cxn>
                <a:cxn ang="0">
                  <a:pos x="222" y="1023"/>
                </a:cxn>
                <a:cxn ang="0">
                  <a:pos x="222" y="788"/>
                </a:cxn>
                <a:cxn ang="0">
                  <a:pos x="0" y="684"/>
                </a:cxn>
                <a:cxn ang="0">
                  <a:pos x="0" y="0"/>
                </a:cxn>
              </a:cxnLst>
              <a:rect l="0" t="0" r="r" b="b"/>
              <a:pathLst>
                <a:path w="900" h="1817">
                  <a:moveTo>
                    <a:pt x="0" y="0"/>
                  </a:moveTo>
                  <a:lnTo>
                    <a:pt x="900" y="330"/>
                  </a:lnTo>
                  <a:lnTo>
                    <a:pt x="900" y="1487"/>
                  </a:lnTo>
                  <a:lnTo>
                    <a:pt x="0" y="1817"/>
                  </a:lnTo>
                  <a:lnTo>
                    <a:pt x="3" y="1131"/>
                  </a:lnTo>
                  <a:lnTo>
                    <a:pt x="222" y="1023"/>
                  </a:lnTo>
                  <a:lnTo>
                    <a:pt x="222" y="788"/>
                  </a:lnTo>
                  <a:lnTo>
                    <a:pt x="0" y="684"/>
                  </a:lnTo>
                  <a:lnTo>
                    <a:pt x="0" y="0"/>
                  </a:lnTo>
                  <a:close/>
                </a:path>
              </a:pathLst>
            </a:custGeom>
            <a:noFill/>
            <a:ln w="28575" cap="flat" cmpd="sng">
              <a:solidFill>
                <a:srgbClr val="FF0000"/>
              </a:solidFill>
              <a:prstDash val="solid"/>
              <a:round/>
              <a:headEnd/>
              <a:tailEnd/>
            </a:ln>
            <a:effectLst/>
          </p:spPr>
          <p:txBody>
            <a:bodyPr vert="horz" wrap="square" lIns="121920" tIns="60960" rIns="121920" bIns="60960" numCol="1" anchor="ctr" anchorCtr="0" compatLnSpc="1">
              <a:prstTxWarp prst="textNoShape">
                <a:avLst/>
              </a:prstTxWarp>
            </a:bodyPr>
            <a:lstStyle/>
            <a:p>
              <a:endParaRPr lang="it-IT" sz="1467">
                <a:latin typeface="+mn-lt"/>
              </a:endParaRPr>
            </a:p>
          </p:txBody>
        </p:sp>
        <p:sp>
          <p:nvSpPr>
            <p:cNvPr id="24610" name="Text Box 34"/>
            <p:cNvSpPr txBox="1">
              <a:spLocks noChangeArrowheads="1"/>
            </p:cNvSpPr>
            <p:nvPr/>
          </p:nvSpPr>
          <p:spPr bwMode="auto">
            <a:xfrm>
              <a:off x="777080" y="1589882"/>
              <a:ext cx="580210" cy="2055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ALU</a:t>
              </a:r>
              <a:endParaRPr lang="it-IT" sz="2400" b="0" u="none" dirty="0">
                <a:solidFill>
                  <a:srgbClr val="FF0000"/>
                </a:solidFill>
                <a:effectLst>
                  <a:outerShdw blurRad="38100" dist="38100" dir="2700000" algn="tl">
                    <a:srgbClr val="000000">
                      <a:alpha val="43137"/>
                    </a:srgbClr>
                  </a:outerShdw>
                </a:effectLst>
                <a:latin typeface="Arial" pitchFamily="34" charset="0"/>
              </a:endParaRPr>
            </a:p>
          </p:txBody>
        </p:sp>
        <p:cxnSp>
          <p:nvCxnSpPr>
            <p:cNvPr id="59" name="Straight Connector 58"/>
            <p:cNvCxnSpPr>
              <a:stCxn id="24583" idx="0"/>
              <a:endCxn id="24583" idx="2"/>
            </p:cNvCxnSpPr>
            <p:nvPr/>
          </p:nvCxnSpPr>
          <p:spPr>
            <a:xfrm rot="16200000" flipH="1">
              <a:off x="300939" y="2603505"/>
              <a:ext cx="2936885" cy="1588"/>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4"/>
            <p:cNvSpPr txBox="1">
              <a:spLocks noChangeArrowheads="1"/>
            </p:cNvSpPr>
            <p:nvPr/>
          </p:nvSpPr>
          <p:spPr bwMode="auto">
            <a:xfrm>
              <a:off x="2643174" y="224075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IR</a:t>
              </a:r>
              <a:endParaRPr lang="it-IT" sz="4800" u="none" dirty="0">
                <a:solidFill>
                  <a:schemeClr val="tx1"/>
                </a:solidFill>
                <a:latin typeface="Arial" pitchFamily="34" charset="0"/>
              </a:endParaRPr>
            </a:p>
          </p:txBody>
        </p:sp>
        <p:sp>
          <p:nvSpPr>
            <p:cNvPr id="57" name="Rectangle 25"/>
            <p:cNvSpPr>
              <a:spLocks noChangeArrowheads="1"/>
            </p:cNvSpPr>
            <p:nvPr/>
          </p:nvSpPr>
          <p:spPr bwMode="auto">
            <a:xfrm>
              <a:off x="1928794" y="3061496"/>
              <a:ext cx="1076325"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58" name="Text Box 4"/>
            <p:cNvSpPr txBox="1">
              <a:spLocks noChangeArrowheads="1"/>
            </p:cNvSpPr>
            <p:nvPr/>
          </p:nvSpPr>
          <p:spPr bwMode="auto">
            <a:xfrm>
              <a:off x="2643174" y="286067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PC</a:t>
              </a:r>
              <a:endParaRPr lang="it-IT" sz="4800" u="none" dirty="0">
                <a:solidFill>
                  <a:schemeClr val="tx1"/>
                </a:solidFill>
                <a:latin typeface="Arial" pitchFamily="34" charset="0"/>
              </a:endParaRPr>
            </a:p>
          </p:txBody>
        </p:sp>
        <p:sp>
          <p:nvSpPr>
            <p:cNvPr id="64" name="Rectangle 28"/>
            <p:cNvSpPr>
              <a:spLocks noChangeArrowheads="1"/>
            </p:cNvSpPr>
            <p:nvPr/>
          </p:nvSpPr>
          <p:spPr bwMode="auto">
            <a:xfrm>
              <a:off x="571471" y="350044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5" name="Rectangle 28"/>
            <p:cNvSpPr>
              <a:spLocks noChangeArrowheads="1"/>
            </p:cNvSpPr>
            <p:nvPr/>
          </p:nvSpPr>
          <p:spPr bwMode="auto">
            <a:xfrm>
              <a:off x="575439" y="307181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6" name="Rectangle 28"/>
            <p:cNvSpPr>
              <a:spLocks noChangeArrowheads="1"/>
            </p:cNvSpPr>
            <p:nvPr/>
          </p:nvSpPr>
          <p:spPr bwMode="auto">
            <a:xfrm>
              <a:off x="571471" y="2646360"/>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7" name="Text Box 29"/>
            <p:cNvSpPr txBox="1">
              <a:spLocks noChangeArrowheads="1"/>
            </p:cNvSpPr>
            <p:nvPr/>
          </p:nvSpPr>
          <p:spPr bwMode="auto">
            <a:xfrm flipH="1">
              <a:off x="271423" y="371475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R00</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8" name="Text Box 29"/>
            <p:cNvSpPr txBox="1">
              <a:spLocks noChangeArrowheads="1"/>
            </p:cNvSpPr>
            <p:nvPr/>
          </p:nvSpPr>
          <p:spPr bwMode="auto">
            <a:xfrm flipH="1">
              <a:off x="271423" y="3501076"/>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R01</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9" name="Text Box 29"/>
            <p:cNvSpPr txBox="1">
              <a:spLocks noChangeArrowheads="1"/>
            </p:cNvSpPr>
            <p:nvPr/>
          </p:nvSpPr>
          <p:spPr bwMode="auto">
            <a:xfrm flipH="1">
              <a:off x="271423" y="328739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R02</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0" name="Text Box 29"/>
            <p:cNvSpPr txBox="1">
              <a:spLocks noChangeArrowheads="1"/>
            </p:cNvSpPr>
            <p:nvPr/>
          </p:nvSpPr>
          <p:spPr bwMode="auto">
            <a:xfrm flipH="1">
              <a:off x="271423" y="3073718"/>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R03</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1" name="Text Box 29"/>
            <p:cNvSpPr txBox="1">
              <a:spLocks noChangeArrowheads="1"/>
            </p:cNvSpPr>
            <p:nvPr/>
          </p:nvSpPr>
          <p:spPr bwMode="auto">
            <a:xfrm flipH="1">
              <a:off x="271423" y="2860039"/>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R04</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2" name="Text Box 29"/>
            <p:cNvSpPr txBox="1">
              <a:spLocks noChangeArrowheads="1"/>
            </p:cNvSpPr>
            <p:nvPr/>
          </p:nvSpPr>
          <p:spPr bwMode="auto">
            <a:xfrm flipH="1">
              <a:off x="271423" y="2646360"/>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R05</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3" name="Text Box 29"/>
            <p:cNvSpPr txBox="1">
              <a:spLocks noChangeArrowheads="1"/>
            </p:cNvSpPr>
            <p:nvPr/>
          </p:nvSpPr>
          <p:spPr bwMode="auto">
            <a:xfrm flipH="1">
              <a:off x="271423" y="2432045"/>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a:t>
              </a:r>
              <a:endParaRPr kumimoji="0" lang="it-IT" i="0" u="none" strike="noStrike" cap="none" normalizeH="0" baseline="0" dirty="0">
                <a:ln>
                  <a:noFill/>
                </a:ln>
                <a:solidFill>
                  <a:schemeClr val="tx2">
                    <a:lumMod val="60000"/>
                    <a:lumOff val="40000"/>
                  </a:schemeClr>
                </a:solidFill>
                <a:latin typeface="Arial" pitchFamily="34" charset="0"/>
              </a:endParaRPr>
            </a:p>
          </p:txBody>
        </p:sp>
      </p:grpSp>
      <p:grpSp>
        <p:nvGrpSpPr>
          <p:cNvPr id="4" name="Group 76"/>
          <p:cNvGrpSpPr/>
          <p:nvPr/>
        </p:nvGrpSpPr>
        <p:grpSpPr>
          <a:xfrm>
            <a:off x="8191513" y="1142984"/>
            <a:ext cx="3238524" cy="4095779"/>
            <a:chOff x="6143635" y="857238"/>
            <a:chExt cx="2428893" cy="3071834"/>
          </a:xfrm>
        </p:grpSpPr>
        <p:sp>
          <p:nvSpPr>
            <p:cNvPr id="24581" name="Rectangle 5"/>
            <p:cNvSpPr>
              <a:spLocks noChangeArrowheads="1"/>
            </p:cNvSpPr>
            <p:nvPr/>
          </p:nvSpPr>
          <p:spPr bwMode="auto">
            <a:xfrm>
              <a:off x="6143636" y="1135063"/>
              <a:ext cx="2428892" cy="2794009"/>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14" name="Text Box 38"/>
            <p:cNvSpPr txBox="1">
              <a:spLocks noChangeArrowheads="1"/>
            </p:cNvSpPr>
            <p:nvPr/>
          </p:nvSpPr>
          <p:spPr bwMode="auto">
            <a:xfrm>
              <a:off x="6143635" y="857238"/>
              <a:ext cx="857256"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Memoria</a:t>
              </a:r>
              <a:endParaRPr lang="it-IT" sz="3733" b="0" u="none" dirty="0">
                <a:solidFill>
                  <a:schemeClr val="tx1"/>
                </a:solidFill>
                <a:latin typeface="Arial" pitchFamily="34" charset="0"/>
              </a:endParaRPr>
            </a:p>
          </p:txBody>
        </p:sp>
        <p:sp>
          <p:nvSpPr>
            <p:cNvPr id="74" name="Text Box 29"/>
            <p:cNvSpPr txBox="1">
              <a:spLocks noChangeArrowheads="1"/>
            </p:cNvSpPr>
            <p:nvPr/>
          </p:nvSpPr>
          <p:spPr bwMode="auto">
            <a:xfrm flipH="1">
              <a:off x="8286780" y="1256984"/>
              <a:ext cx="285748" cy="134112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Istruzioni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75" name="Text Box 29"/>
            <p:cNvSpPr txBox="1">
              <a:spLocks noChangeArrowheads="1"/>
            </p:cNvSpPr>
            <p:nvPr/>
          </p:nvSpPr>
          <p:spPr bwMode="auto">
            <a:xfrm flipH="1">
              <a:off x="8286780" y="3000378"/>
              <a:ext cx="285748" cy="852325"/>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Dati</a:t>
              </a:r>
              <a:endParaRPr lang="it-IT" sz="2667" b="0" u="none" dirty="0">
                <a:solidFill>
                  <a:srgbClr val="FF0000"/>
                </a:solidFill>
                <a:effectLst>
                  <a:outerShdw blurRad="38100" dist="38100" dir="2700000" algn="tl">
                    <a:srgbClr val="000000">
                      <a:alpha val="43137"/>
                    </a:srgbClr>
                  </a:outerShdw>
                </a:effectLst>
                <a:latin typeface="Arial" pitchFamily="34" charset="0"/>
              </a:endParaRPr>
            </a:p>
          </p:txBody>
        </p:sp>
      </p:grpSp>
      <p:grpSp>
        <p:nvGrpSpPr>
          <p:cNvPr id="9" name="Group 84"/>
          <p:cNvGrpSpPr/>
          <p:nvPr/>
        </p:nvGrpSpPr>
        <p:grpSpPr>
          <a:xfrm>
            <a:off x="4036431" y="1822451"/>
            <a:ext cx="4155084" cy="162988"/>
            <a:chOff x="3027323" y="1366838"/>
            <a:chExt cx="3116313" cy="122241"/>
          </a:xfrm>
        </p:grpSpPr>
        <p:sp>
          <p:nvSpPr>
            <p:cNvPr id="24596" name="Line 20"/>
            <p:cNvSpPr>
              <a:spLocks noChangeShapeType="1"/>
            </p:cNvSpPr>
            <p:nvPr/>
          </p:nvSpPr>
          <p:spPr bwMode="auto">
            <a:xfrm>
              <a:off x="3027323" y="1366838"/>
              <a:ext cx="1301789" cy="0"/>
            </a:xfrm>
            <a:prstGeom prst="line">
              <a:avLst/>
            </a:prstGeom>
            <a:noFill/>
            <a:ln w="31750">
              <a:solidFill>
                <a:srgbClr val="333333"/>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03" name="Line 27"/>
            <p:cNvSpPr>
              <a:spLocks noChangeShapeType="1"/>
            </p:cNvSpPr>
            <p:nvPr/>
          </p:nvSpPr>
          <p:spPr bwMode="auto">
            <a:xfrm>
              <a:off x="4329111" y="1489079"/>
              <a:ext cx="1814525" cy="0"/>
            </a:xfrm>
            <a:prstGeom prst="line">
              <a:avLst/>
            </a:prstGeom>
            <a:noFill/>
            <a:ln w="31750">
              <a:solidFill>
                <a:srgbClr val="333333"/>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0" name="Group 86"/>
          <p:cNvGrpSpPr/>
          <p:nvPr/>
        </p:nvGrpSpPr>
        <p:grpSpPr>
          <a:xfrm>
            <a:off x="2083864" y="3333749"/>
            <a:ext cx="6107651" cy="1809763"/>
            <a:chOff x="1562898" y="2500312"/>
            <a:chExt cx="4580738" cy="1357322"/>
          </a:xfrm>
        </p:grpSpPr>
        <p:sp>
          <p:nvSpPr>
            <p:cNvPr id="24608" name="Line 32"/>
            <p:cNvSpPr>
              <a:spLocks noChangeShapeType="1"/>
            </p:cNvSpPr>
            <p:nvPr/>
          </p:nvSpPr>
          <p:spPr bwMode="auto">
            <a:xfrm rot="5400000" flipH="1">
              <a:off x="5464975" y="2821783"/>
              <a:ext cx="0" cy="1357322"/>
            </a:xfrm>
            <a:prstGeom prst="line">
              <a:avLst/>
            </a:prstGeom>
            <a:noFill/>
            <a:ln w="19050">
              <a:solidFill>
                <a:srgbClr val="FF0000">
                  <a:alpha val="50196"/>
                </a:srgbClr>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11" name="Line 35"/>
            <p:cNvSpPr>
              <a:spLocks noChangeShapeType="1"/>
            </p:cNvSpPr>
            <p:nvPr/>
          </p:nvSpPr>
          <p:spPr bwMode="auto">
            <a:xfrm>
              <a:off x="5214942" y="3786196"/>
              <a:ext cx="928694"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0" name="Line 35"/>
            <p:cNvSpPr>
              <a:spLocks noChangeShapeType="1"/>
            </p:cNvSpPr>
            <p:nvPr/>
          </p:nvSpPr>
          <p:spPr bwMode="auto">
            <a:xfrm flipV="1">
              <a:off x="3005120" y="2500312"/>
              <a:ext cx="2216968"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2" name="Line 35"/>
            <p:cNvSpPr>
              <a:spLocks noChangeShapeType="1"/>
            </p:cNvSpPr>
            <p:nvPr/>
          </p:nvSpPr>
          <p:spPr bwMode="auto">
            <a:xfrm flipV="1">
              <a:off x="1566865" y="3857634"/>
              <a:ext cx="3648075"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3" name="Line 32"/>
            <p:cNvSpPr>
              <a:spLocks noChangeShapeType="1"/>
            </p:cNvSpPr>
            <p:nvPr/>
          </p:nvSpPr>
          <p:spPr bwMode="auto">
            <a:xfrm rot="5400000" flipH="1">
              <a:off x="3174607" y="1960173"/>
              <a:ext cx="0" cy="3223417"/>
            </a:xfrm>
            <a:prstGeom prst="line">
              <a:avLst/>
            </a:prstGeom>
            <a:noFill/>
            <a:ln w="19050">
              <a:solidFill>
                <a:srgbClr val="FF0000">
                  <a:alpha val="50196"/>
                </a:srgbClr>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1" name="Group 85"/>
          <p:cNvGrpSpPr/>
          <p:nvPr/>
        </p:nvGrpSpPr>
        <p:grpSpPr>
          <a:xfrm>
            <a:off x="4006825" y="3524251"/>
            <a:ext cx="4184691" cy="762005"/>
            <a:chOff x="3005119" y="2643188"/>
            <a:chExt cx="3138518" cy="571504"/>
          </a:xfrm>
        </p:grpSpPr>
        <p:sp>
          <p:nvSpPr>
            <p:cNvPr id="24595" name="Line 19"/>
            <p:cNvSpPr>
              <a:spLocks noChangeShapeType="1"/>
            </p:cNvSpPr>
            <p:nvPr/>
          </p:nvSpPr>
          <p:spPr bwMode="auto">
            <a:xfrm flipH="1" flipV="1">
              <a:off x="3005119" y="2643188"/>
              <a:ext cx="1781194"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598" name="Line 22"/>
            <p:cNvSpPr>
              <a:spLocks noChangeShapeType="1"/>
            </p:cNvSpPr>
            <p:nvPr/>
          </p:nvSpPr>
          <p:spPr bwMode="auto">
            <a:xfrm flipV="1">
              <a:off x="5214943" y="3071816"/>
              <a:ext cx="928694"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0" name="Line 18"/>
            <p:cNvSpPr>
              <a:spLocks noChangeShapeType="1"/>
            </p:cNvSpPr>
            <p:nvPr/>
          </p:nvSpPr>
          <p:spPr bwMode="auto">
            <a:xfrm flipV="1">
              <a:off x="3005119" y="3214692"/>
              <a:ext cx="2209821"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2" name="Line 22"/>
            <p:cNvSpPr>
              <a:spLocks noChangeShapeType="1"/>
            </p:cNvSpPr>
            <p:nvPr/>
          </p:nvSpPr>
          <p:spPr bwMode="auto">
            <a:xfrm flipH="1" flipV="1">
              <a:off x="4786313" y="2786064"/>
              <a:ext cx="1357322"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grpSp>
      <p:sp>
        <p:nvSpPr>
          <p:cNvPr id="77" name="Rectangle 76"/>
          <p:cNvSpPr/>
          <p:nvPr/>
        </p:nvSpPr>
        <p:spPr>
          <a:xfrm>
            <a:off x="9110681" y="2735582"/>
            <a:ext cx="2033289" cy="318100"/>
          </a:xfrm>
          <a:prstGeom prst="rect">
            <a:avLst/>
          </a:prstGeom>
        </p:spPr>
        <p:txBody>
          <a:bodyPr wrap="square">
            <a:spAutoFit/>
          </a:bodyPr>
          <a:lstStyle/>
          <a:p>
            <a:pPr algn="ctr">
              <a:spcBef>
                <a:spcPts val="400"/>
              </a:spcBef>
              <a:spcAft>
                <a:spcPts val="400"/>
              </a:spcAft>
            </a:pPr>
            <a:r>
              <a:rPr lang="it-IT" sz="1400" u="none" dirty="0" err="1">
                <a:solidFill>
                  <a:schemeClr val="accent1">
                    <a:lumMod val="75000"/>
                  </a:schemeClr>
                </a:solidFill>
                <a:latin typeface="Consolas" pitchFamily="49" charset="0"/>
              </a:rPr>
              <a:t>add</a:t>
            </a:r>
            <a:r>
              <a:rPr lang="it-IT" sz="1400" u="none" dirty="0">
                <a:solidFill>
                  <a:schemeClr val="accent1">
                    <a:lumMod val="75000"/>
                  </a:schemeClr>
                </a:solidFill>
                <a:latin typeface="Consolas" pitchFamily="49" charset="0"/>
              </a:rPr>
              <a:t> R01,</a:t>
            </a:r>
            <a:r>
              <a:rPr lang="it-IT" sz="1400" u="none" dirty="0" err="1">
                <a:solidFill>
                  <a:schemeClr val="accent1">
                    <a:lumMod val="75000"/>
                  </a:schemeClr>
                </a:solidFill>
                <a:latin typeface="Consolas" pitchFamily="49" charset="0"/>
              </a:rPr>
              <a:t>R01</a:t>
            </a:r>
            <a:r>
              <a:rPr lang="it-IT" sz="1400" u="none" dirty="0">
                <a:solidFill>
                  <a:schemeClr val="accent1">
                    <a:lumMod val="75000"/>
                  </a:schemeClr>
                </a:solidFill>
                <a:latin typeface="Consolas" pitchFamily="49" charset="0"/>
              </a:rPr>
              <a:t>,R02</a:t>
            </a:r>
          </a:p>
        </p:txBody>
      </p:sp>
      <p:sp>
        <p:nvSpPr>
          <p:cNvPr id="78" name="Text Box 2"/>
          <p:cNvSpPr txBox="1">
            <a:spLocks noChangeArrowheads="1"/>
          </p:cNvSpPr>
          <p:nvPr/>
        </p:nvSpPr>
        <p:spPr bwMode="auto">
          <a:xfrm>
            <a:off x="3617375" y="4081993"/>
            <a:ext cx="389451"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+1</a:t>
            </a:r>
            <a:endParaRPr lang="it-IT" sz="5333" b="0" u="none" dirty="0">
              <a:solidFill>
                <a:schemeClr val="tx1"/>
              </a:solidFill>
              <a:latin typeface="Consolas" pitchFamily="49" charset="0"/>
            </a:endParaRPr>
          </a:p>
        </p:txBody>
      </p:sp>
      <p:sp>
        <p:nvSpPr>
          <p:cNvPr id="85" name="Text Box 2"/>
          <p:cNvSpPr txBox="1">
            <a:spLocks noChangeArrowheads="1"/>
          </p:cNvSpPr>
          <p:nvPr/>
        </p:nvSpPr>
        <p:spPr bwMode="auto">
          <a:xfrm>
            <a:off x="2755885" y="4104224"/>
            <a:ext cx="1062552" cy="36406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0794</a:t>
            </a:r>
            <a:endParaRPr lang="it-IT" sz="5333" b="0" u="none" dirty="0">
              <a:solidFill>
                <a:schemeClr val="tx1"/>
              </a:solidFill>
              <a:latin typeface="Consolas" pitchFamily="49" charset="0"/>
            </a:endParaRPr>
          </a:p>
        </p:txBody>
      </p:sp>
      <p:sp>
        <p:nvSpPr>
          <p:cNvPr id="79" name="Rectangle 78"/>
          <p:cNvSpPr/>
          <p:nvPr/>
        </p:nvSpPr>
        <p:spPr>
          <a:xfrm>
            <a:off x="2360238" y="3270689"/>
            <a:ext cx="1747532" cy="318100"/>
          </a:xfrm>
          <a:prstGeom prst="rect">
            <a:avLst/>
          </a:prstGeom>
        </p:spPr>
        <p:txBody>
          <a:bodyPr wrap="square">
            <a:spAutoFit/>
          </a:bodyPr>
          <a:lstStyle/>
          <a:p>
            <a:pPr algn="ctr">
              <a:spcBef>
                <a:spcPts val="400"/>
              </a:spcBef>
              <a:spcAft>
                <a:spcPts val="400"/>
              </a:spcAft>
            </a:pPr>
            <a:r>
              <a:rPr lang="it-IT" sz="1400" u="none" dirty="0" err="1">
                <a:solidFill>
                  <a:schemeClr val="accent1">
                    <a:lumMod val="75000"/>
                  </a:schemeClr>
                </a:solidFill>
                <a:latin typeface="Consolas" pitchFamily="49" charset="0"/>
              </a:rPr>
              <a:t>load</a:t>
            </a:r>
            <a:r>
              <a:rPr lang="it-IT" sz="1400" u="none" dirty="0">
                <a:solidFill>
                  <a:schemeClr val="accent1">
                    <a:lumMod val="75000"/>
                  </a:schemeClr>
                </a:solidFill>
                <a:latin typeface="Consolas" pitchFamily="49" charset="0"/>
              </a:rPr>
              <a:t>  R02,4008</a:t>
            </a:r>
          </a:p>
        </p:txBody>
      </p:sp>
      <p:sp>
        <p:nvSpPr>
          <p:cNvPr id="80" name="Rectangle 79"/>
          <p:cNvSpPr/>
          <p:nvPr/>
        </p:nvSpPr>
        <p:spPr>
          <a:xfrm>
            <a:off x="1426072" y="4380661"/>
            <a:ext cx="767296" cy="318100"/>
          </a:xfrm>
          <a:prstGeom prst="rect">
            <a:avLst/>
          </a:prstGeom>
        </p:spPr>
        <p:txBody>
          <a:bodyPr wrap="square">
            <a:spAutoFit/>
          </a:bodyPr>
          <a:lstStyle/>
          <a:p>
            <a:pPr algn="ctr">
              <a:spcBef>
                <a:spcPts val="400"/>
              </a:spcBef>
              <a:spcAft>
                <a:spcPts val="400"/>
              </a:spcAft>
            </a:pPr>
            <a:r>
              <a:rPr lang="it-IT" sz="1400" u="none" dirty="0">
                <a:solidFill>
                  <a:schemeClr val="accent1">
                    <a:lumMod val="75000"/>
                  </a:schemeClr>
                </a:solidFill>
                <a:latin typeface="Consolas" pitchFamily="49" charset="0"/>
              </a:rPr>
              <a:t>2006</a:t>
            </a:r>
          </a:p>
        </p:txBody>
      </p:sp>
      <p:sp>
        <p:nvSpPr>
          <p:cNvPr id="81" name="Rectangle 80"/>
          <p:cNvSpPr/>
          <p:nvPr/>
        </p:nvSpPr>
        <p:spPr>
          <a:xfrm>
            <a:off x="3047979" y="1714489"/>
            <a:ext cx="1004799" cy="318100"/>
          </a:xfrm>
          <a:prstGeom prst="rect">
            <a:avLst/>
          </a:prstGeom>
        </p:spPr>
        <p:txBody>
          <a:bodyPr wrap="square">
            <a:spAutoFit/>
          </a:bodyPr>
          <a:lstStyle/>
          <a:p>
            <a:pPr algn="ctr">
              <a:spcBef>
                <a:spcPts val="400"/>
              </a:spcBef>
              <a:spcAft>
                <a:spcPts val="400"/>
              </a:spcAft>
            </a:pPr>
            <a:r>
              <a:rPr lang="it-IT" sz="1400" u="none" dirty="0">
                <a:solidFill>
                  <a:schemeClr val="tx1"/>
                </a:solidFill>
                <a:latin typeface="Consolas" pitchFamily="49" charset="0"/>
              </a:rPr>
              <a:t>lettura</a:t>
            </a:r>
          </a:p>
        </p:txBody>
      </p:sp>
      <p:sp>
        <p:nvSpPr>
          <p:cNvPr id="82" name="Rectangle 81"/>
          <p:cNvSpPr/>
          <p:nvPr/>
        </p:nvSpPr>
        <p:spPr>
          <a:xfrm>
            <a:off x="1185281" y="4095755"/>
            <a:ext cx="767296" cy="318100"/>
          </a:xfrm>
          <a:prstGeom prst="rect">
            <a:avLst/>
          </a:prstGeom>
        </p:spPr>
        <p:txBody>
          <a:bodyPr wrap="square">
            <a:spAutoFit/>
          </a:bodyPr>
          <a:lstStyle/>
          <a:p>
            <a:pPr algn="ctr">
              <a:spcBef>
                <a:spcPts val="400"/>
              </a:spcBef>
              <a:spcAft>
                <a:spcPts val="400"/>
              </a:spcAft>
            </a:pPr>
            <a:r>
              <a:rPr lang="it-IT" sz="1400" u="none" dirty="0">
                <a:solidFill>
                  <a:schemeClr val="accent1">
                    <a:lumMod val="75000"/>
                  </a:schemeClr>
                </a:solidFill>
                <a:latin typeface="Consolas" pitchFamily="49" charset="0"/>
              </a:rPr>
              <a:t>1918</a:t>
            </a:r>
          </a:p>
        </p:txBody>
      </p:sp>
      <p:sp>
        <p:nvSpPr>
          <p:cNvPr id="83" name="Rectangle 82"/>
          <p:cNvSpPr/>
          <p:nvPr/>
        </p:nvSpPr>
        <p:spPr>
          <a:xfrm>
            <a:off x="949820" y="4667257"/>
            <a:ext cx="767296" cy="318100"/>
          </a:xfrm>
          <a:prstGeom prst="rect">
            <a:avLst/>
          </a:prstGeom>
        </p:spPr>
        <p:txBody>
          <a:bodyPr wrap="square">
            <a:spAutoFit/>
          </a:bodyPr>
          <a:lstStyle/>
          <a:p>
            <a:pPr algn="ctr">
              <a:spcBef>
                <a:spcPts val="400"/>
              </a:spcBef>
              <a:spcAft>
                <a:spcPts val="400"/>
              </a:spcAft>
            </a:pPr>
            <a:r>
              <a:rPr lang="it-IT" sz="1400" u="none" dirty="0">
                <a:solidFill>
                  <a:schemeClr val="accent1">
                    <a:lumMod val="75000"/>
                  </a:schemeClr>
                </a:solidFill>
                <a:latin typeface="Consolas" pitchFamily="49" charset="0"/>
              </a:rPr>
              <a:t>3410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1.94444E-6 -1.69084E-6 L 0.05434 0.00154 L 0.05347 -0.03024 L 0.27291 -0.03024 L 0.28854 -0.05399 L 0.36927 -0.04474 " pathEditMode="relative" rAng="0" ptsTypes="AAAAAA">
                                      <p:cBhvr>
                                        <p:cTn id="9" dur="2000" fill="hold"/>
                                        <p:tgtEl>
                                          <p:spTgt spid="76"/>
                                        </p:tgtEl>
                                        <p:attrNameLst>
                                          <p:attrName>ppt_x</p:attrName>
                                          <p:attrName>ppt_y</p:attrName>
                                        </p:attrNameLst>
                                      </p:cBhvr>
                                      <p:rCtr x="18500" y="-260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1"/>
                                        </p:tgtEl>
                                        <p:attrNameLst>
                                          <p:attrName>style.visibility</p:attrName>
                                        </p:attrNameLst>
                                      </p:cBhvr>
                                      <p:to>
                                        <p:strVal val="visible"/>
                                      </p:to>
                                    </p:set>
                                  </p:childTnLst>
                                </p:cTn>
                              </p:par>
                            </p:childTnLst>
                          </p:cTn>
                        </p:par>
                        <p:par>
                          <p:cTn id="14" fill="hold">
                            <p:stCondLst>
                              <p:cond delay="0"/>
                            </p:stCondLst>
                            <p:childTnLst>
                              <p:par>
                                <p:cTn id="15" presetID="0" presetClass="path" presetSubtype="0" accel="50000" decel="50000" fill="hold" grpId="1" nodeType="afterEffect">
                                  <p:stCondLst>
                                    <p:cond delay="0"/>
                                  </p:stCondLst>
                                  <p:childTnLst>
                                    <p:animMotion origin="layout" path="M -1.38889E-6 0.0071 L 0.00104 0.02191 L 0.14358 0.0179 L 0.14427 0.04845 L 0.34809 0.04721 " pathEditMode="relative" rAng="0" ptsTypes="AAAAA">
                                      <p:cBhvr>
                                        <p:cTn id="16" dur="3000" fill="hold"/>
                                        <p:tgtEl>
                                          <p:spTgt spid="81"/>
                                        </p:tgtEl>
                                        <p:attrNameLst>
                                          <p:attrName>ppt_x</p:attrName>
                                          <p:attrName>ppt_y</p:attrName>
                                        </p:attrNameLst>
                                      </p:cBhvr>
                                      <p:rCtr x="17400" y="21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par>
                          <p:cTn id="21" fill="hold">
                            <p:stCondLst>
                              <p:cond delay="0"/>
                            </p:stCondLst>
                            <p:childTnLst>
                              <p:par>
                                <p:cTn id="22" presetID="0" presetClass="path" presetSubtype="0" accel="50000" decel="50000" fill="hold" grpId="1" nodeType="afterEffect">
                                  <p:stCondLst>
                                    <p:cond delay="0"/>
                                  </p:stCondLst>
                                  <p:childTnLst>
                                    <p:animMotion origin="layout" path="M 4.44444E-6 -0.00092 L 0.00069 0.1299 L -0.12535 0.1299 L -0.12535 0.08208 L -0.26563 0.08485 L -0.26563 0.05276 L -0.47691 0.05554 L -0.55886 0.07745 " pathEditMode="relative" rAng="0" ptsTypes="AAAAAAAA">
                                      <p:cBhvr>
                                        <p:cTn id="23" dur="3000" fill="hold"/>
                                        <p:tgtEl>
                                          <p:spTgt spid="77"/>
                                        </p:tgtEl>
                                        <p:attrNameLst>
                                          <p:attrName>ppt_x</p:attrName>
                                          <p:attrName>ppt_y</p:attrName>
                                        </p:attrNameLst>
                                      </p:cBhvr>
                                      <p:rCtr x="-27900" y="6500"/>
                                    </p:animMotion>
                                  </p:childTnLst>
                                </p:cTn>
                              </p:par>
                            </p:childTnLst>
                          </p:cTn>
                        </p:par>
                        <p:par>
                          <p:cTn id="24" fill="hold">
                            <p:stCondLst>
                              <p:cond delay="3000"/>
                            </p:stCondLst>
                            <p:childTnLst>
                              <p:par>
                                <p:cTn id="25" presetID="1" presetClass="exit" presetSubtype="0" fill="hold" grpId="1" nodeType="afterEffect">
                                  <p:stCondLst>
                                    <p:cond delay="0"/>
                                  </p:stCondLst>
                                  <p:childTnLst>
                                    <p:set>
                                      <p:cBhvr>
                                        <p:cTn id="26" dur="1" fill="hold">
                                          <p:stCondLst>
                                            <p:cond delay="0"/>
                                          </p:stCondLst>
                                        </p:cTn>
                                        <p:tgtEl>
                                          <p:spTgt spid="79"/>
                                        </p:tgtEl>
                                        <p:attrNameLst>
                                          <p:attrName>style.visibility</p:attrName>
                                        </p:attrNameLst>
                                      </p:cBhvr>
                                      <p:to>
                                        <p:strVal val="hidden"/>
                                      </p:to>
                                    </p:set>
                                  </p:childTnLst>
                                </p:cTn>
                              </p:par>
                            </p:childTnLst>
                          </p:cTn>
                        </p:par>
                        <p:par>
                          <p:cTn id="27" fill="hold">
                            <p:stCondLst>
                              <p:cond delay="3000"/>
                            </p:stCondLst>
                            <p:childTnLst>
                              <p:par>
                                <p:cTn id="28" presetID="53" presetClass="entr" presetSubtype="0" fill="hold" grpId="0" nodeType="afterEffect">
                                  <p:stCondLst>
                                    <p:cond delay="0"/>
                                  </p:stCondLst>
                                  <p:childTnLst>
                                    <p:set>
                                      <p:cBhvr>
                                        <p:cTn id="29" dur="1" fill="hold">
                                          <p:stCondLst>
                                            <p:cond delay="0"/>
                                          </p:stCondLst>
                                        </p:cTn>
                                        <p:tgtEl>
                                          <p:spTgt spid="78"/>
                                        </p:tgtEl>
                                        <p:attrNameLst>
                                          <p:attrName>style.visibility</p:attrName>
                                        </p:attrNameLst>
                                      </p:cBhvr>
                                      <p:to>
                                        <p:strVal val="visible"/>
                                      </p:to>
                                    </p:set>
                                    <p:anim calcmode="lin" valueType="num">
                                      <p:cBhvr>
                                        <p:cTn id="30" dur="500" fill="hold"/>
                                        <p:tgtEl>
                                          <p:spTgt spid="78"/>
                                        </p:tgtEl>
                                        <p:attrNameLst>
                                          <p:attrName>ppt_w</p:attrName>
                                        </p:attrNameLst>
                                      </p:cBhvr>
                                      <p:tavLst>
                                        <p:tav tm="0">
                                          <p:val>
                                            <p:fltVal val="0"/>
                                          </p:val>
                                        </p:tav>
                                        <p:tav tm="100000">
                                          <p:val>
                                            <p:strVal val="#ppt_w"/>
                                          </p:val>
                                        </p:tav>
                                      </p:tavLst>
                                    </p:anim>
                                    <p:anim calcmode="lin" valueType="num">
                                      <p:cBhvr>
                                        <p:cTn id="31" dur="500" fill="hold"/>
                                        <p:tgtEl>
                                          <p:spTgt spid="78"/>
                                        </p:tgtEl>
                                        <p:attrNameLst>
                                          <p:attrName>ppt_h</p:attrName>
                                        </p:attrNameLst>
                                      </p:cBhvr>
                                      <p:tavLst>
                                        <p:tav tm="0">
                                          <p:val>
                                            <p:fltVal val="0"/>
                                          </p:val>
                                        </p:tav>
                                        <p:tav tm="100000">
                                          <p:val>
                                            <p:strVal val="#ppt_h"/>
                                          </p:val>
                                        </p:tav>
                                      </p:tavLst>
                                    </p:anim>
                                    <p:animEffect transition="in" filter="fade">
                                      <p:cBhvr>
                                        <p:cTn id="32" dur="500"/>
                                        <p:tgtEl>
                                          <p:spTgt spid="7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iterate type="lt">
                                    <p:tmAbs val="0"/>
                                  </p:iterate>
                                  <p:childTnLst>
                                    <p:set>
                                      <p:cBhvr>
                                        <p:cTn id="36" dur="1" fill="hold">
                                          <p:stCondLst>
                                            <p:cond delay="0"/>
                                          </p:stCondLst>
                                        </p:cTn>
                                        <p:tgtEl>
                                          <p:spTgt spid="24578"/>
                                        </p:tgtEl>
                                        <p:attrNameLst>
                                          <p:attrName>style.visibility</p:attrName>
                                        </p:attrNameLst>
                                      </p:cBhvr>
                                      <p:to>
                                        <p:strVal val="hidden"/>
                                      </p:to>
                                    </p:set>
                                  </p:childTnLst>
                                </p:cTn>
                              </p:par>
                            </p:childTnLst>
                          </p:cTn>
                        </p:par>
                        <p:par>
                          <p:cTn id="37" fill="hold">
                            <p:stCondLst>
                              <p:cond delay="0"/>
                            </p:stCondLst>
                            <p:childTnLst>
                              <p:par>
                                <p:cTn id="38" presetID="1" presetClass="exit" presetSubtype="0" fill="hold" grpId="1" nodeType="afterEffect">
                                  <p:stCondLst>
                                    <p:cond delay="0"/>
                                  </p:stCondLst>
                                  <p:childTnLst>
                                    <p:set>
                                      <p:cBhvr>
                                        <p:cTn id="39" dur="1" fill="hold">
                                          <p:stCondLst>
                                            <p:cond delay="0"/>
                                          </p:stCondLst>
                                        </p:cTn>
                                        <p:tgtEl>
                                          <p:spTgt spid="78"/>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24578" grpId="1"/>
      <p:bldP spid="77" grpId="0"/>
      <p:bldP spid="77" grpId="1"/>
      <p:bldP spid="78" grpId="0"/>
      <p:bldP spid="78" grpId="1"/>
      <p:bldP spid="85" grpId="0"/>
      <p:bldP spid="79" grpId="1"/>
      <p:bldP spid="81" grpId="0"/>
      <p:bldP spid="81"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1423427" y="4380661"/>
            <a:ext cx="767296" cy="318100"/>
          </a:xfrm>
          <a:prstGeom prst="rect">
            <a:avLst/>
          </a:prstGeom>
        </p:spPr>
        <p:txBody>
          <a:bodyPr wrap="square">
            <a:spAutoFit/>
          </a:bodyPr>
          <a:lstStyle/>
          <a:p>
            <a:pPr algn="ctr">
              <a:spcBef>
                <a:spcPts val="400"/>
              </a:spcBef>
              <a:spcAft>
                <a:spcPts val="400"/>
              </a:spcAft>
            </a:pPr>
            <a:r>
              <a:rPr lang="it-IT" sz="1400" u="none" dirty="0">
                <a:solidFill>
                  <a:schemeClr val="accent1">
                    <a:lumMod val="75000"/>
                  </a:schemeClr>
                </a:solidFill>
                <a:latin typeface="Consolas" pitchFamily="49" charset="0"/>
              </a:rPr>
              <a:t>2006</a:t>
            </a:r>
          </a:p>
        </p:txBody>
      </p:sp>
      <p:sp>
        <p:nvSpPr>
          <p:cNvPr id="76" name="Text Box 2"/>
          <p:cNvSpPr txBox="1">
            <a:spLocks noChangeArrowheads="1"/>
          </p:cNvSpPr>
          <p:nvPr/>
        </p:nvSpPr>
        <p:spPr bwMode="auto">
          <a:xfrm>
            <a:off x="2755885" y="4081995"/>
            <a:ext cx="1062552"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0794</a:t>
            </a:r>
            <a:endParaRPr lang="it-IT" sz="5333" b="0" u="none" dirty="0">
              <a:solidFill>
                <a:schemeClr val="tx1"/>
              </a:solidFill>
              <a:latin typeface="Consolas" pitchFamily="49" charset="0"/>
            </a:endParaRPr>
          </a:p>
        </p:txBody>
      </p:sp>
      <p:sp>
        <p:nvSpPr>
          <p:cNvPr id="8" name="Title 7"/>
          <p:cNvSpPr>
            <a:spLocks noGrp="1"/>
          </p:cNvSpPr>
          <p:nvPr>
            <p:ph type="title"/>
          </p:nvPr>
        </p:nvSpPr>
        <p:spPr/>
        <p:txBody>
          <a:bodyPr/>
          <a:lstStyle/>
          <a:p>
            <a:r>
              <a:rPr lang="it-IT" dirty="0"/>
              <a:t>Esecuzione istruzione 0793</a:t>
            </a:r>
          </a:p>
        </p:txBody>
      </p:sp>
      <p:grpSp>
        <p:nvGrpSpPr>
          <p:cNvPr id="2" name="Group 77"/>
          <p:cNvGrpSpPr/>
          <p:nvPr/>
        </p:nvGrpSpPr>
        <p:grpSpPr>
          <a:xfrm>
            <a:off x="5238744" y="1238235"/>
            <a:ext cx="1714512" cy="5118114"/>
            <a:chOff x="3929058" y="928676"/>
            <a:chExt cx="1285884" cy="3960000"/>
          </a:xfrm>
        </p:grpSpPr>
        <p:sp>
          <p:nvSpPr>
            <p:cNvPr id="24588" name="Line 12"/>
            <p:cNvSpPr>
              <a:spLocks noChangeShapeType="1"/>
            </p:cNvSpPr>
            <p:nvPr/>
          </p:nvSpPr>
          <p:spPr bwMode="auto">
            <a:xfrm>
              <a:off x="4786314"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89" name="Text Box 13"/>
            <p:cNvSpPr txBox="1">
              <a:spLocks noChangeArrowheads="1"/>
            </p:cNvSpPr>
            <p:nvPr/>
          </p:nvSpPr>
          <p:spPr bwMode="auto">
            <a:xfrm>
              <a:off x="4572000" y="4143386"/>
              <a:ext cx="214315" cy="679453"/>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dati</a:t>
              </a:r>
              <a:endParaRPr lang="it-IT" sz="2667" b="0" u="none" dirty="0">
                <a:solidFill>
                  <a:schemeClr val="tx1"/>
                </a:solidFill>
                <a:latin typeface="Arial" pitchFamily="34" charset="0"/>
              </a:endParaRPr>
            </a:p>
          </p:txBody>
        </p:sp>
        <p:sp>
          <p:nvSpPr>
            <p:cNvPr id="24590" name="Text Box 14"/>
            <p:cNvSpPr txBox="1">
              <a:spLocks noChangeArrowheads="1"/>
            </p:cNvSpPr>
            <p:nvPr/>
          </p:nvSpPr>
          <p:spPr bwMode="auto">
            <a:xfrm>
              <a:off x="4857752" y="4246579"/>
              <a:ext cx="357190"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indirizzi</a:t>
              </a:r>
              <a:endParaRPr lang="it-IT" sz="2667" b="0" u="none" dirty="0">
                <a:solidFill>
                  <a:schemeClr val="tx1"/>
                </a:solidFill>
                <a:latin typeface="Arial" pitchFamily="34" charset="0"/>
              </a:endParaRPr>
            </a:p>
          </p:txBody>
        </p:sp>
        <p:sp>
          <p:nvSpPr>
            <p:cNvPr id="24591" name="Text Box 15"/>
            <p:cNvSpPr txBox="1">
              <a:spLocks noChangeArrowheads="1"/>
            </p:cNvSpPr>
            <p:nvPr/>
          </p:nvSpPr>
          <p:spPr bwMode="auto">
            <a:xfrm>
              <a:off x="3929058" y="4246579"/>
              <a:ext cx="400054"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controllo</a:t>
              </a:r>
              <a:endParaRPr lang="it-IT" sz="2667" b="0" u="none" dirty="0">
                <a:solidFill>
                  <a:schemeClr val="tx1"/>
                </a:solidFill>
                <a:latin typeface="Arial" pitchFamily="34" charset="0"/>
              </a:endParaRPr>
            </a:p>
          </p:txBody>
        </p:sp>
        <p:sp>
          <p:nvSpPr>
            <p:cNvPr id="24592" name="Line 16"/>
            <p:cNvSpPr>
              <a:spLocks noChangeShapeType="1"/>
            </p:cNvSpPr>
            <p:nvPr/>
          </p:nvSpPr>
          <p:spPr bwMode="auto">
            <a:xfrm>
              <a:off x="521494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93" name="Line 17"/>
            <p:cNvSpPr>
              <a:spLocks noChangeShapeType="1"/>
            </p:cNvSpPr>
            <p:nvPr/>
          </p:nvSpPr>
          <p:spPr bwMode="auto">
            <a:xfrm>
              <a:off x="432911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grpSp>
      <p:graphicFrame>
        <p:nvGraphicFramePr>
          <p:cNvPr id="61" name="Table 60"/>
          <p:cNvGraphicFramePr>
            <a:graphicFrameLocks noGrp="1"/>
          </p:cNvGraphicFramePr>
          <p:nvPr>
            <p:extLst>
              <p:ext uri="{D42A27DB-BD31-4B8C-83A1-F6EECF244321}">
                <p14:modId xmlns:p14="http://schemas.microsoft.com/office/powerpoint/2010/main" val="3255681147"/>
              </p:ext>
            </p:extLst>
          </p:nvPr>
        </p:nvGraphicFramePr>
        <p:xfrm>
          <a:off x="8362744" y="1675977"/>
          <a:ext cx="2591046" cy="178816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0789</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R02,4000</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0790</a:t>
                      </a:r>
                    </a:p>
                  </a:txBody>
                  <a:tcPr marL="88961" marR="88961" marT="0" marB="0"/>
                </a:tc>
                <a:tc>
                  <a:txBody>
                    <a:bodyPr/>
                    <a:lstStyle/>
                    <a:p>
                      <a:pPr marL="0" marR="0" indent="0" algn="l" defTabSz="914400" eaLnBrk="1" fontAlgn="auto" latinLnBrk="0" hangingPunct="1">
                        <a:lnSpc>
                          <a:spcPct val="100000"/>
                        </a:lnSpc>
                        <a:spcBef>
                          <a:spcPts val="300"/>
                        </a:spcBef>
                        <a:spcAft>
                          <a:spcPts val="300"/>
                        </a:spcAft>
                        <a:buClrTx/>
                        <a:buSzTx/>
                        <a:buFontTx/>
                        <a:buNone/>
                        <a:tabLst/>
                        <a:defRPr/>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R03,4004</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0791</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R01,R02,R03</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0792</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R02,4008</a:t>
                      </a:r>
                    </a:p>
                  </a:txBody>
                  <a:tcPr marL="88961" marR="88961" marT="0" marB="0"/>
                </a:tc>
                <a:extLst>
                  <a:ext uri="{0D108BD9-81ED-4DB2-BD59-A6C34878D82A}">
                    <a16:rowId xmlns:a16="http://schemas.microsoft.com/office/drawing/2014/main" val="10004"/>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0793</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a:t>
                      </a:r>
                      <a:r>
                        <a:rPr lang="it-IT" sz="1400" b="1" dirty="0" err="1">
                          <a:solidFill>
                            <a:schemeClr val="accent1">
                              <a:lumMod val="75000"/>
                            </a:schemeClr>
                          </a:solidFill>
                          <a:latin typeface="Consolas" pitchFamily="49" charset="0"/>
                        </a:rPr>
                        <a:t>R01</a:t>
                      </a:r>
                      <a:r>
                        <a:rPr lang="it-IT" sz="1400" b="1" dirty="0">
                          <a:solidFill>
                            <a:schemeClr val="accent1">
                              <a:lumMod val="75000"/>
                            </a:schemeClr>
                          </a:solidFill>
                          <a:latin typeface="Consolas" pitchFamily="49" charset="0"/>
                        </a:rPr>
                        <a:t>,R02</a:t>
                      </a:r>
                    </a:p>
                  </a:txBody>
                  <a:tcPr marL="88961" marR="88961" marT="0" marB="0"/>
                </a:tc>
                <a:extLst>
                  <a:ext uri="{0D108BD9-81ED-4DB2-BD59-A6C34878D82A}">
                    <a16:rowId xmlns:a16="http://schemas.microsoft.com/office/drawing/2014/main" val="10005"/>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0794</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store</a:t>
                      </a:r>
                      <a:r>
                        <a:rPr lang="it-IT" sz="1400" b="1" dirty="0">
                          <a:solidFill>
                            <a:schemeClr val="accent1">
                              <a:lumMod val="75000"/>
                            </a:schemeClr>
                          </a:solidFill>
                          <a:latin typeface="Consolas" pitchFamily="49" charset="0"/>
                        </a:rPr>
                        <a:t> R01,4000</a:t>
                      </a:r>
                    </a:p>
                  </a:txBody>
                  <a:tcPr marL="88961" marR="88961" marT="0" marB="0"/>
                </a:tc>
                <a:extLst>
                  <a:ext uri="{0D108BD9-81ED-4DB2-BD59-A6C34878D82A}">
                    <a16:rowId xmlns:a16="http://schemas.microsoft.com/office/drawing/2014/main" val="10006"/>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7"/>
                  </a:ext>
                </a:extLst>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4140004941"/>
              </p:ext>
            </p:extLst>
          </p:nvPr>
        </p:nvGraphicFramePr>
        <p:xfrm>
          <a:off x="8362744" y="4000504"/>
          <a:ext cx="2591046" cy="111760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rgbClr val="FF0000"/>
                          </a:solidFill>
                          <a:latin typeface="Consolas" pitchFamily="49" charset="0"/>
                        </a:rPr>
                        <a:t>4000</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1492</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rgbClr val="FF0000"/>
                          </a:solidFill>
                          <a:latin typeface="Consolas" pitchFamily="49" charset="0"/>
                        </a:rPr>
                        <a:t>4004</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1918</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rgbClr val="FF0000"/>
                          </a:solidFill>
                          <a:latin typeface="Consolas" pitchFamily="49" charset="0"/>
                        </a:rPr>
                        <a:t>4008</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2006</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4"/>
                  </a:ext>
                </a:extLst>
              </a:tr>
            </a:tbl>
          </a:graphicData>
        </a:graphic>
      </p:graphicFrame>
      <p:grpSp>
        <p:nvGrpSpPr>
          <p:cNvPr id="3" name="Group 75"/>
          <p:cNvGrpSpPr/>
          <p:nvPr/>
        </p:nvGrpSpPr>
        <p:grpSpPr>
          <a:xfrm>
            <a:off x="361898" y="1144041"/>
            <a:ext cx="3983975" cy="4286281"/>
            <a:chOff x="271423" y="858030"/>
            <a:chExt cx="2987981" cy="3214711"/>
          </a:xfrm>
        </p:grpSpPr>
        <p:sp>
          <p:nvSpPr>
            <p:cNvPr id="24580" name="Text Box 4"/>
            <p:cNvSpPr txBox="1">
              <a:spLocks noChangeArrowheads="1"/>
            </p:cNvSpPr>
            <p:nvPr/>
          </p:nvSpPr>
          <p:spPr bwMode="auto">
            <a:xfrm>
              <a:off x="2643174" y="1651793"/>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PSW</a:t>
              </a:r>
              <a:endParaRPr lang="it-IT" sz="3200" u="none" dirty="0">
                <a:solidFill>
                  <a:schemeClr val="tx1"/>
                </a:solidFill>
                <a:latin typeface="Arial" pitchFamily="34" charset="0"/>
              </a:endParaRPr>
            </a:p>
          </p:txBody>
        </p:sp>
        <p:sp>
          <p:nvSpPr>
            <p:cNvPr id="24583" name="Rectangle 7"/>
            <p:cNvSpPr>
              <a:spLocks noChangeArrowheads="1"/>
            </p:cNvSpPr>
            <p:nvPr/>
          </p:nvSpPr>
          <p:spPr bwMode="auto">
            <a:xfrm>
              <a:off x="279359" y="1135063"/>
              <a:ext cx="2980045" cy="2936885"/>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585" name="Text Box 9"/>
            <p:cNvSpPr txBox="1">
              <a:spLocks noChangeArrowheads="1"/>
            </p:cNvSpPr>
            <p:nvPr/>
          </p:nvSpPr>
          <p:spPr bwMode="auto">
            <a:xfrm>
              <a:off x="279359" y="1135063"/>
              <a:ext cx="148910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Data </a:t>
              </a:r>
              <a:r>
                <a:rPr lang="it-IT" sz="1867" u="none" dirty="0" err="1">
                  <a:solidFill>
                    <a:schemeClr val="tx1"/>
                  </a:solidFill>
                  <a:effectLst>
                    <a:outerShdw blurRad="38100" dist="38100" dir="2700000" algn="tl">
                      <a:srgbClr val="000000">
                        <a:alpha val="43137"/>
                      </a:srgbClr>
                    </a:outerShdw>
                  </a:effectLst>
                  <a:latin typeface="Calibri" pitchFamily="34" charset="0"/>
                </a:rPr>
                <a:t>path</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6" name="Text Box 10"/>
            <p:cNvSpPr txBox="1">
              <a:spLocks noChangeArrowheads="1"/>
            </p:cNvSpPr>
            <p:nvPr/>
          </p:nvSpPr>
          <p:spPr bwMode="auto">
            <a:xfrm>
              <a:off x="1770177" y="1135063"/>
              <a:ext cx="148922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Unità di controllo</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7" name="Text Box 11"/>
            <p:cNvSpPr txBox="1">
              <a:spLocks noChangeArrowheads="1"/>
            </p:cNvSpPr>
            <p:nvPr/>
          </p:nvSpPr>
          <p:spPr bwMode="auto">
            <a:xfrm>
              <a:off x="279359" y="858030"/>
              <a:ext cx="609602"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CPU</a:t>
              </a:r>
              <a:endParaRPr lang="it-IT" sz="3733" b="0" u="none" dirty="0">
                <a:solidFill>
                  <a:schemeClr val="tx1"/>
                </a:solidFill>
                <a:latin typeface="Arial" pitchFamily="34" charset="0"/>
              </a:endParaRPr>
            </a:p>
          </p:txBody>
        </p:sp>
        <p:sp>
          <p:nvSpPr>
            <p:cNvPr id="24599" name="Freeform 23"/>
            <p:cNvSpPr>
              <a:spLocks/>
            </p:cNvSpPr>
            <p:nvPr/>
          </p:nvSpPr>
          <p:spPr bwMode="auto">
            <a:xfrm rot="-5400000">
              <a:off x="1409693" y="1784355"/>
              <a:ext cx="717554" cy="596888"/>
            </a:xfrm>
            <a:custGeom>
              <a:avLst/>
              <a:gdLst>
                <a:gd name="connsiteX0" fmla="*/ 0 w 113"/>
                <a:gd name="connsiteY0" fmla="*/ 791 h 791"/>
                <a:gd name="connsiteX1" fmla="*/ 78 w 113"/>
                <a:gd name="connsiteY1" fmla="*/ 781 h 791"/>
                <a:gd name="connsiteX2" fmla="*/ 113 w 113"/>
                <a:gd name="connsiteY2" fmla="*/ 0 h 791"/>
                <a:gd name="connsiteX0" fmla="*/ 0 w 117"/>
                <a:gd name="connsiteY0" fmla="*/ 791 h 791"/>
                <a:gd name="connsiteX1" fmla="*/ 105 w 117"/>
                <a:gd name="connsiteY1" fmla="*/ 602 h 791"/>
                <a:gd name="connsiteX2" fmla="*/ 113 w 117"/>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5"/>
                <a:gd name="connsiteY0" fmla="*/ 791 h 791"/>
                <a:gd name="connsiteX1" fmla="*/ 115 w 115"/>
                <a:gd name="connsiteY1" fmla="*/ 580 h 791"/>
                <a:gd name="connsiteX2" fmla="*/ 113 w 115"/>
                <a:gd name="connsiteY2" fmla="*/ 0 h 791"/>
                <a:gd name="connsiteX0" fmla="*/ 0 w 114"/>
                <a:gd name="connsiteY0" fmla="*/ 791 h 791"/>
                <a:gd name="connsiteX1" fmla="*/ 108 w 114"/>
                <a:gd name="connsiteY1" fmla="*/ 562 h 791"/>
                <a:gd name="connsiteX2" fmla="*/ 113 w 114"/>
                <a:gd name="connsiteY2" fmla="*/ 0 h 791"/>
                <a:gd name="connsiteX0" fmla="*/ 0 w 113"/>
                <a:gd name="connsiteY0" fmla="*/ 791 h 791"/>
                <a:gd name="connsiteX1" fmla="*/ 108 w 113"/>
                <a:gd name="connsiteY1" fmla="*/ 562 h 791"/>
                <a:gd name="connsiteX2" fmla="*/ 113 w 113"/>
                <a:gd name="connsiteY2" fmla="*/ 0 h 791"/>
                <a:gd name="connsiteX0" fmla="*/ 0 w 113"/>
                <a:gd name="connsiteY0" fmla="*/ 791 h 803"/>
                <a:gd name="connsiteX1" fmla="*/ 102 w 113"/>
                <a:gd name="connsiteY1" fmla="*/ 803 h 803"/>
                <a:gd name="connsiteX2" fmla="*/ 113 w 113"/>
                <a:gd name="connsiteY2" fmla="*/ 0 h 803"/>
                <a:gd name="connsiteX0" fmla="*/ 0 w 113"/>
                <a:gd name="connsiteY0" fmla="*/ 791 h 803"/>
                <a:gd name="connsiteX1" fmla="*/ 102 w 113"/>
                <a:gd name="connsiteY1" fmla="*/ 803 h 803"/>
                <a:gd name="connsiteX2" fmla="*/ 113 w 113"/>
                <a:gd name="connsiteY2" fmla="*/ 0 h 803"/>
                <a:gd name="connsiteX0" fmla="*/ 0 w 119"/>
                <a:gd name="connsiteY0" fmla="*/ 791 h 804"/>
                <a:gd name="connsiteX1" fmla="*/ 102 w 119"/>
                <a:gd name="connsiteY1" fmla="*/ 803 h 804"/>
                <a:gd name="connsiteX2" fmla="*/ 108 w 119"/>
                <a:gd name="connsiteY2" fmla="*/ 446 h 804"/>
                <a:gd name="connsiteX3" fmla="*/ 113 w 119"/>
                <a:gd name="connsiteY3" fmla="*/ 0 h 804"/>
                <a:gd name="connsiteX0" fmla="*/ 0 w 121"/>
                <a:gd name="connsiteY0" fmla="*/ 791 h 803"/>
                <a:gd name="connsiteX1" fmla="*/ 102 w 121"/>
                <a:gd name="connsiteY1" fmla="*/ 803 h 803"/>
                <a:gd name="connsiteX2" fmla="*/ 113 w 121"/>
                <a:gd name="connsiteY2" fmla="*/ 0 h 803"/>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Lst>
              <a:ahLst/>
              <a:cxnLst>
                <a:cxn ang="0">
                  <a:pos x="connsiteX0" y="connsiteY0"/>
                </a:cxn>
                <a:cxn ang="0">
                  <a:pos x="connsiteX1" y="connsiteY1"/>
                </a:cxn>
                <a:cxn ang="0">
                  <a:pos x="connsiteX2" y="connsiteY2"/>
                </a:cxn>
              </a:cxnLst>
              <a:rect l="l" t="t" r="r" b="b"/>
              <a:pathLst>
                <a:path w="113" h="791">
                  <a:moveTo>
                    <a:pt x="0" y="791"/>
                  </a:moveTo>
                  <a:lnTo>
                    <a:pt x="97" y="661"/>
                  </a:lnTo>
                  <a:cubicBezTo>
                    <a:pt x="102" y="441"/>
                    <a:pt x="108" y="220"/>
                    <a:pt x="113" y="0"/>
                  </a:cubicBez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0" name="Freeform 24"/>
            <p:cNvSpPr>
              <a:spLocks/>
            </p:cNvSpPr>
            <p:nvPr/>
          </p:nvSpPr>
          <p:spPr bwMode="auto">
            <a:xfrm rot="-5400000">
              <a:off x="1871264" y="1152138"/>
              <a:ext cx="262730" cy="1138220"/>
            </a:xfrm>
            <a:custGeom>
              <a:avLst/>
              <a:gdLst/>
              <a:ahLst/>
              <a:cxnLst>
                <a:cxn ang="0">
                  <a:pos x="330" y="0"/>
                </a:cxn>
                <a:cxn ang="0">
                  <a:pos x="330" y="773"/>
                </a:cxn>
                <a:cxn ang="0">
                  <a:pos x="0" y="780"/>
                </a:cxn>
              </a:cxnLst>
              <a:rect l="0" t="0" r="r" b="b"/>
              <a:pathLst>
                <a:path w="330" h="780">
                  <a:moveTo>
                    <a:pt x="330" y="0"/>
                  </a:moveTo>
                  <a:lnTo>
                    <a:pt x="330" y="773"/>
                  </a:lnTo>
                  <a:lnTo>
                    <a:pt x="0" y="780"/>
                  </a:ln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1" name="Rectangle 25"/>
            <p:cNvSpPr>
              <a:spLocks noChangeArrowheads="1"/>
            </p:cNvSpPr>
            <p:nvPr/>
          </p:nvSpPr>
          <p:spPr bwMode="auto">
            <a:xfrm>
              <a:off x="1770178" y="2441576"/>
              <a:ext cx="1234942"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2" name="Rectangle 26"/>
            <p:cNvSpPr>
              <a:spLocks noChangeArrowheads="1"/>
            </p:cNvSpPr>
            <p:nvPr/>
          </p:nvSpPr>
          <p:spPr bwMode="auto">
            <a:xfrm>
              <a:off x="2143108" y="1851024"/>
              <a:ext cx="812777" cy="292093"/>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4" name="Rectangle 28"/>
            <p:cNvSpPr>
              <a:spLocks noChangeArrowheads="1"/>
            </p:cNvSpPr>
            <p:nvPr/>
          </p:nvSpPr>
          <p:spPr bwMode="auto">
            <a:xfrm>
              <a:off x="571472" y="2143121"/>
              <a:ext cx="991426" cy="1785951"/>
            </a:xfrm>
            <a:prstGeom prst="rect">
              <a:avLst/>
            </a:prstGeom>
            <a:noFill/>
            <a:ln w="28575">
              <a:solidFill>
                <a:schemeClr val="tx2">
                  <a:lumMod val="40000"/>
                  <a:lumOff val="60000"/>
                </a:schemeClr>
              </a:solidFill>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24605" name="Text Box 29"/>
            <p:cNvSpPr txBox="1">
              <a:spLocks noChangeArrowheads="1"/>
            </p:cNvSpPr>
            <p:nvPr/>
          </p:nvSpPr>
          <p:spPr bwMode="auto">
            <a:xfrm flipH="1">
              <a:off x="571471" y="2143123"/>
              <a:ext cx="991428" cy="23336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Registri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24609" name="Freeform 33"/>
            <p:cNvSpPr>
              <a:spLocks/>
            </p:cNvSpPr>
            <p:nvPr/>
          </p:nvSpPr>
          <p:spPr bwMode="auto">
            <a:xfrm rot="16200000" flipV="1">
              <a:off x="841763" y="1218789"/>
              <a:ext cx="450845" cy="991426"/>
            </a:xfrm>
            <a:custGeom>
              <a:avLst/>
              <a:gdLst/>
              <a:ahLst/>
              <a:cxnLst>
                <a:cxn ang="0">
                  <a:pos x="0" y="0"/>
                </a:cxn>
                <a:cxn ang="0">
                  <a:pos x="900" y="330"/>
                </a:cxn>
                <a:cxn ang="0">
                  <a:pos x="900" y="1487"/>
                </a:cxn>
                <a:cxn ang="0">
                  <a:pos x="0" y="1817"/>
                </a:cxn>
                <a:cxn ang="0">
                  <a:pos x="3" y="1131"/>
                </a:cxn>
                <a:cxn ang="0">
                  <a:pos x="222" y="1023"/>
                </a:cxn>
                <a:cxn ang="0">
                  <a:pos x="222" y="788"/>
                </a:cxn>
                <a:cxn ang="0">
                  <a:pos x="0" y="684"/>
                </a:cxn>
                <a:cxn ang="0">
                  <a:pos x="0" y="0"/>
                </a:cxn>
              </a:cxnLst>
              <a:rect l="0" t="0" r="r" b="b"/>
              <a:pathLst>
                <a:path w="900" h="1817">
                  <a:moveTo>
                    <a:pt x="0" y="0"/>
                  </a:moveTo>
                  <a:lnTo>
                    <a:pt x="900" y="330"/>
                  </a:lnTo>
                  <a:lnTo>
                    <a:pt x="900" y="1487"/>
                  </a:lnTo>
                  <a:lnTo>
                    <a:pt x="0" y="1817"/>
                  </a:lnTo>
                  <a:lnTo>
                    <a:pt x="3" y="1131"/>
                  </a:lnTo>
                  <a:lnTo>
                    <a:pt x="222" y="1023"/>
                  </a:lnTo>
                  <a:lnTo>
                    <a:pt x="222" y="788"/>
                  </a:lnTo>
                  <a:lnTo>
                    <a:pt x="0" y="684"/>
                  </a:lnTo>
                  <a:lnTo>
                    <a:pt x="0" y="0"/>
                  </a:lnTo>
                  <a:close/>
                </a:path>
              </a:pathLst>
            </a:custGeom>
            <a:noFill/>
            <a:ln w="28575" cap="flat" cmpd="sng">
              <a:solidFill>
                <a:srgbClr val="FF0000"/>
              </a:solidFill>
              <a:prstDash val="solid"/>
              <a:round/>
              <a:headEnd/>
              <a:tailEnd/>
            </a:ln>
            <a:effectLst/>
          </p:spPr>
          <p:txBody>
            <a:bodyPr vert="horz" wrap="square" lIns="121920" tIns="60960" rIns="121920" bIns="60960" numCol="1" anchor="ctr" anchorCtr="0" compatLnSpc="1">
              <a:prstTxWarp prst="textNoShape">
                <a:avLst/>
              </a:prstTxWarp>
            </a:bodyPr>
            <a:lstStyle/>
            <a:p>
              <a:endParaRPr lang="it-IT" sz="1467">
                <a:latin typeface="+mn-lt"/>
              </a:endParaRPr>
            </a:p>
          </p:txBody>
        </p:sp>
        <p:sp>
          <p:nvSpPr>
            <p:cNvPr id="24610" name="Text Box 34"/>
            <p:cNvSpPr txBox="1">
              <a:spLocks noChangeArrowheads="1"/>
            </p:cNvSpPr>
            <p:nvPr/>
          </p:nvSpPr>
          <p:spPr bwMode="auto">
            <a:xfrm>
              <a:off x="777080" y="1589882"/>
              <a:ext cx="580210" cy="2055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ALU</a:t>
              </a:r>
              <a:endParaRPr lang="it-IT" sz="2400" b="0" u="none" dirty="0">
                <a:solidFill>
                  <a:srgbClr val="FF0000"/>
                </a:solidFill>
                <a:effectLst>
                  <a:outerShdw blurRad="38100" dist="38100" dir="2700000" algn="tl">
                    <a:srgbClr val="000000">
                      <a:alpha val="43137"/>
                    </a:srgbClr>
                  </a:outerShdw>
                </a:effectLst>
                <a:latin typeface="Arial" pitchFamily="34" charset="0"/>
              </a:endParaRPr>
            </a:p>
          </p:txBody>
        </p:sp>
        <p:cxnSp>
          <p:nvCxnSpPr>
            <p:cNvPr id="59" name="Straight Connector 58"/>
            <p:cNvCxnSpPr>
              <a:stCxn id="24583" idx="0"/>
              <a:endCxn id="24583" idx="2"/>
            </p:cNvCxnSpPr>
            <p:nvPr/>
          </p:nvCxnSpPr>
          <p:spPr>
            <a:xfrm rot="16200000" flipH="1">
              <a:off x="300939" y="2603505"/>
              <a:ext cx="2936885" cy="1588"/>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4"/>
            <p:cNvSpPr txBox="1">
              <a:spLocks noChangeArrowheads="1"/>
            </p:cNvSpPr>
            <p:nvPr/>
          </p:nvSpPr>
          <p:spPr bwMode="auto">
            <a:xfrm>
              <a:off x="2643174" y="224075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IR</a:t>
              </a:r>
              <a:endParaRPr lang="it-IT" sz="4800" u="none" dirty="0">
                <a:solidFill>
                  <a:schemeClr val="tx1"/>
                </a:solidFill>
                <a:latin typeface="Arial" pitchFamily="34" charset="0"/>
              </a:endParaRPr>
            </a:p>
          </p:txBody>
        </p:sp>
        <p:sp>
          <p:nvSpPr>
            <p:cNvPr id="57" name="Rectangle 25"/>
            <p:cNvSpPr>
              <a:spLocks noChangeArrowheads="1"/>
            </p:cNvSpPr>
            <p:nvPr/>
          </p:nvSpPr>
          <p:spPr bwMode="auto">
            <a:xfrm>
              <a:off x="1928794" y="3061496"/>
              <a:ext cx="1076325"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58" name="Text Box 4"/>
            <p:cNvSpPr txBox="1">
              <a:spLocks noChangeArrowheads="1"/>
            </p:cNvSpPr>
            <p:nvPr/>
          </p:nvSpPr>
          <p:spPr bwMode="auto">
            <a:xfrm>
              <a:off x="2643174" y="286067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PC</a:t>
              </a:r>
              <a:endParaRPr lang="it-IT" sz="4800" u="none" dirty="0">
                <a:solidFill>
                  <a:schemeClr val="tx1"/>
                </a:solidFill>
                <a:latin typeface="Arial" pitchFamily="34" charset="0"/>
              </a:endParaRPr>
            </a:p>
          </p:txBody>
        </p:sp>
        <p:sp>
          <p:nvSpPr>
            <p:cNvPr id="64" name="Rectangle 28"/>
            <p:cNvSpPr>
              <a:spLocks noChangeArrowheads="1"/>
            </p:cNvSpPr>
            <p:nvPr/>
          </p:nvSpPr>
          <p:spPr bwMode="auto">
            <a:xfrm>
              <a:off x="571471" y="350044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5" name="Rectangle 28"/>
            <p:cNvSpPr>
              <a:spLocks noChangeArrowheads="1"/>
            </p:cNvSpPr>
            <p:nvPr/>
          </p:nvSpPr>
          <p:spPr bwMode="auto">
            <a:xfrm>
              <a:off x="575439" y="307181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6" name="Rectangle 28"/>
            <p:cNvSpPr>
              <a:spLocks noChangeArrowheads="1"/>
            </p:cNvSpPr>
            <p:nvPr/>
          </p:nvSpPr>
          <p:spPr bwMode="auto">
            <a:xfrm>
              <a:off x="571471" y="2646360"/>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7" name="Text Box 29"/>
            <p:cNvSpPr txBox="1">
              <a:spLocks noChangeArrowheads="1"/>
            </p:cNvSpPr>
            <p:nvPr/>
          </p:nvSpPr>
          <p:spPr bwMode="auto">
            <a:xfrm flipH="1">
              <a:off x="271423" y="371475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R00</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8" name="Text Box 29"/>
            <p:cNvSpPr txBox="1">
              <a:spLocks noChangeArrowheads="1"/>
            </p:cNvSpPr>
            <p:nvPr/>
          </p:nvSpPr>
          <p:spPr bwMode="auto">
            <a:xfrm flipH="1">
              <a:off x="271423" y="3501076"/>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R01</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9" name="Text Box 29"/>
            <p:cNvSpPr txBox="1">
              <a:spLocks noChangeArrowheads="1"/>
            </p:cNvSpPr>
            <p:nvPr/>
          </p:nvSpPr>
          <p:spPr bwMode="auto">
            <a:xfrm flipH="1">
              <a:off x="271423" y="328739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R02</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0" name="Text Box 29"/>
            <p:cNvSpPr txBox="1">
              <a:spLocks noChangeArrowheads="1"/>
            </p:cNvSpPr>
            <p:nvPr/>
          </p:nvSpPr>
          <p:spPr bwMode="auto">
            <a:xfrm flipH="1">
              <a:off x="271423" y="3073718"/>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R03</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1" name="Text Box 29"/>
            <p:cNvSpPr txBox="1">
              <a:spLocks noChangeArrowheads="1"/>
            </p:cNvSpPr>
            <p:nvPr/>
          </p:nvSpPr>
          <p:spPr bwMode="auto">
            <a:xfrm flipH="1">
              <a:off x="271423" y="2860039"/>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R04</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2" name="Text Box 29"/>
            <p:cNvSpPr txBox="1">
              <a:spLocks noChangeArrowheads="1"/>
            </p:cNvSpPr>
            <p:nvPr/>
          </p:nvSpPr>
          <p:spPr bwMode="auto">
            <a:xfrm flipH="1">
              <a:off x="271423" y="2646360"/>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R05</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3" name="Text Box 29"/>
            <p:cNvSpPr txBox="1">
              <a:spLocks noChangeArrowheads="1"/>
            </p:cNvSpPr>
            <p:nvPr/>
          </p:nvSpPr>
          <p:spPr bwMode="auto">
            <a:xfrm flipH="1">
              <a:off x="271423" y="2432045"/>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a:t>
              </a:r>
              <a:endParaRPr kumimoji="0" lang="it-IT" i="0" u="none" strike="noStrike" cap="none" normalizeH="0" baseline="0" dirty="0">
                <a:ln>
                  <a:noFill/>
                </a:ln>
                <a:solidFill>
                  <a:schemeClr val="tx2">
                    <a:lumMod val="60000"/>
                    <a:lumOff val="40000"/>
                  </a:schemeClr>
                </a:solidFill>
                <a:latin typeface="Arial" pitchFamily="34" charset="0"/>
              </a:endParaRPr>
            </a:p>
          </p:txBody>
        </p:sp>
      </p:grpSp>
      <p:grpSp>
        <p:nvGrpSpPr>
          <p:cNvPr id="4" name="Group 76"/>
          <p:cNvGrpSpPr/>
          <p:nvPr/>
        </p:nvGrpSpPr>
        <p:grpSpPr>
          <a:xfrm>
            <a:off x="8191513" y="1142984"/>
            <a:ext cx="3238524" cy="4095779"/>
            <a:chOff x="6143635" y="857238"/>
            <a:chExt cx="2428893" cy="3071834"/>
          </a:xfrm>
        </p:grpSpPr>
        <p:sp>
          <p:nvSpPr>
            <p:cNvPr id="24581" name="Rectangle 5"/>
            <p:cNvSpPr>
              <a:spLocks noChangeArrowheads="1"/>
            </p:cNvSpPr>
            <p:nvPr/>
          </p:nvSpPr>
          <p:spPr bwMode="auto">
            <a:xfrm>
              <a:off x="6143636" y="1135063"/>
              <a:ext cx="2428892" cy="2794009"/>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14" name="Text Box 38"/>
            <p:cNvSpPr txBox="1">
              <a:spLocks noChangeArrowheads="1"/>
            </p:cNvSpPr>
            <p:nvPr/>
          </p:nvSpPr>
          <p:spPr bwMode="auto">
            <a:xfrm>
              <a:off x="6143635" y="857238"/>
              <a:ext cx="857256"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Memoria</a:t>
              </a:r>
              <a:endParaRPr lang="it-IT" sz="3733" b="0" u="none" dirty="0">
                <a:solidFill>
                  <a:schemeClr val="tx1"/>
                </a:solidFill>
                <a:latin typeface="Arial" pitchFamily="34" charset="0"/>
              </a:endParaRPr>
            </a:p>
          </p:txBody>
        </p:sp>
        <p:sp>
          <p:nvSpPr>
            <p:cNvPr id="74" name="Text Box 29"/>
            <p:cNvSpPr txBox="1">
              <a:spLocks noChangeArrowheads="1"/>
            </p:cNvSpPr>
            <p:nvPr/>
          </p:nvSpPr>
          <p:spPr bwMode="auto">
            <a:xfrm flipH="1">
              <a:off x="8286780" y="1256984"/>
              <a:ext cx="285748" cy="134112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Istruzioni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75" name="Text Box 29"/>
            <p:cNvSpPr txBox="1">
              <a:spLocks noChangeArrowheads="1"/>
            </p:cNvSpPr>
            <p:nvPr/>
          </p:nvSpPr>
          <p:spPr bwMode="auto">
            <a:xfrm flipH="1">
              <a:off x="8286780" y="3000378"/>
              <a:ext cx="285748" cy="852325"/>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Dati</a:t>
              </a:r>
              <a:endParaRPr lang="it-IT" sz="2667" b="0" u="none" dirty="0">
                <a:solidFill>
                  <a:srgbClr val="FF0000"/>
                </a:solidFill>
                <a:effectLst>
                  <a:outerShdw blurRad="38100" dist="38100" dir="2700000" algn="tl">
                    <a:srgbClr val="000000">
                      <a:alpha val="43137"/>
                    </a:srgbClr>
                  </a:outerShdw>
                </a:effectLst>
                <a:latin typeface="Arial" pitchFamily="34" charset="0"/>
              </a:endParaRPr>
            </a:p>
          </p:txBody>
        </p:sp>
      </p:grpSp>
      <p:grpSp>
        <p:nvGrpSpPr>
          <p:cNvPr id="9" name="Group 84"/>
          <p:cNvGrpSpPr/>
          <p:nvPr/>
        </p:nvGrpSpPr>
        <p:grpSpPr>
          <a:xfrm>
            <a:off x="4036431" y="1822451"/>
            <a:ext cx="4155084" cy="162988"/>
            <a:chOff x="3027323" y="1366838"/>
            <a:chExt cx="3116313" cy="122241"/>
          </a:xfrm>
        </p:grpSpPr>
        <p:sp>
          <p:nvSpPr>
            <p:cNvPr id="24596" name="Line 20"/>
            <p:cNvSpPr>
              <a:spLocks noChangeShapeType="1"/>
            </p:cNvSpPr>
            <p:nvPr/>
          </p:nvSpPr>
          <p:spPr bwMode="auto">
            <a:xfrm>
              <a:off x="3027323" y="1366838"/>
              <a:ext cx="1301789" cy="0"/>
            </a:xfrm>
            <a:prstGeom prst="line">
              <a:avLst/>
            </a:prstGeom>
            <a:noFill/>
            <a:ln w="19050">
              <a:solidFill>
                <a:srgbClr val="333333">
                  <a:alpha val="50196"/>
                </a:srgbClr>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03" name="Line 27"/>
            <p:cNvSpPr>
              <a:spLocks noChangeShapeType="1"/>
            </p:cNvSpPr>
            <p:nvPr/>
          </p:nvSpPr>
          <p:spPr bwMode="auto">
            <a:xfrm>
              <a:off x="4329111" y="1489079"/>
              <a:ext cx="1814525" cy="0"/>
            </a:xfrm>
            <a:prstGeom prst="line">
              <a:avLst/>
            </a:prstGeom>
            <a:noFill/>
            <a:ln w="19050">
              <a:solidFill>
                <a:srgbClr val="333333">
                  <a:alpha val="50196"/>
                </a:srgbClr>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0" name="Group 86"/>
          <p:cNvGrpSpPr/>
          <p:nvPr/>
        </p:nvGrpSpPr>
        <p:grpSpPr>
          <a:xfrm>
            <a:off x="2083864" y="3333749"/>
            <a:ext cx="6107651" cy="1809763"/>
            <a:chOff x="1562898" y="2500312"/>
            <a:chExt cx="4580738" cy="1357322"/>
          </a:xfrm>
        </p:grpSpPr>
        <p:sp>
          <p:nvSpPr>
            <p:cNvPr id="24608" name="Line 32"/>
            <p:cNvSpPr>
              <a:spLocks noChangeShapeType="1"/>
            </p:cNvSpPr>
            <p:nvPr/>
          </p:nvSpPr>
          <p:spPr bwMode="auto">
            <a:xfrm rot="5400000" flipH="1">
              <a:off x="5464975" y="2821783"/>
              <a:ext cx="0" cy="1357322"/>
            </a:xfrm>
            <a:prstGeom prst="line">
              <a:avLst/>
            </a:prstGeom>
            <a:noFill/>
            <a:ln w="19050">
              <a:solidFill>
                <a:srgbClr val="FF0000">
                  <a:alpha val="50196"/>
                </a:srgbClr>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11" name="Line 35"/>
            <p:cNvSpPr>
              <a:spLocks noChangeShapeType="1"/>
            </p:cNvSpPr>
            <p:nvPr/>
          </p:nvSpPr>
          <p:spPr bwMode="auto">
            <a:xfrm>
              <a:off x="5214942" y="3786196"/>
              <a:ext cx="928694"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0" name="Line 35"/>
            <p:cNvSpPr>
              <a:spLocks noChangeShapeType="1"/>
            </p:cNvSpPr>
            <p:nvPr/>
          </p:nvSpPr>
          <p:spPr bwMode="auto">
            <a:xfrm flipV="1">
              <a:off x="3005120" y="2500312"/>
              <a:ext cx="2216968"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2" name="Line 35"/>
            <p:cNvSpPr>
              <a:spLocks noChangeShapeType="1"/>
            </p:cNvSpPr>
            <p:nvPr/>
          </p:nvSpPr>
          <p:spPr bwMode="auto">
            <a:xfrm flipV="1">
              <a:off x="1566865" y="3857634"/>
              <a:ext cx="3648075"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3" name="Line 32"/>
            <p:cNvSpPr>
              <a:spLocks noChangeShapeType="1"/>
            </p:cNvSpPr>
            <p:nvPr/>
          </p:nvSpPr>
          <p:spPr bwMode="auto">
            <a:xfrm rot="5400000" flipH="1">
              <a:off x="3174607" y="1960173"/>
              <a:ext cx="0" cy="3223417"/>
            </a:xfrm>
            <a:prstGeom prst="line">
              <a:avLst/>
            </a:prstGeom>
            <a:noFill/>
            <a:ln w="19050">
              <a:solidFill>
                <a:srgbClr val="FF0000">
                  <a:alpha val="50196"/>
                </a:srgbClr>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1" name="Group 85"/>
          <p:cNvGrpSpPr/>
          <p:nvPr/>
        </p:nvGrpSpPr>
        <p:grpSpPr>
          <a:xfrm>
            <a:off x="4006825" y="3524251"/>
            <a:ext cx="4184691" cy="762005"/>
            <a:chOff x="3005119" y="2643188"/>
            <a:chExt cx="3138518" cy="571504"/>
          </a:xfrm>
        </p:grpSpPr>
        <p:sp>
          <p:nvSpPr>
            <p:cNvPr id="24595" name="Line 19"/>
            <p:cNvSpPr>
              <a:spLocks noChangeShapeType="1"/>
            </p:cNvSpPr>
            <p:nvPr/>
          </p:nvSpPr>
          <p:spPr bwMode="auto">
            <a:xfrm flipH="1" flipV="1">
              <a:off x="3005119" y="2643188"/>
              <a:ext cx="1781194"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598" name="Line 22"/>
            <p:cNvSpPr>
              <a:spLocks noChangeShapeType="1"/>
            </p:cNvSpPr>
            <p:nvPr/>
          </p:nvSpPr>
          <p:spPr bwMode="auto">
            <a:xfrm flipV="1">
              <a:off x="5214943" y="3071816"/>
              <a:ext cx="928694"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0" name="Line 18"/>
            <p:cNvSpPr>
              <a:spLocks noChangeShapeType="1"/>
            </p:cNvSpPr>
            <p:nvPr/>
          </p:nvSpPr>
          <p:spPr bwMode="auto">
            <a:xfrm flipV="1">
              <a:off x="3005119" y="3214692"/>
              <a:ext cx="2209821"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2" name="Line 22"/>
            <p:cNvSpPr>
              <a:spLocks noChangeShapeType="1"/>
            </p:cNvSpPr>
            <p:nvPr/>
          </p:nvSpPr>
          <p:spPr bwMode="auto">
            <a:xfrm flipH="1" flipV="1">
              <a:off x="4786313" y="2786064"/>
              <a:ext cx="1357322"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grpSp>
      <p:sp>
        <p:nvSpPr>
          <p:cNvPr id="77" name="Rectangle 76"/>
          <p:cNvSpPr/>
          <p:nvPr/>
        </p:nvSpPr>
        <p:spPr>
          <a:xfrm>
            <a:off x="2285974" y="3270689"/>
            <a:ext cx="1830749" cy="318100"/>
          </a:xfrm>
          <a:prstGeom prst="rect">
            <a:avLst/>
          </a:prstGeom>
        </p:spPr>
        <p:txBody>
          <a:bodyPr wrap="square">
            <a:spAutoFit/>
          </a:bodyPr>
          <a:lstStyle/>
          <a:p>
            <a:pPr algn="ctr">
              <a:spcBef>
                <a:spcPts val="400"/>
              </a:spcBef>
              <a:spcAft>
                <a:spcPts val="400"/>
              </a:spcAft>
            </a:pPr>
            <a:r>
              <a:rPr lang="it-IT" sz="1400" u="none" dirty="0" err="1">
                <a:solidFill>
                  <a:schemeClr val="accent1">
                    <a:lumMod val="75000"/>
                  </a:schemeClr>
                </a:solidFill>
                <a:latin typeface="Consolas" pitchFamily="49" charset="0"/>
              </a:rPr>
              <a:t>add</a:t>
            </a:r>
            <a:r>
              <a:rPr lang="it-IT" sz="1400" u="none" dirty="0">
                <a:solidFill>
                  <a:schemeClr val="accent1">
                    <a:lumMod val="75000"/>
                  </a:schemeClr>
                </a:solidFill>
                <a:latin typeface="Consolas" pitchFamily="49" charset="0"/>
              </a:rPr>
              <a:t> R01,</a:t>
            </a:r>
            <a:r>
              <a:rPr lang="it-IT" sz="1400" u="none" dirty="0" err="1">
                <a:solidFill>
                  <a:schemeClr val="accent1">
                    <a:lumMod val="75000"/>
                  </a:schemeClr>
                </a:solidFill>
                <a:latin typeface="Consolas" pitchFamily="49" charset="0"/>
              </a:rPr>
              <a:t>R01</a:t>
            </a:r>
            <a:r>
              <a:rPr lang="it-IT" sz="1400" u="none" dirty="0">
                <a:solidFill>
                  <a:schemeClr val="accent1">
                    <a:lumMod val="75000"/>
                  </a:schemeClr>
                </a:solidFill>
                <a:latin typeface="Consolas" pitchFamily="49" charset="0"/>
              </a:rPr>
              <a:t>,R02</a:t>
            </a:r>
          </a:p>
        </p:txBody>
      </p:sp>
      <p:sp>
        <p:nvSpPr>
          <p:cNvPr id="81" name="Rectangle 80"/>
          <p:cNvSpPr/>
          <p:nvPr/>
        </p:nvSpPr>
        <p:spPr>
          <a:xfrm>
            <a:off x="1426072" y="4380661"/>
            <a:ext cx="767296" cy="318100"/>
          </a:xfrm>
          <a:prstGeom prst="rect">
            <a:avLst/>
          </a:prstGeom>
        </p:spPr>
        <p:txBody>
          <a:bodyPr wrap="square">
            <a:spAutoFit/>
          </a:bodyPr>
          <a:lstStyle/>
          <a:p>
            <a:pPr algn="ctr">
              <a:spcBef>
                <a:spcPts val="400"/>
              </a:spcBef>
              <a:spcAft>
                <a:spcPts val="400"/>
              </a:spcAft>
            </a:pPr>
            <a:r>
              <a:rPr lang="it-IT" sz="1467" u="none" dirty="0">
                <a:solidFill>
                  <a:schemeClr val="accent1">
                    <a:lumMod val="75000"/>
                  </a:schemeClr>
                </a:solidFill>
                <a:latin typeface="Consolas" pitchFamily="49" charset="0"/>
              </a:rPr>
              <a:t>2006</a:t>
            </a:r>
          </a:p>
        </p:txBody>
      </p:sp>
      <p:sp>
        <p:nvSpPr>
          <p:cNvPr id="82" name="Rectangle 81"/>
          <p:cNvSpPr/>
          <p:nvPr/>
        </p:nvSpPr>
        <p:spPr>
          <a:xfrm>
            <a:off x="1185281" y="4095755"/>
            <a:ext cx="767296" cy="318100"/>
          </a:xfrm>
          <a:prstGeom prst="rect">
            <a:avLst/>
          </a:prstGeom>
        </p:spPr>
        <p:txBody>
          <a:bodyPr wrap="square">
            <a:spAutoFit/>
          </a:bodyPr>
          <a:lstStyle/>
          <a:p>
            <a:pPr algn="ctr">
              <a:spcBef>
                <a:spcPts val="400"/>
              </a:spcBef>
              <a:spcAft>
                <a:spcPts val="400"/>
              </a:spcAft>
            </a:pPr>
            <a:r>
              <a:rPr lang="it-IT" sz="1400" u="none" dirty="0">
                <a:solidFill>
                  <a:schemeClr val="accent1">
                    <a:lumMod val="75000"/>
                  </a:schemeClr>
                </a:solidFill>
                <a:latin typeface="Consolas" pitchFamily="49" charset="0"/>
              </a:rPr>
              <a:t>1918</a:t>
            </a:r>
          </a:p>
        </p:txBody>
      </p:sp>
      <p:sp>
        <p:nvSpPr>
          <p:cNvPr id="84" name="Rectangle 83"/>
          <p:cNvSpPr/>
          <p:nvPr/>
        </p:nvSpPr>
        <p:spPr>
          <a:xfrm>
            <a:off x="949820" y="4667257"/>
            <a:ext cx="767296" cy="318100"/>
          </a:xfrm>
          <a:prstGeom prst="rect">
            <a:avLst/>
          </a:prstGeom>
        </p:spPr>
        <p:txBody>
          <a:bodyPr wrap="square">
            <a:spAutoFit/>
          </a:bodyPr>
          <a:lstStyle/>
          <a:p>
            <a:pPr>
              <a:spcBef>
                <a:spcPts val="400"/>
              </a:spcBef>
              <a:spcAft>
                <a:spcPts val="400"/>
              </a:spcAft>
            </a:pPr>
            <a:r>
              <a:rPr lang="it-IT" sz="1467" u="none" dirty="0">
                <a:solidFill>
                  <a:schemeClr val="accent1">
                    <a:lumMod val="75000"/>
                  </a:schemeClr>
                </a:solidFill>
                <a:latin typeface="Consolas" pitchFamily="49" charset="0"/>
              </a:rPr>
              <a:t>3410</a:t>
            </a:r>
          </a:p>
        </p:txBody>
      </p:sp>
      <p:sp>
        <p:nvSpPr>
          <p:cNvPr id="85" name="Rectangle 84"/>
          <p:cNvSpPr/>
          <p:nvPr/>
        </p:nvSpPr>
        <p:spPr>
          <a:xfrm>
            <a:off x="2661690" y="2921875"/>
            <a:ext cx="576791" cy="318100"/>
          </a:xfrm>
          <a:prstGeom prst="rect">
            <a:avLst/>
          </a:prstGeom>
        </p:spPr>
        <p:txBody>
          <a:bodyPr wrap="square">
            <a:spAutoFit/>
          </a:bodyPr>
          <a:lstStyle/>
          <a:p>
            <a:pPr algn="ctr">
              <a:spcBef>
                <a:spcPts val="400"/>
              </a:spcBef>
              <a:spcAft>
                <a:spcPts val="400"/>
              </a:spcAft>
            </a:pPr>
            <a:r>
              <a:rPr lang="it-IT" sz="1400" u="none" dirty="0" err="1">
                <a:solidFill>
                  <a:schemeClr val="accent1">
                    <a:lumMod val="75000"/>
                  </a:schemeClr>
                </a:solidFill>
                <a:latin typeface="Consolas" pitchFamily="49" charset="0"/>
              </a:rPr>
              <a:t>add</a:t>
            </a:r>
            <a:endParaRPr lang="it-IT" sz="1400" u="none" dirty="0">
              <a:solidFill>
                <a:schemeClr val="accent1">
                  <a:lumMod val="75000"/>
                </a:schemeClr>
              </a:solidFill>
              <a:latin typeface="Consolas" pitchFamily="49" charset="0"/>
            </a:endParaRPr>
          </a:p>
        </p:txBody>
      </p:sp>
      <p:sp>
        <p:nvSpPr>
          <p:cNvPr id="86" name="Rectangle 85"/>
          <p:cNvSpPr/>
          <p:nvPr/>
        </p:nvSpPr>
        <p:spPr>
          <a:xfrm>
            <a:off x="1911359" y="1822451"/>
            <a:ext cx="768324" cy="318100"/>
          </a:xfrm>
          <a:prstGeom prst="rect">
            <a:avLst/>
          </a:prstGeom>
        </p:spPr>
        <p:txBody>
          <a:bodyPr wrap="square">
            <a:spAutoFit/>
          </a:bodyPr>
          <a:lstStyle/>
          <a:p>
            <a:pPr algn="ctr">
              <a:spcBef>
                <a:spcPts val="400"/>
              </a:spcBef>
              <a:spcAft>
                <a:spcPts val="400"/>
              </a:spcAft>
            </a:pPr>
            <a:r>
              <a:rPr lang="it-IT" sz="1400" u="none" dirty="0">
                <a:solidFill>
                  <a:schemeClr val="accent1">
                    <a:lumMod val="75000"/>
                  </a:schemeClr>
                </a:solidFill>
                <a:latin typeface="Consolas" pitchFamily="49" charset="0"/>
              </a:rPr>
              <a:t>esito</a:t>
            </a:r>
          </a:p>
        </p:txBody>
      </p:sp>
      <p:sp>
        <p:nvSpPr>
          <p:cNvPr id="87" name="Rectangle 86"/>
          <p:cNvSpPr/>
          <p:nvPr/>
        </p:nvSpPr>
        <p:spPr>
          <a:xfrm>
            <a:off x="1042424" y="1949883"/>
            <a:ext cx="767296" cy="318100"/>
          </a:xfrm>
          <a:prstGeom prst="rect">
            <a:avLst/>
          </a:prstGeom>
        </p:spPr>
        <p:txBody>
          <a:bodyPr wrap="square">
            <a:spAutoFit/>
          </a:bodyPr>
          <a:lstStyle/>
          <a:p>
            <a:pPr algn="ctr">
              <a:spcBef>
                <a:spcPts val="400"/>
              </a:spcBef>
              <a:spcAft>
                <a:spcPts val="400"/>
              </a:spcAft>
            </a:pPr>
            <a:r>
              <a:rPr lang="it-IT" sz="1400" u="none" dirty="0">
                <a:solidFill>
                  <a:schemeClr val="accent1">
                    <a:lumMod val="75000"/>
                  </a:schemeClr>
                </a:solidFill>
                <a:latin typeface="Consolas" pitchFamily="49" charset="0"/>
              </a:rPr>
              <a:t>5416</a:t>
            </a:r>
          </a:p>
        </p:txBody>
      </p:sp>
      <p:sp>
        <p:nvSpPr>
          <p:cNvPr id="78" name="Rectangle 77"/>
          <p:cNvSpPr/>
          <p:nvPr/>
        </p:nvSpPr>
        <p:spPr>
          <a:xfrm>
            <a:off x="949820" y="4667257"/>
            <a:ext cx="767296" cy="318100"/>
          </a:xfrm>
          <a:prstGeom prst="rect">
            <a:avLst/>
          </a:prstGeom>
        </p:spPr>
        <p:txBody>
          <a:bodyPr wrap="square">
            <a:spAutoFit/>
          </a:bodyPr>
          <a:lstStyle/>
          <a:p>
            <a:pPr algn="ctr">
              <a:spcBef>
                <a:spcPts val="400"/>
              </a:spcBef>
              <a:spcAft>
                <a:spcPts val="400"/>
              </a:spcAft>
            </a:pPr>
            <a:r>
              <a:rPr lang="it-IT" sz="1400" u="none" dirty="0">
                <a:solidFill>
                  <a:schemeClr val="accent1">
                    <a:lumMod val="75000"/>
                  </a:schemeClr>
                </a:solidFill>
                <a:latin typeface="Consolas" pitchFamily="49" charset="0"/>
              </a:rPr>
              <a:t>3410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par>
                          <p:cTn id="11" fill="hold">
                            <p:stCondLst>
                              <p:cond delay="0"/>
                            </p:stCondLst>
                            <p:childTnLst>
                              <p:par>
                                <p:cTn id="12" presetID="0" presetClass="path" presetSubtype="0" accel="50000" decel="50000" fill="hold" grpId="1" nodeType="afterEffect">
                                  <p:stCondLst>
                                    <p:cond delay="0"/>
                                  </p:stCondLst>
                                  <p:childTnLst>
                                    <p:animMotion origin="layout" path="M 5E-6 1.25231E-6 L -0.03594 -0.30845 L -0.01771 -0.35966 " pathEditMode="relative" rAng="0" ptsTypes="AAA">
                                      <p:cBhvr>
                                        <p:cTn id="13" dur="2000" fill="hold"/>
                                        <p:tgtEl>
                                          <p:spTgt spid="84"/>
                                        </p:tgtEl>
                                        <p:attrNameLst>
                                          <p:attrName>ppt_x</p:attrName>
                                          <p:attrName>ppt_y</p:attrName>
                                        </p:attrNameLst>
                                      </p:cBhvr>
                                      <p:rCtr x="-1800" y="-18000"/>
                                    </p:animMotion>
                                  </p:childTnLst>
                                </p:cTn>
                              </p:par>
                              <p:par>
                                <p:cTn id="14" presetID="0" presetClass="path" presetSubtype="0" accel="50000" decel="50000" fill="hold" grpId="1" nodeType="withEffect">
                                  <p:stCondLst>
                                    <p:cond delay="0"/>
                                  </p:stCondLst>
                                  <p:childTnLst>
                                    <p:animMotion origin="layout" path="M -2.77778E-7 2.21468E-6 L 0.00747 -0.26928 L -0.00191 -0.31925 " pathEditMode="relative" rAng="0" ptsTypes="AAA">
                                      <p:cBhvr>
                                        <p:cTn id="15" dur="2000" fill="hold"/>
                                        <p:tgtEl>
                                          <p:spTgt spid="83"/>
                                        </p:tgtEl>
                                        <p:attrNameLst>
                                          <p:attrName>ppt_x</p:attrName>
                                          <p:attrName>ppt_y</p:attrName>
                                        </p:attrNameLst>
                                      </p:cBhvr>
                                      <p:rCtr x="300" y="-16000"/>
                                    </p:animMotion>
                                  </p:childTnLst>
                                </p:cTn>
                              </p:par>
                              <p:par>
                                <p:cTn id="16" presetID="0" presetClass="path" presetSubtype="0" accel="50000" decel="50000" fill="hold" grpId="1" nodeType="withEffect">
                                  <p:stCondLst>
                                    <p:cond delay="0"/>
                                  </p:stCondLst>
                                  <p:childTnLst>
                                    <p:animMotion origin="layout" path="M 0 0 L -0.01111 -0.12743 L -0.06493 -0.12989 " pathEditMode="relative" ptsTypes="AAA">
                                      <p:cBhvr>
                                        <p:cTn id="17" dur="2000" fill="hold"/>
                                        <p:tgtEl>
                                          <p:spTgt spid="85"/>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86"/>
                                        </p:tgtEl>
                                        <p:attrNameLst>
                                          <p:attrName>style.visibility</p:attrName>
                                        </p:attrNameLst>
                                      </p:cBhvr>
                                      <p:to>
                                        <p:strVal val="visible"/>
                                      </p:to>
                                    </p:set>
                                  </p:childTnLst>
                                </p:cTn>
                              </p:par>
                              <p:par>
                                <p:cTn id="22" presetID="1" presetClass="exit" presetSubtype="0" fill="hold" grpId="2" nodeType="withEffect">
                                  <p:stCondLst>
                                    <p:cond delay="0"/>
                                  </p:stCondLst>
                                  <p:childTnLst>
                                    <p:set>
                                      <p:cBhvr>
                                        <p:cTn id="23" dur="1" fill="hold">
                                          <p:stCondLst>
                                            <p:cond delay="0"/>
                                          </p:stCondLst>
                                        </p:cTn>
                                        <p:tgtEl>
                                          <p:spTgt spid="84"/>
                                        </p:tgtEl>
                                        <p:attrNameLst>
                                          <p:attrName>style.visibility</p:attrName>
                                        </p:attrNameLst>
                                      </p:cBhvr>
                                      <p:to>
                                        <p:strVal val="hidden"/>
                                      </p:to>
                                    </p:set>
                                  </p:childTnLst>
                                </p:cTn>
                              </p:par>
                              <p:par>
                                <p:cTn id="24" presetID="1" presetClass="exit" presetSubtype="0" fill="hold" grpId="2" nodeType="withEffect">
                                  <p:stCondLst>
                                    <p:cond delay="0"/>
                                  </p:stCondLst>
                                  <p:childTnLst>
                                    <p:set>
                                      <p:cBhvr>
                                        <p:cTn id="25" dur="1" fill="hold">
                                          <p:stCondLst>
                                            <p:cond delay="0"/>
                                          </p:stCondLst>
                                        </p:cTn>
                                        <p:tgtEl>
                                          <p:spTgt spid="83"/>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87"/>
                                        </p:tgtEl>
                                        <p:attrNameLst>
                                          <p:attrName>style.visibility</p:attrName>
                                        </p:attrNameLst>
                                      </p:cBhvr>
                                      <p:to>
                                        <p:strVal val="visible"/>
                                      </p:to>
                                    </p:set>
                                  </p:childTnLst>
                                </p:cTn>
                              </p:par>
                            </p:childTnLst>
                          </p:cTn>
                        </p:par>
                        <p:par>
                          <p:cTn id="28" fill="hold">
                            <p:stCondLst>
                              <p:cond delay="0"/>
                            </p:stCondLst>
                            <p:childTnLst>
                              <p:par>
                                <p:cTn id="29" presetID="0" presetClass="path" presetSubtype="0" accel="50000" decel="50000" fill="hold" grpId="1" nodeType="afterEffect">
                                  <p:stCondLst>
                                    <p:cond delay="0"/>
                                  </p:stCondLst>
                                  <p:childTnLst>
                                    <p:animMotion origin="layout" path="M 0.00208 -0.0037 L 0.00052 -0.03362 L -0.06441 -0.03362 L -0.0658 0.39204 L -0.01128 0.39574 " pathEditMode="relative" rAng="0" ptsTypes="AAAAA">
                                      <p:cBhvr>
                                        <p:cTn id="30" dur="2000" fill="hold"/>
                                        <p:tgtEl>
                                          <p:spTgt spid="87"/>
                                        </p:tgtEl>
                                        <p:attrNameLst>
                                          <p:attrName>ppt_x</p:attrName>
                                          <p:attrName>ppt_y</p:attrName>
                                        </p:attrNameLst>
                                      </p:cBhvr>
                                      <p:rCtr x="-3400" y="18500"/>
                                    </p:animMotion>
                                  </p:childTnLst>
                                </p:cTn>
                              </p:par>
                              <p:par>
                                <p:cTn id="31" presetID="0" presetClass="path" presetSubtype="0" accel="50000" decel="50000" fill="hold" grpId="1" nodeType="withEffect">
                                  <p:stCondLst>
                                    <p:cond delay="0"/>
                                  </p:stCondLst>
                                  <p:childTnLst>
                                    <p:animMotion origin="layout" path="M -4.44444E-6 4.19624E-7 L 0.06997 -0.00062 L 0.06997 0.05245 " pathEditMode="relative" rAng="0" ptsTypes="AAA">
                                      <p:cBhvr>
                                        <p:cTn id="32" dur="2000" fill="hold"/>
                                        <p:tgtEl>
                                          <p:spTgt spid="86"/>
                                        </p:tgtEl>
                                        <p:attrNameLst>
                                          <p:attrName>ppt_x</p:attrName>
                                          <p:attrName>ppt_y</p:attrName>
                                        </p:attrNameLst>
                                      </p:cBhvr>
                                      <p:rCtr x="3500" y="2600"/>
                                    </p:animMotion>
                                  </p:childTnLst>
                                </p:cTn>
                              </p:par>
                            </p:childTnLst>
                          </p:cTn>
                        </p:par>
                        <p:par>
                          <p:cTn id="33" fill="hold">
                            <p:stCondLst>
                              <p:cond delay="2000"/>
                            </p:stCondLst>
                            <p:childTnLst>
                              <p:par>
                                <p:cTn id="34" presetID="1" presetClass="exit" presetSubtype="0" fill="hold" grpId="1" nodeType="afterEffect">
                                  <p:stCondLst>
                                    <p:cond delay="0"/>
                                  </p:stCondLst>
                                  <p:childTnLst>
                                    <p:set>
                                      <p:cBhvr>
                                        <p:cTn id="35" dur="1" fill="hold">
                                          <p:stCondLst>
                                            <p:cond delay="0"/>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3" grpId="1"/>
      <p:bldP spid="83" grpId="2"/>
      <p:bldP spid="84" grpId="0"/>
      <p:bldP spid="84" grpId="1"/>
      <p:bldP spid="84" grpId="2"/>
      <p:bldP spid="85" grpId="0"/>
      <p:bldP spid="85" grpId="1"/>
      <p:bldP spid="86" grpId="0"/>
      <p:bldP spid="86" grpId="1"/>
      <p:bldP spid="87" grpId="0"/>
      <p:bldP spid="87" grpId="1"/>
      <p:bldP spid="78"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 Box 2"/>
          <p:cNvSpPr txBox="1">
            <a:spLocks noChangeArrowheads="1"/>
          </p:cNvSpPr>
          <p:nvPr/>
        </p:nvSpPr>
        <p:spPr bwMode="auto">
          <a:xfrm>
            <a:off x="2755885" y="4081995"/>
            <a:ext cx="1062552"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0794</a:t>
            </a:r>
            <a:endParaRPr lang="it-IT" sz="5333" b="0" u="none" dirty="0">
              <a:solidFill>
                <a:schemeClr val="tx1"/>
              </a:solidFill>
              <a:latin typeface="Consolas" pitchFamily="49" charset="0"/>
            </a:endParaRPr>
          </a:p>
        </p:txBody>
      </p:sp>
      <p:sp>
        <p:nvSpPr>
          <p:cNvPr id="8" name="Title 7"/>
          <p:cNvSpPr>
            <a:spLocks noGrp="1"/>
          </p:cNvSpPr>
          <p:nvPr>
            <p:ph type="title"/>
          </p:nvPr>
        </p:nvSpPr>
        <p:spPr/>
        <p:txBody>
          <a:bodyPr/>
          <a:lstStyle/>
          <a:p>
            <a:r>
              <a:rPr lang="it-IT" dirty="0"/>
              <a:t>Lettura istruzione 0794</a:t>
            </a:r>
          </a:p>
        </p:txBody>
      </p:sp>
      <p:sp>
        <p:nvSpPr>
          <p:cNvPr id="24578" name="Text Box 2"/>
          <p:cNvSpPr txBox="1">
            <a:spLocks noChangeArrowheads="1"/>
          </p:cNvSpPr>
          <p:nvPr/>
        </p:nvSpPr>
        <p:spPr bwMode="auto">
          <a:xfrm>
            <a:off x="2755885" y="4098291"/>
            <a:ext cx="1062552"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0794</a:t>
            </a:r>
            <a:endParaRPr lang="it-IT" sz="5333" b="0" u="none" dirty="0">
              <a:solidFill>
                <a:schemeClr val="tx1"/>
              </a:solidFill>
              <a:latin typeface="Consolas" pitchFamily="49" charset="0"/>
            </a:endParaRPr>
          </a:p>
        </p:txBody>
      </p:sp>
      <p:grpSp>
        <p:nvGrpSpPr>
          <p:cNvPr id="2" name="Group 77"/>
          <p:cNvGrpSpPr/>
          <p:nvPr/>
        </p:nvGrpSpPr>
        <p:grpSpPr>
          <a:xfrm>
            <a:off x="5238744" y="1238235"/>
            <a:ext cx="1714512" cy="5118115"/>
            <a:chOff x="3929058" y="928676"/>
            <a:chExt cx="1285884" cy="3960000"/>
          </a:xfrm>
        </p:grpSpPr>
        <p:sp>
          <p:nvSpPr>
            <p:cNvPr id="24588" name="Line 12"/>
            <p:cNvSpPr>
              <a:spLocks noChangeShapeType="1"/>
            </p:cNvSpPr>
            <p:nvPr/>
          </p:nvSpPr>
          <p:spPr bwMode="auto">
            <a:xfrm>
              <a:off x="4786314"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89" name="Text Box 13"/>
            <p:cNvSpPr txBox="1">
              <a:spLocks noChangeArrowheads="1"/>
            </p:cNvSpPr>
            <p:nvPr/>
          </p:nvSpPr>
          <p:spPr bwMode="auto">
            <a:xfrm>
              <a:off x="4572000" y="4143386"/>
              <a:ext cx="214315" cy="679453"/>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dati</a:t>
              </a:r>
              <a:endParaRPr lang="it-IT" sz="2667" b="0" u="none" dirty="0">
                <a:solidFill>
                  <a:schemeClr val="tx1"/>
                </a:solidFill>
                <a:latin typeface="Arial" pitchFamily="34" charset="0"/>
              </a:endParaRPr>
            </a:p>
          </p:txBody>
        </p:sp>
        <p:sp>
          <p:nvSpPr>
            <p:cNvPr id="24590" name="Text Box 14"/>
            <p:cNvSpPr txBox="1">
              <a:spLocks noChangeArrowheads="1"/>
            </p:cNvSpPr>
            <p:nvPr/>
          </p:nvSpPr>
          <p:spPr bwMode="auto">
            <a:xfrm>
              <a:off x="4857752" y="4246579"/>
              <a:ext cx="357190"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indirizzi</a:t>
              </a:r>
              <a:endParaRPr lang="it-IT" sz="2667" b="0" u="none" dirty="0">
                <a:solidFill>
                  <a:schemeClr val="tx1"/>
                </a:solidFill>
                <a:latin typeface="Arial" pitchFamily="34" charset="0"/>
              </a:endParaRPr>
            </a:p>
          </p:txBody>
        </p:sp>
        <p:sp>
          <p:nvSpPr>
            <p:cNvPr id="24591" name="Text Box 15"/>
            <p:cNvSpPr txBox="1">
              <a:spLocks noChangeArrowheads="1"/>
            </p:cNvSpPr>
            <p:nvPr/>
          </p:nvSpPr>
          <p:spPr bwMode="auto">
            <a:xfrm>
              <a:off x="3929058" y="4246579"/>
              <a:ext cx="400054"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controllo</a:t>
              </a:r>
              <a:endParaRPr lang="it-IT" sz="2667" b="0" u="none" dirty="0">
                <a:solidFill>
                  <a:schemeClr val="tx1"/>
                </a:solidFill>
                <a:latin typeface="Arial" pitchFamily="34" charset="0"/>
              </a:endParaRPr>
            </a:p>
          </p:txBody>
        </p:sp>
        <p:sp>
          <p:nvSpPr>
            <p:cNvPr id="24592" name="Line 16"/>
            <p:cNvSpPr>
              <a:spLocks noChangeShapeType="1"/>
            </p:cNvSpPr>
            <p:nvPr/>
          </p:nvSpPr>
          <p:spPr bwMode="auto">
            <a:xfrm>
              <a:off x="521494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93" name="Line 17"/>
            <p:cNvSpPr>
              <a:spLocks noChangeShapeType="1"/>
            </p:cNvSpPr>
            <p:nvPr/>
          </p:nvSpPr>
          <p:spPr bwMode="auto">
            <a:xfrm>
              <a:off x="432911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grpSp>
      <p:graphicFrame>
        <p:nvGraphicFramePr>
          <p:cNvPr id="61" name="Table 60"/>
          <p:cNvGraphicFramePr>
            <a:graphicFrameLocks noGrp="1"/>
          </p:cNvGraphicFramePr>
          <p:nvPr>
            <p:extLst>
              <p:ext uri="{D42A27DB-BD31-4B8C-83A1-F6EECF244321}">
                <p14:modId xmlns:p14="http://schemas.microsoft.com/office/powerpoint/2010/main" val="1206769580"/>
              </p:ext>
            </p:extLst>
          </p:nvPr>
        </p:nvGraphicFramePr>
        <p:xfrm>
          <a:off x="8362744" y="1675977"/>
          <a:ext cx="2591046" cy="178816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0789</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R02,4000</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0790</a:t>
                      </a:r>
                    </a:p>
                  </a:txBody>
                  <a:tcPr marL="88961" marR="88961" marT="0" marB="0"/>
                </a:tc>
                <a:tc>
                  <a:txBody>
                    <a:bodyPr/>
                    <a:lstStyle/>
                    <a:p>
                      <a:pPr marL="0" marR="0" indent="0" algn="l" defTabSz="914400" eaLnBrk="1" fontAlgn="auto" latinLnBrk="0" hangingPunct="1">
                        <a:lnSpc>
                          <a:spcPct val="100000"/>
                        </a:lnSpc>
                        <a:spcBef>
                          <a:spcPts val="300"/>
                        </a:spcBef>
                        <a:spcAft>
                          <a:spcPts val="300"/>
                        </a:spcAft>
                        <a:buClrTx/>
                        <a:buSzTx/>
                        <a:buFontTx/>
                        <a:buNone/>
                        <a:tabLst/>
                        <a:defRPr/>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R03,4004</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0791</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R01,R02,R03</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0792</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R02,4008</a:t>
                      </a:r>
                    </a:p>
                  </a:txBody>
                  <a:tcPr marL="88961" marR="88961" marT="0" marB="0"/>
                </a:tc>
                <a:extLst>
                  <a:ext uri="{0D108BD9-81ED-4DB2-BD59-A6C34878D82A}">
                    <a16:rowId xmlns:a16="http://schemas.microsoft.com/office/drawing/2014/main" val="10004"/>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0793</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a:t>
                      </a:r>
                      <a:r>
                        <a:rPr lang="it-IT" sz="1400" b="1" dirty="0" err="1">
                          <a:solidFill>
                            <a:schemeClr val="accent1">
                              <a:lumMod val="75000"/>
                            </a:schemeClr>
                          </a:solidFill>
                          <a:latin typeface="Consolas" pitchFamily="49" charset="0"/>
                        </a:rPr>
                        <a:t>R01</a:t>
                      </a:r>
                      <a:r>
                        <a:rPr lang="it-IT" sz="1400" b="1" dirty="0">
                          <a:solidFill>
                            <a:schemeClr val="accent1">
                              <a:lumMod val="75000"/>
                            </a:schemeClr>
                          </a:solidFill>
                          <a:latin typeface="Consolas" pitchFamily="49" charset="0"/>
                        </a:rPr>
                        <a:t>,R02</a:t>
                      </a:r>
                    </a:p>
                  </a:txBody>
                  <a:tcPr marL="88961" marR="88961" marT="0" marB="0"/>
                </a:tc>
                <a:extLst>
                  <a:ext uri="{0D108BD9-81ED-4DB2-BD59-A6C34878D82A}">
                    <a16:rowId xmlns:a16="http://schemas.microsoft.com/office/drawing/2014/main" val="10005"/>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0794</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store</a:t>
                      </a:r>
                      <a:r>
                        <a:rPr lang="it-IT" sz="1400" b="1" dirty="0">
                          <a:solidFill>
                            <a:schemeClr val="accent1">
                              <a:lumMod val="75000"/>
                            </a:schemeClr>
                          </a:solidFill>
                          <a:latin typeface="Consolas" pitchFamily="49" charset="0"/>
                        </a:rPr>
                        <a:t> R01,4000</a:t>
                      </a:r>
                    </a:p>
                  </a:txBody>
                  <a:tcPr marL="88961" marR="88961" marT="0" marB="0"/>
                </a:tc>
                <a:extLst>
                  <a:ext uri="{0D108BD9-81ED-4DB2-BD59-A6C34878D82A}">
                    <a16:rowId xmlns:a16="http://schemas.microsoft.com/office/drawing/2014/main" val="10006"/>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7"/>
                  </a:ext>
                </a:extLst>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1185095550"/>
              </p:ext>
            </p:extLst>
          </p:nvPr>
        </p:nvGraphicFramePr>
        <p:xfrm>
          <a:off x="8362744" y="4000504"/>
          <a:ext cx="2591046" cy="111760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rgbClr val="FF0000"/>
                          </a:solidFill>
                          <a:latin typeface="Consolas" pitchFamily="49" charset="0"/>
                        </a:rPr>
                        <a:t>4000</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1492</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rgbClr val="FF0000"/>
                          </a:solidFill>
                          <a:latin typeface="Consolas" pitchFamily="49" charset="0"/>
                        </a:rPr>
                        <a:t>4004</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1918</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rgbClr val="FF0000"/>
                          </a:solidFill>
                          <a:latin typeface="Consolas" pitchFamily="49" charset="0"/>
                        </a:rPr>
                        <a:t>4008</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2006</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4"/>
                  </a:ext>
                </a:extLst>
              </a:tr>
            </a:tbl>
          </a:graphicData>
        </a:graphic>
      </p:graphicFrame>
      <p:grpSp>
        <p:nvGrpSpPr>
          <p:cNvPr id="3" name="Group 75"/>
          <p:cNvGrpSpPr/>
          <p:nvPr/>
        </p:nvGrpSpPr>
        <p:grpSpPr>
          <a:xfrm>
            <a:off x="361898" y="1144041"/>
            <a:ext cx="3983975" cy="4286281"/>
            <a:chOff x="271423" y="858030"/>
            <a:chExt cx="2987981" cy="3214711"/>
          </a:xfrm>
        </p:grpSpPr>
        <p:sp>
          <p:nvSpPr>
            <p:cNvPr id="24580" name="Text Box 4"/>
            <p:cNvSpPr txBox="1">
              <a:spLocks noChangeArrowheads="1"/>
            </p:cNvSpPr>
            <p:nvPr/>
          </p:nvSpPr>
          <p:spPr bwMode="auto">
            <a:xfrm>
              <a:off x="2643174" y="1651793"/>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PSW</a:t>
              </a:r>
              <a:endParaRPr lang="it-IT" sz="3200" u="none" dirty="0">
                <a:solidFill>
                  <a:schemeClr val="tx1"/>
                </a:solidFill>
                <a:latin typeface="Arial" pitchFamily="34" charset="0"/>
              </a:endParaRPr>
            </a:p>
          </p:txBody>
        </p:sp>
        <p:sp>
          <p:nvSpPr>
            <p:cNvPr id="24583" name="Rectangle 7"/>
            <p:cNvSpPr>
              <a:spLocks noChangeArrowheads="1"/>
            </p:cNvSpPr>
            <p:nvPr/>
          </p:nvSpPr>
          <p:spPr bwMode="auto">
            <a:xfrm>
              <a:off x="279359" y="1135063"/>
              <a:ext cx="2980045" cy="2936885"/>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585" name="Text Box 9"/>
            <p:cNvSpPr txBox="1">
              <a:spLocks noChangeArrowheads="1"/>
            </p:cNvSpPr>
            <p:nvPr/>
          </p:nvSpPr>
          <p:spPr bwMode="auto">
            <a:xfrm>
              <a:off x="279359" y="1135063"/>
              <a:ext cx="148910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Data </a:t>
              </a:r>
              <a:r>
                <a:rPr lang="it-IT" sz="1867" u="none" dirty="0" err="1">
                  <a:solidFill>
                    <a:schemeClr val="tx1"/>
                  </a:solidFill>
                  <a:effectLst>
                    <a:outerShdw blurRad="38100" dist="38100" dir="2700000" algn="tl">
                      <a:srgbClr val="000000">
                        <a:alpha val="43137"/>
                      </a:srgbClr>
                    </a:outerShdw>
                  </a:effectLst>
                  <a:latin typeface="Calibri" pitchFamily="34" charset="0"/>
                </a:rPr>
                <a:t>path</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6" name="Text Box 10"/>
            <p:cNvSpPr txBox="1">
              <a:spLocks noChangeArrowheads="1"/>
            </p:cNvSpPr>
            <p:nvPr/>
          </p:nvSpPr>
          <p:spPr bwMode="auto">
            <a:xfrm>
              <a:off x="1770177" y="1135063"/>
              <a:ext cx="148922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Unità di controllo</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7" name="Text Box 11"/>
            <p:cNvSpPr txBox="1">
              <a:spLocks noChangeArrowheads="1"/>
            </p:cNvSpPr>
            <p:nvPr/>
          </p:nvSpPr>
          <p:spPr bwMode="auto">
            <a:xfrm>
              <a:off x="279359" y="858030"/>
              <a:ext cx="609602"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CPU</a:t>
              </a:r>
              <a:endParaRPr lang="it-IT" sz="3733" b="0" u="none" dirty="0">
                <a:solidFill>
                  <a:schemeClr val="tx1"/>
                </a:solidFill>
                <a:latin typeface="Arial" pitchFamily="34" charset="0"/>
              </a:endParaRPr>
            </a:p>
          </p:txBody>
        </p:sp>
        <p:sp>
          <p:nvSpPr>
            <p:cNvPr id="24599" name="Freeform 23"/>
            <p:cNvSpPr>
              <a:spLocks/>
            </p:cNvSpPr>
            <p:nvPr/>
          </p:nvSpPr>
          <p:spPr bwMode="auto">
            <a:xfrm rot="-5400000">
              <a:off x="1409693" y="1784355"/>
              <a:ext cx="717554" cy="596888"/>
            </a:xfrm>
            <a:custGeom>
              <a:avLst/>
              <a:gdLst>
                <a:gd name="connsiteX0" fmla="*/ 0 w 113"/>
                <a:gd name="connsiteY0" fmla="*/ 791 h 791"/>
                <a:gd name="connsiteX1" fmla="*/ 78 w 113"/>
                <a:gd name="connsiteY1" fmla="*/ 781 h 791"/>
                <a:gd name="connsiteX2" fmla="*/ 113 w 113"/>
                <a:gd name="connsiteY2" fmla="*/ 0 h 791"/>
                <a:gd name="connsiteX0" fmla="*/ 0 w 117"/>
                <a:gd name="connsiteY0" fmla="*/ 791 h 791"/>
                <a:gd name="connsiteX1" fmla="*/ 105 w 117"/>
                <a:gd name="connsiteY1" fmla="*/ 602 h 791"/>
                <a:gd name="connsiteX2" fmla="*/ 113 w 117"/>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5"/>
                <a:gd name="connsiteY0" fmla="*/ 791 h 791"/>
                <a:gd name="connsiteX1" fmla="*/ 115 w 115"/>
                <a:gd name="connsiteY1" fmla="*/ 580 h 791"/>
                <a:gd name="connsiteX2" fmla="*/ 113 w 115"/>
                <a:gd name="connsiteY2" fmla="*/ 0 h 791"/>
                <a:gd name="connsiteX0" fmla="*/ 0 w 114"/>
                <a:gd name="connsiteY0" fmla="*/ 791 h 791"/>
                <a:gd name="connsiteX1" fmla="*/ 108 w 114"/>
                <a:gd name="connsiteY1" fmla="*/ 562 h 791"/>
                <a:gd name="connsiteX2" fmla="*/ 113 w 114"/>
                <a:gd name="connsiteY2" fmla="*/ 0 h 791"/>
                <a:gd name="connsiteX0" fmla="*/ 0 w 113"/>
                <a:gd name="connsiteY0" fmla="*/ 791 h 791"/>
                <a:gd name="connsiteX1" fmla="*/ 108 w 113"/>
                <a:gd name="connsiteY1" fmla="*/ 562 h 791"/>
                <a:gd name="connsiteX2" fmla="*/ 113 w 113"/>
                <a:gd name="connsiteY2" fmla="*/ 0 h 791"/>
                <a:gd name="connsiteX0" fmla="*/ 0 w 113"/>
                <a:gd name="connsiteY0" fmla="*/ 791 h 803"/>
                <a:gd name="connsiteX1" fmla="*/ 102 w 113"/>
                <a:gd name="connsiteY1" fmla="*/ 803 h 803"/>
                <a:gd name="connsiteX2" fmla="*/ 113 w 113"/>
                <a:gd name="connsiteY2" fmla="*/ 0 h 803"/>
                <a:gd name="connsiteX0" fmla="*/ 0 w 113"/>
                <a:gd name="connsiteY0" fmla="*/ 791 h 803"/>
                <a:gd name="connsiteX1" fmla="*/ 102 w 113"/>
                <a:gd name="connsiteY1" fmla="*/ 803 h 803"/>
                <a:gd name="connsiteX2" fmla="*/ 113 w 113"/>
                <a:gd name="connsiteY2" fmla="*/ 0 h 803"/>
                <a:gd name="connsiteX0" fmla="*/ 0 w 119"/>
                <a:gd name="connsiteY0" fmla="*/ 791 h 804"/>
                <a:gd name="connsiteX1" fmla="*/ 102 w 119"/>
                <a:gd name="connsiteY1" fmla="*/ 803 h 804"/>
                <a:gd name="connsiteX2" fmla="*/ 108 w 119"/>
                <a:gd name="connsiteY2" fmla="*/ 446 h 804"/>
                <a:gd name="connsiteX3" fmla="*/ 113 w 119"/>
                <a:gd name="connsiteY3" fmla="*/ 0 h 804"/>
                <a:gd name="connsiteX0" fmla="*/ 0 w 121"/>
                <a:gd name="connsiteY0" fmla="*/ 791 h 803"/>
                <a:gd name="connsiteX1" fmla="*/ 102 w 121"/>
                <a:gd name="connsiteY1" fmla="*/ 803 h 803"/>
                <a:gd name="connsiteX2" fmla="*/ 113 w 121"/>
                <a:gd name="connsiteY2" fmla="*/ 0 h 803"/>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Lst>
              <a:ahLst/>
              <a:cxnLst>
                <a:cxn ang="0">
                  <a:pos x="connsiteX0" y="connsiteY0"/>
                </a:cxn>
                <a:cxn ang="0">
                  <a:pos x="connsiteX1" y="connsiteY1"/>
                </a:cxn>
                <a:cxn ang="0">
                  <a:pos x="connsiteX2" y="connsiteY2"/>
                </a:cxn>
              </a:cxnLst>
              <a:rect l="l" t="t" r="r" b="b"/>
              <a:pathLst>
                <a:path w="113" h="791">
                  <a:moveTo>
                    <a:pt x="0" y="791"/>
                  </a:moveTo>
                  <a:lnTo>
                    <a:pt x="97" y="661"/>
                  </a:lnTo>
                  <a:cubicBezTo>
                    <a:pt x="102" y="441"/>
                    <a:pt x="108" y="220"/>
                    <a:pt x="113" y="0"/>
                  </a:cubicBez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0" name="Freeform 24"/>
            <p:cNvSpPr>
              <a:spLocks/>
            </p:cNvSpPr>
            <p:nvPr/>
          </p:nvSpPr>
          <p:spPr bwMode="auto">
            <a:xfrm rot="-5400000">
              <a:off x="1871264" y="1152138"/>
              <a:ext cx="262730" cy="1138220"/>
            </a:xfrm>
            <a:custGeom>
              <a:avLst/>
              <a:gdLst/>
              <a:ahLst/>
              <a:cxnLst>
                <a:cxn ang="0">
                  <a:pos x="330" y="0"/>
                </a:cxn>
                <a:cxn ang="0">
                  <a:pos x="330" y="773"/>
                </a:cxn>
                <a:cxn ang="0">
                  <a:pos x="0" y="780"/>
                </a:cxn>
              </a:cxnLst>
              <a:rect l="0" t="0" r="r" b="b"/>
              <a:pathLst>
                <a:path w="330" h="780">
                  <a:moveTo>
                    <a:pt x="330" y="0"/>
                  </a:moveTo>
                  <a:lnTo>
                    <a:pt x="330" y="773"/>
                  </a:lnTo>
                  <a:lnTo>
                    <a:pt x="0" y="780"/>
                  </a:ln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1" name="Rectangle 25"/>
            <p:cNvSpPr>
              <a:spLocks noChangeArrowheads="1"/>
            </p:cNvSpPr>
            <p:nvPr/>
          </p:nvSpPr>
          <p:spPr bwMode="auto">
            <a:xfrm>
              <a:off x="1770178" y="2441576"/>
              <a:ext cx="1234942"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2" name="Rectangle 26"/>
            <p:cNvSpPr>
              <a:spLocks noChangeArrowheads="1"/>
            </p:cNvSpPr>
            <p:nvPr/>
          </p:nvSpPr>
          <p:spPr bwMode="auto">
            <a:xfrm>
              <a:off x="2143108" y="1851024"/>
              <a:ext cx="812777" cy="292093"/>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4" name="Rectangle 28"/>
            <p:cNvSpPr>
              <a:spLocks noChangeArrowheads="1"/>
            </p:cNvSpPr>
            <p:nvPr/>
          </p:nvSpPr>
          <p:spPr bwMode="auto">
            <a:xfrm>
              <a:off x="571472" y="2143121"/>
              <a:ext cx="991426" cy="1785951"/>
            </a:xfrm>
            <a:prstGeom prst="rect">
              <a:avLst/>
            </a:prstGeom>
            <a:noFill/>
            <a:ln w="28575">
              <a:solidFill>
                <a:schemeClr val="tx2">
                  <a:lumMod val="40000"/>
                  <a:lumOff val="60000"/>
                </a:schemeClr>
              </a:solidFill>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24605" name="Text Box 29"/>
            <p:cNvSpPr txBox="1">
              <a:spLocks noChangeArrowheads="1"/>
            </p:cNvSpPr>
            <p:nvPr/>
          </p:nvSpPr>
          <p:spPr bwMode="auto">
            <a:xfrm flipH="1">
              <a:off x="571471" y="2143123"/>
              <a:ext cx="991428" cy="23336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Registri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24609" name="Freeform 33"/>
            <p:cNvSpPr>
              <a:spLocks/>
            </p:cNvSpPr>
            <p:nvPr/>
          </p:nvSpPr>
          <p:spPr bwMode="auto">
            <a:xfrm rot="16200000" flipV="1">
              <a:off x="841763" y="1218789"/>
              <a:ext cx="450845" cy="991426"/>
            </a:xfrm>
            <a:custGeom>
              <a:avLst/>
              <a:gdLst/>
              <a:ahLst/>
              <a:cxnLst>
                <a:cxn ang="0">
                  <a:pos x="0" y="0"/>
                </a:cxn>
                <a:cxn ang="0">
                  <a:pos x="900" y="330"/>
                </a:cxn>
                <a:cxn ang="0">
                  <a:pos x="900" y="1487"/>
                </a:cxn>
                <a:cxn ang="0">
                  <a:pos x="0" y="1817"/>
                </a:cxn>
                <a:cxn ang="0">
                  <a:pos x="3" y="1131"/>
                </a:cxn>
                <a:cxn ang="0">
                  <a:pos x="222" y="1023"/>
                </a:cxn>
                <a:cxn ang="0">
                  <a:pos x="222" y="788"/>
                </a:cxn>
                <a:cxn ang="0">
                  <a:pos x="0" y="684"/>
                </a:cxn>
                <a:cxn ang="0">
                  <a:pos x="0" y="0"/>
                </a:cxn>
              </a:cxnLst>
              <a:rect l="0" t="0" r="r" b="b"/>
              <a:pathLst>
                <a:path w="900" h="1817">
                  <a:moveTo>
                    <a:pt x="0" y="0"/>
                  </a:moveTo>
                  <a:lnTo>
                    <a:pt x="900" y="330"/>
                  </a:lnTo>
                  <a:lnTo>
                    <a:pt x="900" y="1487"/>
                  </a:lnTo>
                  <a:lnTo>
                    <a:pt x="0" y="1817"/>
                  </a:lnTo>
                  <a:lnTo>
                    <a:pt x="3" y="1131"/>
                  </a:lnTo>
                  <a:lnTo>
                    <a:pt x="222" y="1023"/>
                  </a:lnTo>
                  <a:lnTo>
                    <a:pt x="222" y="788"/>
                  </a:lnTo>
                  <a:lnTo>
                    <a:pt x="0" y="684"/>
                  </a:lnTo>
                  <a:lnTo>
                    <a:pt x="0" y="0"/>
                  </a:lnTo>
                  <a:close/>
                </a:path>
              </a:pathLst>
            </a:custGeom>
            <a:noFill/>
            <a:ln w="28575" cap="flat" cmpd="sng">
              <a:solidFill>
                <a:srgbClr val="FF0000"/>
              </a:solidFill>
              <a:prstDash val="solid"/>
              <a:round/>
              <a:headEnd/>
              <a:tailEnd/>
            </a:ln>
            <a:effectLst/>
          </p:spPr>
          <p:txBody>
            <a:bodyPr vert="horz" wrap="square" lIns="121920" tIns="60960" rIns="121920" bIns="60960" numCol="1" anchor="ctr" anchorCtr="0" compatLnSpc="1">
              <a:prstTxWarp prst="textNoShape">
                <a:avLst/>
              </a:prstTxWarp>
            </a:bodyPr>
            <a:lstStyle/>
            <a:p>
              <a:endParaRPr lang="it-IT" sz="1467">
                <a:latin typeface="+mn-lt"/>
              </a:endParaRPr>
            </a:p>
          </p:txBody>
        </p:sp>
        <p:sp>
          <p:nvSpPr>
            <p:cNvPr id="24610" name="Text Box 34"/>
            <p:cNvSpPr txBox="1">
              <a:spLocks noChangeArrowheads="1"/>
            </p:cNvSpPr>
            <p:nvPr/>
          </p:nvSpPr>
          <p:spPr bwMode="auto">
            <a:xfrm>
              <a:off x="777080" y="1589882"/>
              <a:ext cx="580210" cy="2055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ALU</a:t>
              </a:r>
              <a:endParaRPr lang="it-IT" sz="2400" b="0" u="none" dirty="0">
                <a:solidFill>
                  <a:srgbClr val="FF0000"/>
                </a:solidFill>
                <a:effectLst>
                  <a:outerShdw blurRad="38100" dist="38100" dir="2700000" algn="tl">
                    <a:srgbClr val="000000">
                      <a:alpha val="43137"/>
                    </a:srgbClr>
                  </a:outerShdw>
                </a:effectLst>
                <a:latin typeface="Arial" pitchFamily="34" charset="0"/>
              </a:endParaRPr>
            </a:p>
          </p:txBody>
        </p:sp>
        <p:cxnSp>
          <p:nvCxnSpPr>
            <p:cNvPr id="59" name="Straight Connector 58"/>
            <p:cNvCxnSpPr>
              <a:stCxn id="24583" idx="0"/>
              <a:endCxn id="24583" idx="2"/>
            </p:cNvCxnSpPr>
            <p:nvPr/>
          </p:nvCxnSpPr>
          <p:spPr>
            <a:xfrm rot="16200000" flipH="1">
              <a:off x="300939" y="2603505"/>
              <a:ext cx="2936885" cy="1588"/>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4"/>
            <p:cNvSpPr txBox="1">
              <a:spLocks noChangeArrowheads="1"/>
            </p:cNvSpPr>
            <p:nvPr/>
          </p:nvSpPr>
          <p:spPr bwMode="auto">
            <a:xfrm>
              <a:off x="2643174" y="224075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IR</a:t>
              </a:r>
              <a:endParaRPr lang="it-IT" sz="4800" u="none" dirty="0">
                <a:solidFill>
                  <a:schemeClr val="tx1"/>
                </a:solidFill>
                <a:latin typeface="Arial" pitchFamily="34" charset="0"/>
              </a:endParaRPr>
            </a:p>
          </p:txBody>
        </p:sp>
        <p:sp>
          <p:nvSpPr>
            <p:cNvPr id="57" name="Rectangle 25"/>
            <p:cNvSpPr>
              <a:spLocks noChangeArrowheads="1"/>
            </p:cNvSpPr>
            <p:nvPr/>
          </p:nvSpPr>
          <p:spPr bwMode="auto">
            <a:xfrm>
              <a:off x="1928794" y="3061496"/>
              <a:ext cx="1076325"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58" name="Text Box 4"/>
            <p:cNvSpPr txBox="1">
              <a:spLocks noChangeArrowheads="1"/>
            </p:cNvSpPr>
            <p:nvPr/>
          </p:nvSpPr>
          <p:spPr bwMode="auto">
            <a:xfrm>
              <a:off x="2643174" y="286067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PC</a:t>
              </a:r>
              <a:endParaRPr lang="it-IT" sz="4800" u="none" dirty="0">
                <a:solidFill>
                  <a:schemeClr val="tx1"/>
                </a:solidFill>
                <a:latin typeface="Arial" pitchFamily="34" charset="0"/>
              </a:endParaRPr>
            </a:p>
          </p:txBody>
        </p:sp>
        <p:sp>
          <p:nvSpPr>
            <p:cNvPr id="64" name="Rectangle 28"/>
            <p:cNvSpPr>
              <a:spLocks noChangeArrowheads="1"/>
            </p:cNvSpPr>
            <p:nvPr/>
          </p:nvSpPr>
          <p:spPr bwMode="auto">
            <a:xfrm>
              <a:off x="571471" y="350044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5" name="Rectangle 28"/>
            <p:cNvSpPr>
              <a:spLocks noChangeArrowheads="1"/>
            </p:cNvSpPr>
            <p:nvPr/>
          </p:nvSpPr>
          <p:spPr bwMode="auto">
            <a:xfrm>
              <a:off x="575439" y="307181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6" name="Rectangle 28"/>
            <p:cNvSpPr>
              <a:spLocks noChangeArrowheads="1"/>
            </p:cNvSpPr>
            <p:nvPr/>
          </p:nvSpPr>
          <p:spPr bwMode="auto">
            <a:xfrm>
              <a:off x="571471" y="2646360"/>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7" name="Text Box 29"/>
            <p:cNvSpPr txBox="1">
              <a:spLocks noChangeArrowheads="1"/>
            </p:cNvSpPr>
            <p:nvPr/>
          </p:nvSpPr>
          <p:spPr bwMode="auto">
            <a:xfrm flipH="1">
              <a:off x="271423" y="371475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R00</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8" name="Text Box 29"/>
            <p:cNvSpPr txBox="1">
              <a:spLocks noChangeArrowheads="1"/>
            </p:cNvSpPr>
            <p:nvPr/>
          </p:nvSpPr>
          <p:spPr bwMode="auto">
            <a:xfrm flipH="1">
              <a:off x="271423" y="3501076"/>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R01</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9" name="Text Box 29"/>
            <p:cNvSpPr txBox="1">
              <a:spLocks noChangeArrowheads="1"/>
            </p:cNvSpPr>
            <p:nvPr/>
          </p:nvSpPr>
          <p:spPr bwMode="auto">
            <a:xfrm flipH="1">
              <a:off x="271423" y="328739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R02</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0" name="Text Box 29"/>
            <p:cNvSpPr txBox="1">
              <a:spLocks noChangeArrowheads="1"/>
            </p:cNvSpPr>
            <p:nvPr/>
          </p:nvSpPr>
          <p:spPr bwMode="auto">
            <a:xfrm flipH="1">
              <a:off x="271423" y="3073718"/>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R03</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1" name="Text Box 29"/>
            <p:cNvSpPr txBox="1">
              <a:spLocks noChangeArrowheads="1"/>
            </p:cNvSpPr>
            <p:nvPr/>
          </p:nvSpPr>
          <p:spPr bwMode="auto">
            <a:xfrm flipH="1">
              <a:off x="271423" y="2860039"/>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R04</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2" name="Text Box 29"/>
            <p:cNvSpPr txBox="1">
              <a:spLocks noChangeArrowheads="1"/>
            </p:cNvSpPr>
            <p:nvPr/>
          </p:nvSpPr>
          <p:spPr bwMode="auto">
            <a:xfrm flipH="1">
              <a:off x="271423" y="2646360"/>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R05</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3" name="Text Box 29"/>
            <p:cNvSpPr txBox="1">
              <a:spLocks noChangeArrowheads="1"/>
            </p:cNvSpPr>
            <p:nvPr/>
          </p:nvSpPr>
          <p:spPr bwMode="auto">
            <a:xfrm flipH="1">
              <a:off x="271423" y="2432045"/>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a:t>
              </a:r>
              <a:endParaRPr kumimoji="0" lang="it-IT" i="0" u="none" strike="noStrike" cap="none" normalizeH="0" baseline="0" dirty="0">
                <a:ln>
                  <a:noFill/>
                </a:ln>
                <a:solidFill>
                  <a:schemeClr val="tx2">
                    <a:lumMod val="60000"/>
                    <a:lumOff val="40000"/>
                  </a:schemeClr>
                </a:solidFill>
                <a:latin typeface="Arial" pitchFamily="34" charset="0"/>
              </a:endParaRPr>
            </a:p>
          </p:txBody>
        </p:sp>
      </p:grpSp>
      <p:grpSp>
        <p:nvGrpSpPr>
          <p:cNvPr id="4" name="Group 76"/>
          <p:cNvGrpSpPr/>
          <p:nvPr/>
        </p:nvGrpSpPr>
        <p:grpSpPr>
          <a:xfrm>
            <a:off x="8191513" y="1142984"/>
            <a:ext cx="3238524" cy="4095779"/>
            <a:chOff x="6143635" y="857238"/>
            <a:chExt cx="2428893" cy="3071834"/>
          </a:xfrm>
        </p:grpSpPr>
        <p:sp>
          <p:nvSpPr>
            <p:cNvPr id="24581" name="Rectangle 5"/>
            <p:cNvSpPr>
              <a:spLocks noChangeArrowheads="1"/>
            </p:cNvSpPr>
            <p:nvPr/>
          </p:nvSpPr>
          <p:spPr bwMode="auto">
            <a:xfrm>
              <a:off x="6143636" y="1135063"/>
              <a:ext cx="2428892" cy="2794009"/>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14" name="Text Box 38"/>
            <p:cNvSpPr txBox="1">
              <a:spLocks noChangeArrowheads="1"/>
            </p:cNvSpPr>
            <p:nvPr/>
          </p:nvSpPr>
          <p:spPr bwMode="auto">
            <a:xfrm>
              <a:off x="6143635" y="857238"/>
              <a:ext cx="857256"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Memoria</a:t>
              </a:r>
              <a:endParaRPr lang="it-IT" sz="3733" b="0" u="none" dirty="0">
                <a:solidFill>
                  <a:schemeClr val="tx1"/>
                </a:solidFill>
                <a:latin typeface="Arial" pitchFamily="34" charset="0"/>
              </a:endParaRPr>
            </a:p>
          </p:txBody>
        </p:sp>
        <p:sp>
          <p:nvSpPr>
            <p:cNvPr id="74" name="Text Box 29"/>
            <p:cNvSpPr txBox="1">
              <a:spLocks noChangeArrowheads="1"/>
            </p:cNvSpPr>
            <p:nvPr/>
          </p:nvSpPr>
          <p:spPr bwMode="auto">
            <a:xfrm flipH="1">
              <a:off x="8286780" y="1256984"/>
              <a:ext cx="285748" cy="134112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Istruzioni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75" name="Text Box 29"/>
            <p:cNvSpPr txBox="1">
              <a:spLocks noChangeArrowheads="1"/>
            </p:cNvSpPr>
            <p:nvPr/>
          </p:nvSpPr>
          <p:spPr bwMode="auto">
            <a:xfrm flipH="1">
              <a:off x="8286780" y="3000378"/>
              <a:ext cx="285748" cy="852325"/>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Dati</a:t>
              </a:r>
              <a:endParaRPr lang="it-IT" sz="2667" b="0" u="none" dirty="0">
                <a:solidFill>
                  <a:srgbClr val="FF0000"/>
                </a:solidFill>
                <a:effectLst>
                  <a:outerShdw blurRad="38100" dist="38100" dir="2700000" algn="tl">
                    <a:srgbClr val="000000">
                      <a:alpha val="43137"/>
                    </a:srgbClr>
                  </a:outerShdw>
                </a:effectLst>
                <a:latin typeface="Arial" pitchFamily="34" charset="0"/>
              </a:endParaRPr>
            </a:p>
          </p:txBody>
        </p:sp>
      </p:grpSp>
      <p:grpSp>
        <p:nvGrpSpPr>
          <p:cNvPr id="9" name="Group 84"/>
          <p:cNvGrpSpPr/>
          <p:nvPr/>
        </p:nvGrpSpPr>
        <p:grpSpPr>
          <a:xfrm>
            <a:off x="4036431" y="1822451"/>
            <a:ext cx="4155084" cy="162988"/>
            <a:chOff x="3027323" y="1366838"/>
            <a:chExt cx="3116313" cy="122241"/>
          </a:xfrm>
        </p:grpSpPr>
        <p:sp>
          <p:nvSpPr>
            <p:cNvPr id="24596" name="Line 20"/>
            <p:cNvSpPr>
              <a:spLocks noChangeShapeType="1"/>
            </p:cNvSpPr>
            <p:nvPr/>
          </p:nvSpPr>
          <p:spPr bwMode="auto">
            <a:xfrm>
              <a:off x="3027323" y="1366838"/>
              <a:ext cx="1301789" cy="0"/>
            </a:xfrm>
            <a:prstGeom prst="line">
              <a:avLst/>
            </a:prstGeom>
            <a:noFill/>
            <a:ln w="31750">
              <a:solidFill>
                <a:srgbClr val="333333"/>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03" name="Line 27"/>
            <p:cNvSpPr>
              <a:spLocks noChangeShapeType="1"/>
            </p:cNvSpPr>
            <p:nvPr/>
          </p:nvSpPr>
          <p:spPr bwMode="auto">
            <a:xfrm>
              <a:off x="4329111" y="1489079"/>
              <a:ext cx="1814525" cy="0"/>
            </a:xfrm>
            <a:prstGeom prst="line">
              <a:avLst/>
            </a:prstGeom>
            <a:noFill/>
            <a:ln w="31750">
              <a:solidFill>
                <a:srgbClr val="333333"/>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0" name="Group 86"/>
          <p:cNvGrpSpPr/>
          <p:nvPr/>
        </p:nvGrpSpPr>
        <p:grpSpPr>
          <a:xfrm>
            <a:off x="2083864" y="3333749"/>
            <a:ext cx="6107651" cy="1809763"/>
            <a:chOff x="1562898" y="2500312"/>
            <a:chExt cx="4580738" cy="1357322"/>
          </a:xfrm>
        </p:grpSpPr>
        <p:sp>
          <p:nvSpPr>
            <p:cNvPr id="24608" name="Line 32"/>
            <p:cNvSpPr>
              <a:spLocks noChangeShapeType="1"/>
            </p:cNvSpPr>
            <p:nvPr/>
          </p:nvSpPr>
          <p:spPr bwMode="auto">
            <a:xfrm rot="5400000" flipH="1">
              <a:off x="5464975" y="2821783"/>
              <a:ext cx="0" cy="1357322"/>
            </a:xfrm>
            <a:prstGeom prst="line">
              <a:avLst/>
            </a:prstGeom>
            <a:noFill/>
            <a:ln w="19050">
              <a:solidFill>
                <a:srgbClr val="FF0000">
                  <a:alpha val="50196"/>
                </a:srgbClr>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11" name="Line 35"/>
            <p:cNvSpPr>
              <a:spLocks noChangeShapeType="1"/>
            </p:cNvSpPr>
            <p:nvPr/>
          </p:nvSpPr>
          <p:spPr bwMode="auto">
            <a:xfrm>
              <a:off x="5214942" y="3786196"/>
              <a:ext cx="928694"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0" name="Line 35"/>
            <p:cNvSpPr>
              <a:spLocks noChangeShapeType="1"/>
            </p:cNvSpPr>
            <p:nvPr/>
          </p:nvSpPr>
          <p:spPr bwMode="auto">
            <a:xfrm flipV="1">
              <a:off x="3005120" y="2500312"/>
              <a:ext cx="2216968"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2" name="Line 35"/>
            <p:cNvSpPr>
              <a:spLocks noChangeShapeType="1"/>
            </p:cNvSpPr>
            <p:nvPr/>
          </p:nvSpPr>
          <p:spPr bwMode="auto">
            <a:xfrm flipV="1">
              <a:off x="1566865" y="3857634"/>
              <a:ext cx="3648075"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3" name="Line 32"/>
            <p:cNvSpPr>
              <a:spLocks noChangeShapeType="1"/>
            </p:cNvSpPr>
            <p:nvPr/>
          </p:nvSpPr>
          <p:spPr bwMode="auto">
            <a:xfrm rot="5400000" flipH="1">
              <a:off x="3174607" y="1960173"/>
              <a:ext cx="0" cy="3223417"/>
            </a:xfrm>
            <a:prstGeom prst="line">
              <a:avLst/>
            </a:prstGeom>
            <a:noFill/>
            <a:ln w="19050">
              <a:solidFill>
                <a:srgbClr val="FF0000">
                  <a:alpha val="50196"/>
                </a:srgbClr>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1" name="Group 85"/>
          <p:cNvGrpSpPr/>
          <p:nvPr/>
        </p:nvGrpSpPr>
        <p:grpSpPr>
          <a:xfrm>
            <a:off x="4006825" y="3524251"/>
            <a:ext cx="4184691" cy="762005"/>
            <a:chOff x="3005119" y="2643188"/>
            <a:chExt cx="3138518" cy="571504"/>
          </a:xfrm>
        </p:grpSpPr>
        <p:sp>
          <p:nvSpPr>
            <p:cNvPr id="24595" name="Line 19"/>
            <p:cNvSpPr>
              <a:spLocks noChangeShapeType="1"/>
            </p:cNvSpPr>
            <p:nvPr/>
          </p:nvSpPr>
          <p:spPr bwMode="auto">
            <a:xfrm flipH="1" flipV="1">
              <a:off x="3005119" y="2643188"/>
              <a:ext cx="1781194"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598" name="Line 22"/>
            <p:cNvSpPr>
              <a:spLocks noChangeShapeType="1"/>
            </p:cNvSpPr>
            <p:nvPr/>
          </p:nvSpPr>
          <p:spPr bwMode="auto">
            <a:xfrm flipV="1">
              <a:off x="5214943" y="3071816"/>
              <a:ext cx="928694"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0" name="Line 18"/>
            <p:cNvSpPr>
              <a:spLocks noChangeShapeType="1"/>
            </p:cNvSpPr>
            <p:nvPr/>
          </p:nvSpPr>
          <p:spPr bwMode="auto">
            <a:xfrm flipV="1">
              <a:off x="3005119" y="3214692"/>
              <a:ext cx="2209821"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2" name="Line 22"/>
            <p:cNvSpPr>
              <a:spLocks noChangeShapeType="1"/>
            </p:cNvSpPr>
            <p:nvPr/>
          </p:nvSpPr>
          <p:spPr bwMode="auto">
            <a:xfrm flipH="1" flipV="1">
              <a:off x="4786313" y="2786064"/>
              <a:ext cx="1357322"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grpSp>
      <p:sp>
        <p:nvSpPr>
          <p:cNvPr id="77" name="Rectangle 76"/>
          <p:cNvSpPr/>
          <p:nvPr/>
        </p:nvSpPr>
        <p:spPr>
          <a:xfrm>
            <a:off x="8703218" y="2961800"/>
            <a:ext cx="2033289" cy="318100"/>
          </a:xfrm>
          <a:prstGeom prst="rect">
            <a:avLst/>
          </a:prstGeom>
        </p:spPr>
        <p:txBody>
          <a:bodyPr wrap="square">
            <a:spAutoFit/>
          </a:bodyPr>
          <a:lstStyle/>
          <a:p>
            <a:pPr algn="ctr">
              <a:spcBef>
                <a:spcPts val="400"/>
              </a:spcBef>
              <a:spcAft>
                <a:spcPts val="400"/>
              </a:spcAft>
            </a:pPr>
            <a:r>
              <a:rPr lang="it-IT" sz="1400" u="none" dirty="0" err="1">
                <a:solidFill>
                  <a:schemeClr val="accent1">
                    <a:lumMod val="75000"/>
                  </a:schemeClr>
                </a:solidFill>
                <a:latin typeface="Consolas" pitchFamily="49" charset="0"/>
              </a:rPr>
              <a:t>store</a:t>
            </a:r>
            <a:r>
              <a:rPr lang="it-IT" sz="1400" u="none" dirty="0">
                <a:solidFill>
                  <a:schemeClr val="accent1">
                    <a:lumMod val="75000"/>
                  </a:schemeClr>
                </a:solidFill>
                <a:latin typeface="Consolas" pitchFamily="49" charset="0"/>
              </a:rPr>
              <a:t> R01,4000</a:t>
            </a:r>
          </a:p>
        </p:txBody>
      </p:sp>
      <p:sp>
        <p:nvSpPr>
          <p:cNvPr id="78" name="Text Box 2"/>
          <p:cNvSpPr txBox="1">
            <a:spLocks noChangeArrowheads="1"/>
          </p:cNvSpPr>
          <p:nvPr/>
        </p:nvSpPr>
        <p:spPr bwMode="auto">
          <a:xfrm>
            <a:off x="3617375" y="4081993"/>
            <a:ext cx="389451"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+1</a:t>
            </a:r>
            <a:endParaRPr lang="it-IT" sz="5333" b="0" u="none" dirty="0">
              <a:solidFill>
                <a:schemeClr val="tx1"/>
              </a:solidFill>
              <a:latin typeface="Consolas" pitchFamily="49" charset="0"/>
            </a:endParaRPr>
          </a:p>
        </p:txBody>
      </p:sp>
      <p:sp>
        <p:nvSpPr>
          <p:cNvPr id="85" name="Text Box 2"/>
          <p:cNvSpPr txBox="1">
            <a:spLocks noChangeArrowheads="1"/>
          </p:cNvSpPr>
          <p:nvPr/>
        </p:nvSpPr>
        <p:spPr bwMode="auto">
          <a:xfrm>
            <a:off x="2755885" y="4080504"/>
            <a:ext cx="1062552" cy="36406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0795</a:t>
            </a:r>
            <a:endParaRPr lang="it-IT" sz="5333" b="0" u="none" dirty="0">
              <a:solidFill>
                <a:schemeClr val="tx1"/>
              </a:solidFill>
              <a:latin typeface="Consolas" pitchFamily="49" charset="0"/>
            </a:endParaRPr>
          </a:p>
        </p:txBody>
      </p:sp>
      <p:sp>
        <p:nvSpPr>
          <p:cNvPr id="79" name="Rectangle 78"/>
          <p:cNvSpPr/>
          <p:nvPr/>
        </p:nvSpPr>
        <p:spPr>
          <a:xfrm>
            <a:off x="2360238" y="3270689"/>
            <a:ext cx="1830749" cy="318100"/>
          </a:xfrm>
          <a:prstGeom prst="rect">
            <a:avLst/>
          </a:prstGeom>
        </p:spPr>
        <p:txBody>
          <a:bodyPr wrap="square">
            <a:spAutoFit/>
          </a:bodyPr>
          <a:lstStyle/>
          <a:p>
            <a:pPr algn="ctr">
              <a:spcBef>
                <a:spcPts val="400"/>
              </a:spcBef>
              <a:spcAft>
                <a:spcPts val="400"/>
              </a:spcAft>
            </a:pPr>
            <a:r>
              <a:rPr lang="it-IT" sz="1400" u="none" dirty="0" err="1">
                <a:solidFill>
                  <a:schemeClr val="accent1">
                    <a:lumMod val="75000"/>
                  </a:schemeClr>
                </a:solidFill>
                <a:latin typeface="Consolas" pitchFamily="49" charset="0"/>
              </a:rPr>
              <a:t>add</a:t>
            </a:r>
            <a:r>
              <a:rPr lang="it-IT" sz="1400" u="none" dirty="0">
                <a:solidFill>
                  <a:schemeClr val="accent1">
                    <a:lumMod val="75000"/>
                  </a:schemeClr>
                </a:solidFill>
                <a:latin typeface="Consolas" pitchFamily="49" charset="0"/>
              </a:rPr>
              <a:t> R01,</a:t>
            </a:r>
            <a:r>
              <a:rPr lang="it-IT" sz="1400" u="none" dirty="0" err="1">
                <a:solidFill>
                  <a:schemeClr val="accent1">
                    <a:lumMod val="75000"/>
                  </a:schemeClr>
                </a:solidFill>
                <a:latin typeface="Consolas" pitchFamily="49" charset="0"/>
              </a:rPr>
              <a:t>R01</a:t>
            </a:r>
            <a:r>
              <a:rPr lang="it-IT" sz="1400" u="none" dirty="0">
                <a:solidFill>
                  <a:schemeClr val="accent1">
                    <a:lumMod val="75000"/>
                  </a:schemeClr>
                </a:solidFill>
                <a:latin typeface="Consolas" pitchFamily="49" charset="0"/>
              </a:rPr>
              <a:t>,R02</a:t>
            </a:r>
          </a:p>
        </p:txBody>
      </p:sp>
      <p:sp>
        <p:nvSpPr>
          <p:cNvPr id="80" name="Rectangle 79"/>
          <p:cNvSpPr/>
          <p:nvPr/>
        </p:nvSpPr>
        <p:spPr>
          <a:xfrm>
            <a:off x="1426072" y="4380661"/>
            <a:ext cx="767296" cy="318100"/>
          </a:xfrm>
          <a:prstGeom prst="rect">
            <a:avLst/>
          </a:prstGeom>
        </p:spPr>
        <p:txBody>
          <a:bodyPr wrap="square">
            <a:spAutoFit/>
          </a:bodyPr>
          <a:lstStyle/>
          <a:p>
            <a:pPr algn="ctr">
              <a:spcBef>
                <a:spcPts val="400"/>
              </a:spcBef>
              <a:spcAft>
                <a:spcPts val="400"/>
              </a:spcAft>
            </a:pPr>
            <a:r>
              <a:rPr lang="it-IT" sz="1400" u="none" dirty="0">
                <a:solidFill>
                  <a:schemeClr val="accent1">
                    <a:lumMod val="75000"/>
                  </a:schemeClr>
                </a:solidFill>
                <a:latin typeface="Consolas" pitchFamily="49" charset="0"/>
              </a:rPr>
              <a:t>2006</a:t>
            </a:r>
          </a:p>
        </p:txBody>
      </p:sp>
      <p:sp>
        <p:nvSpPr>
          <p:cNvPr id="81" name="Rectangle 80"/>
          <p:cNvSpPr/>
          <p:nvPr/>
        </p:nvSpPr>
        <p:spPr>
          <a:xfrm>
            <a:off x="3047979" y="1714489"/>
            <a:ext cx="1004799" cy="318100"/>
          </a:xfrm>
          <a:prstGeom prst="rect">
            <a:avLst/>
          </a:prstGeom>
        </p:spPr>
        <p:txBody>
          <a:bodyPr wrap="square">
            <a:spAutoFit/>
          </a:bodyPr>
          <a:lstStyle/>
          <a:p>
            <a:pPr algn="ctr">
              <a:spcBef>
                <a:spcPts val="400"/>
              </a:spcBef>
              <a:spcAft>
                <a:spcPts val="400"/>
              </a:spcAft>
            </a:pPr>
            <a:r>
              <a:rPr lang="it-IT" sz="1400" u="none" dirty="0">
                <a:solidFill>
                  <a:schemeClr val="tx1"/>
                </a:solidFill>
                <a:latin typeface="Consolas" pitchFamily="49" charset="0"/>
              </a:rPr>
              <a:t>lettura</a:t>
            </a:r>
          </a:p>
        </p:txBody>
      </p:sp>
      <p:sp>
        <p:nvSpPr>
          <p:cNvPr id="82" name="Rectangle 81"/>
          <p:cNvSpPr/>
          <p:nvPr/>
        </p:nvSpPr>
        <p:spPr>
          <a:xfrm>
            <a:off x="1185281" y="4095755"/>
            <a:ext cx="767296" cy="318100"/>
          </a:xfrm>
          <a:prstGeom prst="rect">
            <a:avLst/>
          </a:prstGeom>
        </p:spPr>
        <p:txBody>
          <a:bodyPr wrap="square">
            <a:spAutoFit/>
          </a:bodyPr>
          <a:lstStyle/>
          <a:p>
            <a:pPr algn="ctr">
              <a:spcBef>
                <a:spcPts val="400"/>
              </a:spcBef>
              <a:spcAft>
                <a:spcPts val="400"/>
              </a:spcAft>
            </a:pPr>
            <a:r>
              <a:rPr lang="it-IT" sz="1400" u="none" dirty="0">
                <a:solidFill>
                  <a:schemeClr val="accent1">
                    <a:lumMod val="75000"/>
                  </a:schemeClr>
                </a:solidFill>
                <a:latin typeface="Consolas" pitchFamily="49" charset="0"/>
              </a:rPr>
              <a:t>1918</a:t>
            </a:r>
          </a:p>
        </p:txBody>
      </p:sp>
      <p:sp>
        <p:nvSpPr>
          <p:cNvPr id="83" name="Rectangle 82"/>
          <p:cNvSpPr/>
          <p:nvPr/>
        </p:nvSpPr>
        <p:spPr>
          <a:xfrm>
            <a:off x="949820" y="4667257"/>
            <a:ext cx="767296" cy="318100"/>
          </a:xfrm>
          <a:prstGeom prst="rect">
            <a:avLst/>
          </a:prstGeom>
        </p:spPr>
        <p:txBody>
          <a:bodyPr wrap="square">
            <a:spAutoFit/>
          </a:bodyPr>
          <a:lstStyle/>
          <a:p>
            <a:pPr algn="ctr">
              <a:spcBef>
                <a:spcPts val="400"/>
              </a:spcBef>
              <a:spcAft>
                <a:spcPts val="400"/>
              </a:spcAft>
            </a:pPr>
            <a:r>
              <a:rPr lang="it-IT" sz="1400" u="none" dirty="0">
                <a:solidFill>
                  <a:schemeClr val="accent1">
                    <a:lumMod val="75000"/>
                  </a:schemeClr>
                </a:solidFill>
                <a:latin typeface="Consolas" pitchFamily="49" charset="0"/>
              </a:rPr>
              <a:t>5416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1.94444E-6 -1.69084E-6 L 0.05434 0.00154 L 0.05347 -0.03024 L 0.27291 -0.03024 L 0.28854 -0.05399 L 0.36927 -0.04474 " pathEditMode="relative" rAng="0" ptsTypes="AAAAAA">
                                      <p:cBhvr>
                                        <p:cTn id="9" dur="2000" fill="hold"/>
                                        <p:tgtEl>
                                          <p:spTgt spid="76"/>
                                        </p:tgtEl>
                                        <p:attrNameLst>
                                          <p:attrName>ppt_x</p:attrName>
                                          <p:attrName>ppt_y</p:attrName>
                                        </p:attrNameLst>
                                      </p:cBhvr>
                                      <p:rCtr x="18500" y="-260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1"/>
                                        </p:tgtEl>
                                        <p:attrNameLst>
                                          <p:attrName>style.visibility</p:attrName>
                                        </p:attrNameLst>
                                      </p:cBhvr>
                                      <p:to>
                                        <p:strVal val="visible"/>
                                      </p:to>
                                    </p:set>
                                  </p:childTnLst>
                                </p:cTn>
                              </p:par>
                            </p:childTnLst>
                          </p:cTn>
                        </p:par>
                        <p:par>
                          <p:cTn id="14" fill="hold">
                            <p:stCondLst>
                              <p:cond delay="0"/>
                            </p:stCondLst>
                            <p:childTnLst>
                              <p:par>
                                <p:cTn id="15" presetID="0" presetClass="path" presetSubtype="0" accel="50000" decel="50000" fill="hold" grpId="1" nodeType="afterEffect">
                                  <p:stCondLst>
                                    <p:cond delay="0"/>
                                  </p:stCondLst>
                                  <p:childTnLst>
                                    <p:animMotion origin="layout" path="M -1.38889E-6 0.0071 L 0.00104 0.02191 L 0.14358 0.0179 L 0.14427 0.04845 L 0.34809 0.04721 " pathEditMode="relative" rAng="0" ptsTypes="AAAAA">
                                      <p:cBhvr>
                                        <p:cTn id="16" dur="3000" fill="hold"/>
                                        <p:tgtEl>
                                          <p:spTgt spid="81"/>
                                        </p:tgtEl>
                                        <p:attrNameLst>
                                          <p:attrName>ppt_x</p:attrName>
                                          <p:attrName>ppt_y</p:attrName>
                                        </p:attrNameLst>
                                      </p:cBhvr>
                                      <p:rCtr x="17400" y="21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par>
                          <p:cTn id="21" fill="hold">
                            <p:stCondLst>
                              <p:cond delay="0"/>
                            </p:stCondLst>
                            <p:childTnLst>
                              <p:par>
                                <p:cTn id="22" presetID="0" presetClass="path" presetSubtype="0" accel="50000" decel="50000" fill="hold" grpId="1" nodeType="afterEffect">
                                  <p:stCondLst>
                                    <p:cond delay="0"/>
                                  </p:stCondLst>
                                  <p:childTnLst>
                                    <p:animMotion origin="layout" path="M 0.00104 0.00309 L 0.0007 0.08082 L -0.12535 0.08606 L -0.1276 0.04905 L -0.26719 0.05707 L -0.26649 0.0145 L -0.47604 0.0145 L -0.54097 0.04689 " pathEditMode="relative" rAng="0" ptsTypes="AAAAAAAA">
                                      <p:cBhvr>
                                        <p:cTn id="23" dur="3000" fill="hold"/>
                                        <p:tgtEl>
                                          <p:spTgt spid="77"/>
                                        </p:tgtEl>
                                        <p:attrNameLst>
                                          <p:attrName>ppt_x</p:attrName>
                                          <p:attrName>ppt_y</p:attrName>
                                        </p:attrNameLst>
                                      </p:cBhvr>
                                      <p:rCtr x="-27100" y="4100"/>
                                    </p:animMotion>
                                  </p:childTnLst>
                                </p:cTn>
                              </p:par>
                            </p:childTnLst>
                          </p:cTn>
                        </p:par>
                        <p:par>
                          <p:cTn id="24" fill="hold">
                            <p:stCondLst>
                              <p:cond delay="3000"/>
                            </p:stCondLst>
                            <p:childTnLst>
                              <p:par>
                                <p:cTn id="25" presetID="1" presetClass="exit" presetSubtype="0" fill="hold" grpId="1" nodeType="afterEffect">
                                  <p:stCondLst>
                                    <p:cond delay="0"/>
                                  </p:stCondLst>
                                  <p:childTnLst>
                                    <p:set>
                                      <p:cBhvr>
                                        <p:cTn id="26" dur="1" fill="hold">
                                          <p:stCondLst>
                                            <p:cond delay="0"/>
                                          </p:stCondLst>
                                        </p:cTn>
                                        <p:tgtEl>
                                          <p:spTgt spid="79"/>
                                        </p:tgtEl>
                                        <p:attrNameLst>
                                          <p:attrName>style.visibility</p:attrName>
                                        </p:attrNameLst>
                                      </p:cBhvr>
                                      <p:to>
                                        <p:strVal val="hidden"/>
                                      </p:to>
                                    </p:set>
                                  </p:childTnLst>
                                </p:cTn>
                              </p:par>
                            </p:childTnLst>
                          </p:cTn>
                        </p:par>
                        <p:par>
                          <p:cTn id="27" fill="hold">
                            <p:stCondLst>
                              <p:cond delay="3000"/>
                            </p:stCondLst>
                            <p:childTnLst>
                              <p:par>
                                <p:cTn id="28" presetID="53" presetClass="entr" presetSubtype="0" fill="hold" grpId="0" nodeType="afterEffect">
                                  <p:stCondLst>
                                    <p:cond delay="0"/>
                                  </p:stCondLst>
                                  <p:childTnLst>
                                    <p:set>
                                      <p:cBhvr>
                                        <p:cTn id="29" dur="1" fill="hold">
                                          <p:stCondLst>
                                            <p:cond delay="0"/>
                                          </p:stCondLst>
                                        </p:cTn>
                                        <p:tgtEl>
                                          <p:spTgt spid="78"/>
                                        </p:tgtEl>
                                        <p:attrNameLst>
                                          <p:attrName>style.visibility</p:attrName>
                                        </p:attrNameLst>
                                      </p:cBhvr>
                                      <p:to>
                                        <p:strVal val="visible"/>
                                      </p:to>
                                    </p:set>
                                    <p:anim calcmode="lin" valueType="num">
                                      <p:cBhvr>
                                        <p:cTn id="30" dur="500" fill="hold"/>
                                        <p:tgtEl>
                                          <p:spTgt spid="78"/>
                                        </p:tgtEl>
                                        <p:attrNameLst>
                                          <p:attrName>ppt_w</p:attrName>
                                        </p:attrNameLst>
                                      </p:cBhvr>
                                      <p:tavLst>
                                        <p:tav tm="0">
                                          <p:val>
                                            <p:fltVal val="0"/>
                                          </p:val>
                                        </p:tav>
                                        <p:tav tm="100000">
                                          <p:val>
                                            <p:strVal val="#ppt_w"/>
                                          </p:val>
                                        </p:tav>
                                      </p:tavLst>
                                    </p:anim>
                                    <p:anim calcmode="lin" valueType="num">
                                      <p:cBhvr>
                                        <p:cTn id="31" dur="500" fill="hold"/>
                                        <p:tgtEl>
                                          <p:spTgt spid="78"/>
                                        </p:tgtEl>
                                        <p:attrNameLst>
                                          <p:attrName>ppt_h</p:attrName>
                                        </p:attrNameLst>
                                      </p:cBhvr>
                                      <p:tavLst>
                                        <p:tav tm="0">
                                          <p:val>
                                            <p:fltVal val="0"/>
                                          </p:val>
                                        </p:tav>
                                        <p:tav tm="100000">
                                          <p:val>
                                            <p:strVal val="#ppt_h"/>
                                          </p:val>
                                        </p:tav>
                                      </p:tavLst>
                                    </p:anim>
                                    <p:animEffect transition="in" filter="fade">
                                      <p:cBhvr>
                                        <p:cTn id="32" dur="500"/>
                                        <p:tgtEl>
                                          <p:spTgt spid="7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iterate type="lt">
                                    <p:tmAbs val="0"/>
                                  </p:iterate>
                                  <p:childTnLst>
                                    <p:set>
                                      <p:cBhvr>
                                        <p:cTn id="36" dur="1" fill="hold">
                                          <p:stCondLst>
                                            <p:cond delay="0"/>
                                          </p:stCondLst>
                                        </p:cTn>
                                        <p:tgtEl>
                                          <p:spTgt spid="24578"/>
                                        </p:tgtEl>
                                        <p:attrNameLst>
                                          <p:attrName>style.visibility</p:attrName>
                                        </p:attrNameLst>
                                      </p:cBhvr>
                                      <p:to>
                                        <p:strVal val="hidden"/>
                                      </p:to>
                                    </p:set>
                                  </p:childTnLst>
                                </p:cTn>
                              </p:par>
                            </p:childTnLst>
                          </p:cTn>
                        </p:par>
                        <p:par>
                          <p:cTn id="37" fill="hold">
                            <p:stCondLst>
                              <p:cond delay="0"/>
                            </p:stCondLst>
                            <p:childTnLst>
                              <p:par>
                                <p:cTn id="38" presetID="1" presetClass="exit" presetSubtype="0" fill="hold" grpId="1" nodeType="afterEffect">
                                  <p:stCondLst>
                                    <p:cond delay="0"/>
                                  </p:stCondLst>
                                  <p:childTnLst>
                                    <p:set>
                                      <p:cBhvr>
                                        <p:cTn id="39" dur="1" fill="hold">
                                          <p:stCondLst>
                                            <p:cond delay="0"/>
                                          </p:stCondLst>
                                        </p:cTn>
                                        <p:tgtEl>
                                          <p:spTgt spid="78"/>
                                        </p:tgtEl>
                                        <p:attrNameLst>
                                          <p:attrName>style.visibility</p:attrName>
                                        </p:attrNameLst>
                                      </p:cBhvr>
                                      <p:to>
                                        <p:strVal val="hidden"/>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24578" grpId="1"/>
      <p:bldP spid="77" grpId="0"/>
      <p:bldP spid="77" grpId="1"/>
      <p:bldP spid="78" grpId="0"/>
      <p:bldP spid="78" grpId="1"/>
      <p:bldP spid="85" grpId="0"/>
      <p:bldP spid="79" grpId="1"/>
      <p:bldP spid="81" grpId="0"/>
      <p:bldP spid="81"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p:cNvSpPr/>
          <p:nvPr/>
        </p:nvSpPr>
        <p:spPr>
          <a:xfrm>
            <a:off x="949820" y="4667259"/>
            <a:ext cx="767296" cy="318100"/>
          </a:xfrm>
          <a:prstGeom prst="rect">
            <a:avLst/>
          </a:prstGeom>
        </p:spPr>
        <p:txBody>
          <a:bodyPr wrap="square">
            <a:spAutoFit/>
          </a:bodyPr>
          <a:lstStyle/>
          <a:p>
            <a:pPr algn="ctr">
              <a:spcBef>
                <a:spcPts val="400"/>
              </a:spcBef>
              <a:spcAft>
                <a:spcPts val="400"/>
              </a:spcAft>
            </a:pPr>
            <a:r>
              <a:rPr lang="it-IT" sz="1400" u="none" dirty="0">
                <a:solidFill>
                  <a:schemeClr val="accent1">
                    <a:lumMod val="75000"/>
                  </a:schemeClr>
                </a:solidFill>
                <a:latin typeface="Consolas" pitchFamily="49" charset="0"/>
              </a:rPr>
              <a:t>5416</a:t>
            </a:r>
          </a:p>
        </p:txBody>
      </p:sp>
      <p:graphicFrame>
        <p:nvGraphicFramePr>
          <p:cNvPr id="63" name="Table 62"/>
          <p:cNvGraphicFramePr>
            <a:graphicFrameLocks noGrp="1"/>
          </p:cNvGraphicFramePr>
          <p:nvPr>
            <p:extLst>
              <p:ext uri="{D42A27DB-BD31-4B8C-83A1-F6EECF244321}">
                <p14:modId xmlns:p14="http://schemas.microsoft.com/office/powerpoint/2010/main" val="73673453"/>
              </p:ext>
            </p:extLst>
          </p:nvPr>
        </p:nvGraphicFramePr>
        <p:xfrm>
          <a:off x="8362744" y="4000504"/>
          <a:ext cx="2591046" cy="111760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rgbClr val="FF0000"/>
                          </a:solidFill>
                          <a:latin typeface="Consolas" pitchFamily="49" charset="0"/>
                        </a:rPr>
                        <a:t>4000</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1492</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rgbClr val="FF0000"/>
                          </a:solidFill>
                          <a:latin typeface="Consolas" pitchFamily="49" charset="0"/>
                        </a:rPr>
                        <a:t>4004</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1918</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rgbClr val="FF0000"/>
                          </a:solidFill>
                          <a:latin typeface="Consolas" pitchFamily="49" charset="0"/>
                        </a:rPr>
                        <a:t>4008</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2006</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4"/>
                  </a:ext>
                </a:extLst>
              </a:tr>
            </a:tbl>
          </a:graphicData>
        </a:graphic>
      </p:graphicFrame>
      <p:sp useBgFill="1">
        <p:nvSpPr>
          <p:cNvPr id="79" name="Text Box 2"/>
          <p:cNvSpPr txBox="1">
            <a:spLocks noChangeArrowheads="1"/>
          </p:cNvSpPr>
          <p:nvPr/>
        </p:nvSpPr>
        <p:spPr bwMode="auto">
          <a:xfrm>
            <a:off x="1039628" y="4702313"/>
            <a:ext cx="577840" cy="213360"/>
          </a:xfrm>
          <a:prstGeom prst="rect">
            <a:avLst/>
          </a:prstGeom>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00" u="none" dirty="0">
                <a:solidFill>
                  <a:srgbClr val="FF0000"/>
                </a:solidFill>
                <a:latin typeface="Consolas" pitchFamily="49" charset="0"/>
              </a:rPr>
              <a:t>5416</a:t>
            </a:r>
          </a:p>
        </p:txBody>
      </p:sp>
      <p:sp>
        <p:nvSpPr>
          <p:cNvPr id="76" name="Text Box 2"/>
          <p:cNvSpPr txBox="1">
            <a:spLocks noChangeArrowheads="1"/>
          </p:cNvSpPr>
          <p:nvPr/>
        </p:nvSpPr>
        <p:spPr bwMode="auto">
          <a:xfrm>
            <a:off x="2755885" y="4081995"/>
            <a:ext cx="1062552"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0795</a:t>
            </a:r>
            <a:endParaRPr lang="it-IT" sz="5333" b="0" u="none" dirty="0">
              <a:solidFill>
                <a:schemeClr val="tx1"/>
              </a:solidFill>
              <a:latin typeface="Consolas" pitchFamily="49" charset="0"/>
            </a:endParaRPr>
          </a:p>
        </p:txBody>
      </p:sp>
      <p:sp>
        <p:nvSpPr>
          <p:cNvPr id="8" name="Title 7"/>
          <p:cNvSpPr>
            <a:spLocks noGrp="1"/>
          </p:cNvSpPr>
          <p:nvPr>
            <p:ph type="title"/>
          </p:nvPr>
        </p:nvSpPr>
        <p:spPr/>
        <p:txBody>
          <a:bodyPr/>
          <a:lstStyle/>
          <a:p>
            <a:r>
              <a:rPr lang="it-IT" dirty="0"/>
              <a:t>Esecuzione istruzione 0794</a:t>
            </a:r>
          </a:p>
        </p:txBody>
      </p:sp>
      <p:grpSp>
        <p:nvGrpSpPr>
          <p:cNvPr id="2" name="Group 77"/>
          <p:cNvGrpSpPr/>
          <p:nvPr/>
        </p:nvGrpSpPr>
        <p:grpSpPr>
          <a:xfrm>
            <a:off x="5238744" y="1238235"/>
            <a:ext cx="1714512" cy="5118115"/>
            <a:chOff x="3929058" y="928676"/>
            <a:chExt cx="1285884" cy="3960000"/>
          </a:xfrm>
        </p:grpSpPr>
        <p:sp>
          <p:nvSpPr>
            <p:cNvPr id="24588" name="Line 12"/>
            <p:cNvSpPr>
              <a:spLocks noChangeShapeType="1"/>
            </p:cNvSpPr>
            <p:nvPr/>
          </p:nvSpPr>
          <p:spPr bwMode="auto">
            <a:xfrm>
              <a:off x="4786314"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89" name="Text Box 13"/>
            <p:cNvSpPr txBox="1">
              <a:spLocks noChangeArrowheads="1"/>
            </p:cNvSpPr>
            <p:nvPr/>
          </p:nvSpPr>
          <p:spPr bwMode="auto">
            <a:xfrm>
              <a:off x="4572000" y="4143386"/>
              <a:ext cx="214315" cy="679453"/>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dati</a:t>
              </a:r>
              <a:endParaRPr lang="it-IT" sz="2667" b="0" u="none" dirty="0">
                <a:solidFill>
                  <a:schemeClr val="tx1"/>
                </a:solidFill>
                <a:latin typeface="Arial" pitchFamily="34" charset="0"/>
              </a:endParaRPr>
            </a:p>
          </p:txBody>
        </p:sp>
        <p:sp>
          <p:nvSpPr>
            <p:cNvPr id="24590" name="Text Box 14"/>
            <p:cNvSpPr txBox="1">
              <a:spLocks noChangeArrowheads="1"/>
            </p:cNvSpPr>
            <p:nvPr/>
          </p:nvSpPr>
          <p:spPr bwMode="auto">
            <a:xfrm>
              <a:off x="4857752" y="4246579"/>
              <a:ext cx="357190"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indirizzi</a:t>
              </a:r>
              <a:endParaRPr lang="it-IT" sz="2667" b="0" u="none" dirty="0">
                <a:solidFill>
                  <a:schemeClr val="tx1"/>
                </a:solidFill>
                <a:latin typeface="Arial" pitchFamily="34" charset="0"/>
              </a:endParaRPr>
            </a:p>
          </p:txBody>
        </p:sp>
        <p:sp>
          <p:nvSpPr>
            <p:cNvPr id="24591" name="Text Box 15"/>
            <p:cNvSpPr txBox="1">
              <a:spLocks noChangeArrowheads="1"/>
            </p:cNvSpPr>
            <p:nvPr/>
          </p:nvSpPr>
          <p:spPr bwMode="auto">
            <a:xfrm>
              <a:off x="3929058" y="4246579"/>
              <a:ext cx="400054"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controllo</a:t>
              </a:r>
              <a:endParaRPr lang="it-IT" sz="2667" b="0" u="none" dirty="0">
                <a:solidFill>
                  <a:schemeClr val="tx1"/>
                </a:solidFill>
                <a:latin typeface="Arial" pitchFamily="34" charset="0"/>
              </a:endParaRPr>
            </a:p>
          </p:txBody>
        </p:sp>
        <p:sp>
          <p:nvSpPr>
            <p:cNvPr id="24592" name="Line 16"/>
            <p:cNvSpPr>
              <a:spLocks noChangeShapeType="1"/>
            </p:cNvSpPr>
            <p:nvPr/>
          </p:nvSpPr>
          <p:spPr bwMode="auto">
            <a:xfrm>
              <a:off x="521494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93" name="Line 17"/>
            <p:cNvSpPr>
              <a:spLocks noChangeShapeType="1"/>
            </p:cNvSpPr>
            <p:nvPr/>
          </p:nvSpPr>
          <p:spPr bwMode="auto">
            <a:xfrm>
              <a:off x="432911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grpSp>
      <p:graphicFrame>
        <p:nvGraphicFramePr>
          <p:cNvPr id="61" name="Table 60"/>
          <p:cNvGraphicFramePr>
            <a:graphicFrameLocks noGrp="1"/>
          </p:cNvGraphicFramePr>
          <p:nvPr>
            <p:extLst>
              <p:ext uri="{D42A27DB-BD31-4B8C-83A1-F6EECF244321}">
                <p14:modId xmlns:p14="http://schemas.microsoft.com/office/powerpoint/2010/main" val="890348555"/>
              </p:ext>
            </p:extLst>
          </p:nvPr>
        </p:nvGraphicFramePr>
        <p:xfrm>
          <a:off x="8362744" y="1675977"/>
          <a:ext cx="2591046" cy="178816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0789</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R02,4000</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0790</a:t>
                      </a:r>
                    </a:p>
                  </a:txBody>
                  <a:tcPr marL="88961" marR="88961" marT="0" marB="0"/>
                </a:tc>
                <a:tc>
                  <a:txBody>
                    <a:bodyPr/>
                    <a:lstStyle/>
                    <a:p>
                      <a:pPr marL="0" marR="0" indent="0" algn="l" defTabSz="914400" eaLnBrk="1" fontAlgn="auto" latinLnBrk="0" hangingPunct="1">
                        <a:lnSpc>
                          <a:spcPct val="100000"/>
                        </a:lnSpc>
                        <a:spcBef>
                          <a:spcPts val="300"/>
                        </a:spcBef>
                        <a:spcAft>
                          <a:spcPts val="300"/>
                        </a:spcAft>
                        <a:buClrTx/>
                        <a:buSzTx/>
                        <a:buFontTx/>
                        <a:buNone/>
                        <a:tabLst/>
                        <a:defRPr/>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R03,4004</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0791</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R01,R02,R03</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0792</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R02,4008</a:t>
                      </a:r>
                    </a:p>
                  </a:txBody>
                  <a:tcPr marL="88961" marR="88961" marT="0" marB="0"/>
                </a:tc>
                <a:extLst>
                  <a:ext uri="{0D108BD9-81ED-4DB2-BD59-A6C34878D82A}">
                    <a16:rowId xmlns:a16="http://schemas.microsoft.com/office/drawing/2014/main" val="10004"/>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0793</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a:t>
                      </a:r>
                      <a:r>
                        <a:rPr lang="it-IT" sz="1400" b="1" dirty="0" err="1">
                          <a:solidFill>
                            <a:schemeClr val="accent1">
                              <a:lumMod val="75000"/>
                            </a:schemeClr>
                          </a:solidFill>
                          <a:latin typeface="Consolas" pitchFamily="49" charset="0"/>
                        </a:rPr>
                        <a:t>R01</a:t>
                      </a:r>
                      <a:r>
                        <a:rPr lang="it-IT" sz="1400" b="1" dirty="0">
                          <a:solidFill>
                            <a:schemeClr val="accent1">
                              <a:lumMod val="75000"/>
                            </a:schemeClr>
                          </a:solidFill>
                          <a:latin typeface="Consolas" pitchFamily="49" charset="0"/>
                        </a:rPr>
                        <a:t>,R02</a:t>
                      </a:r>
                    </a:p>
                  </a:txBody>
                  <a:tcPr marL="88961" marR="88961" marT="0" marB="0"/>
                </a:tc>
                <a:extLst>
                  <a:ext uri="{0D108BD9-81ED-4DB2-BD59-A6C34878D82A}">
                    <a16:rowId xmlns:a16="http://schemas.microsoft.com/office/drawing/2014/main" val="10005"/>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0794</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store</a:t>
                      </a:r>
                      <a:r>
                        <a:rPr lang="it-IT" sz="1400" b="1" dirty="0">
                          <a:solidFill>
                            <a:schemeClr val="accent1">
                              <a:lumMod val="75000"/>
                            </a:schemeClr>
                          </a:solidFill>
                          <a:latin typeface="Consolas" pitchFamily="49" charset="0"/>
                        </a:rPr>
                        <a:t> R01,4000</a:t>
                      </a:r>
                    </a:p>
                  </a:txBody>
                  <a:tcPr marL="88961" marR="88961" marT="0" marB="0"/>
                </a:tc>
                <a:extLst>
                  <a:ext uri="{0D108BD9-81ED-4DB2-BD59-A6C34878D82A}">
                    <a16:rowId xmlns:a16="http://schemas.microsoft.com/office/drawing/2014/main" val="10006"/>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7"/>
                  </a:ext>
                </a:extLst>
              </a:tr>
            </a:tbl>
          </a:graphicData>
        </a:graphic>
      </p:graphicFrame>
      <p:grpSp>
        <p:nvGrpSpPr>
          <p:cNvPr id="3" name="Group 75"/>
          <p:cNvGrpSpPr/>
          <p:nvPr/>
        </p:nvGrpSpPr>
        <p:grpSpPr>
          <a:xfrm>
            <a:off x="361898" y="1144041"/>
            <a:ext cx="3983975" cy="4286281"/>
            <a:chOff x="271423" y="858030"/>
            <a:chExt cx="2987981" cy="3214711"/>
          </a:xfrm>
        </p:grpSpPr>
        <p:sp>
          <p:nvSpPr>
            <p:cNvPr id="24580" name="Text Box 4"/>
            <p:cNvSpPr txBox="1">
              <a:spLocks noChangeArrowheads="1"/>
            </p:cNvSpPr>
            <p:nvPr/>
          </p:nvSpPr>
          <p:spPr bwMode="auto">
            <a:xfrm>
              <a:off x="2643174" y="1651793"/>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PSW</a:t>
              </a:r>
              <a:endParaRPr lang="it-IT" sz="3200" u="none" dirty="0">
                <a:solidFill>
                  <a:schemeClr val="tx1"/>
                </a:solidFill>
                <a:latin typeface="Arial" pitchFamily="34" charset="0"/>
              </a:endParaRPr>
            </a:p>
          </p:txBody>
        </p:sp>
        <p:sp>
          <p:nvSpPr>
            <p:cNvPr id="24583" name="Rectangle 7"/>
            <p:cNvSpPr>
              <a:spLocks noChangeArrowheads="1"/>
            </p:cNvSpPr>
            <p:nvPr/>
          </p:nvSpPr>
          <p:spPr bwMode="auto">
            <a:xfrm>
              <a:off x="279359" y="1135063"/>
              <a:ext cx="2980045" cy="2936885"/>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585" name="Text Box 9"/>
            <p:cNvSpPr txBox="1">
              <a:spLocks noChangeArrowheads="1"/>
            </p:cNvSpPr>
            <p:nvPr/>
          </p:nvSpPr>
          <p:spPr bwMode="auto">
            <a:xfrm>
              <a:off x="279359" y="1135063"/>
              <a:ext cx="148910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Data </a:t>
              </a:r>
              <a:r>
                <a:rPr lang="it-IT" sz="1867" u="none" dirty="0" err="1">
                  <a:solidFill>
                    <a:schemeClr val="tx1"/>
                  </a:solidFill>
                  <a:effectLst>
                    <a:outerShdw blurRad="38100" dist="38100" dir="2700000" algn="tl">
                      <a:srgbClr val="000000">
                        <a:alpha val="43137"/>
                      </a:srgbClr>
                    </a:outerShdw>
                  </a:effectLst>
                  <a:latin typeface="Calibri" pitchFamily="34" charset="0"/>
                </a:rPr>
                <a:t>path</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6" name="Text Box 10"/>
            <p:cNvSpPr txBox="1">
              <a:spLocks noChangeArrowheads="1"/>
            </p:cNvSpPr>
            <p:nvPr/>
          </p:nvSpPr>
          <p:spPr bwMode="auto">
            <a:xfrm>
              <a:off x="1770177" y="1135063"/>
              <a:ext cx="148922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Unità di controllo</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7" name="Text Box 11"/>
            <p:cNvSpPr txBox="1">
              <a:spLocks noChangeArrowheads="1"/>
            </p:cNvSpPr>
            <p:nvPr/>
          </p:nvSpPr>
          <p:spPr bwMode="auto">
            <a:xfrm>
              <a:off x="279359" y="858030"/>
              <a:ext cx="609602"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CPU</a:t>
              </a:r>
              <a:endParaRPr lang="it-IT" sz="3733" b="0" u="none" dirty="0">
                <a:solidFill>
                  <a:schemeClr val="tx1"/>
                </a:solidFill>
                <a:latin typeface="Arial" pitchFamily="34" charset="0"/>
              </a:endParaRPr>
            </a:p>
          </p:txBody>
        </p:sp>
        <p:sp>
          <p:nvSpPr>
            <p:cNvPr id="24599" name="Freeform 23"/>
            <p:cNvSpPr>
              <a:spLocks/>
            </p:cNvSpPr>
            <p:nvPr/>
          </p:nvSpPr>
          <p:spPr bwMode="auto">
            <a:xfrm rot="-5400000">
              <a:off x="1409693" y="1784355"/>
              <a:ext cx="717554" cy="596888"/>
            </a:xfrm>
            <a:custGeom>
              <a:avLst/>
              <a:gdLst>
                <a:gd name="connsiteX0" fmla="*/ 0 w 113"/>
                <a:gd name="connsiteY0" fmla="*/ 791 h 791"/>
                <a:gd name="connsiteX1" fmla="*/ 78 w 113"/>
                <a:gd name="connsiteY1" fmla="*/ 781 h 791"/>
                <a:gd name="connsiteX2" fmla="*/ 113 w 113"/>
                <a:gd name="connsiteY2" fmla="*/ 0 h 791"/>
                <a:gd name="connsiteX0" fmla="*/ 0 w 117"/>
                <a:gd name="connsiteY0" fmla="*/ 791 h 791"/>
                <a:gd name="connsiteX1" fmla="*/ 105 w 117"/>
                <a:gd name="connsiteY1" fmla="*/ 602 h 791"/>
                <a:gd name="connsiteX2" fmla="*/ 113 w 117"/>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5"/>
                <a:gd name="connsiteY0" fmla="*/ 791 h 791"/>
                <a:gd name="connsiteX1" fmla="*/ 115 w 115"/>
                <a:gd name="connsiteY1" fmla="*/ 580 h 791"/>
                <a:gd name="connsiteX2" fmla="*/ 113 w 115"/>
                <a:gd name="connsiteY2" fmla="*/ 0 h 791"/>
                <a:gd name="connsiteX0" fmla="*/ 0 w 114"/>
                <a:gd name="connsiteY0" fmla="*/ 791 h 791"/>
                <a:gd name="connsiteX1" fmla="*/ 108 w 114"/>
                <a:gd name="connsiteY1" fmla="*/ 562 h 791"/>
                <a:gd name="connsiteX2" fmla="*/ 113 w 114"/>
                <a:gd name="connsiteY2" fmla="*/ 0 h 791"/>
                <a:gd name="connsiteX0" fmla="*/ 0 w 113"/>
                <a:gd name="connsiteY0" fmla="*/ 791 h 791"/>
                <a:gd name="connsiteX1" fmla="*/ 108 w 113"/>
                <a:gd name="connsiteY1" fmla="*/ 562 h 791"/>
                <a:gd name="connsiteX2" fmla="*/ 113 w 113"/>
                <a:gd name="connsiteY2" fmla="*/ 0 h 791"/>
                <a:gd name="connsiteX0" fmla="*/ 0 w 113"/>
                <a:gd name="connsiteY0" fmla="*/ 791 h 803"/>
                <a:gd name="connsiteX1" fmla="*/ 102 w 113"/>
                <a:gd name="connsiteY1" fmla="*/ 803 h 803"/>
                <a:gd name="connsiteX2" fmla="*/ 113 w 113"/>
                <a:gd name="connsiteY2" fmla="*/ 0 h 803"/>
                <a:gd name="connsiteX0" fmla="*/ 0 w 113"/>
                <a:gd name="connsiteY0" fmla="*/ 791 h 803"/>
                <a:gd name="connsiteX1" fmla="*/ 102 w 113"/>
                <a:gd name="connsiteY1" fmla="*/ 803 h 803"/>
                <a:gd name="connsiteX2" fmla="*/ 113 w 113"/>
                <a:gd name="connsiteY2" fmla="*/ 0 h 803"/>
                <a:gd name="connsiteX0" fmla="*/ 0 w 119"/>
                <a:gd name="connsiteY0" fmla="*/ 791 h 804"/>
                <a:gd name="connsiteX1" fmla="*/ 102 w 119"/>
                <a:gd name="connsiteY1" fmla="*/ 803 h 804"/>
                <a:gd name="connsiteX2" fmla="*/ 108 w 119"/>
                <a:gd name="connsiteY2" fmla="*/ 446 h 804"/>
                <a:gd name="connsiteX3" fmla="*/ 113 w 119"/>
                <a:gd name="connsiteY3" fmla="*/ 0 h 804"/>
                <a:gd name="connsiteX0" fmla="*/ 0 w 121"/>
                <a:gd name="connsiteY0" fmla="*/ 791 h 803"/>
                <a:gd name="connsiteX1" fmla="*/ 102 w 121"/>
                <a:gd name="connsiteY1" fmla="*/ 803 h 803"/>
                <a:gd name="connsiteX2" fmla="*/ 113 w 121"/>
                <a:gd name="connsiteY2" fmla="*/ 0 h 803"/>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Lst>
              <a:ahLst/>
              <a:cxnLst>
                <a:cxn ang="0">
                  <a:pos x="connsiteX0" y="connsiteY0"/>
                </a:cxn>
                <a:cxn ang="0">
                  <a:pos x="connsiteX1" y="connsiteY1"/>
                </a:cxn>
                <a:cxn ang="0">
                  <a:pos x="connsiteX2" y="connsiteY2"/>
                </a:cxn>
              </a:cxnLst>
              <a:rect l="l" t="t" r="r" b="b"/>
              <a:pathLst>
                <a:path w="113" h="791">
                  <a:moveTo>
                    <a:pt x="0" y="791"/>
                  </a:moveTo>
                  <a:lnTo>
                    <a:pt x="97" y="661"/>
                  </a:lnTo>
                  <a:cubicBezTo>
                    <a:pt x="102" y="441"/>
                    <a:pt x="108" y="220"/>
                    <a:pt x="113" y="0"/>
                  </a:cubicBez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0" name="Freeform 24"/>
            <p:cNvSpPr>
              <a:spLocks/>
            </p:cNvSpPr>
            <p:nvPr/>
          </p:nvSpPr>
          <p:spPr bwMode="auto">
            <a:xfrm rot="-5400000">
              <a:off x="1871264" y="1152138"/>
              <a:ext cx="262730" cy="1138220"/>
            </a:xfrm>
            <a:custGeom>
              <a:avLst/>
              <a:gdLst/>
              <a:ahLst/>
              <a:cxnLst>
                <a:cxn ang="0">
                  <a:pos x="330" y="0"/>
                </a:cxn>
                <a:cxn ang="0">
                  <a:pos x="330" y="773"/>
                </a:cxn>
                <a:cxn ang="0">
                  <a:pos x="0" y="780"/>
                </a:cxn>
              </a:cxnLst>
              <a:rect l="0" t="0" r="r" b="b"/>
              <a:pathLst>
                <a:path w="330" h="780">
                  <a:moveTo>
                    <a:pt x="330" y="0"/>
                  </a:moveTo>
                  <a:lnTo>
                    <a:pt x="330" y="773"/>
                  </a:lnTo>
                  <a:lnTo>
                    <a:pt x="0" y="780"/>
                  </a:ln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1" name="Rectangle 25"/>
            <p:cNvSpPr>
              <a:spLocks noChangeArrowheads="1"/>
            </p:cNvSpPr>
            <p:nvPr/>
          </p:nvSpPr>
          <p:spPr bwMode="auto">
            <a:xfrm>
              <a:off x="1770178" y="2441576"/>
              <a:ext cx="1234942"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2" name="Rectangle 26"/>
            <p:cNvSpPr>
              <a:spLocks noChangeArrowheads="1"/>
            </p:cNvSpPr>
            <p:nvPr/>
          </p:nvSpPr>
          <p:spPr bwMode="auto">
            <a:xfrm>
              <a:off x="2143108" y="1851024"/>
              <a:ext cx="812777" cy="292093"/>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4" name="Rectangle 28"/>
            <p:cNvSpPr>
              <a:spLocks noChangeArrowheads="1"/>
            </p:cNvSpPr>
            <p:nvPr/>
          </p:nvSpPr>
          <p:spPr bwMode="auto">
            <a:xfrm>
              <a:off x="571472" y="2143121"/>
              <a:ext cx="991426" cy="1785951"/>
            </a:xfrm>
            <a:prstGeom prst="rect">
              <a:avLst/>
            </a:prstGeom>
            <a:noFill/>
            <a:ln w="28575">
              <a:solidFill>
                <a:schemeClr val="tx2">
                  <a:lumMod val="40000"/>
                  <a:lumOff val="60000"/>
                </a:schemeClr>
              </a:solidFill>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24605" name="Text Box 29"/>
            <p:cNvSpPr txBox="1">
              <a:spLocks noChangeArrowheads="1"/>
            </p:cNvSpPr>
            <p:nvPr/>
          </p:nvSpPr>
          <p:spPr bwMode="auto">
            <a:xfrm flipH="1">
              <a:off x="571471" y="2143123"/>
              <a:ext cx="991428" cy="23336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Registri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24609" name="Freeform 33"/>
            <p:cNvSpPr>
              <a:spLocks/>
            </p:cNvSpPr>
            <p:nvPr/>
          </p:nvSpPr>
          <p:spPr bwMode="auto">
            <a:xfrm rot="16200000" flipV="1">
              <a:off x="841763" y="1218789"/>
              <a:ext cx="450845" cy="991426"/>
            </a:xfrm>
            <a:custGeom>
              <a:avLst/>
              <a:gdLst/>
              <a:ahLst/>
              <a:cxnLst>
                <a:cxn ang="0">
                  <a:pos x="0" y="0"/>
                </a:cxn>
                <a:cxn ang="0">
                  <a:pos x="900" y="330"/>
                </a:cxn>
                <a:cxn ang="0">
                  <a:pos x="900" y="1487"/>
                </a:cxn>
                <a:cxn ang="0">
                  <a:pos x="0" y="1817"/>
                </a:cxn>
                <a:cxn ang="0">
                  <a:pos x="3" y="1131"/>
                </a:cxn>
                <a:cxn ang="0">
                  <a:pos x="222" y="1023"/>
                </a:cxn>
                <a:cxn ang="0">
                  <a:pos x="222" y="788"/>
                </a:cxn>
                <a:cxn ang="0">
                  <a:pos x="0" y="684"/>
                </a:cxn>
                <a:cxn ang="0">
                  <a:pos x="0" y="0"/>
                </a:cxn>
              </a:cxnLst>
              <a:rect l="0" t="0" r="r" b="b"/>
              <a:pathLst>
                <a:path w="900" h="1817">
                  <a:moveTo>
                    <a:pt x="0" y="0"/>
                  </a:moveTo>
                  <a:lnTo>
                    <a:pt x="900" y="330"/>
                  </a:lnTo>
                  <a:lnTo>
                    <a:pt x="900" y="1487"/>
                  </a:lnTo>
                  <a:lnTo>
                    <a:pt x="0" y="1817"/>
                  </a:lnTo>
                  <a:lnTo>
                    <a:pt x="3" y="1131"/>
                  </a:lnTo>
                  <a:lnTo>
                    <a:pt x="222" y="1023"/>
                  </a:lnTo>
                  <a:lnTo>
                    <a:pt x="222" y="788"/>
                  </a:lnTo>
                  <a:lnTo>
                    <a:pt x="0" y="684"/>
                  </a:lnTo>
                  <a:lnTo>
                    <a:pt x="0" y="0"/>
                  </a:lnTo>
                  <a:close/>
                </a:path>
              </a:pathLst>
            </a:custGeom>
            <a:noFill/>
            <a:ln w="28575" cap="flat" cmpd="sng">
              <a:solidFill>
                <a:srgbClr val="FF0000"/>
              </a:solidFill>
              <a:prstDash val="solid"/>
              <a:round/>
              <a:headEnd/>
              <a:tailEnd/>
            </a:ln>
            <a:effectLst/>
          </p:spPr>
          <p:txBody>
            <a:bodyPr vert="horz" wrap="square" lIns="121920" tIns="60960" rIns="121920" bIns="60960" numCol="1" anchor="ctr" anchorCtr="0" compatLnSpc="1">
              <a:prstTxWarp prst="textNoShape">
                <a:avLst/>
              </a:prstTxWarp>
            </a:bodyPr>
            <a:lstStyle/>
            <a:p>
              <a:endParaRPr lang="it-IT" sz="1467">
                <a:latin typeface="+mn-lt"/>
              </a:endParaRPr>
            </a:p>
          </p:txBody>
        </p:sp>
        <p:sp>
          <p:nvSpPr>
            <p:cNvPr id="24610" name="Text Box 34"/>
            <p:cNvSpPr txBox="1">
              <a:spLocks noChangeArrowheads="1"/>
            </p:cNvSpPr>
            <p:nvPr/>
          </p:nvSpPr>
          <p:spPr bwMode="auto">
            <a:xfrm>
              <a:off x="777080" y="1589882"/>
              <a:ext cx="580210" cy="2055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ALU</a:t>
              </a:r>
              <a:endParaRPr lang="it-IT" sz="2400" b="0" u="none" dirty="0">
                <a:solidFill>
                  <a:srgbClr val="FF0000"/>
                </a:solidFill>
                <a:effectLst>
                  <a:outerShdw blurRad="38100" dist="38100" dir="2700000" algn="tl">
                    <a:srgbClr val="000000">
                      <a:alpha val="43137"/>
                    </a:srgbClr>
                  </a:outerShdw>
                </a:effectLst>
                <a:latin typeface="Arial" pitchFamily="34" charset="0"/>
              </a:endParaRPr>
            </a:p>
          </p:txBody>
        </p:sp>
        <p:cxnSp>
          <p:nvCxnSpPr>
            <p:cNvPr id="59" name="Straight Connector 58"/>
            <p:cNvCxnSpPr>
              <a:stCxn id="24583" idx="0"/>
              <a:endCxn id="24583" idx="2"/>
            </p:cNvCxnSpPr>
            <p:nvPr/>
          </p:nvCxnSpPr>
          <p:spPr>
            <a:xfrm rot="16200000" flipH="1">
              <a:off x="300939" y="2603505"/>
              <a:ext cx="2936885" cy="1588"/>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4"/>
            <p:cNvSpPr txBox="1">
              <a:spLocks noChangeArrowheads="1"/>
            </p:cNvSpPr>
            <p:nvPr/>
          </p:nvSpPr>
          <p:spPr bwMode="auto">
            <a:xfrm>
              <a:off x="2643174" y="224075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IR</a:t>
              </a:r>
              <a:endParaRPr lang="it-IT" sz="4800" u="none" dirty="0">
                <a:solidFill>
                  <a:schemeClr val="tx1"/>
                </a:solidFill>
                <a:latin typeface="Arial" pitchFamily="34" charset="0"/>
              </a:endParaRPr>
            </a:p>
          </p:txBody>
        </p:sp>
        <p:sp>
          <p:nvSpPr>
            <p:cNvPr id="57" name="Rectangle 25"/>
            <p:cNvSpPr>
              <a:spLocks noChangeArrowheads="1"/>
            </p:cNvSpPr>
            <p:nvPr/>
          </p:nvSpPr>
          <p:spPr bwMode="auto">
            <a:xfrm>
              <a:off x="1928794" y="3061496"/>
              <a:ext cx="1076325"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58" name="Text Box 4"/>
            <p:cNvSpPr txBox="1">
              <a:spLocks noChangeArrowheads="1"/>
            </p:cNvSpPr>
            <p:nvPr/>
          </p:nvSpPr>
          <p:spPr bwMode="auto">
            <a:xfrm>
              <a:off x="2643174" y="286067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PC</a:t>
              </a:r>
              <a:endParaRPr lang="it-IT" sz="4800" u="none" dirty="0">
                <a:solidFill>
                  <a:schemeClr val="tx1"/>
                </a:solidFill>
                <a:latin typeface="Arial" pitchFamily="34" charset="0"/>
              </a:endParaRPr>
            </a:p>
          </p:txBody>
        </p:sp>
        <p:sp>
          <p:nvSpPr>
            <p:cNvPr id="64" name="Rectangle 28"/>
            <p:cNvSpPr>
              <a:spLocks noChangeArrowheads="1"/>
            </p:cNvSpPr>
            <p:nvPr/>
          </p:nvSpPr>
          <p:spPr bwMode="auto">
            <a:xfrm>
              <a:off x="571471" y="350044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5" name="Rectangle 28"/>
            <p:cNvSpPr>
              <a:spLocks noChangeArrowheads="1"/>
            </p:cNvSpPr>
            <p:nvPr/>
          </p:nvSpPr>
          <p:spPr bwMode="auto">
            <a:xfrm>
              <a:off x="575439" y="307181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6" name="Rectangle 28"/>
            <p:cNvSpPr>
              <a:spLocks noChangeArrowheads="1"/>
            </p:cNvSpPr>
            <p:nvPr/>
          </p:nvSpPr>
          <p:spPr bwMode="auto">
            <a:xfrm>
              <a:off x="571471" y="2646360"/>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7" name="Text Box 29"/>
            <p:cNvSpPr txBox="1">
              <a:spLocks noChangeArrowheads="1"/>
            </p:cNvSpPr>
            <p:nvPr/>
          </p:nvSpPr>
          <p:spPr bwMode="auto">
            <a:xfrm flipH="1">
              <a:off x="271423" y="371475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R00</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8" name="Text Box 29"/>
            <p:cNvSpPr txBox="1">
              <a:spLocks noChangeArrowheads="1"/>
            </p:cNvSpPr>
            <p:nvPr/>
          </p:nvSpPr>
          <p:spPr bwMode="auto">
            <a:xfrm flipH="1">
              <a:off x="271423" y="3501076"/>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R01</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9" name="Text Box 29"/>
            <p:cNvSpPr txBox="1">
              <a:spLocks noChangeArrowheads="1"/>
            </p:cNvSpPr>
            <p:nvPr/>
          </p:nvSpPr>
          <p:spPr bwMode="auto">
            <a:xfrm flipH="1">
              <a:off x="271423" y="328739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R02</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0" name="Text Box 29"/>
            <p:cNvSpPr txBox="1">
              <a:spLocks noChangeArrowheads="1"/>
            </p:cNvSpPr>
            <p:nvPr/>
          </p:nvSpPr>
          <p:spPr bwMode="auto">
            <a:xfrm flipH="1">
              <a:off x="271423" y="3073718"/>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R03</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1" name="Text Box 29"/>
            <p:cNvSpPr txBox="1">
              <a:spLocks noChangeArrowheads="1"/>
            </p:cNvSpPr>
            <p:nvPr/>
          </p:nvSpPr>
          <p:spPr bwMode="auto">
            <a:xfrm flipH="1">
              <a:off x="271423" y="2860039"/>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R04</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2" name="Text Box 29"/>
            <p:cNvSpPr txBox="1">
              <a:spLocks noChangeArrowheads="1"/>
            </p:cNvSpPr>
            <p:nvPr/>
          </p:nvSpPr>
          <p:spPr bwMode="auto">
            <a:xfrm flipH="1">
              <a:off x="271423" y="2646360"/>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R05</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3" name="Text Box 29"/>
            <p:cNvSpPr txBox="1">
              <a:spLocks noChangeArrowheads="1"/>
            </p:cNvSpPr>
            <p:nvPr/>
          </p:nvSpPr>
          <p:spPr bwMode="auto">
            <a:xfrm flipH="1">
              <a:off x="271423" y="2432045"/>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a:t>
              </a:r>
              <a:endParaRPr kumimoji="0" lang="it-IT" i="0" u="none" strike="noStrike" cap="none" normalizeH="0" baseline="0" dirty="0">
                <a:ln>
                  <a:noFill/>
                </a:ln>
                <a:solidFill>
                  <a:schemeClr val="tx2">
                    <a:lumMod val="60000"/>
                    <a:lumOff val="40000"/>
                  </a:schemeClr>
                </a:solidFill>
                <a:latin typeface="Arial" pitchFamily="34" charset="0"/>
              </a:endParaRPr>
            </a:p>
          </p:txBody>
        </p:sp>
      </p:grpSp>
      <p:grpSp>
        <p:nvGrpSpPr>
          <p:cNvPr id="4" name="Group 76"/>
          <p:cNvGrpSpPr/>
          <p:nvPr/>
        </p:nvGrpSpPr>
        <p:grpSpPr>
          <a:xfrm>
            <a:off x="8191513" y="1142984"/>
            <a:ext cx="3238524" cy="4095779"/>
            <a:chOff x="6143635" y="857238"/>
            <a:chExt cx="2428893" cy="3071834"/>
          </a:xfrm>
        </p:grpSpPr>
        <p:sp>
          <p:nvSpPr>
            <p:cNvPr id="24581" name="Rectangle 5"/>
            <p:cNvSpPr>
              <a:spLocks noChangeArrowheads="1"/>
            </p:cNvSpPr>
            <p:nvPr/>
          </p:nvSpPr>
          <p:spPr bwMode="auto">
            <a:xfrm>
              <a:off x="6143636" y="1135063"/>
              <a:ext cx="2428892" cy="2794009"/>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14" name="Text Box 38"/>
            <p:cNvSpPr txBox="1">
              <a:spLocks noChangeArrowheads="1"/>
            </p:cNvSpPr>
            <p:nvPr/>
          </p:nvSpPr>
          <p:spPr bwMode="auto">
            <a:xfrm>
              <a:off x="6143635" y="857238"/>
              <a:ext cx="857256"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Memoria</a:t>
              </a:r>
              <a:endParaRPr lang="it-IT" sz="3733" b="0" u="none" dirty="0">
                <a:solidFill>
                  <a:schemeClr val="tx1"/>
                </a:solidFill>
                <a:latin typeface="Arial" pitchFamily="34" charset="0"/>
              </a:endParaRPr>
            </a:p>
          </p:txBody>
        </p:sp>
        <p:sp>
          <p:nvSpPr>
            <p:cNvPr id="74" name="Text Box 29"/>
            <p:cNvSpPr txBox="1">
              <a:spLocks noChangeArrowheads="1"/>
            </p:cNvSpPr>
            <p:nvPr/>
          </p:nvSpPr>
          <p:spPr bwMode="auto">
            <a:xfrm flipH="1">
              <a:off x="8286780" y="1256984"/>
              <a:ext cx="285748" cy="134112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Istruzioni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75" name="Text Box 29"/>
            <p:cNvSpPr txBox="1">
              <a:spLocks noChangeArrowheads="1"/>
            </p:cNvSpPr>
            <p:nvPr/>
          </p:nvSpPr>
          <p:spPr bwMode="auto">
            <a:xfrm flipH="1">
              <a:off x="8286780" y="3000378"/>
              <a:ext cx="285748" cy="852325"/>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Dati</a:t>
              </a:r>
              <a:endParaRPr lang="it-IT" sz="2667" b="0" u="none" dirty="0">
                <a:solidFill>
                  <a:srgbClr val="FF0000"/>
                </a:solidFill>
                <a:effectLst>
                  <a:outerShdw blurRad="38100" dist="38100" dir="2700000" algn="tl">
                    <a:srgbClr val="000000">
                      <a:alpha val="43137"/>
                    </a:srgbClr>
                  </a:outerShdw>
                </a:effectLst>
                <a:latin typeface="Arial" pitchFamily="34" charset="0"/>
              </a:endParaRPr>
            </a:p>
          </p:txBody>
        </p:sp>
      </p:grpSp>
      <p:grpSp>
        <p:nvGrpSpPr>
          <p:cNvPr id="9" name="Group 84"/>
          <p:cNvGrpSpPr/>
          <p:nvPr/>
        </p:nvGrpSpPr>
        <p:grpSpPr>
          <a:xfrm>
            <a:off x="4036431" y="1822451"/>
            <a:ext cx="4155084" cy="162988"/>
            <a:chOff x="3027323" y="1366838"/>
            <a:chExt cx="3116313" cy="122241"/>
          </a:xfrm>
        </p:grpSpPr>
        <p:sp>
          <p:nvSpPr>
            <p:cNvPr id="24596" name="Line 20"/>
            <p:cNvSpPr>
              <a:spLocks noChangeShapeType="1"/>
            </p:cNvSpPr>
            <p:nvPr/>
          </p:nvSpPr>
          <p:spPr bwMode="auto">
            <a:xfrm>
              <a:off x="3027323" y="1366838"/>
              <a:ext cx="1301789" cy="0"/>
            </a:xfrm>
            <a:prstGeom prst="line">
              <a:avLst/>
            </a:prstGeom>
            <a:noFill/>
            <a:ln w="31750">
              <a:solidFill>
                <a:srgbClr val="333333"/>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03" name="Line 27"/>
            <p:cNvSpPr>
              <a:spLocks noChangeShapeType="1"/>
            </p:cNvSpPr>
            <p:nvPr/>
          </p:nvSpPr>
          <p:spPr bwMode="auto">
            <a:xfrm>
              <a:off x="4329111" y="1489079"/>
              <a:ext cx="1814525" cy="0"/>
            </a:xfrm>
            <a:prstGeom prst="line">
              <a:avLst/>
            </a:prstGeom>
            <a:noFill/>
            <a:ln w="31750">
              <a:solidFill>
                <a:srgbClr val="333333"/>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0" name="Group 86"/>
          <p:cNvGrpSpPr/>
          <p:nvPr/>
        </p:nvGrpSpPr>
        <p:grpSpPr>
          <a:xfrm>
            <a:off x="2083864" y="3333749"/>
            <a:ext cx="6107651" cy="1809763"/>
            <a:chOff x="1562898" y="2500312"/>
            <a:chExt cx="4580738" cy="1357322"/>
          </a:xfrm>
        </p:grpSpPr>
        <p:sp>
          <p:nvSpPr>
            <p:cNvPr id="24608" name="Line 32"/>
            <p:cNvSpPr>
              <a:spLocks noChangeShapeType="1"/>
            </p:cNvSpPr>
            <p:nvPr/>
          </p:nvSpPr>
          <p:spPr bwMode="auto">
            <a:xfrm rot="5400000" flipH="1">
              <a:off x="5464975" y="2821783"/>
              <a:ext cx="0" cy="1357322"/>
            </a:xfrm>
            <a:prstGeom prst="line">
              <a:avLst/>
            </a:prstGeom>
            <a:noFill/>
            <a:ln w="31750">
              <a:solidFill>
                <a:srgbClr val="FF0000"/>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11" name="Line 35"/>
            <p:cNvSpPr>
              <a:spLocks noChangeShapeType="1"/>
            </p:cNvSpPr>
            <p:nvPr/>
          </p:nvSpPr>
          <p:spPr bwMode="auto">
            <a:xfrm>
              <a:off x="5214942" y="3786196"/>
              <a:ext cx="928694" cy="0"/>
            </a:xfrm>
            <a:prstGeom prst="line">
              <a:avLst/>
            </a:prstGeom>
            <a:noFill/>
            <a:ln w="31750">
              <a:solidFill>
                <a:srgbClr val="FF0000"/>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0" name="Line 35"/>
            <p:cNvSpPr>
              <a:spLocks noChangeShapeType="1"/>
            </p:cNvSpPr>
            <p:nvPr/>
          </p:nvSpPr>
          <p:spPr bwMode="auto">
            <a:xfrm flipV="1">
              <a:off x="3005120" y="2500312"/>
              <a:ext cx="2216968" cy="0"/>
            </a:xfrm>
            <a:prstGeom prst="line">
              <a:avLst/>
            </a:prstGeom>
            <a:noFill/>
            <a:ln w="31750">
              <a:solidFill>
                <a:srgbClr val="FF0000"/>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2" name="Line 35"/>
            <p:cNvSpPr>
              <a:spLocks noChangeShapeType="1"/>
            </p:cNvSpPr>
            <p:nvPr/>
          </p:nvSpPr>
          <p:spPr bwMode="auto">
            <a:xfrm flipV="1">
              <a:off x="1566865" y="3857634"/>
              <a:ext cx="3648075" cy="0"/>
            </a:xfrm>
            <a:prstGeom prst="line">
              <a:avLst/>
            </a:prstGeom>
            <a:noFill/>
            <a:ln w="31750">
              <a:solidFill>
                <a:srgbClr val="FF0000"/>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3" name="Line 32"/>
            <p:cNvSpPr>
              <a:spLocks noChangeShapeType="1"/>
            </p:cNvSpPr>
            <p:nvPr/>
          </p:nvSpPr>
          <p:spPr bwMode="auto">
            <a:xfrm rot="5400000" flipH="1">
              <a:off x="3174607" y="1960173"/>
              <a:ext cx="0" cy="3223417"/>
            </a:xfrm>
            <a:prstGeom prst="line">
              <a:avLst/>
            </a:prstGeom>
            <a:noFill/>
            <a:ln w="31750">
              <a:solidFill>
                <a:srgbClr val="FF0000"/>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1" name="Group 85"/>
          <p:cNvGrpSpPr/>
          <p:nvPr/>
        </p:nvGrpSpPr>
        <p:grpSpPr>
          <a:xfrm>
            <a:off x="4006825" y="3524251"/>
            <a:ext cx="4184691" cy="762005"/>
            <a:chOff x="3005119" y="2643188"/>
            <a:chExt cx="3138518" cy="571504"/>
          </a:xfrm>
        </p:grpSpPr>
        <p:sp>
          <p:nvSpPr>
            <p:cNvPr id="24595" name="Line 19"/>
            <p:cNvSpPr>
              <a:spLocks noChangeShapeType="1"/>
            </p:cNvSpPr>
            <p:nvPr/>
          </p:nvSpPr>
          <p:spPr bwMode="auto">
            <a:xfrm flipH="1" flipV="1">
              <a:off x="3005119" y="2643188"/>
              <a:ext cx="1781194"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598" name="Line 22"/>
            <p:cNvSpPr>
              <a:spLocks noChangeShapeType="1"/>
            </p:cNvSpPr>
            <p:nvPr/>
          </p:nvSpPr>
          <p:spPr bwMode="auto">
            <a:xfrm flipV="1">
              <a:off x="5214943" y="3071816"/>
              <a:ext cx="928694"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0" name="Line 18"/>
            <p:cNvSpPr>
              <a:spLocks noChangeShapeType="1"/>
            </p:cNvSpPr>
            <p:nvPr/>
          </p:nvSpPr>
          <p:spPr bwMode="auto">
            <a:xfrm flipV="1">
              <a:off x="3005119" y="3214692"/>
              <a:ext cx="2209821"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2" name="Line 22"/>
            <p:cNvSpPr>
              <a:spLocks noChangeShapeType="1"/>
            </p:cNvSpPr>
            <p:nvPr/>
          </p:nvSpPr>
          <p:spPr bwMode="auto">
            <a:xfrm flipH="1" flipV="1">
              <a:off x="4786313" y="2786064"/>
              <a:ext cx="1357322"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grpSp>
      <p:sp>
        <p:nvSpPr>
          <p:cNvPr id="77" name="Rectangle 76"/>
          <p:cNvSpPr/>
          <p:nvPr/>
        </p:nvSpPr>
        <p:spPr>
          <a:xfrm>
            <a:off x="2360238" y="3270689"/>
            <a:ext cx="1747532" cy="318100"/>
          </a:xfrm>
          <a:prstGeom prst="rect">
            <a:avLst/>
          </a:prstGeom>
        </p:spPr>
        <p:txBody>
          <a:bodyPr wrap="square">
            <a:spAutoFit/>
          </a:bodyPr>
          <a:lstStyle/>
          <a:p>
            <a:pPr algn="ctr">
              <a:spcBef>
                <a:spcPts val="400"/>
              </a:spcBef>
              <a:spcAft>
                <a:spcPts val="400"/>
              </a:spcAft>
            </a:pPr>
            <a:r>
              <a:rPr lang="it-IT" sz="1400" u="none" dirty="0" err="1">
                <a:solidFill>
                  <a:schemeClr val="accent1">
                    <a:lumMod val="75000"/>
                  </a:schemeClr>
                </a:solidFill>
                <a:latin typeface="Consolas" pitchFamily="49" charset="0"/>
              </a:rPr>
              <a:t>store</a:t>
            </a:r>
            <a:r>
              <a:rPr lang="it-IT" sz="1400" u="none" dirty="0">
                <a:solidFill>
                  <a:schemeClr val="accent1">
                    <a:lumMod val="75000"/>
                  </a:schemeClr>
                </a:solidFill>
                <a:latin typeface="Consolas" pitchFamily="49" charset="0"/>
              </a:rPr>
              <a:t> R01,4000</a:t>
            </a:r>
          </a:p>
        </p:txBody>
      </p:sp>
      <p:sp>
        <p:nvSpPr>
          <p:cNvPr id="24578" name="Text Box 2"/>
          <p:cNvSpPr txBox="1">
            <a:spLocks noChangeArrowheads="1"/>
          </p:cNvSpPr>
          <p:nvPr/>
        </p:nvSpPr>
        <p:spPr bwMode="auto">
          <a:xfrm>
            <a:off x="3428985" y="3270687"/>
            <a:ext cx="577840" cy="348815"/>
          </a:xfrm>
          <a:prstGeom prst="rect">
            <a:avLst/>
          </a:prstGeom>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00" u="none" dirty="0">
                <a:solidFill>
                  <a:srgbClr val="FF0000"/>
                </a:solidFill>
                <a:latin typeface="Consolas" pitchFamily="49" charset="0"/>
              </a:rPr>
              <a:t>4000</a:t>
            </a:r>
          </a:p>
        </p:txBody>
      </p:sp>
      <p:sp>
        <p:nvSpPr>
          <p:cNvPr id="80" name="Rectangle 79"/>
          <p:cNvSpPr/>
          <p:nvPr/>
        </p:nvSpPr>
        <p:spPr>
          <a:xfrm>
            <a:off x="2857478" y="1714489"/>
            <a:ext cx="1195300" cy="318100"/>
          </a:xfrm>
          <a:prstGeom prst="rect">
            <a:avLst/>
          </a:prstGeom>
        </p:spPr>
        <p:txBody>
          <a:bodyPr wrap="square">
            <a:spAutoFit/>
          </a:bodyPr>
          <a:lstStyle/>
          <a:p>
            <a:pPr algn="ctr">
              <a:spcBef>
                <a:spcPts val="400"/>
              </a:spcBef>
              <a:spcAft>
                <a:spcPts val="400"/>
              </a:spcAft>
            </a:pPr>
            <a:r>
              <a:rPr lang="it-IT" sz="1400" u="none" dirty="0">
                <a:solidFill>
                  <a:schemeClr val="tx1"/>
                </a:solidFill>
                <a:latin typeface="Consolas" pitchFamily="49" charset="0"/>
              </a:rPr>
              <a:t>scrittura</a:t>
            </a:r>
          </a:p>
        </p:txBody>
      </p:sp>
      <p:sp>
        <p:nvSpPr>
          <p:cNvPr id="78" name="Rectangle 77"/>
          <p:cNvSpPr/>
          <p:nvPr/>
        </p:nvSpPr>
        <p:spPr>
          <a:xfrm>
            <a:off x="1426072" y="4380661"/>
            <a:ext cx="767296" cy="318100"/>
          </a:xfrm>
          <a:prstGeom prst="rect">
            <a:avLst/>
          </a:prstGeom>
        </p:spPr>
        <p:txBody>
          <a:bodyPr wrap="square">
            <a:spAutoFit/>
          </a:bodyPr>
          <a:lstStyle/>
          <a:p>
            <a:pPr algn="ctr">
              <a:spcBef>
                <a:spcPts val="400"/>
              </a:spcBef>
              <a:spcAft>
                <a:spcPts val="400"/>
              </a:spcAft>
            </a:pPr>
            <a:r>
              <a:rPr lang="it-IT" sz="1400" u="none" dirty="0">
                <a:solidFill>
                  <a:schemeClr val="accent1">
                    <a:lumMod val="75000"/>
                  </a:schemeClr>
                </a:solidFill>
                <a:latin typeface="Consolas" pitchFamily="49" charset="0"/>
              </a:rPr>
              <a:t>2006</a:t>
            </a:r>
          </a:p>
        </p:txBody>
      </p:sp>
      <p:sp>
        <p:nvSpPr>
          <p:cNvPr id="81" name="Rectangle 80"/>
          <p:cNvSpPr/>
          <p:nvPr/>
        </p:nvSpPr>
        <p:spPr>
          <a:xfrm>
            <a:off x="1185281" y="4095755"/>
            <a:ext cx="767296" cy="318100"/>
          </a:xfrm>
          <a:prstGeom prst="rect">
            <a:avLst/>
          </a:prstGeom>
        </p:spPr>
        <p:txBody>
          <a:bodyPr wrap="square">
            <a:spAutoFit/>
          </a:bodyPr>
          <a:lstStyle/>
          <a:p>
            <a:pPr algn="ctr">
              <a:spcBef>
                <a:spcPts val="400"/>
              </a:spcBef>
              <a:spcAft>
                <a:spcPts val="400"/>
              </a:spcAft>
            </a:pPr>
            <a:r>
              <a:rPr lang="it-IT" sz="1400" u="none" dirty="0">
                <a:solidFill>
                  <a:schemeClr val="accent1">
                    <a:lumMod val="75000"/>
                  </a:schemeClr>
                </a:solidFill>
                <a:latin typeface="Consolas" pitchFamily="49" charset="0"/>
              </a:rPr>
              <a:t>1918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0"/>
                                  </p:iterate>
                                  <p:childTnLst>
                                    <p:set>
                                      <p:cBhvr>
                                        <p:cTn id="6" dur="1" fill="hold">
                                          <p:stCondLst>
                                            <p:cond delay="0"/>
                                          </p:stCondLst>
                                        </p:cTn>
                                        <p:tgtEl>
                                          <p:spTgt spid="24578"/>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iterate type="lt">
                                    <p:tmPct val="0"/>
                                  </p:iterate>
                                  <p:childTnLst>
                                    <p:animMotion origin="layout" path="M -1.11111E-6 4.44616E-6 L 0.02083 -0.04536 L 0.29097 -0.04536 L 0.29063 0.26843 L 0.35104 0.26843 " pathEditMode="relative" rAng="0" ptsTypes="AAAAA">
                                      <p:cBhvr>
                                        <p:cTn id="9" dur="2000" fill="hold"/>
                                        <p:tgtEl>
                                          <p:spTgt spid="24578"/>
                                        </p:tgtEl>
                                        <p:attrNameLst>
                                          <p:attrName>ppt_x</p:attrName>
                                          <p:attrName>ppt_y</p:attrName>
                                        </p:attrNameLst>
                                      </p:cBhvr>
                                      <p:rCtr x="17600" y="1110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0"/>
                                        </p:tgtEl>
                                        <p:attrNameLst>
                                          <p:attrName>style.visibility</p:attrName>
                                        </p:attrNameLst>
                                      </p:cBhvr>
                                      <p:to>
                                        <p:strVal val="visible"/>
                                      </p:to>
                                    </p:set>
                                  </p:childTnLst>
                                </p:cTn>
                              </p:par>
                            </p:childTnLst>
                          </p:cTn>
                        </p:par>
                        <p:par>
                          <p:cTn id="14" fill="hold">
                            <p:stCondLst>
                              <p:cond delay="0"/>
                            </p:stCondLst>
                            <p:childTnLst>
                              <p:par>
                                <p:cTn id="15" presetID="0" presetClass="path" presetSubtype="0" accel="50000" decel="50000" fill="hold" grpId="1" nodeType="afterEffect">
                                  <p:stCondLst>
                                    <p:cond delay="0"/>
                                  </p:stCondLst>
                                  <p:childTnLst>
                                    <p:animMotion origin="layout" path="M -1.38889E-6 0.0071 L 0.00104 0.02191 L 0.14358 0.0179 L 0.14427 0.04845 L 0.34809 0.04721 " pathEditMode="relative" rAng="0" ptsTypes="AAAAA">
                                      <p:cBhvr>
                                        <p:cTn id="16" dur="3000" fill="hold"/>
                                        <p:tgtEl>
                                          <p:spTgt spid="80"/>
                                        </p:tgtEl>
                                        <p:attrNameLst>
                                          <p:attrName>ppt_x</p:attrName>
                                          <p:attrName>ppt_y</p:attrName>
                                        </p:attrNameLst>
                                      </p:cBhvr>
                                      <p:rCtr x="17400" y="21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0"/>
                                  </p:iterate>
                                  <p:childTnLst>
                                    <p:set>
                                      <p:cBhvr>
                                        <p:cTn id="20" dur="1" fill="hold">
                                          <p:stCondLst>
                                            <p:cond delay="0"/>
                                          </p:stCondLst>
                                        </p:cTn>
                                        <p:tgtEl>
                                          <p:spTgt spid="79"/>
                                        </p:tgtEl>
                                        <p:attrNameLst>
                                          <p:attrName>style.visibility</p:attrName>
                                        </p:attrNameLst>
                                      </p:cBhvr>
                                      <p:to>
                                        <p:strVal val="visible"/>
                                      </p:to>
                                    </p:set>
                                  </p:childTnLst>
                                </p:cTn>
                              </p:par>
                            </p:childTnLst>
                          </p:cTn>
                        </p:par>
                        <p:par>
                          <p:cTn id="21" fill="hold">
                            <p:stCondLst>
                              <p:cond delay="0"/>
                            </p:stCondLst>
                            <p:childTnLst>
                              <p:par>
                                <p:cTn id="22" presetID="0" presetClass="path" presetSubtype="0" accel="50000" decel="50000" fill="hold" grpId="1" nodeType="afterEffect">
                                  <p:stCondLst>
                                    <p:cond delay="0"/>
                                  </p:stCondLst>
                                  <p:iterate type="lt">
                                    <p:tmPct val="0"/>
                                  </p:iterate>
                                  <p:childTnLst>
                                    <p:animMotion origin="layout" path="M -4.375E-6 2.59259E-6 L 0.08972 2.59259E-6 L 0.08881 -0.0375 L 0.39948 -0.03125 L 0.39948 -0.05371 L 0.54961 -0.05093 L 0.64805 -0.0706 " pathEditMode="relative" rAng="0" ptsTypes="AAAAAAA">
                                      <p:cBhvr>
                                        <p:cTn id="23" dur="2000" fill="hold"/>
                                        <p:tgtEl>
                                          <p:spTgt spid="79"/>
                                        </p:tgtEl>
                                        <p:attrNameLst>
                                          <p:attrName>ppt_x</p:attrName>
                                          <p:attrName>ppt_y</p:attrName>
                                        </p:attrNameLst>
                                      </p:cBhvr>
                                      <p:rCtr x="32396" y="-3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79" grpId="1" animBg="1"/>
      <p:bldP spid="24578" grpId="0"/>
      <p:bldP spid="24578" grpId="1"/>
      <p:bldP spid="80" grpId="0"/>
      <p:bldP spid="80"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250" name="Rectangle 2">
            <a:extLst>
              <a:ext uri="{FF2B5EF4-FFF2-40B4-BE49-F238E27FC236}">
                <a16:creationId xmlns:a16="http://schemas.microsoft.com/office/drawing/2014/main" id="{CDCFCAD7-0DD9-49AD-8327-0EE0F9D8EA0E}"/>
              </a:ext>
            </a:extLst>
          </p:cNvPr>
          <p:cNvSpPr>
            <a:spLocks noGrp="1" noChangeArrowheads="1"/>
          </p:cNvSpPr>
          <p:nvPr>
            <p:ph type="title"/>
          </p:nvPr>
        </p:nvSpPr>
        <p:spPr>
          <a:xfrm>
            <a:off x="335360" y="501650"/>
            <a:ext cx="11521280" cy="767110"/>
          </a:xfrm>
        </p:spPr>
        <p:txBody>
          <a:bodyPr>
            <a:normAutofit/>
          </a:bodyPr>
          <a:lstStyle/>
          <a:p>
            <a:r>
              <a:rPr lang="it-IT" altLang="it-IT" dirty="0"/>
              <a:t>Calcolatore “bus </a:t>
            </a:r>
            <a:r>
              <a:rPr lang="it-IT" altLang="it-IT" dirty="0" err="1"/>
              <a:t>oriented</a:t>
            </a:r>
            <a:r>
              <a:rPr lang="it-IT" altLang="it-IT" dirty="0"/>
              <a:t>”</a:t>
            </a:r>
            <a:endParaRPr lang="en-GB" altLang="it-IT" dirty="0"/>
          </a:p>
        </p:txBody>
      </p:sp>
      <p:grpSp>
        <p:nvGrpSpPr>
          <p:cNvPr id="1461251" name="Group 3">
            <a:extLst>
              <a:ext uri="{FF2B5EF4-FFF2-40B4-BE49-F238E27FC236}">
                <a16:creationId xmlns:a16="http://schemas.microsoft.com/office/drawing/2014/main" id="{FD4EE1AF-0AE0-4371-9D0A-AA618F35352E}"/>
              </a:ext>
            </a:extLst>
          </p:cNvPr>
          <p:cNvGrpSpPr>
            <a:grpSpLocks/>
          </p:cNvGrpSpPr>
          <p:nvPr/>
        </p:nvGrpSpPr>
        <p:grpSpPr bwMode="auto">
          <a:xfrm>
            <a:off x="334963" y="3030538"/>
            <a:ext cx="10874375" cy="3141663"/>
            <a:chOff x="480" y="1909"/>
            <a:chExt cx="6850" cy="1979"/>
          </a:xfrm>
        </p:grpSpPr>
        <p:sp>
          <p:nvSpPr>
            <p:cNvPr id="1461252" name="Text Box 4">
              <a:extLst>
                <a:ext uri="{FF2B5EF4-FFF2-40B4-BE49-F238E27FC236}">
                  <a16:creationId xmlns:a16="http://schemas.microsoft.com/office/drawing/2014/main" id="{9FFC181D-1189-427E-A35D-6017E19DD089}"/>
                </a:ext>
              </a:extLst>
            </p:cNvPr>
            <p:cNvSpPr txBox="1">
              <a:spLocks noChangeArrowheads="1"/>
            </p:cNvSpPr>
            <p:nvPr/>
          </p:nvSpPr>
          <p:spPr bwMode="auto">
            <a:xfrm>
              <a:off x="480" y="1909"/>
              <a:ext cx="1152" cy="1595"/>
            </a:xfrm>
            <a:prstGeom prst="rect">
              <a:avLst/>
            </a:prstGeom>
            <a:solidFill>
              <a:schemeClr val="bg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lgn="l">
                <a:tabLst>
                  <a:tab pos="4476750" algn="ctr"/>
                  <a:tab pos="8953500" algn="r"/>
                </a:tabLst>
                <a:defRPr sz="2400">
                  <a:solidFill>
                    <a:schemeClr val="tx1"/>
                  </a:solidFill>
                  <a:latin typeface="Trebuchet MS" panose="020B0603020202020204" pitchFamily="34" charset="0"/>
                </a:defRPr>
              </a:lvl1pPr>
              <a:lvl2pPr algn="l">
                <a:tabLst>
                  <a:tab pos="4476750" algn="ctr"/>
                  <a:tab pos="8953500" algn="r"/>
                </a:tabLst>
                <a:defRPr sz="2400">
                  <a:solidFill>
                    <a:schemeClr val="tx1"/>
                  </a:solidFill>
                  <a:latin typeface="Trebuchet MS" panose="020B0603020202020204" pitchFamily="34" charset="0"/>
                </a:defRPr>
              </a:lvl2pPr>
              <a:lvl3pPr algn="l">
                <a:tabLst>
                  <a:tab pos="4476750" algn="ctr"/>
                  <a:tab pos="8953500" algn="r"/>
                </a:tabLst>
                <a:defRPr sz="2400">
                  <a:solidFill>
                    <a:schemeClr val="tx1"/>
                  </a:solidFill>
                  <a:latin typeface="Trebuchet MS" panose="020B0603020202020204" pitchFamily="34" charset="0"/>
                </a:defRPr>
              </a:lvl3pPr>
              <a:lvl4pPr algn="l">
                <a:tabLst>
                  <a:tab pos="4476750" algn="ctr"/>
                  <a:tab pos="8953500" algn="r"/>
                </a:tabLst>
                <a:defRPr sz="2400">
                  <a:solidFill>
                    <a:schemeClr val="tx1"/>
                  </a:solidFill>
                  <a:latin typeface="Trebuchet MS" panose="020B0603020202020204" pitchFamily="34" charset="0"/>
                </a:defRPr>
              </a:lvl4pPr>
              <a:lvl5pPr algn="l">
                <a:tabLst>
                  <a:tab pos="4476750" algn="ctr"/>
                  <a:tab pos="8953500" algn="r"/>
                </a:tabLst>
                <a:defRPr sz="2400">
                  <a:solidFill>
                    <a:schemeClr val="tx1"/>
                  </a:solidFill>
                  <a:latin typeface="Trebuchet MS" panose="020B0603020202020204" pitchFamily="34" charset="0"/>
                </a:defRPr>
              </a:lvl5pPr>
              <a:lvl6pPr marL="4572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6pPr>
              <a:lvl7pPr marL="9144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7pPr>
              <a:lvl8pPr marL="13716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8pPr>
              <a:lvl9pPr marL="18288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9pPr>
            </a:lstStyle>
            <a:p>
              <a:pPr algn="ctr"/>
              <a:r>
                <a:rPr lang="it-IT" altLang="it-IT" sz="2000" u="none" dirty="0">
                  <a:solidFill>
                    <a:schemeClr val="accent2"/>
                  </a:solidFill>
                  <a:latin typeface="Calibri" panose="020F0502020204030204" pitchFamily="34" charset="0"/>
                </a:rPr>
                <a:t>CPU</a:t>
              </a:r>
              <a:endParaRPr lang="en-GB" altLang="it-IT" sz="2000" u="none" dirty="0">
                <a:solidFill>
                  <a:schemeClr val="accent2"/>
                </a:solidFill>
                <a:latin typeface="Calibri" panose="020F0502020204030204" pitchFamily="34" charset="0"/>
              </a:endParaRPr>
            </a:p>
          </p:txBody>
        </p:sp>
        <p:sp>
          <p:nvSpPr>
            <p:cNvPr id="1461253" name="Text Box 5">
              <a:extLst>
                <a:ext uri="{FF2B5EF4-FFF2-40B4-BE49-F238E27FC236}">
                  <a16:creationId xmlns:a16="http://schemas.microsoft.com/office/drawing/2014/main" id="{7E170F8A-82CB-415C-A63D-3D18F253E631}"/>
                </a:ext>
              </a:extLst>
            </p:cNvPr>
            <p:cNvSpPr txBox="1">
              <a:spLocks noChangeArrowheads="1"/>
            </p:cNvSpPr>
            <p:nvPr/>
          </p:nvSpPr>
          <p:spPr bwMode="auto">
            <a:xfrm>
              <a:off x="1776" y="1920"/>
              <a:ext cx="952" cy="1584"/>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lgn="l">
                <a:tabLst>
                  <a:tab pos="4476750" algn="ctr"/>
                  <a:tab pos="8953500" algn="r"/>
                </a:tabLst>
                <a:defRPr sz="2400">
                  <a:solidFill>
                    <a:schemeClr val="tx1"/>
                  </a:solidFill>
                  <a:latin typeface="Trebuchet MS" panose="020B0603020202020204" pitchFamily="34" charset="0"/>
                </a:defRPr>
              </a:lvl1pPr>
              <a:lvl2pPr algn="l">
                <a:tabLst>
                  <a:tab pos="4476750" algn="ctr"/>
                  <a:tab pos="8953500" algn="r"/>
                </a:tabLst>
                <a:defRPr sz="2400">
                  <a:solidFill>
                    <a:schemeClr val="tx1"/>
                  </a:solidFill>
                  <a:latin typeface="Trebuchet MS" panose="020B0603020202020204" pitchFamily="34" charset="0"/>
                </a:defRPr>
              </a:lvl2pPr>
              <a:lvl3pPr algn="l">
                <a:tabLst>
                  <a:tab pos="4476750" algn="ctr"/>
                  <a:tab pos="8953500" algn="r"/>
                </a:tabLst>
                <a:defRPr sz="2400">
                  <a:solidFill>
                    <a:schemeClr val="tx1"/>
                  </a:solidFill>
                  <a:latin typeface="Trebuchet MS" panose="020B0603020202020204" pitchFamily="34" charset="0"/>
                </a:defRPr>
              </a:lvl3pPr>
              <a:lvl4pPr algn="l">
                <a:tabLst>
                  <a:tab pos="4476750" algn="ctr"/>
                  <a:tab pos="8953500" algn="r"/>
                </a:tabLst>
                <a:defRPr sz="2400">
                  <a:solidFill>
                    <a:schemeClr val="tx1"/>
                  </a:solidFill>
                  <a:latin typeface="Trebuchet MS" panose="020B0603020202020204" pitchFamily="34" charset="0"/>
                </a:defRPr>
              </a:lvl4pPr>
              <a:lvl5pPr algn="l">
                <a:tabLst>
                  <a:tab pos="4476750" algn="ctr"/>
                  <a:tab pos="8953500" algn="r"/>
                </a:tabLst>
                <a:defRPr sz="2400">
                  <a:solidFill>
                    <a:schemeClr val="tx1"/>
                  </a:solidFill>
                  <a:latin typeface="Trebuchet MS" panose="020B0603020202020204" pitchFamily="34" charset="0"/>
                </a:defRPr>
              </a:lvl5pPr>
              <a:lvl6pPr marL="4572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6pPr>
              <a:lvl7pPr marL="9144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7pPr>
              <a:lvl8pPr marL="13716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8pPr>
              <a:lvl9pPr marL="18288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9pPr>
            </a:lstStyle>
            <a:p>
              <a:pPr algn="ctr"/>
              <a:r>
                <a:rPr lang="it-IT" altLang="it-IT" sz="2000" u="none" dirty="0">
                  <a:solidFill>
                    <a:schemeClr val="accent2"/>
                  </a:solidFill>
                  <a:latin typeface="Calibri" panose="020F0502020204030204" pitchFamily="34" charset="0"/>
                </a:rPr>
                <a:t>Memoria</a:t>
              </a:r>
            </a:p>
            <a:p>
              <a:pPr algn="ctr"/>
              <a:r>
                <a:rPr lang="it-IT" altLang="it-IT" sz="2000" u="none" dirty="0">
                  <a:solidFill>
                    <a:schemeClr val="accent2"/>
                  </a:solidFill>
                  <a:latin typeface="Calibri" panose="020F0502020204030204" pitchFamily="34" charset="0"/>
                </a:rPr>
                <a:t>centrale</a:t>
              </a:r>
              <a:endParaRPr lang="en-GB" altLang="it-IT" sz="2000" u="none" dirty="0">
                <a:solidFill>
                  <a:schemeClr val="accent2"/>
                </a:solidFill>
                <a:latin typeface="Calibri" panose="020F0502020204030204" pitchFamily="34" charset="0"/>
              </a:endParaRPr>
            </a:p>
          </p:txBody>
        </p:sp>
        <p:grpSp>
          <p:nvGrpSpPr>
            <p:cNvPr id="1461254" name="Group 6">
              <a:extLst>
                <a:ext uri="{FF2B5EF4-FFF2-40B4-BE49-F238E27FC236}">
                  <a16:creationId xmlns:a16="http://schemas.microsoft.com/office/drawing/2014/main" id="{51466F28-ED45-45DD-8AFC-0DB676986921}"/>
                </a:ext>
              </a:extLst>
            </p:cNvPr>
            <p:cNvGrpSpPr>
              <a:grpSpLocks/>
            </p:cNvGrpSpPr>
            <p:nvPr/>
          </p:nvGrpSpPr>
          <p:grpSpPr bwMode="auto">
            <a:xfrm>
              <a:off x="1056" y="3504"/>
              <a:ext cx="6274" cy="384"/>
              <a:chOff x="1056" y="3504"/>
              <a:chExt cx="6274" cy="384"/>
            </a:xfrm>
          </p:grpSpPr>
          <p:sp>
            <p:nvSpPr>
              <p:cNvPr id="1461255" name="Text Box 7">
                <a:extLst>
                  <a:ext uri="{FF2B5EF4-FFF2-40B4-BE49-F238E27FC236}">
                    <a16:creationId xmlns:a16="http://schemas.microsoft.com/office/drawing/2014/main" id="{D70C6179-38A5-4310-A2B1-6ED185BCF0B9}"/>
                  </a:ext>
                </a:extLst>
              </p:cNvPr>
              <p:cNvSpPr txBox="1">
                <a:spLocks noChangeArrowheads="1"/>
              </p:cNvSpPr>
              <p:nvPr/>
            </p:nvSpPr>
            <p:spPr bwMode="auto">
              <a:xfrm>
                <a:off x="6754" y="3600"/>
                <a:ext cx="5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lgn="l">
                  <a:tabLst>
                    <a:tab pos="4476750" algn="ctr"/>
                    <a:tab pos="8953500" algn="r"/>
                  </a:tabLst>
                  <a:defRPr sz="2400">
                    <a:solidFill>
                      <a:schemeClr val="tx1"/>
                    </a:solidFill>
                    <a:latin typeface="Trebuchet MS" panose="020B0603020202020204" pitchFamily="34" charset="0"/>
                  </a:defRPr>
                </a:lvl1pPr>
                <a:lvl2pPr algn="l">
                  <a:tabLst>
                    <a:tab pos="4476750" algn="ctr"/>
                    <a:tab pos="8953500" algn="r"/>
                  </a:tabLst>
                  <a:defRPr sz="2400">
                    <a:solidFill>
                      <a:schemeClr val="tx1"/>
                    </a:solidFill>
                    <a:latin typeface="Trebuchet MS" panose="020B0603020202020204" pitchFamily="34" charset="0"/>
                  </a:defRPr>
                </a:lvl2pPr>
                <a:lvl3pPr algn="l">
                  <a:tabLst>
                    <a:tab pos="4476750" algn="ctr"/>
                    <a:tab pos="8953500" algn="r"/>
                  </a:tabLst>
                  <a:defRPr sz="2400">
                    <a:solidFill>
                      <a:schemeClr val="tx1"/>
                    </a:solidFill>
                    <a:latin typeface="Trebuchet MS" panose="020B0603020202020204" pitchFamily="34" charset="0"/>
                  </a:defRPr>
                </a:lvl3pPr>
                <a:lvl4pPr algn="l">
                  <a:tabLst>
                    <a:tab pos="4476750" algn="ctr"/>
                    <a:tab pos="8953500" algn="r"/>
                  </a:tabLst>
                  <a:defRPr sz="2400">
                    <a:solidFill>
                      <a:schemeClr val="tx1"/>
                    </a:solidFill>
                    <a:latin typeface="Trebuchet MS" panose="020B0603020202020204" pitchFamily="34" charset="0"/>
                  </a:defRPr>
                </a:lvl4pPr>
                <a:lvl5pPr algn="l">
                  <a:tabLst>
                    <a:tab pos="4476750" algn="ctr"/>
                    <a:tab pos="8953500" algn="r"/>
                  </a:tabLst>
                  <a:defRPr sz="2400">
                    <a:solidFill>
                      <a:schemeClr val="tx1"/>
                    </a:solidFill>
                    <a:latin typeface="Trebuchet MS" panose="020B0603020202020204" pitchFamily="34" charset="0"/>
                  </a:defRPr>
                </a:lvl5pPr>
                <a:lvl6pPr marL="4572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6pPr>
                <a:lvl7pPr marL="9144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7pPr>
                <a:lvl8pPr marL="13716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8pPr>
                <a:lvl9pPr marL="18288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9pPr>
              </a:lstStyle>
              <a:p>
                <a:pPr algn="ctr"/>
                <a:r>
                  <a:rPr lang="it-IT" altLang="it-IT" u="none" dirty="0">
                    <a:solidFill>
                      <a:schemeClr val="accent2"/>
                    </a:solidFill>
                    <a:latin typeface="Calibri" panose="020F0502020204030204" pitchFamily="34" charset="0"/>
                  </a:rPr>
                  <a:t>Bus</a:t>
                </a:r>
                <a:endParaRPr lang="en-GB" altLang="it-IT" u="none" dirty="0">
                  <a:solidFill>
                    <a:schemeClr val="accent2"/>
                  </a:solidFill>
                  <a:latin typeface="Calibri" panose="020F0502020204030204" pitchFamily="34" charset="0"/>
                </a:endParaRPr>
              </a:p>
            </p:txBody>
          </p:sp>
          <p:grpSp>
            <p:nvGrpSpPr>
              <p:cNvPr id="1461256" name="Group 8">
                <a:extLst>
                  <a:ext uri="{FF2B5EF4-FFF2-40B4-BE49-F238E27FC236}">
                    <a16:creationId xmlns:a16="http://schemas.microsoft.com/office/drawing/2014/main" id="{9A62E317-53E1-45C3-969B-C3FDA2445AA5}"/>
                  </a:ext>
                </a:extLst>
              </p:cNvPr>
              <p:cNvGrpSpPr>
                <a:grpSpLocks/>
              </p:cNvGrpSpPr>
              <p:nvPr/>
            </p:nvGrpSpPr>
            <p:grpSpPr bwMode="auto">
              <a:xfrm>
                <a:off x="1056" y="3504"/>
                <a:ext cx="6274" cy="384"/>
                <a:chOff x="1056" y="3504"/>
                <a:chExt cx="6274" cy="384"/>
              </a:xfrm>
            </p:grpSpPr>
            <p:sp>
              <p:nvSpPr>
                <p:cNvPr id="1461257" name="Line 9">
                  <a:extLst>
                    <a:ext uri="{FF2B5EF4-FFF2-40B4-BE49-F238E27FC236}">
                      <a16:creationId xmlns:a16="http://schemas.microsoft.com/office/drawing/2014/main" id="{3E40CAE7-87E5-4C09-AA62-1F8DD4040805}"/>
                    </a:ext>
                  </a:extLst>
                </p:cNvPr>
                <p:cNvSpPr>
                  <a:spLocks noChangeShapeType="1"/>
                </p:cNvSpPr>
                <p:nvPr/>
              </p:nvSpPr>
              <p:spPr bwMode="auto">
                <a:xfrm>
                  <a:off x="2249" y="3504"/>
                  <a:ext cx="0" cy="379"/>
                </a:xfrm>
                <a:prstGeom prst="line">
                  <a:avLst/>
                </a:prstGeom>
                <a:noFill/>
                <a:ln w="127000" cmpd="tri">
                  <a:solidFill>
                    <a:schemeClr val="hlink"/>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it-IT" u="none" dirty="0">
                    <a:latin typeface="Calibri" panose="020F0502020204030204" pitchFamily="34" charset="0"/>
                  </a:endParaRPr>
                </a:p>
              </p:txBody>
            </p:sp>
            <p:sp>
              <p:nvSpPr>
                <p:cNvPr id="1461258" name="Line 10">
                  <a:extLst>
                    <a:ext uri="{FF2B5EF4-FFF2-40B4-BE49-F238E27FC236}">
                      <a16:creationId xmlns:a16="http://schemas.microsoft.com/office/drawing/2014/main" id="{BA2BF55E-632B-487C-9881-135186157DE3}"/>
                    </a:ext>
                  </a:extLst>
                </p:cNvPr>
                <p:cNvSpPr>
                  <a:spLocks noChangeShapeType="1"/>
                </p:cNvSpPr>
                <p:nvPr/>
              </p:nvSpPr>
              <p:spPr bwMode="auto">
                <a:xfrm>
                  <a:off x="1056" y="3504"/>
                  <a:ext cx="0" cy="379"/>
                </a:xfrm>
                <a:prstGeom prst="line">
                  <a:avLst/>
                </a:prstGeom>
                <a:noFill/>
                <a:ln w="127000" cmpd="tri">
                  <a:solidFill>
                    <a:schemeClr val="hlink"/>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it-IT" u="none" dirty="0">
                    <a:latin typeface="Calibri" panose="020F0502020204030204" pitchFamily="34" charset="0"/>
                  </a:endParaRPr>
                </a:p>
              </p:txBody>
            </p:sp>
            <p:sp>
              <p:nvSpPr>
                <p:cNvPr id="1461259" name="Line 11">
                  <a:extLst>
                    <a:ext uri="{FF2B5EF4-FFF2-40B4-BE49-F238E27FC236}">
                      <a16:creationId xmlns:a16="http://schemas.microsoft.com/office/drawing/2014/main" id="{F70E3DEF-8FCB-4673-880C-0B9293DD9BD4}"/>
                    </a:ext>
                  </a:extLst>
                </p:cNvPr>
                <p:cNvSpPr>
                  <a:spLocks noChangeShapeType="1"/>
                </p:cNvSpPr>
                <p:nvPr/>
              </p:nvSpPr>
              <p:spPr bwMode="auto">
                <a:xfrm flipH="1">
                  <a:off x="1056" y="3888"/>
                  <a:ext cx="6274" cy="0"/>
                </a:xfrm>
                <a:prstGeom prst="line">
                  <a:avLst/>
                </a:prstGeom>
                <a:noFill/>
                <a:ln w="127000" cmpd="tri">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it-IT" u="none" dirty="0">
                    <a:latin typeface="Calibri" panose="020F0502020204030204" pitchFamily="34" charset="0"/>
                  </a:endParaRPr>
                </a:p>
              </p:txBody>
            </p:sp>
          </p:grpSp>
        </p:grpSp>
      </p:grpSp>
      <p:grpSp>
        <p:nvGrpSpPr>
          <p:cNvPr id="1461270" name="Group 22">
            <a:extLst>
              <a:ext uri="{FF2B5EF4-FFF2-40B4-BE49-F238E27FC236}">
                <a16:creationId xmlns:a16="http://schemas.microsoft.com/office/drawing/2014/main" id="{081299C7-B4F1-4BB4-B1DB-7869272D0BDD}"/>
              </a:ext>
            </a:extLst>
          </p:cNvPr>
          <p:cNvGrpSpPr>
            <a:grpSpLocks/>
          </p:cNvGrpSpPr>
          <p:nvPr/>
        </p:nvGrpSpPr>
        <p:grpSpPr bwMode="auto">
          <a:xfrm>
            <a:off x="4044951" y="1905001"/>
            <a:ext cx="5649913" cy="4259263"/>
            <a:chOff x="2817" y="1200"/>
            <a:chExt cx="3559" cy="2683"/>
          </a:xfrm>
        </p:grpSpPr>
        <p:sp>
          <p:nvSpPr>
            <p:cNvPr id="1461271" name="Line 23">
              <a:extLst>
                <a:ext uri="{FF2B5EF4-FFF2-40B4-BE49-F238E27FC236}">
                  <a16:creationId xmlns:a16="http://schemas.microsoft.com/office/drawing/2014/main" id="{01F09A41-52E5-4861-8FED-A5BB04DC2E75}"/>
                </a:ext>
              </a:extLst>
            </p:cNvPr>
            <p:cNvSpPr>
              <a:spLocks noChangeShapeType="1"/>
            </p:cNvSpPr>
            <p:nvPr/>
          </p:nvSpPr>
          <p:spPr bwMode="auto">
            <a:xfrm>
              <a:off x="4634" y="3504"/>
              <a:ext cx="0" cy="379"/>
            </a:xfrm>
            <a:prstGeom prst="line">
              <a:avLst/>
            </a:prstGeom>
            <a:noFill/>
            <a:ln w="127000" cmpd="tri">
              <a:solidFill>
                <a:schemeClr val="hlink"/>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it-IT" u="none" dirty="0">
                <a:latin typeface="Calibri" panose="020F0502020204030204" pitchFamily="34" charset="0"/>
              </a:endParaRPr>
            </a:p>
          </p:txBody>
        </p:sp>
        <p:sp>
          <p:nvSpPr>
            <p:cNvPr id="1461272" name="Line 24">
              <a:extLst>
                <a:ext uri="{FF2B5EF4-FFF2-40B4-BE49-F238E27FC236}">
                  <a16:creationId xmlns:a16="http://schemas.microsoft.com/office/drawing/2014/main" id="{C1BB0160-306D-4C01-BBC2-F539F3426D70}"/>
                </a:ext>
              </a:extLst>
            </p:cNvPr>
            <p:cNvSpPr>
              <a:spLocks noChangeShapeType="1"/>
            </p:cNvSpPr>
            <p:nvPr/>
          </p:nvSpPr>
          <p:spPr bwMode="auto">
            <a:xfrm>
              <a:off x="3397" y="3504"/>
              <a:ext cx="0" cy="379"/>
            </a:xfrm>
            <a:prstGeom prst="line">
              <a:avLst/>
            </a:prstGeom>
            <a:noFill/>
            <a:ln w="127000" cmpd="tri">
              <a:solidFill>
                <a:schemeClr val="hlink"/>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it-IT" u="none" dirty="0">
                <a:latin typeface="Calibri" panose="020F0502020204030204" pitchFamily="34" charset="0"/>
              </a:endParaRPr>
            </a:p>
          </p:txBody>
        </p:sp>
        <p:sp>
          <p:nvSpPr>
            <p:cNvPr id="1461273" name="Line 25">
              <a:extLst>
                <a:ext uri="{FF2B5EF4-FFF2-40B4-BE49-F238E27FC236}">
                  <a16:creationId xmlns:a16="http://schemas.microsoft.com/office/drawing/2014/main" id="{D215193E-5982-40F2-BA4C-3CF9144506A0}"/>
                </a:ext>
              </a:extLst>
            </p:cNvPr>
            <p:cNvSpPr>
              <a:spLocks noChangeShapeType="1"/>
            </p:cNvSpPr>
            <p:nvPr/>
          </p:nvSpPr>
          <p:spPr bwMode="auto">
            <a:xfrm>
              <a:off x="5787" y="3504"/>
              <a:ext cx="0" cy="379"/>
            </a:xfrm>
            <a:prstGeom prst="line">
              <a:avLst/>
            </a:prstGeom>
            <a:noFill/>
            <a:ln w="127000" cmpd="tri">
              <a:solidFill>
                <a:schemeClr val="hlink"/>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it-IT" u="none" dirty="0">
                <a:latin typeface="Calibri" panose="020F0502020204030204" pitchFamily="34" charset="0"/>
              </a:endParaRPr>
            </a:p>
          </p:txBody>
        </p:sp>
        <p:sp>
          <p:nvSpPr>
            <p:cNvPr id="1461274" name="Text Box 26">
              <a:extLst>
                <a:ext uri="{FF2B5EF4-FFF2-40B4-BE49-F238E27FC236}">
                  <a16:creationId xmlns:a16="http://schemas.microsoft.com/office/drawing/2014/main" id="{4A867B9D-ECE8-4457-AA7E-5C1A0B45AD1E}"/>
                </a:ext>
              </a:extLst>
            </p:cNvPr>
            <p:cNvSpPr txBox="1">
              <a:spLocks noChangeArrowheads="1"/>
            </p:cNvSpPr>
            <p:nvPr/>
          </p:nvSpPr>
          <p:spPr bwMode="auto">
            <a:xfrm>
              <a:off x="4106" y="1921"/>
              <a:ext cx="1056" cy="1584"/>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lgn="l">
                <a:tabLst>
                  <a:tab pos="4476750" algn="ctr"/>
                  <a:tab pos="8953500" algn="r"/>
                </a:tabLst>
                <a:defRPr sz="2400">
                  <a:solidFill>
                    <a:schemeClr val="tx1"/>
                  </a:solidFill>
                  <a:latin typeface="Trebuchet MS" panose="020B0603020202020204" pitchFamily="34" charset="0"/>
                </a:defRPr>
              </a:lvl1pPr>
              <a:lvl2pPr algn="l">
                <a:tabLst>
                  <a:tab pos="4476750" algn="ctr"/>
                  <a:tab pos="8953500" algn="r"/>
                </a:tabLst>
                <a:defRPr sz="2400">
                  <a:solidFill>
                    <a:schemeClr val="tx1"/>
                  </a:solidFill>
                  <a:latin typeface="Trebuchet MS" panose="020B0603020202020204" pitchFamily="34" charset="0"/>
                </a:defRPr>
              </a:lvl2pPr>
              <a:lvl3pPr algn="l">
                <a:tabLst>
                  <a:tab pos="4476750" algn="ctr"/>
                  <a:tab pos="8953500" algn="r"/>
                </a:tabLst>
                <a:defRPr sz="2400">
                  <a:solidFill>
                    <a:schemeClr val="tx1"/>
                  </a:solidFill>
                  <a:latin typeface="Trebuchet MS" panose="020B0603020202020204" pitchFamily="34" charset="0"/>
                </a:defRPr>
              </a:lvl3pPr>
              <a:lvl4pPr algn="l">
                <a:tabLst>
                  <a:tab pos="4476750" algn="ctr"/>
                  <a:tab pos="8953500" algn="r"/>
                </a:tabLst>
                <a:defRPr sz="2400">
                  <a:solidFill>
                    <a:schemeClr val="tx1"/>
                  </a:solidFill>
                  <a:latin typeface="Trebuchet MS" panose="020B0603020202020204" pitchFamily="34" charset="0"/>
                </a:defRPr>
              </a:lvl4pPr>
              <a:lvl5pPr algn="l">
                <a:tabLst>
                  <a:tab pos="4476750" algn="ctr"/>
                  <a:tab pos="8953500" algn="r"/>
                </a:tabLst>
                <a:defRPr sz="2400">
                  <a:solidFill>
                    <a:schemeClr val="tx1"/>
                  </a:solidFill>
                  <a:latin typeface="Trebuchet MS" panose="020B0603020202020204" pitchFamily="34" charset="0"/>
                </a:defRPr>
              </a:lvl5pPr>
              <a:lvl6pPr marL="4572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6pPr>
              <a:lvl7pPr marL="9144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7pPr>
              <a:lvl8pPr marL="13716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8pPr>
              <a:lvl9pPr marL="18288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9pPr>
            </a:lstStyle>
            <a:p>
              <a:pPr algn="ctr"/>
              <a:r>
                <a:rPr lang="it-IT" altLang="it-IT" sz="2000" u="none" dirty="0">
                  <a:solidFill>
                    <a:schemeClr val="accent2"/>
                  </a:solidFill>
                  <a:latin typeface="Calibri" panose="020F0502020204030204" pitchFamily="34" charset="0"/>
                </a:rPr>
                <a:t>Terminale</a:t>
              </a:r>
              <a:endParaRPr lang="en-GB" altLang="it-IT" sz="2000" u="none" dirty="0">
                <a:solidFill>
                  <a:schemeClr val="accent2"/>
                </a:solidFill>
                <a:latin typeface="Calibri" panose="020F0502020204030204" pitchFamily="34" charset="0"/>
              </a:endParaRPr>
            </a:p>
          </p:txBody>
        </p:sp>
        <p:sp>
          <p:nvSpPr>
            <p:cNvPr id="1461275" name="Text Box 27">
              <a:extLst>
                <a:ext uri="{FF2B5EF4-FFF2-40B4-BE49-F238E27FC236}">
                  <a16:creationId xmlns:a16="http://schemas.microsoft.com/office/drawing/2014/main" id="{069AB4B0-CA9B-4F59-B7A9-28394FA59F59}"/>
                </a:ext>
              </a:extLst>
            </p:cNvPr>
            <p:cNvSpPr txBox="1">
              <a:spLocks noChangeArrowheads="1"/>
            </p:cNvSpPr>
            <p:nvPr/>
          </p:nvSpPr>
          <p:spPr bwMode="auto">
            <a:xfrm>
              <a:off x="2872" y="1920"/>
              <a:ext cx="1049" cy="1584"/>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lgn="l">
                <a:tabLst>
                  <a:tab pos="4476750" algn="ctr"/>
                  <a:tab pos="8953500" algn="r"/>
                </a:tabLst>
                <a:defRPr sz="2400">
                  <a:solidFill>
                    <a:schemeClr val="tx1"/>
                  </a:solidFill>
                  <a:latin typeface="Trebuchet MS" panose="020B0603020202020204" pitchFamily="34" charset="0"/>
                </a:defRPr>
              </a:lvl1pPr>
              <a:lvl2pPr algn="l">
                <a:tabLst>
                  <a:tab pos="4476750" algn="ctr"/>
                  <a:tab pos="8953500" algn="r"/>
                </a:tabLst>
                <a:defRPr sz="2400">
                  <a:solidFill>
                    <a:schemeClr val="tx1"/>
                  </a:solidFill>
                  <a:latin typeface="Trebuchet MS" panose="020B0603020202020204" pitchFamily="34" charset="0"/>
                </a:defRPr>
              </a:lvl2pPr>
              <a:lvl3pPr algn="l">
                <a:tabLst>
                  <a:tab pos="4476750" algn="ctr"/>
                  <a:tab pos="8953500" algn="r"/>
                </a:tabLst>
                <a:defRPr sz="2400">
                  <a:solidFill>
                    <a:schemeClr val="tx1"/>
                  </a:solidFill>
                  <a:latin typeface="Trebuchet MS" panose="020B0603020202020204" pitchFamily="34" charset="0"/>
                </a:defRPr>
              </a:lvl3pPr>
              <a:lvl4pPr algn="l">
                <a:tabLst>
                  <a:tab pos="4476750" algn="ctr"/>
                  <a:tab pos="8953500" algn="r"/>
                </a:tabLst>
                <a:defRPr sz="2400">
                  <a:solidFill>
                    <a:schemeClr val="tx1"/>
                  </a:solidFill>
                  <a:latin typeface="Trebuchet MS" panose="020B0603020202020204" pitchFamily="34" charset="0"/>
                </a:defRPr>
              </a:lvl4pPr>
              <a:lvl5pPr algn="l">
                <a:tabLst>
                  <a:tab pos="4476750" algn="ctr"/>
                  <a:tab pos="8953500" algn="r"/>
                </a:tabLst>
                <a:defRPr sz="2400">
                  <a:solidFill>
                    <a:schemeClr val="tx1"/>
                  </a:solidFill>
                  <a:latin typeface="Trebuchet MS" panose="020B0603020202020204" pitchFamily="34" charset="0"/>
                </a:defRPr>
              </a:lvl5pPr>
              <a:lvl6pPr marL="4572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6pPr>
              <a:lvl7pPr marL="9144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7pPr>
              <a:lvl8pPr marL="13716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8pPr>
              <a:lvl9pPr marL="18288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9pPr>
            </a:lstStyle>
            <a:p>
              <a:pPr algn="ctr"/>
              <a:r>
                <a:rPr lang="it-IT" altLang="it-IT" sz="2000" u="none" dirty="0">
                  <a:solidFill>
                    <a:schemeClr val="accent2"/>
                  </a:solidFill>
                  <a:latin typeface="Calibri" panose="020F0502020204030204" pitchFamily="34" charset="0"/>
                </a:rPr>
                <a:t>Unità</a:t>
              </a:r>
              <a:br>
                <a:rPr lang="it-IT" altLang="it-IT" sz="2000" u="none" dirty="0">
                  <a:solidFill>
                    <a:schemeClr val="accent2"/>
                  </a:solidFill>
                  <a:latin typeface="Calibri" panose="020F0502020204030204" pitchFamily="34" charset="0"/>
                </a:rPr>
              </a:br>
              <a:r>
                <a:rPr lang="it-IT" altLang="it-IT" sz="2000" u="none" dirty="0">
                  <a:solidFill>
                    <a:schemeClr val="accent2"/>
                  </a:solidFill>
                  <a:latin typeface="Calibri" panose="020F0502020204030204" pitchFamily="34" charset="0"/>
                </a:rPr>
                <a:t>disco</a:t>
              </a:r>
              <a:endParaRPr lang="en-GB" altLang="it-IT" sz="2000" u="none" dirty="0">
                <a:solidFill>
                  <a:schemeClr val="accent2"/>
                </a:solidFill>
                <a:latin typeface="Calibri" panose="020F0502020204030204" pitchFamily="34" charset="0"/>
              </a:endParaRPr>
            </a:p>
          </p:txBody>
        </p:sp>
        <p:sp>
          <p:nvSpPr>
            <p:cNvPr id="1461276" name="Text Box 28">
              <a:extLst>
                <a:ext uri="{FF2B5EF4-FFF2-40B4-BE49-F238E27FC236}">
                  <a16:creationId xmlns:a16="http://schemas.microsoft.com/office/drawing/2014/main" id="{35C69E10-B8C3-4E5F-8F5A-B803BFE28D69}"/>
                </a:ext>
              </a:extLst>
            </p:cNvPr>
            <p:cNvSpPr txBox="1">
              <a:spLocks noChangeArrowheads="1"/>
            </p:cNvSpPr>
            <p:nvPr/>
          </p:nvSpPr>
          <p:spPr bwMode="auto">
            <a:xfrm>
              <a:off x="5288" y="1920"/>
              <a:ext cx="1034" cy="1584"/>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lgn="l">
                <a:tabLst>
                  <a:tab pos="4476750" algn="ctr"/>
                  <a:tab pos="8953500" algn="r"/>
                </a:tabLst>
                <a:defRPr sz="2400">
                  <a:solidFill>
                    <a:schemeClr val="tx1"/>
                  </a:solidFill>
                  <a:latin typeface="Trebuchet MS" panose="020B0603020202020204" pitchFamily="34" charset="0"/>
                </a:defRPr>
              </a:lvl1pPr>
              <a:lvl2pPr algn="l">
                <a:tabLst>
                  <a:tab pos="4476750" algn="ctr"/>
                  <a:tab pos="8953500" algn="r"/>
                </a:tabLst>
                <a:defRPr sz="2400">
                  <a:solidFill>
                    <a:schemeClr val="tx1"/>
                  </a:solidFill>
                  <a:latin typeface="Trebuchet MS" panose="020B0603020202020204" pitchFamily="34" charset="0"/>
                </a:defRPr>
              </a:lvl2pPr>
              <a:lvl3pPr algn="l">
                <a:tabLst>
                  <a:tab pos="4476750" algn="ctr"/>
                  <a:tab pos="8953500" algn="r"/>
                </a:tabLst>
                <a:defRPr sz="2400">
                  <a:solidFill>
                    <a:schemeClr val="tx1"/>
                  </a:solidFill>
                  <a:latin typeface="Trebuchet MS" panose="020B0603020202020204" pitchFamily="34" charset="0"/>
                </a:defRPr>
              </a:lvl3pPr>
              <a:lvl4pPr algn="l">
                <a:tabLst>
                  <a:tab pos="4476750" algn="ctr"/>
                  <a:tab pos="8953500" algn="r"/>
                </a:tabLst>
                <a:defRPr sz="2400">
                  <a:solidFill>
                    <a:schemeClr val="tx1"/>
                  </a:solidFill>
                  <a:latin typeface="Trebuchet MS" panose="020B0603020202020204" pitchFamily="34" charset="0"/>
                </a:defRPr>
              </a:lvl4pPr>
              <a:lvl5pPr algn="l">
                <a:tabLst>
                  <a:tab pos="4476750" algn="ctr"/>
                  <a:tab pos="8953500" algn="r"/>
                </a:tabLst>
                <a:defRPr sz="2400">
                  <a:solidFill>
                    <a:schemeClr val="tx1"/>
                  </a:solidFill>
                  <a:latin typeface="Trebuchet MS" panose="020B0603020202020204" pitchFamily="34" charset="0"/>
                </a:defRPr>
              </a:lvl5pPr>
              <a:lvl6pPr marL="4572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6pPr>
              <a:lvl7pPr marL="9144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7pPr>
              <a:lvl8pPr marL="13716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8pPr>
              <a:lvl9pPr marL="18288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9pPr>
            </a:lstStyle>
            <a:p>
              <a:pPr algn="ctr"/>
              <a:r>
                <a:rPr lang="it-IT" altLang="it-IT" sz="2000" u="none" dirty="0">
                  <a:solidFill>
                    <a:schemeClr val="accent2"/>
                  </a:solidFill>
                  <a:latin typeface="Calibri" panose="020F0502020204030204" pitchFamily="34" charset="0"/>
                </a:rPr>
                <a:t>Stampante</a:t>
              </a:r>
              <a:endParaRPr lang="en-GB" altLang="it-IT" sz="2000" u="none" dirty="0">
                <a:solidFill>
                  <a:schemeClr val="accent2"/>
                </a:solidFill>
                <a:latin typeface="Calibri" panose="020F0502020204030204" pitchFamily="34" charset="0"/>
              </a:endParaRPr>
            </a:p>
          </p:txBody>
        </p:sp>
        <p:sp>
          <p:nvSpPr>
            <p:cNvPr id="1461277" name="Text Box 29">
              <a:extLst>
                <a:ext uri="{FF2B5EF4-FFF2-40B4-BE49-F238E27FC236}">
                  <a16:creationId xmlns:a16="http://schemas.microsoft.com/office/drawing/2014/main" id="{3ED21003-6B83-49F7-90C4-B70AD24D72C7}"/>
                </a:ext>
              </a:extLst>
            </p:cNvPr>
            <p:cNvSpPr txBox="1">
              <a:spLocks noChangeArrowheads="1"/>
            </p:cNvSpPr>
            <p:nvPr/>
          </p:nvSpPr>
          <p:spPr bwMode="auto">
            <a:xfrm>
              <a:off x="3635" y="1200"/>
              <a:ext cx="201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lgn="l">
                <a:tabLst>
                  <a:tab pos="4476750" algn="ctr"/>
                  <a:tab pos="8953500" algn="r"/>
                </a:tabLst>
                <a:defRPr sz="2400">
                  <a:solidFill>
                    <a:schemeClr val="tx1"/>
                  </a:solidFill>
                  <a:latin typeface="Trebuchet MS" panose="020B0603020202020204" pitchFamily="34" charset="0"/>
                </a:defRPr>
              </a:lvl1pPr>
              <a:lvl2pPr algn="l">
                <a:tabLst>
                  <a:tab pos="4476750" algn="ctr"/>
                  <a:tab pos="8953500" algn="r"/>
                </a:tabLst>
                <a:defRPr sz="2400">
                  <a:solidFill>
                    <a:schemeClr val="tx1"/>
                  </a:solidFill>
                  <a:latin typeface="Trebuchet MS" panose="020B0603020202020204" pitchFamily="34" charset="0"/>
                </a:defRPr>
              </a:lvl2pPr>
              <a:lvl3pPr algn="l">
                <a:tabLst>
                  <a:tab pos="4476750" algn="ctr"/>
                  <a:tab pos="8953500" algn="r"/>
                </a:tabLst>
                <a:defRPr sz="2400">
                  <a:solidFill>
                    <a:schemeClr val="tx1"/>
                  </a:solidFill>
                  <a:latin typeface="Trebuchet MS" panose="020B0603020202020204" pitchFamily="34" charset="0"/>
                </a:defRPr>
              </a:lvl3pPr>
              <a:lvl4pPr algn="l">
                <a:tabLst>
                  <a:tab pos="4476750" algn="ctr"/>
                  <a:tab pos="8953500" algn="r"/>
                </a:tabLst>
                <a:defRPr sz="2400">
                  <a:solidFill>
                    <a:schemeClr val="tx1"/>
                  </a:solidFill>
                  <a:latin typeface="Trebuchet MS" panose="020B0603020202020204" pitchFamily="34" charset="0"/>
                </a:defRPr>
              </a:lvl4pPr>
              <a:lvl5pPr algn="l">
                <a:tabLst>
                  <a:tab pos="4476750" algn="ctr"/>
                  <a:tab pos="8953500" algn="r"/>
                </a:tabLst>
                <a:defRPr sz="2400">
                  <a:solidFill>
                    <a:schemeClr val="tx1"/>
                  </a:solidFill>
                  <a:latin typeface="Trebuchet MS" panose="020B0603020202020204" pitchFamily="34" charset="0"/>
                </a:defRPr>
              </a:lvl5pPr>
              <a:lvl6pPr marL="4572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6pPr>
              <a:lvl7pPr marL="9144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7pPr>
              <a:lvl8pPr marL="13716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8pPr>
              <a:lvl9pPr marL="18288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9pPr>
            </a:lstStyle>
            <a:p>
              <a:pPr algn="ctr"/>
              <a:r>
                <a:rPr lang="it-IT" altLang="it-IT" u="none" dirty="0">
                  <a:solidFill>
                    <a:schemeClr val="folHlink"/>
                  </a:solidFill>
                  <a:latin typeface="Calibri" panose="020F0502020204030204" pitchFamily="34" charset="0"/>
                </a:rPr>
                <a:t>Dispositivi di I/O</a:t>
              </a:r>
              <a:endParaRPr lang="en-GB" altLang="it-IT" u="none" dirty="0">
                <a:solidFill>
                  <a:schemeClr val="folHlink"/>
                </a:solidFill>
                <a:latin typeface="Calibri" panose="020F0502020204030204" pitchFamily="34" charset="0"/>
              </a:endParaRPr>
            </a:p>
          </p:txBody>
        </p:sp>
        <p:sp>
          <p:nvSpPr>
            <p:cNvPr id="1461278" name="AutoShape 30">
              <a:extLst>
                <a:ext uri="{FF2B5EF4-FFF2-40B4-BE49-F238E27FC236}">
                  <a16:creationId xmlns:a16="http://schemas.microsoft.com/office/drawing/2014/main" id="{D89D9FA3-A2EE-4C58-A26E-30AF1FB8A403}"/>
                </a:ext>
              </a:extLst>
            </p:cNvPr>
            <p:cNvSpPr>
              <a:spLocks/>
            </p:cNvSpPr>
            <p:nvPr/>
          </p:nvSpPr>
          <p:spPr bwMode="auto">
            <a:xfrm rot="5400000">
              <a:off x="4357" y="-111"/>
              <a:ext cx="480" cy="3559"/>
            </a:xfrm>
            <a:prstGeom prst="leftBrace">
              <a:avLst>
                <a:gd name="adj1" fmla="val 27285"/>
                <a:gd name="adj2" fmla="val 50037"/>
              </a:avLst>
            </a:prstGeom>
            <a:noFill/>
            <a:ln w="381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u="none" dirty="0">
                <a:latin typeface="Calibri" panose="020F0502020204030204" pitchFamily="34" charset="0"/>
              </a:endParaRPr>
            </a:p>
          </p:txBody>
        </p:sp>
      </p:grpSp>
      <p:grpSp>
        <p:nvGrpSpPr>
          <p:cNvPr id="1461260" name="Group 12">
            <a:extLst>
              <a:ext uri="{FF2B5EF4-FFF2-40B4-BE49-F238E27FC236}">
                <a16:creationId xmlns:a16="http://schemas.microsoft.com/office/drawing/2014/main" id="{D15AFF64-5A39-41A0-8B83-76080D8D31E7}"/>
              </a:ext>
            </a:extLst>
          </p:cNvPr>
          <p:cNvGrpSpPr>
            <a:grpSpLocks/>
          </p:cNvGrpSpPr>
          <p:nvPr/>
        </p:nvGrpSpPr>
        <p:grpSpPr bwMode="auto">
          <a:xfrm>
            <a:off x="334963" y="1524000"/>
            <a:ext cx="1828800" cy="4038600"/>
            <a:chOff x="480" y="960"/>
            <a:chExt cx="1152" cy="2544"/>
          </a:xfrm>
        </p:grpSpPr>
        <p:sp>
          <p:nvSpPr>
            <p:cNvPr id="1461261" name="Text Box 13">
              <a:extLst>
                <a:ext uri="{FF2B5EF4-FFF2-40B4-BE49-F238E27FC236}">
                  <a16:creationId xmlns:a16="http://schemas.microsoft.com/office/drawing/2014/main" id="{BDB2D371-F3F6-4A4A-91CC-C9701E3997A2}"/>
                </a:ext>
              </a:extLst>
            </p:cNvPr>
            <p:cNvSpPr txBox="1">
              <a:spLocks noChangeArrowheads="1"/>
            </p:cNvSpPr>
            <p:nvPr/>
          </p:nvSpPr>
          <p:spPr bwMode="auto">
            <a:xfrm>
              <a:off x="480" y="1200"/>
              <a:ext cx="1152" cy="2304"/>
            </a:xfrm>
            <a:prstGeom prst="rect">
              <a:avLst/>
            </a:prstGeom>
            <a:solidFill>
              <a:schemeClr val="bg1"/>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lgn="l">
                <a:tabLst>
                  <a:tab pos="4476750" algn="ctr"/>
                  <a:tab pos="8953500" algn="r"/>
                </a:tabLst>
                <a:defRPr sz="2400">
                  <a:solidFill>
                    <a:schemeClr val="tx1"/>
                  </a:solidFill>
                  <a:latin typeface="Trebuchet MS" panose="020B0603020202020204" pitchFamily="34" charset="0"/>
                </a:defRPr>
              </a:lvl1pPr>
              <a:lvl2pPr algn="l">
                <a:tabLst>
                  <a:tab pos="4476750" algn="ctr"/>
                  <a:tab pos="8953500" algn="r"/>
                </a:tabLst>
                <a:defRPr sz="2400">
                  <a:solidFill>
                    <a:schemeClr val="tx1"/>
                  </a:solidFill>
                  <a:latin typeface="Trebuchet MS" panose="020B0603020202020204" pitchFamily="34" charset="0"/>
                </a:defRPr>
              </a:lvl2pPr>
              <a:lvl3pPr algn="l">
                <a:tabLst>
                  <a:tab pos="4476750" algn="ctr"/>
                  <a:tab pos="8953500" algn="r"/>
                </a:tabLst>
                <a:defRPr sz="2400">
                  <a:solidFill>
                    <a:schemeClr val="tx1"/>
                  </a:solidFill>
                  <a:latin typeface="Trebuchet MS" panose="020B0603020202020204" pitchFamily="34" charset="0"/>
                </a:defRPr>
              </a:lvl3pPr>
              <a:lvl4pPr algn="l">
                <a:tabLst>
                  <a:tab pos="4476750" algn="ctr"/>
                  <a:tab pos="8953500" algn="r"/>
                </a:tabLst>
                <a:defRPr sz="2400">
                  <a:solidFill>
                    <a:schemeClr val="tx1"/>
                  </a:solidFill>
                  <a:latin typeface="Trebuchet MS" panose="020B0603020202020204" pitchFamily="34" charset="0"/>
                </a:defRPr>
              </a:lvl4pPr>
              <a:lvl5pPr algn="l">
                <a:tabLst>
                  <a:tab pos="4476750" algn="ctr"/>
                  <a:tab pos="8953500" algn="r"/>
                </a:tabLst>
                <a:defRPr sz="2400">
                  <a:solidFill>
                    <a:schemeClr val="tx1"/>
                  </a:solidFill>
                  <a:latin typeface="Trebuchet MS" panose="020B0603020202020204" pitchFamily="34" charset="0"/>
                </a:defRPr>
              </a:lvl5pPr>
              <a:lvl6pPr marL="4572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6pPr>
              <a:lvl7pPr marL="9144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7pPr>
              <a:lvl8pPr marL="13716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8pPr>
              <a:lvl9pPr marL="18288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9pPr>
            </a:lstStyle>
            <a:p>
              <a:pPr algn="ctr"/>
              <a:endParaRPr lang="en-GB" altLang="it-IT" sz="2000" u="none" dirty="0">
                <a:solidFill>
                  <a:schemeClr val="accent2"/>
                </a:solidFill>
                <a:latin typeface="Calibri" panose="020F0502020204030204" pitchFamily="34" charset="0"/>
              </a:endParaRPr>
            </a:p>
          </p:txBody>
        </p:sp>
        <p:sp>
          <p:nvSpPr>
            <p:cNvPr id="1461262" name="Text Box 14">
              <a:extLst>
                <a:ext uri="{FF2B5EF4-FFF2-40B4-BE49-F238E27FC236}">
                  <a16:creationId xmlns:a16="http://schemas.microsoft.com/office/drawing/2014/main" id="{372FD608-5280-484A-97FE-772E681FA84F}"/>
                </a:ext>
              </a:extLst>
            </p:cNvPr>
            <p:cNvSpPr txBox="1">
              <a:spLocks noChangeArrowheads="1"/>
            </p:cNvSpPr>
            <p:nvPr/>
          </p:nvSpPr>
          <p:spPr bwMode="auto">
            <a:xfrm>
              <a:off x="576" y="1296"/>
              <a:ext cx="960" cy="48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lgn="l">
                <a:tabLst>
                  <a:tab pos="4476750" algn="ctr"/>
                  <a:tab pos="8953500" algn="r"/>
                </a:tabLst>
                <a:defRPr sz="2400">
                  <a:solidFill>
                    <a:schemeClr val="tx1"/>
                  </a:solidFill>
                  <a:latin typeface="Trebuchet MS" panose="020B0603020202020204" pitchFamily="34" charset="0"/>
                </a:defRPr>
              </a:lvl1pPr>
              <a:lvl2pPr algn="l">
                <a:tabLst>
                  <a:tab pos="4476750" algn="ctr"/>
                  <a:tab pos="8953500" algn="r"/>
                </a:tabLst>
                <a:defRPr sz="2400">
                  <a:solidFill>
                    <a:schemeClr val="tx1"/>
                  </a:solidFill>
                  <a:latin typeface="Trebuchet MS" panose="020B0603020202020204" pitchFamily="34" charset="0"/>
                </a:defRPr>
              </a:lvl2pPr>
              <a:lvl3pPr algn="l">
                <a:tabLst>
                  <a:tab pos="4476750" algn="ctr"/>
                  <a:tab pos="8953500" algn="r"/>
                </a:tabLst>
                <a:defRPr sz="2400">
                  <a:solidFill>
                    <a:schemeClr val="tx1"/>
                  </a:solidFill>
                  <a:latin typeface="Trebuchet MS" panose="020B0603020202020204" pitchFamily="34" charset="0"/>
                </a:defRPr>
              </a:lvl3pPr>
              <a:lvl4pPr algn="l">
                <a:tabLst>
                  <a:tab pos="4476750" algn="ctr"/>
                  <a:tab pos="8953500" algn="r"/>
                </a:tabLst>
                <a:defRPr sz="2400">
                  <a:solidFill>
                    <a:schemeClr val="tx1"/>
                  </a:solidFill>
                  <a:latin typeface="Trebuchet MS" panose="020B0603020202020204" pitchFamily="34" charset="0"/>
                </a:defRPr>
              </a:lvl4pPr>
              <a:lvl5pPr algn="l">
                <a:tabLst>
                  <a:tab pos="4476750" algn="ctr"/>
                  <a:tab pos="8953500" algn="r"/>
                </a:tabLst>
                <a:defRPr sz="2400">
                  <a:solidFill>
                    <a:schemeClr val="tx1"/>
                  </a:solidFill>
                  <a:latin typeface="Trebuchet MS" panose="020B0603020202020204" pitchFamily="34" charset="0"/>
                </a:defRPr>
              </a:lvl5pPr>
              <a:lvl6pPr marL="4572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6pPr>
              <a:lvl7pPr marL="9144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7pPr>
              <a:lvl8pPr marL="13716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8pPr>
              <a:lvl9pPr marL="18288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9pPr>
            </a:lstStyle>
            <a:p>
              <a:pPr algn="ctr"/>
              <a:r>
                <a:rPr lang="it-IT" altLang="it-IT" sz="1800" u="none" dirty="0">
                  <a:solidFill>
                    <a:schemeClr val="accent2"/>
                  </a:solidFill>
                  <a:latin typeface="Calibri" panose="020F0502020204030204" pitchFamily="34" charset="0"/>
                </a:rPr>
                <a:t>Unità di</a:t>
              </a:r>
              <a:br>
                <a:rPr lang="it-IT" altLang="it-IT" sz="1800" u="none" dirty="0">
                  <a:solidFill>
                    <a:schemeClr val="accent2"/>
                  </a:solidFill>
                  <a:latin typeface="Calibri" panose="020F0502020204030204" pitchFamily="34" charset="0"/>
                </a:rPr>
              </a:br>
              <a:r>
                <a:rPr lang="it-IT" altLang="it-IT" sz="1800" u="none" dirty="0">
                  <a:solidFill>
                    <a:schemeClr val="accent2"/>
                  </a:solidFill>
                  <a:latin typeface="Calibri" panose="020F0502020204030204" pitchFamily="34" charset="0"/>
                </a:rPr>
                <a:t>controllo</a:t>
              </a:r>
              <a:endParaRPr lang="en-GB" altLang="it-IT" sz="1800" u="none" dirty="0">
                <a:solidFill>
                  <a:schemeClr val="accent2"/>
                </a:solidFill>
                <a:latin typeface="Calibri" panose="020F0502020204030204" pitchFamily="34" charset="0"/>
              </a:endParaRPr>
            </a:p>
          </p:txBody>
        </p:sp>
        <p:sp>
          <p:nvSpPr>
            <p:cNvPr id="1461263" name="Text Box 15">
              <a:extLst>
                <a:ext uri="{FF2B5EF4-FFF2-40B4-BE49-F238E27FC236}">
                  <a16:creationId xmlns:a16="http://schemas.microsoft.com/office/drawing/2014/main" id="{38048D42-62A5-4405-91E6-4CA7D0D4D43D}"/>
                </a:ext>
              </a:extLst>
            </p:cNvPr>
            <p:cNvSpPr txBox="1">
              <a:spLocks noChangeArrowheads="1"/>
            </p:cNvSpPr>
            <p:nvPr/>
          </p:nvSpPr>
          <p:spPr bwMode="auto">
            <a:xfrm>
              <a:off x="576" y="1872"/>
              <a:ext cx="960" cy="57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lgn="l">
                <a:tabLst>
                  <a:tab pos="4476750" algn="ctr"/>
                  <a:tab pos="8953500" algn="r"/>
                </a:tabLst>
                <a:defRPr sz="2400">
                  <a:solidFill>
                    <a:schemeClr val="tx1"/>
                  </a:solidFill>
                  <a:latin typeface="Trebuchet MS" panose="020B0603020202020204" pitchFamily="34" charset="0"/>
                </a:defRPr>
              </a:lvl1pPr>
              <a:lvl2pPr algn="l">
                <a:tabLst>
                  <a:tab pos="4476750" algn="ctr"/>
                  <a:tab pos="8953500" algn="r"/>
                </a:tabLst>
                <a:defRPr sz="2400">
                  <a:solidFill>
                    <a:schemeClr val="tx1"/>
                  </a:solidFill>
                  <a:latin typeface="Trebuchet MS" panose="020B0603020202020204" pitchFamily="34" charset="0"/>
                </a:defRPr>
              </a:lvl2pPr>
              <a:lvl3pPr algn="l">
                <a:tabLst>
                  <a:tab pos="4476750" algn="ctr"/>
                  <a:tab pos="8953500" algn="r"/>
                </a:tabLst>
                <a:defRPr sz="2400">
                  <a:solidFill>
                    <a:schemeClr val="tx1"/>
                  </a:solidFill>
                  <a:latin typeface="Trebuchet MS" panose="020B0603020202020204" pitchFamily="34" charset="0"/>
                </a:defRPr>
              </a:lvl3pPr>
              <a:lvl4pPr algn="l">
                <a:tabLst>
                  <a:tab pos="4476750" algn="ctr"/>
                  <a:tab pos="8953500" algn="r"/>
                </a:tabLst>
                <a:defRPr sz="2400">
                  <a:solidFill>
                    <a:schemeClr val="tx1"/>
                  </a:solidFill>
                  <a:latin typeface="Trebuchet MS" panose="020B0603020202020204" pitchFamily="34" charset="0"/>
                </a:defRPr>
              </a:lvl4pPr>
              <a:lvl5pPr algn="l">
                <a:tabLst>
                  <a:tab pos="4476750" algn="ctr"/>
                  <a:tab pos="8953500" algn="r"/>
                </a:tabLst>
                <a:defRPr sz="2400">
                  <a:solidFill>
                    <a:schemeClr val="tx1"/>
                  </a:solidFill>
                  <a:latin typeface="Trebuchet MS" panose="020B0603020202020204" pitchFamily="34" charset="0"/>
                </a:defRPr>
              </a:lvl5pPr>
              <a:lvl6pPr marL="4572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6pPr>
              <a:lvl7pPr marL="9144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7pPr>
              <a:lvl8pPr marL="13716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8pPr>
              <a:lvl9pPr marL="18288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9pPr>
            </a:lstStyle>
            <a:p>
              <a:pPr algn="ctr"/>
              <a:r>
                <a:rPr lang="it-IT" altLang="it-IT" sz="1800" u="none" dirty="0">
                  <a:solidFill>
                    <a:schemeClr val="accent2"/>
                  </a:solidFill>
                  <a:latin typeface="Calibri" panose="020F0502020204030204" pitchFamily="34" charset="0"/>
                </a:rPr>
                <a:t>Unità</a:t>
              </a:r>
              <a:br>
                <a:rPr lang="it-IT" altLang="it-IT" sz="1800" u="none" dirty="0">
                  <a:solidFill>
                    <a:schemeClr val="accent2"/>
                  </a:solidFill>
                  <a:latin typeface="Calibri" panose="020F0502020204030204" pitchFamily="34" charset="0"/>
                </a:rPr>
              </a:br>
              <a:r>
                <a:rPr lang="it-IT" altLang="it-IT" sz="1800" u="none" dirty="0">
                  <a:solidFill>
                    <a:schemeClr val="accent2"/>
                  </a:solidFill>
                  <a:latin typeface="Calibri" panose="020F0502020204030204" pitchFamily="34" charset="0"/>
                </a:rPr>
                <a:t>aritmetico</a:t>
              </a:r>
              <a:br>
                <a:rPr lang="it-IT" altLang="it-IT" sz="1800" u="none" dirty="0">
                  <a:solidFill>
                    <a:schemeClr val="accent2"/>
                  </a:solidFill>
                  <a:latin typeface="Calibri" panose="020F0502020204030204" pitchFamily="34" charset="0"/>
                </a:rPr>
              </a:br>
              <a:r>
                <a:rPr lang="it-IT" altLang="it-IT" sz="1800" u="none" dirty="0">
                  <a:solidFill>
                    <a:schemeClr val="accent2"/>
                  </a:solidFill>
                  <a:latin typeface="Calibri" panose="020F0502020204030204" pitchFamily="34" charset="0"/>
                </a:rPr>
                <a:t>logica (ALU)</a:t>
              </a:r>
              <a:endParaRPr lang="en-GB" altLang="it-IT" sz="1800" u="none" dirty="0">
                <a:solidFill>
                  <a:schemeClr val="accent2"/>
                </a:solidFill>
                <a:latin typeface="Calibri" panose="020F0502020204030204" pitchFamily="34" charset="0"/>
              </a:endParaRPr>
            </a:p>
          </p:txBody>
        </p:sp>
        <p:sp>
          <p:nvSpPr>
            <p:cNvPr id="1461264" name="Text Box 16">
              <a:extLst>
                <a:ext uri="{FF2B5EF4-FFF2-40B4-BE49-F238E27FC236}">
                  <a16:creationId xmlns:a16="http://schemas.microsoft.com/office/drawing/2014/main" id="{18D85B61-A67F-4AE7-946C-F1E81EEC96F7}"/>
                </a:ext>
              </a:extLst>
            </p:cNvPr>
            <p:cNvSpPr txBox="1">
              <a:spLocks noChangeArrowheads="1"/>
            </p:cNvSpPr>
            <p:nvPr/>
          </p:nvSpPr>
          <p:spPr bwMode="auto">
            <a:xfrm>
              <a:off x="576" y="2544"/>
              <a:ext cx="960" cy="864"/>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gn="l">
                <a:tabLst>
                  <a:tab pos="4476750" algn="ctr"/>
                  <a:tab pos="8953500" algn="r"/>
                </a:tabLst>
                <a:defRPr sz="2400">
                  <a:solidFill>
                    <a:schemeClr val="tx1"/>
                  </a:solidFill>
                  <a:latin typeface="Trebuchet MS" panose="020B0603020202020204" pitchFamily="34" charset="0"/>
                </a:defRPr>
              </a:lvl1pPr>
              <a:lvl2pPr algn="l">
                <a:tabLst>
                  <a:tab pos="4476750" algn="ctr"/>
                  <a:tab pos="8953500" algn="r"/>
                </a:tabLst>
                <a:defRPr sz="2400">
                  <a:solidFill>
                    <a:schemeClr val="tx1"/>
                  </a:solidFill>
                  <a:latin typeface="Trebuchet MS" panose="020B0603020202020204" pitchFamily="34" charset="0"/>
                </a:defRPr>
              </a:lvl2pPr>
              <a:lvl3pPr algn="l">
                <a:tabLst>
                  <a:tab pos="4476750" algn="ctr"/>
                  <a:tab pos="8953500" algn="r"/>
                </a:tabLst>
                <a:defRPr sz="2400">
                  <a:solidFill>
                    <a:schemeClr val="tx1"/>
                  </a:solidFill>
                  <a:latin typeface="Trebuchet MS" panose="020B0603020202020204" pitchFamily="34" charset="0"/>
                </a:defRPr>
              </a:lvl3pPr>
              <a:lvl4pPr algn="l">
                <a:tabLst>
                  <a:tab pos="4476750" algn="ctr"/>
                  <a:tab pos="8953500" algn="r"/>
                </a:tabLst>
                <a:defRPr sz="2400">
                  <a:solidFill>
                    <a:schemeClr val="tx1"/>
                  </a:solidFill>
                  <a:latin typeface="Trebuchet MS" panose="020B0603020202020204" pitchFamily="34" charset="0"/>
                </a:defRPr>
              </a:lvl4pPr>
              <a:lvl5pPr algn="l">
                <a:tabLst>
                  <a:tab pos="4476750" algn="ctr"/>
                  <a:tab pos="8953500" algn="r"/>
                </a:tabLst>
                <a:defRPr sz="2400">
                  <a:solidFill>
                    <a:schemeClr val="tx1"/>
                  </a:solidFill>
                  <a:latin typeface="Trebuchet MS" panose="020B0603020202020204" pitchFamily="34" charset="0"/>
                </a:defRPr>
              </a:lvl5pPr>
              <a:lvl6pPr marL="4572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6pPr>
              <a:lvl7pPr marL="9144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7pPr>
              <a:lvl8pPr marL="13716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8pPr>
              <a:lvl9pPr marL="18288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9pPr>
            </a:lstStyle>
            <a:p>
              <a:pPr algn="ctr"/>
              <a:r>
                <a:rPr lang="it-IT" altLang="it-IT" sz="1800" u="none" dirty="0">
                  <a:solidFill>
                    <a:schemeClr val="accent2"/>
                  </a:solidFill>
                  <a:latin typeface="Calibri" panose="020F0502020204030204" pitchFamily="34" charset="0"/>
                </a:rPr>
                <a:t>Registri</a:t>
              </a:r>
              <a:endParaRPr lang="en-GB" altLang="it-IT" sz="1800" u="none" dirty="0">
                <a:solidFill>
                  <a:schemeClr val="accent2"/>
                </a:solidFill>
                <a:latin typeface="Calibri" panose="020F0502020204030204" pitchFamily="34" charset="0"/>
              </a:endParaRPr>
            </a:p>
          </p:txBody>
        </p:sp>
        <p:sp>
          <p:nvSpPr>
            <p:cNvPr id="1461265" name="Text Box 17">
              <a:extLst>
                <a:ext uri="{FF2B5EF4-FFF2-40B4-BE49-F238E27FC236}">
                  <a16:creationId xmlns:a16="http://schemas.microsoft.com/office/drawing/2014/main" id="{92B666A9-1EB2-4D12-9664-12F250F21D6B}"/>
                </a:ext>
              </a:extLst>
            </p:cNvPr>
            <p:cNvSpPr txBox="1">
              <a:spLocks noChangeArrowheads="1"/>
            </p:cNvSpPr>
            <p:nvPr/>
          </p:nvSpPr>
          <p:spPr bwMode="auto">
            <a:xfrm>
              <a:off x="672" y="2832"/>
              <a:ext cx="336" cy="19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gn="l">
                <a:tabLst>
                  <a:tab pos="4476750" algn="ctr"/>
                  <a:tab pos="8953500" algn="r"/>
                </a:tabLst>
                <a:defRPr sz="2400">
                  <a:solidFill>
                    <a:schemeClr val="tx1"/>
                  </a:solidFill>
                  <a:latin typeface="Trebuchet MS" panose="020B0603020202020204" pitchFamily="34" charset="0"/>
                </a:defRPr>
              </a:lvl1pPr>
              <a:lvl2pPr algn="l">
                <a:tabLst>
                  <a:tab pos="4476750" algn="ctr"/>
                  <a:tab pos="8953500" algn="r"/>
                </a:tabLst>
                <a:defRPr sz="2400">
                  <a:solidFill>
                    <a:schemeClr val="tx1"/>
                  </a:solidFill>
                  <a:latin typeface="Trebuchet MS" panose="020B0603020202020204" pitchFamily="34" charset="0"/>
                </a:defRPr>
              </a:lvl2pPr>
              <a:lvl3pPr algn="l">
                <a:tabLst>
                  <a:tab pos="4476750" algn="ctr"/>
                  <a:tab pos="8953500" algn="r"/>
                </a:tabLst>
                <a:defRPr sz="2400">
                  <a:solidFill>
                    <a:schemeClr val="tx1"/>
                  </a:solidFill>
                  <a:latin typeface="Trebuchet MS" panose="020B0603020202020204" pitchFamily="34" charset="0"/>
                </a:defRPr>
              </a:lvl3pPr>
              <a:lvl4pPr algn="l">
                <a:tabLst>
                  <a:tab pos="4476750" algn="ctr"/>
                  <a:tab pos="8953500" algn="r"/>
                </a:tabLst>
                <a:defRPr sz="2400">
                  <a:solidFill>
                    <a:schemeClr val="tx1"/>
                  </a:solidFill>
                  <a:latin typeface="Trebuchet MS" panose="020B0603020202020204" pitchFamily="34" charset="0"/>
                </a:defRPr>
              </a:lvl4pPr>
              <a:lvl5pPr algn="l">
                <a:tabLst>
                  <a:tab pos="4476750" algn="ctr"/>
                  <a:tab pos="8953500" algn="r"/>
                </a:tabLst>
                <a:defRPr sz="2400">
                  <a:solidFill>
                    <a:schemeClr val="tx1"/>
                  </a:solidFill>
                  <a:latin typeface="Trebuchet MS" panose="020B0603020202020204" pitchFamily="34" charset="0"/>
                </a:defRPr>
              </a:lvl5pPr>
              <a:lvl6pPr marL="4572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6pPr>
              <a:lvl7pPr marL="9144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7pPr>
              <a:lvl8pPr marL="13716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8pPr>
              <a:lvl9pPr marL="18288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9pPr>
            </a:lstStyle>
            <a:p>
              <a:pPr algn="ctr"/>
              <a:endParaRPr lang="en-GB" altLang="it-IT" sz="1800" u="none" dirty="0">
                <a:solidFill>
                  <a:schemeClr val="accent2"/>
                </a:solidFill>
                <a:latin typeface="Calibri" panose="020F0502020204030204" pitchFamily="34" charset="0"/>
              </a:endParaRPr>
            </a:p>
          </p:txBody>
        </p:sp>
        <p:sp>
          <p:nvSpPr>
            <p:cNvPr id="1461266" name="Text Box 18">
              <a:extLst>
                <a:ext uri="{FF2B5EF4-FFF2-40B4-BE49-F238E27FC236}">
                  <a16:creationId xmlns:a16="http://schemas.microsoft.com/office/drawing/2014/main" id="{F079D40E-7186-44AC-ABB3-11FC1E403AC8}"/>
                </a:ext>
              </a:extLst>
            </p:cNvPr>
            <p:cNvSpPr txBox="1">
              <a:spLocks noChangeArrowheads="1"/>
            </p:cNvSpPr>
            <p:nvPr/>
          </p:nvSpPr>
          <p:spPr bwMode="auto">
            <a:xfrm>
              <a:off x="1104" y="2832"/>
              <a:ext cx="336" cy="19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gn="l">
                <a:tabLst>
                  <a:tab pos="4476750" algn="ctr"/>
                  <a:tab pos="8953500" algn="r"/>
                </a:tabLst>
                <a:defRPr sz="2400">
                  <a:solidFill>
                    <a:schemeClr val="tx1"/>
                  </a:solidFill>
                  <a:latin typeface="Trebuchet MS" panose="020B0603020202020204" pitchFamily="34" charset="0"/>
                </a:defRPr>
              </a:lvl1pPr>
              <a:lvl2pPr algn="l">
                <a:tabLst>
                  <a:tab pos="4476750" algn="ctr"/>
                  <a:tab pos="8953500" algn="r"/>
                </a:tabLst>
                <a:defRPr sz="2400">
                  <a:solidFill>
                    <a:schemeClr val="tx1"/>
                  </a:solidFill>
                  <a:latin typeface="Trebuchet MS" panose="020B0603020202020204" pitchFamily="34" charset="0"/>
                </a:defRPr>
              </a:lvl2pPr>
              <a:lvl3pPr algn="l">
                <a:tabLst>
                  <a:tab pos="4476750" algn="ctr"/>
                  <a:tab pos="8953500" algn="r"/>
                </a:tabLst>
                <a:defRPr sz="2400">
                  <a:solidFill>
                    <a:schemeClr val="tx1"/>
                  </a:solidFill>
                  <a:latin typeface="Trebuchet MS" panose="020B0603020202020204" pitchFamily="34" charset="0"/>
                </a:defRPr>
              </a:lvl3pPr>
              <a:lvl4pPr algn="l">
                <a:tabLst>
                  <a:tab pos="4476750" algn="ctr"/>
                  <a:tab pos="8953500" algn="r"/>
                </a:tabLst>
                <a:defRPr sz="2400">
                  <a:solidFill>
                    <a:schemeClr val="tx1"/>
                  </a:solidFill>
                  <a:latin typeface="Trebuchet MS" panose="020B0603020202020204" pitchFamily="34" charset="0"/>
                </a:defRPr>
              </a:lvl4pPr>
              <a:lvl5pPr algn="l">
                <a:tabLst>
                  <a:tab pos="4476750" algn="ctr"/>
                  <a:tab pos="8953500" algn="r"/>
                </a:tabLst>
                <a:defRPr sz="2400">
                  <a:solidFill>
                    <a:schemeClr val="tx1"/>
                  </a:solidFill>
                  <a:latin typeface="Trebuchet MS" panose="020B0603020202020204" pitchFamily="34" charset="0"/>
                </a:defRPr>
              </a:lvl5pPr>
              <a:lvl6pPr marL="4572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6pPr>
              <a:lvl7pPr marL="9144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7pPr>
              <a:lvl8pPr marL="13716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8pPr>
              <a:lvl9pPr marL="18288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9pPr>
            </a:lstStyle>
            <a:p>
              <a:pPr algn="ctr"/>
              <a:endParaRPr lang="en-GB" altLang="it-IT" sz="1800" u="none" dirty="0">
                <a:solidFill>
                  <a:schemeClr val="accent2"/>
                </a:solidFill>
                <a:latin typeface="Calibri" panose="020F0502020204030204" pitchFamily="34" charset="0"/>
              </a:endParaRPr>
            </a:p>
          </p:txBody>
        </p:sp>
        <p:sp>
          <p:nvSpPr>
            <p:cNvPr id="1461267" name="Text Box 19">
              <a:extLst>
                <a:ext uri="{FF2B5EF4-FFF2-40B4-BE49-F238E27FC236}">
                  <a16:creationId xmlns:a16="http://schemas.microsoft.com/office/drawing/2014/main" id="{161A9924-FF4B-44BA-9B66-F6E07AAF4D34}"/>
                </a:ext>
              </a:extLst>
            </p:cNvPr>
            <p:cNvSpPr txBox="1">
              <a:spLocks noChangeArrowheads="1"/>
            </p:cNvSpPr>
            <p:nvPr/>
          </p:nvSpPr>
          <p:spPr bwMode="auto">
            <a:xfrm>
              <a:off x="1104" y="3120"/>
              <a:ext cx="336" cy="19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gn="l">
                <a:tabLst>
                  <a:tab pos="4476750" algn="ctr"/>
                  <a:tab pos="8953500" algn="r"/>
                </a:tabLst>
                <a:defRPr sz="2400">
                  <a:solidFill>
                    <a:schemeClr val="tx1"/>
                  </a:solidFill>
                  <a:latin typeface="Trebuchet MS" panose="020B0603020202020204" pitchFamily="34" charset="0"/>
                </a:defRPr>
              </a:lvl1pPr>
              <a:lvl2pPr algn="l">
                <a:tabLst>
                  <a:tab pos="4476750" algn="ctr"/>
                  <a:tab pos="8953500" algn="r"/>
                </a:tabLst>
                <a:defRPr sz="2400">
                  <a:solidFill>
                    <a:schemeClr val="tx1"/>
                  </a:solidFill>
                  <a:latin typeface="Trebuchet MS" panose="020B0603020202020204" pitchFamily="34" charset="0"/>
                </a:defRPr>
              </a:lvl2pPr>
              <a:lvl3pPr algn="l">
                <a:tabLst>
                  <a:tab pos="4476750" algn="ctr"/>
                  <a:tab pos="8953500" algn="r"/>
                </a:tabLst>
                <a:defRPr sz="2400">
                  <a:solidFill>
                    <a:schemeClr val="tx1"/>
                  </a:solidFill>
                  <a:latin typeface="Trebuchet MS" panose="020B0603020202020204" pitchFamily="34" charset="0"/>
                </a:defRPr>
              </a:lvl3pPr>
              <a:lvl4pPr algn="l">
                <a:tabLst>
                  <a:tab pos="4476750" algn="ctr"/>
                  <a:tab pos="8953500" algn="r"/>
                </a:tabLst>
                <a:defRPr sz="2400">
                  <a:solidFill>
                    <a:schemeClr val="tx1"/>
                  </a:solidFill>
                  <a:latin typeface="Trebuchet MS" panose="020B0603020202020204" pitchFamily="34" charset="0"/>
                </a:defRPr>
              </a:lvl4pPr>
              <a:lvl5pPr algn="l">
                <a:tabLst>
                  <a:tab pos="4476750" algn="ctr"/>
                  <a:tab pos="8953500" algn="r"/>
                </a:tabLst>
                <a:defRPr sz="2400">
                  <a:solidFill>
                    <a:schemeClr val="tx1"/>
                  </a:solidFill>
                  <a:latin typeface="Trebuchet MS" panose="020B0603020202020204" pitchFamily="34" charset="0"/>
                </a:defRPr>
              </a:lvl5pPr>
              <a:lvl6pPr marL="4572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6pPr>
              <a:lvl7pPr marL="9144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7pPr>
              <a:lvl8pPr marL="13716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8pPr>
              <a:lvl9pPr marL="18288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9pPr>
            </a:lstStyle>
            <a:p>
              <a:pPr algn="ctr"/>
              <a:endParaRPr lang="en-GB" altLang="it-IT" sz="1800" u="none" dirty="0">
                <a:solidFill>
                  <a:schemeClr val="accent2"/>
                </a:solidFill>
                <a:latin typeface="Calibri" panose="020F0502020204030204" pitchFamily="34" charset="0"/>
              </a:endParaRPr>
            </a:p>
          </p:txBody>
        </p:sp>
        <p:sp>
          <p:nvSpPr>
            <p:cNvPr id="1461268" name="Text Box 20">
              <a:extLst>
                <a:ext uri="{FF2B5EF4-FFF2-40B4-BE49-F238E27FC236}">
                  <a16:creationId xmlns:a16="http://schemas.microsoft.com/office/drawing/2014/main" id="{CA4B6718-0BFA-44C3-8C96-CC1A8E6731C8}"/>
                </a:ext>
              </a:extLst>
            </p:cNvPr>
            <p:cNvSpPr txBox="1">
              <a:spLocks noChangeArrowheads="1"/>
            </p:cNvSpPr>
            <p:nvPr/>
          </p:nvSpPr>
          <p:spPr bwMode="auto">
            <a:xfrm>
              <a:off x="672" y="3120"/>
              <a:ext cx="336" cy="19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gn="l">
                <a:tabLst>
                  <a:tab pos="4476750" algn="ctr"/>
                  <a:tab pos="8953500" algn="r"/>
                </a:tabLst>
                <a:defRPr sz="2400">
                  <a:solidFill>
                    <a:schemeClr val="tx1"/>
                  </a:solidFill>
                  <a:latin typeface="Trebuchet MS" panose="020B0603020202020204" pitchFamily="34" charset="0"/>
                </a:defRPr>
              </a:lvl1pPr>
              <a:lvl2pPr algn="l">
                <a:tabLst>
                  <a:tab pos="4476750" algn="ctr"/>
                  <a:tab pos="8953500" algn="r"/>
                </a:tabLst>
                <a:defRPr sz="2400">
                  <a:solidFill>
                    <a:schemeClr val="tx1"/>
                  </a:solidFill>
                  <a:latin typeface="Trebuchet MS" panose="020B0603020202020204" pitchFamily="34" charset="0"/>
                </a:defRPr>
              </a:lvl2pPr>
              <a:lvl3pPr algn="l">
                <a:tabLst>
                  <a:tab pos="4476750" algn="ctr"/>
                  <a:tab pos="8953500" algn="r"/>
                </a:tabLst>
                <a:defRPr sz="2400">
                  <a:solidFill>
                    <a:schemeClr val="tx1"/>
                  </a:solidFill>
                  <a:latin typeface="Trebuchet MS" panose="020B0603020202020204" pitchFamily="34" charset="0"/>
                </a:defRPr>
              </a:lvl3pPr>
              <a:lvl4pPr algn="l">
                <a:tabLst>
                  <a:tab pos="4476750" algn="ctr"/>
                  <a:tab pos="8953500" algn="r"/>
                </a:tabLst>
                <a:defRPr sz="2400">
                  <a:solidFill>
                    <a:schemeClr val="tx1"/>
                  </a:solidFill>
                  <a:latin typeface="Trebuchet MS" panose="020B0603020202020204" pitchFamily="34" charset="0"/>
                </a:defRPr>
              </a:lvl4pPr>
              <a:lvl5pPr algn="l">
                <a:tabLst>
                  <a:tab pos="4476750" algn="ctr"/>
                  <a:tab pos="8953500" algn="r"/>
                </a:tabLst>
                <a:defRPr sz="2400">
                  <a:solidFill>
                    <a:schemeClr val="tx1"/>
                  </a:solidFill>
                  <a:latin typeface="Trebuchet MS" panose="020B0603020202020204" pitchFamily="34" charset="0"/>
                </a:defRPr>
              </a:lvl5pPr>
              <a:lvl6pPr marL="4572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6pPr>
              <a:lvl7pPr marL="9144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7pPr>
              <a:lvl8pPr marL="13716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8pPr>
              <a:lvl9pPr marL="18288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9pPr>
            </a:lstStyle>
            <a:p>
              <a:pPr algn="ctr"/>
              <a:endParaRPr lang="en-GB" altLang="it-IT" sz="1800" u="none" dirty="0">
                <a:solidFill>
                  <a:schemeClr val="accent2"/>
                </a:solidFill>
                <a:latin typeface="Calibri" panose="020F0502020204030204" pitchFamily="34" charset="0"/>
              </a:endParaRPr>
            </a:p>
          </p:txBody>
        </p:sp>
        <p:sp>
          <p:nvSpPr>
            <p:cNvPr id="1461269" name="Text Box 21">
              <a:extLst>
                <a:ext uri="{FF2B5EF4-FFF2-40B4-BE49-F238E27FC236}">
                  <a16:creationId xmlns:a16="http://schemas.microsoft.com/office/drawing/2014/main" id="{AE9013D0-6A6B-48E0-8E7F-4745DCC9F639}"/>
                </a:ext>
              </a:extLst>
            </p:cNvPr>
            <p:cNvSpPr txBox="1">
              <a:spLocks noChangeArrowheads="1"/>
            </p:cNvSpPr>
            <p:nvPr/>
          </p:nvSpPr>
          <p:spPr bwMode="auto">
            <a:xfrm>
              <a:off x="768" y="960"/>
              <a:ext cx="5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lgn="l">
                <a:tabLst>
                  <a:tab pos="4476750" algn="ctr"/>
                  <a:tab pos="8953500" algn="r"/>
                </a:tabLst>
                <a:defRPr sz="2400">
                  <a:solidFill>
                    <a:schemeClr val="tx1"/>
                  </a:solidFill>
                  <a:latin typeface="Trebuchet MS" panose="020B0603020202020204" pitchFamily="34" charset="0"/>
                </a:defRPr>
              </a:lvl1pPr>
              <a:lvl2pPr algn="l">
                <a:tabLst>
                  <a:tab pos="4476750" algn="ctr"/>
                  <a:tab pos="8953500" algn="r"/>
                </a:tabLst>
                <a:defRPr sz="2400">
                  <a:solidFill>
                    <a:schemeClr val="tx1"/>
                  </a:solidFill>
                  <a:latin typeface="Trebuchet MS" panose="020B0603020202020204" pitchFamily="34" charset="0"/>
                </a:defRPr>
              </a:lvl2pPr>
              <a:lvl3pPr algn="l">
                <a:tabLst>
                  <a:tab pos="4476750" algn="ctr"/>
                  <a:tab pos="8953500" algn="r"/>
                </a:tabLst>
                <a:defRPr sz="2400">
                  <a:solidFill>
                    <a:schemeClr val="tx1"/>
                  </a:solidFill>
                  <a:latin typeface="Trebuchet MS" panose="020B0603020202020204" pitchFamily="34" charset="0"/>
                </a:defRPr>
              </a:lvl3pPr>
              <a:lvl4pPr algn="l">
                <a:tabLst>
                  <a:tab pos="4476750" algn="ctr"/>
                  <a:tab pos="8953500" algn="r"/>
                </a:tabLst>
                <a:defRPr sz="2400">
                  <a:solidFill>
                    <a:schemeClr val="tx1"/>
                  </a:solidFill>
                  <a:latin typeface="Trebuchet MS" panose="020B0603020202020204" pitchFamily="34" charset="0"/>
                </a:defRPr>
              </a:lvl4pPr>
              <a:lvl5pPr algn="l">
                <a:tabLst>
                  <a:tab pos="4476750" algn="ctr"/>
                  <a:tab pos="8953500" algn="r"/>
                </a:tabLst>
                <a:defRPr sz="2400">
                  <a:solidFill>
                    <a:schemeClr val="tx1"/>
                  </a:solidFill>
                  <a:latin typeface="Trebuchet MS" panose="020B0603020202020204" pitchFamily="34" charset="0"/>
                </a:defRPr>
              </a:lvl5pPr>
              <a:lvl6pPr marL="4572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6pPr>
              <a:lvl7pPr marL="9144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7pPr>
              <a:lvl8pPr marL="13716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8pPr>
              <a:lvl9pPr marL="1828800" eaLnBrk="0" fontAlgn="base" hangingPunct="0">
                <a:spcBef>
                  <a:spcPct val="0"/>
                </a:spcBef>
                <a:spcAft>
                  <a:spcPct val="0"/>
                </a:spcAft>
                <a:tabLst>
                  <a:tab pos="4476750" algn="ctr"/>
                  <a:tab pos="8953500" algn="r"/>
                </a:tabLst>
                <a:defRPr sz="2400">
                  <a:solidFill>
                    <a:schemeClr val="tx1"/>
                  </a:solidFill>
                  <a:latin typeface="Trebuchet MS" panose="020B0603020202020204" pitchFamily="34" charset="0"/>
                </a:defRPr>
              </a:lvl9pPr>
            </a:lstStyle>
            <a:p>
              <a:pPr algn="ctr"/>
              <a:r>
                <a:rPr lang="it-IT" altLang="it-IT" u="none" dirty="0">
                  <a:solidFill>
                    <a:schemeClr val="accent2"/>
                  </a:solidFill>
                  <a:latin typeface="Calibri" panose="020F0502020204030204" pitchFamily="34" charset="0"/>
                </a:rPr>
                <a:t>CPU</a:t>
              </a:r>
              <a:endParaRPr lang="en-GB" altLang="it-IT" u="none" dirty="0">
                <a:solidFill>
                  <a:schemeClr val="accent2"/>
                </a:solidFill>
                <a:latin typeface="Calibri" panose="020F050202020403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61251"/>
                                        </p:tgtEl>
                                        <p:attrNameLst>
                                          <p:attrName>style.visibility</p:attrName>
                                        </p:attrNameLst>
                                      </p:cBhvr>
                                      <p:to>
                                        <p:strVal val="visible"/>
                                      </p:to>
                                    </p:set>
                                    <p:animEffect transition="in" filter="wipe(left)">
                                      <p:cBhvr>
                                        <p:cTn id="7" dur="500"/>
                                        <p:tgtEl>
                                          <p:spTgt spid="14612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61270"/>
                                        </p:tgtEl>
                                        <p:attrNameLst>
                                          <p:attrName>style.visibility</p:attrName>
                                        </p:attrNameLst>
                                      </p:cBhvr>
                                      <p:to>
                                        <p:strVal val="visible"/>
                                      </p:to>
                                    </p:set>
                                    <p:animEffect transition="in" filter="wipe(left)">
                                      <p:cBhvr>
                                        <p:cTn id="12" dur="500"/>
                                        <p:tgtEl>
                                          <p:spTgt spid="14612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461260"/>
                                        </p:tgtEl>
                                        <p:attrNameLst>
                                          <p:attrName>style.visibility</p:attrName>
                                        </p:attrNameLst>
                                      </p:cBhvr>
                                      <p:to>
                                        <p:strVal val="visible"/>
                                      </p:to>
                                    </p:set>
                                    <p:animEffect transition="in" filter="wipe(down)">
                                      <p:cBhvr>
                                        <p:cTn id="17" dur="500"/>
                                        <p:tgtEl>
                                          <p:spTgt spid="1461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3298" name="Rectangle 2">
            <a:extLst>
              <a:ext uri="{FF2B5EF4-FFF2-40B4-BE49-F238E27FC236}">
                <a16:creationId xmlns:a16="http://schemas.microsoft.com/office/drawing/2014/main" id="{56AE4A43-E037-4733-B130-FAD38ED2CDDB}"/>
              </a:ext>
            </a:extLst>
          </p:cNvPr>
          <p:cNvSpPr>
            <a:spLocks noGrp="1" noChangeArrowheads="1"/>
          </p:cNvSpPr>
          <p:nvPr>
            <p:ph type="title"/>
          </p:nvPr>
        </p:nvSpPr>
        <p:spPr>
          <a:xfrm>
            <a:off x="335360" y="501650"/>
            <a:ext cx="11521280" cy="767110"/>
          </a:xfrm>
        </p:spPr>
        <p:txBody>
          <a:bodyPr/>
          <a:lstStyle/>
          <a:p>
            <a:r>
              <a:rPr lang="it-IT" altLang="it-IT"/>
              <a:t>L’ “esecutore”</a:t>
            </a:r>
            <a:endParaRPr lang="it-IT" altLang="it-IT" dirty="0"/>
          </a:p>
        </p:txBody>
      </p:sp>
      <p:sp>
        <p:nvSpPr>
          <p:cNvPr id="1463299" name="Rectangle 3">
            <a:extLst>
              <a:ext uri="{FF2B5EF4-FFF2-40B4-BE49-F238E27FC236}">
                <a16:creationId xmlns:a16="http://schemas.microsoft.com/office/drawing/2014/main" id="{3D25CF4F-4010-45FF-8206-C6CECB32A02D}"/>
              </a:ext>
            </a:extLst>
          </p:cNvPr>
          <p:cNvSpPr>
            <a:spLocks noGrp="1" noChangeArrowheads="1"/>
          </p:cNvSpPr>
          <p:nvPr>
            <p:ph idx="1"/>
          </p:nvPr>
        </p:nvSpPr>
        <p:spPr>
          <a:xfrm>
            <a:off x="334963" y="1556891"/>
            <a:ext cx="11522075" cy="3168253"/>
          </a:xfrm>
        </p:spPr>
        <p:txBody>
          <a:bodyPr>
            <a:normAutofit fontScale="70000" lnSpcReduction="20000"/>
          </a:bodyPr>
          <a:lstStyle/>
          <a:p>
            <a:r>
              <a:rPr lang="it-IT" altLang="it-IT" dirty="0"/>
              <a:t>Un calcolatore basato sull’architettura di Von Neumann</a:t>
            </a:r>
            <a:br>
              <a:rPr lang="it-IT" altLang="it-IT" dirty="0"/>
            </a:br>
            <a:r>
              <a:rPr lang="it-IT" altLang="it-IT" dirty="0"/>
              <a:t>esegue un programma sulla base di questi principi:</a:t>
            </a:r>
          </a:p>
          <a:p>
            <a:pPr lvl="1"/>
            <a:r>
              <a:rPr lang="it-IT" altLang="it-IT" dirty="0"/>
              <a:t>dati e istruzioni sono memorizzati in una memoria unica che permette sia la scrittura sia la lettura</a:t>
            </a:r>
          </a:p>
          <a:p>
            <a:pPr lvl="1"/>
            <a:r>
              <a:rPr lang="it-IT" altLang="it-IT" dirty="0"/>
              <a:t>i contenuti della memoria sono indirizzati in base alla loro posizione,</a:t>
            </a:r>
            <a:br>
              <a:rPr lang="it-IT" altLang="it-IT" dirty="0"/>
            </a:br>
            <a:r>
              <a:rPr lang="it-IT" altLang="it-IT" dirty="0"/>
              <a:t>indipendentemente dal tipo di dato o istruzione contenuti</a:t>
            </a:r>
          </a:p>
          <a:p>
            <a:pPr lvl="1"/>
            <a:r>
              <a:rPr lang="it-IT" altLang="it-IT" dirty="0"/>
              <a:t>le istruzioni vengono eseguite in modo sequenziale</a:t>
            </a:r>
          </a:p>
          <a:p>
            <a:r>
              <a:rPr lang="it-IT" altLang="it-IT" dirty="0"/>
              <a:t>Il linguaggio per cui la CPU si comporta da esecutore è detto linguaggio macchina</a:t>
            </a:r>
            <a:br>
              <a:rPr lang="it-IT" altLang="it-IT" dirty="0"/>
            </a:br>
            <a:r>
              <a:rPr lang="it-IT" altLang="it-IT" dirty="0"/>
              <a:t>Le istruzioni scritte in linguaggio macchina sono piuttosto rudimentali: </a:t>
            </a:r>
          </a:p>
          <a:p>
            <a:pPr lvl="1"/>
            <a:r>
              <a:rPr lang="it-IT" altLang="it-IT" dirty="0"/>
              <a:t>il concetto di tipo di dato è quasi assente</a:t>
            </a:r>
          </a:p>
          <a:p>
            <a:pPr lvl="1"/>
            <a:r>
              <a:rPr lang="it-IT" altLang="it-IT" dirty="0"/>
              <a:t>il numero di operandi è limitato (in genere non più di due)</a:t>
            </a:r>
          </a:p>
          <a:p>
            <a:pPr lvl="1"/>
            <a:r>
              <a:rPr lang="it-IT" altLang="it-IT" dirty="0"/>
              <a:t>il numero di operazioni previste è ridotto</a:t>
            </a:r>
          </a:p>
        </p:txBody>
      </p:sp>
      <p:graphicFrame>
        <p:nvGraphicFramePr>
          <p:cNvPr id="14" name="Group 4">
            <a:extLst>
              <a:ext uri="{FF2B5EF4-FFF2-40B4-BE49-F238E27FC236}">
                <a16:creationId xmlns:a16="http://schemas.microsoft.com/office/drawing/2014/main" id="{7869E769-46F5-46CE-881E-6CFF29ED0252}"/>
              </a:ext>
            </a:extLst>
          </p:cNvPr>
          <p:cNvGraphicFramePr>
            <a:graphicFrameLocks/>
          </p:cNvGraphicFramePr>
          <p:nvPr>
            <p:extLst>
              <p:ext uri="{D42A27DB-BD31-4B8C-83A1-F6EECF244321}">
                <p14:modId xmlns:p14="http://schemas.microsoft.com/office/powerpoint/2010/main" val="4106441712"/>
              </p:ext>
            </p:extLst>
          </p:nvPr>
        </p:nvGraphicFramePr>
        <p:xfrm>
          <a:off x="1415480" y="4941168"/>
          <a:ext cx="8194676" cy="1097280"/>
        </p:xfrm>
        <a:graphic>
          <a:graphicData uri="http://schemas.openxmlformats.org/drawingml/2006/table">
            <a:tbl>
              <a:tblPr firstRow="1" firstCol="1" bandRow="1" bandCol="1">
                <a:tableStyleId>{69012ECD-51FC-41F1-AA8D-1B2483CD663E}</a:tableStyleId>
              </a:tblPr>
              <a:tblGrid>
                <a:gridCol w="2849880">
                  <a:extLst>
                    <a:ext uri="{9D8B030D-6E8A-4147-A177-3AD203B41FA5}">
                      <a16:colId xmlns:a16="http://schemas.microsoft.com/office/drawing/2014/main" val="3488954870"/>
                    </a:ext>
                  </a:extLst>
                </a:gridCol>
                <a:gridCol w="2638742">
                  <a:extLst>
                    <a:ext uri="{9D8B030D-6E8A-4147-A177-3AD203B41FA5}">
                      <a16:colId xmlns:a16="http://schemas.microsoft.com/office/drawing/2014/main" val="2408220470"/>
                    </a:ext>
                  </a:extLst>
                </a:gridCol>
                <a:gridCol w="902018">
                  <a:extLst>
                    <a:ext uri="{9D8B030D-6E8A-4147-A177-3AD203B41FA5}">
                      <a16:colId xmlns:a16="http://schemas.microsoft.com/office/drawing/2014/main" val="3683816659"/>
                    </a:ext>
                  </a:extLst>
                </a:gridCol>
                <a:gridCol w="902018">
                  <a:extLst>
                    <a:ext uri="{9D8B030D-6E8A-4147-A177-3AD203B41FA5}">
                      <a16:colId xmlns:a16="http://schemas.microsoft.com/office/drawing/2014/main" val="201312664"/>
                    </a:ext>
                  </a:extLst>
                </a:gridCol>
                <a:gridCol w="902018">
                  <a:extLst>
                    <a:ext uri="{9D8B030D-6E8A-4147-A177-3AD203B41FA5}">
                      <a16:colId xmlns:a16="http://schemas.microsoft.com/office/drawing/2014/main" val="992705830"/>
                    </a:ext>
                  </a:extLst>
                </a:gridCol>
              </a:tblGrid>
              <a:tr h="0">
                <a:tc>
                  <a:txBody>
                    <a:bodyPr/>
                    <a:lstStyle>
                      <a:lvl1pPr algn="l">
                        <a:spcBef>
                          <a:spcPct val="20000"/>
                        </a:spcBef>
                        <a:buSzPct val="80000"/>
                        <a:buFont typeface="Wingdings" panose="05000000000000000000" pitchFamily="2" charset="2"/>
                        <a:tabLst>
                          <a:tab pos="4476750" algn="ctr"/>
                          <a:tab pos="8953500" algn="r"/>
                        </a:tabLst>
                        <a:defRPr sz="2800" b="1">
                          <a:solidFill>
                            <a:schemeClr val="tx1"/>
                          </a:solidFill>
                          <a:effectLst>
                            <a:outerShdw blurRad="38100" dist="38100" dir="2700000" algn="tl">
                              <a:srgbClr val="C0C0C0"/>
                            </a:outerShdw>
                          </a:effectLst>
                          <a:latin typeface="Trebuchet MS" panose="020B0603020202020204" pitchFamily="34" charset="0"/>
                        </a:defRPr>
                      </a:lvl1pPr>
                      <a:lvl2pPr algn="l">
                        <a:spcBef>
                          <a:spcPct val="20000"/>
                        </a:spcBef>
                        <a:tabLst>
                          <a:tab pos="4476750" algn="ctr"/>
                          <a:tab pos="8953500" algn="r"/>
                        </a:tabLst>
                        <a:defRPr sz="2400">
                          <a:solidFill>
                            <a:schemeClr val="tx1"/>
                          </a:solidFill>
                          <a:latin typeface="Trebuchet MS" panose="020B0603020202020204" pitchFamily="34" charset="0"/>
                        </a:defRPr>
                      </a:lvl2pPr>
                      <a:lvl3pPr algn="l">
                        <a:spcBef>
                          <a:spcPct val="20000"/>
                        </a:spcBef>
                        <a:tabLst>
                          <a:tab pos="4476750" algn="ctr"/>
                          <a:tab pos="8953500" algn="r"/>
                        </a:tabLst>
                        <a:defRPr sz="2000">
                          <a:solidFill>
                            <a:schemeClr val="tx1"/>
                          </a:solidFill>
                          <a:latin typeface="Trebuchet MS" panose="020B0603020202020204" pitchFamily="34" charset="0"/>
                        </a:defRPr>
                      </a:lvl3pPr>
                      <a:lvl4pPr algn="l">
                        <a:spcBef>
                          <a:spcPct val="20000"/>
                        </a:spcBef>
                        <a:tabLst>
                          <a:tab pos="4476750" algn="ctr"/>
                          <a:tab pos="8953500" algn="r"/>
                        </a:tabLst>
                        <a:defRPr>
                          <a:solidFill>
                            <a:schemeClr val="tx1"/>
                          </a:solidFill>
                          <a:latin typeface="Trebuchet MS" panose="020B0603020202020204" pitchFamily="34" charset="0"/>
                        </a:defRPr>
                      </a:lvl4pPr>
                      <a:lvl5pPr algn="l">
                        <a:spcBef>
                          <a:spcPct val="20000"/>
                        </a:spcBef>
                        <a:tabLst>
                          <a:tab pos="4476750" algn="ctr"/>
                          <a:tab pos="8953500" algn="r"/>
                        </a:tabLst>
                        <a:defRPr>
                          <a:solidFill>
                            <a:schemeClr val="tx1"/>
                          </a:solidFill>
                          <a:latin typeface="Trebuchet MS" panose="020B0603020202020204" pitchFamily="34" charset="0"/>
                        </a:defRPr>
                      </a:lvl5pPr>
                      <a:lvl6pPr marL="4572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6pPr>
                      <a:lvl7pPr marL="9144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7pPr>
                      <a:lvl8pPr marL="13716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8pPr>
                      <a:lvl9pPr marL="18288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476750" algn="ctr"/>
                          <a:tab pos="8953500" algn="r"/>
                        </a:tabLst>
                      </a:pPr>
                      <a:r>
                        <a:rPr lang="it-IT" altLang="it-IT" sz="1800" b="1" kern="1200" dirty="0">
                          <a:solidFill>
                            <a:schemeClr val="lt1"/>
                          </a:solidFill>
                          <a:effectLst/>
                          <a:latin typeface="+mn-lt"/>
                          <a:ea typeface="+mn-ea"/>
                          <a:cs typeface="+mn-cs"/>
                        </a:rPr>
                        <a:t>Struttura </a:t>
                      </a:r>
                      <a:r>
                        <a:rPr lang="it-IT" altLang="it-IT" sz="1800" b="1" kern="1200" dirty="0">
                          <a:solidFill>
                            <a:schemeClr val="bg1"/>
                          </a:solidFill>
                          <a:effectLst/>
                          <a:latin typeface="+mn-lt"/>
                          <a:ea typeface="+mn-ea"/>
                          <a:cs typeface="+mn-cs"/>
                        </a:rPr>
                        <a:t>istruzione</a:t>
                      </a:r>
                    </a:p>
                  </a:txBody>
                  <a:tcPr anchor="ctr" horzOverflow="overflow"/>
                </a:tc>
                <a:tc>
                  <a:txBody>
                    <a:bodyPr/>
                    <a:lstStyle>
                      <a:lvl1pPr algn="l">
                        <a:spcBef>
                          <a:spcPct val="20000"/>
                        </a:spcBef>
                        <a:buSzPct val="80000"/>
                        <a:buFont typeface="Wingdings" panose="05000000000000000000" pitchFamily="2" charset="2"/>
                        <a:tabLst>
                          <a:tab pos="4476750" algn="ctr"/>
                          <a:tab pos="8953500" algn="r"/>
                        </a:tabLst>
                        <a:defRPr sz="2800" b="1">
                          <a:solidFill>
                            <a:schemeClr val="tx1"/>
                          </a:solidFill>
                          <a:effectLst>
                            <a:outerShdw blurRad="38100" dist="38100" dir="2700000" algn="tl">
                              <a:srgbClr val="C0C0C0"/>
                            </a:outerShdw>
                          </a:effectLst>
                          <a:latin typeface="Trebuchet MS" panose="020B0603020202020204" pitchFamily="34" charset="0"/>
                        </a:defRPr>
                      </a:lvl1pPr>
                      <a:lvl2pPr algn="l">
                        <a:spcBef>
                          <a:spcPct val="20000"/>
                        </a:spcBef>
                        <a:tabLst>
                          <a:tab pos="4476750" algn="ctr"/>
                          <a:tab pos="8953500" algn="r"/>
                        </a:tabLst>
                        <a:defRPr sz="2400">
                          <a:solidFill>
                            <a:schemeClr val="tx1"/>
                          </a:solidFill>
                          <a:latin typeface="Trebuchet MS" panose="020B0603020202020204" pitchFamily="34" charset="0"/>
                        </a:defRPr>
                      </a:lvl2pPr>
                      <a:lvl3pPr algn="l">
                        <a:spcBef>
                          <a:spcPct val="20000"/>
                        </a:spcBef>
                        <a:tabLst>
                          <a:tab pos="4476750" algn="ctr"/>
                          <a:tab pos="8953500" algn="r"/>
                        </a:tabLst>
                        <a:defRPr sz="2000">
                          <a:solidFill>
                            <a:schemeClr val="tx1"/>
                          </a:solidFill>
                          <a:latin typeface="Trebuchet MS" panose="020B0603020202020204" pitchFamily="34" charset="0"/>
                        </a:defRPr>
                      </a:lvl3pPr>
                      <a:lvl4pPr algn="l">
                        <a:spcBef>
                          <a:spcPct val="20000"/>
                        </a:spcBef>
                        <a:tabLst>
                          <a:tab pos="4476750" algn="ctr"/>
                          <a:tab pos="8953500" algn="r"/>
                        </a:tabLst>
                        <a:defRPr>
                          <a:solidFill>
                            <a:schemeClr val="tx1"/>
                          </a:solidFill>
                          <a:latin typeface="Trebuchet MS" panose="020B0603020202020204" pitchFamily="34" charset="0"/>
                        </a:defRPr>
                      </a:lvl4pPr>
                      <a:lvl5pPr algn="l">
                        <a:spcBef>
                          <a:spcPct val="20000"/>
                        </a:spcBef>
                        <a:tabLst>
                          <a:tab pos="4476750" algn="ctr"/>
                          <a:tab pos="8953500" algn="r"/>
                        </a:tabLst>
                        <a:defRPr>
                          <a:solidFill>
                            <a:schemeClr val="tx1"/>
                          </a:solidFill>
                          <a:latin typeface="Trebuchet MS" panose="020B0603020202020204" pitchFamily="34" charset="0"/>
                        </a:defRPr>
                      </a:lvl5pPr>
                      <a:lvl6pPr marL="4572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6pPr>
                      <a:lvl7pPr marL="9144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7pPr>
                      <a:lvl8pPr marL="13716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8pPr>
                      <a:lvl9pPr marL="18288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476750" algn="ctr"/>
                          <a:tab pos="8953500" algn="r"/>
                        </a:tabLst>
                      </a:pPr>
                      <a:r>
                        <a:rPr lang="it-IT" altLang="it-IT" sz="1800" b="1" kern="1200" dirty="0">
                          <a:solidFill>
                            <a:schemeClr val="lt1"/>
                          </a:solidFill>
                          <a:effectLst/>
                          <a:latin typeface="+mn-lt"/>
                          <a:ea typeface="+mn-ea"/>
                          <a:cs typeface="+mn-cs"/>
                        </a:rPr>
                        <a:t>codice operativo</a:t>
                      </a:r>
                    </a:p>
                  </a:txBody>
                  <a:tcPr anchor="ctr" horzOverflow="overflow"/>
                </a:tc>
                <a:tc>
                  <a:txBody>
                    <a:bodyPr/>
                    <a:lstStyle>
                      <a:lvl1pPr algn="l">
                        <a:spcBef>
                          <a:spcPct val="20000"/>
                        </a:spcBef>
                        <a:buSzPct val="80000"/>
                        <a:buFont typeface="Wingdings" panose="05000000000000000000" pitchFamily="2" charset="2"/>
                        <a:tabLst>
                          <a:tab pos="4476750" algn="ctr"/>
                          <a:tab pos="8953500" algn="r"/>
                        </a:tabLst>
                        <a:defRPr sz="2800" b="1">
                          <a:solidFill>
                            <a:schemeClr val="tx1"/>
                          </a:solidFill>
                          <a:effectLst>
                            <a:outerShdw blurRad="38100" dist="38100" dir="2700000" algn="tl">
                              <a:srgbClr val="C0C0C0"/>
                            </a:outerShdw>
                          </a:effectLst>
                          <a:latin typeface="Trebuchet MS" panose="020B0603020202020204" pitchFamily="34" charset="0"/>
                        </a:defRPr>
                      </a:lvl1pPr>
                      <a:lvl2pPr algn="l">
                        <a:spcBef>
                          <a:spcPct val="20000"/>
                        </a:spcBef>
                        <a:tabLst>
                          <a:tab pos="4476750" algn="ctr"/>
                          <a:tab pos="8953500" algn="r"/>
                        </a:tabLst>
                        <a:defRPr sz="2400">
                          <a:solidFill>
                            <a:schemeClr val="tx1"/>
                          </a:solidFill>
                          <a:latin typeface="Trebuchet MS" panose="020B0603020202020204" pitchFamily="34" charset="0"/>
                        </a:defRPr>
                      </a:lvl2pPr>
                      <a:lvl3pPr algn="l">
                        <a:spcBef>
                          <a:spcPct val="20000"/>
                        </a:spcBef>
                        <a:tabLst>
                          <a:tab pos="4476750" algn="ctr"/>
                          <a:tab pos="8953500" algn="r"/>
                        </a:tabLst>
                        <a:defRPr sz="2000">
                          <a:solidFill>
                            <a:schemeClr val="tx1"/>
                          </a:solidFill>
                          <a:latin typeface="Trebuchet MS" panose="020B0603020202020204" pitchFamily="34" charset="0"/>
                        </a:defRPr>
                      </a:lvl3pPr>
                      <a:lvl4pPr algn="l">
                        <a:spcBef>
                          <a:spcPct val="20000"/>
                        </a:spcBef>
                        <a:tabLst>
                          <a:tab pos="4476750" algn="ctr"/>
                          <a:tab pos="8953500" algn="r"/>
                        </a:tabLst>
                        <a:defRPr>
                          <a:solidFill>
                            <a:schemeClr val="tx1"/>
                          </a:solidFill>
                          <a:latin typeface="Trebuchet MS" panose="020B0603020202020204" pitchFamily="34" charset="0"/>
                        </a:defRPr>
                      </a:lvl4pPr>
                      <a:lvl5pPr algn="l">
                        <a:spcBef>
                          <a:spcPct val="20000"/>
                        </a:spcBef>
                        <a:tabLst>
                          <a:tab pos="4476750" algn="ctr"/>
                          <a:tab pos="8953500" algn="r"/>
                        </a:tabLst>
                        <a:defRPr>
                          <a:solidFill>
                            <a:schemeClr val="tx1"/>
                          </a:solidFill>
                          <a:latin typeface="Trebuchet MS" panose="020B0603020202020204" pitchFamily="34" charset="0"/>
                        </a:defRPr>
                      </a:lvl5pPr>
                      <a:lvl6pPr marL="4572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6pPr>
                      <a:lvl7pPr marL="9144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7pPr>
                      <a:lvl8pPr marL="13716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8pPr>
                      <a:lvl9pPr marL="18288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476750" algn="ctr"/>
                          <a:tab pos="8953500" algn="r"/>
                        </a:tabLst>
                      </a:pPr>
                      <a:r>
                        <a:rPr lang="it-IT" altLang="it-IT" sz="1800" b="1" kern="1200" dirty="0">
                          <a:solidFill>
                            <a:schemeClr val="lt1"/>
                          </a:solidFill>
                          <a:effectLst/>
                          <a:latin typeface="+mn-lt"/>
                          <a:ea typeface="+mn-ea"/>
                          <a:cs typeface="+mn-cs"/>
                        </a:rPr>
                        <a:t>dest</a:t>
                      </a:r>
                    </a:p>
                  </a:txBody>
                  <a:tcPr anchor="ctr" horzOverflow="overflow"/>
                </a:tc>
                <a:tc>
                  <a:txBody>
                    <a:bodyPr/>
                    <a:lstStyle>
                      <a:lvl1pPr algn="l">
                        <a:spcBef>
                          <a:spcPct val="20000"/>
                        </a:spcBef>
                        <a:buSzPct val="80000"/>
                        <a:buFont typeface="Wingdings" panose="05000000000000000000" pitchFamily="2" charset="2"/>
                        <a:tabLst>
                          <a:tab pos="4476750" algn="ctr"/>
                          <a:tab pos="8953500" algn="r"/>
                        </a:tabLst>
                        <a:defRPr sz="2800" b="1">
                          <a:solidFill>
                            <a:schemeClr val="tx1"/>
                          </a:solidFill>
                          <a:effectLst>
                            <a:outerShdw blurRad="38100" dist="38100" dir="2700000" algn="tl">
                              <a:srgbClr val="C0C0C0"/>
                            </a:outerShdw>
                          </a:effectLst>
                          <a:latin typeface="Trebuchet MS" panose="020B0603020202020204" pitchFamily="34" charset="0"/>
                        </a:defRPr>
                      </a:lvl1pPr>
                      <a:lvl2pPr algn="l">
                        <a:spcBef>
                          <a:spcPct val="20000"/>
                        </a:spcBef>
                        <a:tabLst>
                          <a:tab pos="4476750" algn="ctr"/>
                          <a:tab pos="8953500" algn="r"/>
                        </a:tabLst>
                        <a:defRPr sz="2400">
                          <a:solidFill>
                            <a:schemeClr val="tx1"/>
                          </a:solidFill>
                          <a:latin typeface="Trebuchet MS" panose="020B0603020202020204" pitchFamily="34" charset="0"/>
                        </a:defRPr>
                      </a:lvl2pPr>
                      <a:lvl3pPr algn="l">
                        <a:spcBef>
                          <a:spcPct val="20000"/>
                        </a:spcBef>
                        <a:tabLst>
                          <a:tab pos="4476750" algn="ctr"/>
                          <a:tab pos="8953500" algn="r"/>
                        </a:tabLst>
                        <a:defRPr sz="2000">
                          <a:solidFill>
                            <a:schemeClr val="tx1"/>
                          </a:solidFill>
                          <a:latin typeface="Trebuchet MS" panose="020B0603020202020204" pitchFamily="34" charset="0"/>
                        </a:defRPr>
                      </a:lvl3pPr>
                      <a:lvl4pPr algn="l">
                        <a:spcBef>
                          <a:spcPct val="20000"/>
                        </a:spcBef>
                        <a:tabLst>
                          <a:tab pos="4476750" algn="ctr"/>
                          <a:tab pos="8953500" algn="r"/>
                        </a:tabLst>
                        <a:defRPr>
                          <a:solidFill>
                            <a:schemeClr val="tx1"/>
                          </a:solidFill>
                          <a:latin typeface="Trebuchet MS" panose="020B0603020202020204" pitchFamily="34" charset="0"/>
                        </a:defRPr>
                      </a:lvl4pPr>
                      <a:lvl5pPr algn="l">
                        <a:spcBef>
                          <a:spcPct val="20000"/>
                        </a:spcBef>
                        <a:tabLst>
                          <a:tab pos="4476750" algn="ctr"/>
                          <a:tab pos="8953500" algn="r"/>
                        </a:tabLst>
                        <a:defRPr>
                          <a:solidFill>
                            <a:schemeClr val="tx1"/>
                          </a:solidFill>
                          <a:latin typeface="Trebuchet MS" panose="020B0603020202020204" pitchFamily="34" charset="0"/>
                        </a:defRPr>
                      </a:lvl5pPr>
                      <a:lvl6pPr marL="4572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6pPr>
                      <a:lvl7pPr marL="9144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7pPr>
                      <a:lvl8pPr marL="13716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8pPr>
                      <a:lvl9pPr marL="18288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476750" algn="ctr"/>
                          <a:tab pos="8953500" algn="r"/>
                        </a:tabLst>
                      </a:pPr>
                      <a:r>
                        <a:rPr lang="it-IT" altLang="it-IT" sz="1800" b="1" kern="1200" dirty="0">
                          <a:solidFill>
                            <a:schemeClr val="lt1"/>
                          </a:solidFill>
                          <a:effectLst/>
                          <a:latin typeface="+mn-lt"/>
                          <a:ea typeface="+mn-ea"/>
                          <a:cs typeface="+mn-cs"/>
                        </a:rPr>
                        <a:t>src1</a:t>
                      </a:r>
                    </a:p>
                  </a:txBody>
                  <a:tcPr anchor="ctr" horzOverflow="overflow"/>
                </a:tc>
                <a:tc>
                  <a:txBody>
                    <a:bodyPr/>
                    <a:lstStyle>
                      <a:lvl1pPr algn="l">
                        <a:spcBef>
                          <a:spcPct val="20000"/>
                        </a:spcBef>
                        <a:buSzPct val="80000"/>
                        <a:buFont typeface="Wingdings" panose="05000000000000000000" pitchFamily="2" charset="2"/>
                        <a:tabLst>
                          <a:tab pos="4476750" algn="ctr"/>
                          <a:tab pos="8953500" algn="r"/>
                        </a:tabLst>
                        <a:defRPr sz="2800" b="1">
                          <a:solidFill>
                            <a:schemeClr val="tx1"/>
                          </a:solidFill>
                          <a:effectLst>
                            <a:outerShdw blurRad="38100" dist="38100" dir="2700000" algn="tl">
                              <a:srgbClr val="C0C0C0"/>
                            </a:outerShdw>
                          </a:effectLst>
                          <a:latin typeface="Trebuchet MS" panose="020B0603020202020204" pitchFamily="34" charset="0"/>
                        </a:defRPr>
                      </a:lvl1pPr>
                      <a:lvl2pPr algn="l">
                        <a:spcBef>
                          <a:spcPct val="20000"/>
                        </a:spcBef>
                        <a:tabLst>
                          <a:tab pos="4476750" algn="ctr"/>
                          <a:tab pos="8953500" algn="r"/>
                        </a:tabLst>
                        <a:defRPr sz="2400">
                          <a:solidFill>
                            <a:schemeClr val="tx1"/>
                          </a:solidFill>
                          <a:latin typeface="Trebuchet MS" panose="020B0603020202020204" pitchFamily="34" charset="0"/>
                        </a:defRPr>
                      </a:lvl2pPr>
                      <a:lvl3pPr algn="l">
                        <a:spcBef>
                          <a:spcPct val="20000"/>
                        </a:spcBef>
                        <a:tabLst>
                          <a:tab pos="4476750" algn="ctr"/>
                          <a:tab pos="8953500" algn="r"/>
                        </a:tabLst>
                        <a:defRPr sz="2000">
                          <a:solidFill>
                            <a:schemeClr val="tx1"/>
                          </a:solidFill>
                          <a:latin typeface="Trebuchet MS" panose="020B0603020202020204" pitchFamily="34" charset="0"/>
                        </a:defRPr>
                      </a:lvl3pPr>
                      <a:lvl4pPr algn="l">
                        <a:spcBef>
                          <a:spcPct val="20000"/>
                        </a:spcBef>
                        <a:tabLst>
                          <a:tab pos="4476750" algn="ctr"/>
                          <a:tab pos="8953500" algn="r"/>
                        </a:tabLst>
                        <a:defRPr>
                          <a:solidFill>
                            <a:schemeClr val="tx1"/>
                          </a:solidFill>
                          <a:latin typeface="Trebuchet MS" panose="020B0603020202020204" pitchFamily="34" charset="0"/>
                        </a:defRPr>
                      </a:lvl4pPr>
                      <a:lvl5pPr algn="l">
                        <a:spcBef>
                          <a:spcPct val="20000"/>
                        </a:spcBef>
                        <a:tabLst>
                          <a:tab pos="4476750" algn="ctr"/>
                          <a:tab pos="8953500" algn="r"/>
                        </a:tabLst>
                        <a:defRPr>
                          <a:solidFill>
                            <a:schemeClr val="tx1"/>
                          </a:solidFill>
                          <a:latin typeface="Trebuchet MS" panose="020B0603020202020204" pitchFamily="34" charset="0"/>
                        </a:defRPr>
                      </a:lvl5pPr>
                      <a:lvl6pPr marL="4572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6pPr>
                      <a:lvl7pPr marL="9144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7pPr>
                      <a:lvl8pPr marL="13716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8pPr>
                      <a:lvl9pPr marL="18288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476750" algn="ctr"/>
                          <a:tab pos="8953500" algn="r"/>
                        </a:tabLst>
                      </a:pPr>
                      <a:r>
                        <a:rPr lang="it-IT" altLang="it-IT" sz="1800" b="1" kern="1200" dirty="0">
                          <a:solidFill>
                            <a:schemeClr val="lt1"/>
                          </a:solidFill>
                          <a:effectLst/>
                          <a:latin typeface="+mn-lt"/>
                          <a:ea typeface="+mn-ea"/>
                          <a:cs typeface="+mn-cs"/>
                        </a:rPr>
                        <a:t>src2</a:t>
                      </a:r>
                    </a:p>
                  </a:txBody>
                  <a:tcPr anchor="ctr" horzOverflow="overflow"/>
                </a:tc>
                <a:extLst>
                  <a:ext uri="{0D108BD9-81ED-4DB2-BD59-A6C34878D82A}">
                    <a16:rowId xmlns:a16="http://schemas.microsoft.com/office/drawing/2014/main" val="3193783889"/>
                  </a:ext>
                </a:extLst>
              </a:tr>
              <a:tr h="141288">
                <a:tc>
                  <a:txBody>
                    <a:bodyPr/>
                    <a:lstStyle>
                      <a:lvl1pPr algn="l">
                        <a:spcBef>
                          <a:spcPct val="20000"/>
                        </a:spcBef>
                        <a:buSzPct val="80000"/>
                        <a:buFont typeface="Wingdings" panose="05000000000000000000" pitchFamily="2" charset="2"/>
                        <a:tabLst>
                          <a:tab pos="4476750" algn="ctr"/>
                          <a:tab pos="8953500" algn="r"/>
                        </a:tabLst>
                        <a:defRPr sz="2800" b="1">
                          <a:solidFill>
                            <a:schemeClr val="tx1"/>
                          </a:solidFill>
                          <a:effectLst>
                            <a:outerShdw blurRad="38100" dist="38100" dir="2700000" algn="tl">
                              <a:srgbClr val="C0C0C0"/>
                            </a:outerShdw>
                          </a:effectLst>
                          <a:latin typeface="Trebuchet MS" panose="020B0603020202020204" pitchFamily="34" charset="0"/>
                        </a:defRPr>
                      </a:lvl1pPr>
                      <a:lvl2pPr algn="l">
                        <a:spcBef>
                          <a:spcPct val="20000"/>
                        </a:spcBef>
                        <a:tabLst>
                          <a:tab pos="4476750" algn="ctr"/>
                          <a:tab pos="8953500" algn="r"/>
                        </a:tabLst>
                        <a:defRPr sz="2400">
                          <a:solidFill>
                            <a:schemeClr val="tx1"/>
                          </a:solidFill>
                          <a:latin typeface="Trebuchet MS" panose="020B0603020202020204" pitchFamily="34" charset="0"/>
                        </a:defRPr>
                      </a:lvl2pPr>
                      <a:lvl3pPr algn="l">
                        <a:spcBef>
                          <a:spcPct val="20000"/>
                        </a:spcBef>
                        <a:tabLst>
                          <a:tab pos="4476750" algn="ctr"/>
                          <a:tab pos="8953500" algn="r"/>
                        </a:tabLst>
                        <a:defRPr sz="2000">
                          <a:solidFill>
                            <a:schemeClr val="tx1"/>
                          </a:solidFill>
                          <a:latin typeface="Trebuchet MS" panose="020B0603020202020204" pitchFamily="34" charset="0"/>
                        </a:defRPr>
                      </a:lvl3pPr>
                      <a:lvl4pPr algn="l">
                        <a:spcBef>
                          <a:spcPct val="20000"/>
                        </a:spcBef>
                        <a:tabLst>
                          <a:tab pos="4476750" algn="ctr"/>
                          <a:tab pos="8953500" algn="r"/>
                        </a:tabLst>
                        <a:defRPr>
                          <a:solidFill>
                            <a:schemeClr val="tx1"/>
                          </a:solidFill>
                          <a:latin typeface="Trebuchet MS" panose="020B0603020202020204" pitchFamily="34" charset="0"/>
                        </a:defRPr>
                      </a:lvl4pPr>
                      <a:lvl5pPr algn="l">
                        <a:spcBef>
                          <a:spcPct val="20000"/>
                        </a:spcBef>
                        <a:tabLst>
                          <a:tab pos="4476750" algn="ctr"/>
                          <a:tab pos="8953500" algn="r"/>
                        </a:tabLst>
                        <a:defRPr>
                          <a:solidFill>
                            <a:schemeClr val="tx1"/>
                          </a:solidFill>
                          <a:latin typeface="Trebuchet MS" panose="020B0603020202020204" pitchFamily="34" charset="0"/>
                        </a:defRPr>
                      </a:lvl5pPr>
                      <a:lvl6pPr marL="4572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6pPr>
                      <a:lvl7pPr marL="9144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7pPr>
                      <a:lvl8pPr marL="13716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8pPr>
                      <a:lvl9pPr marL="18288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476750" algn="ctr"/>
                          <a:tab pos="8953500" algn="r"/>
                        </a:tabLst>
                      </a:pPr>
                      <a:r>
                        <a:rPr lang="it-IT" altLang="it-IT" sz="1800" b="1" kern="1200" dirty="0">
                          <a:solidFill>
                            <a:srgbClr val="C00000"/>
                          </a:solidFill>
                          <a:effectLst/>
                          <a:latin typeface="+mn-lt"/>
                          <a:ea typeface="+mn-ea"/>
                          <a:cs typeface="+mn-cs"/>
                        </a:rPr>
                        <a:t>Linguaggio assemblatore</a:t>
                      </a:r>
                    </a:p>
                  </a:txBody>
                  <a:tcPr anchor="ctr" horzOverflow="overflow"/>
                </a:tc>
                <a:tc>
                  <a:txBody>
                    <a:bodyPr/>
                    <a:lstStyle>
                      <a:lvl1pPr algn="l">
                        <a:spcBef>
                          <a:spcPct val="20000"/>
                        </a:spcBef>
                        <a:buSzPct val="80000"/>
                        <a:buFont typeface="Wingdings" panose="05000000000000000000" pitchFamily="2" charset="2"/>
                        <a:tabLst>
                          <a:tab pos="4476750" algn="ctr"/>
                          <a:tab pos="8953500" algn="r"/>
                        </a:tabLst>
                        <a:defRPr sz="2800" b="1">
                          <a:solidFill>
                            <a:schemeClr val="tx1"/>
                          </a:solidFill>
                          <a:effectLst>
                            <a:outerShdw blurRad="38100" dist="38100" dir="2700000" algn="tl">
                              <a:srgbClr val="C0C0C0"/>
                            </a:outerShdw>
                          </a:effectLst>
                          <a:latin typeface="Trebuchet MS" panose="020B0603020202020204" pitchFamily="34" charset="0"/>
                        </a:defRPr>
                      </a:lvl1pPr>
                      <a:lvl2pPr algn="l">
                        <a:spcBef>
                          <a:spcPct val="20000"/>
                        </a:spcBef>
                        <a:tabLst>
                          <a:tab pos="4476750" algn="ctr"/>
                          <a:tab pos="8953500" algn="r"/>
                        </a:tabLst>
                        <a:defRPr sz="2400">
                          <a:solidFill>
                            <a:schemeClr val="tx1"/>
                          </a:solidFill>
                          <a:latin typeface="Trebuchet MS" panose="020B0603020202020204" pitchFamily="34" charset="0"/>
                        </a:defRPr>
                      </a:lvl2pPr>
                      <a:lvl3pPr algn="l">
                        <a:spcBef>
                          <a:spcPct val="20000"/>
                        </a:spcBef>
                        <a:tabLst>
                          <a:tab pos="4476750" algn="ctr"/>
                          <a:tab pos="8953500" algn="r"/>
                        </a:tabLst>
                        <a:defRPr sz="2000">
                          <a:solidFill>
                            <a:schemeClr val="tx1"/>
                          </a:solidFill>
                          <a:latin typeface="Trebuchet MS" panose="020B0603020202020204" pitchFamily="34" charset="0"/>
                        </a:defRPr>
                      </a:lvl3pPr>
                      <a:lvl4pPr algn="l">
                        <a:spcBef>
                          <a:spcPct val="20000"/>
                        </a:spcBef>
                        <a:tabLst>
                          <a:tab pos="4476750" algn="ctr"/>
                          <a:tab pos="8953500" algn="r"/>
                        </a:tabLst>
                        <a:defRPr>
                          <a:solidFill>
                            <a:schemeClr val="tx1"/>
                          </a:solidFill>
                          <a:latin typeface="Trebuchet MS" panose="020B0603020202020204" pitchFamily="34" charset="0"/>
                        </a:defRPr>
                      </a:lvl4pPr>
                      <a:lvl5pPr algn="l">
                        <a:spcBef>
                          <a:spcPct val="20000"/>
                        </a:spcBef>
                        <a:tabLst>
                          <a:tab pos="4476750" algn="ctr"/>
                          <a:tab pos="8953500" algn="r"/>
                        </a:tabLst>
                        <a:defRPr>
                          <a:solidFill>
                            <a:schemeClr val="tx1"/>
                          </a:solidFill>
                          <a:latin typeface="Trebuchet MS" panose="020B0603020202020204" pitchFamily="34" charset="0"/>
                        </a:defRPr>
                      </a:lvl5pPr>
                      <a:lvl6pPr marL="4572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6pPr>
                      <a:lvl7pPr marL="9144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7pPr>
                      <a:lvl8pPr marL="13716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8pPr>
                      <a:lvl9pPr marL="18288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476750" algn="ctr"/>
                          <a:tab pos="8953500" algn="r"/>
                        </a:tabLst>
                      </a:pPr>
                      <a:r>
                        <a:rPr lang="it-IT" altLang="it-IT" sz="1800" b="0" kern="1200" dirty="0" err="1">
                          <a:solidFill>
                            <a:srgbClr val="C00000"/>
                          </a:solidFill>
                          <a:effectLst/>
                          <a:latin typeface="+mn-lt"/>
                          <a:ea typeface="+mn-ea"/>
                          <a:cs typeface="+mn-cs"/>
                        </a:rPr>
                        <a:t>add</a:t>
                      </a:r>
                      <a:endParaRPr lang="it-IT" altLang="it-IT" sz="1800" b="0" kern="1200" dirty="0">
                        <a:solidFill>
                          <a:srgbClr val="C00000"/>
                        </a:solidFill>
                        <a:effectLst/>
                        <a:latin typeface="+mn-lt"/>
                        <a:ea typeface="+mn-ea"/>
                        <a:cs typeface="+mn-cs"/>
                      </a:endParaRPr>
                    </a:p>
                  </a:txBody>
                  <a:tcPr anchor="ctr" horzOverflow="overflow"/>
                </a:tc>
                <a:tc>
                  <a:txBody>
                    <a:bodyPr/>
                    <a:lstStyle>
                      <a:lvl1pPr algn="l">
                        <a:spcBef>
                          <a:spcPct val="20000"/>
                        </a:spcBef>
                        <a:buSzPct val="80000"/>
                        <a:buFont typeface="Wingdings" panose="05000000000000000000" pitchFamily="2" charset="2"/>
                        <a:tabLst>
                          <a:tab pos="4476750" algn="ctr"/>
                          <a:tab pos="8953500" algn="r"/>
                        </a:tabLst>
                        <a:defRPr sz="2800" b="1">
                          <a:solidFill>
                            <a:schemeClr val="tx1"/>
                          </a:solidFill>
                          <a:effectLst>
                            <a:outerShdw blurRad="38100" dist="38100" dir="2700000" algn="tl">
                              <a:srgbClr val="C0C0C0"/>
                            </a:outerShdw>
                          </a:effectLst>
                          <a:latin typeface="Trebuchet MS" panose="020B0603020202020204" pitchFamily="34" charset="0"/>
                        </a:defRPr>
                      </a:lvl1pPr>
                      <a:lvl2pPr algn="l">
                        <a:spcBef>
                          <a:spcPct val="20000"/>
                        </a:spcBef>
                        <a:tabLst>
                          <a:tab pos="4476750" algn="ctr"/>
                          <a:tab pos="8953500" algn="r"/>
                        </a:tabLst>
                        <a:defRPr sz="2400">
                          <a:solidFill>
                            <a:schemeClr val="tx1"/>
                          </a:solidFill>
                          <a:latin typeface="Trebuchet MS" panose="020B0603020202020204" pitchFamily="34" charset="0"/>
                        </a:defRPr>
                      </a:lvl2pPr>
                      <a:lvl3pPr algn="l">
                        <a:spcBef>
                          <a:spcPct val="20000"/>
                        </a:spcBef>
                        <a:tabLst>
                          <a:tab pos="4476750" algn="ctr"/>
                          <a:tab pos="8953500" algn="r"/>
                        </a:tabLst>
                        <a:defRPr sz="2000">
                          <a:solidFill>
                            <a:schemeClr val="tx1"/>
                          </a:solidFill>
                          <a:latin typeface="Trebuchet MS" panose="020B0603020202020204" pitchFamily="34" charset="0"/>
                        </a:defRPr>
                      </a:lvl3pPr>
                      <a:lvl4pPr algn="l">
                        <a:spcBef>
                          <a:spcPct val="20000"/>
                        </a:spcBef>
                        <a:tabLst>
                          <a:tab pos="4476750" algn="ctr"/>
                          <a:tab pos="8953500" algn="r"/>
                        </a:tabLst>
                        <a:defRPr>
                          <a:solidFill>
                            <a:schemeClr val="tx1"/>
                          </a:solidFill>
                          <a:latin typeface="Trebuchet MS" panose="020B0603020202020204" pitchFamily="34" charset="0"/>
                        </a:defRPr>
                      </a:lvl4pPr>
                      <a:lvl5pPr algn="l">
                        <a:spcBef>
                          <a:spcPct val="20000"/>
                        </a:spcBef>
                        <a:tabLst>
                          <a:tab pos="4476750" algn="ctr"/>
                          <a:tab pos="8953500" algn="r"/>
                        </a:tabLst>
                        <a:defRPr>
                          <a:solidFill>
                            <a:schemeClr val="tx1"/>
                          </a:solidFill>
                          <a:latin typeface="Trebuchet MS" panose="020B0603020202020204" pitchFamily="34" charset="0"/>
                        </a:defRPr>
                      </a:lvl5pPr>
                      <a:lvl6pPr marL="4572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6pPr>
                      <a:lvl7pPr marL="9144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7pPr>
                      <a:lvl8pPr marL="13716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8pPr>
                      <a:lvl9pPr marL="18288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476750" algn="ctr"/>
                          <a:tab pos="8953500" algn="r"/>
                        </a:tabLst>
                      </a:pPr>
                      <a:r>
                        <a:rPr lang="it-IT" altLang="it-IT" sz="1800" b="0" kern="1200" dirty="0">
                          <a:solidFill>
                            <a:srgbClr val="C00000"/>
                          </a:solidFill>
                          <a:effectLst/>
                          <a:latin typeface="+mn-lt"/>
                          <a:ea typeface="+mn-ea"/>
                          <a:cs typeface="+mn-cs"/>
                        </a:rPr>
                        <a:t>R01</a:t>
                      </a:r>
                    </a:p>
                  </a:txBody>
                  <a:tcPr anchor="ctr" horzOverflow="overflow"/>
                </a:tc>
                <a:tc>
                  <a:txBody>
                    <a:bodyPr/>
                    <a:lstStyle>
                      <a:lvl1pPr algn="l">
                        <a:spcBef>
                          <a:spcPct val="20000"/>
                        </a:spcBef>
                        <a:buSzPct val="80000"/>
                        <a:buFont typeface="Wingdings" panose="05000000000000000000" pitchFamily="2" charset="2"/>
                        <a:tabLst>
                          <a:tab pos="4476750" algn="ctr"/>
                          <a:tab pos="8953500" algn="r"/>
                        </a:tabLst>
                        <a:defRPr sz="2800" b="1">
                          <a:solidFill>
                            <a:schemeClr val="tx1"/>
                          </a:solidFill>
                          <a:effectLst>
                            <a:outerShdw blurRad="38100" dist="38100" dir="2700000" algn="tl">
                              <a:srgbClr val="C0C0C0"/>
                            </a:outerShdw>
                          </a:effectLst>
                          <a:latin typeface="Trebuchet MS" panose="020B0603020202020204" pitchFamily="34" charset="0"/>
                        </a:defRPr>
                      </a:lvl1pPr>
                      <a:lvl2pPr algn="l">
                        <a:spcBef>
                          <a:spcPct val="20000"/>
                        </a:spcBef>
                        <a:tabLst>
                          <a:tab pos="4476750" algn="ctr"/>
                          <a:tab pos="8953500" algn="r"/>
                        </a:tabLst>
                        <a:defRPr sz="2400">
                          <a:solidFill>
                            <a:schemeClr val="tx1"/>
                          </a:solidFill>
                          <a:latin typeface="Trebuchet MS" panose="020B0603020202020204" pitchFamily="34" charset="0"/>
                        </a:defRPr>
                      </a:lvl2pPr>
                      <a:lvl3pPr algn="l">
                        <a:spcBef>
                          <a:spcPct val="20000"/>
                        </a:spcBef>
                        <a:tabLst>
                          <a:tab pos="4476750" algn="ctr"/>
                          <a:tab pos="8953500" algn="r"/>
                        </a:tabLst>
                        <a:defRPr sz="2000">
                          <a:solidFill>
                            <a:schemeClr val="tx1"/>
                          </a:solidFill>
                          <a:latin typeface="Trebuchet MS" panose="020B0603020202020204" pitchFamily="34" charset="0"/>
                        </a:defRPr>
                      </a:lvl3pPr>
                      <a:lvl4pPr algn="l">
                        <a:spcBef>
                          <a:spcPct val="20000"/>
                        </a:spcBef>
                        <a:tabLst>
                          <a:tab pos="4476750" algn="ctr"/>
                          <a:tab pos="8953500" algn="r"/>
                        </a:tabLst>
                        <a:defRPr>
                          <a:solidFill>
                            <a:schemeClr val="tx1"/>
                          </a:solidFill>
                          <a:latin typeface="Trebuchet MS" panose="020B0603020202020204" pitchFamily="34" charset="0"/>
                        </a:defRPr>
                      </a:lvl4pPr>
                      <a:lvl5pPr algn="l">
                        <a:spcBef>
                          <a:spcPct val="20000"/>
                        </a:spcBef>
                        <a:tabLst>
                          <a:tab pos="4476750" algn="ctr"/>
                          <a:tab pos="8953500" algn="r"/>
                        </a:tabLst>
                        <a:defRPr>
                          <a:solidFill>
                            <a:schemeClr val="tx1"/>
                          </a:solidFill>
                          <a:latin typeface="Trebuchet MS" panose="020B0603020202020204" pitchFamily="34" charset="0"/>
                        </a:defRPr>
                      </a:lvl5pPr>
                      <a:lvl6pPr marL="4572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6pPr>
                      <a:lvl7pPr marL="9144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7pPr>
                      <a:lvl8pPr marL="13716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8pPr>
                      <a:lvl9pPr marL="18288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476750" algn="ctr"/>
                          <a:tab pos="8953500" algn="r"/>
                        </a:tabLst>
                      </a:pPr>
                      <a:r>
                        <a:rPr lang="it-IT" altLang="it-IT" sz="1800" b="0" kern="1200" dirty="0">
                          <a:solidFill>
                            <a:srgbClr val="C00000"/>
                          </a:solidFill>
                          <a:effectLst/>
                          <a:latin typeface="+mn-lt"/>
                          <a:ea typeface="+mn-ea"/>
                          <a:cs typeface="+mn-cs"/>
                        </a:rPr>
                        <a:t>R02</a:t>
                      </a:r>
                    </a:p>
                  </a:txBody>
                  <a:tcPr anchor="ctr" horzOverflow="overflow"/>
                </a:tc>
                <a:tc>
                  <a:txBody>
                    <a:bodyPr/>
                    <a:lstStyle>
                      <a:lvl1pPr algn="l">
                        <a:spcBef>
                          <a:spcPct val="20000"/>
                        </a:spcBef>
                        <a:buSzPct val="80000"/>
                        <a:buFont typeface="Wingdings" panose="05000000000000000000" pitchFamily="2" charset="2"/>
                        <a:tabLst>
                          <a:tab pos="4476750" algn="ctr"/>
                          <a:tab pos="8953500" algn="r"/>
                        </a:tabLst>
                        <a:defRPr sz="2800" b="1">
                          <a:solidFill>
                            <a:schemeClr val="tx1"/>
                          </a:solidFill>
                          <a:effectLst>
                            <a:outerShdw blurRad="38100" dist="38100" dir="2700000" algn="tl">
                              <a:srgbClr val="C0C0C0"/>
                            </a:outerShdw>
                          </a:effectLst>
                          <a:latin typeface="Trebuchet MS" panose="020B0603020202020204" pitchFamily="34" charset="0"/>
                        </a:defRPr>
                      </a:lvl1pPr>
                      <a:lvl2pPr algn="l">
                        <a:spcBef>
                          <a:spcPct val="20000"/>
                        </a:spcBef>
                        <a:tabLst>
                          <a:tab pos="4476750" algn="ctr"/>
                          <a:tab pos="8953500" algn="r"/>
                        </a:tabLst>
                        <a:defRPr sz="2400">
                          <a:solidFill>
                            <a:schemeClr val="tx1"/>
                          </a:solidFill>
                          <a:latin typeface="Trebuchet MS" panose="020B0603020202020204" pitchFamily="34" charset="0"/>
                        </a:defRPr>
                      </a:lvl2pPr>
                      <a:lvl3pPr algn="l">
                        <a:spcBef>
                          <a:spcPct val="20000"/>
                        </a:spcBef>
                        <a:tabLst>
                          <a:tab pos="4476750" algn="ctr"/>
                          <a:tab pos="8953500" algn="r"/>
                        </a:tabLst>
                        <a:defRPr sz="2000">
                          <a:solidFill>
                            <a:schemeClr val="tx1"/>
                          </a:solidFill>
                          <a:latin typeface="Trebuchet MS" panose="020B0603020202020204" pitchFamily="34" charset="0"/>
                        </a:defRPr>
                      </a:lvl3pPr>
                      <a:lvl4pPr algn="l">
                        <a:spcBef>
                          <a:spcPct val="20000"/>
                        </a:spcBef>
                        <a:tabLst>
                          <a:tab pos="4476750" algn="ctr"/>
                          <a:tab pos="8953500" algn="r"/>
                        </a:tabLst>
                        <a:defRPr>
                          <a:solidFill>
                            <a:schemeClr val="tx1"/>
                          </a:solidFill>
                          <a:latin typeface="Trebuchet MS" panose="020B0603020202020204" pitchFamily="34" charset="0"/>
                        </a:defRPr>
                      </a:lvl4pPr>
                      <a:lvl5pPr algn="l">
                        <a:spcBef>
                          <a:spcPct val="20000"/>
                        </a:spcBef>
                        <a:tabLst>
                          <a:tab pos="4476750" algn="ctr"/>
                          <a:tab pos="8953500" algn="r"/>
                        </a:tabLst>
                        <a:defRPr>
                          <a:solidFill>
                            <a:schemeClr val="tx1"/>
                          </a:solidFill>
                          <a:latin typeface="Trebuchet MS" panose="020B0603020202020204" pitchFamily="34" charset="0"/>
                        </a:defRPr>
                      </a:lvl5pPr>
                      <a:lvl6pPr marL="4572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6pPr>
                      <a:lvl7pPr marL="9144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7pPr>
                      <a:lvl8pPr marL="13716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8pPr>
                      <a:lvl9pPr marL="18288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tab pos="4476750" algn="ctr"/>
                          <a:tab pos="8953500" algn="r"/>
                        </a:tabLst>
                      </a:pPr>
                      <a:r>
                        <a:rPr lang="it-IT" altLang="it-IT" sz="1800" b="0" kern="1200" dirty="0">
                          <a:solidFill>
                            <a:srgbClr val="C00000"/>
                          </a:solidFill>
                          <a:effectLst/>
                          <a:latin typeface="+mn-lt"/>
                          <a:ea typeface="+mn-ea"/>
                          <a:cs typeface="+mn-cs"/>
                        </a:rPr>
                        <a:t>R03</a:t>
                      </a:r>
                    </a:p>
                  </a:txBody>
                  <a:tcPr anchor="ctr" horzOverflow="overflow"/>
                </a:tc>
                <a:extLst>
                  <a:ext uri="{0D108BD9-81ED-4DB2-BD59-A6C34878D82A}">
                    <a16:rowId xmlns:a16="http://schemas.microsoft.com/office/drawing/2014/main" val="954151092"/>
                  </a:ext>
                </a:extLst>
              </a:tr>
              <a:tr h="130175">
                <a:tc>
                  <a:txBody>
                    <a:bodyPr/>
                    <a:lstStyle>
                      <a:lvl1pPr algn="l">
                        <a:spcBef>
                          <a:spcPct val="20000"/>
                        </a:spcBef>
                        <a:buSzPct val="80000"/>
                        <a:buFont typeface="Wingdings" panose="05000000000000000000" pitchFamily="2" charset="2"/>
                        <a:tabLst>
                          <a:tab pos="4476750" algn="ctr"/>
                          <a:tab pos="8953500" algn="r"/>
                        </a:tabLst>
                        <a:defRPr sz="2800" b="1">
                          <a:solidFill>
                            <a:schemeClr val="tx1"/>
                          </a:solidFill>
                          <a:effectLst>
                            <a:outerShdw blurRad="38100" dist="38100" dir="2700000" algn="tl">
                              <a:srgbClr val="C0C0C0"/>
                            </a:outerShdw>
                          </a:effectLst>
                          <a:latin typeface="Trebuchet MS" panose="020B0603020202020204" pitchFamily="34" charset="0"/>
                        </a:defRPr>
                      </a:lvl1pPr>
                      <a:lvl2pPr algn="l">
                        <a:spcBef>
                          <a:spcPct val="20000"/>
                        </a:spcBef>
                        <a:tabLst>
                          <a:tab pos="4476750" algn="ctr"/>
                          <a:tab pos="8953500" algn="r"/>
                        </a:tabLst>
                        <a:defRPr sz="2400">
                          <a:solidFill>
                            <a:schemeClr val="tx1"/>
                          </a:solidFill>
                          <a:latin typeface="Trebuchet MS" panose="020B0603020202020204" pitchFamily="34" charset="0"/>
                        </a:defRPr>
                      </a:lvl2pPr>
                      <a:lvl3pPr algn="l">
                        <a:spcBef>
                          <a:spcPct val="20000"/>
                        </a:spcBef>
                        <a:tabLst>
                          <a:tab pos="4476750" algn="ctr"/>
                          <a:tab pos="8953500" algn="r"/>
                        </a:tabLst>
                        <a:defRPr sz="2000">
                          <a:solidFill>
                            <a:schemeClr val="tx1"/>
                          </a:solidFill>
                          <a:latin typeface="Trebuchet MS" panose="020B0603020202020204" pitchFamily="34" charset="0"/>
                        </a:defRPr>
                      </a:lvl3pPr>
                      <a:lvl4pPr algn="l">
                        <a:spcBef>
                          <a:spcPct val="20000"/>
                        </a:spcBef>
                        <a:tabLst>
                          <a:tab pos="4476750" algn="ctr"/>
                          <a:tab pos="8953500" algn="r"/>
                        </a:tabLst>
                        <a:defRPr>
                          <a:solidFill>
                            <a:schemeClr val="tx1"/>
                          </a:solidFill>
                          <a:latin typeface="Trebuchet MS" panose="020B0603020202020204" pitchFamily="34" charset="0"/>
                        </a:defRPr>
                      </a:lvl4pPr>
                      <a:lvl5pPr algn="l">
                        <a:spcBef>
                          <a:spcPct val="20000"/>
                        </a:spcBef>
                        <a:tabLst>
                          <a:tab pos="4476750" algn="ctr"/>
                          <a:tab pos="8953500" algn="r"/>
                        </a:tabLst>
                        <a:defRPr>
                          <a:solidFill>
                            <a:schemeClr val="tx1"/>
                          </a:solidFill>
                          <a:latin typeface="Trebuchet MS" panose="020B0603020202020204" pitchFamily="34" charset="0"/>
                        </a:defRPr>
                      </a:lvl5pPr>
                      <a:lvl6pPr marL="4572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6pPr>
                      <a:lvl7pPr marL="9144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7pPr>
                      <a:lvl8pPr marL="13716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8pPr>
                      <a:lvl9pPr marL="18288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476750" algn="ctr"/>
                          <a:tab pos="8953500" algn="r"/>
                        </a:tabLst>
                      </a:pPr>
                      <a:r>
                        <a:rPr lang="it-IT" altLang="it-IT" sz="1800" b="1" kern="1200" dirty="0">
                          <a:solidFill>
                            <a:schemeClr val="dk1"/>
                          </a:solidFill>
                          <a:effectLst/>
                          <a:latin typeface="+mn-lt"/>
                          <a:ea typeface="+mn-ea"/>
                          <a:cs typeface="+mn-cs"/>
                        </a:rPr>
                        <a:t>Linguaggio macchina</a:t>
                      </a:r>
                    </a:p>
                  </a:txBody>
                  <a:tcPr anchor="ctr" horzOverflow="overflow"/>
                </a:tc>
                <a:tc>
                  <a:txBody>
                    <a:bodyPr/>
                    <a:lstStyle>
                      <a:lvl1pPr algn="l">
                        <a:spcBef>
                          <a:spcPct val="20000"/>
                        </a:spcBef>
                        <a:buSzPct val="80000"/>
                        <a:buFont typeface="Wingdings" panose="05000000000000000000" pitchFamily="2" charset="2"/>
                        <a:tabLst>
                          <a:tab pos="4476750" algn="ctr"/>
                          <a:tab pos="8953500" algn="r"/>
                        </a:tabLst>
                        <a:defRPr sz="2800" b="1">
                          <a:solidFill>
                            <a:schemeClr val="tx1"/>
                          </a:solidFill>
                          <a:effectLst>
                            <a:outerShdw blurRad="38100" dist="38100" dir="2700000" algn="tl">
                              <a:srgbClr val="C0C0C0"/>
                            </a:outerShdw>
                          </a:effectLst>
                          <a:latin typeface="Trebuchet MS" panose="020B0603020202020204" pitchFamily="34" charset="0"/>
                        </a:defRPr>
                      </a:lvl1pPr>
                      <a:lvl2pPr algn="l">
                        <a:spcBef>
                          <a:spcPct val="20000"/>
                        </a:spcBef>
                        <a:tabLst>
                          <a:tab pos="4476750" algn="ctr"/>
                          <a:tab pos="8953500" algn="r"/>
                        </a:tabLst>
                        <a:defRPr sz="2400">
                          <a:solidFill>
                            <a:schemeClr val="tx1"/>
                          </a:solidFill>
                          <a:latin typeface="Trebuchet MS" panose="020B0603020202020204" pitchFamily="34" charset="0"/>
                        </a:defRPr>
                      </a:lvl2pPr>
                      <a:lvl3pPr algn="l">
                        <a:spcBef>
                          <a:spcPct val="20000"/>
                        </a:spcBef>
                        <a:tabLst>
                          <a:tab pos="4476750" algn="ctr"/>
                          <a:tab pos="8953500" algn="r"/>
                        </a:tabLst>
                        <a:defRPr sz="2000">
                          <a:solidFill>
                            <a:schemeClr val="tx1"/>
                          </a:solidFill>
                          <a:latin typeface="Trebuchet MS" panose="020B0603020202020204" pitchFamily="34" charset="0"/>
                        </a:defRPr>
                      </a:lvl3pPr>
                      <a:lvl4pPr algn="l">
                        <a:spcBef>
                          <a:spcPct val="20000"/>
                        </a:spcBef>
                        <a:tabLst>
                          <a:tab pos="4476750" algn="ctr"/>
                          <a:tab pos="8953500" algn="r"/>
                        </a:tabLst>
                        <a:defRPr>
                          <a:solidFill>
                            <a:schemeClr val="tx1"/>
                          </a:solidFill>
                          <a:latin typeface="Trebuchet MS" panose="020B0603020202020204" pitchFamily="34" charset="0"/>
                        </a:defRPr>
                      </a:lvl4pPr>
                      <a:lvl5pPr algn="l">
                        <a:spcBef>
                          <a:spcPct val="20000"/>
                        </a:spcBef>
                        <a:tabLst>
                          <a:tab pos="4476750" algn="ctr"/>
                          <a:tab pos="8953500" algn="r"/>
                        </a:tabLst>
                        <a:defRPr>
                          <a:solidFill>
                            <a:schemeClr val="tx1"/>
                          </a:solidFill>
                          <a:latin typeface="Trebuchet MS" panose="020B0603020202020204" pitchFamily="34" charset="0"/>
                        </a:defRPr>
                      </a:lvl5pPr>
                      <a:lvl6pPr marL="4572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6pPr>
                      <a:lvl7pPr marL="9144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7pPr>
                      <a:lvl8pPr marL="13716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8pPr>
                      <a:lvl9pPr marL="18288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476750" algn="ctr"/>
                          <a:tab pos="8953500" algn="r"/>
                        </a:tabLst>
                      </a:pPr>
                      <a:r>
                        <a:rPr lang="it-IT" altLang="it-IT" sz="1800" b="0" kern="1200" dirty="0">
                          <a:solidFill>
                            <a:schemeClr val="dk1"/>
                          </a:solidFill>
                          <a:effectLst/>
                          <a:latin typeface="+mn-lt"/>
                          <a:ea typeface="+mn-ea"/>
                          <a:cs typeface="+mn-cs"/>
                        </a:rPr>
                        <a:t>000000 00000 100000</a:t>
                      </a:r>
                    </a:p>
                  </a:txBody>
                  <a:tcPr anchor="ctr" horzOverflow="overflow"/>
                </a:tc>
                <a:tc>
                  <a:txBody>
                    <a:bodyPr/>
                    <a:lstStyle>
                      <a:lvl1pPr algn="l">
                        <a:spcBef>
                          <a:spcPct val="20000"/>
                        </a:spcBef>
                        <a:buSzPct val="80000"/>
                        <a:buFont typeface="Wingdings" panose="05000000000000000000" pitchFamily="2" charset="2"/>
                        <a:tabLst>
                          <a:tab pos="4476750" algn="ctr"/>
                          <a:tab pos="8953500" algn="r"/>
                        </a:tabLst>
                        <a:defRPr sz="2800" b="1">
                          <a:solidFill>
                            <a:schemeClr val="tx1"/>
                          </a:solidFill>
                          <a:effectLst>
                            <a:outerShdw blurRad="38100" dist="38100" dir="2700000" algn="tl">
                              <a:srgbClr val="C0C0C0"/>
                            </a:outerShdw>
                          </a:effectLst>
                          <a:latin typeface="Trebuchet MS" panose="020B0603020202020204" pitchFamily="34" charset="0"/>
                        </a:defRPr>
                      </a:lvl1pPr>
                      <a:lvl2pPr algn="l">
                        <a:spcBef>
                          <a:spcPct val="20000"/>
                        </a:spcBef>
                        <a:tabLst>
                          <a:tab pos="4476750" algn="ctr"/>
                          <a:tab pos="8953500" algn="r"/>
                        </a:tabLst>
                        <a:defRPr sz="2400">
                          <a:solidFill>
                            <a:schemeClr val="tx1"/>
                          </a:solidFill>
                          <a:latin typeface="Trebuchet MS" panose="020B0603020202020204" pitchFamily="34" charset="0"/>
                        </a:defRPr>
                      </a:lvl2pPr>
                      <a:lvl3pPr algn="l">
                        <a:spcBef>
                          <a:spcPct val="20000"/>
                        </a:spcBef>
                        <a:tabLst>
                          <a:tab pos="4476750" algn="ctr"/>
                          <a:tab pos="8953500" algn="r"/>
                        </a:tabLst>
                        <a:defRPr sz="2000">
                          <a:solidFill>
                            <a:schemeClr val="tx1"/>
                          </a:solidFill>
                          <a:latin typeface="Trebuchet MS" panose="020B0603020202020204" pitchFamily="34" charset="0"/>
                        </a:defRPr>
                      </a:lvl3pPr>
                      <a:lvl4pPr algn="l">
                        <a:spcBef>
                          <a:spcPct val="20000"/>
                        </a:spcBef>
                        <a:tabLst>
                          <a:tab pos="4476750" algn="ctr"/>
                          <a:tab pos="8953500" algn="r"/>
                        </a:tabLst>
                        <a:defRPr>
                          <a:solidFill>
                            <a:schemeClr val="tx1"/>
                          </a:solidFill>
                          <a:latin typeface="Trebuchet MS" panose="020B0603020202020204" pitchFamily="34" charset="0"/>
                        </a:defRPr>
                      </a:lvl4pPr>
                      <a:lvl5pPr algn="l">
                        <a:spcBef>
                          <a:spcPct val="20000"/>
                        </a:spcBef>
                        <a:tabLst>
                          <a:tab pos="4476750" algn="ctr"/>
                          <a:tab pos="8953500" algn="r"/>
                        </a:tabLst>
                        <a:defRPr>
                          <a:solidFill>
                            <a:schemeClr val="tx1"/>
                          </a:solidFill>
                          <a:latin typeface="Trebuchet MS" panose="020B0603020202020204" pitchFamily="34" charset="0"/>
                        </a:defRPr>
                      </a:lvl5pPr>
                      <a:lvl6pPr marL="4572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6pPr>
                      <a:lvl7pPr marL="9144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7pPr>
                      <a:lvl8pPr marL="13716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8pPr>
                      <a:lvl9pPr marL="18288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476750" algn="ctr"/>
                          <a:tab pos="8953500" algn="r"/>
                        </a:tabLst>
                      </a:pPr>
                      <a:r>
                        <a:rPr lang="it-IT" altLang="it-IT" sz="1800" b="0" kern="1200" dirty="0">
                          <a:solidFill>
                            <a:schemeClr val="dk1"/>
                          </a:solidFill>
                          <a:effectLst/>
                          <a:latin typeface="+mn-lt"/>
                          <a:ea typeface="+mn-ea"/>
                          <a:cs typeface="+mn-cs"/>
                        </a:rPr>
                        <a:t>00001</a:t>
                      </a:r>
                    </a:p>
                  </a:txBody>
                  <a:tcPr anchor="ctr" horzOverflow="overflow"/>
                </a:tc>
                <a:tc>
                  <a:txBody>
                    <a:bodyPr/>
                    <a:lstStyle>
                      <a:lvl1pPr algn="l">
                        <a:spcBef>
                          <a:spcPct val="20000"/>
                        </a:spcBef>
                        <a:buSzPct val="80000"/>
                        <a:buFont typeface="Wingdings" panose="05000000000000000000" pitchFamily="2" charset="2"/>
                        <a:tabLst>
                          <a:tab pos="4476750" algn="ctr"/>
                          <a:tab pos="8953500" algn="r"/>
                        </a:tabLst>
                        <a:defRPr sz="2800" b="1">
                          <a:solidFill>
                            <a:schemeClr val="tx1"/>
                          </a:solidFill>
                          <a:effectLst>
                            <a:outerShdw blurRad="38100" dist="38100" dir="2700000" algn="tl">
                              <a:srgbClr val="C0C0C0"/>
                            </a:outerShdw>
                          </a:effectLst>
                          <a:latin typeface="Trebuchet MS" panose="020B0603020202020204" pitchFamily="34" charset="0"/>
                        </a:defRPr>
                      </a:lvl1pPr>
                      <a:lvl2pPr algn="l">
                        <a:spcBef>
                          <a:spcPct val="20000"/>
                        </a:spcBef>
                        <a:tabLst>
                          <a:tab pos="4476750" algn="ctr"/>
                          <a:tab pos="8953500" algn="r"/>
                        </a:tabLst>
                        <a:defRPr sz="2400">
                          <a:solidFill>
                            <a:schemeClr val="tx1"/>
                          </a:solidFill>
                          <a:latin typeface="Trebuchet MS" panose="020B0603020202020204" pitchFamily="34" charset="0"/>
                        </a:defRPr>
                      </a:lvl2pPr>
                      <a:lvl3pPr algn="l">
                        <a:spcBef>
                          <a:spcPct val="20000"/>
                        </a:spcBef>
                        <a:tabLst>
                          <a:tab pos="4476750" algn="ctr"/>
                          <a:tab pos="8953500" algn="r"/>
                        </a:tabLst>
                        <a:defRPr sz="2000">
                          <a:solidFill>
                            <a:schemeClr val="tx1"/>
                          </a:solidFill>
                          <a:latin typeface="Trebuchet MS" panose="020B0603020202020204" pitchFamily="34" charset="0"/>
                        </a:defRPr>
                      </a:lvl3pPr>
                      <a:lvl4pPr algn="l">
                        <a:spcBef>
                          <a:spcPct val="20000"/>
                        </a:spcBef>
                        <a:tabLst>
                          <a:tab pos="4476750" algn="ctr"/>
                          <a:tab pos="8953500" algn="r"/>
                        </a:tabLst>
                        <a:defRPr>
                          <a:solidFill>
                            <a:schemeClr val="tx1"/>
                          </a:solidFill>
                          <a:latin typeface="Trebuchet MS" panose="020B0603020202020204" pitchFamily="34" charset="0"/>
                        </a:defRPr>
                      </a:lvl4pPr>
                      <a:lvl5pPr algn="l">
                        <a:spcBef>
                          <a:spcPct val="20000"/>
                        </a:spcBef>
                        <a:tabLst>
                          <a:tab pos="4476750" algn="ctr"/>
                          <a:tab pos="8953500" algn="r"/>
                        </a:tabLst>
                        <a:defRPr>
                          <a:solidFill>
                            <a:schemeClr val="tx1"/>
                          </a:solidFill>
                          <a:latin typeface="Trebuchet MS" panose="020B0603020202020204" pitchFamily="34" charset="0"/>
                        </a:defRPr>
                      </a:lvl5pPr>
                      <a:lvl6pPr marL="4572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6pPr>
                      <a:lvl7pPr marL="9144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7pPr>
                      <a:lvl8pPr marL="13716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8pPr>
                      <a:lvl9pPr marL="18288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476750" algn="ctr"/>
                          <a:tab pos="8953500" algn="r"/>
                        </a:tabLst>
                      </a:pPr>
                      <a:r>
                        <a:rPr lang="it-IT" altLang="it-IT" sz="1800" b="0" kern="1200" dirty="0">
                          <a:solidFill>
                            <a:schemeClr val="dk1"/>
                          </a:solidFill>
                          <a:effectLst/>
                          <a:latin typeface="+mn-lt"/>
                          <a:ea typeface="+mn-ea"/>
                          <a:cs typeface="+mn-cs"/>
                        </a:rPr>
                        <a:t>00010</a:t>
                      </a:r>
                    </a:p>
                  </a:txBody>
                  <a:tcPr anchor="ctr" horzOverflow="overflow"/>
                </a:tc>
                <a:tc>
                  <a:txBody>
                    <a:bodyPr/>
                    <a:lstStyle>
                      <a:lvl1pPr algn="l">
                        <a:spcBef>
                          <a:spcPct val="20000"/>
                        </a:spcBef>
                        <a:buSzPct val="80000"/>
                        <a:buFont typeface="Wingdings" panose="05000000000000000000" pitchFamily="2" charset="2"/>
                        <a:tabLst>
                          <a:tab pos="4476750" algn="ctr"/>
                          <a:tab pos="8953500" algn="r"/>
                        </a:tabLst>
                        <a:defRPr sz="2800" b="1">
                          <a:solidFill>
                            <a:schemeClr val="tx1"/>
                          </a:solidFill>
                          <a:effectLst>
                            <a:outerShdw blurRad="38100" dist="38100" dir="2700000" algn="tl">
                              <a:srgbClr val="C0C0C0"/>
                            </a:outerShdw>
                          </a:effectLst>
                          <a:latin typeface="Trebuchet MS" panose="020B0603020202020204" pitchFamily="34" charset="0"/>
                        </a:defRPr>
                      </a:lvl1pPr>
                      <a:lvl2pPr algn="l">
                        <a:spcBef>
                          <a:spcPct val="20000"/>
                        </a:spcBef>
                        <a:tabLst>
                          <a:tab pos="4476750" algn="ctr"/>
                          <a:tab pos="8953500" algn="r"/>
                        </a:tabLst>
                        <a:defRPr sz="2400">
                          <a:solidFill>
                            <a:schemeClr val="tx1"/>
                          </a:solidFill>
                          <a:latin typeface="Trebuchet MS" panose="020B0603020202020204" pitchFamily="34" charset="0"/>
                        </a:defRPr>
                      </a:lvl2pPr>
                      <a:lvl3pPr algn="l">
                        <a:spcBef>
                          <a:spcPct val="20000"/>
                        </a:spcBef>
                        <a:tabLst>
                          <a:tab pos="4476750" algn="ctr"/>
                          <a:tab pos="8953500" algn="r"/>
                        </a:tabLst>
                        <a:defRPr sz="2000">
                          <a:solidFill>
                            <a:schemeClr val="tx1"/>
                          </a:solidFill>
                          <a:latin typeface="Trebuchet MS" panose="020B0603020202020204" pitchFamily="34" charset="0"/>
                        </a:defRPr>
                      </a:lvl3pPr>
                      <a:lvl4pPr algn="l">
                        <a:spcBef>
                          <a:spcPct val="20000"/>
                        </a:spcBef>
                        <a:tabLst>
                          <a:tab pos="4476750" algn="ctr"/>
                          <a:tab pos="8953500" algn="r"/>
                        </a:tabLst>
                        <a:defRPr>
                          <a:solidFill>
                            <a:schemeClr val="tx1"/>
                          </a:solidFill>
                          <a:latin typeface="Trebuchet MS" panose="020B0603020202020204" pitchFamily="34" charset="0"/>
                        </a:defRPr>
                      </a:lvl4pPr>
                      <a:lvl5pPr algn="l">
                        <a:spcBef>
                          <a:spcPct val="20000"/>
                        </a:spcBef>
                        <a:tabLst>
                          <a:tab pos="4476750" algn="ctr"/>
                          <a:tab pos="8953500" algn="r"/>
                        </a:tabLst>
                        <a:defRPr>
                          <a:solidFill>
                            <a:schemeClr val="tx1"/>
                          </a:solidFill>
                          <a:latin typeface="Trebuchet MS" panose="020B0603020202020204" pitchFamily="34" charset="0"/>
                        </a:defRPr>
                      </a:lvl5pPr>
                      <a:lvl6pPr marL="4572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6pPr>
                      <a:lvl7pPr marL="9144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7pPr>
                      <a:lvl8pPr marL="13716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8pPr>
                      <a:lvl9pPr marL="1828800" eaLnBrk="0" fontAlgn="base" hangingPunct="0">
                        <a:spcBef>
                          <a:spcPct val="20000"/>
                        </a:spcBef>
                        <a:spcAft>
                          <a:spcPct val="0"/>
                        </a:spcAft>
                        <a:tabLst>
                          <a:tab pos="4476750" algn="ctr"/>
                          <a:tab pos="8953500" algn="r"/>
                        </a:tabLst>
                        <a:defRPr>
                          <a:solidFill>
                            <a:schemeClr val="tx1"/>
                          </a:solidFill>
                          <a:latin typeface="Trebuchet MS" panose="020B0603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4476750" algn="ctr"/>
                          <a:tab pos="8953500" algn="r"/>
                        </a:tabLst>
                      </a:pPr>
                      <a:r>
                        <a:rPr lang="it-IT" altLang="it-IT" sz="1800" b="0" kern="1200" dirty="0">
                          <a:solidFill>
                            <a:schemeClr val="dk1"/>
                          </a:solidFill>
                          <a:effectLst/>
                          <a:latin typeface="+mn-lt"/>
                          <a:ea typeface="+mn-ea"/>
                          <a:cs typeface="+mn-cs"/>
                        </a:rPr>
                        <a:t>00011</a:t>
                      </a:r>
                    </a:p>
                  </a:txBody>
                  <a:tcPr anchor="ctr" horzOverflow="overflow"/>
                </a:tc>
                <a:extLst>
                  <a:ext uri="{0D108BD9-81ED-4DB2-BD59-A6C34878D82A}">
                    <a16:rowId xmlns:a16="http://schemas.microsoft.com/office/drawing/2014/main" val="6920665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Data </a:t>
            </a:r>
            <a:r>
              <a:rPr lang="it-IT" dirty="0" err="1"/>
              <a:t>path</a:t>
            </a:r>
            <a:endParaRPr lang="it-IT" dirty="0"/>
          </a:p>
        </p:txBody>
      </p:sp>
      <p:sp>
        <p:nvSpPr>
          <p:cNvPr id="82946" name="Freeform 2"/>
          <p:cNvSpPr>
            <a:spLocks/>
          </p:cNvSpPr>
          <p:nvPr/>
        </p:nvSpPr>
        <p:spPr bwMode="auto">
          <a:xfrm>
            <a:off x="1896519" y="3695703"/>
            <a:ext cx="8285984" cy="2091717"/>
          </a:xfrm>
          <a:custGeom>
            <a:avLst/>
            <a:gdLst>
              <a:gd name="connsiteX0" fmla="*/ 5041 w 5377"/>
              <a:gd name="connsiteY0" fmla="*/ 0 h 1357"/>
              <a:gd name="connsiteX1" fmla="*/ 5377 w 5377"/>
              <a:gd name="connsiteY1" fmla="*/ 0 h 1357"/>
              <a:gd name="connsiteX2" fmla="*/ 5377 w 5377"/>
              <a:gd name="connsiteY2" fmla="*/ 1357 h 1357"/>
              <a:gd name="connsiteX3" fmla="*/ 0 w 5377"/>
              <a:gd name="connsiteY3" fmla="*/ 1350 h 1357"/>
              <a:gd name="connsiteX4" fmla="*/ 0 w 5377"/>
              <a:gd name="connsiteY4" fmla="*/ 907 h 1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 h="1357">
                <a:moveTo>
                  <a:pt x="5041" y="0"/>
                </a:moveTo>
                <a:lnTo>
                  <a:pt x="5377" y="0"/>
                </a:lnTo>
                <a:lnTo>
                  <a:pt x="5377" y="1357"/>
                </a:lnTo>
                <a:lnTo>
                  <a:pt x="0" y="1350"/>
                </a:lnTo>
                <a:lnTo>
                  <a:pt x="0" y="907"/>
                </a:lnTo>
              </a:path>
            </a:pathLst>
          </a:custGeom>
          <a:noFill/>
          <a:ln w="28575">
            <a:solidFill>
              <a:srgbClr val="000000"/>
            </a:solidFill>
            <a:round/>
            <a:headEnd/>
            <a:tailEnd type="triangle" w="med" len="lg"/>
          </a:ln>
          <a:effectLst/>
        </p:spPr>
        <p:txBody>
          <a:bodyPr vert="horz" wrap="square" lIns="121920" tIns="60960" rIns="121920" bIns="60960" numCol="1" anchor="ctr" anchorCtr="0" compatLnSpc="1">
            <a:prstTxWarp prst="textNoShape">
              <a:avLst/>
            </a:prstTxWarp>
          </a:bodyPr>
          <a:lstStyle/>
          <a:p>
            <a:pPr algn="ctr"/>
            <a:endParaRPr lang="it-IT" sz="1467" u="none">
              <a:latin typeface="+mn-lt"/>
            </a:endParaRPr>
          </a:p>
        </p:txBody>
      </p:sp>
      <p:sp>
        <p:nvSpPr>
          <p:cNvPr id="82947" name="Rectangle 3"/>
          <p:cNvSpPr>
            <a:spLocks noChangeArrowheads="1"/>
          </p:cNvSpPr>
          <p:nvPr/>
        </p:nvSpPr>
        <p:spPr bwMode="auto">
          <a:xfrm>
            <a:off x="9130866" y="3013871"/>
            <a:ext cx="523893" cy="1379071"/>
          </a:xfrm>
          <a:prstGeom prst="rect">
            <a:avLst/>
          </a:prstGeom>
          <a:noFill/>
          <a:ln w="9525">
            <a:solidFill>
              <a:schemeClr val="accent3">
                <a:lumMod val="75000"/>
              </a:schemeClr>
            </a:solidFill>
            <a:miter lim="800000"/>
            <a:headEnd/>
            <a:tailEnd/>
          </a:ln>
        </p:spPr>
        <p:txBody>
          <a:bodyPr vert="horz" wrap="square" lIns="121920" tIns="60960" rIns="121920" bIns="60960" numCol="1" anchor="t" anchorCtr="0" compatLnSpc="1">
            <a:prstTxWarp prst="textNoShape">
              <a:avLst/>
            </a:prstTxWarp>
          </a:bodyPr>
          <a:lstStyle/>
          <a:p>
            <a:pPr algn="ctr"/>
            <a:endParaRPr lang="it-IT" sz="1467" u="none">
              <a:latin typeface="+mn-lt"/>
            </a:endParaRPr>
          </a:p>
        </p:txBody>
      </p:sp>
      <p:sp>
        <p:nvSpPr>
          <p:cNvPr id="82948" name="Text Box 4"/>
          <p:cNvSpPr txBox="1">
            <a:spLocks noChangeArrowheads="1"/>
          </p:cNvSpPr>
          <p:nvPr/>
        </p:nvSpPr>
        <p:spPr bwMode="auto">
          <a:xfrm>
            <a:off x="5492748" y="1607837"/>
            <a:ext cx="1359325" cy="697239"/>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p>
            <a:pPr algn="ctr" defTabSz="1219170" eaLnBrk="1" hangingPunct="1">
              <a:spcAft>
                <a:spcPts val="1333"/>
              </a:spcAft>
            </a:pPr>
            <a:r>
              <a:rPr lang="it-IT" sz="1867" u="none" dirty="0">
                <a:solidFill>
                  <a:schemeClr val="accent3">
                    <a:lumMod val="75000"/>
                  </a:schemeClr>
                </a:solidFill>
                <a:latin typeface="+mn-lt"/>
              </a:rPr>
              <a:t>Registri</a:t>
            </a:r>
            <a:br>
              <a:rPr lang="it-IT" sz="1867" u="none" dirty="0">
                <a:solidFill>
                  <a:schemeClr val="accent3">
                    <a:lumMod val="75000"/>
                  </a:schemeClr>
                </a:solidFill>
                <a:latin typeface="+mn-lt"/>
              </a:rPr>
            </a:br>
            <a:r>
              <a:rPr lang="it-IT" sz="1867" u="none" dirty="0">
                <a:solidFill>
                  <a:schemeClr val="accent3">
                    <a:lumMod val="75000"/>
                  </a:schemeClr>
                </a:solidFill>
                <a:latin typeface="+mn-lt"/>
              </a:rPr>
              <a:t>ingresso ALU</a:t>
            </a:r>
          </a:p>
        </p:txBody>
      </p:sp>
      <p:sp>
        <p:nvSpPr>
          <p:cNvPr id="82949" name="Freeform 5"/>
          <p:cNvSpPr>
            <a:spLocks/>
          </p:cNvSpPr>
          <p:nvPr/>
        </p:nvSpPr>
        <p:spPr bwMode="auto">
          <a:xfrm flipV="1">
            <a:off x="7046848" y="2305075"/>
            <a:ext cx="1386776" cy="2800516"/>
          </a:xfrm>
          <a:custGeom>
            <a:avLst/>
            <a:gdLst/>
            <a:ahLst/>
            <a:cxnLst>
              <a:cxn ang="0">
                <a:pos x="0" y="0"/>
              </a:cxn>
              <a:cxn ang="0">
                <a:pos x="900" y="330"/>
              </a:cxn>
              <a:cxn ang="0">
                <a:pos x="900" y="1487"/>
              </a:cxn>
              <a:cxn ang="0">
                <a:pos x="0" y="1817"/>
              </a:cxn>
              <a:cxn ang="0">
                <a:pos x="3" y="1131"/>
              </a:cxn>
              <a:cxn ang="0">
                <a:pos x="222" y="1023"/>
              </a:cxn>
              <a:cxn ang="0">
                <a:pos x="222" y="788"/>
              </a:cxn>
              <a:cxn ang="0">
                <a:pos x="0" y="684"/>
              </a:cxn>
              <a:cxn ang="0">
                <a:pos x="0" y="0"/>
              </a:cxn>
            </a:cxnLst>
            <a:rect l="0" t="0" r="r" b="b"/>
            <a:pathLst>
              <a:path w="900" h="1817">
                <a:moveTo>
                  <a:pt x="0" y="0"/>
                </a:moveTo>
                <a:lnTo>
                  <a:pt x="900" y="330"/>
                </a:lnTo>
                <a:lnTo>
                  <a:pt x="900" y="1487"/>
                </a:lnTo>
                <a:lnTo>
                  <a:pt x="0" y="1817"/>
                </a:lnTo>
                <a:lnTo>
                  <a:pt x="3" y="1131"/>
                </a:lnTo>
                <a:lnTo>
                  <a:pt x="222" y="1023"/>
                </a:lnTo>
                <a:lnTo>
                  <a:pt x="222" y="788"/>
                </a:lnTo>
                <a:lnTo>
                  <a:pt x="0" y="684"/>
                </a:lnTo>
                <a:lnTo>
                  <a:pt x="0" y="0"/>
                </a:lnTo>
                <a:close/>
              </a:path>
            </a:pathLst>
          </a:custGeom>
          <a:noFill/>
          <a:ln w="28575" cap="flat" cmpd="sng">
            <a:solidFill>
              <a:srgbClr val="FF0000"/>
            </a:solidFill>
            <a:prstDash val="solid"/>
            <a:round/>
            <a:headEnd/>
            <a:tailEnd/>
          </a:ln>
          <a:effectLst/>
        </p:spPr>
        <p:txBody>
          <a:bodyPr vert="horz" wrap="square" lIns="121920" tIns="60960" rIns="121920" bIns="60960" numCol="1" anchor="ctr" anchorCtr="0" compatLnSpc="1">
            <a:prstTxWarp prst="textNoShape">
              <a:avLst/>
            </a:prstTxWarp>
          </a:bodyPr>
          <a:lstStyle/>
          <a:p>
            <a:pPr algn="ctr"/>
            <a:endParaRPr lang="it-IT" sz="1467" u="none">
              <a:latin typeface="+mn-lt"/>
            </a:endParaRPr>
          </a:p>
        </p:txBody>
      </p:sp>
      <p:sp>
        <p:nvSpPr>
          <p:cNvPr id="82950" name="Line 6"/>
          <p:cNvSpPr>
            <a:spLocks noChangeShapeType="1"/>
          </p:cNvSpPr>
          <p:nvPr/>
        </p:nvSpPr>
        <p:spPr bwMode="auto">
          <a:xfrm flipV="1">
            <a:off x="5301823" y="2825116"/>
            <a:ext cx="697239" cy="0"/>
          </a:xfrm>
          <a:prstGeom prst="line">
            <a:avLst/>
          </a:prstGeom>
          <a:noFill/>
          <a:ln w="28575">
            <a:solidFill>
              <a:srgbClr val="000000"/>
            </a:solidFill>
            <a:round/>
            <a:headEnd/>
            <a:tailEnd type="triangle" w="med" len="lg"/>
          </a:ln>
          <a:effectLst/>
        </p:spPr>
        <p:txBody>
          <a:bodyPr vert="horz" wrap="square" lIns="121920" tIns="60960" rIns="121920" bIns="60960" numCol="1" anchor="ctr" anchorCtr="0" compatLnSpc="1">
            <a:prstTxWarp prst="textNoShape">
              <a:avLst/>
            </a:prstTxWarp>
          </a:bodyPr>
          <a:lstStyle/>
          <a:p>
            <a:pPr algn="ctr"/>
            <a:endParaRPr lang="it-IT" sz="1467" u="none">
              <a:latin typeface="+mn-lt"/>
            </a:endParaRPr>
          </a:p>
        </p:txBody>
      </p:sp>
      <p:sp>
        <p:nvSpPr>
          <p:cNvPr id="82952" name="Text Box 8"/>
          <p:cNvSpPr txBox="1">
            <a:spLocks noChangeArrowheads="1"/>
          </p:cNvSpPr>
          <p:nvPr/>
        </p:nvSpPr>
        <p:spPr bwMode="auto">
          <a:xfrm>
            <a:off x="1122234" y="1985347"/>
            <a:ext cx="523893" cy="319728"/>
          </a:xfrm>
          <a:prstGeom prst="rect">
            <a:avLst/>
          </a:prstGeom>
          <a:noFill/>
          <a:ln w="9525">
            <a:noFill/>
            <a:miter lim="800000"/>
            <a:headEnd/>
            <a:tailEnd/>
          </a:ln>
        </p:spPr>
        <p:txBody>
          <a:bodyPr vert="horz" wrap="none" lIns="0" tIns="0" rIns="0" bIns="0" numCol="1" anchor="ctr" anchorCtr="0" compatLnSpc="1">
            <a:prstTxWarp prst="textNoShape">
              <a:avLst/>
            </a:prstTxWarp>
          </a:bodyPr>
          <a:lstStyle/>
          <a:p>
            <a:pPr algn="ctr" defTabSz="1219170" eaLnBrk="1" hangingPunct="1">
              <a:spcAft>
                <a:spcPts val="1333"/>
              </a:spcAft>
            </a:pPr>
            <a:r>
              <a:rPr lang="it-IT" sz="1400" u="none" dirty="0">
                <a:solidFill>
                  <a:schemeClr val="tx2">
                    <a:lumMod val="60000"/>
                    <a:lumOff val="40000"/>
                  </a:schemeClr>
                </a:solidFill>
                <a:latin typeface="+mn-lt"/>
              </a:rPr>
              <a:t>R00</a:t>
            </a:r>
          </a:p>
        </p:txBody>
      </p:sp>
      <p:sp>
        <p:nvSpPr>
          <p:cNvPr id="82953" name="Text Box 9"/>
          <p:cNvSpPr txBox="1">
            <a:spLocks noChangeArrowheads="1"/>
          </p:cNvSpPr>
          <p:nvPr/>
        </p:nvSpPr>
        <p:spPr bwMode="auto">
          <a:xfrm>
            <a:off x="1646127" y="1985347"/>
            <a:ext cx="520043" cy="319728"/>
          </a:xfrm>
          <a:prstGeom prst="rect">
            <a:avLst/>
          </a:prstGeom>
          <a:noFill/>
          <a:ln w="9525">
            <a:noFill/>
            <a:miter lim="800000"/>
            <a:headEnd/>
            <a:tailEnd/>
          </a:ln>
        </p:spPr>
        <p:txBody>
          <a:bodyPr vert="horz" wrap="none" lIns="0" tIns="0" rIns="0" bIns="0" numCol="1" anchor="ctr" anchorCtr="0" compatLnSpc="1">
            <a:prstTxWarp prst="textNoShape">
              <a:avLst/>
            </a:prstTxWarp>
          </a:bodyPr>
          <a:lstStyle/>
          <a:p>
            <a:pPr algn="ctr" eaLnBrk="1" hangingPunct="1">
              <a:spcAft>
                <a:spcPts val="1333"/>
              </a:spcAft>
            </a:pPr>
            <a:r>
              <a:rPr lang="it-IT" sz="1400" u="none" dirty="0">
                <a:solidFill>
                  <a:schemeClr val="tx2">
                    <a:lumMod val="60000"/>
                    <a:lumOff val="40000"/>
                  </a:schemeClr>
                </a:solidFill>
                <a:latin typeface="+mn-lt"/>
              </a:rPr>
              <a:t>R01</a:t>
            </a:r>
          </a:p>
        </p:txBody>
      </p:sp>
      <p:sp>
        <p:nvSpPr>
          <p:cNvPr id="82954" name="Text Box 10"/>
          <p:cNvSpPr txBox="1">
            <a:spLocks noChangeArrowheads="1"/>
          </p:cNvSpPr>
          <p:nvPr/>
        </p:nvSpPr>
        <p:spPr bwMode="auto">
          <a:xfrm>
            <a:off x="2166170" y="1985347"/>
            <a:ext cx="523893" cy="319728"/>
          </a:xfrm>
          <a:prstGeom prst="rect">
            <a:avLst/>
          </a:prstGeom>
          <a:noFill/>
          <a:ln w="9525">
            <a:noFill/>
            <a:miter lim="800000"/>
            <a:headEnd/>
            <a:tailEnd/>
          </a:ln>
        </p:spPr>
        <p:txBody>
          <a:bodyPr vert="horz" wrap="none" lIns="0" tIns="0" rIns="0" bIns="0" numCol="1" anchor="ctr" anchorCtr="0" compatLnSpc="1">
            <a:prstTxWarp prst="textNoShape">
              <a:avLst/>
            </a:prstTxWarp>
          </a:bodyPr>
          <a:lstStyle/>
          <a:p>
            <a:pPr algn="ctr" eaLnBrk="1" hangingPunct="1">
              <a:spcAft>
                <a:spcPts val="1333"/>
              </a:spcAft>
            </a:pPr>
            <a:r>
              <a:rPr lang="it-IT" sz="1400" u="none" dirty="0">
                <a:solidFill>
                  <a:schemeClr val="tx2">
                    <a:lumMod val="60000"/>
                    <a:lumOff val="40000"/>
                  </a:schemeClr>
                </a:solidFill>
                <a:latin typeface="+mn-lt"/>
              </a:rPr>
              <a:t>R02</a:t>
            </a:r>
          </a:p>
        </p:txBody>
      </p:sp>
      <p:sp>
        <p:nvSpPr>
          <p:cNvPr id="82955" name="Text Box 11"/>
          <p:cNvSpPr txBox="1">
            <a:spLocks noChangeArrowheads="1"/>
          </p:cNvSpPr>
          <p:nvPr/>
        </p:nvSpPr>
        <p:spPr bwMode="auto">
          <a:xfrm>
            <a:off x="2690063" y="1985347"/>
            <a:ext cx="520040" cy="319728"/>
          </a:xfrm>
          <a:prstGeom prst="rect">
            <a:avLst/>
          </a:prstGeom>
          <a:noFill/>
          <a:ln w="9525">
            <a:noFill/>
            <a:miter lim="800000"/>
            <a:headEnd/>
            <a:tailEnd/>
          </a:ln>
        </p:spPr>
        <p:txBody>
          <a:bodyPr vert="horz" wrap="none" lIns="0" tIns="0" rIns="0" bIns="0" numCol="1" anchor="ctr" anchorCtr="0" compatLnSpc="1">
            <a:prstTxWarp prst="textNoShape">
              <a:avLst/>
            </a:prstTxWarp>
          </a:bodyPr>
          <a:lstStyle/>
          <a:p>
            <a:pPr algn="ctr" eaLnBrk="1" hangingPunct="1">
              <a:spcAft>
                <a:spcPts val="1333"/>
              </a:spcAft>
            </a:pPr>
            <a:r>
              <a:rPr lang="it-IT" sz="1400" u="none" dirty="0">
                <a:solidFill>
                  <a:schemeClr val="tx2">
                    <a:lumMod val="60000"/>
                    <a:lumOff val="40000"/>
                  </a:schemeClr>
                </a:solidFill>
                <a:latin typeface="+mn-lt"/>
              </a:rPr>
              <a:t>R03</a:t>
            </a:r>
          </a:p>
        </p:txBody>
      </p:sp>
      <p:sp>
        <p:nvSpPr>
          <p:cNvPr id="82956" name="Text Box 12"/>
          <p:cNvSpPr txBox="1">
            <a:spLocks noChangeArrowheads="1"/>
          </p:cNvSpPr>
          <p:nvPr/>
        </p:nvSpPr>
        <p:spPr bwMode="auto">
          <a:xfrm>
            <a:off x="3210102" y="1985347"/>
            <a:ext cx="523893" cy="319728"/>
          </a:xfrm>
          <a:prstGeom prst="rect">
            <a:avLst/>
          </a:prstGeom>
          <a:noFill/>
          <a:ln w="9525">
            <a:noFill/>
            <a:miter lim="800000"/>
            <a:headEnd/>
            <a:tailEnd/>
          </a:ln>
        </p:spPr>
        <p:txBody>
          <a:bodyPr vert="horz" wrap="none" lIns="0" tIns="0" rIns="0" bIns="0" numCol="1" anchor="ctr" anchorCtr="0" compatLnSpc="1">
            <a:prstTxWarp prst="textNoShape">
              <a:avLst/>
            </a:prstTxWarp>
          </a:bodyPr>
          <a:lstStyle/>
          <a:p>
            <a:pPr algn="ctr" eaLnBrk="1" hangingPunct="1">
              <a:spcAft>
                <a:spcPts val="1333"/>
              </a:spcAft>
            </a:pPr>
            <a:r>
              <a:rPr lang="it-IT" sz="1400" u="none" dirty="0">
                <a:solidFill>
                  <a:schemeClr val="tx2">
                    <a:lumMod val="60000"/>
                    <a:lumOff val="40000"/>
                  </a:schemeClr>
                </a:solidFill>
                <a:latin typeface="+mn-lt"/>
              </a:rPr>
              <a:t>…</a:t>
            </a:r>
          </a:p>
        </p:txBody>
      </p:sp>
      <p:sp>
        <p:nvSpPr>
          <p:cNvPr id="82957" name="Text Box 13"/>
          <p:cNvSpPr txBox="1">
            <a:spLocks noChangeArrowheads="1"/>
          </p:cNvSpPr>
          <p:nvPr/>
        </p:nvSpPr>
        <p:spPr bwMode="auto">
          <a:xfrm>
            <a:off x="3733995" y="1985347"/>
            <a:ext cx="523893" cy="319728"/>
          </a:xfrm>
          <a:prstGeom prst="rect">
            <a:avLst/>
          </a:prstGeom>
          <a:noFill/>
          <a:ln w="9525">
            <a:noFill/>
            <a:miter lim="800000"/>
            <a:headEnd/>
            <a:tailEnd/>
          </a:ln>
        </p:spPr>
        <p:txBody>
          <a:bodyPr vert="horz" wrap="none" lIns="0" tIns="0" rIns="0" bIns="0" numCol="1" anchor="ctr" anchorCtr="0" compatLnSpc="1">
            <a:prstTxWarp prst="textNoShape">
              <a:avLst/>
            </a:prstTxWarp>
          </a:bodyPr>
          <a:lstStyle/>
          <a:p>
            <a:pPr algn="ctr" eaLnBrk="1" hangingPunct="1">
              <a:spcAft>
                <a:spcPts val="1333"/>
              </a:spcAft>
            </a:pPr>
            <a:r>
              <a:rPr lang="it-IT" sz="1400" u="none" dirty="0">
                <a:solidFill>
                  <a:schemeClr val="tx2">
                    <a:lumMod val="60000"/>
                    <a:lumOff val="40000"/>
                  </a:schemeClr>
                </a:solidFill>
                <a:latin typeface="+mn-lt"/>
              </a:rPr>
              <a:t>…</a:t>
            </a:r>
          </a:p>
        </p:txBody>
      </p:sp>
      <p:sp>
        <p:nvSpPr>
          <p:cNvPr id="82958" name="Text Box 14"/>
          <p:cNvSpPr txBox="1">
            <a:spLocks noChangeArrowheads="1"/>
          </p:cNvSpPr>
          <p:nvPr/>
        </p:nvSpPr>
        <p:spPr bwMode="auto">
          <a:xfrm>
            <a:off x="4257888" y="1985347"/>
            <a:ext cx="520043" cy="319728"/>
          </a:xfrm>
          <a:prstGeom prst="rect">
            <a:avLst/>
          </a:prstGeom>
          <a:noFill/>
          <a:ln w="9525">
            <a:noFill/>
            <a:miter lim="800000"/>
            <a:headEnd/>
            <a:tailEnd/>
          </a:ln>
        </p:spPr>
        <p:txBody>
          <a:bodyPr vert="horz" wrap="none" lIns="0" tIns="0" rIns="0" bIns="0" numCol="1" anchor="ctr" anchorCtr="0" compatLnSpc="1">
            <a:prstTxWarp prst="textNoShape">
              <a:avLst/>
            </a:prstTxWarp>
          </a:bodyPr>
          <a:lstStyle/>
          <a:p>
            <a:pPr algn="ctr" eaLnBrk="1" hangingPunct="1">
              <a:spcAft>
                <a:spcPts val="1333"/>
              </a:spcAft>
            </a:pPr>
            <a:r>
              <a:rPr lang="it-IT" sz="1400" u="none" dirty="0">
                <a:solidFill>
                  <a:schemeClr val="tx2">
                    <a:lumMod val="60000"/>
                    <a:lumOff val="40000"/>
                  </a:schemeClr>
                </a:solidFill>
                <a:latin typeface="+mn-lt"/>
              </a:rPr>
              <a:t>…</a:t>
            </a:r>
          </a:p>
        </p:txBody>
      </p:sp>
      <p:sp>
        <p:nvSpPr>
          <p:cNvPr id="82959" name="Text Box 15"/>
          <p:cNvSpPr txBox="1">
            <a:spLocks noChangeArrowheads="1"/>
          </p:cNvSpPr>
          <p:nvPr/>
        </p:nvSpPr>
        <p:spPr bwMode="auto">
          <a:xfrm>
            <a:off x="4777931" y="1985347"/>
            <a:ext cx="523893" cy="319728"/>
          </a:xfrm>
          <a:prstGeom prst="rect">
            <a:avLst/>
          </a:prstGeom>
          <a:noFill/>
          <a:ln w="9525">
            <a:noFill/>
            <a:miter lim="800000"/>
            <a:headEnd/>
            <a:tailEnd/>
          </a:ln>
        </p:spPr>
        <p:txBody>
          <a:bodyPr vert="horz" wrap="none" lIns="0" tIns="0" rIns="0" bIns="0" numCol="1" anchor="ctr" anchorCtr="0" compatLnSpc="1">
            <a:prstTxWarp prst="textNoShape">
              <a:avLst/>
            </a:prstTxWarp>
          </a:bodyPr>
          <a:lstStyle/>
          <a:p>
            <a:pPr algn="ctr" eaLnBrk="1" hangingPunct="1">
              <a:spcAft>
                <a:spcPts val="1333"/>
              </a:spcAft>
            </a:pPr>
            <a:r>
              <a:rPr lang="it-IT" sz="1400" u="none" dirty="0">
                <a:solidFill>
                  <a:schemeClr val="tx2">
                    <a:lumMod val="60000"/>
                    <a:lumOff val="40000"/>
                  </a:schemeClr>
                </a:solidFill>
                <a:latin typeface="+mn-lt"/>
              </a:rPr>
              <a:t>…</a:t>
            </a:r>
          </a:p>
        </p:txBody>
      </p:sp>
      <p:sp>
        <p:nvSpPr>
          <p:cNvPr id="82960" name="Line 16"/>
          <p:cNvSpPr>
            <a:spLocks noChangeShapeType="1"/>
          </p:cNvSpPr>
          <p:nvPr/>
        </p:nvSpPr>
        <p:spPr bwMode="auto">
          <a:xfrm flipV="1">
            <a:off x="5301823" y="4566289"/>
            <a:ext cx="697239" cy="0"/>
          </a:xfrm>
          <a:prstGeom prst="line">
            <a:avLst/>
          </a:prstGeom>
          <a:noFill/>
          <a:ln w="28575">
            <a:solidFill>
              <a:srgbClr val="000000"/>
            </a:solidFill>
            <a:round/>
            <a:headEnd/>
            <a:tailEnd type="triangle" w="med" len="lg"/>
          </a:ln>
          <a:effectLst/>
        </p:spPr>
        <p:txBody>
          <a:bodyPr vert="horz" wrap="square" lIns="121920" tIns="60960" rIns="121920" bIns="60960" numCol="1" anchor="ctr" anchorCtr="0" compatLnSpc="1">
            <a:prstTxWarp prst="textNoShape">
              <a:avLst/>
            </a:prstTxWarp>
          </a:bodyPr>
          <a:lstStyle/>
          <a:p>
            <a:pPr algn="ctr"/>
            <a:endParaRPr lang="it-IT" sz="1467" u="none">
              <a:latin typeface="+mn-lt"/>
            </a:endParaRPr>
          </a:p>
        </p:txBody>
      </p:sp>
      <p:sp>
        <p:nvSpPr>
          <p:cNvPr id="82961" name="Text Box 17"/>
          <p:cNvSpPr txBox="1">
            <a:spLocks noChangeArrowheads="1"/>
          </p:cNvSpPr>
          <p:nvPr/>
        </p:nvSpPr>
        <p:spPr bwMode="auto">
          <a:xfrm>
            <a:off x="2166170" y="1438342"/>
            <a:ext cx="2091719" cy="547005"/>
          </a:xfrm>
          <a:prstGeom prst="rect">
            <a:avLst/>
          </a:prstGeom>
          <a:noFill/>
          <a:ln w="9525">
            <a:noFill/>
            <a:miter lim="800000"/>
            <a:headEnd/>
            <a:tailEnd/>
          </a:ln>
        </p:spPr>
        <p:txBody>
          <a:bodyPr vert="horz" wrap="none" lIns="0" tIns="0" rIns="0" bIns="0" numCol="1" anchor="ctr" anchorCtr="0" compatLnSpc="1">
            <a:prstTxWarp prst="textNoShape">
              <a:avLst/>
            </a:prstTxWarp>
          </a:bodyPr>
          <a:lstStyle/>
          <a:p>
            <a:pPr algn="ctr" eaLnBrk="1" hangingPunct="1">
              <a:spcAft>
                <a:spcPts val="1333"/>
              </a:spcAft>
            </a:pPr>
            <a:r>
              <a:rPr lang="it-IT" sz="2667" u="none" dirty="0">
                <a:solidFill>
                  <a:schemeClr val="tx2">
                    <a:lumMod val="60000"/>
                    <a:lumOff val="40000"/>
                  </a:schemeClr>
                </a:solidFill>
                <a:latin typeface="+mn-lt"/>
              </a:rPr>
              <a:t>Registri</a:t>
            </a:r>
          </a:p>
        </p:txBody>
      </p:sp>
      <p:sp>
        <p:nvSpPr>
          <p:cNvPr id="82962" name="Line 18"/>
          <p:cNvSpPr>
            <a:spLocks noChangeShapeType="1"/>
          </p:cNvSpPr>
          <p:nvPr/>
        </p:nvSpPr>
        <p:spPr bwMode="auto">
          <a:xfrm flipV="1">
            <a:off x="6519104" y="2825116"/>
            <a:ext cx="523893" cy="0"/>
          </a:xfrm>
          <a:prstGeom prst="line">
            <a:avLst/>
          </a:prstGeom>
          <a:noFill/>
          <a:ln w="28575">
            <a:solidFill>
              <a:srgbClr val="000000"/>
            </a:solidFill>
            <a:round/>
            <a:headEnd/>
            <a:tailEnd type="triangle" w="med" len="lg"/>
          </a:ln>
          <a:effectLst/>
        </p:spPr>
        <p:txBody>
          <a:bodyPr vert="horz" wrap="square" lIns="121920" tIns="60960" rIns="121920" bIns="60960" numCol="1" anchor="ctr" anchorCtr="0" compatLnSpc="1">
            <a:prstTxWarp prst="textNoShape">
              <a:avLst/>
            </a:prstTxWarp>
          </a:bodyPr>
          <a:lstStyle/>
          <a:p>
            <a:pPr algn="ctr"/>
            <a:endParaRPr lang="it-IT" sz="1467" u="none">
              <a:latin typeface="+mn-lt"/>
            </a:endParaRPr>
          </a:p>
        </p:txBody>
      </p:sp>
      <p:sp>
        <p:nvSpPr>
          <p:cNvPr id="82963" name="Line 19"/>
          <p:cNvSpPr>
            <a:spLocks noChangeShapeType="1"/>
          </p:cNvSpPr>
          <p:nvPr/>
        </p:nvSpPr>
        <p:spPr bwMode="auto">
          <a:xfrm flipV="1">
            <a:off x="6519104" y="4566289"/>
            <a:ext cx="523893" cy="0"/>
          </a:xfrm>
          <a:prstGeom prst="line">
            <a:avLst/>
          </a:prstGeom>
          <a:noFill/>
          <a:ln w="28575">
            <a:solidFill>
              <a:srgbClr val="000000"/>
            </a:solidFill>
            <a:round/>
            <a:headEnd/>
            <a:tailEnd type="triangle" w="med" len="lg"/>
          </a:ln>
          <a:effectLst/>
        </p:spPr>
        <p:txBody>
          <a:bodyPr vert="horz" wrap="square" lIns="121920" tIns="60960" rIns="121920" bIns="60960" numCol="1" anchor="ctr" anchorCtr="0" compatLnSpc="1">
            <a:prstTxWarp prst="textNoShape">
              <a:avLst/>
            </a:prstTxWarp>
          </a:bodyPr>
          <a:lstStyle/>
          <a:p>
            <a:pPr algn="ctr"/>
            <a:endParaRPr lang="it-IT" sz="1467" u="none">
              <a:latin typeface="+mn-lt"/>
            </a:endParaRPr>
          </a:p>
        </p:txBody>
      </p:sp>
      <p:sp>
        <p:nvSpPr>
          <p:cNvPr id="82964" name="Rectangle 20"/>
          <p:cNvSpPr>
            <a:spLocks noChangeArrowheads="1"/>
          </p:cNvSpPr>
          <p:nvPr/>
        </p:nvSpPr>
        <p:spPr bwMode="auto">
          <a:xfrm>
            <a:off x="1122234" y="2305075"/>
            <a:ext cx="4179589" cy="2796663"/>
          </a:xfrm>
          <a:prstGeom prst="rect">
            <a:avLst/>
          </a:prstGeom>
          <a:noFill/>
          <a:ln w="28575">
            <a:solidFill>
              <a:schemeClr val="tx2">
                <a:lumMod val="40000"/>
                <a:lumOff val="60000"/>
              </a:schemeClr>
            </a:solidFill>
            <a:miter lim="800000"/>
            <a:headEnd/>
            <a:tailEnd/>
          </a:ln>
        </p:spPr>
        <p:txBody>
          <a:bodyPr vert="horz" wrap="square" lIns="121920" tIns="60960" rIns="121920" bIns="60960" numCol="1" anchor="t" anchorCtr="0" compatLnSpc="1">
            <a:prstTxWarp prst="textNoShape">
              <a:avLst/>
            </a:prstTxWarp>
          </a:bodyPr>
          <a:lstStyle/>
          <a:p>
            <a:pPr algn="ctr"/>
            <a:endParaRPr lang="it-IT" sz="1467" u="none">
              <a:latin typeface="+mn-lt"/>
            </a:endParaRPr>
          </a:p>
        </p:txBody>
      </p:sp>
      <p:sp>
        <p:nvSpPr>
          <p:cNvPr id="82965" name="Text Box 21"/>
          <p:cNvSpPr txBox="1">
            <a:spLocks noChangeArrowheads="1"/>
          </p:cNvSpPr>
          <p:nvPr/>
        </p:nvSpPr>
        <p:spPr bwMode="auto">
          <a:xfrm>
            <a:off x="7563037" y="2998462"/>
            <a:ext cx="350547" cy="1394479"/>
          </a:xfrm>
          <a:prstGeom prst="rect">
            <a:avLst/>
          </a:prstGeom>
          <a:noFill/>
          <a:ln w="9525">
            <a:noFill/>
            <a:miter lim="800000"/>
            <a:headEnd/>
            <a:tailEnd/>
          </a:ln>
        </p:spPr>
        <p:txBody>
          <a:bodyPr vert="horz" wrap="none" lIns="0" tIns="0" rIns="0" bIns="0" numCol="1" anchor="ctr" anchorCtr="0" compatLnSpc="1">
            <a:prstTxWarp prst="textNoShape">
              <a:avLst/>
            </a:prstTxWarp>
          </a:bodyPr>
          <a:lstStyle/>
          <a:p>
            <a:pPr algn="ctr" eaLnBrk="1" hangingPunct="1">
              <a:spcAft>
                <a:spcPts val="1333"/>
              </a:spcAft>
            </a:pPr>
            <a:r>
              <a:rPr lang="it-IT" u="none" dirty="0">
                <a:solidFill>
                  <a:srgbClr val="FF0000"/>
                </a:solidFill>
                <a:latin typeface="+mn-lt"/>
              </a:rPr>
              <a:t>A</a:t>
            </a:r>
            <a:br>
              <a:rPr lang="it-IT" u="none" dirty="0">
                <a:solidFill>
                  <a:srgbClr val="FF0000"/>
                </a:solidFill>
                <a:latin typeface="+mn-lt"/>
              </a:rPr>
            </a:br>
            <a:r>
              <a:rPr lang="it-IT" u="none" dirty="0">
                <a:solidFill>
                  <a:srgbClr val="FF0000"/>
                </a:solidFill>
                <a:latin typeface="+mn-lt"/>
              </a:rPr>
              <a:t>L</a:t>
            </a:r>
            <a:br>
              <a:rPr lang="it-IT" u="none" dirty="0">
                <a:solidFill>
                  <a:srgbClr val="FF0000"/>
                </a:solidFill>
                <a:latin typeface="+mn-lt"/>
              </a:rPr>
            </a:br>
            <a:r>
              <a:rPr lang="it-IT" u="none" dirty="0">
                <a:solidFill>
                  <a:srgbClr val="FF0000"/>
                </a:solidFill>
                <a:latin typeface="+mn-lt"/>
              </a:rPr>
              <a:t>U</a:t>
            </a:r>
          </a:p>
        </p:txBody>
      </p:sp>
      <p:sp>
        <p:nvSpPr>
          <p:cNvPr id="82966" name="Line 22"/>
          <p:cNvSpPr>
            <a:spLocks noChangeShapeType="1"/>
          </p:cNvSpPr>
          <p:nvPr/>
        </p:nvSpPr>
        <p:spPr bwMode="auto">
          <a:xfrm flipV="1">
            <a:off x="8433625" y="3695703"/>
            <a:ext cx="697241" cy="0"/>
          </a:xfrm>
          <a:prstGeom prst="line">
            <a:avLst/>
          </a:prstGeom>
          <a:noFill/>
          <a:ln w="28575">
            <a:solidFill>
              <a:srgbClr val="000000"/>
            </a:solidFill>
            <a:round/>
            <a:headEnd/>
            <a:tailEnd type="triangle" w="med" len="lg"/>
          </a:ln>
          <a:effectLst/>
        </p:spPr>
        <p:txBody>
          <a:bodyPr vert="horz" wrap="square" lIns="121920" tIns="60960" rIns="121920" bIns="60960" numCol="1" anchor="ctr" anchorCtr="0" compatLnSpc="1">
            <a:prstTxWarp prst="textNoShape">
              <a:avLst/>
            </a:prstTxWarp>
          </a:bodyPr>
          <a:lstStyle/>
          <a:p>
            <a:pPr algn="ctr"/>
            <a:endParaRPr lang="it-IT" sz="1467" u="none">
              <a:latin typeface="+mn-lt"/>
            </a:endParaRPr>
          </a:p>
        </p:txBody>
      </p:sp>
      <p:sp>
        <p:nvSpPr>
          <p:cNvPr id="82967" name="Text Box 23"/>
          <p:cNvSpPr txBox="1">
            <a:spLocks noChangeArrowheads="1"/>
          </p:cNvSpPr>
          <p:nvPr/>
        </p:nvSpPr>
        <p:spPr bwMode="auto">
          <a:xfrm>
            <a:off x="8723515" y="2382369"/>
            <a:ext cx="1394480" cy="693387"/>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p>
            <a:pPr algn="ctr" eaLnBrk="1" hangingPunct="1">
              <a:spcAft>
                <a:spcPts val="1333"/>
              </a:spcAft>
            </a:pPr>
            <a:r>
              <a:rPr lang="it-IT" sz="1867" u="none" dirty="0">
                <a:solidFill>
                  <a:schemeClr val="accent3">
                    <a:lumMod val="75000"/>
                  </a:schemeClr>
                </a:solidFill>
                <a:latin typeface="+mn-lt"/>
              </a:rPr>
              <a:t>Registro uscita ALU</a:t>
            </a:r>
          </a:p>
        </p:txBody>
      </p:sp>
      <p:sp>
        <p:nvSpPr>
          <p:cNvPr id="82968" name="Rectangle 24"/>
          <p:cNvSpPr>
            <a:spLocks noChangeArrowheads="1"/>
          </p:cNvSpPr>
          <p:nvPr/>
        </p:nvSpPr>
        <p:spPr bwMode="auto">
          <a:xfrm>
            <a:off x="1122234" y="2305075"/>
            <a:ext cx="523893" cy="2796663"/>
          </a:xfrm>
          <a:prstGeom prst="rect">
            <a:avLst/>
          </a:prstGeom>
          <a:noFill/>
          <a:ln w="12700">
            <a:solidFill>
              <a:schemeClr val="tx2">
                <a:lumMod val="40000"/>
                <a:lumOff val="60000"/>
              </a:schemeClr>
            </a:solidFill>
            <a:miter lim="800000"/>
            <a:headEnd/>
            <a:tailEnd/>
          </a:ln>
        </p:spPr>
        <p:txBody>
          <a:bodyPr vert="horz" wrap="square" lIns="121920" tIns="60960" rIns="121920" bIns="60960" numCol="1" anchor="t" anchorCtr="0" compatLnSpc="1">
            <a:prstTxWarp prst="textNoShape">
              <a:avLst/>
            </a:prstTxWarp>
          </a:bodyPr>
          <a:lstStyle/>
          <a:p>
            <a:pPr algn="ctr"/>
            <a:endParaRPr lang="it-IT" sz="1467" u="none">
              <a:latin typeface="+mn-lt"/>
            </a:endParaRPr>
          </a:p>
        </p:txBody>
      </p:sp>
      <p:sp>
        <p:nvSpPr>
          <p:cNvPr id="82969" name="Rectangle 25"/>
          <p:cNvSpPr>
            <a:spLocks noChangeArrowheads="1"/>
          </p:cNvSpPr>
          <p:nvPr/>
        </p:nvSpPr>
        <p:spPr bwMode="auto">
          <a:xfrm>
            <a:off x="1646127" y="2305075"/>
            <a:ext cx="520043" cy="2796663"/>
          </a:xfrm>
          <a:prstGeom prst="rect">
            <a:avLst/>
          </a:prstGeom>
          <a:noFill/>
          <a:ln w="12700">
            <a:solidFill>
              <a:schemeClr val="tx2">
                <a:lumMod val="40000"/>
                <a:lumOff val="60000"/>
              </a:schemeClr>
            </a:solidFill>
            <a:miter lim="800000"/>
            <a:headEnd/>
            <a:tailEnd/>
          </a:ln>
        </p:spPr>
        <p:txBody>
          <a:bodyPr vert="horz" wrap="square" lIns="121920" tIns="60960" rIns="121920" bIns="60960" numCol="1" anchor="t" anchorCtr="0" compatLnSpc="1">
            <a:prstTxWarp prst="textNoShape">
              <a:avLst/>
            </a:prstTxWarp>
          </a:bodyPr>
          <a:lstStyle/>
          <a:p>
            <a:pPr algn="ctr"/>
            <a:endParaRPr lang="it-IT" sz="1467" u="none">
              <a:latin typeface="+mn-lt"/>
            </a:endParaRPr>
          </a:p>
        </p:txBody>
      </p:sp>
      <p:sp>
        <p:nvSpPr>
          <p:cNvPr id="82970" name="Rectangle 26"/>
          <p:cNvSpPr>
            <a:spLocks noChangeArrowheads="1"/>
          </p:cNvSpPr>
          <p:nvPr/>
        </p:nvSpPr>
        <p:spPr bwMode="auto">
          <a:xfrm>
            <a:off x="2166170" y="2305075"/>
            <a:ext cx="523893" cy="2796663"/>
          </a:xfrm>
          <a:prstGeom prst="rect">
            <a:avLst/>
          </a:prstGeom>
          <a:noFill/>
          <a:ln w="12700">
            <a:solidFill>
              <a:schemeClr val="tx2">
                <a:lumMod val="40000"/>
                <a:lumOff val="60000"/>
              </a:schemeClr>
            </a:solidFill>
            <a:miter lim="800000"/>
            <a:headEnd/>
            <a:tailEnd/>
          </a:ln>
        </p:spPr>
        <p:txBody>
          <a:bodyPr vert="horz" wrap="square" lIns="121920" tIns="60960" rIns="121920" bIns="60960" numCol="1" anchor="t" anchorCtr="0" compatLnSpc="1">
            <a:prstTxWarp prst="textNoShape">
              <a:avLst/>
            </a:prstTxWarp>
          </a:bodyPr>
          <a:lstStyle/>
          <a:p>
            <a:pPr algn="ctr"/>
            <a:endParaRPr lang="it-IT" sz="1467" u="none">
              <a:latin typeface="+mn-lt"/>
            </a:endParaRPr>
          </a:p>
        </p:txBody>
      </p:sp>
      <p:sp>
        <p:nvSpPr>
          <p:cNvPr id="82971" name="Rectangle 27"/>
          <p:cNvSpPr>
            <a:spLocks noChangeArrowheads="1"/>
          </p:cNvSpPr>
          <p:nvPr/>
        </p:nvSpPr>
        <p:spPr bwMode="auto">
          <a:xfrm>
            <a:off x="2690063" y="2305075"/>
            <a:ext cx="520040" cy="2796663"/>
          </a:xfrm>
          <a:prstGeom prst="rect">
            <a:avLst/>
          </a:prstGeom>
          <a:noFill/>
          <a:ln w="12700">
            <a:solidFill>
              <a:schemeClr val="tx2">
                <a:lumMod val="40000"/>
                <a:lumOff val="60000"/>
              </a:schemeClr>
            </a:solidFill>
            <a:miter lim="800000"/>
            <a:headEnd/>
            <a:tailEnd/>
          </a:ln>
        </p:spPr>
        <p:txBody>
          <a:bodyPr vert="horz" wrap="square" lIns="121920" tIns="60960" rIns="121920" bIns="60960" numCol="1" anchor="t" anchorCtr="0" compatLnSpc="1">
            <a:prstTxWarp prst="textNoShape">
              <a:avLst/>
            </a:prstTxWarp>
          </a:bodyPr>
          <a:lstStyle/>
          <a:p>
            <a:pPr algn="ctr"/>
            <a:endParaRPr lang="it-IT" sz="1467" u="none">
              <a:latin typeface="+mn-lt"/>
            </a:endParaRPr>
          </a:p>
        </p:txBody>
      </p:sp>
      <p:sp>
        <p:nvSpPr>
          <p:cNvPr id="82972" name="Rectangle 28"/>
          <p:cNvSpPr>
            <a:spLocks noChangeArrowheads="1"/>
          </p:cNvSpPr>
          <p:nvPr/>
        </p:nvSpPr>
        <p:spPr bwMode="auto">
          <a:xfrm>
            <a:off x="3210103" y="2305075"/>
            <a:ext cx="523893" cy="2796663"/>
          </a:xfrm>
          <a:prstGeom prst="rect">
            <a:avLst/>
          </a:prstGeom>
          <a:noFill/>
          <a:ln w="12700">
            <a:solidFill>
              <a:schemeClr val="tx2">
                <a:lumMod val="40000"/>
                <a:lumOff val="60000"/>
              </a:schemeClr>
            </a:solidFill>
            <a:miter lim="800000"/>
            <a:headEnd/>
            <a:tailEnd/>
          </a:ln>
        </p:spPr>
        <p:txBody>
          <a:bodyPr vert="horz" wrap="square" lIns="121920" tIns="60960" rIns="121920" bIns="60960" numCol="1" anchor="t" anchorCtr="0" compatLnSpc="1">
            <a:prstTxWarp prst="textNoShape">
              <a:avLst/>
            </a:prstTxWarp>
          </a:bodyPr>
          <a:lstStyle/>
          <a:p>
            <a:pPr algn="ctr"/>
            <a:endParaRPr lang="it-IT" sz="1467" u="none">
              <a:latin typeface="+mn-lt"/>
            </a:endParaRPr>
          </a:p>
        </p:txBody>
      </p:sp>
      <p:sp>
        <p:nvSpPr>
          <p:cNvPr id="82973" name="Rectangle 29"/>
          <p:cNvSpPr>
            <a:spLocks noChangeArrowheads="1"/>
          </p:cNvSpPr>
          <p:nvPr/>
        </p:nvSpPr>
        <p:spPr bwMode="auto">
          <a:xfrm>
            <a:off x="3733996" y="2305075"/>
            <a:ext cx="523893" cy="2796663"/>
          </a:xfrm>
          <a:prstGeom prst="rect">
            <a:avLst/>
          </a:prstGeom>
          <a:noFill/>
          <a:ln w="12700">
            <a:solidFill>
              <a:schemeClr val="tx2">
                <a:lumMod val="40000"/>
                <a:lumOff val="60000"/>
              </a:schemeClr>
            </a:solidFill>
            <a:miter lim="800000"/>
            <a:headEnd/>
            <a:tailEnd/>
          </a:ln>
        </p:spPr>
        <p:txBody>
          <a:bodyPr vert="horz" wrap="square" lIns="121920" tIns="60960" rIns="121920" bIns="60960" numCol="1" anchor="t" anchorCtr="0" compatLnSpc="1">
            <a:prstTxWarp prst="textNoShape">
              <a:avLst/>
            </a:prstTxWarp>
          </a:bodyPr>
          <a:lstStyle/>
          <a:p>
            <a:pPr algn="ctr"/>
            <a:endParaRPr lang="it-IT" sz="1467" u="none">
              <a:latin typeface="+mn-lt"/>
            </a:endParaRPr>
          </a:p>
        </p:txBody>
      </p:sp>
      <p:sp>
        <p:nvSpPr>
          <p:cNvPr id="82974" name="Rectangle 30"/>
          <p:cNvSpPr>
            <a:spLocks noChangeArrowheads="1"/>
          </p:cNvSpPr>
          <p:nvPr/>
        </p:nvSpPr>
        <p:spPr bwMode="auto">
          <a:xfrm>
            <a:off x="4257889" y="2305075"/>
            <a:ext cx="520043" cy="2796663"/>
          </a:xfrm>
          <a:prstGeom prst="rect">
            <a:avLst/>
          </a:prstGeom>
          <a:noFill/>
          <a:ln w="12700">
            <a:solidFill>
              <a:schemeClr val="tx2">
                <a:lumMod val="40000"/>
                <a:lumOff val="60000"/>
              </a:schemeClr>
            </a:solidFill>
            <a:miter lim="800000"/>
            <a:headEnd/>
            <a:tailEnd/>
          </a:ln>
        </p:spPr>
        <p:txBody>
          <a:bodyPr vert="horz" wrap="square" lIns="121920" tIns="60960" rIns="121920" bIns="60960" numCol="1" anchor="t" anchorCtr="0" compatLnSpc="1">
            <a:prstTxWarp prst="textNoShape">
              <a:avLst/>
            </a:prstTxWarp>
          </a:bodyPr>
          <a:lstStyle/>
          <a:p>
            <a:pPr algn="ctr"/>
            <a:endParaRPr lang="it-IT" sz="1467" u="none">
              <a:latin typeface="+mn-lt"/>
            </a:endParaRPr>
          </a:p>
        </p:txBody>
      </p:sp>
      <p:sp>
        <p:nvSpPr>
          <p:cNvPr id="82975" name="Rectangle 31"/>
          <p:cNvSpPr>
            <a:spLocks noChangeArrowheads="1"/>
          </p:cNvSpPr>
          <p:nvPr/>
        </p:nvSpPr>
        <p:spPr bwMode="auto">
          <a:xfrm>
            <a:off x="4777931" y="2305075"/>
            <a:ext cx="523892" cy="2796663"/>
          </a:xfrm>
          <a:prstGeom prst="rect">
            <a:avLst/>
          </a:prstGeom>
          <a:noFill/>
          <a:ln w="12700">
            <a:solidFill>
              <a:schemeClr val="tx2">
                <a:lumMod val="40000"/>
                <a:lumOff val="60000"/>
              </a:schemeClr>
            </a:solidFill>
            <a:miter lim="800000"/>
            <a:headEnd/>
            <a:tailEnd/>
          </a:ln>
        </p:spPr>
        <p:txBody>
          <a:bodyPr vert="horz" wrap="square" lIns="121920" tIns="60960" rIns="121920" bIns="60960" numCol="1" anchor="t" anchorCtr="0" compatLnSpc="1">
            <a:prstTxWarp prst="textNoShape">
              <a:avLst/>
            </a:prstTxWarp>
          </a:bodyPr>
          <a:lstStyle/>
          <a:p>
            <a:pPr algn="ctr"/>
            <a:endParaRPr lang="it-IT" sz="1467" u="none">
              <a:latin typeface="+mn-lt"/>
            </a:endParaRPr>
          </a:p>
        </p:txBody>
      </p:sp>
      <p:sp>
        <p:nvSpPr>
          <p:cNvPr id="82976" name="Text Box 32"/>
          <p:cNvSpPr txBox="1">
            <a:spLocks noChangeArrowheads="1"/>
          </p:cNvSpPr>
          <p:nvPr/>
        </p:nvSpPr>
        <p:spPr bwMode="auto">
          <a:xfrm>
            <a:off x="6060216" y="2655622"/>
            <a:ext cx="397736" cy="346693"/>
          </a:xfrm>
          <a:prstGeom prst="rect">
            <a:avLst/>
          </a:prstGeom>
          <a:noFill/>
          <a:ln w="9525">
            <a:noFill/>
            <a:miter lim="800000"/>
            <a:headEnd/>
            <a:tailEnd/>
          </a:ln>
        </p:spPr>
        <p:txBody>
          <a:bodyPr vert="horz" wrap="none" lIns="0" tIns="0" rIns="0" bIns="0" numCol="1" anchor="ctr" anchorCtr="0" compatLnSpc="1">
            <a:prstTxWarp prst="textNoShape">
              <a:avLst/>
            </a:prstTxWarp>
          </a:bodyPr>
          <a:lstStyle/>
          <a:p>
            <a:pPr algn="ctr" eaLnBrk="1" hangingPunct="1">
              <a:spcAft>
                <a:spcPts val="1333"/>
              </a:spcAft>
            </a:pPr>
            <a:r>
              <a:rPr lang="it-IT" sz="1600" u="none" dirty="0">
                <a:solidFill>
                  <a:schemeClr val="tx1"/>
                </a:solidFill>
                <a:effectLst>
                  <a:outerShdw blurRad="38100" dist="38100" dir="2700000" algn="tl">
                    <a:srgbClr val="000000">
                      <a:alpha val="43137"/>
                    </a:srgbClr>
                  </a:outerShdw>
                </a:effectLst>
                <a:latin typeface="+mn-lt"/>
              </a:rPr>
              <a:t>X</a:t>
            </a:r>
          </a:p>
        </p:txBody>
      </p:sp>
      <p:sp>
        <p:nvSpPr>
          <p:cNvPr id="82977" name="Text Box 33"/>
          <p:cNvSpPr txBox="1">
            <a:spLocks noChangeArrowheads="1"/>
          </p:cNvSpPr>
          <p:nvPr/>
        </p:nvSpPr>
        <p:spPr bwMode="auto">
          <a:xfrm>
            <a:off x="6060216" y="4392942"/>
            <a:ext cx="397736" cy="346693"/>
          </a:xfrm>
          <a:prstGeom prst="rect">
            <a:avLst/>
          </a:prstGeom>
          <a:noFill/>
          <a:ln w="9525">
            <a:noFill/>
            <a:miter lim="800000"/>
            <a:headEnd/>
            <a:tailEnd/>
          </a:ln>
        </p:spPr>
        <p:txBody>
          <a:bodyPr vert="horz" wrap="none" lIns="0" tIns="0" rIns="0" bIns="0" numCol="1" anchor="ctr" anchorCtr="0" compatLnSpc="1">
            <a:prstTxWarp prst="textNoShape">
              <a:avLst/>
            </a:prstTxWarp>
          </a:bodyPr>
          <a:lstStyle/>
          <a:p>
            <a:pPr algn="ctr" eaLnBrk="1" hangingPunct="1">
              <a:spcAft>
                <a:spcPts val="1333"/>
              </a:spcAft>
            </a:pPr>
            <a:r>
              <a:rPr lang="it-IT" sz="1600" u="none" dirty="0">
                <a:solidFill>
                  <a:schemeClr val="tx1"/>
                </a:solidFill>
                <a:effectLst>
                  <a:outerShdw blurRad="38100" dist="38100" dir="2700000" algn="tl">
                    <a:srgbClr val="000000">
                      <a:alpha val="43137"/>
                    </a:srgbClr>
                  </a:outerShdw>
                </a:effectLst>
                <a:latin typeface="+mn-lt"/>
              </a:rPr>
              <a:t>Y</a:t>
            </a:r>
          </a:p>
        </p:txBody>
      </p:sp>
      <p:sp>
        <p:nvSpPr>
          <p:cNvPr id="82978" name="Rectangle 34"/>
          <p:cNvSpPr>
            <a:spLocks noChangeArrowheads="1"/>
          </p:cNvSpPr>
          <p:nvPr/>
        </p:nvSpPr>
        <p:spPr bwMode="auto">
          <a:xfrm>
            <a:off x="5999063" y="2305075"/>
            <a:ext cx="520043" cy="1043935"/>
          </a:xfrm>
          <a:prstGeom prst="rect">
            <a:avLst/>
          </a:prstGeom>
          <a:noFill/>
          <a:ln w="9525">
            <a:solidFill>
              <a:schemeClr val="accent3">
                <a:lumMod val="75000"/>
              </a:schemeClr>
            </a:solidFill>
            <a:miter lim="800000"/>
            <a:headEnd/>
            <a:tailEnd/>
          </a:ln>
        </p:spPr>
        <p:txBody>
          <a:bodyPr vert="horz" wrap="square" lIns="121920" tIns="60960" rIns="121920" bIns="60960" numCol="1" anchor="t" anchorCtr="0" compatLnSpc="1">
            <a:prstTxWarp prst="textNoShape">
              <a:avLst/>
            </a:prstTxWarp>
          </a:bodyPr>
          <a:lstStyle/>
          <a:p>
            <a:pPr algn="ctr"/>
            <a:endParaRPr lang="it-IT" sz="1467" u="none">
              <a:latin typeface="+mn-lt"/>
            </a:endParaRPr>
          </a:p>
        </p:txBody>
      </p:sp>
      <p:sp>
        <p:nvSpPr>
          <p:cNvPr id="82979" name="Rectangle 35"/>
          <p:cNvSpPr>
            <a:spLocks noChangeArrowheads="1"/>
          </p:cNvSpPr>
          <p:nvPr/>
        </p:nvSpPr>
        <p:spPr bwMode="auto">
          <a:xfrm>
            <a:off x="5999063" y="4057806"/>
            <a:ext cx="520043" cy="1043932"/>
          </a:xfrm>
          <a:prstGeom prst="rect">
            <a:avLst/>
          </a:prstGeom>
          <a:noFill/>
          <a:ln w="9525">
            <a:solidFill>
              <a:schemeClr val="accent3">
                <a:lumMod val="75000"/>
              </a:schemeClr>
            </a:solidFill>
            <a:miter lim="800000"/>
            <a:headEnd/>
            <a:tailEnd/>
          </a:ln>
        </p:spPr>
        <p:txBody>
          <a:bodyPr vert="horz" wrap="square" lIns="121920" tIns="60960" rIns="121920" bIns="60960" numCol="1" anchor="t" anchorCtr="0" compatLnSpc="1">
            <a:prstTxWarp prst="textNoShape">
              <a:avLst/>
            </a:prstTxWarp>
          </a:bodyPr>
          <a:lstStyle/>
          <a:p>
            <a:pPr algn="ctr"/>
            <a:endParaRPr lang="it-IT" sz="1467" u="none">
              <a:latin typeface="+mn-lt"/>
            </a:endParaRPr>
          </a:p>
        </p:txBody>
      </p:sp>
      <p:sp>
        <p:nvSpPr>
          <p:cNvPr id="82980" name="Text Box 36"/>
          <p:cNvSpPr txBox="1">
            <a:spLocks noChangeArrowheads="1"/>
          </p:cNvSpPr>
          <p:nvPr/>
        </p:nvSpPr>
        <p:spPr bwMode="auto">
          <a:xfrm>
            <a:off x="9190755" y="3187700"/>
            <a:ext cx="404115" cy="1031413"/>
          </a:xfrm>
          <a:prstGeom prst="rect">
            <a:avLst/>
          </a:prstGeom>
          <a:noFill/>
          <a:ln w="9525">
            <a:noFill/>
            <a:miter lim="800000"/>
            <a:headEnd/>
            <a:tailEnd/>
          </a:ln>
        </p:spPr>
        <p:txBody>
          <a:bodyPr vert="horz" wrap="none" lIns="0" tIns="0" rIns="0" bIns="0" numCol="1" anchor="ctr" anchorCtr="0" compatLnSpc="1">
            <a:prstTxWarp prst="textNoShape">
              <a:avLst/>
            </a:prstTxWarp>
          </a:bodyPr>
          <a:lstStyle/>
          <a:p>
            <a:pPr algn="ctr" defTabSz="1219170" eaLnBrk="1" hangingPunct="1">
              <a:spcAft>
                <a:spcPts val="1333"/>
              </a:spcAft>
            </a:pPr>
            <a:r>
              <a:rPr lang="it-IT" sz="1600" u="none" dirty="0">
                <a:solidFill>
                  <a:schemeClr val="tx1"/>
                </a:solidFill>
                <a:effectLst>
                  <a:outerShdw blurRad="38100" dist="38100" dir="2700000" algn="tl">
                    <a:srgbClr val="000000">
                      <a:alpha val="43137"/>
                    </a:srgbClr>
                  </a:outerShdw>
                </a:effectLst>
                <a:latin typeface="+mn-lt"/>
              </a:rPr>
              <a:t>X</a:t>
            </a:r>
            <a:br>
              <a:rPr lang="it-IT" sz="1600" u="none" dirty="0">
                <a:solidFill>
                  <a:schemeClr val="tx1"/>
                </a:solidFill>
                <a:effectLst>
                  <a:outerShdw blurRad="38100" dist="38100" dir="2700000" algn="tl">
                    <a:srgbClr val="000000">
                      <a:alpha val="43137"/>
                    </a:srgbClr>
                  </a:outerShdw>
                </a:effectLst>
                <a:latin typeface="+mn-lt"/>
              </a:rPr>
            </a:br>
            <a:r>
              <a:rPr lang="it-IT" sz="1600" u="none" dirty="0">
                <a:solidFill>
                  <a:schemeClr val="tx1"/>
                </a:solidFill>
                <a:effectLst>
                  <a:outerShdw blurRad="38100" dist="38100" dir="2700000" algn="tl">
                    <a:srgbClr val="000000">
                      <a:alpha val="43137"/>
                    </a:srgbClr>
                  </a:outerShdw>
                </a:effectLst>
                <a:latin typeface="+mn-lt"/>
              </a:rPr>
              <a:t>+</a:t>
            </a:r>
            <a:br>
              <a:rPr lang="it-IT" sz="1600" u="none" dirty="0">
                <a:solidFill>
                  <a:schemeClr val="tx1"/>
                </a:solidFill>
                <a:effectLst>
                  <a:outerShdw blurRad="38100" dist="38100" dir="2700000" algn="tl">
                    <a:srgbClr val="000000">
                      <a:alpha val="43137"/>
                    </a:srgbClr>
                  </a:outerShdw>
                </a:effectLst>
                <a:latin typeface="+mn-lt"/>
              </a:rPr>
            </a:br>
            <a:r>
              <a:rPr lang="it-IT" sz="1600" u="none" dirty="0">
                <a:solidFill>
                  <a:schemeClr val="tx1"/>
                </a:solidFill>
                <a:effectLst>
                  <a:outerShdw blurRad="38100" dist="38100" dir="2700000" algn="tl">
                    <a:srgbClr val="000000">
                      <a:alpha val="43137"/>
                    </a:srgbClr>
                  </a:outerShdw>
                </a:effectLst>
                <a:latin typeface="+mn-lt"/>
              </a:rPr>
              <a:t>Y</a:t>
            </a:r>
            <a:endParaRPr lang="it-IT" sz="1600" b="0" u="none" dirty="0">
              <a:solidFill>
                <a:schemeClr val="tx1"/>
              </a:solidFill>
              <a:effectLst>
                <a:outerShdw blurRad="38100" dist="38100" dir="2700000" algn="tl">
                  <a:srgbClr val="000000">
                    <a:alpha val="43137"/>
                  </a:srgbClr>
                </a:outerShdw>
              </a:effectLst>
              <a:latin typeface="+mn-lt"/>
            </a:endParaRPr>
          </a:p>
        </p:txBody>
      </p:sp>
      <p:sp>
        <p:nvSpPr>
          <p:cNvPr id="82981" name="Line 37"/>
          <p:cNvSpPr>
            <a:spLocks noChangeShapeType="1"/>
          </p:cNvSpPr>
          <p:nvPr/>
        </p:nvSpPr>
        <p:spPr bwMode="auto">
          <a:xfrm>
            <a:off x="7570741" y="1781181"/>
            <a:ext cx="0" cy="697240"/>
          </a:xfrm>
          <a:prstGeom prst="line">
            <a:avLst/>
          </a:prstGeom>
          <a:noFill/>
          <a:ln w="28575">
            <a:solidFill>
              <a:srgbClr val="FF0000">
                <a:alpha val="50196"/>
              </a:srgbClr>
            </a:solidFill>
            <a:round/>
            <a:headEnd/>
            <a:tailEnd type="triangle" w="med" len="lg"/>
          </a:ln>
          <a:effectLst/>
        </p:spPr>
        <p:txBody>
          <a:bodyPr vert="horz" wrap="square" lIns="121920" tIns="60960" rIns="121920" bIns="60960" numCol="1" anchor="ctr" anchorCtr="0" compatLnSpc="1">
            <a:prstTxWarp prst="textNoShape">
              <a:avLst/>
            </a:prstTxWarp>
          </a:bodyPr>
          <a:lstStyle/>
          <a:p>
            <a:pPr algn="ctr"/>
            <a:endParaRPr lang="it-IT" sz="1467" u="none">
              <a:latin typeface="+mn-lt"/>
            </a:endParaRPr>
          </a:p>
        </p:txBody>
      </p:sp>
      <p:sp>
        <p:nvSpPr>
          <p:cNvPr id="82982" name="Freeform 38"/>
          <p:cNvSpPr>
            <a:spLocks/>
          </p:cNvSpPr>
          <p:nvPr/>
        </p:nvSpPr>
        <p:spPr bwMode="auto">
          <a:xfrm>
            <a:off x="8433625" y="1781182"/>
            <a:ext cx="177199" cy="1221133"/>
          </a:xfrm>
          <a:custGeom>
            <a:avLst/>
            <a:gdLst/>
            <a:ahLst/>
            <a:cxnLst>
              <a:cxn ang="0">
                <a:pos x="0" y="791"/>
              </a:cxn>
              <a:cxn ang="0">
                <a:pos x="107" y="792"/>
              </a:cxn>
              <a:cxn ang="0">
                <a:pos x="113" y="0"/>
              </a:cxn>
            </a:cxnLst>
            <a:rect l="0" t="0" r="r" b="b"/>
            <a:pathLst>
              <a:path w="113" h="792">
                <a:moveTo>
                  <a:pt x="0" y="791"/>
                </a:moveTo>
                <a:lnTo>
                  <a:pt x="107" y="792"/>
                </a:lnTo>
                <a:lnTo>
                  <a:pt x="113" y="0"/>
                </a:lnTo>
              </a:path>
            </a:pathLst>
          </a:custGeom>
          <a:noFill/>
          <a:ln w="28575">
            <a:solidFill>
              <a:srgbClr val="FF0000">
                <a:alpha val="50196"/>
              </a:srgbClr>
            </a:solidFill>
            <a:round/>
            <a:headEnd/>
            <a:tailEnd type="triangle" w="med" len="lg"/>
          </a:ln>
          <a:effectLst/>
        </p:spPr>
        <p:txBody>
          <a:bodyPr vert="horz" wrap="square" lIns="121920" tIns="60960" rIns="121920" bIns="60960" numCol="1" anchor="ctr" anchorCtr="0" compatLnSpc="1">
            <a:prstTxWarp prst="textNoShape">
              <a:avLst/>
            </a:prstTxWarp>
          </a:bodyPr>
          <a:lstStyle/>
          <a:p>
            <a:pPr algn="ctr"/>
            <a:endParaRPr lang="it-IT" sz="1467" u="none">
              <a:latin typeface="+mn-lt"/>
            </a:endParaRPr>
          </a:p>
        </p:txBody>
      </p:sp>
      <p:sp>
        <p:nvSpPr>
          <p:cNvPr id="82983" name="Text Box 39"/>
          <p:cNvSpPr txBox="1">
            <a:spLocks noChangeArrowheads="1"/>
          </p:cNvSpPr>
          <p:nvPr/>
        </p:nvSpPr>
        <p:spPr bwMode="auto">
          <a:xfrm>
            <a:off x="7103516" y="1257290"/>
            <a:ext cx="922896" cy="523892"/>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p>
            <a:pPr algn="ctr" defTabSz="1219170" eaLnBrk="1" hangingPunct="1">
              <a:spcAft>
                <a:spcPts val="1333"/>
              </a:spcAft>
            </a:pPr>
            <a:r>
              <a:rPr lang="it-IT" sz="1333" u="none" dirty="0">
                <a:solidFill>
                  <a:srgbClr val="FF0000"/>
                </a:solidFill>
                <a:latin typeface="+mn-lt"/>
              </a:rPr>
              <a:t>Istruzione</a:t>
            </a:r>
            <a:br>
              <a:rPr lang="it-IT" sz="1333" u="none" dirty="0">
                <a:solidFill>
                  <a:srgbClr val="FF0000"/>
                </a:solidFill>
                <a:latin typeface="+mn-lt"/>
              </a:rPr>
            </a:br>
            <a:r>
              <a:rPr lang="it-IT" sz="1333" u="none" dirty="0">
                <a:solidFill>
                  <a:srgbClr val="FF0000"/>
                </a:solidFill>
                <a:latin typeface="+mn-lt"/>
              </a:rPr>
              <a:t>(e.g. </a:t>
            </a:r>
            <a:r>
              <a:rPr lang="it-IT" sz="1333" u="none" dirty="0" err="1">
                <a:solidFill>
                  <a:srgbClr val="FF0000"/>
                </a:solidFill>
                <a:latin typeface="+mn-lt"/>
              </a:rPr>
              <a:t>add</a:t>
            </a:r>
            <a:r>
              <a:rPr lang="it-IT" sz="1333" u="none" dirty="0">
                <a:solidFill>
                  <a:srgbClr val="FF0000"/>
                </a:solidFill>
                <a:latin typeface="+mn-lt"/>
              </a:rPr>
              <a:t>)</a:t>
            </a:r>
            <a:endParaRPr lang="it-IT" sz="1333" b="0" u="none" dirty="0">
              <a:solidFill>
                <a:srgbClr val="FF0000"/>
              </a:solidFill>
              <a:latin typeface="+mn-lt"/>
            </a:endParaRPr>
          </a:p>
        </p:txBody>
      </p:sp>
      <p:sp>
        <p:nvSpPr>
          <p:cNvPr id="82984" name="Text Box 40"/>
          <p:cNvSpPr txBox="1">
            <a:spLocks noChangeArrowheads="1"/>
          </p:cNvSpPr>
          <p:nvPr/>
        </p:nvSpPr>
        <p:spPr bwMode="auto">
          <a:xfrm>
            <a:off x="8260279" y="1438341"/>
            <a:ext cx="697239" cy="342840"/>
          </a:xfrm>
          <a:prstGeom prst="rect">
            <a:avLst/>
          </a:prstGeom>
          <a:noFill/>
          <a:ln w="9525">
            <a:noFill/>
            <a:miter lim="800000"/>
            <a:headEnd/>
            <a:tailEnd/>
          </a:ln>
          <a:effectLst/>
        </p:spPr>
        <p:txBody>
          <a:bodyPr vert="horz" wrap="square" lIns="0" tIns="0" rIns="0" bIns="0" numCol="1" anchor="ctr" anchorCtr="1" compatLnSpc="1">
            <a:prstTxWarp prst="textNoShape">
              <a:avLst/>
            </a:prstTxWarp>
          </a:bodyPr>
          <a:lstStyle/>
          <a:p>
            <a:pPr algn="ctr" eaLnBrk="1" hangingPunct="1">
              <a:spcAft>
                <a:spcPts val="1333"/>
              </a:spcAft>
            </a:pPr>
            <a:r>
              <a:rPr lang="it-IT" sz="1333" u="none" dirty="0">
                <a:solidFill>
                  <a:srgbClr val="FF0000"/>
                </a:solidFill>
                <a:latin typeface="+mn-lt"/>
              </a:rPr>
              <a:t>esito</a:t>
            </a:r>
          </a:p>
        </p:txBody>
      </p:sp>
      <p:sp>
        <p:nvSpPr>
          <p:cNvPr id="82985" name="Text Box 41"/>
          <p:cNvSpPr txBox="1">
            <a:spLocks noChangeArrowheads="1"/>
          </p:cNvSpPr>
          <p:nvPr/>
        </p:nvSpPr>
        <p:spPr bwMode="auto">
          <a:xfrm>
            <a:off x="2166170" y="2625143"/>
            <a:ext cx="523893" cy="392468"/>
          </a:xfrm>
          <a:prstGeom prst="rect">
            <a:avLst/>
          </a:prstGeom>
          <a:noFill/>
          <a:ln w="9525">
            <a:noFill/>
            <a:miter lim="800000"/>
            <a:headEnd/>
            <a:tailEnd/>
          </a:ln>
        </p:spPr>
        <p:txBody>
          <a:bodyPr vert="horz" wrap="none" lIns="0" tIns="0" rIns="0" bIns="0" numCol="1" anchor="ctr" anchorCtr="0" compatLnSpc="1">
            <a:prstTxWarp prst="textNoShape">
              <a:avLst/>
            </a:prstTxWarp>
          </a:bodyPr>
          <a:lstStyle/>
          <a:p>
            <a:pPr algn="ctr" eaLnBrk="1" hangingPunct="1">
              <a:spcAft>
                <a:spcPts val="1333"/>
              </a:spcAft>
            </a:pPr>
            <a:r>
              <a:rPr lang="it-IT" sz="1600" u="none" dirty="0">
                <a:solidFill>
                  <a:schemeClr val="tx1"/>
                </a:solidFill>
                <a:effectLst>
                  <a:outerShdw blurRad="38100" dist="38100" dir="2700000" algn="tl">
                    <a:srgbClr val="000000">
                      <a:alpha val="43137"/>
                    </a:srgbClr>
                  </a:outerShdw>
                </a:effectLst>
                <a:latin typeface="+mn-lt"/>
              </a:rPr>
              <a:t>X</a:t>
            </a:r>
          </a:p>
        </p:txBody>
      </p:sp>
      <p:sp>
        <p:nvSpPr>
          <p:cNvPr id="82986" name="Text Box 42"/>
          <p:cNvSpPr txBox="1">
            <a:spLocks noChangeArrowheads="1"/>
          </p:cNvSpPr>
          <p:nvPr/>
        </p:nvSpPr>
        <p:spPr bwMode="auto">
          <a:xfrm>
            <a:off x="2690061" y="2613699"/>
            <a:ext cx="520040" cy="392468"/>
          </a:xfrm>
          <a:prstGeom prst="rect">
            <a:avLst/>
          </a:prstGeom>
          <a:noFill/>
          <a:ln w="9525">
            <a:noFill/>
            <a:miter lim="800000"/>
            <a:headEnd/>
            <a:tailEnd/>
          </a:ln>
        </p:spPr>
        <p:txBody>
          <a:bodyPr vert="horz" wrap="none" lIns="0" tIns="0" rIns="0" bIns="0" numCol="1" anchor="ctr" anchorCtr="0" compatLnSpc="1">
            <a:prstTxWarp prst="textNoShape">
              <a:avLst/>
            </a:prstTxWarp>
          </a:bodyPr>
          <a:lstStyle/>
          <a:p>
            <a:pPr algn="ctr" eaLnBrk="1" hangingPunct="1">
              <a:spcAft>
                <a:spcPts val="1333"/>
              </a:spcAft>
            </a:pPr>
            <a:r>
              <a:rPr lang="it-IT" sz="1600" u="none" dirty="0">
                <a:solidFill>
                  <a:schemeClr val="tx1"/>
                </a:solidFill>
                <a:effectLst>
                  <a:outerShdw blurRad="38100" dist="38100" dir="2700000" algn="tl">
                    <a:srgbClr val="000000">
                      <a:alpha val="43137"/>
                    </a:srgbClr>
                  </a:outerShdw>
                </a:effectLst>
                <a:latin typeface="+mn-lt"/>
              </a:rPr>
              <a:t>Y</a:t>
            </a:r>
          </a:p>
        </p:txBody>
      </p:sp>
      <p:sp>
        <p:nvSpPr>
          <p:cNvPr id="82987" name="Text Box 43"/>
          <p:cNvSpPr txBox="1">
            <a:spLocks noChangeArrowheads="1"/>
          </p:cNvSpPr>
          <p:nvPr/>
        </p:nvSpPr>
        <p:spPr bwMode="auto">
          <a:xfrm>
            <a:off x="1646127" y="4057805"/>
            <a:ext cx="520043" cy="1043932"/>
          </a:xfrm>
          <a:prstGeom prst="rect">
            <a:avLst/>
          </a:prstGeom>
          <a:noFill/>
          <a:ln w="9525">
            <a:noFill/>
            <a:miter lim="800000"/>
            <a:headEnd/>
            <a:tailEnd/>
          </a:ln>
        </p:spPr>
        <p:txBody>
          <a:bodyPr vert="horz" wrap="none" lIns="0" tIns="0" rIns="0" bIns="0" numCol="1" anchor="ctr" anchorCtr="0" compatLnSpc="1">
            <a:prstTxWarp prst="textNoShape">
              <a:avLst/>
            </a:prstTxWarp>
          </a:bodyPr>
          <a:lstStyle/>
          <a:p>
            <a:pPr algn="ctr" eaLnBrk="1" hangingPunct="1">
              <a:spcAft>
                <a:spcPts val="1333"/>
              </a:spcAft>
            </a:pPr>
            <a:r>
              <a:rPr lang="it-IT" sz="1600" u="none" dirty="0">
                <a:solidFill>
                  <a:schemeClr val="tx1"/>
                </a:solidFill>
                <a:effectLst>
                  <a:outerShdw blurRad="38100" dist="38100" dir="2700000" algn="tl">
                    <a:srgbClr val="000000">
                      <a:alpha val="43137"/>
                    </a:srgbClr>
                  </a:outerShdw>
                </a:effectLst>
                <a:latin typeface="+mn-lt"/>
              </a:rPr>
              <a:t>X</a:t>
            </a:r>
            <a:br>
              <a:rPr lang="it-IT" sz="1600" u="none" dirty="0">
                <a:solidFill>
                  <a:schemeClr val="tx1"/>
                </a:solidFill>
                <a:effectLst>
                  <a:outerShdw blurRad="38100" dist="38100" dir="2700000" algn="tl">
                    <a:srgbClr val="000000">
                      <a:alpha val="43137"/>
                    </a:srgbClr>
                  </a:outerShdw>
                </a:effectLst>
                <a:latin typeface="+mn-lt"/>
              </a:rPr>
            </a:br>
            <a:r>
              <a:rPr lang="it-IT" sz="1600" u="none" dirty="0">
                <a:solidFill>
                  <a:schemeClr val="tx1"/>
                </a:solidFill>
                <a:effectLst>
                  <a:outerShdw blurRad="38100" dist="38100" dir="2700000" algn="tl">
                    <a:srgbClr val="000000">
                      <a:alpha val="43137"/>
                    </a:srgbClr>
                  </a:outerShdw>
                </a:effectLst>
                <a:latin typeface="+mn-lt"/>
              </a:rPr>
              <a:t>+</a:t>
            </a:r>
            <a:br>
              <a:rPr lang="it-IT" sz="1600" u="none" dirty="0">
                <a:solidFill>
                  <a:schemeClr val="tx1"/>
                </a:solidFill>
                <a:effectLst>
                  <a:outerShdw blurRad="38100" dist="38100" dir="2700000" algn="tl">
                    <a:srgbClr val="000000">
                      <a:alpha val="43137"/>
                    </a:srgbClr>
                  </a:outerShdw>
                </a:effectLst>
                <a:latin typeface="+mn-lt"/>
              </a:rPr>
            </a:br>
            <a:r>
              <a:rPr lang="it-IT" sz="1600" u="none" dirty="0">
                <a:solidFill>
                  <a:schemeClr val="tx1"/>
                </a:solidFill>
                <a:effectLst>
                  <a:outerShdw blurRad="38100" dist="38100" dir="2700000" algn="tl">
                    <a:srgbClr val="000000">
                      <a:alpha val="43137"/>
                    </a:srgbClr>
                  </a:outerShdw>
                </a:effectLst>
                <a:latin typeface="+mn-lt"/>
              </a:rPr>
              <a:t>Y</a:t>
            </a:r>
          </a:p>
        </p:txBody>
      </p:sp>
      <p:sp>
        <p:nvSpPr>
          <p:cNvPr id="50" name="Text Box 41"/>
          <p:cNvSpPr txBox="1">
            <a:spLocks noChangeArrowheads="1"/>
          </p:cNvSpPr>
          <p:nvPr/>
        </p:nvSpPr>
        <p:spPr bwMode="auto">
          <a:xfrm>
            <a:off x="2166170" y="2625143"/>
            <a:ext cx="523893" cy="392468"/>
          </a:xfrm>
          <a:prstGeom prst="rect">
            <a:avLst/>
          </a:prstGeom>
          <a:noFill/>
          <a:ln w="9525">
            <a:noFill/>
            <a:miter lim="800000"/>
            <a:headEnd/>
            <a:tailEnd/>
          </a:ln>
        </p:spPr>
        <p:txBody>
          <a:bodyPr vert="horz" wrap="none" lIns="0" tIns="0" rIns="0" bIns="0" numCol="1" anchor="ctr" anchorCtr="0" compatLnSpc="1">
            <a:prstTxWarp prst="textNoShape">
              <a:avLst/>
            </a:prstTxWarp>
          </a:bodyPr>
          <a:lstStyle/>
          <a:p>
            <a:pPr algn="ctr" eaLnBrk="1" hangingPunct="1">
              <a:spcAft>
                <a:spcPts val="1333"/>
              </a:spcAft>
            </a:pPr>
            <a:r>
              <a:rPr lang="it-IT" sz="1600" u="none" dirty="0">
                <a:solidFill>
                  <a:schemeClr val="tx1"/>
                </a:solidFill>
                <a:effectLst>
                  <a:outerShdw blurRad="38100" dist="38100" dir="2700000" algn="tl">
                    <a:srgbClr val="000000">
                      <a:alpha val="43137"/>
                    </a:srgbClr>
                  </a:outerShdw>
                </a:effectLst>
                <a:latin typeface="+mn-lt"/>
              </a:rPr>
              <a:t>X</a:t>
            </a:r>
          </a:p>
        </p:txBody>
      </p:sp>
      <p:sp>
        <p:nvSpPr>
          <p:cNvPr id="51" name="Text Box 42"/>
          <p:cNvSpPr txBox="1">
            <a:spLocks noChangeArrowheads="1"/>
          </p:cNvSpPr>
          <p:nvPr/>
        </p:nvSpPr>
        <p:spPr bwMode="auto">
          <a:xfrm>
            <a:off x="2690061" y="2613699"/>
            <a:ext cx="520040" cy="392468"/>
          </a:xfrm>
          <a:prstGeom prst="rect">
            <a:avLst/>
          </a:prstGeom>
          <a:noFill/>
          <a:ln w="9525">
            <a:noFill/>
            <a:miter lim="800000"/>
            <a:headEnd/>
            <a:tailEnd/>
          </a:ln>
        </p:spPr>
        <p:txBody>
          <a:bodyPr vert="horz" wrap="none" lIns="0" tIns="0" rIns="0" bIns="0" numCol="1" anchor="ctr" anchorCtr="0" compatLnSpc="1">
            <a:prstTxWarp prst="textNoShape">
              <a:avLst/>
            </a:prstTxWarp>
          </a:bodyPr>
          <a:lstStyle/>
          <a:p>
            <a:pPr algn="ctr" eaLnBrk="1" hangingPunct="1">
              <a:spcAft>
                <a:spcPts val="1333"/>
              </a:spcAft>
            </a:pPr>
            <a:r>
              <a:rPr lang="it-IT" sz="1600" u="none" dirty="0">
                <a:solidFill>
                  <a:schemeClr val="tx1"/>
                </a:solidFill>
                <a:effectLst>
                  <a:outerShdw blurRad="38100" dist="38100" dir="2700000" algn="tl">
                    <a:srgbClr val="000000">
                      <a:alpha val="43137"/>
                    </a:srgbClr>
                  </a:outerShdw>
                </a:effectLst>
                <a:latin typeface="+mn-lt"/>
              </a:rPr>
              <a: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2961"/>
                                        </p:tgtEl>
                                        <p:attrNameLst>
                                          <p:attrName>style.visibility</p:attrName>
                                        </p:attrNameLst>
                                      </p:cBhvr>
                                      <p:to>
                                        <p:strVal val="visible"/>
                                      </p:to>
                                    </p:set>
                                    <p:animEffect transition="in" filter="wipe(left)">
                                      <p:cBhvr>
                                        <p:cTn id="7" dur="1000"/>
                                        <p:tgtEl>
                                          <p:spTgt spid="8296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2964"/>
                                        </p:tgtEl>
                                        <p:attrNameLst>
                                          <p:attrName>style.visibility</p:attrName>
                                        </p:attrNameLst>
                                      </p:cBhvr>
                                      <p:to>
                                        <p:strVal val="visible"/>
                                      </p:to>
                                    </p:set>
                                    <p:animEffect transition="in" filter="wipe(left)">
                                      <p:cBhvr>
                                        <p:cTn id="10" dur="1000"/>
                                        <p:tgtEl>
                                          <p:spTgt spid="8296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2950"/>
                                        </p:tgtEl>
                                        <p:attrNameLst>
                                          <p:attrName>style.visibility</p:attrName>
                                        </p:attrNameLst>
                                      </p:cBhvr>
                                      <p:to>
                                        <p:strVal val="visible"/>
                                      </p:to>
                                    </p:set>
                                    <p:animEffect transition="in" filter="wipe(left)">
                                      <p:cBhvr>
                                        <p:cTn id="15" dur="1000"/>
                                        <p:tgtEl>
                                          <p:spTgt spid="82950"/>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2960"/>
                                        </p:tgtEl>
                                        <p:attrNameLst>
                                          <p:attrName>style.visibility</p:attrName>
                                        </p:attrNameLst>
                                      </p:cBhvr>
                                      <p:to>
                                        <p:strVal val="visible"/>
                                      </p:to>
                                    </p:set>
                                    <p:animEffect transition="in" filter="wipe(left)">
                                      <p:cBhvr>
                                        <p:cTn id="18" dur="1000"/>
                                        <p:tgtEl>
                                          <p:spTgt spid="82960"/>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82948"/>
                                        </p:tgtEl>
                                        <p:attrNameLst>
                                          <p:attrName>style.visibility</p:attrName>
                                        </p:attrNameLst>
                                      </p:cBhvr>
                                      <p:to>
                                        <p:strVal val="visible"/>
                                      </p:to>
                                    </p:set>
                                    <p:animEffect transition="in" filter="wipe(left)">
                                      <p:cBhvr>
                                        <p:cTn id="22" dur="1000"/>
                                        <p:tgtEl>
                                          <p:spTgt spid="82948"/>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2978"/>
                                        </p:tgtEl>
                                        <p:attrNameLst>
                                          <p:attrName>style.visibility</p:attrName>
                                        </p:attrNameLst>
                                      </p:cBhvr>
                                      <p:to>
                                        <p:strVal val="visible"/>
                                      </p:to>
                                    </p:set>
                                    <p:animEffect transition="in" filter="wipe(left)">
                                      <p:cBhvr>
                                        <p:cTn id="25" dur="1000"/>
                                        <p:tgtEl>
                                          <p:spTgt spid="8297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2979"/>
                                        </p:tgtEl>
                                        <p:attrNameLst>
                                          <p:attrName>style.visibility</p:attrName>
                                        </p:attrNameLst>
                                      </p:cBhvr>
                                      <p:to>
                                        <p:strVal val="visible"/>
                                      </p:to>
                                    </p:set>
                                    <p:animEffect transition="in" filter="wipe(left)">
                                      <p:cBhvr>
                                        <p:cTn id="28" dur="1000"/>
                                        <p:tgtEl>
                                          <p:spTgt spid="82979"/>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82962"/>
                                        </p:tgtEl>
                                        <p:attrNameLst>
                                          <p:attrName>style.visibility</p:attrName>
                                        </p:attrNameLst>
                                      </p:cBhvr>
                                      <p:to>
                                        <p:strVal val="visible"/>
                                      </p:to>
                                    </p:set>
                                    <p:animEffect transition="in" filter="wipe(left)">
                                      <p:cBhvr>
                                        <p:cTn id="32" dur="1000"/>
                                        <p:tgtEl>
                                          <p:spTgt spid="8296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82963"/>
                                        </p:tgtEl>
                                        <p:attrNameLst>
                                          <p:attrName>style.visibility</p:attrName>
                                        </p:attrNameLst>
                                      </p:cBhvr>
                                      <p:to>
                                        <p:strVal val="visible"/>
                                      </p:to>
                                    </p:set>
                                    <p:animEffect transition="in" filter="wipe(left)">
                                      <p:cBhvr>
                                        <p:cTn id="35" dur="1000"/>
                                        <p:tgtEl>
                                          <p:spTgt spid="82963"/>
                                        </p:tgtEl>
                                      </p:cBhvr>
                                    </p:animEffect>
                                  </p:childTnLst>
                                </p:cTn>
                              </p:par>
                            </p:childTnLst>
                          </p:cTn>
                        </p:par>
                        <p:par>
                          <p:cTn id="36" fill="hold">
                            <p:stCondLst>
                              <p:cond delay="3000"/>
                            </p:stCondLst>
                            <p:childTnLst>
                              <p:par>
                                <p:cTn id="37" presetID="22" presetClass="entr" presetSubtype="8" fill="hold" grpId="0" nodeType="afterEffect">
                                  <p:stCondLst>
                                    <p:cond delay="0"/>
                                  </p:stCondLst>
                                  <p:childTnLst>
                                    <p:set>
                                      <p:cBhvr>
                                        <p:cTn id="38" dur="1" fill="hold">
                                          <p:stCondLst>
                                            <p:cond delay="0"/>
                                          </p:stCondLst>
                                        </p:cTn>
                                        <p:tgtEl>
                                          <p:spTgt spid="82949"/>
                                        </p:tgtEl>
                                        <p:attrNameLst>
                                          <p:attrName>style.visibility</p:attrName>
                                        </p:attrNameLst>
                                      </p:cBhvr>
                                      <p:to>
                                        <p:strVal val="visible"/>
                                      </p:to>
                                    </p:set>
                                    <p:animEffect transition="in" filter="wipe(left)">
                                      <p:cBhvr>
                                        <p:cTn id="39" dur="1000"/>
                                        <p:tgtEl>
                                          <p:spTgt spid="82949"/>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82965"/>
                                        </p:tgtEl>
                                        <p:attrNameLst>
                                          <p:attrName>style.visibility</p:attrName>
                                        </p:attrNameLst>
                                      </p:cBhvr>
                                      <p:to>
                                        <p:strVal val="visible"/>
                                      </p:to>
                                    </p:set>
                                    <p:animEffect transition="in" filter="wipe(left)">
                                      <p:cBhvr>
                                        <p:cTn id="42" dur="1000"/>
                                        <p:tgtEl>
                                          <p:spTgt spid="82965"/>
                                        </p:tgtEl>
                                      </p:cBhvr>
                                    </p:animEffect>
                                  </p:childTnLst>
                                </p:cTn>
                              </p:par>
                            </p:childTnLst>
                          </p:cTn>
                        </p:par>
                        <p:par>
                          <p:cTn id="43" fill="hold">
                            <p:stCondLst>
                              <p:cond delay="4000"/>
                            </p:stCondLst>
                            <p:childTnLst>
                              <p:par>
                                <p:cTn id="44" presetID="22" presetClass="entr" presetSubtype="1" fill="hold" grpId="0" nodeType="afterEffect">
                                  <p:stCondLst>
                                    <p:cond delay="0"/>
                                  </p:stCondLst>
                                  <p:childTnLst>
                                    <p:set>
                                      <p:cBhvr>
                                        <p:cTn id="45" dur="1" fill="hold">
                                          <p:stCondLst>
                                            <p:cond delay="0"/>
                                          </p:stCondLst>
                                        </p:cTn>
                                        <p:tgtEl>
                                          <p:spTgt spid="82983"/>
                                        </p:tgtEl>
                                        <p:attrNameLst>
                                          <p:attrName>style.visibility</p:attrName>
                                        </p:attrNameLst>
                                      </p:cBhvr>
                                      <p:to>
                                        <p:strVal val="visible"/>
                                      </p:to>
                                    </p:set>
                                    <p:animEffect transition="in" filter="wipe(up)">
                                      <p:cBhvr>
                                        <p:cTn id="46" dur="1000"/>
                                        <p:tgtEl>
                                          <p:spTgt spid="82983"/>
                                        </p:tgtEl>
                                      </p:cBhvr>
                                    </p:animEffect>
                                  </p:childTnLst>
                                </p:cTn>
                              </p:par>
                            </p:childTnLst>
                          </p:cTn>
                        </p:par>
                        <p:par>
                          <p:cTn id="47" fill="hold">
                            <p:stCondLst>
                              <p:cond delay="5000"/>
                            </p:stCondLst>
                            <p:childTnLst>
                              <p:par>
                                <p:cTn id="48" presetID="22" presetClass="entr" presetSubtype="1" fill="hold" grpId="0" nodeType="afterEffect">
                                  <p:stCondLst>
                                    <p:cond delay="0"/>
                                  </p:stCondLst>
                                  <p:childTnLst>
                                    <p:set>
                                      <p:cBhvr>
                                        <p:cTn id="49" dur="1" fill="hold">
                                          <p:stCondLst>
                                            <p:cond delay="0"/>
                                          </p:stCondLst>
                                        </p:cTn>
                                        <p:tgtEl>
                                          <p:spTgt spid="82981"/>
                                        </p:tgtEl>
                                        <p:attrNameLst>
                                          <p:attrName>style.visibility</p:attrName>
                                        </p:attrNameLst>
                                      </p:cBhvr>
                                      <p:to>
                                        <p:strVal val="visible"/>
                                      </p:to>
                                    </p:set>
                                    <p:animEffect transition="in" filter="wipe(up)">
                                      <p:cBhvr>
                                        <p:cTn id="50" dur="1000"/>
                                        <p:tgtEl>
                                          <p:spTgt spid="82981"/>
                                        </p:tgtEl>
                                      </p:cBhvr>
                                    </p:animEffect>
                                  </p:childTnLst>
                                </p:cTn>
                              </p:par>
                            </p:childTnLst>
                          </p:cTn>
                        </p:par>
                        <p:par>
                          <p:cTn id="51" fill="hold">
                            <p:stCondLst>
                              <p:cond delay="6000"/>
                            </p:stCondLst>
                            <p:childTnLst>
                              <p:par>
                                <p:cTn id="52" presetID="22" presetClass="entr" presetSubtype="4" fill="hold" grpId="0" nodeType="afterEffect">
                                  <p:stCondLst>
                                    <p:cond delay="0"/>
                                  </p:stCondLst>
                                  <p:childTnLst>
                                    <p:set>
                                      <p:cBhvr>
                                        <p:cTn id="53" dur="1" fill="hold">
                                          <p:stCondLst>
                                            <p:cond delay="0"/>
                                          </p:stCondLst>
                                        </p:cTn>
                                        <p:tgtEl>
                                          <p:spTgt spid="82982"/>
                                        </p:tgtEl>
                                        <p:attrNameLst>
                                          <p:attrName>style.visibility</p:attrName>
                                        </p:attrNameLst>
                                      </p:cBhvr>
                                      <p:to>
                                        <p:strVal val="visible"/>
                                      </p:to>
                                    </p:set>
                                    <p:animEffect transition="in" filter="wipe(down)">
                                      <p:cBhvr>
                                        <p:cTn id="54" dur="1000"/>
                                        <p:tgtEl>
                                          <p:spTgt spid="82982"/>
                                        </p:tgtEl>
                                      </p:cBhvr>
                                    </p:animEffect>
                                  </p:childTnLst>
                                </p:cTn>
                              </p:par>
                            </p:childTnLst>
                          </p:cTn>
                        </p:par>
                        <p:par>
                          <p:cTn id="55" fill="hold">
                            <p:stCondLst>
                              <p:cond delay="7000"/>
                            </p:stCondLst>
                            <p:childTnLst>
                              <p:par>
                                <p:cTn id="56" presetID="22" presetClass="entr" presetSubtype="4" fill="hold" grpId="0" nodeType="afterEffect">
                                  <p:stCondLst>
                                    <p:cond delay="0"/>
                                  </p:stCondLst>
                                  <p:childTnLst>
                                    <p:set>
                                      <p:cBhvr>
                                        <p:cTn id="57" dur="1" fill="hold">
                                          <p:stCondLst>
                                            <p:cond delay="0"/>
                                          </p:stCondLst>
                                        </p:cTn>
                                        <p:tgtEl>
                                          <p:spTgt spid="82984"/>
                                        </p:tgtEl>
                                        <p:attrNameLst>
                                          <p:attrName>style.visibility</p:attrName>
                                        </p:attrNameLst>
                                      </p:cBhvr>
                                      <p:to>
                                        <p:strVal val="visible"/>
                                      </p:to>
                                    </p:set>
                                    <p:animEffect transition="in" filter="wipe(down)">
                                      <p:cBhvr>
                                        <p:cTn id="58" dur="1000"/>
                                        <p:tgtEl>
                                          <p:spTgt spid="8298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82966"/>
                                        </p:tgtEl>
                                        <p:attrNameLst>
                                          <p:attrName>style.visibility</p:attrName>
                                        </p:attrNameLst>
                                      </p:cBhvr>
                                      <p:to>
                                        <p:strVal val="visible"/>
                                      </p:to>
                                    </p:set>
                                    <p:animEffect transition="in" filter="wipe(left)">
                                      <p:cBhvr>
                                        <p:cTn id="63" dur="1000"/>
                                        <p:tgtEl>
                                          <p:spTgt spid="82966"/>
                                        </p:tgtEl>
                                      </p:cBhvr>
                                    </p:animEffect>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82947"/>
                                        </p:tgtEl>
                                        <p:attrNameLst>
                                          <p:attrName>style.visibility</p:attrName>
                                        </p:attrNameLst>
                                      </p:cBhvr>
                                      <p:to>
                                        <p:strVal val="visible"/>
                                      </p:to>
                                    </p:set>
                                    <p:animEffect transition="in" filter="wipe(left)">
                                      <p:cBhvr>
                                        <p:cTn id="67" dur="1000"/>
                                        <p:tgtEl>
                                          <p:spTgt spid="82947"/>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82967"/>
                                        </p:tgtEl>
                                        <p:attrNameLst>
                                          <p:attrName>style.visibility</p:attrName>
                                        </p:attrNameLst>
                                      </p:cBhvr>
                                      <p:to>
                                        <p:strVal val="visible"/>
                                      </p:to>
                                    </p:set>
                                    <p:animEffect transition="in" filter="wipe(left)">
                                      <p:cBhvr>
                                        <p:cTn id="70" dur="1000"/>
                                        <p:tgtEl>
                                          <p:spTgt spid="82967"/>
                                        </p:tgtEl>
                                      </p:cBhvr>
                                    </p:animEffect>
                                  </p:childTnLst>
                                </p:cTn>
                              </p:par>
                            </p:childTnLst>
                          </p:cTn>
                        </p:par>
                        <p:par>
                          <p:cTn id="71" fill="hold">
                            <p:stCondLst>
                              <p:cond delay="2000"/>
                            </p:stCondLst>
                            <p:childTnLst>
                              <p:par>
                                <p:cTn id="72" presetID="22" presetClass="entr" presetSubtype="2" fill="hold" grpId="0" nodeType="afterEffect">
                                  <p:stCondLst>
                                    <p:cond delay="0"/>
                                  </p:stCondLst>
                                  <p:childTnLst>
                                    <p:set>
                                      <p:cBhvr>
                                        <p:cTn id="73" dur="1" fill="hold">
                                          <p:stCondLst>
                                            <p:cond delay="0"/>
                                          </p:stCondLst>
                                        </p:cTn>
                                        <p:tgtEl>
                                          <p:spTgt spid="82946"/>
                                        </p:tgtEl>
                                        <p:attrNameLst>
                                          <p:attrName>style.visibility</p:attrName>
                                        </p:attrNameLst>
                                      </p:cBhvr>
                                      <p:to>
                                        <p:strVal val="visible"/>
                                      </p:to>
                                    </p:set>
                                    <p:animEffect transition="in" filter="wipe(right)">
                                      <p:cBhvr>
                                        <p:cTn id="74" dur="1000"/>
                                        <p:tgtEl>
                                          <p:spTgt spid="82946"/>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82952"/>
                                        </p:tgtEl>
                                        <p:attrNameLst>
                                          <p:attrName>style.visibility</p:attrName>
                                        </p:attrNameLst>
                                      </p:cBhvr>
                                      <p:to>
                                        <p:strVal val="visible"/>
                                      </p:to>
                                    </p:set>
                                    <p:animEffect transition="in" filter="wipe(left)">
                                      <p:cBhvr>
                                        <p:cTn id="79" dur="1000"/>
                                        <p:tgtEl>
                                          <p:spTgt spid="82952"/>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82953"/>
                                        </p:tgtEl>
                                        <p:attrNameLst>
                                          <p:attrName>style.visibility</p:attrName>
                                        </p:attrNameLst>
                                      </p:cBhvr>
                                      <p:to>
                                        <p:strVal val="visible"/>
                                      </p:to>
                                    </p:set>
                                    <p:animEffect transition="in" filter="wipe(left)">
                                      <p:cBhvr>
                                        <p:cTn id="82" dur="1000"/>
                                        <p:tgtEl>
                                          <p:spTgt spid="82953"/>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82954"/>
                                        </p:tgtEl>
                                        <p:attrNameLst>
                                          <p:attrName>style.visibility</p:attrName>
                                        </p:attrNameLst>
                                      </p:cBhvr>
                                      <p:to>
                                        <p:strVal val="visible"/>
                                      </p:to>
                                    </p:set>
                                    <p:animEffect transition="in" filter="wipe(left)">
                                      <p:cBhvr>
                                        <p:cTn id="85" dur="1000"/>
                                        <p:tgtEl>
                                          <p:spTgt spid="82954"/>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82955"/>
                                        </p:tgtEl>
                                        <p:attrNameLst>
                                          <p:attrName>style.visibility</p:attrName>
                                        </p:attrNameLst>
                                      </p:cBhvr>
                                      <p:to>
                                        <p:strVal val="visible"/>
                                      </p:to>
                                    </p:set>
                                    <p:animEffect transition="in" filter="wipe(left)">
                                      <p:cBhvr>
                                        <p:cTn id="88" dur="1000"/>
                                        <p:tgtEl>
                                          <p:spTgt spid="82955"/>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82956"/>
                                        </p:tgtEl>
                                        <p:attrNameLst>
                                          <p:attrName>style.visibility</p:attrName>
                                        </p:attrNameLst>
                                      </p:cBhvr>
                                      <p:to>
                                        <p:strVal val="visible"/>
                                      </p:to>
                                    </p:set>
                                    <p:animEffect transition="in" filter="wipe(left)">
                                      <p:cBhvr>
                                        <p:cTn id="91" dur="1000"/>
                                        <p:tgtEl>
                                          <p:spTgt spid="82956"/>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82957"/>
                                        </p:tgtEl>
                                        <p:attrNameLst>
                                          <p:attrName>style.visibility</p:attrName>
                                        </p:attrNameLst>
                                      </p:cBhvr>
                                      <p:to>
                                        <p:strVal val="visible"/>
                                      </p:to>
                                    </p:set>
                                    <p:animEffect transition="in" filter="wipe(left)">
                                      <p:cBhvr>
                                        <p:cTn id="94" dur="1000"/>
                                        <p:tgtEl>
                                          <p:spTgt spid="82957"/>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82958"/>
                                        </p:tgtEl>
                                        <p:attrNameLst>
                                          <p:attrName>style.visibility</p:attrName>
                                        </p:attrNameLst>
                                      </p:cBhvr>
                                      <p:to>
                                        <p:strVal val="visible"/>
                                      </p:to>
                                    </p:set>
                                    <p:animEffect transition="in" filter="wipe(left)">
                                      <p:cBhvr>
                                        <p:cTn id="97" dur="1000"/>
                                        <p:tgtEl>
                                          <p:spTgt spid="82958"/>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82959"/>
                                        </p:tgtEl>
                                        <p:attrNameLst>
                                          <p:attrName>style.visibility</p:attrName>
                                        </p:attrNameLst>
                                      </p:cBhvr>
                                      <p:to>
                                        <p:strVal val="visible"/>
                                      </p:to>
                                    </p:set>
                                    <p:animEffect transition="in" filter="wipe(left)">
                                      <p:cBhvr>
                                        <p:cTn id="100" dur="1000"/>
                                        <p:tgtEl>
                                          <p:spTgt spid="82959"/>
                                        </p:tgtEl>
                                      </p:cBhvr>
                                    </p:animEffect>
                                  </p:childTnLst>
                                </p:cTn>
                              </p:par>
                              <p:par>
                                <p:cTn id="101" presetID="22" presetClass="entr" presetSubtype="8" fill="hold" grpId="0" nodeType="withEffect">
                                  <p:stCondLst>
                                    <p:cond delay="0"/>
                                  </p:stCondLst>
                                  <p:childTnLst>
                                    <p:set>
                                      <p:cBhvr>
                                        <p:cTn id="102" dur="1" fill="hold">
                                          <p:stCondLst>
                                            <p:cond delay="0"/>
                                          </p:stCondLst>
                                        </p:cTn>
                                        <p:tgtEl>
                                          <p:spTgt spid="82968"/>
                                        </p:tgtEl>
                                        <p:attrNameLst>
                                          <p:attrName>style.visibility</p:attrName>
                                        </p:attrNameLst>
                                      </p:cBhvr>
                                      <p:to>
                                        <p:strVal val="visible"/>
                                      </p:to>
                                    </p:set>
                                    <p:animEffect transition="in" filter="wipe(left)">
                                      <p:cBhvr>
                                        <p:cTn id="103" dur="1000"/>
                                        <p:tgtEl>
                                          <p:spTgt spid="82968"/>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82969"/>
                                        </p:tgtEl>
                                        <p:attrNameLst>
                                          <p:attrName>style.visibility</p:attrName>
                                        </p:attrNameLst>
                                      </p:cBhvr>
                                      <p:to>
                                        <p:strVal val="visible"/>
                                      </p:to>
                                    </p:set>
                                    <p:animEffect transition="in" filter="wipe(left)">
                                      <p:cBhvr>
                                        <p:cTn id="106" dur="1000"/>
                                        <p:tgtEl>
                                          <p:spTgt spid="82969"/>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82970"/>
                                        </p:tgtEl>
                                        <p:attrNameLst>
                                          <p:attrName>style.visibility</p:attrName>
                                        </p:attrNameLst>
                                      </p:cBhvr>
                                      <p:to>
                                        <p:strVal val="visible"/>
                                      </p:to>
                                    </p:set>
                                    <p:animEffect transition="in" filter="wipe(left)">
                                      <p:cBhvr>
                                        <p:cTn id="109" dur="1000"/>
                                        <p:tgtEl>
                                          <p:spTgt spid="82970"/>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82971"/>
                                        </p:tgtEl>
                                        <p:attrNameLst>
                                          <p:attrName>style.visibility</p:attrName>
                                        </p:attrNameLst>
                                      </p:cBhvr>
                                      <p:to>
                                        <p:strVal val="visible"/>
                                      </p:to>
                                    </p:set>
                                    <p:animEffect transition="in" filter="wipe(left)">
                                      <p:cBhvr>
                                        <p:cTn id="112" dur="1000"/>
                                        <p:tgtEl>
                                          <p:spTgt spid="82971"/>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82972"/>
                                        </p:tgtEl>
                                        <p:attrNameLst>
                                          <p:attrName>style.visibility</p:attrName>
                                        </p:attrNameLst>
                                      </p:cBhvr>
                                      <p:to>
                                        <p:strVal val="visible"/>
                                      </p:to>
                                    </p:set>
                                    <p:animEffect transition="in" filter="wipe(left)">
                                      <p:cBhvr>
                                        <p:cTn id="115" dur="1000"/>
                                        <p:tgtEl>
                                          <p:spTgt spid="82972"/>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82973"/>
                                        </p:tgtEl>
                                        <p:attrNameLst>
                                          <p:attrName>style.visibility</p:attrName>
                                        </p:attrNameLst>
                                      </p:cBhvr>
                                      <p:to>
                                        <p:strVal val="visible"/>
                                      </p:to>
                                    </p:set>
                                    <p:animEffect transition="in" filter="wipe(left)">
                                      <p:cBhvr>
                                        <p:cTn id="118" dur="1000"/>
                                        <p:tgtEl>
                                          <p:spTgt spid="82973"/>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82974"/>
                                        </p:tgtEl>
                                        <p:attrNameLst>
                                          <p:attrName>style.visibility</p:attrName>
                                        </p:attrNameLst>
                                      </p:cBhvr>
                                      <p:to>
                                        <p:strVal val="visible"/>
                                      </p:to>
                                    </p:set>
                                    <p:animEffect transition="in" filter="wipe(left)">
                                      <p:cBhvr>
                                        <p:cTn id="121" dur="1000"/>
                                        <p:tgtEl>
                                          <p:spTgt spid="82974"/>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82975"/>
                                        </p:tgtEl>
                                        <p:attrNameLst>
                                          <p:attrName>style.visibility</p:attrName>
                                        </p:attrNameLst>
                                      </p:cBhvr>
                                      <p:to>
                                        <p:strVal val="visible"/>
                                      </p:to>
                                    </p:set>
                                    <p:animEffect transition="in" filter="wipe(left)">
                                      <p:cBhvr>
                                        <p:cTn id="124" dur="1000"/>
                                        <p:tgtEl>
                                          <p:spTgt spid="82975"/>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82985"/>
                                        </p:tgtEl>
                                        <p:attrNameLst>
                                          <p:attrName>style.visibility</p:attrName>
                                        </p:attrNameLst>
                                      </p:cBhvr>
                                      <p:to>
                                        <p:strVal val="visible"/>
                                      </p:to>
                                    </p:set>
                                    <p:animEffect transition="in" filter="wipe(left)">
                                      <p:cBhvr>
                                        <p:cTn id="129" dur="1000"/>
                                        <p:tgtEl>
                                          <p:spTgt spid="82985"/>
                                        </p:tgtEl>
                                      </p:cBhvr>
                                    </p:animEffect>
                                  </p:childTnLst>
                                </p:cTn>
                              </p:par>
                              <p:par>
                                <p:cTn id="130" presetID="22" presetClass="entr" presetSubtype="8" fill="hold" grpId="0" nodeType="withEffect">
                                  <p:stCondLst>
                                    <p:cond delay="0"/>
                                  </p:stCondLst>
                                  <p:childTnLst>
                                    <p:set>
                                      <p:cBhvr>
                                        <p:cTn id="131" dur="1" fill="hold">
                                          <p:stCondLst>
                                            <p:cond delay="0"/>
                                          </p:stCondLst>
                                        </p:cTn>
                                        <p:tgtEl>
                                          <p:spTgt spid="50"/>
                                        </p:tgtEl>
                                        <p:attrNameLst>
                                          <p:attrName>style.visibility</p:attrName>
                                        </p:attrNameLst>
                                      </p:cBhvr>
                                      <p:to>
                                        <p:strVal val="visible"/>
                                      </p:to>
                                    </p:set>
                                    <p:animEffect transition="in" filter="wipe(left)">
                                      <p:cBhvr>
                                        <p:cTn id="132" dur="1000"/>
                                        <p:tgtEl>
                                          <p:spTgt spid="50"/>
                                        </p:tgtEl>
                                      </p:cBhvr>
                                    </p:animEffect>
                                  </p:childTnLst>
                                </p:cTn>
                              </p:par>
                              <p:par>
                                <p:cTn id="133" presetID="22" presetClass="entr" presetSubtype="8" fill="hold" grpId="0" nodeType="withEffect">
                                  <p:stCondLst>
                                    <p:cond delay="0"/>
                                  </p:stCondLst>
                                  <p:childTnLst>
                                    <p:set>
                                      <p:cBhvr>
                                        <p:cTn id="134" dur="1" fill="hold">
                                          <p:stCondLst>
                                            <p:cond delay="0"/>
                                          </p:stCondLst>
                                        </p:cTn>
                                        <p:tgtEl>
                                          <p:spTgt spid="82986"/>
                                        </p:tgtEl>
                                        <p:attrNameLst>
                                          <p:attrName>style.visibility</p:attrName>
                                        </p:attrNameLst>
                                      </p:cBhvr>
                                      <p:to>
                                        <p:strVal val="visible"/>
                                      </p:to>
                                    </p:set>
                                    <p:animEffect transition="in" filter="wipe(left)">
                                      <p:cBhvr>
                                        <p:cTn id="135" dur="1000"/>
                                        <p:tgtEl>
                                          <p:spTgt spid="82986"/>
                                        </p:tgtEl>
                                      </p:cBhvr>
                                    </p:animEffect>
                                  </p:childTnLst>
                                </p:cTn>
                              </p:par>
                              <p:par>
                                <p:cTn id="136" presetID="22" presetClass="entr" presetSubtype="8" fill="hold" grpId="0" nodeType="withEffect">
                                  <p:stCondLst>
                                    <p:cond delay="0"/>
                                  </p:stCondLst>
                                  <p:childTnLst>
                                    <p:set>
                                      <p:cBhvr>
                                        <p:cTn id="137" dur="1" fill="hold">
                                          <p:stCondLst>
                                            <p:cond delay="0"/>
                                          </p:stCondLst>
                                        </p:cTn>
                                        <p:tgtEl>
                                          <p:spTgt spid="51"/>
                                        </p:tgtEl>
                                        <p:attrNameLst>
                                          <p:attrName>style.visibility</p:attrName>
                                        </p:attrNameLst>
                                      </p:cBhvr>
                                      <p:to>
                                        <p:strVal val="visible"/>
                                      </p:to>
                                    </p:set>
                                    <p:animEffect transition="in" filter="wipe(left)">
                                      <p:cBhvr>
                                        <p:cTn id="138" dur="1000"/>
                                        <p:tgtEl>
                                          <p:spTgt spid="51"/>
                                        </p:tgtEl>
                                      </p:cBhvr>
                                    </p:animEffect>
                                  </p:childTnLst>
                                </p:cTn>
                              </p:par>
                            </p:childTnLst>
                          </p:cTn>
                        </p:par>
                      </p:childTnLst>
                    </p:cTn>
                  </p:par>
                  <p:par>
                    <p:cTn id="139" fill="hold">
                      <p:stCondLst>
                        <p:cond delay="indefinite"/>
                      </p:stCondLst>
                      <p:childTnLst>
                        <p:par>
                          <p:cTn id="140" fill="hold">
                            <p:stCondLst>
                              <p:cond delay="0"/>
                            </p:stCondLst>
                            <p:childTnLst>
                              <p:par>
                                <p:cTn id="141" presetID="0" presetClass="path" presetSubtype="0" accel="50000" decel="50000" fill="hold" grpId="1" nodeType="clickEffect">
                                  <p:stCondLst>
                                    <p:cond delay="0"/>
                                  </p:stCondLst>
                                  <p:childTnLst>
                                    <p:animMotion origin="layout" path="M -1.94444E-6 -2.46914E-6 C 0.02483 -0.00586 0.09722 -0.03642 0.14948 -0.03549 C 0.20174 -0.03457 0.27917 -0.00339 0.3132 0.00494 " pathEditMode="relative" rAng="0" ptsTypes="asa">
                                      <p:cBhvr>
                                        <p:cTn id="142" dur="2000" fill="hold"/>
                                        <p:tgtEl>
                                          <p:spTgt spid="82985"/>
                                        </p:tgtEl>
                                        <p:attrNameLst>
                                          <p:attrName>ppt_x</p:attrName>
                                          <p:attrName>ppt_y</p:attrName>
                                        </p:attrNameLst>
                                      </p:cBhvr>
                                      <p:rCtr x="15700" y="-1600"/>
                                    </p:animMotion>
                                  </p:childTnLst>
                                  <p:subTnLst>
                                    <p:set>
                                      <p:cBhvr override="childStyle">
                                        <p:cTn dur="1" fill="hold" display="0" masterRel="sameClick" afterEffect="1">
                                          <p:stCondLst>
                                            <p:cond evt="end" delay="0">
                                              <p:tn val="141"/>
                                            </p:cond>
                                          </p:stCondLst>
                                        </p:cTn>
                                        <p:tgtEl>
                                          <p:spTgt spid="82985"/>
                                        </p:tgtEl>
                                        <p:attrNameLst>
                                          <p:attrName>style.visibility</p:attrName>
                                        </p:attrNameLst>
                                      </p:cBhvr>
                                      <p:to>
                                        <p:strVal val="hidden"/>
                                      </p:to>
                                    </p:set>
                                  </p:subTnLst>
                                </p:cTn>
                              </p:par>
                              <p:par>
                                <p:cTn id="143" presetID="0" presetClass="path" presetSubtype="0" accel="50000" decel="50000" fill="hold" grpId="1" nodeType="withEffect">
                                  <p:stCondLst>
                                    <p:cond delay="0"/>
                                  </p:stCondLst>
                                  <p:childTnLst>
                                    <p:animMotion origin="layout" path="M -3.88889E-6 -2.46914E-6 C 0.01632 0.03426 0.05226 0.16358 0.09757 0.20648 C 0.14289 0.24939 0.23525 0.24722 0.27153 0.25803 " pathEditMode="relative" rAng="0" ptsTypes="asa">
                                      <p:cBhvr>
                                        <p:cTn id="144" dur="2000" fill="hold"/>
                                        <p:tgtEl>
                                          <p:spTgt spid="82986"/>
                                        </p:tgtEl>
                                        <p:attrNameLst>
                                          <p:attrName>ppt_x</p:attrName>
                                          <p:attrName>ppt_y</p:attrName>
                                        </p:attrNameLst>
                                      </p:cBhvr>
                                      <p:rCtr x="13600" y="12900"/>
                                    </p:animMotion>
                                  </p:childTnLst>
                                  <p:subTnLst>
                                    <p:set>
                                      <p:cBhvr override="childStyle">
                                        <p:cTn dur="1" fill="hold" display="0" masterRel="sameClick" afterEffect="1">
                                          <p:stCondLst>
                                            <p:cond evt="end" delay="0">
                                              <p:tn val="143"/>
                                            </p:cond>
                                          </p:stCondLst>
                                        </p:cTn>
                                        <p:tgtEl>
                                          <p:spTgt spid="82986"/>
                                        </p:tgtEl>
                                        <p:attrNameLst>
                                          <p:attrName>style.visibility</p:attrName>
                                        </p:attrNameLst>
                                      </p:cBhvr>
                                      <p:to>
                                        <p:strVal val="hidden"/>
                                      </p:to>
                                    </p:set>
                                  </p:subTnLst>
                                </p:cTn>
                              </p:par>
                            </p:childTnLst>
                          </p:cTn>
                        </p:par>
                        <p:par>
                          <p:cTn id="145" fill="hold">
                            <p:stCondLst>
                              <p:cond delay="2000"/>
                            </p:stCondLst>
                            <p:childTnLst>
                              <p:par>
                                <p:cTn id="146" presetID="1" presetClass="entr" presetSubtype="0" fill="hold" grpId="0" nodeType="afterEffect">
                                  <p:stCondLst>
                                    <p:cond delay="0"/>
                                  </p:stCondLst>
                                  <p:childTnLst>
                                    <p:set>
                                      <p:cBhvr>
                                        <p:cTn id="147" dur="1" fill="hold">
                                          <p:stCondLst>
                                            <p:cond delay="0"/>
                                          </p:stCondLst>
                                        </p:cTn>
                                        <p:tgtEl>
                                          <p:spTgt spid="82976"/>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82977"/>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0" presetClass="path" presetSubtype="0" accel="50000" decel="50000" fill="hold" grpId="1" nodeType="clickEffect">
                                  <p:stCondLst>
                                    <p:cond delay="0"/>
                                  </p:stCondLst>
                                  <p:childTnLst>
                                    <p:animMotion origin="layout" path="M 1.94444E-6 4.32099E-6 C 0.01927 0.01142 0.07309 0.05401 0.1158 0.06913 C 0.15851 0.08425 0.22691 0.08672 0.25607 0.09135 " pathEditMode="relative" rAng="0" ptsTypes="asa">
                                      <p:cBhvr>
                                        <p:cTn id="153" dur="2000" fill="hold"/>
                                        <p:tgtEl>
                                          <p:spTgt spid="82976"/>
                                        </p:tgtEl>
                                        <p:attrNameLst>
                                          <p:attrName>ppt_x</p:attrName>
                                          <p:attrName>ppt_y</p:attrName>
                                        </p:attrNameLst>
                                      </p:cBhvr>
                                      <p:rCtr x="12800" y="4600"/>
                                    </p:animMotion>
                                  </p:childTnLst>
                                  <p:subTnLst>
                                    <p:set>
                                      <p:cBhvr override="childStyle">
                                        <p:cTn dur="1" fill="hold" display="0" masterRel="sameClick" afterEffect="1">
                                          <p:stCondLst>
                                            <p:cond evt="end" delay="0">
                                              <p:tn val="152"/>
                                            </p:cond>
                                          </p:stCondLst>
                                        </p:cTn>
                                        <p:tgtEl>
                                          <p:spTgt spid="82976"/>
                                        </p:tgtEl>
                                        <p:attrNameLst>
                                          <p:attrName>style.visibility</p:attrName>
                                        </p:attrNameLst>
                                      </p:cBhvr>
                                      <p:to>
                                        <p:strVal val="hidden"/>
                                      </p:to>
                                    </p:set>
                                  </p:subTnLst>
                                </p:cTn>
                              </p:par>
                              <p:par>
                                <p:cTn id="154" presetID="0" presetClass="path" presetSubtype="0" accel="50000" decel="50000" fill="hold" grpId="1" nodeType="withEffect">
                                  <p:stCondLst>
                                    <p:cond delay="0"/>
                                  </p:stCondLst>
                                  <p:childTnLst>
                                    <p:animMotion origin="layout" path="M 1.94444E-6 -7.40741E-7 C 0.01944 -0.01142 0.07396 -0.05309 0.11649 -0.06821 C 0.15903 -0.08333 0.22604 -0.08549 0.25486 -0.09012 " pathEditMode="relative" rAng="0" ptsTypes="asa">
                                      <p:cBhvr>
                                        <p:cTn id="155" dur="2000" fill="hold"/>
                                        <p:tgtEl>
                                          <p:spTgt spid="82977"/>
                                        </p:tgtEl>
                                        <p:attrNameLst>
                                          <p:attrName>ppt_x</p:attrName>
                                          <p:attrName>ppt_y</p:attrName>
                                        </p:attrNameLst>
                                      </p:cBhvr>
                                      <p:rCtr x="12700" y="-4500"/>
                                    </p:animMotion>
                                  </p:childTnLst>
                                  <p:subTnLst>
                                    <p:set>
                                      <p:cBhvr override="childStyle">
                                        <p:cTn dur="1" fill="hold" display="0" masterRel="sameClick" afterEffect="1">
                                          <p:stCondLst>
                                            <p:cond evt="end" delay="0">
                                              <p:tn val="154"/>
                                            </p:cond>
                                          </p:stCondLst>
                                        </p:cTn>
                                        <p:tgtEl>
                                          <p:spTgt spid="82977"/>
                                        </p:tgtEl>
                                        <p:attrNameLst>
                                          <p:attrName>style.visibility</p:attrName>
                                        </p:attrNameLst>
                                      </p:cBhvr>
                                      <p:to>
                                        <p:strVal val="hidden"/>
                                      </p:to>
                                    </p:set>
                                  </p:subTnLst>
                                </p:cTn>
                              </p:par>
                            </p:childTnLst>
                          </p:cTn>
                        </p:par>
                        <p:par>
                          <p:cTn id="156" fill="hold">
                            <p:stCondLst>
                              <p:cond delay="2000"/>
                            </p:stCondLst>
                            <p:childTnLst>
                              <p:par>
                                <p:cTn id="157" presetID="1" presetClass="entr" presetSubtype="0" fill="hold" grpId="0" nodeType="afterEffect">
                                  <p:stCondLst>
                                    <p:cond delay="0"/>
                                  </p:stCondLst>
                                  <p:childTnLst>
                                    <p:set>
                                      <p:cBhvr>
                                        <p:cTn id="158" dur="1" fill="hold">
                                          <p:stCondLst>
                                            <p:cond delay="0"/>
                                          </p:stCondLst>
                                        </p:cTn>
                                        <p:tgtEl>
                                          <p:spTgt spid="82980"/>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0" presetClass="path" presetSubtype="0" accel="50000" decel="50000" fill="hold" grpId="1" nodeType="clickEffect">
                                  <p:stCondLst>
                                    <p:cond delay="0"/>
                                  </p:stCondLst>
                                  <p:childTnLst>
                                    <p:animMotion origin="layout" path="M -0.00017 -4.81481E-6 C 0.03525 -0.00154 0.08716 -0.02253 0.09775 0.02933 C 0.10886 0.07963 0.11302 0.29229 0.0783 0.32562 C 0.04358 0.35896 -0.5342 0.3713 -0.57934 0.33056 C -0.62448 0.28982 -0.60781 0.17038 -0.61528 0.1284 " pathEditMode="relative" rAng="0" ptsTypes="sssss">
                                      <p:cBhvr>
                                        <p:cTn id="162" dur="2000" fill="hold"/>
                                        <p:tgtEl>
                                          <p:spTgt spid="82980"/>
                                        </p:tgtEl>
                                        <p:attrNameLst>
                                          <p:attrName>ppt_x</p:attrName>
                                          <p:attrName>ppt_y</p:attrName>
                                        </p:attrNameLst>
                                      </p:cBhvr>
                                      <p:rCtr x="-25600" y="17400"/>
                                    </p:animMotion>
                                  </p:childTnLst>
                                  <p:subTnLst>
                                    <p:set>
                                      <p:cBhvr override="childStyle">
                                        <p:cTn dur="1" fill="hold" display="0" masterRel="sameClick" afterEffect="1">
                                          <p:stCondLst>
                                            <p:cond evt="end" delay="0">
                                              <p:tn val="161"/>
                                            </p:cond>
                                          </p:stCondLst>
                                        </p:cTn>
                                        <p:tgtEl>
                                          <p:spTgt spid="82980"/>
                                        </p:tgtEl>
                                        <p:attrNameLst>
                                          <p:attrName>style.visibility</p:attrName>
                                        </p:attrNameLst>
                                      </p:cBhvr>
                                      <p:to>
                                        <p:strVal val="hidden"/>
                                      </p:to>
                                    </p:set>
                                  </p:subTnLst>
                                </p:cTn>
                              </p:par>
                            </p:childTnLst>
                          </p:cTn>
                        </p:par>
                        <p:par>
                          <p:cTn id="163" fill="hold">
                            <p:stCondLst>
                              <p:cond delay="2000"/>
                            </p:stCondLst>
                            <p:childTnLst>
                              <p:par>
                                <p:cTn id="164" presetID="1" presetClass="entr" presetSubtype="0" fill="hold" grpId="0" nodeType="afterEffect">
                                  <p:stCondLst>
                                    <p:cond delay="0"/>
                                  </p:stCondLst>
                                  <p:childTnLst>
                                    <p:set>
                                      <p:cBhvr>
                                        <p:cTn id="165" dur="1" fill="hold">
                                          <p:stCondLst>
                                            <p:cond delay="0"/>
                                          </p:stCondLst>
                                        </p:cTn>
                                        <p:tgtEl>
                                          <p:spTgt spid="82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animBg="1"/>
      <p:bldP spid="82947" grpId="0" animBg="1"/>
      <p:bldP spid="82948" grpId="0"/>
      <p:bldP spid="82949" grpId="0" animBg="1"/>
      <p:bldP spid="82950" grpId="0" animBg="1"/>
      <p:bldP spid="82952" grpId="0"/>
      <p:bldP spid="82953" grpId="0"/>
      <p:bldP spid="82954" grpId="0"/>
      <p:bldP spid="82955" grpId="0"/>
      <p:bldP spid="82956" grpId="0"/>
      <p:bldP spid="82957" grpId="0"/>
      <p:bldP spid="82958" grpId="0"/>
      <p:bldP spid="82959" grpId="0"/>
      <p:bldP spid="82960" grpId="0" animBg="1"/>
      <p:bldP spid="82961" grpId="0"/>
      <p:bldP spid="82962" grpId="0" animBg="1"/>
      <p:bldP spid="82963" grpId="0" animBg="1"/>
      <p:bldP spid="82964" grpId="0" animBg="1"/>
      <p:bldP spid="82965" grpId="0"/>
      <p:bldP spid="82966" grpId="0" animBg="1"/>
      <p:bldP spid="82967" grpId="0"/>
      <p:bldP spid="82968" grpId="0" animBg="1"/>
      <p:bldP spid="82969" grpId="0" animBg="1"/>
      <p:bldP spid="82970" grpId="0" animBg="1"/>
      <p:bldP spid="82971" grpId="0" animBg="1"/>
      <p:bldP spid="82972" grpId="0" animBg="1"/>
      <p:bldP spid="82973" grpId="0" animBg="1"/>
      <p:bldP spid="82974" grpId="0" animBg="1"/>
      <p:bldP spid="82975" grpId="0" animBg="1"/>
      <p:bldP spid="82976" grpId="0"/>
      <p:bldP spid="82976" grpId="1"/>
      <p:bldP spid="82977" grpId="0"/>
      <p:bldP spid="82977" grpId="1"/>
      <p:bldP spid="82978" grpId="0" animBg="1"/>
      <p:bldP spid="82979" grpId="0" animBg="1"/>
      <p:bldP spid="82980" grpId="0"/>
      <p:bldP spid="82980" grpId="1"/>
      <p:bldP spid="82981" grpId="0" animBg="1"/>
      <p:bldP spid="82982" grpId="0" animBg="1"/>
      <p:bldP spid="82983" grpId="0"/>
      <p:bldP spid="82984" grpId="0"/>
      <p:bldP spid="82985" grpId="0"/>
      <p:bldP spid="82985" grpId="1"/>
      <p:bldP spid="82986" grpId="0"/>
      <p:bldP spid="82986" grpId="1"/>
      <p:bldP spid="82987" grpId="0"/>
      <p:bldP spid="50" grpId="0"/>
      <p:bldP spid="5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Unità di controllo</a:t>
            </a:r>
          </a:p>
        </p:txBody>
      </p:sp>
      <p:grpSp>
        <p:nvGrpSpPr>
          <p:cNvPr id="51" name="Group 50"/>
          <p:cNvGrpSpPr/>
          <p:nvPr/>
        </p:nvGrpSpPr>
        <p:grpSpPr>
          <a:xfrm>
            <a:off x="5251446" y="1234963"/>
            <a:ext cx="3964104" cy="5074357"/>
            <a:chOff x="3938584" y="926222"/>
            <a:chExt cx="2973078" cy="3907728"/>
          </a:xfrm>
        </p:grpSpPr>
        <p:sp>
          <p:nvSpPr>
            <p:cNvPr id="22533" name="Rectangle 5"/>
            <p:cNvSpPr>
              <a:spLocks noChangeArrowheads="1"/>
            </p:cNvSpPr>
            <p:nvPr/>
          </p:nvSpPr>
          <p:spPr bwMode="auto">
            <a:xfrm>
              <a:off x="5115461" y="1771767"/>
              <a:ext cx="1796201" cy="3062183"/>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sz="3200"/>
            </a:p>
          </p:txBody>
        </p:sp>
        <p:sp>
          <p:nvSpPr>
            <p:cNvPr id="22534" name="Text Box 6"/>
            <p:cNvSpPr txBox="1">
              <a:spLocks noChangeArrowheads="1"/>
            </p:cNvSpPr>
            <p:nvPr/>
          </p:nvSpPr>
          <p:spPr bwMode="auto">
            <a:xfrm>
              <a:off x="5581492" y="3145194"/>
              <a:ext cx="845545" cy="21021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latin typeface="Calibri" pitchFamily="34" charset="0"/>
                </a:rPr>
                <a:t>Memoria</a:t>
              </a:r>
              <a:endParaRPr lang="it-IT" sz="3200" b="0" u="none" dirty="0">
                <a:solidFill>
                  <a:schemeClr val="tx1"/>
                </a:solidFill>
                <a:latin typeface="Arial" pitchFamily="34" charset="0"/>
              </a:endParaRPr>
            </a:p>
          </p:txBody>
        </p:sp>
        <p:sp>
          <p:nvSpPr>
            <p:cNvPr id="22541" name="Line 13"/>
            <p:cNvSpPr>
              <a:spLocks noChangeShapeType="1"/>
            </p:cNvSpPr>
            <p:nvPr/>
          </p:nvSpPr>
          <p:spPr bwMode="auto">
            <a:xfrm>
              <a:off x="4269915" y="926222"/>
              <a:ext cx="4672" cy="3907728"/>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sz="3200"/>
            </a:p>
          </p:txBody>
        </p:sp>
        <p:sp>
          <p:nvSpPr>
            <p:cNvPr id="22542" name="Text Box 14"/>
            <p:cNvSpPr txBox="1">
              <a:spLocks noChangeArrowheads="1"/>
            </p:cNvSpPr>
            <p:nvPr/>
          </p:nvSpPr>
          <p:spPr bwMode="auto">
            <a:xfrm>
              <a:off x="4253911" y="942966"/>
              <a:ext cx="212555" cy="740437"/>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r" defTabSz="1219170" eaLnBrk="1" hangingPunct="1">
                <a:spcAft>
                  <a:spcPts val="1333"/>
                </a:spcAft>
              </a:pPr>
              <a:r>
                <a:rPr lang="it-IT" sz="1867" b="0" u="none" dirty="0">
                  <a:solidFill>
                    <a:schemeClr val="tx1"/>
                  </a:solidFill>
                  <a:latin typeface="Calibri" pitchFamily="34" charset="0"/>
                </a:rPr>
                <a:t>Bus dati</a:t>
              </a:r>
              <a:endParaRPr lang="it-IT" sz="3200" b="0" u="none" dirty="0">
                <a:solidFill>
                  <a:schemeClr val="tx1"/>
                </a:solidFill>
                <a:latin typeface="Arial" pitchFamily="34" charset="0"/>
              </a:endParaRPr>
            </a:p>
          </p:txBody>
        </p:sp>
        <p:sp>
          <p:nvSpPr>
            <p:cNvPr id="22543" name="Text Box 15"/>
            <p:cNvSpPr txBox="1">
              <a:spLocks noChangeArrowheads="1"/>
            </p:cNvSpPr>
            <p:nvPr/>
          </p:nvSpPr>
          <p:spPr bwMode="auto">
            <a:xfrm>
              <a:off x="4571574" y="942966"/>
              <a:ext cx="210218" cy="1055764"/>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r" defTabSz="1219170" eaLnBrk="1" hangingPunct="1">
                <a:spcAft>
                  <a:spcPts val="1333"/>
                </a:spcAft>
              </a:pPr>
              <a:r>
                <a:rPr lang="it-IT" sz="1867" b="0" u="none" dirty="0">
                  <a:solidFill>
                    <a:schemeClr val="tx1"/>
                  </a:solidFill>
                  <a:latin typeface="Calibri" pitchFamily="34" charset="0"/>
                </a:rPr>
                <a:t>Bus indirizzi</a:t>
              </a:r>
              <a:endParaRPr lang="it-IT" sz="3200" b="0" u="none" dirty="0">
                <a:solidFill>
                  <a:schemeClr val="tx1"/>
                </a:solidFill>
                <a:latin typeface="Arial" pitchFamily="34" charset="0"/>
              </a:endParaRPr>
            </a:p>
          </p:txBody>
        </p:sp>
        <p:sp>
          <p:nvSpPr>
            <p:cNvPr id="22544" name="Text Box 16"/>
            <p:cNvSpPr txBox="1">
              <a:spLocks noChangeArrowheads="1"/>
            </p:cNvSpPr>
            <p:nvPr/>
          </p:nvSpPr>
          <p:spPr bwMode="auto">
            <a:xfrm>
              <a:off x="3938584" y="942966"/>
              <a:ext cx="210218" cy="1268319"/>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r" defTabSz="1219170" eaLnBrk="1" hangingPunct="1">
                <a:spcAft>
                  <a:spcPts val="1333"/>
                </a:spcAft>
              </a:pPr>
              <a:r>
                <a:rPr lang="it-IT" sz="1867" b="0" u="none" dirty="0">
                  <a:solidFill>
                    <a:schemeClr val="tx1"/>
                  </a:solidFill>
                  <a:latin typeface="Calibri" pitchFamily="34" charset="0"/>
                </a:rPr>
                <a:t>Bus controllo</a:t>
              </a:r>
              <a:endParaRPr lang="it-IT" sz="3200" b="0" u="none" dirty="0">
                <a:solidFill>
                  <a:schemeClr val="tx1"/>
                </a:solidFill>
                <a:latin typeface="Arial" pitchFamily="34" charset="0"/>
              </a:endParaRPr>
            </a:p>
          </p:txBody>
        </p:sp>
        <p:sp>
          <p:nvSpPr>
            <p:cNvPr id="22545" name="Line 17"/>
            <p:cNvSpPr>
              <a:spLocks noChangeShapeType="1"/>
            </p:cNvSpPr>
            <p:nvPr/>
          </p:nvSpPr>
          <p:spPr bwMode="auto">
            <a:xfrm flipH="1">
              <a:off x="4587578" y="926222"/>
              <a:ext cx="0" cy="3907728"/>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sz="3200"/>
            </a:p>
          </p:txBody>
        </p:sp>
        <p:sp>
          <p:nvSpPr>
            <p:cNvPr id="22546" name="Line 18"/>
            <p:cNvSpPr>
              <a:spLocks noChangeShapeType="1"/>
            </p:cNvSpPr>
            <p:nvPr/>
          </p:nvSpPr>
          <p:spPr bwMode="auto">
            <a:xfrm flipH="1">
              <a:off x="3954588" y="926222"/>
              <a:ext cx="0" cy="3907728"/>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sz="3200"/>
            </a:p>
          </p:txBody>
        </p:sp>
      </p:grpSp>
      <p:grpSp>
        <p:nvGrpSpPr>
          <p:cNvPr id="50" name="Group 49"/>
          <p:cNvGrpSpPr/>
          <p:nvPr/>
        </p:nvGrpSpPr>
        <p:grpSpPr>
          <a:xfrm>
            <a:off x="345887" y="1234963"/>
            <a:ext cx="4223055" cy="3662472"/>
            <a:chOff x="259415" y="926222"/>
            <a:chExt cx="3167291" cy="2746854"/>
          </a:xfrm>
        </p:grpSpPr>
        <p:sp>
          <p:nvSpPr>
            <p:cNvPr id="22535" name="Rectangle 7"/>
            <p:cNvSpPr>
              <a:spLocks noChangeArrowheads="1"/>
            </p:cNvSpPr>
            <p:nvPr/>
          </p:nvSpPr>
          <p:spPr bwMode="auto">
            <a:xfrm>
              <a:off x="2048607" y="1138777"/>
              <a:ext cx="1272989" cy="2426854"/>
            </a:xfrm>
            <a:prstGeom prst="rect">
              <a:avLst/>
            </a:prstGeom>
            <a:solidFill>
              <a:srgbClr val="FFFF66"/>
            </a:solidFill>
            <a:ln w="9525">
              <a:solidFill>
                <a:srgbClr val="000000"/>
              </a:solidFill>
              <a:prstDash val="sysDot"/>
              <a:miter lim="800000"/>
              <a:headEnd/>
              <a:tailEnd/>
            </a:ln>
          </p:spPr>
          <p:txBody>
            <a:bodyPr vert="horz" wrap="square" lIns="121920" tIns="60960" rIns="121920" bIns="60960" numCol="1" anchor="t" anchorCtr="0" compatLnSpc="1">
              <a:prstTxWarp prst="textNoShape">
                <a:avLst/>
              </a:prstTxWarp>
            </a:bodyPr>
            <a:lstStyle/>
            <a:p>
              <a:endParaRPr lang="it-IT" sz="3200" dirty="0">
                <a:solidFill>
                  <a:srgbClr val="FFFF00"/>
                </a:solidFill>
              </a:endParaRPr>
            </a:p>
          </p:txBody>
        </p:sp>
        <p:sp>
          <p:nvSpPr>
            <p:cNvPr id="22530" name="Text Box 2"/>
            <p:cNvSpPr txBox="1">
              <a:spLocks noChangeArrowheads="1"/>
            </p:cNvSpPr>
            <p:nvPr/>
          </p:nvSpPr>
          <p:spPr bwMode="auto">
            <a:xfrm>
              <a:off x="2368606" y="3154537"/>
              <a:ext cx="420437" cy="21021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a:solidFill>
                    <a:schemeClr val="tx1"/>
                  </a:solidFill>
                  <a:latin typeface="Calibri" pitchFamily="34" charset="0"/>
                </a:rPr>
                <a:t>PC</a:t>
              </a:r>
              <a:endParaRPr lang="it-IT" sz="3200" b="0" u="none">
                <a:solidFill>
                  <a:schemeClr val="tx1"/>
                </a:solidFill>
                <a:latin typeface="Arial" pitchFamily="34" charset="0"/>
              </a:endParaRPr>
            </a:p>
          </p:txBody>
        </p:sp>
        <p:sp>
          <p:nvSpPr>
            <p:cNvPr id="22531" name="Rectangle 3"/>
            <p:cNvSpPr>
              <a:spLocks noChangeArrowheads="1"/>
            </p:cNvSpPr>
            <p:nvPr/>
          </p:nvSpPr>
          <p:spPr bwMode="auto">
            <a:xfrm>
              <a:off x="2158387" y="3154537"/>
              <a:ext cx="840874" cy="210218"/>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sz="3200"/>
            </a:p>
          </p:txBody>
        </p:sp>
        <p:sp>
          <p:nvSpPr>
            <p:cNvPr id="22532" name="Text Box 4"/>
            <p:cNvSpPr txBox="1">
              <a:spLocks noChangeArrowheads="1"/>
            </p:cNvSpPr>
            <p:nvPr/>
          </p:nvSpPr>
          <p:spPr bwMode="auto">
            <a:xfrm>
              <a:off x="2321891" y="1876877"/>
              <a:ext cx="523210" cy="21255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333" b="0" u="none">
                  <a:solidFill>
                    <a:schemeClr val="tx1"/>
                  </a:solidFill>
                  <a:latin typeface="Calibri" pitchFamily="34" charset="0"/>
                </a:rPr>
                <a:t>PSW</a:t>
              </a:r>
              <a:endParaRPr lang="it-IT" sz="3200" b="0" u="none">
                <a:solidFill>
                  <a:schemeClr val="tx1"/>
                </a:solidFill>
                <a:latin typeface="Arial" pitchFamily="34" charset="0"/>
              </a:endParaRPr>
            </a:p>
          </p:txBody>
        </p:sp>
        <p:sp>
          <p:nvSpPr>
            <p:cNvPr id="22536" name="Rectangle 8"/>
            <p:cNvSpPr>
              <a:spLocks noChangeArrowheads="1"/>
            </p:cNvSpPr>
            <p:nvPr/>
          </p:nvSpPr>
          <p:spPr bwMode="auto">
            <a:xfrm>
              <a:off x="259415" y="926222"/>
              <a:ext cx="3167291" cy="2746854"/>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sz="3200"/>
            </a:p>
          </p:txBody>
        </p:sp>
        <p:sp>
          <p:nvSpPr>
            <p:cNvPr id="22537" name="Rectangle 9"/>
            <p:cNvSpPr>
              <a:spLocks noChangeArrowheads="1"/>
            </p:cNvSpPr>
            <p:nvPr/>
          </p:nvSpPr>
          <p:spPr bwMode="auto">
            <a:xfrm>
              <a:off x="364523" y="1138777"/>
              <a:ext cx="1265982" cy="2426854"/>
            </a:xfrm>
            <a:prstGeom prst="rect">
              <a:avLst/>
            </a:prstGeom>
            <a:noFill/>
            <a:ln w="9525">
              <a:solidFill>
                <a:srgbClr val="000000"/>
              </a:solidFill>
              <a:prstDash val="sysDot"/>
              <a:miter lim="800000"/>
              <a:headEnd/>
              <a:tailEnd/>
            </a:ln>
          </p:spPr>
          <p:txBody>
            <a:bodyPr vert="horz" wrap="square" lIns="121920" tIns="60960" rIns="121920" bIns="60960" numCol="1" anchor="t" anchorCtr="0" compatLnSpc="1">
              <a:prstTxWarp prst="textNoShape">
                <a:avLst/>
              </a:prstTxWarp>
            </a:bodyPr>
            <a:lstStyle/>
            <a:p>
              <a:endParaRPr lang="it-IT" sz="3200"/>
            </a:p>
          </p:txBody>
        </p:sp>
        <p:sp>
          <p:nvSpPr>
            <p:cNvPr id="22538" name="Text Box 10"/>
            <p:cNvSpPr txBox="1">
              <a:spLocks noChangeArrowheads="1"/>
            </p:cNvSpPr>
            <p:nvPr/>
          </p:nvSpPr>
          <p:spPr bwMode="auto">
            <a:xfrm>
              <a:off x="464962" y="1348995"/>
              <a:ext cx="1055764" cy="3176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latin typeface="Calibri" pitchFamily="34" charset="0"/>
                </a:rPr>
                <a:t>Data </a:t>
              </a:r>
              <a:r>
                <a:rPr lang="it-IT" sz="1867" u="none" dirty="0" err="1">
                  <a:solidFill>
                    <a:schemeClr val="tx1"/>
                  </a:solidFill>
                  <a:latin typeface="Calibri" pitchFamily="34" charset="0"/>
                </a:rPr>
                <a:t>path</a:t>
              </a:r>
              <a:endParaRPr lang="it-IT" sz="3200" b="0" u="none" dirty="0">
                <a:solidFill>
                  <a:schemeClr val="tx1"/>
                </a:solidFill>
                <a:latin typeface="Arial" pitchFamily="34" charset="0"/>
              </a:endParaRPr>
            </a:p>
          </p:txBody>
        </p:sp>
        <p:sp>
          <p:nvSpPr>
            <p:cNvPr id="22539" name="Text Box 11"/>
            <p:cNvSpPr txBox="1">
              <a:spLocks noChangeArrowheads="1"/>
            </p:cNvSpPr>
            <p:nvPr/>
          </p:nvSpPr>
          <p:spPr bwMode="auto">
            <a:xfrm>
              <a:off x="2048607" y="1243885"/>
              <a:ext cx="950654" cy="5278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latin typeface="Calibri" pitchFamily="34" charset="0"/>
                </a:rPr>
                <a:t>Unità di controllo</a:t>
              </a:r>
              <a:endParaRPr lang="it-IT" sz="3200" b="0" u="none" dirty="0">
                <a:solidFill>
                  <a:schemeClr val="tx1"/>
                </a:solidFill>
                <a:latin typeface="Arial" pitchFamily="34" charset="0"/>
              </a:endParaRPr>
            </a:p>
          </p:txBody>
        </p:sp>
        <p:sp>
          <p:nvSpPr>
            <p:cNvPr id="22540" name="Text Box 12"/>
            <p:cNvSpPr txBox="1">
              <a:spLocks noChangeArrowheads="1"/>
            </p:cNvSpPr>
            <p:nvPr/>
          </p:nvSpPr>
          <p:spPr bwMode="auto">
            <a:xfrm>
              <a:off x="1525397" y="1033667"/>
              <a:ext cx="632990" cy="21021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a:solidFill>
                    <a:schemeClr val="tx1"/>
                  </a:solidFill>
                  <a:latin typeface="Calibri" pitchFamily="34" charset="0"/>
                </a:rPr>
                <a:t>CPU</a:t>
              </a:r>
              <a:endParaRPr lang="it-IT" sz="3200" b="0" u="none">
                <a:solidFill>
                  <a:schemeClr val="tx1"/>
                </a:solidFill>
                <a:latin typeface="Arial" pitchFamily="34" charset="0"/>
              </a:endParaRPr>
            </a:p>
          </p:txBody>
        </p:sp>
        <p:sp>
          <p:nvSpPr>
            <p:cNvPr id="22552" name="Freeform 24"/>
            <p:cNvSpPr>
              <a:spLocks/>
            </p:cNvSpPr>
            <p:nvPr/>
          </p:nvSpPr>
          <p:spPr bwMode="auto">
            <a:xfrm rot="16200000">
              <a:off x="1744958" y="1996000"/>
              <a:ext cx="327006" cy="1144523"/>
            </a:xfrm>
            <a:custGeom>
              <a:avLst/>
              <a:gdLst/>
              <a:ahLst/>
              <a:cxnLst>
                <a:cxn ang="0">
                  <a:pos x="0" y="791"/>
                </a:cxn>
                <a:cxn ang="0">
                  <a:pos x="107" y="792"/>
                </a:cxn>
                <a:cxn ang="0">
                  <a:pos x="113" y="0"/>
                </a:cxn>
              </a:cxnLst>
              <a:rect l="0" t="0" r="r" b="b"/>
              <a:pathLst>
                <a:path w="113" h="792">
                  <a:moveTo>
                    <a:pt x="0" y="791"/>
                  </a:moveTo>
                  <a:lnTo>
                    <a:pt x="107" y="792"/>
                  </a:lnTo>
                  <a:lnTo>
                    <a:pt x="113" y="0"/>
                  </a:ln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sz="3200"/>
            </a:p>
          </p:txBody>
        </p:sp>
        <p:sp>
          <p:nvSpPr>
            <p:cNvPr id="22553" name="Freeform 25"/>
            <p:cNvSpPr>
              <a:spLocks/>
            </p:cNvSpPr>
            <p:nvPr/>
          </p:nvSpPr>
          <p:spPr bwMode="auto">
            <a:xfrm rot="5400000" flipV="1">
              <a:off x="1803352" y="1622279"/>
              <a:ext cx="210218" cy="1144523"/>
            </a:xfrm>
            <a:custGeom>
              <a:avLst/>
              <a:gdLst/>
              <a:ahLst/>
              <a:cxnLst>
                <a:cxn ang="0">
                  <a:pos x="330" y="0"/>
                </a:cxn>
                <a:cxn ang="0">
                  <a:pos x="330" y="773"/>
                </a:cxn>
                <a:cxn ang="0">
                  <a:pos x="0" y="780"/>
                </a:cxn>
              </a:cxnLst>
              <a:rect l="0" t="0" r="r" b="b"/>
              <a:pathLst>
                <a:path w="330" h="780">
                  <a:moveTo>
                    <a:pt x="330" y="0"/>
                  </a:moveTo>
                  <a:lnTo>
                    <a:pt x="330" y="773"/>
                  </a:lnTo>
                  <a:lnTo>
                    <a:pt x="0" y="780"/>
                  </a:ln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sz="3200"/>
            </a:p>
          </p:txBody>
        </p:sp>
        <p:sp>
          <p:nvSpPr>
            <p:cNvPr id="22554" name="Rectangle 26"/>
            <p:cNvSpPr>
              <a:spLocks noChangeArrowheads="1"/>
            </p:cNvSpPr>
            <p:nvPr/>
          </p:nvSpPr>
          <p:spPr bwMode="auto">
            <a:xfrm>
              <a:off x="2158387" y="2731766"/>
              <a:ext cx="840874" cy="210218"/>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sz="3200"/>
            </a:p>
          </p:txBody>
        </p:sp>
        <p:sp>
          <p:nvSpPr>
            <p:cNvPr id="22555" name="Text Box 27"/>
            <p:cNvSpPr txBox="1">
              <a:spLocks noChangeArrowheads="1"/>
            </p:cNvSpPr>
            <p:nvPr/>
          </p:nvSpPr>
          <p:spPr bwMode="auto">
            <a:xfrm>
              <a:off x="2368606" y="2727094"/>
              <a:ext cx="420437" cy="21021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a:solidFill>
                    <a:schemeClr val="tx1"/>
                  </a:solidFill>
                  <a:latin typeface="Calibri" pitchFamily="34" charset="0"/>
                </a:rPr>
                <a:t>IR</a:t>
              </a:r>
              <a:endParaRPr lang="it-IT" sz="3200" b="0" u="none">
                <a:solidFill>
                  <a:schemeClr val="tx1"/>
                </a:solidFill>
                <a:latin typeface="Arial" pitchFamily="34" charset="0"/>
              </a:endParaRPr>
            </a:p>
          </p:txBody>
        </p:sp>
        <p:sp>
          <p:nvSpPr>
            <p:cNvPr id="22556" name="Rectangle 28"/>
            <p:cNvSpPr>
              <a:spLocks noChangeArrowheads="1"/>
            </p:cNvSpPr>
            <p:nvPr/>
          </p:nvSpPr>
          <p:spPr bwMode="auto">
            <a:xfrm>
              <a:off x="2163059" y="1876877"/>
              <a:ext cx="840874" cy="212553"/>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sz="3200"/>
            </a:p>
          </p:txBody>
        </p:sp>
        <p:sp>
          <p:nvSpPr>
            <p:cNvPr id="22558" name="Rectangle 30"/>
            <p:cNvSpPr>
              <a:spLocks noChangeArrowheads="1"/>
            </p:cNvSpPr>
            <p:nvPr/>
          </p:nvSpPr>
          <p:spPr bwMode="auto">
            <a:xfrm>
              <a:off x="464962" y="2722423"/>
              <a:ext cx="1060435" cy="642333"/>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sz="3200"/>
            </a:p>
          </p:txBody>
        </p:sp>
        <p:sp>
          <p:nvSpPr>
            <p:cNvPr id="22559" name="Text Box 31"/>
            <p:cNvSpPr txBox="1">
              <a:spLocks noChangeArrowheads="1"/>
            </p:cNvSpPr>
            <p:nvPr/>
          </p:nvSpPr>
          <p:spPr bwMode="auto">
            <a:xfrm>
              <a:off x="558392" y="2937312"/>
              <a:ext cx="861895" cy="21255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latin typeface="Calibri" pitchFamily="34" charset="0"/>
                </a:rPr>
                <a:t>Registri</a:t>
              </a:r>
              <a:endParaRPr lang="it-IT" sz="3200" b="0" u="none" dirty="0">
                <a:solidFill>
                  <a:schemeClr val="tx1"/>
                </a:solidFill>
                <a:latin typeface="Arial" pitchFamily="34" charset="0"/>
              </a:endParaRPr>
            </a:p>
          </p:txBody>
        </p:sp>
        <p:sp>
          <p:nvSpPr>
            <p:cNvPr id="22563" name="Freeform 35"/>
            <p:cNvSpPr>
              <a:spLocks/>
            </p:cNvSpPr>
            <p:nvPr/>
          </p:nvSpPr>
          <p:spPr bwMode="auto">
            <a:xfrm rot="16200000" flipV="1">
              <a:off x="766276" y="1921256"/>
              <a:ext cx="408757" cy="824523"/>
            </a:xfrm>
            <a:custGeom>
              <a:avLst/>
              <a:gdLst/>
              <a:ahLst/>
              <a:cxnLst>
                <a:cxn ang="0">
                  <a:pos x="0" y="0"/>
                </a:cxn>
                <a:cxn ang="0">
                  <a:pos x="900" y="330"/>
                </a:cxn>
                <a:cxn ang="0">
                  <a:pos x="900" y="1487"/>
                </a:cxn>
                <a:cxn ang="0">
                  <a:pos x="0" y="1817"/>
                </a:cxn>
                <a:cxn ang="0">
                  <a:pos x="3" y="1131"/>
                </a:cxn>
                <a:cxn ang="0">
                  <a:pos x="222" y="1023"/>
                </a:cxn>
                <a:cxn ang="0">
                  <a:pos x="222" y="788"/>
                </a:cxn>
                <a:cxn ang="0">
                  <a:pos x="0" y="684"/>
                </a:cxn>
                <a:cxn ang="0">
                  <a:pos x="0" y="0"/>
                </a:cxn>
              </a:cxnLst>
              <a:rect l="0" t="0" r="r" b="b"/>
              <a:pathLst>
                <a:path w="900" h="1817">
                  <a:moveTo>
                    <a:pt x="0" y="0"/>
                  </a:moveTo>
                  <a:lnTo>
                    <a:pt x="900" y="330"/>
                  </a:lnTo>
                  <a:lnTo>
                    <a:pt x="900" y="1487"/>
                  </a:lnTo>
                  <a:lnTo>
                    <a:pt x="0" y="1817"/>
                  </a:lnTo>
                  <a:lnTo>
                    <a:pt x="3" y="1131"/>
                  </a:lnTo>
                  <a:lnTo>
                    <a:pt x="222" y="1023"/>
                  </a:lnTo>
                  <a:lnTo>
                    <a:pt x="222" y="788"/>
                  </a:lnTo>
                  <a:lnTo>
                    <a:pt x="0" y="684"/>
                  </a:lnTo>
                  <a:lnTo>
                    <a:pt x="0" y="0"/>
                  </a:lnTo>
                  <a:close/>
                </a:path>
              </a:pathLst>
            </a:custGeom>
            <a:noFill/>
            <a:ln w="9525" cap="flat" cmpd="sng">
              <a:solidFill>
                <a:srgbClr val="000000"/>
              </a:solidFill>
              <a:prstDash val="solid"/>
              <a:round/>
              <a:headEnd/>
              <a:tailEnd/>
            </a:ln>
            <a:effectLst/>
          </p:spPr>
          <p:txBody>
            <a:bodyPr vert="horz" wrap="square" lIns="121920" tIns="60960" rIns="121920" bIns="60960" numCol="1" anchor="ctr" anchorCtr="0" compatLnSpc="1">
              <a:prstTxWarp prst="textNoShape">
                <a:avLst/>
              </a:prstTxWarp>
            </a:bodyPr>
            <a:lstStyle/>
            <a:p>
              <a:endParaRPr lang="it-IT" sz="3200"/>
            </a:p>
          </p:txBody>
        </p:sp>
        <p:sp>
          <p:nvSpPr>
            <p:cNvPr id="22564" name="Text Box 36"/>
            <p:cNvSpPr txBox="1">
              <a:spLocks noChangeArrowheads="1"/>
            </p:cNvSpPr>
            <p:nvPr/>
          </p:nvSpPr>
          <p:spPr bwMode="auto">
            <a:xfrm>
              <a:off x="749925" y="2227241"/>
              <a:ext cx="439123" cy="21255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a:solidFill>
                    <a:schemeClr val="tx1"/>
                  </a:solidFill>
                  <a:latin typeface="Calibri" pitchFamily="34" charset="0"/>
                </a:rPr>
                <a:t>ALU</a:t>
              </a:r>
              <a:endParaRPr lang="it-IT" sz="3200" b="0" u="none">
                <a:solidFill>
                  <a:schemeClr val="tx1"/>
                </a:solidFill>
                <a:latin typeface="Arial" pitchFamily="34" charset="0"/>
              </a:endParaRPr>
            </a:p>
          </p:txBody>
        </p:sp>
      </p:grpSp>
      <p:grpSp>
        <p:nvGrpSpPr>
          <p:cNvPr id="52" name="Group 51"/>
          <p:cNvGrpSpPr/>
          <p:nvPr/>
        </p:nvGrpSpPr>
        <p:grpSpPr>
          <a:xfrm>
            <a:off x="1049730" y="2484776"/>
            <a:ext cx="10479081" cy="3393681"/>
            <a:chOff x="787297" y="1863581"/>
            <a:chExt cx="7859311" cy="2545261"/>
          </a:xfrm>
        </p:grpSpPr>
        <p:sp>
          <p:nvSpPr>
            <p:cNvPr id="22560" name="Freeform 32"/>
            <p:cNvSpPr>
              <a:spLocks/>
            </p:cNvSpPr>
            <p:nvPr/>
          </p:nvSpPr>
          <p:spPr bwMode="auto">
            <a:xfrm>
              <a:off x="1210069" y="3364756"/>
              <a:ext cx="3059846" cy="623649"/>
            </a:xfrm>
            <a:custGeom>
              <a:avLst/>
              <a:gdLst/>
              <a:ahLst/>
              <a:cxnLst>
                <a:cxn ang="0">
                  <a:pos x="0" y="0"/>
                </a:cxn>
                <a:cxn ang="0">
                  <a:pos x="0" y="886"/>
                </a:cxn>
                <a:cxn ang="0">
                  <a:pos x="3847" y="895"/>
                </a:cxn>
              </a:cxnLst>
              <a:rect l="0" t="0" r="r" b="b"/>
              <a:pathLst>
                <a:path w="3847" h="895">
                  <a:moveTo>
                    <a:pt x="0" y="0"/>
                  </a:moveTo>
                  <a:lnTo>
                    <a:pt x="0" y="886"/>
                  </a:lnTo>
                  <a:lnTo>
                    <a:pt x="3847" y="895"/>
                  </a:lnTo>
                </a:path>
              </a:pathLst>
            </a:custGeom>
            <a:noFill/>
            <a:ln w="28575">
              <a:solidFill>
                <a:srgbClr val="FF0000"/>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sz="3200"/>
            </a:p>
          </p:txBody>
        </p:sp>
        <p:sp>
          <p:nvSpPr>
            <p:cNvPr id="22561" name="Freeform 33"/>
            <p:cNvSpPr>
              <a:spLocks/>
            </p:cNvSpPr>
            <p:nvPr/>
          </p:nvSpPr>
          <p:spPr bwMode="auto">
            <a:xfrm>
              <a:off x="787297" y="3364756"/>
              <a:ext cx="3800281" cy="931969"/>
            </a:xfrm>
            <a:custGeom>
              <a:avLst/>
              <a:gdLst/>
              <a:ahLst/>
              <a:cxnLst>
                <a:cxn ang="0">
                  <a:pos x="0" y="0"/>
                </a:cxn>
                <a:cxn ang="0">
                  <a:pos x="0" y="886"/>
                </a:cxn>
                <a:cxn ang="0">
                  <a:pos x="3847" y="895"/>
                </a:cxn>
              </a:cxnLst>
              <a:rect l="0" t="0" r="r" b="b"/>
              <a:pathLst>
                <a:path w="3847" h="895">
                  <a:moveTo>
                    <a:pt x="0" y="0"/>
                  </a:moveTo>
                  <a:lnTo>
                    <a:pt x="0" y="886"/>
                  </a:lnTo>
                  <a:lnTo>
                    <a:pt x="3847" y="895"/>
                  </a:lnTo>
                </a:path>
              </a:pathLst>
            </a:custGeom>
            <a:noFill/>
            <a:ln w="28575">
              <a:solidFill>
                <a:srgbClr val="FF0000"/>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sz="3200"/>
            </a:p>
          </p:txBody>
        </p:sp>
        <p:sp>
          <p:nvSpPr>
            <p:cNvPr id="22562" name="Line 34"/>
            <p:cNvSpPr>
              <a:spLocks noChangeShapeType="1"/>
            </p:cNvSpPr>
            <p:nvPr/>
          </p:nvSpPr>
          <p:spPr bwMode="auto">
            <a:xfrm rot="5400000" flipH="1">
              <a:off x="4696191" y="3671908"/>
              <a:ext cx="0" cy="843210"/>
            </a:xfrm>
            <a:prstGeom prst="line">
              <a:avLst/>
            </a:prstGeom>
            <a:noFill/>
            <a:ln w="28575">
              <a:solidFill>
                <a:srgbClr val="FF0000"/>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sz="3200"/>
            </a:p>
          </p:txBody>
        </p:sp>
        <p:sp>
          <p:nvSpPr>
            <p:cNvPr id="22565" name="Line 37"/>
            <p:cNvSpPr>
              <a:spLocks noChangeShapeType="1"/>
            </p:cNvSpPr>
            <p:nvPr/>
          </p:nvSpPr>
          <p:spPr bwMode="auto">
            <a:xfrm flipV="1">
              <a:off x="4589914" y="4408842"/>
              <a:ext cx="527882" cy="0"/>
            </a:xfrm>
            <a:prstGeom prst="line">
              <a:avLst/>
            </a:prstGeom>
            <a:noFill/>
            <a:ln w="28575">
              <a:solidFill>
                <a:srgbClr val="FF0000"/>
              </a:solidFill>
              <a:round/>
              <a:headEnd/>
              <a:tailEnd type="triangle" w="med" len="lg"/>
            </a:ln>
          </p:spPr>
          <p:txBody>
            <a:bodyPr vert="horz" wrap="square" lIns="121920" tIns="60960" rIns="121920" bIns="60960" numCol="1" anchor="t" anchorCtr="0" compatLnSpc="1">
              <a:prstTxWarp prst="textNoShape">
                <a:avLst/>
              </a:prstTxWarp>
            </a:bodyPr>
            <a:lstStyle/>
            <a:p>
              <a:endParaRPr lang="it-IT" sz="3200"/>
            </a:p>
          </p:txBody>
        </p:sp>
        <p:sp>
          <p:nvSpPr>
            <p:cNvPr id="22566" name="Freeform 38"/>
            <p:cNvSpPr>
              <a:spLocks/>
            </p:cNvSpPr>
            <p:nvPr/>
          </p:nvSpPr>
          <p:spPr bwMode="auto">
            <a:xfrm flipV="1">
              <a:off x="2793714" y="2537897"/>
              <a:ext cx="1796200" cy="193869"/>
            </a:xfrm>
            <a:custGeom>
              <a:avLst/>
              <a:gdLst/>
              <a:ahLst/>
              <a:cxnLst>
                <a:cxn ang="0">
                  <a:pos x="0" y="0"/>
                </a:cxn>
                <a:cxn ang="0">
                  <a:pos x="0" y="886"/>
                </a:cxn>
                <a:cxn ang="0">
                  <a:pos x="3847" y="895"/>
                </a:cxn>
              </a:cxnLst>
              <a:rect l="0" t="0" r="r" b="b"/>
              <a:pathLst>
                <a:path w="3847" h="895">
                  <a:moveTo>
                    <a:pt x="0" y="0"/>
                  </a:moveTo>
                  <a:lnTo>
                    <a:pt x="0" y="886"/>
                  </a:lnTo>
                  <a:lnTo>
                    <a:pt x="3847" y="895"/>
                  </a:lnTo>
                </a:path>
              </a:pathLst>
            </a:custGeom>
            <a:noFill/>
            <a:ln w="28575">
              <a:solidFill>
                <a:srgbClr val="FF0000"/>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sz="3200"/>
            </a:p>
          </p:txBody>
        </p:sp>
        <p:sp>
          <p:nvSpPr>
            <p:cNvPr id="44" name="Line 37"/>
            <p:cNvSpPr>
              <a:spLocks noChangeShapeType="1"/>
            </p:cNvSpPr>
            <p:nvPr/>
          </p:nvSpPr>
          <p:spPr bwMode="auto">
            <a:xfrm flipV="1">
              <a:off x="7256716" y="1863581"/>
              <a:ext cx="527882" cy="0"/>
            </a:xfrm>
            <a:prstGeom prst="line">
              <a:avLst/>
            </a:prstGeom>
            <a:noFill/>
            <a:ln w="28575">
              <a:solidFill>
                <a:srgbClr val="FF0000"/>
              </a:solidFill>
              <a:round/>
              <a:headEnd/>
              <a:tailEnd type="triangle" w="med" len="lg"/>
            </a:ln>
          </p:spPr>
          <p:txBody>
            <a:bodyPr vert="horz" wrap="square" lIns="121920" tIns="60960" rIns="121920" bIns="60960" numCol="1" anchor="t" anchorCtr="0" compatLnSpc="1">
              <a:prstTxWarp prst="textNoShape">
                <a:avLst/>
              </a:prstTxWarp>
            </a:bodyPr>
            <a:lstStyle/>
            <a:p>
              <a:endParaRPr lang="it-IT" sz="3200">
                <a:solidFill>
                  <a:srgbClr val="FF0000"/>
                </a:solidFill>
              </a:endParaRPr>
            </a:p>
          </p:txBody>
        </p:sp>
        <p:sp>
          <p:nvSpPr>
            <p:cNvPr id="45" name="Text Box 6"/>
            <p:cNvSpPr txBox="1">
              <a:spLocks noChangeArrowheads="1"/>
            </p:cNvSpPr>
            <p:nvPr/>
          </p:nvSpPr>
          <p:spPr bwMode="auto">
            <a:xfrm>
              <a:off x="7256716" y="1968690"/>
              <a:ext cx="1389892" cy="4376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9170" eaLnBrk="1" hangingPunct="1">
                <a:spcAft>
                  <a:spcPts val="1333"/>
                </a:spcAft>
              </a:pPr>
              <a:r>
                <a:rPr lang="it-IT" sz="1867" u="none" dirty="0">
                  <a:solidFill>
                    <a:srgbClr val="FF0000"/>
                  </a:solidFill>
                  <a:latin typeface="Calibri" pitchFamily="34" charset="0"/>
                </a:rPr>
                <a:t>Collegamenti per il trasferimento dati</a:t>
              </a:r>
              <a:endParaRPr lang="it-IT" sz="3200" b="0" u="none" dirty="0">
                <a:solidFill>
                  <a:srgbClr val="FF0000"/>
                </a:solidFill>
                <a:latin typeface="Arial" pitchFamily="34" charset="0"/>
              </a:endParaRPr>
            </a:p>
          </p:txBody>
        </p:sp>
      </p:grpSp>
      <p:grpSp>
        <p:nvGrpSpPr>
          <p:cNvPr id="54" name="Group 53"/>
          <p:cNvGrpSpPr/>
          <p:nvPr/>
        </p:nvGrpSpPr>
        <p:grpSpPr>
          <a:xfrm>
            <a:off x="4005245" y="1938806"/>
            <a:ext cx="7523567" cy="3869998"/>
            <a:chOff x="3003933" y="1454104"/>
            <a:chExt cx="5642675" cy="2902499"/>
          </a:xfrm>
        </p:grpSpPr>
        <p:sp>
          <p:nvSpPr>
            <p:cNvPr id="22549" name="Line 21"/>
            <p:cNvSpPr>
              <a:spLocks noChangeShapeType="1"/>
            </p:cNvSpPr>
            <p:nvPr/>
          </p:nvSpPr>
          <p:spPr bwMode="auto">
            <a:xfrm>
              <a:off x="3003933" y="1454104"/>
              <a:ext cx="950655" cy="0"/>
            </a:xfrm>
            <a:prstGeom prst="line">
              <a:avLst/>
            </a:prstGeom>
            <a:noFill/>
            <a:ln w="28575">
              <a:solidFill>
                <a:srgbClr val="333333"/>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sz="3200"/>
            </a:p>
          </p:txBody>
        </p:sp>
        <p:sp>
          <p:nvSpPr>
            <p:cNvPr id="22557" name="Line 29"/>
            <p:cNvSpPr>
              <a:spLocks noChangeShapeType="1"/>
            </p:cNvSpPr>
            <p:nvPr/>
          </p:nvSpPr>
          <p:spPr bwMode="auto">
            <a:xfrm>
              <a:off x="3954588" y="2227241"/>
              <a:ext cx="1163209" cy="0"/>
            </a:xfrm>
            <a:prstGeom prst="line">
              <a:avLst/>
            </a:prstGeom>
            <a:noFill/>
            <a:ln w="28575">
              <a:solidFill>
                <a:srgbClr val="333333"/>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sz="3200"/>
            </a:p>
          </p:txBody>
        </p:sp>
        <p:sp>
          <p:nvSpPr>
            <p:cNvPr id="48" name="Line 37"/>
            <p:cNvSpPr>
              <a:spLocks noChangeShapeType="1"/>
            </p:cNvSpPr>
            <p:nvPr/>
          </p:nvSpPr>
          <p:spPr bwMode="auto">
            <a:xfrm flipV="1">
              <a:off x="7256716" y="3813888"/>
              <a:ext cx="527882" cy="0"/>
            </a:xfrm>
            <a:prstGeom prst="line">
              <a:avLst/>
            </a:prstGeom>
            <a:noFill/>
            <a:ln w="28575">
              <a:solidFill>
                <a:schemeClr val="tx1"/>
              </a:solidFill>
              <a:round/>
              <a:headEnd/>
              <a:tailEnd type="triangle" w="med" len="lg"/>
            </a:ln>
          </p:spPr>
          <p:txBody>
            <a:bodyPr vert="horz" wrap="square" lIns="121920" tIns="60960" rIns="121920" bIns="60960" numCol="1" anchor="t" anchorCtr="0" compatLnSpc="1">
              <a:prstTxWarp prst="textNoShape">
                <a:avLst/>
              </a:prstTxWarp>
            </a:bodyPr>
            <a:lstStyle/>
            <a:p>
              <a:endParaRPr lang="it-IT" sz="3200">
                <a:solidFill>
                  <a:srgbClr val="FF0000"/>
                </a:solidFill>
              </a:endParaRPr>
            </a:p>
          </p:txBody>
        </p:sp>
        <p:sp>
          <p:nvSpPr>
            <p:cNvPr id="49" name="Text Box 6"/>
            <p:cNvSpPr txBox="1">
              <a:spLocks noChangeArrowheads="1"/>
            </p:cNvSpPr>
            <p:nvPr/>
          </p:nvSpPr>
          <p:spPr bwMode="auto">
            <a:xfrm>
              <a:off x="7256716" y="3918997"/>
              <a:ext cx="1389892" cy="4376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9170" eaLnBrk="1" hangingPunct="1">
                <a:spcAft>
                  <a:spcPts val="1333"/>
                </a:spcAft>
              </a:pPr>
              <a:r>
                <a:rPr lang="it-IT" sz="1867" u="none" dirty="0">
                  <a:solidFill>
                    <a:schemeClr val="tx1"/>
                  </a:solidFill>
                  <a:latin typeface="Calibri" pitchFamily="34" charset="0"/>
                </a:rPr>
                <a:t>Collegamenti di controllo</a:t>
              </a:r>
              <a:endParaRPr lang="it-IT" sz="3200" b="0" u="none" dirty="0">
                <a:solidFill>
                  <a:schemeClr val="tx1"/>
                </a:solidFill>
                <a:latin typeface="Arial" pitchFamily="34" charset="0"/>
              </a:endParaRPr>
            </a:p>
          </p:txBody>
        </p:sp>
      </p:grpSp>
      <p:grpSp>
        <p:nvGrpSpPr>
          <p:cNvPr id="53" name="Group 52"/>
          <p:cNvGrpSpPr/>
          <p:nvPr/>
        </p:nvGrpSpPr>
        <p:grpSpPr>
          <a:xfrm>
            <a:off x="3999015" y="3700795"/>
            <a:ext cx="7529796" cy="785550"/>
            <a:chOff x="2999261" y="2775594"/>
            <a:chExt cx="5647347" cy="589162"/>
          </a:xfrm>
        </p:grpSpPr>
        <p:sp>
          <p:nvSpPr>
            <p:cNvPr id="22550" name="Line 22"/>
            <p:cNvSpPr>
              <a:spLocks noChangeShapeType="1"/>
            </p:cNvSpPr>
            <p:nvPr/>
          </p:nvSpPr>
          <p:spPr bwMode="auto">
            <a:xfrm rot="5400000" flipH="1">
              <a:off x="4696191" y="2518042"/>
              <a:ext cx="0" cy="843210"/>
            </a:xfrm>
            <a:prstGeom prst="line">
              <a:avLst/>
            </a:prstGeom>
            <a:noFill/>
            <a:ln w="28575">
              <a:solidFill>
                <a:srgbClr val="0000FF"/>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sz="3200"/>
            </a:p>
          </p:txBody>
        </p:sp>
        <p:sp>
          <p:nvSpPr>
            <p:cNvPr id="22551" name="Line 23"/>
            <p:cNvSpPr>
              <a:spLocks noChangeShapeType="1"/>
            </p:cNvSpPr>
            <p:nvPr/>
          </p:nvSpPr>
          <p:spPr bwMode="auto">
            <a:xfrm flipV="1">
              <a:off x="4587578" y="3364756"/>
              <a:ext cx="527882" cy="0"/>
            </a:xfrm>
            <a:prstGeom prst="line">
              <a:avLst/>
            </a:prstGeom>
            <a:noFill/>
            <a:ln w="28575">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sz="3200"/>
            </a:p>
          </p:txBody>
        </p:sp>
        <p:sp>
          <p:nvSpPr>
            <p:cNvPr id="46" name="Line 37"/>
            <p:cNvSpPr>
              <a:spLocks noChangeShapeType="1"/>
            </p:cNvSpPr>
            <p:nvPr/>
          </p:nvSpPr>
          <p:spPr bwMode="auto">
            <a:xfrm flipV="1">
              <a:off x="7256716" y="2775594"/>
              <a:ext cx="527882" cy="0"/>
            </a:xfrm>
            <a:prstGeom prst="line">
              <a:avLst/>
            </a:prstGeom>
            <a:noFill/>
            <a:ln w="28575">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sz="3200">
                <a:solidFill>
                  <a:srgbClr val="FF0000"/>
                </a:solidFill>
              </a:endParaRPr>
            </a:p>
          </p:txBody>
        </p:sp>
        <p:sp>
          <p:nvSpPr>
            <p:cNvPr id="47" name="Text Box 6"/>
            <p:cNvSpPr txBox="1">
              <a:spLocks noChangeArrowheads="1"/>
            </p:cNvSpPr>
            <p:nvPr/>
          </p:nvSpPr>
          <p:spPr bwMode="auto">
            <a:xfrm>
              <a:off x="7256716" y="2880702"/>
              <a:ext cx="1389892" cy="4376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9170" eaLnBrk="1" hangingPunct="1">
                <a:spcAft>
                  <a:spcPts val="1333"/>
                </a:spcAft>
              </a:pPr>
              <a:r>
                <a:rPr lang="it-IT" sz="1867" u="none" dirty="0">
                  <a:solidFill>
                    <a:srgbClr val="0000FF"/>
                  </a:solidFill>
                  <a:latin typeface="Calibri" pitchFamily="34" charset="0"/>
                </a:rPr>
                <a:t>Collegamenti per il trasferimento istruzioni</a:t>
              </a:r>
              <a:endParaRPr lang="it-IT" sz="3200" b="0" u="none" dirty="0">
                <a:solidFill>
                  <a:srgbClr val="0000FF"/>
                </a:solidFill>
                <a:latin typeface="Arial" pitchFamily="34" charset="0"/>
              </a:endParaRPr>
            </a:p>
          </p:txBody>
        </p:sp>
        <p:sp>
          <p:nvSpPr>
            <p:cNvPr id="22548" name="Line 20"/>
            <p:cNvSpPr>
              <a:spLocks noChangeShapeType="1"/>
            </p:cNvSpPr>
            <p:nvPr/>
          </p:nvSpPr>
          <p:spPr bwMode="auto">
            <a:xfrm flipH="1" flipV="1">
              <a:off x="3003933" y="2832203"/>
              <a:ext cx="1265982" cy="0"/>
            </a:xfrm>
            <a:prstGeom prst="line">
              <a:avLst/>
            </a:prstGeom>
            <a:noFill/>
            <a:ln w="28575">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sz="3200"/>
            </a:p>
          </p:txBody>
        </p:sp>
        <p:sp>
          <p:nvSpPr>
            <p:cNvPr id="22547" name="Line 19"/>
            <p:cNvSpPr>
              <a:spLocks noChangeShapeType="1"/>
            </p:cNvSpPr>
            <p:nvPr/>
          </p:nvSpPr>
          <p:spPr bwMode="auto">
            <a:xfrm flipV="1">
              <a:off x="2999261" y="3254976"/>
              <a:ext cx="1588317" cy="0"/>
            </a:xfrm>
            <a:prstGeom prst="line">
              <a:avLst/>
            </a:prstGeom>
            <a:noFill/>
            <a:ln w="28575">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sz="32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wipe(left)">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up)">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down)">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left)">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animEffect transition="in" filter="wipe(left)">
                                      <p:cBhvr>
                                        <p:cTn id="2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a:bodyPr>
          <a:lstStyle/>
          <a:p>
            <a:r>
              <a:rPr lang="it-IT" dirty="0"/>
              <a:t>Una successione di istruzioni</a:t>
            </a:r>
          </a:p>
        </p:txBody>
      </p:sp>
      <p:sp>
        <p:nvSpPr>
          <p:cNvPr id="20" name="Text Placeholder 19"/>
          <p:cNvSpPr>
            <a:spLocks noGrp="1"/>
          </p:cNvSpPr>
          <p:nvPr>
            <p:ph idx="1"/>
          </p:nvPr>
        </p:nvSpPr>
        <p:spPr>
          <a:xfrm>
            <a:off x="335360" y="1412876"/>
            <a:ext cx="11737304" cy="2376164"/>
          </a:xfrm>
        </p:spPr>
        <p:txBody>
          <a:bodyPr>
            <a:normAutofit fontScale="92500"/>
          </a:bodyPr>
          <a:lstStyle/>
          <a:p>
            <a:r>
              <a:rPr lang="it-IT" sz="2800" dirty="0"/>
              <a:t>Ipotizziamo che</a:t>
            </a:r>
          </a:p>
          <a:p>
            <a:pPr lvl="1"/>
            <a:r>
              <a:rPr lang="it-IT" sz="2400" dirty="0"/>
              <a:t>si debba eseguire l’istruzione </a:t>
            </a:r>
            <a:r>
              <a:rPr lang="it-IT" sz="2400" b="1" dirty="0">
                <a:solidFill>
                  <a:srgbClr val="C00000"/>
                </a:solidFill>
              </a:rPr>
              <a:t>A ⟵ A + B + C</a:t>
            </a:r>
            <a:br>
              <a:rPr lang="it-IT" sz="2400" b="1" dirty="0">
                <a:solidFill>
                  <a:srgbClr val="C00000"/>
                </a:solidFill>
              </a:rPr>
            </a:br>
            <a:r>
              <a:rPr lang="it-IT" sz="2400" dirty="0"/>
              <a:t>(assegna alla variabile A la somma del contenuto delle variabili A, B e C)</a:t>
            </a:r>
          </a:p>
          <a:p>
            <a:pPr lvl="1"/>
            <a:r>
              <a:rPr lang="it-IT" sz="2400" dirty="0"/>
              <a:t>le corrispondenti istruzioni in linguaggio macchina si trovino all’indirizzo 789, 790, 791, …</a:t>
            </a:r>
            <a:br>
              <a:rPr lang="it-IT" sz="2400" dirty="0"/>
            </a:br>
            <a:r>
              <a:rPr lang="it-IT" sz="2400" dirty="0"/>
              <a:t>(come riportato nella tabella sottostante)</a:t>
            </a:r>
          </a:p>
          <a:p>
            <a:pPr lvl="1"/>
            <a:r>
              <a:rPr lang="it-IT" sz="2400" dirty="0"/>
              <a:t>le variabili A, B e C si trovino rispettivamente nelle celle di memoria 4000 (A), 4004 (B) e 4008 (C)</a:t>
            </a:r>
          </a:p>
        </p:txBody>
      </p:sp>
      <p:graphicFrame>
        <p:nvGraphicFramePr>
          <p:cNvPr id="10" name="Content Placeholder 6">
            <a:extLst>
              <a:ext uri="{FF2B5EF4-FFF2-40B4-BE49-F238E27FC236}">
                <a16:creationId xmlns:a16="http://schemas.microsoft.com/office/drawing/2014/main" id="{336B11C2-BE76-448F-A48C-AC9A11F855EE}"/>
              </a:ext>
            </a:extLst>
          </p:cNvPr>
          <p:cNvGraphicFramePr>
            <a:graphicFrameLocks/>
          </p:cNvGraphicFramePr>
          <p:nvPr>
            <p:extLst>
              <p:ext uri="{D42A27DB-BD31-4B8C-83A1-F6EECF244321}">
                <p14:modId xmlns:p14="http://schemas.microsoft.com/office/powerpoint/2010/main" val="4285322077"/>
              </p:ext>
            </p:extLst>
          </p:nvPr>
        </p:nvGraphicFramePr>
        <p:xfrm>
          <a:off x="1055440" y="3836350"/>
          <a:ext cx="9599598" cy="2520000"/>
        </p:xfrm>
        <a:graphic>
          <a:graphicData uri="http://schemas.openxmlformats.org/drawingml/2006/table">
            <a:tbl>
              <a:tblPr firstRow="1" bandRow="1">
                <a:tableStyleId>{69012ECD-51FC-41F1-AA8D-1B2483CD663E}</a:tableStyleId>
              </a:tblPr>
              <a:tblGrid>
                <a:gridCol w="741485">
                  <a:extLst>
                    <a:ext uri="{9D8B030D-6E8A-4147-A177-3AD203B41FA5}">
                      <a16:colId xmlns:a16="http://schemas.microsoft.com/office/drawing/2014/main" val="20000"/>
                    </a:ext>
                  </a:extLst>
                </a:gridCol>
                <a:gridCol w="2435347">
                  <a:extLst>
                    <a:ext uri="{9D8B030D-6E8A-4147-A177-3AD203B41FA5}">
                      <a16:colId xmlns:a16="http://schemas.microsoft.com/office/drawing/2014/main" val="20001"/>
                    </a:ext>
                  </a:extLst>
                </a:gridCol>
                <a:gridCol w="6422766">
                  <a:extLst>
                    <a:ext uri="{9D8B030D-6E8A-4147-A177-3AD203B41FA5}">
                      <a16:colId xmlns:a16="http://schemas.microsoft.com/office/drawing/2014/main" val="20002"/>
                    </a:ext>
                  </a:extLst>
                </a:gridCol>
              </a:tblGrid>
              <a:tr h="280000">
                <a:tc>
                  <a:txBody>
                    <a:bodyPr/>
                    <a:lstStyle/>
                    <a:p>
                      <a:pPr algn="ctr">
                        <a:spcBef>
                          <a:spcPts val="100"/>
                        </a:spcBef>
                        <a:spcAft>
                          <a:spcPts val="100"/>
                        </a:spcAft>
                      </a:pPr>
                      <a:r>
                        <a:rPr lang="it-IT" sz="1800" dirty="0"/>
                        <a:t> </a:t>
                      </a:r>
                      <a:r>
                        <a:rPr lang="it-IT" sz="1800" dirty="0" err="1"/>
                        <a:t>Num</a:t>
                      </a:r>
                      <a:endParaRPr lang="it-IT" sz="1800" dirty="0"/>
                    </a:p>
                  </a:txBody>
                  <a:tcPr marL="88961" marR="88961" marT="0" marB="0"/>
                </a:tc>
                <a:tc>
                  <a:txBody>
                    <a:bodyPr/>
                    <a:lstStyle/>
                    <a:p>
                      <a:pPr algn="ctr">
                        <a:spcBef>
                          <a:spcPts val="100"/>
                        </a:spcBef>
                        <a:spcAft>
                          <a:spcPts val="100"/>
                        </a:spcAft>
                      </a:pPr>
                      <a:r>
                        <a:rPr lang="it-IT" sz="1800" dirty="0"/>
                        <a:t>Istruzione</a:t>
                      </a:r>
                    </a:p>
                  </a:txBody>
                  <a:tcPr marL="88961" marR="88961" marT="0" marB="0"/>
                </a:tc>
                <a:tc>
                  <a:txBody>
                    <a:bodyPr/>
                    <a:lstStyle/>
                    <a:p>
                      <a:pPr algn="ctr">
                        <a:spcBef>
                          <a:spcPts val="100"/>
                        </a:spcBef>
                        <a:spcAft>
                          <a:spcPts val="100"/>
                        </a:spcAft>
                      </a:pPr>
                      <a:r>
                        <a:rPr lang="it-IT" sz="1800" dirty="0"/>
                        <a:t>Commento</a:t>
                      </a:r>
                    </a:p>
                  </a:txBody>
                  <a:tcPr marL="88961" marR="88961" marT="0" marB="0"/>
                </a:tc>
                <a:extLst>
                  <a:ext uri="{0D108BD9-81ED-4DB2-BD59-A6C34878D82A}">
                    <a16:rowId xmlns:a16="http://schemas.microsoft.com/office/drawing/2014/main" val="10000"/>
                  </a:ext>
                </a:extLst>
              </a:tr>
              <a:tr h="280000">
                <a:tc>
                  <a:txBody>
                    <a:bodyPr/>
                    <a:lstStyle/>
                    <a:p>
                      <a:pPr algn="ctr">
                        <a:spcBef>
                          <a:spcPts val="300"/>
                        </a:spcBef>
                        <a:spcAft>
                          <a:spcPts val="300"/>
                        </a:spcAft>
                      </a:pPr>
                      <a:r>
                        <a:rPr lang="it-IT" sz="1800" b="1" dirty="0">
                          <a:solidFill>
                            <a:schemeClr val="accent1"/>
                          </a:solidFill>
                          <a:latin typeface="Consolas" pitchFamily="49" charset="0"/>
                        </a:rPr>
                        <a:t>…</a:t>
                      </a:r>
                    </a:p>
                  </a:txBody>
                  <a:tcPr marL="88961" marR="88961" marT="0" marB="0"/>
                </a:tc>
                <a:tc>
                  <a:txBody>
                    <a:bodyPr/>
                    <a:lstStyle/>
                    <a:p>
                      <a:pPr algn="l">
                        <a:spcBef>
                          <a:spcPts val="300"/>
                        </a:spcBef>
                        <a:spcAft>
                          <a:spcPts val="300"/>
                        </a:spcAft>
                      </a:pPr>
                      <a:r>
                        <a:rPr lang="it-IT" sz="1800" b="1" dirty="0">
                          <a:solidFill>
                            <a:srgbClr val="C00000"/>
                          </a:solidFill>
                          <a:latin typeface="Consolas" pitchFamily="49" charset="0"/>
                        </a:rPr>
                        <a:t>… </a:t>
                      </a:r>
                      <a:r>
                        <a:rPr lang="it-IT" sz="1800" b="1" dirty="0" err="1">
                          <a:solidFill>
                            <a:srgbClr val="C00000"/>
                          </a:solidFill>
                          <a:latin typeface="Consolas" pitchFamily="49" charset="0"/>
                        </a:rPr>
                        <a:t>…</a:t>
                      </a:r>
                      <a:r>
                        <a:rPr lang="it-IT" sz="1800" b="1" dirty="0">
                          <a:solidFill>
                            <a:srgbClr val="C00000"/>
                          </a:solidFill>
                          <a:latin typeface="Consolas" pitchFamily="49" charset="0"/>
                        </a:rPr>
                        <a:t> </a:t>
                      </a:r>
                      <a:r>
                        <a:rPr lang="it-IT" sz="1800" b="1" dirty="0" err="1">
                          <a:solidFill>
                            <a:srgbClr val="C00000"/>
                          </a:solidFill>
                          <a:latin typeface="Consolas" pitchFamily="49" charset="0"/>
                        </a:rPr>
                        <a:t>…</a:t>
                      </a:r>
                      <a:endParaRPr lang="it-IT" sz="1800" b="1" dirty="0">
                        <a:solidFill>
                          <a:srgbClr val="C00000"/>
                        </a:solidFill>
                        <a:latin typeface="Consolas" pitchFamily="49" charset="0"/>
                      </a:endParaRPr>
                    </a:p>
                  </a:txBody>
                  <a:tcPr marL="88961" marR="88961" marT="0" marB="0"/>
                </a:tc>
                <a:tc>
                  <a:txBody>
                    <a:bodyPr/>
                    <a:lstStyle/>
                    <a:p>
                      <a:pPr algn="l">
                        <a:spcBef>
                          <a:spcPts val="300"/>
                        </a:spcBef>
                        <a:spcAft>
                          <a:spcPts val="300"/>
                        </a:spcAft>
                      </a:pPr>
                      <a:endParaRPr lang="it-IT" sz="1800" i="1" dirty="0"/>
                    </a:p>
                  </a:txBody>
                  <a:tcPr marL="88961" marR="88961" marT="0" marB="0"/>
                </a:tc>
                <a:extLst>
                  <a:ext uri="{0D108BD9-81ED-4DB2-BD59-A6C34878D82A}">
                    <a16:rowId xmlns:a16="http://schemas.microsoft.com/office/drawing/2014/main" val="10001"/>
                  </a:ext>
                </a:extLst>
              </a:tr>
              <a:tr h="280000">
                <a:tc>
                  <a:txBody>
                    <a:bodyPr/>
                    <a:lstStyle/>
                    <a:p>
                      <a:pPr algn="ctr">
                        <a:spcBef>
                          <a:spcPts val="300"/>
                        </a:spcBef>
                        <a:spcAft>
                          <a:spcPts val="300"/>
                        </a:spcAft>
                      </a:pPr>
                      <a:r>
                        <a:rPr lang="it-IT" sz="1800" b="1" dirty="0">
                          <a:solidFill>
                            <a:schemeClr val="accent1"/>
                          </a:solidFill>
                          <a:latin typeface="Consolas" pitchFamily="49" charset="0"/>
                        </a:rPr>
                        <a:t>789</a:t>
                      </a:r>
                    </a:p>
                  </a:txBody>
                  <a:tcPr marL="88961" marR="88961" marT="0" marB="0"/>
                </a:tc>
                <a:tc>
                  <a:txBody>
                    <a:bodyPr/>
                    <a:lstStyle/>
                    <a:p>
                      <a:pPr algn="l">
                        <a:spcBef>
                          <a:spcPts val="300"/>
                        </a:spcBef>
                        <a:spcAft>
                          <a:spcPts val="300"/>
                        </a:spcAft>
                      </a:pPr>
                      <a:r>
                        <a:rPr lang="it-IT" sz="1800" b="1" dirty="0" err="1">
                          <a:solidFill>
                            <a:srgbClr val="C00000"/>
                          </a:solidFill>
                          <a:latin typeface="Consolas" pitchFamily="49" charset="0"/>
                        </a:rPr>
                        <a:t>load</a:t>
                      </a:r>
                      <a:r>
                        <a:rPr lang="it-IT" sz="1800" b="1" dirty="0">
                          <a:solidFill>
                            <a:srgbClr val="C00000"/>
                          </a:solidFill>
                          <a:latin typeface="Consolas" pitchFamily="49" charset="0"/>
                        </a:rPr>
                        <a:t>  R02,4000</a:t>
                      </a:r>
                    </a:p>
                  </a:txBody>
                  <a:tcPr marL="88961" marR="88961" marT="0" marB="0"/>
                </a:tc>
                <a:tc>
                  <a:txBody>
                    <a:bodyPr/>
                    <a:lstStyle/>
                    <a:p>
                      <a:pPr algn="l">
                        <a:spcBef>
                          <a:spcPts val="300"/>
                        </a:spcBef>
                        <a:spcAft>
                          <a:spcPts val="300"/>
                        </a:spcAft>
                      </a:pPr>
                      <a:r>
                        <a:rPr lang="it-IT" sz="1800" i="1" dirty="0">
                          <a:latin typeface="+mn-lt"/>
                        </a:rPr>
                        <a:t>trasferisce il contenuto della cella 4000 (A) nel registro R02</a:t>
                      </a:r>
                    </a:p>
                  </a:txBody>
                  <a:tcPr marL="88961" marR="88961" marT="0" marB="0" anchor="ctr"/>
                </a:tc>
                <a:extLst>
                  <a:ext uri="{0D108BD9-81ED-4DB2-BD59-A6C34878D82A}">
                    <a16:rowId xmlns:a16="http://schemas.microsoft.com/office/drawing/2014/main" val="10002"/>
                  </a:ext>
                </a:extLst>
              </a:tr>
              <a:tr h="280000">
                <a:tc>
                  <a:txBody>
                    <a:bodyPr/>
                    <a:lstStyle/>
                    <a:p>
                      <a:pPr algn="ctr">
                        <a:spcBef>
                          <a:spcPts val="300"/>
                        </a:spcBef>
                        <a:spcAft>
                          <a:spcPts val="300"/>
                        </a:spcAft>
                      </a:pPr>
                      <a:r>
                        <a:rPr lang="it-IT" sz="1800" b="1" dirty="0">
                          <a:solidFill>
                            <a:schemeClr val="accent1"/>
                          </a:solidFill>
                          <a:latin typeface="Consolas" pitchFamily="49" charset="0"/>
                        </a:rPr>
                        <a:t>790</a:t>
                      </a:r>
                    </a:p>
                  </a:txBody>
                  <a:tcPr marL="88961" marR="88961" marT="0" marB="0"/>
                </a:tc>
                <a:tc>
                  <a:txBody>
                    <a:bodyPr/>
                    <a:lstStyle/>
                    <a:p>
                      <a:pPr marL="0" marR="0" indent="0" algn="l" defTabSz="914400" eaLnBrk="1" fontAlgn="auto" latinLnBrk="0" hangingPunct="1">
                        <a:lnSpc>
                          <a:spcPct val="100000"/>
                        </a:lnSpc>
                        <a:spcBef>
                          <a:spcPts val="300"/>
                        </a:spcBef>
                        <a:spcAft>
                          <a:spcPts val="300"/>
                        </a:spcAft>
                        <a:buClrTx/>
                        <a:buSzTx/>
                        <a:buFontTx/>
                        <a:buNone/>
                        <a:tabLst/>
                        <a:defRPr/>
                      </a:pPr>
                      <a:r>
                        <a:rPr lang="it-IT" sz="1800" b="1" dirty="0" err="1">
                          <a:solidFill>
                            <a:srgbClr val="C00000"/>
                          </a:solidFill>
                          <a:latin typeface="Consolas" pitchFamily="49" charset="0"/>
                        </a:rPr>
                        <a:t>load</a:t>
                      </a:r>
                      <a:r>
                        <a:rPr lang="it-IT" sz="1800" b="1" dirty="0">
                          <a:solidFill>
                            <a:srgbClr val="C00000"/>
                          </a:solidFill>
                          <a:latin typeface="Consolas" pitchFamily="49" charset="0"/>
                        </a:rPr>
                        <a:t>  R03,4004</a:t>
                      </a:r>
                    </a:p>
                  </a:txBody>
                  <a:tcPr marL="88961" marR="88961" marT="0" marB="0"/>
                </a:tc>
                <a:tc>
                  <a:txBody>
                    <a:bodyPr/>
                    <a:lstStyle/>
                    <a:p>
                      <a:pPr algn="l">
                        <a:spcBef>
                          <a:spcPts val="300"/>
                        </a:spcBef>
                        <a:spcAft>
                          <a:spcPts val="300"/>
                        </a:spcAft>
                      </a:pPr>
                      <a:r>
                        <a:rPr lang="it-IT" sz="1800" i="1" dirty="0">
                          <a:latin typeface="+mn-lt"/>
                        </a:rPr>
                        <a:t>trasferisce il contenuto della cella 4004 (B) nel registro R03</a:t>
                      </a:r>
                    </a:p>
                  </a:txBody>
                  <a:tcPr marL="88961" marR="88961" marT="0" marB="0" anchor="ctr"/>
                </a:tc>
                <a:extLst>
                  <a:ext uri="{0D108BD9-81ED-4DB2-BD59-A6C34878D82A}">
                    <a16:rowId xmlns:a16="http://schemas.microsoft.com/office/drawing/2014/main" val="10003"/>
                  </a:ext>
                </a:extLst>
              </a:tr>
              <a:tr h="280000">
                <a:tc>
                  <a:txBody>
                    <a:bodyPr/>
                    <a:lstStyle/>
                    <a:p>
                      <a:pPr algn="ctr">
                        <a:spcBef>
                          <a:spcPts val="300"/>
                        </a:spcBef>
                        <a:spcAft>
                          <a:spcPts val="300"/>
                        </a:spcAft>
                      </a:pPr>
                      <a:r>
                        <a:rPr lang="it-IT" sz="1800" b="1" dirty="0">
                          <a:solidFill>
                            <a:schemeClr val="accent1"/>
                          </a:solidFill>
                          <a:latin typeface="Consolas" pitchFamily="49" charset="0"/>
                        </a:rPr>
                        <a:t>791</a:t>
                      </a:r>
                    </a:p>
                  </a:txBody>
                  <a:tcPr marL="88961" marR="88961" marT="0" marB="0"/>
                </a:tc>
                <a:tc>
                  <a:txBody>
                    <a:bodyPr/>
                    <a:lstStyle/>
                    <a:p>
                      <a:pPr algn="l">
                        <a:spcBef>
                          <a:spcPts val="300"/>
                        </a:spcBef>
                        <a:spcAft>
                          <a:spcPts val="300"/>
                        </a:spcAft>
                      </a:pPr>
                      <a:r>
                        <a:rPr lang="it-IT" sz="1800" b="1" dirty="0" err="1">
                          <a:solidFill>
                            <a:srgbClr val="C00000"/>
                          </a:solidFill>
                          <a:latin typeface="Consolas" pitchFamily="49" charset="0"/>
                        </a:rPr>
                        <a:t>add</a:t>
                      </a:r>
                      <a:r>
                        <a:rPr lang="it-IT" sz="1800" b="1" dirty="0">
                          <a:solidFill>
                            <a:srgbClr val="C00000"/>
                          </a:solidFill>
                          <a:latin typeface="Consolas" pitchFamily="49" charset="0"/>
                        </a:rPr>
                        <a:t>   R01,R02,R03</a:t>
                      </a:r>
                    </a:p>
                  </a:txBody>
                  <a:tcPr marL="88961" marR="88961" marT="0" marB="0"/>
                </a:tc>
                <a:tc>
                  <a:txBody>
                    <a:bodyPr/>
                    <a:lstStyle/>
                    <a:p>
                      <a:pPr algn="l">
                        <a:spcBef>
                          <a:spcPts val="300"/>
                        </a:spcBef>
                        <a:spcAft>
                          <a:spcPts val="300"/>
                        </a:spcAft>
                      </a:pPr>
                      <a:r>
                        <a:rPr lang="it-IT" sz="1800" i="1" dirty="0">
                          <a:latin typeface="+mn-lt"/>
                        </a:rPr>
                        <a:t>somma il contenuto dei registri R02 e R03 e scrive il risultato in R01</a:t>
                      </a:r>
                    </a:p>
                  </a:txBody>
                  <a:tcPr marL="88961" marR="88961" marT="0" marB="0" anchor="ctr"/>
                </a:tc>
                <a:extLst>
                  <a:ext uri="{0D108BD9-81ED-4DB2-BD59-A6C34878D82A}">
                    <a16:rowId xmlns:a16="http://schemas.microsoft.com/office/drawing/2014/main" val="10004"/>
                  </a:ext>
                </a:extLst>
              </a:tr>
              <a:tr h="280000">
                <a:tc>
                  <a:txBody>
                    <a:bodyPr/>
                    <a:lstStyle/>
                    <a:p>
                      <a:pPr algn="ctr">
                        <a:spcBef>
                          <a:spcPts val="300"/>
                        </a:spcBef>
                        <a:spcAft>
                          <a:spcPts val="300"/>
                        </a:spcAft>
                      </a:pPr>
                      <a:r>
                        <a:rPr lang="it-IT" sz="1800" b="1" dirty="0">
                          <a:solidFill>
                            <a:schemeClr val="accent1"/>
                          </a:solidFill>
                          <a:latin typeface="Consolas" pitchFamily="49" charset="0"/>
                        </a:rPr>
                        <a:t>792</a:t>
                      </a:r>
                    </a:p>
                  </a:txBody>
                  <a:tcPr marL="88961" marR="88961" marT="0" marB="0"/>
                </a:tc>
                <a:tc>
                  <a:txBody>
                    <a:bodyPr/>
                    <a:lstStyle/>
                    <a:p>
                      <a:pPr algn="l">
                        <a:spcBef>
                          <a:spcPts val="300"/>
                        </a:spcBef>
                        <a:spcAft>
                          <a:spcPts val="300"/>
                        </a:spcAft>
                      </a:pPr>
                      <a:r>
                        <a:rPr lang="it-IT" sz="1800" b="1" dirty="0" err="1">
                          <a:solidFill>
                            <a:srgbClr val="C00000"/>
                          </a:solidFill>
                          <a:latin typeface="Consolas" pitchFamily="49" charset="0"/>
                        </a:rPr>
                        <a:t>load</a:t>
                      </a:r>
                      <a:r>
                        <a:rPr lang="it-IT" sz="1800" b="1" dirty="0">
                          <a:solidFill>
                            <a:srgbClr val="C00000"/>
                          </a:solidFill>
                          <a:latin typeface="Consolas" pitchFamily="49" charset="0"/>
                        </a:rPr>
                        <a:t>  R02,4008</a:t>
                      </a:r>
                    </a:p>
                  </a:txBody>
                  <a:tcPr marL="88961" marR="88961" marT="0" marB="0"/>
                </a:tc>
                <a:tc>
                  <a:txBody>
                    <a:bodyPr/>
                    <a:lstStyle/>
                    <a:p>
                      <a:pPr algn="l">
                        <a:spcBef>
                          <a:spcPts val="300"/>
                        </a:spcBef>
                        <a:spcAft>
                          <a:spcPts val="300"/>
                        </a:spcAft>
                      </a:pPr>
                      <a:r>
                        <a:rPr lang="it-IT" sz="1800" i="1" dirty="0">
                          <a:latin typeface="+mn-lt"/>
                        </a:rPr>
                        <a:t>trasferisce il contenuto della cella 4008 (C) nel registro R02</a:t>
                      </a:r>
                    </a:p>
                  </a:txBody>
                  <a:tcPr marL="88961" marR="88961" marT="0" marB="0" anchor="ctr"/>
                </a:tc>
                <a:extLst>
                  <a:ext uri="{0D108BD9-81ED-4DB2-BD59-A6C34878D82A}">
                    <a16:rowId xmlns:a16="http://schemas.microsoft.com/office/drawing/2014/main" val="10005"/>
                  </a:ext>
                </a:extLst>
              </a:tr>
              <a:tr h="280000">
                <a:tc>
                  <a:txBody>
                    <a:bodyPr/>
                    <a:lstStyle/>
                    <a:p>
                      <a:pPr algn="ctr">
                        <a:spcBef>
                          <a:spcPts val="300"/>
                        </a:spcBef>
                        <a:spcAft>
                          <a:spcPts val="300"/>
                        </a:spcAft>
                      </a:pPr>
                      <a:r>
                        <a:rPr lang="it-IT" sz="1800" b="1" dirty="0">
                          <a:solidFill>
                            <a:schemeClr val="accent1"/>
                          </a:solidFill>
                          <a:latin typeface="Consolas" pitchFamily="49" charset="0"/>
                        </a:rPr>
                        <a:t>793</a:t>
                      </a:r>
                    </a:p>
                  </a:txBody>
                  <a:tcPr marL="88961" marR="88961" marT="0" marB="0"/>
                </a:tc>
                <a:tc>
                  <a:txBody>
                    <a:bodyPr/>
                    <a:lstStyle/>
                    <a:p>
                      <a:pPr algn="l">
                        <a:spcBef>
                          <a:spcPts val="300"/>
                        </a:spcBef>
                        <a:spcAft>
                          <a:spcPts val="300"/>
                        </a:spcAft>
                      </a:pPr>
                      <a:r>
                        <a:rPr lang="it-IT" sz="1800" b="1" dirty="0" err="1">
                          <a:solidFill>
                            <a:srgbClr val="C00000"/>
                          </a:solidFill>
                          <a:latin typeface="Consolas" pitchFamily="49" charset="0"/>
                        </a:rPr>
                        <a:t>add</a:t>
                      </a:r>
                      <a:r>
                        <a:rPr lang="it-IT" sz="1800" b="1" dirty="0">
                          <a:solidFill>
                            <a:srgbClr val="C00000"/>
                          </a:solidFill>
                          <a:latin typeface="Consolas" pitchFamily="49" charset="0"/>
                        </a:rPr>
                        <a:t>   R01,</a:t>
                      </a:r>
                      <a:r>
                        <a:rPr lang="it-IT" sz="1800" b="1" dirty="0" err="1">
                          <a:solidFill>
                            <a:srgbClr val="C00000"/>
                          </a:solidFill>
                          <a:latin typeface="Consolas" pitchFamily="49" charset="0"/>
                        </a:rPr>
                        <a:t>R01</a:t>
                      </a:r>
                      <a:r>
                        <a:rPr lang="it-IT" sz="1800" b="1" dirty="0">
                          <a:solidFill>
                            <a:srgbClr val="C00000"/>
                          </a:solidFill>
                          <a:latin typeface="Consolas" pitchFamily="49" charset="0"/>
                        </a:rPr>
                        <a:t>,R02</a:t>
                      </a:r>
                    </a:p>
                  </a:txBody>
                  <a:tcPr marL="88961" marR="88961" marT="0" marB="0"/>
                </a:tc>
                <a:tc>
                  <a:txBody>
                    <a:bodyPr/>
                    <a:lstStyle/>
                    <a:p>
                      <a:pPr algn="l">
                        <a:spcBef>
                          <a:spcPts val="300"/>
                        </a:spcBef>
                        <a:spcAft>
                          <a:spcPts val="300"/>
                        </a:spcAft>
                      </a:pPr>
                      <a:r>
                        <a:rPr lang="it-IT" sz="1800" i="1" dirty="0">
                          <a:latin typeface="+mn-lt"/>
                        </a:rPr>
                        <a:t>somma il contenuto dei registri R01 e R02 e scrive il risultato in R01</a:t>
                      </a:r>
                    </a:p>
                  </a:txBody>
                  <a:tcPr marL="88961" marR="88961" marT="0" marB="0" anchor="ctr"/>
                </a:tc>
                <a:extLst>
                  <a:ext uri="{0D108BD9-81ED-4DB2-BD59-A6C34878D82A}">
                    <a16:rowId xmlns:a16="http://schemas.microsoft.com/office/drawing/2014/main" val="10006"/>
                  </a:ext>
                </a:extLst>
              </a:tr>
              <a:tr h="280000">
                <a:tc>
                  <a:txBody>
                    <a:bodyPr/>
                    <a:lstStyle/>
                    <a:p>
                      <a:pPr algn="ctr">
                        <a:spcBef>
                          <a:spcPts val="300"/>
                        </a:spcBef>
                        <a:spcAft>
                          <a:spcPts val="300"/>
                        </a:spcAft>
                      </a:pPr>
                      <a:r>
                        <a:rPr lang="it-IT" sz="1800" b="1" dirty="0">
                          <a:solidFill>
                            <a:schemeClr val="accent1"/>
                          </a:solidFill>
                          <a:latin typeface="Consolas" pitchFamily="49" charset="0"/>
                        </a:rPr>
                        <a:t>794</a:t>
                      </a:r>
                    </a:p>
                  </a:txBody>
                  <a:tcPr marL="88961" marR="88961" marT="0" marB="0"/>
                </a:tc>
                <a:tc>
                  <a:txBody>
                    <a:bodyPr/>
                    <a:lstStyle/>
                    <a:p>
                      <a:pPr algn="l">
                        <a:spcBef>
                          <a:spcPts val="300"/>
                        </a:spcBef>
                        <a:spcAft>
                          <a:spcPts val="300"/>
                        </a:spcAft>
                      </a:pPr>
                      <a:r>
                        <a:rPr lang="it-IT" sz="1800" b="1" dirty="0" err="1">
                          <a:solidFill>
                            <a:srgbClr val="C00000"/>
                          </a:solidFill>
                          <a:latin typeface="Consolas" pitchFamily="49" charset="0"/>
                        </a:rPr>
                        <a:t>store</a:t>
                      </a:r>
                      <a:r>
                        <a:rPr lang="it-IT" sz="1800" b="1" dirty="0">
                          <a:solidFill>
                            <a:srgbClr val="C00000"/>
                          </a:solidFill>
                          <a:latin typeface="Consolas" pitchFamily="49" charset="0"/>
                        </a:rPr>
                        <a:t> R01,4000</a:t>
                      </a:r>
                    </a:p>
                  </a:txBody>
                  <a:tcPr marL="88961" marR="88961" marT="0" marB="0"/>
                </a:tc>
                <a:tc>
                  <a:txBody>
                    <a:bodyPr/>
                    <a:lstStyle/>
                    <a:p>
                      <a:pPr algn="l">
                        <a:spcBef>
                          <a:spcPts val="300"/>
                        </a:spcBef>
                        <a:spcAft>
                          <a:spcPts val="300"/>
                        </a:spcAft>
                      </a:pPr>
                      <a:r>
                        <a:rPr lang="it-IT" sz="1800" i="1" dirty="0">
                          <a:latin typeface="+mn-lt"/>
                        </a:rPr>
                        <a:t>trasferisce il contenuto del registro R01 nella cella 4000 (A)</a:t>
                      </a:r>
                    </a:p>
                  </a:txBody>
                  <a:tcPr marL="88961" marR="88961" marT="0" marB="0" anchor="ctr"/>
                </a:tc>
                <a:extLst>
                  <a:ext uri="{0D108BD9-81ED-4DB2-BD59-A6C34878D82A}">
                    <a16:rowId xmlns:a16="http://schemas.microsoft.com/office/drawing/2014/main" val="10007"/>
                  </a:ext>
                </a:extLst>
              </a:tr>
              <a:tr h="280000">
                <a:tc>
                  <a:txBody>
                    <a:bodyPr/>
                    <a:lstStyle/>
                    <a:p>
                      <a:pPr algn="ctr">
                        <a:spcBef>
                          <a:spcPts val="300"/>
                        </a:spcBef>
                        <a:spcAft>
                          <a:spcPts val="300"/>
                        </a:spcAft>
                      </a:pPr>
                      <a:r>
                        <a:rPr lang="it-IT" sz="1800" b="1" dirty="0">
                          <a:solidFill>
                            <a:schemeClr val="accent1"/>
                          </a:solidFill>
                          <a:latin typeface="Consolas" pitchFamily="49" charset="0"/>
                        </a:rPr>
                        <a:t>…</a:t>
                      </a:r>
                    </a:p>
                  </a:txBody>
                  <a:tcPr marL="88961" marR="88961" marT="0" marB="0"/>
                </a:tc>
                <a:tc>
                  <a:txBody>
                    <a:bodyPr/>
                    <a:lstStyle/>
                    <a:p>
                      <a:pPr algn="l">
                        <a:spcBef>
                          <a:spcPts val="300"/>
                        </a:spcBef>
                        <a:spcAft>
                          <a:spcPts val="300"/>
                        </a:spcAft>
                      </a:pPr>
                      <a:r>
                        <a:rPr lang="it-IT" sz="1800" b="1" dirty="0">
                          <a:solidFill>
                            <a:srgbClr val="C00000"/>
                          </a:solidFill>
                          <a:latin typeface="Consolas" pitchFamily="49" charset="0"/>
                        </a:rPr>
                        <a:t>… </a:t>
                      </a:r>
                      <a:r>
                        <a:rPr lang="it-IT" sz="1800" b="1" dirty="0" err="1">
                          <a:solidFill>
                            <a:srgbClr val="C00000"/>
                          </a:solidFill>
                          <a:latin typeface="Consolas" pitchFamily="49" charset="0"/>
                        </a:rPr>
                        <a:t>…</a:t>
                      </a:r>
                      <a:r>
                        <a:rPr lang="it-IT" sz="1800" b="1" dirty="0">
                          <a:solidFill>
                            <a:srgbClr val="C00000"/>
                          </a:solidFill>
                          <a:latin typeface="Consolas" pitchFamily="49" charset="0"/>
                        </a:rPr>
                        <a:t> </a:t>
                      </a:r>
                      <a:r>
                        <a:rPr lang="it-IT" sz="1800" b="1" dirty="0" err="1">
                          <a:solidFill>
                            <a:srgbClr val="C00000"/>
                          </a:solidFill>
                          <a:latin typeface="Consolas" pitchFamily="49" charset="0"/>
                        </a:rPr>
                        <a:t>…</a:t>
                      </a:r>
                      <a:endParaRPr lang="it-IT" sz="1800" b="1" dirty="0">
                        <a:solidFill>
                          <a:srgbClr val="C00000"/>
                        </a:solidFill>
                        <a:latin typeface="Consolas" pitchFamily="49" charset="0"/>
                      </a:endParaRPr>
                    </a:p>
                  </a:txBody>
                  <a:tcPr marL="88961" marR="88961" marT="0" marB="0"/>
                </a:tc>
                <a:tc>
                  <a:txBody>
                    <a:bodyPr/>
                    <a:lstStyle/>
                    <a:p>
                      <a:pPr algn="l">
                        <a:spcBef>
                          <a:spcPts val="300"/>
                        </a:spcBef>
                        <a:spcAft>
                          <a:spcPts val="300"/>
                        </a:spcAft>
                      </a:pPr>
                      <a:endParaRPr lang="it-IT" sz="1800" i="1" dirty="0"/>
                    </a:p>
                  </a:txBody>
                  <a:tcPr marL="88961" marR="88961"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it-IT" dirty="0"/>
              <a:t>Situazione iniziale</a:t>
            </a:r>
          </a:p>
        </p:txBody>
      </p:sp>
      <p:sp>
        <p:nvSpPr>
          <p:cNvPr id="24578" name="Text Box 2"/>
          <p:cNvSpPr txBox="1">
            <a:spLocks noChangeArrowheads="1"/>
          </p:cNvSpPr>
          <p:nvPr/>
        </p:nvSpPr>
        <p:spPr bwMode="auto">
          <a:xfrm>
            <a:off x="2753773" y="4081995"/>
            <a:ext cx="1062552"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0789</a:t>
            </a:r>
            <a:endParaRPr lang="it-IT" sz="5333" b="0" u="none" dirty="0">
              <a:solidFill>
                <a:schemeClr val="tx1"/>
              </a:solidFill>
              <a:latin typeface="Consolas" pitchFamily="49" charset="0"/>
            </a:endParaRPr>
          </a:p>
        </p:txBody>
      </p:sp>
      <p:grpSp>
        <p:nvGrpSpPr>
          <p:cNvPr id="78" name="Group 77"/>
          <p:cNvGrpSpPr/>
          <p:nvPr/>
        </p:nvGrpSpPr>
        <p:grpSpPr>
          <a:xfrm>
            <a:off x="5238744" y="1238235"/>
            <a:ext cx="1714512" cy="5143535"/>
            <a:chOff x="3929058" y="928676"/>
            <a:chExt cx="1285884" cy="3960000"/>
          </a:xfrm>
        </p:grpSpPr>
        <p:sp>
          <p:nvSpPr>
            <p:cNvPr id="24588" name="Line 12"/>
            <p:cNvSpPr>
              <a:spLocks noChangeShapeType="1"/>
            </p:cNvSpPr>
            <p:nvPr/>
          </p:nvSpPr>
          <p:spPr bwMode="auto">
            <a:xfrm>
              <a:off x="4786314"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89" name="Text Box 13"/>
            <p:cNvSpPr txBox="1">
              <a:spLocks noChangeArrowheads="1"/>
            </p:cNvSpPr>
            <p:nvPr/>
          </p:nvSpPr>
          <p:spPr bwMode="auto">
            <a:xfrm>
              <a:off x="4572000" y="4143386"/>
              <a:ext cx="214315" cy="679453"/>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dati</a:t>
              </a:r>
              <a:endParaRPr lang="it-IT" sz="2667" b="0" u="none" dirty="0">
                <a:solidFill>
                  <a:schemeClr val="tx1"/>
                </a:solidFill>
                <a:latin typeface="Arial" pitchFamily="34" charset="0"/>
              </a:endParaRPr>
            </a:p>
          </p:txBody>
        </p:sp>
        <p:sp>
          <p:nvSpPr>
            <p:cNvPr id="24590" name="Text Box 14"/>
            <p:cNvSpPr txBox="1">
              <a:spLocks noChangeArrowheads="1"/>
            </p:cNvSpPr>
            <p:nvPr/>
          </p:nvSpPr>
          <p:spPr bwMode="auto">
            <a:xfrm>
              <a:off x="4857752" y="4246579"/>
              <a:ext cx="357190"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indirizzi</a:t>
              </a:r>
              <a:endParaRPr lang="it-IT" sz="2667" b="0" u="none" dirty="0">
                <a:solidFill>
                  <a:schemeClr val="tx1"/>
                </a:solidFill>
                <a:latin typeface="Arial" pitchFamily="34" charset="0"/>
              </a:endParaRPr>
            </a:p>
          </p:txBody>
        </p:sp>
        <p:sp>
          <p:nvSpPr>
            <p:cNvPr id="24591" name="Text Box 15"/>
            <p:cNvSpPr txBox="1">
              <a:spLocks noChangeArrowheads="1"/>
            </p:cNvSpPr>
            <p:nvPr/>
          </p:nvSpPr>
          <p:spPr bwMode="auto">
            <a:xfrm>
              <a:off x="3929058" y="4246579"/>
              <a:ext cx="400054"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controllo</a:t>
              </a:r>
              <a:endParaRPr lang="it-IT" sz="2667" b="0" u="none" dirty="0">
                <a:solidFill>
                  <a:schemeClr val="tx1"/>
                </a:solidFill>
                <a:latin typeface="Arial" pitchFamily="34" charset="0"/>
              </a:endParaRPr>
            </a:p>
          </p:txBody>
        </p:sp>
        <p:sp>
          <p:nvSpPr>
            <p:cNvPr id="24592" name="Line 16"/>
            <p:cNvSpPr>
              <a:spLocks noChangeShapeType="1"/>
            </p:cNvSpPr>
            <p:nvPr/>
          </p:nvSpPr>
          <p:spPr bwMode="auto">
            <a:xfrm>
              <a:off x="521494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93" name="Line 17"/>
            <p:cNvSpPr>
              <a:spLocks noChangeShapeType="1"/>
            </p:cNvSpPr>
            <p:nvPr/>
          </p:nvSpPr>
          <p:spPr bwMode="auto">
            <a:xfrm>
              <a:off x="432911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grpSp>
      <p:graphicFrame>
        <p:nvGraphicFramePr>
          <p:cNvPr id="61" name="Table 60"/>
          <p:cNvGraphicFramePr>
            <a:graphicFrameLocks noGrp="1"/>
          </p:cNvGraphicFramePr>
          <p:nvPr>
            <p:extLst>
              <p:ext uri="{D42A27DB-BD31-4B8C-83A1-F6EECF244321}">
                <p14:modId xmlns:p14="http://schemas.microsoft.com/office/powerpoint/2010/main" val="181350723"/>
              </p:ext>
            </p:extLst>
          </p:nvPr>
        </p:nvGraphicFramePr>
        <p:xfrm>
          <a:off x="8362744" y="1675977"/>
          <a:ext cx="2591046" cy="178816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0789</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R02,4000</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0790</a:t>
                      </a:r>
                    </a:p>
                  </a:txBody>
                  <a:tcPr marL="88961" marR="88961" marT="0" marB="0"/>
                </a:tc>
                <a:tc>
                  <a:txBody>
                    <a:bodyPr/>
                    <a:lstStyle/>
                    <a:p>
                      <a:pPr marL="0" marR="0" indent="0" algn="l" defTabSz="914400" eaLnBrk="1" fontAlgn="auto" latinLnBrk="0" hangingPunct="1">
                        <a:lnSpc>
                          <a:spcPct val="100000"/>
                        </a:lnSpc>
                        <a:spcBef>
                          <a:spcPts val="300"/>
                        </a:spcBef>
                        <a:spcAft>
                          <a:spcPts val="300"/>
                        </a:spcAft>
                        <a:buClrTx/>
                        <a:buSzTx/>
                        <a:buFontTx/>
                        <a:buNone/>
                        <a:tabLst/>
                        <a:defRPr/>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R03,4004</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0791</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R01,R02,R03</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0792</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R02,4008</a:t>
                      </a:r>
                    </a:p>
                  </a:txBody>
                  <a:tcPr marL="88961" marR="88961" marT="0" marB="0"/>
                </a:tc>
                <a:extLst>
                  <a:ext uri="{0D108BD9-81ED-4DB2-BD59-A6C34878D82A}">
                    <a16:rowId xmlns:a16="http://schemas.microsoft.com/office/drawing/2014/main" val="10004"/>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0793</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a:t>
                      </a:r>
                      <a:r>
                        <a:rPr lang="it-IT" sz="1400" b="1" dirty="0" err="1">
                          <a:solidFill>
                            <a:schemeClr val="accent1">
                              <a:lumMod val="75000"/>
                            </a:schemeClr>
                          </a:solidFill>
                          <a:latin typeface="Consolas" pitchFamily="49" charset="0"/>
                        </a:rPr>
                        <a:t>R01</a:t>
                      </a:r>
                      <a:r>
                        <a:rPr lang="it-IT" sz="1400" b="1" dirty="0">
                          <a:solidFill>
                            <a:schemeClr val="accent1">
                              <a:lumMod val="75000"/>
                            </a:schemeClr>
                          </a:solidFill>
                          <a:latin typeface="Consolas" pitchFamily="49" charset="0"/>
                        </a:rPr>
                        <a:t>,R02</a:t>
                      </a:r>
                    </a:p>
                  </a:txBody>
                  <a:tcPr marL="88961" marR="88961" marT="0" marB="0"/>
                </a:tc>
                <a:extLst>
                  <a:ext uri="{0D108BD9-81ED-4DB2-BD59-A6C34878D82A}">
                    <a16:rowId xmlns:a16="http://schemas.microsoft.com/office/drawing/2014/main" val="10005"/>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0794</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store</a:t>
                      </a:r>
                      <a:r>
                        <a:rPr lang="it-IT" sz="1400" b="1" dirty="0">
                          <a:solidFill>
                            <a:schemeClr val="accent1">
                              <a:lumMod val="75000"/>
                            </a:schemeClr>
                          </a:solidFill>
                          <a:latin typeface="Consolas" pitchFamily="49" charset="0"/>
                        </a:rPr>
                        <a:t> R01,4000</a:t>
                      </a:r>
                    </a:p>
                  </a:txBody>
                  <a:tcPr marL="88961" marR="88961" marT="0" marB="0"/>
                </a:tc>
                <a:extLst>
                  <a:ext uri="{0D108BD9-81ED-4DB2-BD59-A6C34878D82A}">
                    <a16:rowId xmlns:a16="http://schemas.microsoft.com/office/drawing/2014/main" val="10006"/>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7"/>
                  </a:ext>
                </a:extLst>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3728070961"/>
              </p:ext>
            </p:extLst>
          </p:nvPr>
        </p:nvGraphicFramePr>
        <p:xfrm>
          <a:off x="8362744" y="4000504"/>
          <a:ext cx="2591046" cy="111760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rgbClr val="FF0000"/>
                          </a:solidFill>
                          <a:latin typeface="Consolas" pitchFamily="49" charset="0"/>
                        </a:rPr>
                        <a:t>4000</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1492</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rgbClr val="FF0000"/>
                          </a:solidFill>
                          <a:latin typeface="Consolas" pitchFamily="49" charset="0"/>
                        </a:rPr>
                        <a:t>4004</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1918</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rgbClr val="FF0000"/>
                          </a:solidFill>
                          <a:latin typeface="Consolas" pitchFamily="49" charset="0"/>
                        </a:rPr>
                        <a:t>4008</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2006</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4"/>
                  </a:ext>
                </a:extLst>
              </a:tr>
            </a:tbl>
          </a:graphicData>
        </a:graphic>
      </p:graphicFrame>
      <p:grpSp>
        <p:nvGrpSpPr>
          <p:cNvPr id="76" name="Group 75"/>
          <p:cNvGrpSpPr/>
          <p:nvPr/>
        </p:nvGrpSpPr>
        <p:grpSpPr>
          <a:xfrm>
            <a:off x="361898" y="1144041"/>
            <a:ext cx="3983975" cy="4286281"/>
            <a:chOff x="271423" y="858030"/>
            <a:chExt cx="2987981" cy="3214711"/>
          </a:xfrm>
        </p:grpSpPr>
        <p:sp>
          <p:nvSpPr>
            <p:cNvPr id="24580" name="Text Box 4"/>
            <p:cNvSpPr txBox="1">
              <a:spLocks noChangeArrowheads="1"/>
            </p:cNvSpPr>
            <p:nvPr/>
          </p:nvSpPr>
          <p:spPr bwMode="auto">
            <a:xfrm>
              <a:off x="2643174" y="1651793"/>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PSW</a:t>
              </a:r>
              <a:endParaRPr lang="it-IT" sz="3200" u="none" dirty="0">
                <a:solidFill>
                  <a:schemeClr val="tx1"/>
                </a:solidFill>
                <a:latin typeface="Arial" pitchFamily="34" charset="0"/>
              </a:endParaRPr>
            </a:p>
          </p:txBody>
        </p:sp>
        <p:sp>
          <p:nvSpPr>
            <p:cNvPr id="24583" name="Rectangle 7"/>
            <p:cNvSpPr>
              <a:spLocks noChangeArrowheads="1"/>
            </p:cNvSpPr>
            <p:nvPr/>
          </p:nvSpPr>
          <p:spPr bwMode="auto">
            <a:xfrm>
              <a:off x="279359" y="1135063"/>
              <a:ext cx="2980045" cy="2936885"/>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585" name="Text Box 9"/>
            <p:cNvSpPr txBox="1">
              <a:spLocks noChangeArrowheads="1"/>
            </p:cNvSpPr>
            <p:nvPr/>
          </p:nvSpPr>
          <p:spPr bwMode="auto">
            <a:xfrm>
              <a:off x="279359" y="1135063"/>
              <a:ext cx="148910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Data </a:t>
              </a:r>
              <a:r>
                <a:rPr lang="it-IT" sz="1867" u="none" dirty="0" err="1">
                  <a:solidFill>
                    <a:schemeClr val="tx1"/>
                  </a:solidFill>
                  <a:effectLst>
                    <a:outerShdw blurRad="38100" dist="38100" dir="2700000" algn="tl">
                      <a:srgbClr val="000000">
                        <a:alpha val="43137"/>
                      </a:srgbClr>
                    </a:outerShdw>
                  </a:effectLst>
                  <a:latin typeface="Calibri" pitchFamily="34" charset="0"/>
                </a:rPr>
                <a:t>path</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6" name="Text Box 10"/>
            <p:cNvSpPr txBox="1">
              <a:spLocks noChangeArrowheads="1"/>
            </p:cNvSpPr>
            <p:nvPr/>
          </p:nvSpPr>
          <p:spPr bwMode="auto">
            <a:xfrm>
              <a:off x="1770177" y="1135063"/>
              <a:ext cx="148922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Unità di controllo</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7" name="Text Box 11"/>
            <p:cNvSpPr txBox="1">
              <a:spLocks noChangeArrowheads="1"/>
            </p:cNvSpPr>
            <p:nvPr/>
          </p:nvSpPr>
          <p:spPr bwMode="auto">
            <a:xfrm>
              <a:off x="279359" y="858030"/>
              <a:ext cx="609602"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CPU</a:t>
              </a:r>
              <a:endParaRPr lang="it-IT" sz="3733" b="0" u="none" dirty="0">
                <a:solidFill>
                  <a:schemeClr val="tx1"/>
                </a:solidFill>
                <a:latin typeface="Arial" pitchFamily="34" charset="0"/>
              </a:endParaRPr>
            </a:p>
          </p:txBody>
        </p:sp>
        <p:sp>
          <p:nvSpPr>
            <p:cNvPr id="24599" name="Freeform 23"/>
            <p:cNvSpPr>
              <a:spLocks/>
            </p:cNvSpPr>
            <p:nvPr/>
          </p:nvSpPr>
          <p:spPr bwMode="auto">
            <a:xfrm rot="-5400000">
              <a:off x="1409693" y="1784355"/>
              <a:ext cx="717554" cy="596888"/>
            </a:xfrm>
            <a:custGeom>
              <a:avLst/>
              <a:gdLst>
                <a:gd name="connsiteX0" fmla="*/ 0 w 113"/>
                <a:gd name="connsiteY0" fmla="*/ 791 h 791"/>
                <a:gd name="connsiteX1" fmla="*/ 78 w 113"/>
                <a:gd name="connsiteY1" fmla="*/ 781 h 791"/>
                <a:gd name="connsiteX2" fmla="*/ 113 w 113"/>
                <a:gd name="connsiteY2" fmla="*/ 0 h 791"/>
                <a:gd name="connsiteX0" fmla="*/ 0 w 117"/>
                <a:gd name="connsiteY0" fmla="*/ 791 h 791"/>
                <a:gd name="connsiteX1" fmla="*/ 105 w 117"/>
                <a:gd name="connsiteY1" fmla="*/ 602 h 791"/>
                <a:gd name="connsiteX2" fmla="*/ 113 w 117"/>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5"/>
                <a:gd name="connsiteY0" fmla="*/ 791 h 791"/>
                <a:gd name="connsiteX1" fmla="*/ 115 w 115"/>
                <a:gd name="connsiteY1" fmla="*/ 580 h 791"/>
                <a:gd name="connsiteX2" fmla="*/ 113 w 115"/>
                <a:gd name="connsiteY2" fmla="*/ 0 h 791"/>
                <a:gd name="connsiteX0" fmla="*/ 0 w 114"/>
                <a:gd name="connsiteY0" fmla="*/ 791 h 791"/>
                <a:gd name="connsiteX1" fmla="*/ 108 w 114"/>
                <a:gd name="connsiteY1" fmla="*/ 562 h 791"/>
                <a:gd name="connsiteX2" fmla="*/ 113 w 114"/>
                <a:gd name="connsiteY2" fmla="*/ 0 h 791"/>
                <a:gd name="connsiteX0" fmla="*/ 0 w 113"/>
                <a:gd name="connsiteY0" fmla="*/ 791 h 791"/>
                <a:gd name="connsiteX1" fmla="*/ 108 w 113"/>
                <a:gd name="connsiteY1" fmla="*/ 562 h 791"/>
                <a:gd name="connsiteX2" fmla="*/ 113 w 113"/>
                <a:gd name="connsiteY2" fmla="*/ 0 h 791"/>
                <a:gd name="connsiteX0" fmla="*/ 0 w 113"/>
                <a:gd name="connsiteY0" fmla="*/ 791 h 803"/>
                <a:gd name="connsiteX1" fmla="*/ 102 w 113"/>
                <a:gd name="connsiteY1" fmla="*/ 803 h 803"/>
                <a:gd name="connsiteX2" fmla="*/ 113 w 113"/>
                <a:gd name="connsiteY2" fmla="*/ 0 h 803"/>
                <a:gd name="connsiteX0" fmla="*/ 0 w 113"/>
                <a:gd name="connsiteY0" fmla="*/ 791 h 803"/>
                <a:gd name="connsiteX1" fmla="*/ 102 w 113"/>
                <a:gd name="connsiteY1" fmla="*/ 803 h 803"/>
                <a:gd name="connsiteX2" fmla="*/ 113 w 113"/>
                <a:gd name="connsiteY2" fmla="*/ 0 h 803"/>
                <a:gd name="connsiteX0" fmla="*/ 0 w 119"/>
                <a:gd name="connsiteY0" fmla="*/ 791 h 804"/>
                <a:gd name="connsiteX1" fmla="*/ 102 w 119"/>
                <a:gd name="connsiteY1" fmla="*/ 803 h 804"/>
                <a:gd name="connsiteX2" fmla="*/ 108 w 119"/>
                <a:gd name="connsiteY2" fmla="*/ 446 h 804"/>
                <a:gd name="connsiteX3" fmla="*/ 113 w 119"/>
                <a:gd name="connsiteY3" fmla="*/ 0 h 804"/>
                <a:gd name="connsiteX0" fmla="*/ 0 w 121"/>
                <a:gd name="connsiteY0" fmla="*/ 791 h 803"/>
                <a:gd name="connsiteX1" fmla="*/ 102 w 121"/>
                <a:gd name="connsiteY1" fmla="*/ 803 h 803"/>
                <a:gd name="connsiteX2" fmla="*/ 113 w 121"/>
                <a:gd name="connsiteY2" fmla="*/ 0 h 803"/>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Lst>
              <a:ahLst/>
              <a:cxnLst>
                <a:cxn ang="0">
                  <a:pos x="connsiteX0" y="connsiteY0"/>
                </a:cxn>
                <a:cxn ang="0">
                  <a:pos x="connsiteX1" y="connsiteY1"/>
                </a:cxn>
                <a:cxn ang="0">
                  <a:pos x="connsiteX2" y="connsiteY2"/>
                </a:cxn>
              </a:cxnLst>
              <a:rect l="l" t="t" r="r" b="b"/>
              <a:pathLst>
                <a:path w="113" h="791">
                  <a:moveTo>
                    <a:pt x="0" y="791"/>
                  </a:moveTo>
                  <a:lnTo>
                    <a:pt x="97" y="661"/>
                  </a:lnTo>
                  <a:cubicBezTo>
                    <a:pt x="102" y="441"/>
                    <a:pt x="108" y="220"/>
                    <a:pt x="113" y="0"/>
                  </a:cubicBez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0" name="Freeform 24"/>
            <p:cNvSpPr>
              <a:spLocks/>
            </p:cNvSpPr>
            <p:nvPr/>
          </p:nvSpPr>
          <p:spPr bwMode="auto">
            <a:xfrm rot="-5400000">
              <a:off x="1871264" y="1152138"/>
              <a:ext cx="262730" cy="1138220"/>
            </a:xfrm>
            <a:custGeom>
              <a:avLst/>
              <a:gdLst/>
              <a:ahLst/>
              <a:cxnLst>
                <a:cxn ang="0">
                  <a:pos x="330" y="0"/>
                </a:cxn>
                <a:cxn ang="0">
                  <a:pos x="330" y="773"/>
                </a:cxn>
                <a:cxn ang="0">
                  <a:pos x="0" y="780"/>
                </a:cxn>
              </a:cxnLst>
              <a:rect l="0" t="0" r="r" b="b"/>
              <a:pathLst>
                <a:path w="330" h="780">
                  <a:moveTo>
                    <a:pt x="330" y="0"/>
                  </a:moveTo>
                  <a:lnTo>
                    <a:pt x="330" y="773"/>
                  </a:lnTo>
                  <a:lnTo>
                    <a:pt x="0" y="780"/>
                  </a:ln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1" name="Rectangle 25"/>
            <p:cNvSpPr>
              <a:spLocks noChangeArrowheads="1"/>
            </p:cNvSpPr>
            <p:nvPr/>
          </p:nvSpPr>
          <p:spPr bwMode="auto">
            <a:xfrm>
              <a:off x="1770178" y="2441576"/>
              <a:ext cx="1234942"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2" name="Rectangle 26"/>
            <p:cNvSpPr>
              <a:spLocks noChangeArrowheads="1"/>
            </p:cNvSpPr>
            <p:nvPr/>
          </p:nvSpPr>
          <p:spPr bwMode="auto">
            <a:xfrm>
              <a:off x="2143108" y="1851024"/>
              <a:ext cx="812777" cy="292093"/>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4" name="Rectangle 28"/>
            <p:cNvSpPr>
              <a:spLocks noChangeArrowheads="1"/>
            </p:cNvSpPr>
            <p:nvPr/>
          </p:nvSpPr>
          <p:spPr bwMode="auto">
            <a:xfrm>
              <a:off x="571472" y="2143121"/>
              <a:ext cx="991426" cy="1785951"/>
            </a:xfrm>
            <a:prstGeom prst="rect">
              <a:avLst/>
            </a:prstGeom>
            <a:noFill/>
            <a:ln w="28575">
              <a:solidFill>
                <a:schemeClr val="tx2">
                  <a:lumMod val="40000"/>
                  <a:lumOff val="60000"/>
                </a:schemeClr>
              </a:solidFill>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24605" name="Text Box 29"/>
            <p:cNvSpPr txBox="1">
              <a:spLocks noChangeArrowheads="1"/>
            </p:cNvSpPr>
            <p:nvPr/>
          </p:nvSpPr>
          <p:spPr bwMode="auto">
            <a:xfrm flipH="1">
              <a:off x="571471" y="2143123"/>
              <a:ext cx="991428" cy="23336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Registri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24609" name="Freeform 33"/>
            <p:cNvSpPr>
              <a:spLocks/>
            </p:cNvSpPr>
            <p:nvPr/>
          </p:nvSpPr>
          <p:spPr bwMode="auto">
            <a:xfrm rot="16200000" flipV="1">
              <a:off x="841763" y="1218789"/>
              <a:ext cx="450845" cy="991426"/>
            </a:xfrm>
            <a:custGeom>
              <a:avLst/>
              <a:gdLst/>
              <a:ahLst/>
              <a:cxnLst>
                <a:cxn ang="0">
                  <a:pos x="0" y="0"/>
                </a:cxn>
                <a:cxn ang="0">
                  <a:pos x="900" y="330"/>
                </a:cxn>
                <a:cxn ang="0">
                  <a:pos x="900" y="1487"/>
                </a:cxn>
                <a:cxn ang="0">
                  <a:pos x="0" y="1817"/>
                </a:cxn>
                <a:cxn ang="0">
                  <a:pos x="3" y="1131"/>
                </a:cxn>
                <a:cxn ang="0">
                  <a:pos x="222" y="1023"/>
                </a:cxn>
                <a:cxn ang="0">
                  <a:pos x="222" y="788"/>
                </a:cxn>
                <a:cxn ang="0">
                  <a:pos x="0" y="684"/>
                </a:cxn>
                <a:cxn ang="0">
                  <a:pos x="0" y="0"/>
                </a:cxn>
              </a:cxnLst>
              <a:rect l="0" t="0" r="r" b="b"/>
              <a:pathLst>
                <a:path w="900" h="1817">
                  <a:moveTo>
                    <a:pt x="0" y="0"/>
                  </a:moveTo>
                  <a:lnTo>
                    <a:pt x="900" y="330"/>
                  </a:lnTo>
                  <a:lnTo>
                    <a:pt x="900" y="1487"/>
                  </a:lnTo>
                  <a:lnTo>
                    <a:pt x="0" y="1817"/>
                  </a:lnTo>
                  <a:lnTo>
                    <a:pt x="3" y="1131"/>
                  </a:lnTo>
                  <a:lnTo>
                    <a:pt x="222" y="1023"/>
                  </a:lnTo>
                  <a:lnTo>
                    <a:pt x="222" y="788"/>
                  </a:lnTo>
                  <a:lnTo>
                    <a:pt x="0" y="684"/>
                  </a:lnTo>
                  <a:lnTo>
                    <a:pt x="0" y="0"/>
                  </a:lnTo>
                  <a:close/>
                </a:path>
              </a:pathLst>
            </a:custGeom>
            <a:noFill/>
            <a:ln w="28575" cap="flat" cmpd="sng">
              <a:solidFill>
                <a:srgbClr val="FF0000"/>
              </a:solidFill>
              <a:prstDash val="solid"/>
              <a:round/>
              <a:headEnd/>
              <a:tailEnd/>
            </a:ln>
            <a:effectLst/>
          </p:spPr>
          <p:txBody>
            <a:bodyPr vert="horz" wrap="square" lIns="121920" tIns="60960" rIns="121920" bIns="60960" numCol="1" anchor="ctr" anchorCtr="0" compatLnSpc="1">
              <a:prstTxWarp prst="textNoShape">
                <a:avLst/>
              </a:prstTxWarp>
            </a:bodyPr>
            <a:lstStyle/>
            <a:p>
              <a:endParaRPr lang="it-IT" sz="1467">
                <a:latin typeface="+mn-lt"/>
              </a:endParaRPr>
            </a:p>
          </p:txBody>
        </p:sp>
        <p:sp>
          <p:nvSpPr>
            <p:cNvPr id="24610" name="Text Box 34"/>
            <p:cNvSpPr txBox="1">
              <a:spLocks noChangeArrowheads="1"/>
            </p:cNvSpPr>
            <p:nvPr/>
          </p:nvSpPr>
          <p:spPr bwMode="auto">
            <a:xfrm>
              <a:off x="777080" y="1589882"/>
              <a:ext cx="580210" cy="2055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ALU</a:t>
              </a:r>
              <a:endParaRPr lang="it-IT" sz="2400" b="0" u="none" dirty="0">
                <a:solidFill>
                  <a:srgbClr val="FF0000"/>
                </a:solidFill>
                <a:effectLst>
                  <a:outerShdw blurRad="38100" dist="38100" dir="2700000" algn="tl">
                    <a:srgbClr val="000000">
                      <a:alpha val="43137"/>
                    </a:srgbClr>
                  </a:outerShdw>
                </a:effectLst>
                <a:latin typeface="Arial" pitchFamily="34" charset="0"/>
              </a:endParaRPr>
            </a:p>
          </p:txBody>
        </p:sp>
        <p:cxnSp>
          <p:nvCxnSpPr>
            <p:cNvPr id="59" name="Straight Connector 58"/>
            <p:cNvCxnSpPr>
              <a:stCxn id="24583" idx="0"/>
              <a:endCxn id="24583" idx="2"/>
            </p:cNvCxnSpPr>
            <p:nvPr/>
          </p:nvCxnSpPr>
          <p:spPr>
            <a:xfrm rot="16200000" flipH="1">
              <a:off x="300939" y="2603505"/>
              <a:ext cx="2936885" cy="1588"/>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4"/>
            <p:cNvSpPr txBox="1">
              <a:spLocks noChangeArrowheads="1"/>
            </p:cNvSpPr>
            <p:nvPr/>
          </p:nvSpPr>
          <p:spPr bwMode="auto">
            <a:xfrm>
              <a:off x="2643174" y="224075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IR</a:t>
              </a:r>
              <a:endParaRPr lang="it-IT" sz="4800" u="none" dirty="0">
                <a:solidFill>
                  <a:schemeClr val="tx1"/>
                </a:solidFill>
                <a:latin typeface="Arial" pitchFamily="34" charset="0"/>
              </a:endParaRPr>
            </a:p>
          </p:txBody>
        </p:sp>
        <p:sp>
          <p:nvSpPr>
            <p:cNvPr id="57" name="Rectangle 25"/>
            <p:cNvSpPr>
              <a:spLocks noChangeArrowheads="1"/>
            </p:cNvSpPr>
            <p:nvPr/>
          </p:nvSpPr>
          <p:spPr bwMode="auto">
            <a:xfrm>
              <a:off x="1928794" y="3061496"/>
              <a:ext cx="1076325"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58" name="Text Box 4"/>
            <p:cNvSpPr txBox="1">
              <a:spLocks noChangeArrowheads="1"/>
            </p:cNvSpPr>
            <p:nvPr/>
          </p:nvSpPr>
          <p:spPr bwMode="auto">
            <a:xfrm>
              <a:off x="2643174" y="286067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PC</a:t>
              </a:r>
              <a:endParaRPr lang="it-IT" sz="4800" u="none" dirty="0">
                <a:solidFill>
                  <a:schemeClr val="tx1"/>
                </a:solidFill>
                <a:latin typeface="Arial" pitchFamily="34" charset="0"/>
              </a:endParaRPr>
            </a:p>
          </p:txBody>
        </p:sp>
        <p:sp>
          <p:nvSpPr>
            <p:cNvPr id="64" name="Rectangle 28"/>
            <p:cNvSpPr>
              <a:spLocks noChangeArrowheads="1"/>
            </p:cNvSpPr>
            <p:nvPr/>
          </p:nvSpPr>
          <p:spPr bwMode="auto">
            <a:xfrm>
              <a:off x="571471" y="350044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5" name="Rectangle 28"/>
            <p:cNvSpPr>
              <a:spLocks noChangeArrowheads="1"/>
            </p:cNvSpPr>
            <p:nvPr/>
          </p:nvSpPr>
          <p:spPr bwMode="auto">
            <a:xfrm>
              <a:off x="575439" y="307181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6" name="Rectangle 28"/>
            <p:cNvSpPr>
              <a:spLocks noChangeArrowheads="1"/>
            </p:cNvSpPr>
            <p:nvPr/>
          </p:nvSpPr>
          <p:spPr bwMode="auto">
            <a:xfrm>
              <a:off x="571471" y="2646360"/>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7" name="Text Box 29"/>
            <p:cNvSpPr txBox="1">
              <a:spLocks noChangeArrowheads="1"/>
            </p:cNvSpPr>
            <p:nvPr/>
          </p:nvSpPr>
          <p:spPr bwMode="auto">
            <a:xfrm flipH="1">
              <a:off x="271423" y="371475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R00</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8" name="Text Box 29"/>
            <p:cNvSpPr txBox="1">
              <a:spLocks noChangeArrowheads="1"/>
            </p:cNvSpPr>
            <p:nvPr/>
          </p:nvSpPr>
          <p:spPr bwMode="auto">
            <a:xfrm flipH="1">
              <a:off x="271423" y="3501076"/>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R01</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9" name="Text Box 29"/>
            <p:cNvSpPr txBox="1">
              <a:spLocks noChangeArrowheads="1"/>
            </p:cNvSpPr>
            <p:nvPr/>
          </p:nvSpPr>
          <p:spPr bwMode="auto">
            <a:xfrm flipH="1">
              <a:off x="271423" y="328739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R02</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0" name="Text Box 29"/>
            <p:cNvSpPr txBox="1">
              <a:spLocks noChangeArrowheads="1"/>
            </p:cNvSpPr>
            <p:nvPr/>
          </p:nvSpPr>
          <p:spPr bwMode="auto">
            <a:xfrm flipH="1">
              <a:off x="271423" y="3073718"/>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R03</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1" name="Text Box 29"/>
            <p:cNvSpPr txBox="1">
              <a:spLocks noChangeArrowheads="1"/>
            </p:cNvSpPr>
            <p:nvPr/>
          </p:nvSpPr>
          <p:spPr bwMode="auto">
            <a:xfrm flipH="1">
              <a:off x="271423" y="2860039"/>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R04</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2" name="Text Box 29"/>
            <p:cNvSpPr txBox="1">
              <a:spLocks noChangeArrowheads="1"/>
            </p:cNvSpPr>
            <p:nvPr/>
          </p:nvSpPr>
          <p:spPr bwMode="auto">
            <a:xfrm flipH="1">
              <a:off x="271423" y="2646360"/>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R05</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3" name="Text Box 29"/>
            <p:cNvSpPr txBox="1">
              <a:spLocks noChangeArrowheads="1"/>
            </p:cNvSpPr>
            <p:nvPr/>
          </p:nvSpPr>
          <p:spPr bwMode="auto">
            <a:xfrm flipH="1">
              <a:off x="271423" y="2432045"/>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a:t>
              </a:r>
              <a:endParaRPr kumimoji="0" lang="it-IT" i="0" u="none" strike="noStrike" cap="none" normalizeH="0" baseline="0" dirty="0">
                <a:ln>
                  <a:noFill/>
                </a:ln>
                <a:solidFill>
                  <a:schemeClr val="tx2">
                    <a:lumMod val="60000"/>
                    <a:lumOff val="40000"/>
                  </a:schemeClr>
                </a:solidFill>
                <a:latin typeface="Arial" pitchFamily="34" charset="0"/>
              </a:endParaRPr>
            </a:p>
          </p:txBody>
        </p:sp>
      </p:grpSp>
      <p:grpSp>
        <p:nvGrpSpPr>
          <p:cNvPr id="77" name="Group 76"/>
          <p:cNvGrpSpPr/>
          <p:nvPr/>
        </p:nvGrpSpPr>
        <p:grpSpPr>
          <a:xfrm>
            <a:off x="8181989" y="1142984"/>
            <a:ext cx="3248050" cy="4095779"/>
            <a:chOff x="6136491" y="857238"/>
            <a:chExt cx="2436037" cy="3071834"/>
          </a:xfrm>
        </p:grpSpPr>
        <p:sp>
          <p:nvSpPr>
            <p:cNvPr id="24581" name="Rectangle 5"/>
            <p:cNvSpPr>
              <a:spLocks noChangeArrowheads="1"/>
            </p:cNvSpPr>
            <p:nvPr/>
          </p:nvSpPr>
          <p:spPr bwMode="auto">
            <a:xfrm>
              <a:off x="6143636" y="1135063"/>
              <a:ext cx="2428892" cy="2794009"/>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14" name="Text Box 38"/>
            <p:cNvSpPr txBox="1">
              <a:spLocks noChangeArrowheads="1"/>
            </p:cNvSpPr>
            <p:nvPr/>
          </p:nvSpPr>
          <p:spPr bwMode="auto">
            <a:xfrm>
              <a:off x="6136491" y="857238"/>
              <a:ext cx="857256"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Memoria</a:t>
              </a:r>
              <a:endParaRPr lang="it-IT" sz="3733" b="0" u="none" dirty="0">
                <a:solidFill>
                  <a:schemeClr val="tx1"/>
                </a:solidFill>
                <a:latin typeface="Arial" pitchFamily="34" charset="0"/>
              </a:endParaRPr>
            </a:p>
          </p:txBody>
        </p:sp>
        <p:sp>
          <p:nvSpPr>
            <p:cNvPr id="74" name="Text Box 29"/>
            <p:cNvSpPr txBox="1">
              <a:spLocks noChangeArrowheads="1"/>
            </p:cNvSpPr>
            <p:nvPr/>
          </p:nvSpPr>
          <p:spPr bwMode="auto">
            <a:xfrm flipH="1">
              <a:off x="8286780" y="1256984"/>
              <a:ext cx="285748" cy="134112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Istruzioni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75" name="Text Box 29"/>
            <p:cNvSpPr txBox="1">
              <a:spLocks noChangeArrowheads="1"/>
            </p:cNvSpPr>
            <p:nvPr/>
          </p:nvSpPr>
          <p:spPr bwMode="auto">
            <a:xfrm flipH="1">
              <a:off x="8286780" y="3000378"/>
              <a:ext cx="285748" cy="852325"/>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Dati</a:t>
              </a:r>
              <a:endParaRPr lang="it-IT" sz="2667" b="0" u="none" dirty="0">
                <a:solidFill>
                  <a:srgbClr val="FF0000"/>
                </a:solidFill>
                <a:effectLst>
                  <a:outerShdw blurRad="38100" dist="38100" dir="2700000" algn="tl">
                    <a:srgbClr val="000000">
                      <a:alpha val="43137"/>
                    </a:srgbClr>
                  </a:outerShdw>
                </a:effectLst>
                <a:latin typeface="Arial" pitchFamily="34" charset="0"/>
              </a:endParaRPr>
            </a:p>
          </p:txBody>
        </p:sp>
      </p:grpSp>
      <p:grpSp>
        <p:nvGrpSpPr>
          <p:cNvPr id="85" name="Group 84"/>
          <p:cNvGrpSpPr/>
          <p:nvPr/>
        </p:nvGrpSpPr>
        <p:grpSpPr>
          <a:xfrm>
            <a:off x="4036431" y="1822451"/>
            <a:ext cx="4983259" cy="4559320"/>
            <a:chOff x="3027323" y="1366838"/>
            <a:chExt cx="3737444" cy="3419490"/>
          </a:xfrm>
        </p:grpSpPr>
        <p:sp>
          <p:nvSpPr>
            <p:cNvPr id="24596" name="Line 20"/>
            <p:cNvSpPr>
              <a:spLocks noChangeShapeType="1"/>
            </p:cNvSpPr>
            <p:nvPr/>
          </p:nvSpPr>
          <p:spPr bwMode="auto">
            <a:xfrm>
              <a:off x="3027323" y="1366838"/>
              <a:ext cx="1301789" cy="0"/>
            </a:xfrm>
            <a:prstGeom prst="line">
              <a:avLst/>
            </a:prstGeom>
            <a:noFill/>
            <a:ln w="31750">
              <a:solidFill>
                <a:srgbClr val="333333"/>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03" name="Line 27"/>
            <p:cNvSpPr>
              <a:spLocks noChangeShapeType="1"/>
            </p:cNvSpPr>
            <p:nvPr/>
          </p:nvSpPr>
          <p:spPr bwMode="auto">
            <a:xfrm>
              <a:off x="4329111" y="1489079"/>
              <a:ext cx="1814525" cy="0"/>
            </a:xfrm>
            <a:prstGeom prst="line">
              <a:avLst/>
            </a:prstGeom>
            <a:noFill/>
            <a:ln w="31750">
              <a:solidFill>
                <a:srgbClr val="333333"/>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79" name="Line 37"/>
            <p:cNvSpPr>
              <a:spLocks noChangeShapeType="1"/>
            </p:cNvSpPr>
            <p:nvPr/>
          </p:nvSpPr>
          <p:spPr bwMode="auto">
            <a:xfrm flipV="1">
              <a:off x="5643570" y="4243613"/>
              <a:ext cx="527882" cy="0"/>
            </a:xfrm>
            <a:prstGeom prst="line">
              <a:avLst/>
            </a:prstGeom>
            <a:noFill/>
            <a:ln w="28575">
              <a:solidFill>
                <a:schemeClr val="tx1"/>
              </a:solidFill>
              <a:round/>
              <a:headEnd/>
              <a:tailEnd type="triangle" w="med" len="lg"/>
            </a:ln>
          </p:spPr>
          <p:txBody>
            <a:bodyPr vert="horz" wrap="square" lIns="121920" tIns="60960" rIns="121920" bIns="60960" numCol="1" anchor="t" anchorCtr="0" compatLnSpc="1">
              <a:prstTxWarp prst="textNoShape">
                <a:avLst/>
              </a:prstTxWarp>
            </a:bodyPr>
            <a:lstStyle/>
            <a:p>
              <a:endParaRPr lang="it-IT" sz="3200">
                <a:solidFill>
                  <a:srgbClr val="FF0000"/>
                </a:solidFill>
              </a:endParaRPr>
            </a:p>
          </p:txBody>
        </p:sp>
        <p:sp>
          <p:nvSpPr>
            <p:cNvPr id="80" name="Text Box 6"/>
            <p:cNvSpPr txBox="1">
              <a:spLocks noChangeArrowheads="1"/>
            </p:cNvSpPr>
            <p:nvPr/>
          </p:nvSpPr>
          <p:spPr bwMode="auto">
            <a:xfrm>
              <a:off x="5643570" y="4348722"/>
              <a:ext cx="1121197" cy="4376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9170" eaLnBrk="1" hangingPunct="1">
                <a:spcAft>
                  <a:spcPts val="1333"/>
                </a:spcAft>
              </a:pPr>
              <a:r>
                <a:rPr lang="it-IT" sz="1867" u="none" dirty="0">
                  <a:solidFill>
                    <a:schemeClr val="tx1"/>
                  </a:solidFill>
                  <a:latin typeface="Calibri" pitchFamily="34" charset="0"/>
                </a:rPr>
                <a:t>Collegamenti di controllo</a:t>
              </a:r>
              <a:endParaRPr lang="it-IT" sz="3200" b="0" u="none" dirty="0">
                <a:solidFill>
                  <a:schemeClr val="tx1"/>
                </a:solidFill>
                <a:latin typeface="Arial" pitchFamily="34" charset="0"/>
              </a:endParaRPr>
            </a:p>
          </p:txBody>
        </p:sp>
      </p:grpSp>
      <p:grpSp>
        <p:nvGrpSpPr>
          <p:cNvPr id="87" name="Group 86"/>
          <p:cNvGrpSpPr/>
          <p:nvPr/>
        </p:nvGrpSpPr>
        <p:grpSpPr>
          <a:xfrm>
            <a:off x="481439" y="3333750"/>
            <a:ext cx="7710076" cy="3048021"/>
            <a:chOff x="361079" y="2500312"/>
            <a:chExt cx="5782557" cy="2286016"/>
          </a:xfrm>
        </p:grpSpPr>
        <p:sp>
          <p:nvSpPr>
            <p:cNvPr id="24608" name="Line 32"/>
            <p:cNvSpPr>
              <a:spLocks noChangeShapeType="1"/>
            </p:cNvSpPr>
            <p:nvPr/>
          </p:nvSpPr>
          <p:spPr bwMode="auto">
            <a:xfrm rot="5400000" flipH="1">
              <a:off x="5464975" y="2821783"/>
              <a:ext cx="0" cy="1357322"/>
            </a:xfrm>
            <a:prstGeom prst="line">
              <a:avLst/>
            </a:prstGeom>
            <a:noFill/>
            <a:ln w="31750">
              <a:solidFill>
                <a:srgbClr val="FF0000"/>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11" name="Line 35"/>
            <p:cNvSpPr>
              <a:spLocks noChangeShapeType="1"/>
            </p:cNvSpPr>
            <p:nvPr/>
          </p:nvSpPr>
          <p:spPr bwMode="auto">
            <a:xfrm>
              <a:off x="5214942" y="3786196"/>
              <a:ext cx="928694" cy="0"/>
            </a:xfrm>
            <a:prstGeom prst="line">
              <a:avLst/>
            </a:prstGeom>
            <a:noFill/>
            <a:ln w="31750">
              <a:solidFill>
                <a:srgbClr val="FF0000"/>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0" name="Line 35"/>
            <p:cNvSpPr>
              <a:spLocks noChangeShapeType="1"/>
            </p:cNvSpPr>
            <p:nvPr/>
          </p:nvSpPr>
          <p:spPr bwMode="auto">
            <a:xfrm flipV="1">
              <a:off x="3005120" y="2500312"/>
              <a:ext cx="2216968" cy="0"/>
            </a:xfrm>
            <a:prstGeom prst="line">
              <a:avLst/>
            </a:prstGeom>
            <a:noFill/>
            <a:ln w="31750">
              <a:solidFill>
                <a:srgbClr val="FF0000"/>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2" name="Line 35"/>
            <p:cNvSpPr>
              <a:spLocks noChangeShapeType="1"/>
            </p:cNvSpPr>
            <p:nvPr/>
          </p:nvSpPr>
          <p:spPr bwMode="auto">
            <a:xfrm flipV="1">
              <a:off x="1566865" y="3857634"/>
              <a:ext cx="3648075" cy="0"/>
            </a:xfrm>
            <a:prstGeom prst="line">
              <a:avLst/>
            </a:prstGeom>
            <a:noFill/>
            <a:ln w="31750">
              <a:solidFill>
                <a:srgbClr val="FF0000"/>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3" name="Line 32"/>
            <p:cNvSpPr>
              <a:spLocks noChangeShapeType="1"/>
            </p:cNvSpPr>
            <p:nvPr/>
          </p:nvSpPr>
          <p:spPr bwMode="auto">
            <a:xfrm rot="5400000" flipH="1">
              <a:off x="3174607" y="1960173"/>
              <a:ext cx="0" cy="3223417"/>
            </a:xfrm>
            <a:prstGeom prst="line">
              <a:avLst/>
            </a:prstGeom>
            <a:noFill/>
            <a:ln w="31750">
              <a:solidFill>
                <a:srgbClr val="FF0000"/>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81" name="Line 37"/>
            <p:cNvSpPr>
              <a:spLocks noChangeShapeType="1"/>
            </p:cNvSpPr>
            <p:nvPr/>
          </p:nvSpPr>
          <p:spPr bwMode="auto">
            <a:xfrm flipV="1">
              <a:off x="361079" y="4243613"/>
              <a:ext cx="527882" cy="0"/>
            </a:xfrm>
            <a:prstGeom prst="line">
              <a:avLst/>
            </a:prstGeom>
            <a:noFill/>
            <a:ln w="28575">
              <a:solidFill>
                <a:srgbClr val="FF0000"/>
              </a:solidFill>
              <a:round/>
              <a:headEnd/>
              <a:tailEnd type="triangle" w="med" len="lg"/>
            </a:ln>
          </p:spPr>
          <p:txBody>
            <a:bodyPr vert="horz" wrap="square" lIns="121920" tIns="60960" rIns="121920" bIns="60960" numCol="1" anchor="t" anchorCtr="0" compatLnSpc="1">
              <a:prstTxWarp prst="textNoShape">
                <a:avLst/>
              </a:prstTxWarp>
            </a:bodyPr>
            <a:lstStyle/>
            <a:p>
              <a:endParaRPr lang="it-IT" sz="3200">
                <a:solidFill>
                  <a:srgbClr val="FF0000"/>
                </a:solidFill>
              </a:endParaRPr>
            </a:p>
          </p:txBody>
        </p:sp>
        <p:sp>
          <p:nvSpPr>
            <p:cNvPr id="82" name="Text Box 6"/>
            <p:cNvSpPr txBox="1">
              <a:spLocks noChangeArrowheads="1"/>
            </p:cNvSpPr>
            <p:nvPr/>
          </p:nvSpPr>
          <p:spPr bwMode="auto">
            <a:xfrm>
              <a:off x="361079" y="4348722"/>
              <a:ext cx="1389892" cy="4376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9170" eaLnBrk="1" hangingPunct="1">
                <a:spcAft>
                  <a:spcPts val="1333"/>
                </a:spcAft>
              </a:pPr>
              <a:r>
                <a:rPr lang="it-IT" sz="1867" u="none" dirty="0">
                  <a:solidFill>
                    <a:srgbClr val="FF0000"/>
                  </a:solidFill>
                  <a:latin typeface="Calibri" pitchFamily="34" charset="0"/>
                </a:rPr>
                <a:t>Collegamenti per il trasferimento dati</a:t>
              </a:r>
              <a:endParaRPr lang="it-IT" sz="3200" b="0" u="none" dirty="0">
                <a:solidFill>
                  <a:srgbClr val="FF0000"/>
                </a:solidFill>
                <a:latin typeface="Arial" pitchFamily="34" charset="0"/>
              </a:endParaRPr>
            </a:p>
          </p:txBody>
        </p:sp>
      </p:grpSp>
      <p:grpSp>
        <p:nvGrpSpPr>
          <p:cNvPr id="86" name="Group 85"/>
          <p:cNvGrpSpPr/>
          <p:nvPr/>
        </p:nvGrpSpPr>
        <p:grpSpPr>
          <a:xfrm>
            <a:off x="2725142" y="3524251"/>
            <a:ext cx="5466375" cy="2857520"/>
            <a:chOff x="2043856" y="2643188"/>
            <a:chExt cx="4099781" cy="2143140"/>
          </a:xfrm>
        </p:grpSpPr>
        <p:sp>
          <p:nvSpPr>
            <p:cNvPr id="24595" name="Line 19"/>
            <p:cNvSpPr>
              <a:spLocks noChangeShapeType="1"/>
            </p:cNvSpPr>
            <p:nvPr/>
          </p:nvSpPr>
          <p:spPr bwMode="auto">
            <a:xfrm flipH="1" flipV="1">
              <a:off x="3005119" y="2643188"/>
              <a:ext cx="1781194"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598" name="Line 22"/>
            <p:cNvSpPr>
              <a:spLocks noChangeShapeType="1"/>
            </p:cNvSpPr>
            <p:nvPr/>
          </p:nvSpPr>
          <p:spPr bwMode="auto">
            <a:xfrm flipV="1">
              <a:off x="5214943" y="3071816"/>
              <a:ext cx="928694"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0" name="Line 18"/>
            <p:cNvSpPr>
              <a:spLocks noChangeShapeType="1"/>
            </p:cNvSpPr>
            <p:nvPr/>
          </p:nvSpPr>
          <p:spPr bwMode="auto">
            <a:xfrm flipV="1">
              <a:off x="3005119" y="3214692"/>
              <a:ext cx="2209821"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2" name="Line 22"/>
            <p:cNvSpPr>
              <a:spLocks noChangeShapeType="1"/>
            </p:cNvSpPr>
            <p:nvPr/>
          </p:nvSpPr>
          <p:spPr bwMode="auto">
            <a:xfrm flipH="1" flipV="1">
              <a:off x="4786313" y="2786064"/>
              <a:ext cx="1357322"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83" name="Line 37"/>
            <p:cNvSpPr>
              <a:spLocks noChangeShapeType="1"/>
            </p:cNvSpPr>
            <p:nvPr/>
          </p:nvSpPr>
          <p:spPr bwMode="auto">
            <a:xfrm flipV="1">
              <a:off x="2043856" y="4243613"/>
              <a:ext cx="661737" cy="0"/>
            </a:xfrm>
            <a:prstGeom prst="line">
              <a:avLst/>
            </a:prstGeom>
            <a:noFill/>
            <a:ln w="28575">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sz="3200">
                <a:solidFill>
                  <a:srgbClr val="FF0000"/>
                </a:solidFill>
              </a:endParaRPr>
            </a:p>
          </p:txBody>
        </p:sp>
        <p:sp>
          <p:nvSpPr>
            <p:cNvPr id="84" name="Text Box 6"/>
            <p:cNvSpPr txBox="1">
              <a:spLocks noChangeArrowheads="1"/>
            </p:cNvSpPr>
            <p:nvPr/>
          </p:nvSpPr>
          <p:spPr bwMode="auto">
            <a:xfrm>
              <a:off x="2043856" y="4348722"/>
              <a:ext cx="1742326" cy="43760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defTabSz="1219170" eaLnBrk="1" hangingPunct="1">
                <a:spcAft>
                  <a:spcPts val="1333"/>
                </a:spcAft>
              </a:pPr>
              <a:r>
                <a:rPr lang="it-IT" sz="1867" u="none" dirty="0">
                  <a:solidFill>
                    <a:srgbClr val="0000FF"/>
                  </a:solidFill>
                  <a:latin typeface="Calibri" pitchFamily="34" charset="0"/>
                </a:rPr>
                <a:t>Collegamenti per il trasferimento istruzioni</a:t>
              </a:r>
              <a:endParaRPr lang="it-IT" sz="3200" b="0" u="none" dirty="0">
                <a:solidFill>
                  <a:srgbClr val="0000FF"/>
                </a:solidFill>
                <a:latin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left)">
                                      <p:cBhvr>
                                        <p:cTn id="7" dur="500"/>
                                        <p:tgtEl>
                                          <p:spTgt spid="7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wipe(left)">
                                      <p:cBhvr>
                                        <p:cTn id="11" dur="500"/>
                                        <p:tgtEl>
                                          <p:spTgt spid="77"/>
                                        </p:tgtEl>
                                      </p:cBhvr>
                                    </p:animEffect>
                                  </p:childTnLst>
                                </p:cTn>
                              </p:par>
                              <p:par>
                                <p:cTn id="12" presetID="22" presetClass="entr" presetSubtype="8" fill="hold" nodeType="with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wipe(left)">
                                      <p:cBhvr>
                                        <p:cTn id="14" dur="500"/>
                                        <p:tgtEl>
                                          <p:spTgt spid="61"/>
                                        </p:tgtEl>
                                      </p:cBhvr>
                                    </p:animEffect>
                                  </p:childTnLst>
                                </p:cTn>
                              </p:par>
                              <p:par>
                                <p:cTn id="15" presetID="22" presetClass="entr" presetSubtype="8"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wipe(left)">
                                      <p:cBhvr>
                                        <p:cTn id="17" dur="500"/>
                                        <p:tgtEl>
                                          <p:spTgt spid="63"/>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wipe(left)">
                                      <p:cBhvr>
                                        <p:cTn id="21" dur="500"/>
                                        <p:tgtEl>
                                          <p:spTgt spid="78"/>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87"/>
                                        </p:tgtEl>
                                        <p:attrNameLst>
                                          <p:attrName>style.visibility</p:attrName>
                                        </p:attrNameLst>
                                      </p:cBhvr>
                                      <p:to>
                                        <p:strVal val="visible"/>
                                      </p:to>
                                    </p:set>
                                    <p:animEffect transition="in" filter="wipe(left)">
                                      <p:cBhvr>
                                        <p:cTn id="25" dur="500"/>
                                        <p:tgtEl>
                                          <p:spTgt spid="87"/>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86"/>
                                        </p:tgtEl>
                                        <p:attrNameLst>
                                          <p:attrName>style.visibility</p:attrName>
                                        </p:attrNameLst>
                                      </p:cBhvr>
                                      <p:to>
                                        <p:strVal val="visible"/>
                                      </p:to>
                                    </p:set>
                                    <p:animEffect transition="in" filter="wipe(left)">
                                      <p:cBhvr>
                                        <p:cTn id="29" dur="500"/>
                                        <p:tgtEl>
                                          <p:spTgt spid="86"/>
                                        </p:tgtEl>
                                      </p:cBhvr>
                                    </p:animEffect>
                                  </p:childTnLst>
                                </p:cTn>
                              </p:par>
                            </p:childTnLst>
                          </p:cTn>
                        </p:par>
                        <p:par>
                          <p:cTn id="30" fill="hold">
                            <p:stCondLst>
                              <p:cond delay="2500"/>
                            </p:stCondLst>
                            <p:childTnLst>
                              <p:par>
                                <p:cTn id="31" presetID="22" presetClass="entr" presetSubtype="8" fill="hold" nodeType="afterEffect">
                                  <p:stCondLst>
                                    <p:cond delay="0"/>
                                  </p:stCondLst>
                                  <p:childTnLst>
                                    <p:set>
                                      <p:cBhvr>
                                        <p:cTn id="32" dur="1" fill="hold">
                                          <p:stCondLst>
                                            <p:cond delay="0"/>
                                          </p:stCondLst>
                                        </p:cTn>
                                        <p:tgtEl>
                                          <p:spTgt spid="85"/>
                                        </p:tgtEl>
                                        <p:attrNameLst>
                                          <p:attrName>style.visibility</p:attrName>
                                        </p:attrNameLst>
                                      </p:cBhvr>
                                      <p:to>
                                        <p:strVal val="visible"/>
                                      </p:to>
                                    </p:set>
                                    <p:animEffect transition="in" filter="wipe(left)">
                                      <p:cBhvr>
                                        <p:cTn id="33" dur="500"/>
                                        <p:tgtEl>
                                          <p:spTgt spid="85"/>
                                        </p:tgtEl>
                                      </p:cBhvr>
                                    </p:animEffect>
                                  </p:childTnLst>
                                </p:cTn>
                              </p:par>
                            </p:childTnLst>
                          </p:cTn>
                        </p:par>
                        <p:par>
                          <p:cTn id="34" fill="hold">
                            <p:stCondLst>
                              <p:cond delay="3000"/>
                            </p:stCondLst>
                            <p:childTnLst>
                              <p:par>
                                <p:cTn id="35" presetID="40" presetClass="entr" presetSubtype="0" fill="hold" grpId="0" nodeType="afterEffect">
                                  <p:stCondLst>
                                    <p:cond delay="0"/>
                                  </p:stCondLst>
                                  <p:iterate type="lt">
                                    <p:tmPct val="10000"/>
                                  </p:iterate>
                                  <p:childTnLst>
                                    <p:set>
                                      <p:cBhvr>
                                        <p:cTn id="36" dur="1" fill="hold">
                                          <p:stCondLst>
                                            <p:cond delay="0"/>
                                          </p:stCondLst>
                                        </p:cTn>
                                        <p:tgtEl>
                                          <p:spTgt spid="24578"/>
                                        </p:tgtEl>
                                        <p:attrNameLst>
                                          <p:attrName>style.visibility</p:attrName>
                                        </p:attrNameLst>
                                      </p:cBhvr>
                                      <p:to>
                                        <p:strVal val="visible"/>
                                      </p:to>
                                    </p:set>
                                    <p:animEffect transition="in" filter="fade">
                                      <p:cBhvr>
                                        <p:cTn id="37" dur="1000"/>
                                        <p:tgtEl>
                                          <p:spTgt spid="24578"/>
                                        </p:tgtEl>
                                      </p:cBhvr>
                                    </p:animEffect>
                                    <p:anim calcmode="lin" valueType="num">
                                      <p:cBhvr>
                                        <p:cTn id="38" dur="1000" fill="hold"/>
                                        <p:tgtEl>
                                          <p:spTgt spid="24578"/>
                                        </p:tgtEl>
                                        <p:attrNameLst>
                                          <p:attrName>ppt_x</p:attrName>
                                        </p:attrNameLst>
                                      </p:cBhvr>
                                      <p:tavLst>
                                        <p:tav tm="0">
                                          <p:val>
                                            <p:strVal val="#ppt_x-.1"/>
                                          </p:val>
                                        </p:tav>
                                        <p:tav tm="100000">
                                          <p:val>
                                            <p:strVal val="#ppt_x"/>
                                          </p:val>
                                        </p:tav>
                                      </p:tavLst>
                                    </p:anim>
                                    <p:anim calcmode="lin" valueType="num">
                                      <p:cBhvr>
                                        <p:cTn id="39" dur="1000" fill="hold"/>
                                        <p:tgtEl>
                                          <p:spTgt spid="245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 Box 2"/>
          <p:cNvSpPr txBox="1">
            <a:spLocks noChangeArrowheads="1"/>
          </p:cNvSpPr>
          <p:nvPr/>
        </p:nvSpPr>
        <p:spPr bwMode="auto">
          <a:xfrm>
            <a:off x="2755885" y="4081995"/>
            <a:ext cx="1062552"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0789</a:t>
            </a:r>
            <a:endParaRPr lang="it-IT" sz="5333" b="0" u="none" dirty="0">
              <a:solidFill>
                <a:schemeClr val="tx1"/>
              </a:solidFill>
              <a:latin typeface="Consolas" pitchFamily="49" charset="0"/>
            </a:endParaRPr>
          </a:p>
        </p:txBody>
      </p:sp>
      <p:sp>
        <p:nvSpPr>
          <p:cNvPr id="8" name="Title 7"/>
          <p:cNvSpPr>
            <a:spLocks noGrp="1"/>
          </p:cNvSpPr>
          <p:nvPr>
            <p:ph type="title"/>
          </p:nvPr>
        </p:nvSpPr>
        <p:spPr/>
        <p:txBody>
          <a:bodyPr/>
          <a:lstStyle/>
          <a:p>
            <a:r>
              <a:rPr lang="it-IT" dirty="0"/>
              <a:t>Lettura istruzione 0789</a:t>
            </a:r>
          </a:p>
        </p:txBody>
      </p:sp>
      <p:sp>
        <p:nvSpPr>
          <p:cNvPr id="24578" name="Text Box 2"/>
          <p:cNvSpPr txBox="1">
            <a:spLocks noChangeArrowheads="1"/>
          </p:cNvSpPr>
          <p:nvPr/>
        </p:nvSpPr>
        <p:spPr bwMode="auto">
          <a:xfrm>
            <a:off x="2753773" y="4081995"/>
            <a:ext cx="1062552"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0789</a:t>
            </a:r>
            <a:endParaRPr lang="it-IT" sz="5333" b="0" u="none" dirty="0">
              <a:solidFill>
                <a:schemeClr val="tx1"/>
              </a:solidFill>
              <a:latin typeface="Consolas" pitchFamily="49" charset="0"/>
            </a:endParaRPr>
          </a:p>
        </p:txBody>
      </p:sp>
      <p:grpSp>
        <p:nvGrpSpPr>
          <p:cNvPr id="2" name="Group 77"/>
          <p:cNvGrpSpPr/>
          <p:nvPr/>
        </p:nvGrpSpPr>
        <p:grpSpPr>
          <a:xfrm>
            <a:off x="5238744" y="1238235"/>
            <a:ext cx="1714512" cy="5118113"/>
            <a:chOff x="3929058" y="928676"/>
            <a:chExt cx="1285884" cy="3960000"/>
          </a:xfrm>
        </p:grpSpPr>
        <p:sp>
          <p:nvSpPr>
            <p:cNvPr id="24588" name="Line 12"/>
            <p:cNvSpPr>
              <a:spLocks noChangeShapeType="1"/>
            </p:cNvSpPr>
            <p:nvPr/>
          </p:nvSpPr>
          <p:spPr bwMode="auto">
            <a:xfrm>
              <a:off x="4786314"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89" name="Text Box 13"/>
            <p:cNvSpPr txBox="1">
              <a:spLocks noChangeArrowheads="1"/>
            </p:cNvSpPr>
            <p:nvPr/>
          </p:nvSpPr>
          <p:spPr bwMode="auto">
            <a:xfrm>
              <a:off x="4572000" y="4143386"/>
              <a:ext cx="214315" cy="679453"/>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dati</a:t>
              </a:r>
              <a:endParaRPr lang="it-IT" sz="2667" b="0" u="none" dirty="0">
                <a:solidFill>
                  <a:schemeClr val="tx1"/>
                </a:solidFill>
                <a:latin typeface="Arial" pitchFamily="34" charset="0"/>
              </a:endParaRPr>
            </a:p>
          </p:txBody>
        </p:sp>
        <p:sp>
          <p:nvSpPr>
            <p:cNvPr id="24590" name="Text Box 14"/>
            <p:cNvSpPr txBox="1">
              <a:spLocks noChangeArrowheads="1"/>
            </p:cNvSpPr>
            <p:nvPr/>
          </p:nvSpPr>
          <p:spPr bwMode="auto">
            <a:xfrm>
              <a:off x="4857752" y="4246579"/>
              <a:ext cx="357190"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indirizzi</a:t>
              </a:r>
              <a:endParaRPr lang="it-IT" sz="2667" b="0" u="none" dirty="0">
                <a:solidFill>
                  <a:schemeClr val="tx1"/>
                </a:solidFill>
                <a:latin typeface="Arial" pitchFamily="34" charset="0"/>
              </a:endParaRPr>
            </a:p>
          </p:txBody>
        </p:sp>
        <p:sp>
          <p:nvSpPr>
            <p:cNvPr id="24591" name="Text Box 15"/>
            <p:cNvSpPr txBox="1">
              <a:spLocks noChangeArrowheads="1"/>
            </p:cNvSpPr>
            <p:nvPr/>
          </p:nvSpPr>
          <p:spPr bwMode="auto">
            <a:xfrm>
              <a:off x="3929058" y="4246579"/>
              <a:ext cx="400054"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controllo</a:t>
              </a:r>
              <a:endParaRPr lang="it-IT" sz="2667" b="0" u="none" dirty="0">
                <a:solidFill>
                  <a:schemeClr val="tx1"/>
                </a:solidFill>
                <a:latin typeface="Arial" pitchFamily="34" charset="0"/>
              </a:endParaRPr>
            </a:p>
          </p:txBody>
        </p:sp>
        <p:sp>
          <p:nvSpPr>
            <p:cNvPr id="24592" name="Line 16"/>
            <p:cNvSpPr>
              <a:spLocks noChangeShapeType="1"/>
            </p:cNvSpPr>
            <p:nvPr/>
          </p:nvSpPr>
          <p:spPr bwMode="auto">
            <a:xfrm>
              <a:off x="521494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93" name="Line 17"/>
            <p:cNvSpPr>
              <a:spLocks noChangeShapeType="1"/>
            </p:cNvSpPr>
            <p:nvPr/>
          </p:nvSpPr>
          <p:spPr bwMode="auto">
            <a:xfrm>
              <a:off x="432911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grpSp>
      <p:graphicFrame>
        <p:nvGraphicFramePr>
          <p:cNvPr id="61" name="Table 60"/>
          <p:cNvGraphicFramePr>
            <a:graphicFrameLocks noGrp="1"/>
          </p:cNvGraphicFramePr>
          <p:nvPr>
            <p:extLst>
              <p:ext uri="{D42A27DB-BD31-4B8C-83A1-F6EECF244321}">
                <p14:modId xmlns:p14="http://schemas.microsoft.com/office/powerpoint/2010/main" val="1571072095"/>
              </p:ext>
            </p:extLst>
          </p:nvPr>
        </p:nvGraphicFramePr>
        <p:xfrm>
          <a:off x="8362744" y="1675977"/>
          <a:ext cx="2591046" cy="178816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0789</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R02,4000</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0790</a:t>
                      </a:r>
                    </a:p>
                  </a:txBody>
                  <a:tcPr marL="88961" marR="88961" marT="0" marB="0"/>
                </a:tc>
                <a:tc>
                  <a:txBody>
                    <a:bodyPr/>
                    <a:lstStyle/>
                    <a:p>
                      <a:pPr marL="0" marR="0" indent="0" algn="l" defTabSz="914400" eaLnBrk="1" fontAlgn="auto" latinLnBrk="0" hangingPunct="1">
                        <a:lnSpc>
                          <a:spcPct val="100000"/>
                        </a:lnSpc>
                        <a:spcBef>
                          <a:spcPts val="300"/>
                        </a:spcBef>
                        <a:spcAft>
                          <a:spcPts val="300"/>
                        </a:spcAft>
                        <a:buClrTx/>
                        <a:buSzTx/>
                        <a:buFontTx/>
                        <a:buNone/>
                        <a:tabLst/>
                        <a:defRPr/>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R03,4004</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0791</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R01,R02,R03</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0792</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R02,4008</a:t>
                      </a:r>
                    </a:p>
                  </a:txBody>
                  <a:tcPr marL="88961" marR="88961" marT="0" marB="0"/>
                </a:tc>
                <a:extLst>
                  <a:ext uri="{0D108BD9-81ED-4DB2-BD59-A6C34878D82A}">
                    <a16:rowId xmlns:a16="http://schemas.microsoft.com/office/drawing/2014/main" val="10004"/>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0793</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a:t>
                      </a:r>
                      <a:r>
                        <a:rPr lang="it-IT" sz="1400" b="1" dirty="0" err="1">
                          <a:solidFill>
                            <a:schemeClr val="accent1">
                              <a:lumMod val="75000"/>
                            </a:schemeClr>
                          </a:solidFill>
                          <a:latin typeface="Consolas" pitchFamily="49" charset="0"/>
                        </a:rPr>
                        <a:t>R01</a:t>
                      </a:r>
                      <a:r>
                        <a:rPr lang="it-IT" sz="1400" b="1" dirty="0">
                          <a:solidFill>
                            <a:schemeClr val="accent1">
                              <a:lumMod val="75000"/>
                            </a:schemeClr>
                          </a:solidFill>
                          <a:latin typeface="Consolas" pitchFamily="49" charset="0"/>
                        </a:rPr>
                        <a:t>,R02</a:t>
                      </a:r>
                    </a:p>
                  </a:txBody>
                  <a:tcPr marL="88961" marR="88961" marT="0" marB="0"/>
                </a:tc>
                <a:extLst>
                  <a:ext uri="{0D108BD9-81ED-4DB2-BD59-A6C34878D82A}">
                    <a16:rowId xmlns:a16="http://schemas.microsoft.com/office/drawing/2014/main" val="10005"/>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0794</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store</a:t>
                      </a:r>
                      <a:r>
                        <a:rPr lang="it-IT" sz="1400" b="1" dirty="0">
                          <a:solidFill>
                            <a:schemeClr val="accent1">
                              <a:lumMod val="75000"/>
                            </a:schemeClr>
                          </a:solidFill>
                          <a:latin typeface="Consolas" pitchFamily="49" charset="0"/>
                        </a:rPr>
                        <a:t> R01,4000</a:t>
                      </a:r>
                    </a:p>
                  </a:txBody>
                  <a:tcPr marL="88961" marR="88961" marT="0" marB="0"/>
                </a:tc>
                <a:extLst>
                  <a:ext uri="{0D108BD9-81ED-4DB2-BD59-A6C34878D82A}">
                    <a16:rowId xmlns:a16="http://schemas.microsoft.com/office/drawing/2014/main" val="10006"/>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7"/>
                  </a:ext>
                </a:extLst>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499234092"/>
              </p:ext>
            </p:extLst>
          </p:nvPr>
        </p:nvGraphicFramePr>
        <p:xfrm>
          <a:off x="8362744" y="4000504"/>
          <a:ext cx="2591046" cy="111760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rgbClr val="FF0000"/>
                          </a:solidFill>
                          <a:latin typeface="Consolas" pitchFamily="49" charset="0"/>
                        </a:rPr>
                        <a:t>4000</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1492</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rgbClr val="FF0000"/>
                          </a:solidFill>
                          <a:latin typeface="Consolas" pitchFamily="49" charset="0"/>
                        </a:rPr>
                        <a:t>4004</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1918</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rgbClr val="FF0000"/>
                          </a:solidFill>
                          <a:latin typeface="Consolas" pitchFamily="49" charset="0"/>
                        </a:rPr>
                        <a:t>4008</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2006</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4"/>
                  </a:ext>
                </a:extLst>
              </a:tr>
            </a:tbl>
          </a:graphicData>
        </a:graphic>
      </p:graphicFrame>
      <p:grpSp>
        <p:nvGrpSpPr>
          <p:cNvPr id="3" name="Group 75"/>
          <p:cNvGrpSpPr/>
          <p:nvPr/>
        </p:nvGrpSpPr>
        <p:grpSpPr>
          <a:xfrm>
            <a:off x="361898" y="1144041"/>
            <a:ext cx="3983975" cy="4286281"/>
            <a:chOff x="271423" y="858030"/>
            <a:chExt cx="2987981" cy="3214711"/>
          </a:xfrm>
        </p:grpSpPr>
        <p:sp>
          <p:nvSpPr>
            <p:cNvPr id="24580" name="Text Box 4"/>
            <p:cNvSpPr txBox="1">
              <a:spLocks noChangeArrowheads="1"/>
            </p:cNvSpPr>
            <p:nvPr/>
          </p:nvSpPr>
          <p:spPr bwMode="auto">
            <a:xfrm>
              <a:off x="2643174" y="1651793"/>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PSW</a:t>
              </a:r>
              <a:endParaRPr lang="it-IT" sz="3200" u="none" dirty="0">
                <a:solidFill>
                  <a:schemeClr val="tx1"/>
                </a:solidFill>
                <a:latin typeface="Arial" pitchFamily="34" charset="0"/>
              </a:endParaRPr>
            </a:p>
          </p:txBody>
        </p:sp>
        <p:sp>
          <p:nvSpPr>
            <p:cNvPr id="24583" name="Rectangle 7"/>
            <p:cNvSpPr>
              <a:spLocks noChangeArrowheads="1"/>
            </p:cNvSpPr>
            <p:nvPr/>
          </p:nvSpPr>
          <p:spPr bwMode="auto">
            <a:xfrm>
              <a:off x="279359" y="1135063"/>
              <a:ext cx="2980045" cy="2936885"/>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585" name="Text Box 9"/>
            <p:cNvSpPr txBox="1">
              <a:spLocks noChangeArrowheads="1"/>
            </p:cNvSpPr>
            <p:nvPr/>
          </p:nvSpPr>
          <p:spPr bwMode="auto">
            <a:xfrm>
              <a:off x="279359" y="1135063"/>
              <a:ext cx="148910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Data </a:t>
              </a:r>
              <a:r>
                <a:rPr lang="it-IT" sz="1867" u="none" dirty="0" err="1">
                  <a:solidFill>
                    <a:schemeClr val="tx1"/>
                  </a:solidFill>
                  <a:effectLst>
                    <a:outerShdw blurRad="38100" dist="38100" dir="2700000" algn="tl">
                      <a:srgbClr val="000000">
                        <a:alpha val="43137"/>
                      </a:srgbClr>
                    </a:outerShdw>
                  </a:effectLst>
                  <a:latin typeface="Calibri" pitchFamily="34" charset="0"/>
                </a:rPr>
                <a:t>path</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6" name="Text Box 10"/>
            <p:cNvSpPr txBox="1">
              <a:spLocks noChangeArrowheads="1"/>
            </p:cNvSpPr>
            <p:nvPr/>
          </p:nvSpPr>
          <p:spPr bwMode="auto">
            <a:xfrm>
              <a:off x="1770177" y="1135063"/>
              <a:ext cx="148922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Unità di controllo</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7" name="Text Box 11"/>
            <p:cNvSpPr txBox="1">
              <a:spLocks noChangeArrowheads="1"/>
            </p:cNvSpPr>
            <p:nvPr/>
          </p:nvSpPr>
          <p:spPr bwMode="auto">
            <a:xfrm>
              <a:off x="279359" y="858030"/>
              <a:ext cx="609602"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CPU</a:t>
              </a:r>
              <a:endParaRPr lang="it-IT" sz="3733" b="0" u="none" dirty="0">
                <a:solidFill>
                  <a:schemeClr val="tx1"/>
                </a:solidFill>
                <a:latin typeface="Arial" pitchFamily="34" charset="0"/>
              </a:endParaRPr>
            </a:p>
          </p:txBody>
        </p:sp>
        <p:sp>
          <p:nvSpPr>
            <p:cNvPr id="24599" name="Freeform 23"/>
            <p:cNvSpPr>
              <a:spLocks/>
            </p:cNvSpPr>
            <p:nvPr/>
          </p:nvSpPr>
          <p:spPr bwMode="auto">
            <a:xfrm rot="-5400000">
              <a:off x="1409693" y="1784355"/>
              <a:ext cx="717554" cy="596888"/>
            </a:xfrm>
            <a:custGeom>
              <a:avLst/>
              <a:gdLst>
                <a:gd name="connsiteX0" fmla="*/ 0 w 113"/>
                <a:gd name="connsiteY0" fmla="*/ 791 h 791"/>
                <a:gd name="connsiteX1" fmla="*/ 78 w 113"/>
                <a:gd name="connsiteY1" fmla="*/ 781 h 791"/>
                <a:gd name="connsiteX2" fmla="*/ 113 w 113"/>
                <a:gd name="connsiteY2" fmla="*/ 0 h 791"/>
                <a:gd name="connsiteX0" fmla="*/ 0 w 117"/>
                <a:gd name="connsiteY0" fmla="*/ 791 h 791"/>
                <a:gd name="connsiteX1" fmla="*/ 105 w 117"/>
                <a:gd name="connsiteY1" fmla="*/ 602 h 791"/>
                <a:gd name="connsiteX2" fmla="*/ 113 w 117"/>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5"/>
                <a:gd name="connsiteY0" fmla="*/ 791 h 791"/>
                <a:gd name="connsiteX1" fmla="*/ 115 w 115"/>
                <a:gd name="connsiteY1" fmla="*/ 580 h 791"/>
                <a:gd name="connsiteX2" fmla="*/ 113 w 115"/>
                <a:gd name="connsiteY2" fmla="*/ 0 h 791"/>
                <a:gd name="connsiteX0" fmla="*/ 0 w 114"/>
                <a:gd name="connsiteY0" fmla="*/ 791 h 791"/>
                <a:gd name="connsiteX1" fmla="*/ 108 w 114"/>
                <a:gd name="connsiteY1" fmla="*/ 562 h 791"/>
                <a:gd name="connsiteX2" fmla="*/ 113 w 114"/>
                <a:gd name="connsiteY2" fmla="*/ 0 h 791"/>
                <a:gd name="connsiteX0" fmla="*/ 0 w 113"/>
                <a:gd name="connsiteY0" fmla="*/ 791 h 791"/>
                <a:gd name="connsiteX1" fmla="*/ 108 w 113"/>
                <a:gd name="connsiteY1" fmla="*/ 562 h 791"/>
                <a:gd name="connsiteX2" fmla="*/ 113 w 113"/>
                <a:gd name="connsiteY2" fmla="*/ 0 h 791"/>
                <a:gd name="connsiteX0" fmla="*/ 0 w 113"/>
                <a:gd name="connsiteY0" fmla="*/ 791 h 803"/>
                <a:gd name="connsiteX1" fmla="*/ 102 w 113"/>
                <a:gd name="connsiteY1" fmla="*/ 803 h 803"/>
                <a:gd name="connsiteX2" fmla="*/ 113 w 113"/>
                <a:gd name="connsiteY2" fmla="*/ 0 h 803"/>
                <a:gd name="connsiteX0" fmla="*/ 0 w 113"/>
                <a:gd name="connsiteY0" fmla="*/ 791 h 803"/>
                <a:gd name="connsiteX1" fmla="*/ 102 w 113"/>
                <a:gd name="connsiteY1" fmla="*/ 803 h 803"/>
                <a:gd name="connsiteX2" fmla="*/ 113 w 113"/>
                <a:gd name="connsiteY2" fmla="*/ 0 h 803"/>
                <a:gd name="connsiteX0" fmla="*/ 0 w 119"/>
                <a:gd name="connsiteY0" fmla="*/ 791 h 804"/>
                <a:gd name="connsiteX1" fmla="*/ 102 w 119"/>
                <a:gd name="connsiteY1" fmla="*/ 803 h 804"/>
                <a:gd name="connsiteX2" fmla="*/ 108 w 119"/>
                <a:gd name="connsiteY2" fmla="*/ 446 h 804"/>
                <a:gd name="connsiteX3" fmla="*/ 113 w 119"/>
                <a:gd name="connsiteY3" fmla="*/ 0 h 804"/>
                <a:gd name="connsiteX0" fmla="*/ 0 w 121"/>
                <a:gd name="connsiteY0" fmla="*/ 791 h 803"/>
                <a:gd name="connsiteX1" fmla="*/ 102 w 121"/>
                <a:gd name="connsiteY1" fmla="*/ 803 h 803"/>
                <a:gd name="connsiteX2" fmla="*/ 113 w 121"/>
                <a:gd name="connsiteY2" fmla="*/ 0 h 803"/>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Lst>
              <a:ahLst/>
              <a:cxnLst>
                <a:cxn ang="0">
                  <a:pos x="connsiteX0" y="connsiteY0"/>
                </a:cxn>
                <a:cxn ang="0">
                  <a:pos x="connsiteX1" y="connsiteY1"/>
                </a:cxn>
                <a:cxn ang="0">
                  <a:pos x="connsiteX2" y="connsiteY2"/>
                </a:cxn>
              </a:cxnLst>
              <a:rect l="l" t="t" r="r" b="b"/>
              <a:pathLst>
                <a:path w="113" h="791">
                  <a:moveTo>
                    <a:pt x="0" y="791"/>
                  </a:moveTo>
                  <a:lnTo>
                    <a:pt x="97" y="661"/>
                  </a:lnTo>
                  <a:cubicBezTo>
                    <a:pt x="102" y="441"/>
                    <a:pt x="108" y="220"/>
                    <a:pt x="113" y="0"/>
                  </a:cubicBez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0" name="Freeform 24"/>
            <p:cNvSpPr>
              <a:spLocks/>
            </p:cNvSpPr>
            <p:nvPr/>
          </p:nvSpPr>
          <p:spPr bwMode="auto">
            <a:xfrm rot="-5400000">
              <a:off x="1871264" y="1152138"/>
              <a:ext cx="262730" cy="1138220"/>
            </a:xfrm>
            <a:custGeom>
              <a:avLst/>
              <a:gdLst/>
              <a:ahLst/>
              <a:cxnLst>
                <a:cxn ang="0">
                  <a:pos x="330" y="0"/>
                </a:cxn>
                <a:cxn ang="0">
                  <a:pos x="330" y="773"/>
                </a:cxn>
                <a:cxn ang="0">
                  <a:pos x="0" y="780"/>
                </a:cxn>
              </a:cxnLst>
              <a:rect l="0" t="0" r="r" b="b"/>
              <a:pathLst>
                <a:path w="330" h="780">
                  <a:moveTo>
                    <a:pt x="330" y="0"/>
                  </a:moveTo>
                  <a:lnTo>
                    <a:pt x="330" y="773"/>
                  </a:lnTo>
                  <a:lnTo>
                    <a:pt x="0" y="780"/>
                  </a:ln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1" name="Rectangle 25"/>
            <p:cNvSpPr>
              <a:spLocks noChangeArrowheads="1"/>
            </p:cNvSpPr>
            <p:nvPr/>
          </p:nvSpPr>
          <p:spPr bwMode="auto">
            <a:xfrm>
              <a:off x="1770178" y="2441576"/>
              <a:ext cx="1234942"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2" name="Rectangle 26"/>
            <p:cNvSpPr>
              <a:spLocks noChangeArrowheads="1"/>
            </p:cNvSpPr>
            <p:nvPr/>
          </p:nvSpPr>
          <p:spPr bwMode="auto">
            <a:xfrm>
              <a:off x="2143108" y="1851024"/>
              <a:ext cx="812777" cy="292093"/>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4" name="Rectangle 28"/>
            <p:cNvSpPr>
              <a:spLocks noChangeArrowheads="1"/>
            </p:cNvSpPr>
            <p:nvPr/>
          </p:nvSpPr>
          <p:spPr bwMode="auto">
            <a:xfrm>
              <a:off x="571472" y="2143121"/>
              <a:ext cx="991426" cy="1785951"/>
            </a:xfrm>
            <a:prstGeom prst="rect">
              <a:avLst/>
            </a:prstGeom>
            <a:noFill/>
            <a:ln w="28575">
              <a:solidFill>
                <a:schemeClr val="tx2">
                  <a:lumMod val="40000"/>
                  <a:lumOff val="60000"/>
                </a:schemeClr>
              </a:solidFill>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24605" name="Text Box 29"/>
            <p:cNvSpPr txBox="1">
              <a:spLocks noChangeArrowheads="1"/>
            </p:cNvSpPr>
            <p:nvPr/>
          </p:nvSpPr>
          <p:spPr bwMode="auto">
            <a:xfrm flipH="1">
              <a:off x="571471" y="2143123"/>
              <a:ext cx="991428" cy="23336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Registri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24609" name="Freeform 33"/>
            <p:cNvSpPr>
              <a:spLocks/>
            </p:cNvSpPr>
            <p:nvPr/>
          </p:nvSpPr>
          <p:spPr bwMode="auto">
            <a:xfrm rot="16200000" flipV="1">
              <a:off x="841763" y="1218789"/>
              <a:ext cx="450845" cy="991426"/>
            </a:xfrm>
            <a:custGeom>
              <a:avLst/>
              <a:gdLst/>
              <a:ahLst/>
              <a:cxnLst>
                <a:cxn ang="0">
                  <a:pos x="0" y="0"/>
                </a:cxn>
                <a:cxn ang="0">
                  <a:pos x="900" y="330"/>
                </a:cxn>
                <a:cxn ang="0">
                  <a:pos x="900" y="1487"/>
                </a:cxn>
                <a:cxn ang="0">
                  <a:pos x="0" y="1817"/>
                </a:cxn>
                <a:cxn ang="0">
                  <a:pos x="3" y="1131"/>
                </a:cxn>
                <a:cxn ang="0">
                  <a:pos x="222" y="1023"/>
                </a:cxn>
                <a:cxn ang="0">
                  <a:pos x="222" y="788"/>
                </a:cxn>
                <a:cxn ang="0">
                  <a:pos x="0" y="684"/>
                </a:cxn>
                <a:cxn ang="0">
                  <a:pos x="0" y="0"/>
                </a:cxn>
              </a:cxnLst>
              <a:rect l="0" t="0" r="r" b="b"/>
              <a:pathLst>
                <a:path w="900" h="1817">
                  <a:moveTo>
                    <a:pt x="0" y="0"/>
                  </a:moveTo>
                  <a:lnTo>
                    <a:pt x="900" y="330"/>
                  </a:lnTo>
                  <a:lnTo>
                    <a:pt x="900" y="1487"/>
                  </a:lnTo>
                  <a:lnTo>
                    <a:pt x="0" y="1817"/>
                  </a:lnTo>
                  <a:lnTo>
                    <a:pt x="3" y="1131"/>
                  </a:lnTo>
                  <a:lnTo>
                    <a:pt x="222" y="1023"/>
                  </a:lnTo>
                  <a:lnTo>
                    <a:pt x="222" y="788"/>
                  </a:lnTo>
                  <a:lnTo>
                    <a:pt x="0" y="684"/>
                  </a:lnTo>
                  <a:lnTo>
                    <a:pt x="0" y="0"/>
                  </a:lnTo>
                  <a:close/>
                </a:path>
              </a:pathLst>
            </a:custGeom>
            <a:noFill/>
            <a:ln w="28575" cap="flat" cmpd="sng">
              <a:solidFill>
                <a:srgbClr val="FF0000"/>
              </a:solidFill>
              <a:prstDash val="solid"/>
              <a:round/>
              <a:headEnd/>
              <a:tailEnd/>
            </a:ln>
            <a:effectLst/>
          </p:spPr>
          <p:txBody>
            <a:bodyPr vert="horz" wrap="square" lIns="121920" tIns="60960" rIns="121920" bIns="60960" numCol="1" anchor="ctr" anchorCtr="0" compatLnSpc="1">
              <a:prstTxWarp prst="textNoShape">
                <a:avLst/>
              </a:prstTxWarp>
            </a:bodyPr>
            <a:lstStyle/>
            <a:p>
              <a:endParaRPr lang="it-IT" sz="1467">
                <a:latin typeface="+mn-lt"/>
              </a:endParaRPr>
            </a:p>
          </p:txBody>
        </p:sp>
        <p:sp>
          <p:nvSpPr>
            <p:cNvPr id="24610" name="Text Box 34"/>
            <p:cNvSpPr txBox="1">
              <a:spLocks noChangeArrowheads="1"/>
            </p:cNvSpPr>
            <p:nvPr/>
          </p:nvSpPr>
          <p:spPr bwMode="auto">
            <a:xfrm>
              <a:off x="777080" y="1589882"/>
              <a:ext cx="580210" cy="2055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ALU</a:t>
              </a:r>
              <a:endParaRPr lang="it-IT" sz="2400" b="0" u="none" dirty="0">
                <a:solidFill>
                  <a:srgbClr val="FF0000"/>
                </a:solidFill>
                <a:effectLst>
                  <a:outerShdw blurRad="38100" dist="38100" dir="2700000" algn="tl">
                    <a:srgbClr val="000000">
                      <a:alpha val="43137"/>
                    </a:srgbClr>
                  </a:outerShdw>
                </a:effectLst>
                <a:latin typeface="Arial" pitchFamily="34" charset="0"/>
              </a:endParaRPr>
            </a:p>
          </p:txBody>
        </p:sp>
        <p:cxnSp>
          <p:nvCxnSpPr>
            <p:cNvPr id="59" name="Straight Connector 58"/>
            <p:cNvCxnSpPr>
              <a:stCxn id="24583" idx="0"/>
              <a:endCxn id="24583" idx="2"/>
            </p:cNvCxnSpPr>
            <p:nvPr/>
          </p:nvCxnSpPr>
          <p:spPr>
            <a:xfrm rot="16200000" flipH="1">
              <a:off x="300939" y="2603505"/>
              <a:ext cx="2936885" cy="1588"/>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4"/>
            <p:cNvSpPr txBox="1">
              <a:spLocks noChangeArrowheads="1"/>
            </p:cNvSpPr>
            <p:nvPr/>
          </p:nvSpPr>
          <p:spPr bwMode="auto">
            <a:xfrm>
              <a:off x="2643174" y="224075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IR</a:t>
              </a:r>
              <a:endParaRPr lang="it-IT" sz="4800" u="none" dirty="0">
                <a:solidFill>
                  <a:schemeClr val="tx1"/>
                </a:solidFill>
                <a:latin typeface="Arial" pitchFamily="34" charset="0"/>
              </a:endParaRPr>
            </a:p>
          </p:txBody>
        </p:sp>
        <p:sp>
          <p:nvSpPr>
            <p:cNvPr id="57" name="Rectangle 25"/>
            <p:cNvSpPr>
              <a:spLocks noChangeArrowheads="1"/>
            </p:cNvSpPr>
            <p:nvPr/>
          </p:nvSpPr>
          <p:spPr bwMode="auto">
            <a:xfrm>
              <a:off x="1928794" y="3061496"/>
              <a:ext cx="1076325"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58" name="Text Box 4"/>
            <p:cNvSpPr txBox="1">
              <a:spLocks noChangeArrowheads="1"/>
            </p:cNvSpPr>
            <p:nvPr/>
          </p:nvSpPr>
          <p:spPr bwMode="auto">
            <a:xfrm>
              <a:off x="2643174" y="286067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PC</a:t>
              </a:r>
              <a:endParaRPr lang="it-IT" sz="4800" u="none" dirty="0">
                <a:solidFill>
                  <a:schemeClr val="tx1"/>
                </a:solidFill>
                <a:latin typeface="Arial" pitchFamily="34" charset="0"/>
              </a:endParaRPr>
            </a:p>
          </p:txBody>
        </p:sp>
        <p:sp>
          <p:nvSpPr>
            <p:cNvPr id="64" name="Rectangle 28"/>
            <p:cNvSpPr>
              <a:spLocks noChangeArrowheads="1"/>
            </p:cNvSpPr>
            <p:nvPr/>
          </p:nvSpPr>
          <p:spPr bwMode="auto">
            <a:xfrm>
              <a:off x="571471" y="350044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5" name="Rectangle 28"/>
            <p:cNvSpPr>
              <a:spLocks noChangeArrowheads="1"/>
            </p:cNvSpPr>
            <p:nvPr/>
          </p:nvSpPr>
          <p:spPr bwMode="auto">
            <a:xfrm>
              <a:off x="575439" y="307181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6" name="Rectangle 28"/>
            <p:cNvSpPr>
              <a:spLocks noChangeArrowheads="1"/>
            </p:cNvSpPr>
            <p:nvPr/>
          </p:nvSpPr>
          <p:spPr bwMode="auto">
            <a:xfrm>
              <a:off x="571471" y="2646360"/>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7" name="Text Box 29"/>
            <p:cNvSpPr txBox="1">
              <a:spLocks noChangeArrowheads="1"/>
            </p:cNvSpPr>
            <p:nvPr/>
          </p:nvSpPr>
          <p:spPr bwMode="auto">
            <a:xfrm flipH="1">
              <a:off x="271423" y="371475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R00</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8" name="Text Box 29"/>
            <p:cNvSpPr txBox="1">
              <a:spLocks noChangeArrowheads="1"/>
            </p:cNvSpPr>
            <p:nvPr/>
          </p:nvSpPr>
          <p:spPr bwMode="auto">
            <a:xfrm flipH="1">
              <a:off x="271423" y="3501076"/>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R01</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9" name="Text Box 29"/>
            <p:cNvSpPr txBox="1">
              <a:spLocks noChangeArrowheads="1"/>
            </p:cNvSpPr>
            <p:nvPr/>
          </p:nvSpPr>
          <p:spPr bwMode="auto">
            <a:xfrm flipH="1">
              <a:off x="271423" y="328739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R02</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0" name="Text Box 29"/>
            <p:cNvSpPr txBox="1">
              <a:spLocks noChangeArrowheads="1"/>
            </p:cNvSpPr>
            <p:nvPr/>
          </p:nvSpPr>
          <p:spPr bwMode="auto">
            <a:xfrm flipH="1">
              <a:off x="271423" y="3073718"/>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R03</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1" name="Text Box 29"/>
            <p:cNvSpPr txBox="1">
              <a:spLocks noChangeArrowheads="1"/>
            </p:cNvSpPr>
            <p:nvPr/>
          </p:nvSpPr>
          <p:spPr bwMode="auto">
            <a:xfrm flipH="1">
              <a:off x="271423" y="2860039"/>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R04</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2" name="Text Box 29"/>
            <p:cNvSpPr txBox="1">
              <a:spLocks noChangeArrowheads="1"/>
            </p:cNvSpPr>
            <p:nvPr/>
          </p:nvSpPr>
          <p:spPr bwMode="auto">
            <a:xfrm flipH="1">
              <a:off x="271423" y="2646360"/>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R05</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3" name="Text Box 29"/>
            <p:cNvSpPr txBox="1">
              <a:spLocks noChangeArrowheads="1"/>
            </p:cNvSpPr>
            <p:nvPr/>
          </p:nvSpPr>
          <p:spPr bwMode="auto">
            <a:xfrm flipH="1">
              <a:off x="271423" y="2432045"/>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a:t>
              </a:r>
              <a:endParaRPr kumimoji="0" lang="it-IT" i="0" u="none" strike="noStrike" cap="none" normalizeH="0" baseline="0" dirty="0">
                <a:ln>
                  <a:noFill/>
                </a:ln>
                <a:solidFill>
                  <a:schemeClr val="tx2">
                    <a:lumMod val="60000"/>
                    <a:lumOff val="40000"/>
                  </a:schemeClr>
                </a:solidFill>
                <a:latin typeface="Arial" pitchFamily="34" charset="0"/>
              </a:endParaRPr>
            </a:p>
          </p:txBody>
        </p:sp>
      </p:grpSp>
      <p:grpSp>
        <p:nvGrpSpPr>
          <p:cNvPr id="4" name="Group 76"/>
          <p:cNvGrpSpPr/>
          <p:nvPr/>
        </p:nvGrpSpPr>
        <p:grpSpPr>
          <a:xfrm>
            <a:off x="8156021" y="1151607"/>
            <a:ext cx="3274018" cy="4087156"/>
            <a:chOff x="6117015" y="863705"/>
            <a:chExt cx="2455513" cy="3065367"/>
          </a:xfrm>
        </p:grpSpPr>
        <p:sp>
          <p:nvSpPr>
            <p:cNvPr id="24581" name="Rectangle 5"/>
            <p:cNvSpPr>
              <a:spLocks noChangeArrowheads="1"/>
            </p:cNvSpPr>
            <p:nvPr/>
          </p:nvSpPr>
          <p:spPr bwMode="auto">
            <a:xfrm>
              <a:off x="6143636" y="1135063"/>
              <a:ext cx="2428892" cy="2794009"/>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14" name="Text Box 38"/>
            <p:cNvSpPr txBox="1">
              <a:spLocks noChangeArrowheads="1"/>
            </p:cNvSpPr>
            <p:nvPr/>
          </p:nvSpPr>
          <p:spPr bwMode="auto">
            <a:xfrm>
              <a:off x="6117015" y="863705"/>
              <a:ext cx="857256"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Memoria</a:t>
              </a:r>
              <a:endParaRPr lang="it-IT" sz="3733" b="0" u="none" dirty="0">
                <a:solidFill>
                  <a:schemeClr val="tx1"/>
                </a:solidFill>
                <a:latin typeface="Arial" pitchFamily="34" charset="0"/>
              </a:endParaRPr>
            </a:p>
          </p:txBody>
        </p:sp>
        <p:sp>
          <p:nvSpPr>
            <p:cNvPr id="74" name="Text Box 29"/>
            <p:cNvSpPr txBox="1">
              <a:spLocks noChangeArrowheads="1"/>
            </p:cNvSpPr>
            <p:nvPr/>
          </p:nvSpPr>
          <p:spPr bwMode="auto">
            <a:xfrm flipH="1">
              <a:off x="8286780" y="1256984"/>
              <a:ext cx="285748" cy="134112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Istruzioni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75" name="Text Box 29"/>
            <p:cNvSpPr txBox="1">
              <a:spLocks noChangeArrowheads="1"/>
            </p:cNvSpPr>
            <p:nvPr/>
          </p:nvSpPr>
          <p:spPr bwMode="auto">
            <a:xfrm flipH="1">
              <a:off x="8286780" y="3000378"/>
              <a:ext cx="285748" cy="852325"/>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Dati</a:t>
              </a:r>
              <a:endParaRPr lang="it-IT" sz="2667" b="0" u="none" dirty="0">
                <a:solidFill>
                  <a:srgbClr val="FF0000"/>
                </a:solidFill>
                <a:effectLst>
                  <a:outerShdw blurRad="38100" dist="38100" dir="2700000" algn="tl">
                    <a:srgbClr val="000000">
                      <a:alpha val="43137"/>
                    </a:srgbClr>
                  </a:outerShdw>
                </a:effectLst>
                <a:latin typeface="Arial" pitchFamily="34" charset="0"/>
              </a:endParaRPr>
            </a:p>
          </p:txBody>
        </p:sp>
      </p:grpSp>
      <p:grpSp>
        <p:nvGrpSpPr>
          <p:cNvPr id="9" name="Group 84"/>
          <p:cNvGrpSpPr/>
          <p:nvPr/>
        </p:nvGrpSpPr>
        <p:grpSpPr>
          <a:xfrm>
            <a:off x="4036431" y="1822451"/>
            <a:ext cx="4155084" cy="162988"/>
            <a:chOff x="3027323" y="1366838"/>
            <a:chExt cx="3116313" cy="122241"/>
          </a:xfrm>
        </p:grpSpPr>
        <p:sp>
          <p:nvSpPr>
            <p:cNvPr id="24596" name="Line 20"/>
            <p:cNvSpPr>
              <a:spLocks noChangeShapeType="1"/>
            </p:cNvSpPr>
            <p:nvPr/>
          </p:nvSpPr>
          <p:spPr bwMode="auto">
            <a:xfrm>
              <a:off x="3027323" y="1366838"/>
              <a:ext cx="1301789" cy="0"/>
            </a:xfrm>
            <a:prstGeom prst="line">
              <a:avLst/>
            </a:prstGeom>
            <a:noFill/>
            <a:ln w="31750">
              <a:solidFill>
                <a:srgbClr val="333333"/>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03" name="Line 27"/>
            <p:cNvSpPr>
              <a:spLocks noChangeShapeType="1"/>
            </p:cNvSpPr>
            <p:nvPr/>
          </p:nvSpPr>
          <p:spPr bwMode="auto">
            <a:xfrm>
              <a:off x="4329111" y="1489079"/>
              <a:ext cx="1814525" cy="0"/>
            </a:xfrm>
            <a:prstGeom prst="line">
              <a:avLst/>
            </a:prstGeom>
            <a:noFill/>
            <a:ln w="31750">
              <a:solidFill>
                <a:srgbClr val="333333"/>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0" name="Group 86"/>
          <p:cNvGrpSpPr/>
          <p:nvPr/>
        </p:nvGrpSpPr>
        <p:grpSpPr>
          <a:xfrm>
            <a:off x="2083864" y="3333749"/>
            <a:ext cx="6107651" cy="1809763"/>
            <a:chOff x="1562898" y="2500312"/>
            <a:chExt cx="4580738" cy="1357322"/>
          </a:xfrm>
        </p:grpSpPr>
        <p:sp>
          <p:nvSpPr>
            <p:cNvPr id="24608" name="Line 32"/>
            <p:cNvSpPr>
              <a:spLocks noChangeShapeType="1"/>
            </p:cNvSpPr>
            <p:nvPr/>
          </p:nvSpPr>
          <p:spPr bwMode="auto">
            <a:xfrm rot="5400000" flipH="1">
              <a:off x="5464975" y="2821783"/>
              <a:ext cx="0" cy="1357322"/>
            </a:xfrm>
            <a:prstGeom prst="line">
              <a:avLst/>
            </a:prstGeom>
            <a:noFill/>
            <a:ln w="19050">
              <a:solidFill>
                <a:srgbClr val="FF0000">
                  <a:alpha val="50196"/>
                </a:srgbClr>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11" name="Line 35"/>
            <p:cNvSpPr>
              <a:spLocks noChangeShapeType="1"/>
            </p:cNvSpPr>
            <p:nvPr/>
          </p:nvSpPr>
          <p:spPr bwMode="auto">
            <a:xfrm>
              <a:off x="5214942" y="3786196"/>
              <a:ext cx="928694"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0" name="Line 35"/>
            <p:cNvSpPr>
              <a:spLocks noChangeShapeType="1"/>
            </p:cNvSpPr>
            <p:nvPr/>
          </p:nvSpPr>
          <p:spPr bwMode="auto">
            <a:xfrm flipV="1">
              <a:off x="3005120" y="2500312"/>
              <a:ext cx="2216968"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2" name="Line 35"/>
            <p:cNvSpPr>
              <a:spLocks noChangeShapeType="1"/>
            </p:cNvSpPr>
            <p:nvPr/>
          </p:nvSpPr>
          <p:spPr bwMode="auto">
            <a:xfrm flipV="1">
              <a:off x="1566865" y="3857634"/>
              <a:ext cx="3648075" cy="0"/>
            </a:xfrm>
            <a:prstGeom prst="line">
              <a:avLst/>
            </a:prstGeom>
            <a:noFill/>
            <a:ln w="19050">
              <a:solidFill>
                <a:srgbClr val="FF0000">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3" name="Line 32"/>
            <p:cNvSpPr>
              <a:spLocks noChangeShapeType="1"/>
            </p:cNvSpPr>
            <p:nvPr/>
          </p:nvSpPr>
          <p:spPr bwMode="auto">
            <a:xfrm rot="5400000" flipH="1">
              <a:off x="3174607" y="1960173"/>
              <a:ext cx="0" cy="3223417"/>
            </a:xfrm>
            <a:prstGeom prst="line">
              <a:avLst/>
            </a:prstGeom>
            <a:noFill/>
            <a:ln w="19050">
              <a:solidFill>
                <a:srgbClr val="FF0000">
                  <a:alpha val="50196"/>
                </a:srgbClr>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1" name="Group 85"/>
          <p:cNvGrpSpPr/>
          <p:nvPr/>
        </p:nvGrpSpPr>
        <p:grpSpPr>
          <a:xfrm>
            <a:off x="4006825" y="3524251"/>
            <a:ext cx="4184691" cy="762005"/>
            <a:chOff x="3005119" y="2643188"/>
            <a:chExt cx="3138518" cy="571504"/>
          </a:xfrm>
        </p:grpSpPr>
        <p:sp>
          <p:nvSpPr>
            <p:cNvPr id="24595" name="Line 19"/>
            <p:cNvSpPr>
              <a:spLocks noChangeShapeType="1"/>
            </p:cNvSpPr>
            <p:nvPr/>
          </p:nvSpPr>
          <p:spPr bwMode="auto">
            <a:xfrm flipH="1" flipV="1">
              <a:off x="3005119" y="2643188"/>
              <a:ext cx="1781194"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598" name="Line 22"/>
            <p:cNvSpPr>
              <a:spLocks noChangeShapeType="1"/>
            </p:cNvSpPr>
            <p:nvPr/>
          </p:nvSpPr>
          <p:spPr bwMode="auto">
            <a:xfrm flipV="1">
              <a:off x="5214943" y="3071816"/>
              <a:ext cx="928694"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0" name="Line 18"/>
            <p:cNvSpPr>
              <a:spLocks noChangeShapeType="1"/>
            </p:cNvSpPr>
            <p:nvPr/>
          </p:nvSpPr>
          <p:spPr bwMode="auto">
            <a:xfrm flipV="1">
              <a:off x="3005119" y="3214692"/>
              <a:ext cx="2209821"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2" name="Line 22"/>
            <p:cNvSpPr>
              <a:spLocks noChangeShapeType="1"/>
            </p:cNvSpPr>
            <p:nvPr/>
          </p:nvSpPr>
          <p:spPr bwMode="auto">
            <a:xfrm flipH="1" flipV="1">
              <a:off x="4786313" y="2786064"/>
              <a:ext cx="1357322" cy="0"/>
            </a:xfrm>
            <a:prstGeom prst="line">
              <a:avLst/>
            </a:prstGeom>
            <a:noFill/>
            <a:ln w="31750">
              <a:solidFill>
                <a:srgbClr val="0000FF"/>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grpSp>
      <p:sp>
        <p:nvSpPr>
          <p:cNvPr id="77" name="Rectangle 76"/>
          <p:cNvSpPr/>
          <p:nvPr/>
        </p:nvSpPr>
        <p:spPr>
          <a:xfrm>
            <a:off x="8870209" y="1855979"/>
            <a:ext cx="1747532" cy="318100"/>
          </a:xfrm>
          <a:prstGeom prst="rect">
            <a:avLst/>
          </a:prstGeom>
        </p:spPr>
        <p:txBody>
          <a:bodyPr wrap="square">
            <a:spAutoFit/>
          </a:bodyPr>
          <a:lstStyle/>
          <a:p>
            <a:pPr algn="ctr">
              <a:spcBef>
                <a:spcPts val="400"/>
              </a:spcBef>
              <a:spcAft>
                <a:spcPts val="400"/>
              </a:spcAft>
            </a:pPr>
            <a:r>
              <a:rPr lang="it-IT" sz="1400" u="none" dirty="0" err="1">
                <a:solidFill>
                  <a:schemeClr val="accent1">
                    <a:lumMod val="75000"/>
                  </a:schemeClr>
                </a:solidFill>
                <a:latin typeface="Consolas" pitchFamily="49" charset="0"/>
              </a:rPr>
              <a:t>load</a:t>
            </a:r>
            <a:r>
              <a:rPr lang="it-IT" sz="1400" u="none" dirty="0">
                <a:solidFill>
                  <a:schemeClr val="accent1">
                    <a:lumMod val="75000"/>
                  </a:schemeClr>
                </a:solidFill>
                <a:latin typeface="Consolas" pitchFamily="49" charset="0"/>
              </a:rPr>
              <a:t>  R02,4000</a:t>
            </a:r>
          </a:p>
        </p:txBody>
      </p:sp>
      <p:sp>
        <p:nvSpPr>
          <p:cNvPr id="78" name="Text Box 2"/>
          <p:cNvSpPr txBox="1">
            <a:spLocks noChangeArrowheads="1"/>
          </p:cNvSpPr>
          <p:nvPr/>
        </p:nvSpPr>
        <p:spPr bwMode="auto">
          <a:xfrm>
            <a:off x="3617375" y="4081993"/>
            <a:ext cx="389451"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+1</a:t>
            </a:r>
            <a:endParaRPr lang="it-IT" sz="5333" b="0" u="none" dirty="0">
              <a:solidFill>
                <a:schemeClr val="tx1"/>
              </a:solidFill>
              <a:latin typeface="Consolas" pitchFamily="49" charset="0"/>
            </a:endParaRPr>
          </a:p>
        </p:txBody>
      </p:sp>
      <p:sp>
        <p:nvSpPr>
          <p:cNvPr id="85" name="Text Box 2"/>
          <p:cNvSpPr txBox="1">
            <a:spLocks noChangeArrowheads="1"/>
          </p:cNvSpPr>
          <p:nvPr/>
        </p:nvSpPr>
        <p:spPr bwMode="auto">
          <a:xfrm>
            <a:off x="2753773" y="4081996"/>
            <a:ext cx="1062552" cy="36406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0790</a:t>
            </a:r>
            <a:endParaRPr lang="it-IT" sz="5333" b="0" u="none" dirty="0">
              <a:solidFill>
                <a:schemeClr val="tx1"/>
              </a:solidFill>
              <a:latin typeface="Consolas" pitchFamily="49" charset="0"/>
            </a:endParaRPr>
          </a:p>
        </p:txBody>
      </p:sp>
      <p:sp>
        <p:nvSpPr>
          <p:cNvPr id="86" name="Rectangle 85"/>
          <p:cNvSpPr/>
          <p:nvPr/>
        </p:nvSpPr>
        <p:spPr>
          <a:xfrm>
            <a:off x="3047979" y="1714489"/>
            <a:ext cx="1004799" cy="318100"/>
          </a:xfrm>
          <a:prstGeom prst="rect">
            <a:avLst/>
          </a:prstGeom>
        </p:spPr>
        <p:txBody>
          <a:bodyPr wrap="square">
            <a:spAutoFit/>
          </a:bodyPr>
          <a:lstStyle/>
          <a:p>
            <a:pPr algn="ctr">
              <a:spcBef>
                <a:spcPts val="400"/>
              </a:spcBef>
              <a:spcAft>
                <a:spcPts val="400"/>
              </a:spcAft>
            </a:pPr>
            <a:r>
              <a:rPr lang="it-IT" sz="1400" u="none" dirty="0">
                <a:solidFill>
                  <a:schemeClr val="tx1"/>
                </a:solidFill>
                <a:latin typeface="Consolas" pitchFamily="49" charset="0"/>
              </a:rPr>
              <a:t>lettura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childTnLst>
                                    <p:animMotion origin="layout" path="M 1.94444E-6 -1.69084E-6 L 0.05434 0.00154 L 0.05347 -0.03024 L 0.27291 -0.03024 L 0.28941 -0.04998 L 0.35208 -0.04875 " pathEditMode="relative" rAng="0" ptsTypes="AAAAAA">
                                      <p:cBhvr>
                                        <p:cTn id="9" dur="2000" fill="hold"/>
                                        <p:tgtEl>
                                          <p:spTgt spid="76"/>
                                        </p:tgtEl>
                                        <p:attrNameLst>
                                          <p:attrName>ppt_x</p:attrName>
                                          <p:attrName>ppt_y</p:attrName>
                                        </p:attrNameLst>
                                      </p:cBhvr>
                                      <p:rCtr x="17600" y="-240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6"/>
                                        </p:tgtEl>
                                        <p:attrNameLst>
                                          <p:attrName>style.visibility</p:attrName>
                                        </p:attrNameLst>
                                      </p:cBhvr>
                                      <p:to>
                                        <p:strVal val="visible"/>
                                      </p:to>
                                    </p:set>
                                  </p:childTnLst>
                                </p:cTn>
                              </p:par>
                            </p:childTnLst>
                          </p:cTn>
                        </p:par>
                        <p:par>
                          <p:cTn id="14" fill="hold">
                            <p:stCondLst>
                              <p:cond delay="0"/>
                            </p:stCondLst>
                            <p:childTnLst>
                              <p:par>
                                <p:cTn id="15" presetID="0" presetClass="path" presetSubtype="0" accel="50000" decel="50000" fill="hold" grpId="1" nodeType="afterEffect">
                                  <p:stCondLst>
                                    <p:cond delay="0"/>
                                  </p:stCondLst>
                                  <p:childTnLst>
                                    <p:animMotion origin="layout" path="M -1.38889E-6 0.0071 L 0.00104 0.02191 L 0.14358 0.0179 L 0.14427 0.04845 L 0.34809 0.04721 " pathEditMode="relative" rAng="0" ptsTypes="AAAAA">
                                      <p:cBhvr>
                                        <p:cTn id="16" dur="3000" fill="hold"/>
                                        <p:tgtEl>
                                          <p:spTgt spid="86"/>
                                        </p:tgtEl>
                                        <p:attrNameLst>
                                          <p:attrName>ppt_x</p:attrName>
                                          <p:attrName>ppt_y</p:attrName>
                                        </p:attrNameLst>
                                      </p:cBhvr>
                                      <p:rCtr x="17400" y="21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par>
                          <p:cTn id="21" fill="hold">
                            <p:stCondLst>
                              <p:cond delay="0"/>
                            </p:stCondLst>
                            <p:childTnLst>
                              <p:par>
                                <p:cTn id="22" presetID="0" presetClass="path" presetSubtype="0" accel="50000" decel="50000" fill="hold" grpId="1" nodeType="afterEffect">
                                  <p:stCondLst>
                                    <p:cond delay="0"/>
                                  </p:stCondLst>
                                  <p:childTnLst>
                                    <p:animMotion origin="layout" path="M 1.25E-6 0 L -0.00065 0.25579 L -0.12539 0.25579 L -0.12539 0.22407 L -0.26107 0.22407 L -0.26107 0.20139 L -0.53086 0.20833 " pathEditMode="relative" rAng="0" ptsTypes="AAAAAAA">
                                      <p:cBhvr>
                                        <p:cTn id="23" dur="3000" fill="hold"/>
                                        <p:tgtEl>
                                          <p:spTgt spid="77"/>
                                        </p:tgtEl>
                                        <p:attrNameLst>
                                          <p:attrName>ppt_x</p:attrName>
                                          <p:attrName>ppt_y</p:attrName>
                                        </p:attrNameLst>
                                      </p:cBhvr>
                                      <p:rCtr x="-26549" y="12778"/>
                                    </p:animMotion>
                                  </p:childTnLst>
                                </p:cTn>
                              </p:par>
                            </p:childTnLst>
                          </p:cTn>
                        </p:par>
                        <p:par>
                          <p:cTn id="24" fill="hold">
                            <p:stCondLst>
                              <p:cond delay="3000"/>
                            </p:stCondLst>
                            <p:childTnLst>
                              <p:par>
                                <p:cTn id="25" presetID="53" presetClass="entr" presetSubtype="0" fill="hold" grpId="0" nodeType="afterEffect">
                                  <p:stCondLst>
                                    <p:cond delay="0"/>
                                  </p:stCondLst>
                                  <p:childTnLst>
                                    <p:set>
                                      <p:cBhvr>
                                        <p:cTn id="26" dur="1" fill="hold">
                                          <p:stCondLst>
                                            <p:cond delay="0"/>
                                          </p:stCondLst>
                                        </p:cTn>
                                        <p:tgtEl>
                                          <p:spTgt spid="78"/>
                                        </p:tgtEl>
                                        <p:attrNameLst>
                                          <p:attrName>style.visibility</p:attrName>
                                        </p:attrNameLst>
                                      </p:cBhvr>
                                      <p:to>
                                        <p:strVal val="visible"/>
                                      </p:to>
                                    </p:set>
                                    <p:anim calcmode="lin" valueType="num">
                                      <p:cBhvr>
                                        <p:cTn id="27" dur="500" fill="hold"/>
                                        <p:tgtEl>
                                          <p:spTgt spid="78"/>
                                        </p:tgtEl>
                                        <p:attrNameLst>
                                          <p:attrName>ppt_w</p:attrName>
                                        </p:attrNameLst>
                                      </p:cBhvr>
                                      <p:tavLst>
                                        <p:tav tm="0">
                                          <p:val>
                                            <p:fltVal val="0"/>
                                          </p:val>
                                        </p:tav>
                                        <p:tav tm="100000">
                                          <p:val>
                                            <p:strVal val="#ppt_w"/>
                                          </p:val>
                                        </p:tav>
                                      </p:tavLst>
                                    </p:anim>
                                    <p:anim calcmode="lin" valueType="num">
                                      <p:cBhvr>
                                        <p:cTn id="28" dur="500" fill="hold"/>
                                        <p:tgtEl>
                                          <p:spTgt spid="78"/>
                                        </p:tgtEl>
                                        <p:attrNameLst>
                                          <p:attrName>ppt_h</p:attrName>
                                        </p:attrNameLst>
                                      </p:cBhvr>
                                      <p:tavLst>
                                        <p:tav tm="0">
                                          <p:val>
                                            <p:fltVal val="0"/>
                                          </p:val>
                                        </p:tav>
                                        <p:tav tm="100000">
                                          <p:val>
                                            <p:strVal val="#ppt_h"/>
                                          </p:val>
                                        </p:tav>
                                      </p:tavLst>
                                    </p:anim>
                                    <p:animEffect transition="in" filter="fade">
                                      <p:cBhvr>
                                        <p:cTn id="29" dur="500"/>
                                        <p:tgtEl>
                                          <p:spTgt spid="78"/>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iterate type="lt">
                                    <p:tmAbs val="0"/>
                                  </p:iterate>
                                  <p:childTnLst>
                                    <p:set>
                                      <p:cBhvr>
                                        <p:cTn id="33" dur="1" fill="hold">
                                          <p:stCondLst>
                                            <p:cond delay="0"/>
                                          </p:stCondLst>
                                        </p:cTn>
                                        <p:tgtEl>
                                          <p:spTgt spid="24578"/>
                                        </p:tgtEl>
                                        <p:attrNameLst>
                                          <p:attrName>style.visibility</p:attrName>
                                        </p:attrNameLst>
                                      </p:cBhvr>
                                      <p:to>
                                        <p:strVal val="hidden"/>
                                      </p:to>
                                    </p:set>
                                  </p:childTnLst>
                                </p:cTn>
                              </p:par>
                            </p:childTnLst>
                          </p:cTn>
                        </p:par>
                        <p:par>
                          <p:cTn id="34" fill="hold">
                            <p:stCondLst>
                              <p:cond delay="0"/>
                            </p:stCondLst>
                            <p:childTnLst>
                              <p:par>
                                <p:cTn id="35" presetID="1" presetClass="exit" presetSubtype="0" fill="hold" grpId="1" nodeType="afterEffect">
                                  <p:stCondLst>
                                    <p:cond delay="0"/>
                                  </p:stCondLst>
                                  <p:childTnLst>
                                    <p:set>
                                      <p:cBhvr>
                                        <p:cTn id="36" dur="1" fill="hold">
                                          <p:stCondLst>
                                            <p:cond delay="0"/>
                                          </p:stCondLst>
                                        </p:cTn>
                                        <p:tgtEl>
                                          <p:spTgt spid="78"/>
                                        </p:tgtEl>
                                        <p:attrNameLst>
                                          <p:attrName>style.visibility</p:attrName>
                                        </p:attrNameLst>
                                      </p:cBhvr>
                                      <p:to>
                                        <p:strVal val="hidden"/>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24578" grpId="1"/>
      <p:bldP spid="77" grpId="0"/>
      <p:bldP spid="77" grpId="1"/>
      <p:bldP spid="78" grpId="0"/>
      <p:bldP spid="78" grpId="1"/>
      <p:bldP spid="85" grpId="0"/>
      <p:bldP spid="86" grpId="0"/>
      <p:bldP spid="8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ext Box 2"/>
          <p:cNvSpPr txBox="1">
            <a:spLocks noChangeArrowheads="1"/>
          </p:cNvSpPr>
          <p:nvPr/>
        </p:nvSpPr>
        <p:spPr bwMode="auto">
          <a:xfrm>
            <a:off x="2755885" y="4081995"/>
            <a:ext cx="1062552" cy="364067"/>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867" u="none" dirty="0">
                <a:solidFill>
                  <a:srgbClr val="0000FF"/>
                </a:solidFill>
                <a:latin typeface="Consolas" pitchFamily="49" charset="0"/>
              </a:rPr>
              <a:t>0790</a:t>
            </a:r>
            <a:endParaRPr lang="it-IT" sz="5333" b="0" u="none" dirty="0">
              <a:solidFill>
                <a:schemeClr val="tx1"/>
              </a:solidFill>
              <a:latin typeface="Consolas" pitchFamily="49" charset="0"/>
            </a:endParaRPr>
          </a:p>
        </p:txBody>
      </p:sp>
      <p:sp>
        <p:nvSpPr>
          <p:cNvPr id="8" name="Title 7"/>
          <p:cNvSpPr>
            <a:spLocks noGrp="1"/>
          </p:cNvSpPr>
          <p:nvPr>
            <p:ph type="title"/>
          </p:nvPr>
        </p:nvSpPr>
        <p:spPr/>
        <p:txBody>
          <a:bodyPr/>
          <a:lstStyle/>
          <a:p>
            <a:r>
              <a:rPr lang="it-IT" dirty="0"/>
              <a:t>Esecuzione istruzione 0789</a:t>
            </a:r>
          </a:p>
        </p:txBody>
      </p:sp>
      <p:grpSp>
        <p:nvGrpSpPr>
          <p:cNvPr id="2" name="Group 77"/>
          <p:cNvGrpSpPr/>
          <p:nvPr/>
        </p:nvGrpSpPr>
        <p:grpSpPr>
          <a:xfrm>
            <a:off x="5238744" y="1238235"/>
            <a:ext cx="1714512" cy="5118114"/>
            <a:chOff x="3929058" y="928676"/>
            <a:chExt cx="1285884" cy="3960000"/>
          </a:xfrm>
        </p:grpSpPr>
        <p:sp>
          <p:nvSpPr>
            <p:cNvPr id="24588" name="Line 12"/>
            <p:cNvSpPr>
              <a:spLocks noChangeShapeType="1"/>
            </p:cNvSpPr>
            <p:nvPr/>
          </p:nvSpPr>
          <p:spPr bwMode="auto">
            <a:xfrm>
              <a:off x="4786314"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89" name="Text Box 13"/>
            <p:cNvSpPr txBox="1">
              <a:spLocks noChangeArrowheads="1"/>
            </p:cNvSpPr>
            <p:nvPr/>
          </p:nvSpPr>
          <p:spPr bwMode="auto">
            <a:xfrm>
              <a:off x="4572000" y="4143386"/>
              <a:ext cx="214315" cy="679453"/>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dati</a:t>
              </a:r>
              <a:endParaRPr lang="it-IT" sz="2667" b="0" u="none" dirty="0">
                <a:solidFill>
                  <a:schemeClr val="tx1"/>
                </a:solidFill>
                <a:latin typeface="Arial" pitchFamily="34" charset="0"/>
              </a:endParaRPr>
            </a:p>
          </p:txBody>
        </p:sp>
        <p:sp>
          <p:nvSpPr>
            <p:cNvPr id="24590" name="Text Box 14"/>
            <p:cNvSpPr txBox="1">
              <a:spLocks noChangeArrowheads="1"/>
            </p:cNvSpPr>
            <p:nvPr/>
          </p:nvSpPr>
          <p:spPr bwMode="auto">
            <a:xfrm>
              <a:off x="4857752" y="4246579"/>
              <a:ext cx="357190"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indirizzi</a:t>
              </a:r>
              <a:endParaRPr lang="it-IT" sz="2667" b="0" u="none" dirty="0">
                <a:solidFill>
                  <a:schemeClr val="tx1"/>
                </a:solidFill>
                <a:latin typeface="Arial" pitchFamily="34" charset="0"/>
              </a:endParaRPr>
            </a:p>
          </p:txBody>
        </p:sp>
        <p:sp>
          <p:nvSpPr>
            <p:cNvPr id="24591" name="Text Box 15"/>
            <p:cNvSpPr txBox="1">
              <a:spLocks noChangeArrowheads="1"/>
            </p:cNvSpPr>
            <p:nvPr/>
          </p:nvSpPr>
          <p:spPr bwMode="auto">
            <a:xfrm>
              <a:off x="3929058" y="4246579"/>
              <a:ext cx="400054" cy="57626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defTabSz="1219170" eaLnBrk="1" hangingPunct="1">
                <a:spcAft>
                  <a:spcPts val="1333"/>
                </a:spcAft>
              </a:pPr>
              <a:r>
                <a:rPr lang="it-IT" sz="1600" b="0" u="none" dirty="0">
                  <a:solidFill>
                    <a:schemeClr val="tx1"/>
                  </a:solidFill>
                  <a:latin typeface="Calibri" pitchFamily="34" charset="0"/>
                </a:rPr>
                <a:t>Bus controllo</a:t>
              </a:r>
              <a:endParaRPr lang="it-IT" sz="2667" b="0" u="none" dirty="0">
                <a:solidFill>
                  <a:schemeClr val="tx1"/>
                </a:solidFill>
                <a:latin typeface="Arial" pitchFamily="34" charset="0"/>
              </a:endParaRPr>
            </a:p>
          </p:txBody>
        </p:sp>
        <p:sp>
          <p:nvSpPr>
            <p:cNvPr id="24592" name="Line 16"/>
            <p:cNvSpPr>
              <a:spLocks noChangeShapeType="1"/>
            </p:cNvSpPr>
            <p:nvPr/>
          </p:nvSpPr>
          <p:spPr bwMode="auto">
            <a:xfrm>
              <a:off x="521494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sp>
          <p:nvSpPr>
            <p:cNvPr id="24593" name="Line 17"/>
            <p:cNvSpPr>
              <a:spLocks noChangeShapeType="1"/>
            </p:cNvSpPr>
            <p:nvPr/>
          </p:nvSpPr>
          <p:spPr bwMode="auto">
            <a:xfrm>
              <a:off x="4329112" y="928676"/>
              <a:ext cx="0" cy="3960000"/>
            </a:xfrm>
            <a:prstGeom prst="line">
              <a:avLst/>
            </a:prstGeom>
            <a:noFill/>
            <a:ln w="28575">
              <a:solidFill>
                <a:srgbClr val="000000"/>
              </a:solidFill>
              <a:round/>
              <a:headEnd/>
              <a:tailEnd/>
            </a:ln>
          </p:spPr>
          <p:txBody>
            <a:bodyPr vert="horz" wrap="square" lIns="121920" tIns="60960" rIns="121920" bIns="60960" numCol="1" anchor="t" anchorCtr="0" compatLnSpc="1">
              <a:prstTxWarp prst="textNoShape">
                <a:avLst/>
              </a:prstTxWarp>
            </a:bodyPr>
            <a:lstStyle/>
            <a:p>
              <a:endParaRPr lang="it-IT"/>
            </a:p>
          </p:txBody>
        </p:sp>
      </p:grpSp>
      <p:graphicFrame>
        <p:nvGraphicFramePr>
          <p:cNvPr id="61" name="Table 60"/>
          <p:cNvGraphicFramePr>
            <a:graphicFrameLocks noGrp="1"/>
          </p:cNvGraphicFramePr>
          <p:nvPr>
            <p:extLst>
              <p:ext uri="{D42A27DB-BD31-4B8C-83A1-F6EECF244321}">
                <p14:modId xmlns:p14="http://schemas.microsoft.com/office/powerpoint/2010/main" val="4169848907"/>
              </p:ext>
            </p:extLst>
          </p:nvPr>
        </p:nvGraphicFramePr>
        <p:xfrm>
          <a:off x="8362744" y="1675977"/>
          <a:ext cx="2591046" cy="178816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0789</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R02,4000</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0790</a:t>
                      </a:r>
                    </a:p>
                  </a:txBody>
                  <a:tcPr marL="88961" marR="88961" marT="0" marB="0"/>
                </a:tc>
                <a:tc>
                  <a:txBody>
                    <a:bodyPr/>
                    <a:lstStyle/>
                    <a:p>
                      <a:pPr marL="0" marR="0" indent="0" algn="l" defTabSz="914400" eaLnBrk="1" fontAlgn="auto" latinLnBrk="0" hangingPunct="1">
                        <a:lnSpc>
                          <a:spcPct val="100000"/>
                        </a:lnSpc>
                        <a:spcBef>
                          <a:spcPts val="300"/>
                        </a:spcBef>
                        <a:spcAft>
                          <a:spcPts val="300"/>
                        </a:spcAft>
                        <a:buClrTx/>
                        <a:buSzTx/>
                        <a:buFontTx/>
                        <a:buNone/>
                        <a:tabLst/>
                        <a:defRPr/>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R03,4004</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0791</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R01,R02,R03</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0792</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load</a:t>
                      </a:r>
                      <a:r>
                        <a:rPr lang="it-IT" sz="1400" b="1" dirty="0">
                          <a:solidFill>
                            <a:schemeClr val="accent1">
                              <a:lumMod val="75000"/>
                            </a:schemeClr>
                          </a:solidFill>
                          <a:latin typeface="Consolas" pitchFamily="49" charset="0"/>
                        </a:rPr>
                        <a:t>  R02,4008</a:t>
                      </a:r>
                    </a:p>
                  </a:txBody>
                  <a:tcPr marL="88961" marR="88961" marT="0" marB="0"/>
                </a:tc>
                <a:extLst>
                  <a:ext uri="{0D108BD9-81ED-4DB2-BD59-A6C34878D82A}">
                    <a16:rowId xmlns:a16="http://schemas.microsoft.com/office/drawing/2014/main" val="10004"/>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0793</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add</a:t>
                      </a:r>
                      <a:r>
                        <a:rPr lang="it-IT" sz="1400" b="1" dirty="0">
                          <a:solidFill>
                            <a:schemeClr val="accent1">
                              <a:lumMod val="75000"/>
                            </a:schemeClr>
                          </a:solidFill>
                          <a:latin typeface="Consolas" pitchFamily="49" charset="0"/>
                        </a:rPr>
                        <a:t>   R01,</a:t>
                      </a:r>
                      <a:r>
                        <a:rPr lang="it-IT" sz="1400" b="1" dirty="0" err="1">
                          <a:solidFill>
                            <a:schemeClr val="accent1">
                              <a:lumMod val="75000"/>
                            </a:schemeClr>
                          </a:solidFill>
                          <a:latin typeface="Consolas" pitchFamily="49" charset="0"/>
                        </a:rPr>
                        <a:t>R01</a:t>
                      </a:r>
                      <a:r>
                        <a:rPr lang="it-IT" sz="1400" b="1" dirty="0">
                          <a:solidFill>
                            <a:schemeClr val="accent1">
                              <a:lumMod val="75000"/>
                            </a:schemeClr>
                          </a:solidFill>
                          <a:latin typeface="Consolas" pitchFamily="49" charset="0"/>
                        </a:rPr>
                        <a:t>,R02</a:t>
                      </a:r>
                    </a:p>
                  </a:txBody>
                  <a:tcPr marL="88961" marR="88961" marT="0" marB="0"/>
                </a:tc>
                <a:extLst>
                  <a:ext uri="{0D108BD9-81ED-4DB2-BD59-A6C34878D82A}">
                    <a16:rowId xmlns:a16="http://schemas.microsoft.com/office/drawing/2014/main" val="10005"/>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0794</a:t>
                      </a:r>
                    </a:p>
                  </a:txBody>
                  <a:tcPr marL="88961" marR="88961" marT="0" marB="0"/>
                </a:tc>
                <a:tc>
                  <a:txBody>
                    <a:bodyPr/>
                    <a:lstStyle/>
                    <a:p>
                      <a:pPr algn="l">
                        <a:spcBef>
                          <a:spcPts val="300"/>
                        </a:spcBef>
                        <a:spcAft>
                          <a:spcPts val="300"/>
                        </a:spcAft>
                      </a:pPr>
                      <a:r>
                        <a:rPr lang="it-IT" sz="1400" b="1" dirty="0" err="1">
                          <a:solidFill>
                            <a:schemeClr val="accent1">
                              <a:lumMod val="75000"/>
                            </a:schemeClr>
                          </a:solidFill>
                          <a:latin typeface="Consolas" pitchFamily="49" charset="0"/>
                        </a:rPr>
                        <a:t>store</a:t>
                      </a:r>
                      <a:r>
                        <a:rPr lang="it-IT" sz="1400" b="1" dirty="0">
                          <a:solidFill>
                            <a:schemeClr val="accent1">
                              <a:lumMod val="75000"/>
                            </a:schemeClr>
                          </a:solidFill>
                          <a:latin typeface="Consolas" pitchFamily="49" charset="0"/>
                        </a:rPr>
                        <a:t> R01,4000</a:t>
                      </a:r>
                    </a:p>
                  </a:txBody>
                  <a:tcPr marL="88961" marR="88961" marT="0" marB="0"/>
                </a:tc>
                <a:extLst>
                  <a:ext uri="{0D108BD9-81ED-4DB2-BD59-A6C34878D82A}">
                    <a16:rowId xmlns:a16="http://schemas.microsoft.com/office/drawing/2014/main" val="10006"/>
                  </a:ext>
                </a:extLst>
              </a:tr>
              <a:tr h="223520">
                <a:tc>
                  <a:txBody>
                    <a:bodyPr/>
                    <a:lstStyle/>
                    <a:p>
                      <a:pPr algn="ctr">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r>
                        <a:rPr lang="it-IT" sz="1400" b="1" dirty="0">
                          <a:solidFill>
                            <a:schemeClr val="accent1">
                              <a:lumMod val="75000"/>
                            </a:schemeClr>
                          </a:solidFill>
                          <a:latin typeface="Consolas" pitchFamily="49" charset="0"/>
                        </a:rPr>
                        <a:t> </a:t>
                      </a:r>
                      <a:r>
                        <a:rPr lang="it-IT" sz="1400" b="1" dirty="0" err="1">
                          <a:solidFill>
                            <a:schemeClr val="accent1">
                              <a:lumMod val="75000"/>
                            </a:schemeClr>
                          </a:solidFill>
                          <a:latin typeface="Consolas" pitchFamily="49" charset="0"/>
                        </a:rPr>
                        <a:t>…</a:t>
                      </a:r>
                      <a:endParaRPr lang="it-IT" sz="1400" b="1" dirty="0">
                        <a:solidFill>
                          <a:schemeClr val="accent1">
                            <a:lumMod val="75000"/>
                          </a:schemeClr>
                        </a:solidFill>
                        <a:latin typeface="Consolas" pitchFamily="49" charset="0"/>
                      </a:endParaRPr>
                    </a:p>
                  </a:txBody>
                  <a:tcPr marL="88961" marR="88961" marT="0" marB="0"/>
                </a:tc>
                <a:extLst>
                  <a:ext uri="{0D108BD9-81ED-4DB2-BD59-A6C34878D82A}">
                    <a16:rowId xmlns:a16="http://schemas.microsoft.com/office/drawing/2014/main" val="10007"/>
                  </a:ext>
                </a:extLst>
              </a:tr>
            </a:tbl>
          </a:graphicData>
        </a:graphic>
      </p:graphicFrame>
      <p:graphicFrame>
        <p:nvGraphicFramePr>
          <p:cNvPr id="63" name="Table 62"/>
          <p:cNvGraphicFramePr>
            <a:graphicFrameLocks noGrp="1"/>
          </p:cNvGraphicFramePr>
          <p:nvPr>
            <p:extLst>
              <p:ext uri="{D42A27DB-BD31-4B8C-83A1-F6EECF244321}">
                <p14:modId xmlns:p14="http://schemas.microsoft.com/office/powerpoint/2010/main" val="1350232085"/>
              </p:ext>
            </p:extLst>
          </p:nvPr>
        </p:nvGraphicFramePr>
        <p:xfrm>
          <a:off x="8362744" y="4000504"/>
          <a:ext cx="2591046" cy="1117600"/>
        </p:xfrm>
        <a:graphic>
          <a:graphicData uri="http://schemas.openxmlformats.org/drawingml/2006/table">
            <a:tbl>
              <a:tblPr bandRow="1">
                <a:tableStyleId>{69012ECD-51FC-41F1-AA8D-1B2483CD663E}</a:tableStyleId>
              </a:tblPr>
              <a:tblGrid>
                <a:gridCol w="584323">
                  <a:extLst>
                    <a:ext uri="{9D8B030D-6E8A-4147-A177-3AD203B41FA5}">
                      <a16:colId xmlns:a16="http://schemas.microsoft.com/office/drawing/2014/main" val="20000"/>
                    </a:ext>
                  </a:extLst>
                </a:gridCol>
                <a:gridCol w="2006723">
                  <a:extLst>
                    <a:ext uri="{9D8B030D-6E8A-4147-A177-3AD203B41FA5}">
                      <a16:colId xmlns:a16="http://schemas.microsoft.com/office/drawing/2014/main" val="20001"/>
                    </a:ext>
                  </a:extLst>
                </a:gridCol>
              </a:tblGrid>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0"/>
                  </a:ext>
                </a:extLst>
              </a:tr>
              <a:tr h="223520">
                <a:tc>
                  <a:txBody>
                    <a:bodyPr/>
                    <a:lstStyle/>
                    <a:p>
                      <a:pPr algn="ctr">
                        <a:spcBef>
                          <a:spcPts val="300"/>
                        </a:spcBef>
                        <a:spcAft>
                          <a:spcPts val="300"/>
                        </a:spcAft>
                      </a:pPr>
                      <a:r>
                        <a:rPr lang="it-IT" sz="1400" b="1" dirty="0">
                          <a:solidFill>
                            <a:srgbClr val="FF0000"/>
                          </a:solidFill>
                          <a:latin typeface="Consolas" pitchFamily="49" charset="0"/>
                        </a:rPr>
                        <a:t>4000</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1492</a:t>
                      </a:r>
                    </a:p>
                  </a:txBody>
                  <a:tcPr marL="88961" marR="88961" marT="0" marB="0"/>
                </a:tc>
                <a:extLst>
                  <a:ext uri="{0D108BD9-81ED-4DB2-BD59-A6C34878D82A}">
                    <a16:rowId xmlns:a16="http://schemas.microsoft.com/office/drawing/2014/main" val="10001"/>
                  </a:ext>
                </a:extLst>
              </a:tr>
              <a:tr h="223520">
                <a:tc>
                  <a:txBody>
                    <a:bodyPr/>
                    <a:lstStyle/>
                    <a:p>
                      <a:pPr algn="ctr">
                        <a:spcBef>
                          <a:spcPts val="300"/>
                        </a:spcBef>
                        <a:spcAft>
                          <a:spcPts val="300"/>
                        </a:spcAft>
                      </a:pPr>
                      <a:r>
                        <a:rPr lang="it-IT" sz="1400" b="1" dirty="0">
                          <a:solidFill>
                            <a:srgbClr val="FF0000"/>
                          </a:solidFill>
                          <a:latin typeface="Consolas" pitchFamily="49" charset="0"/>
                        </a:rPr>
                        <a:t>4004</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1918</a:t>
                      </a:r>
                    </a:p>
                  </a:txBody>
                  <a:tcPr marL="88961" marR="88961" marT="0" marB="0"/>
                </a:tc>
                <a:extLst>
                  <a:ext uri="{0D108BD9-81ED-4DB2-BD59-A6C34878D82A}">
                    <a16:rowId xmlns:a16="http://schemas.microsoft.com/office/drawing/2014/main" val="10002"/>
                  </a:ext>
                </a:extLst>
              </a:tr>
              <a:tr h="223520">
                <a:tc>
                  <a:txBody>
                    <a:bodyPr/>
                    <a:lstStyle/>
                    <a:p>
                      <a:pPr algn="ctr">
                        <a:spcBef>
                          <a:spcPts val="300"/>
                        </a:spcBef>
                        <a:spcAft>
                          <a:spcPts val="300"/>
                        </a:spcAft>
                      </a:pPr>
                      <a:r>
                        <a:rPr lang="it-IT" sz="1400" b="1" dirty="0">
                          <a:solidFill>
                            <a:srgbClr val="FF0000"/>
                          </a:solidFill>
                          <a:latin typeface="Consolas" pitchFamily="49" charset="0"/>
                        </a:rPr>
                        <a:t>4008</a:t>
                      </a: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2006</a:t>
                      </a:r>
                    </a:p>
                  </a:txBody>
                  <a:tcPr marL="88961" marR="88961" marT="0" marB="0"/>
                </a:tc>
                <a:extLst>
                  <a:ext uri="{0D108BD9-81ED-4DB2-BD59-A6C34878D82A}">
                    <a16:rowId xmlns:a16="http://schemas.microsoft.com/office/drawing/2014/main" val="10003"/>
                  </a:ext>
                </a:extLst>
              </a:tr>
              <a:tr h="223520">
                <a:tc>
                  <a:txBody>
                    <a:bodyPr/>
                    <a:lstStyle/>
                    <a:p>
                      <a:pPr algn="ctr">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tc>
                  <a:txBody>
                    <a:bodyPr/>
                    <a:lstStyle/>
                    <a:p>
                      <a:pPr algn="l">
                        <a:spcBef>
                          <a:spcPts val="300"/>
                        </a:spcBef>
                        <a:spcAft>
                          <a:spcPts val="300"/>
                        </a:spcAft>
                      </a:pPr>
                      <a:r>
                        <a:rPr lang="it-IT" sz="1400" b="1" dirty="0">
                          <a:solidFill>
                            <a:srgbClr val="FF0000"/>
                          </a:solidFill>
                          <a:latin typeface="Consolas" pitchFamily="49" charset="0"/>
                        </a:rPr>
                        <a:t>… </a:t>
                      </a:r>
                      <a:r>
                        <a:rPr lang="it-IT" sz="1400" b="1" dirty="0" err="1">
                          <a:solidFill>
                            <a:srgbClr val="FF0000"/>
                          </a:solidFill>
                          <a:latin typeface="Consolas" pitchFamily="49" charset="0"/>
                        </a:rPr>
                        <a:t>…</a:t>
                      </a:r>
                      <a:r>
                        <a:rPr lang="it-IT" sz="1400" b="1" dirty="0">
                          <a:solidFill>
                            <a:srgbClr val="FF0000"/>
                          </a:solidFill>
                          <a:latin typeface="Consolas" pitchFamily="49" charset="0"/>
                        </a:rPr>
                        <a:t> </a:t>
                      </a:r>
                      <a:r>
                        <a:rPr lang="it-IT" sz="1400" b="1" dirty="0" err="1">
                          <a:solidFill>
                            <a:srgbClr val="FF0000"/>
                          </a:solidFill>
                          <a:latin typeface="Consolas" pitchFamily="49" charset="0"/>
                        </a:rPr>
                        <a:t>…</a:t>
                      </a:r>
                      <a:endParaRPr lang="it-IT" sz="1400" b="1" dirty="0">
                        <a:solidFill>
                          <a:srgbClr val="FF0000"/>
                        </a:solidFill>
                        <a:latin typeface="Consolas" pitchFamily="49" charset="0"/>
                      </a:endParaRPr>
                    </a:p>
                  </a:txBody>
                  <a:tcPr marL="88961" marR="88961" marT="0" marB="0"/>
                </a:tc>
                <a:extLst>
                  <a:ext uri="{0D108BD9-81ED-4DB2-BD59-A6C34878D82A}">
                    <a16:rowId xmlns:a16="http://schemas.microsoft.com/office/drawing/2014/main" val="10004"/>
                  </a:ext>
                </a:extLst>
              </a:tr>
            </a:tbl>
          </a:graphicData>
        </a:graphic>
      </p:graphicFrame>
      <p:grpSp>
        <p:nvGrpSpPr>
          <p:cNvPr id="3" name="Group 75"/>
          <p:cNvGrpSpPr/>
          <p:nvPr/>
        </p:nvGrpSpPr>
        <p:grpSpPr>
          <a:xfrm>
            <a:off x="361898" y="1144041"/>
            <a:ext cx="3983975" cy="4286281"/>
            <a:chOff x="271423" y="858030"/>
            <a:chExt cx="2987981" cy="3214711"/>
          </a:xfrm>
        </p:grpSpPr>
        <p:sp>
          <p:nvSpPr>
            <p:cNvPr id="24580" name="Text Box 4"/>
            <p:cNvSpPr txBox="1">
              <a:spLocks noChangeArrowheads="1"/>
            </p:cNvSpPr>
            <p:nvPr/>
          </p:nvSpPr>
          <p:spPr bwMode="auto">
            <a:xfrm>
              <a:off x="2643174" y="1651793"/>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PSW</a:t>
              </a:r>
              <a:endParaRPr lang="it-IT" sz="3200" u="none" dirty="0">
                <a:solidFill>
                  <a:schemeClr val="tx1"/>
                </a:solidFill>
                <a:latin typeface="Arial" pitchFamily="34" charset="0"/>
              </a:endParaRPr>
            </a:p>
          </p:txBody>
        </p:sp>
        <p:sp>
          <p:nvSpPr>
            <p:cNvPr id="24583" name="Rectangle 7"/>
            <p:cNvSpPr>
              <a:spLocks noChangeArrowheads="1"/>
            </p:cNvSpPr>
            <p:nvPr/>
          </p:nvSpPr>
          <p:spPr bwMode="auto">
            <a:xfrm>
              <a:off x="279359" y="1135063"/>
              <a:ext cx="2980045" cy="2936885"/>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585" name="Text Box 9"/>
            <p:cNvSpPr txBox="1">
              <a:spLocks noChangeArrowheads="1"/>
            </p:cNvSpPr>
            <p:nvPr/>
          </p:nvSpPr>
          <p:spPr bwMode="auto">
            <a:xfrm>
              <a:off x="279359" y="1135063"/>
              <a:ext cx="148910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Data </a:t>
              </a:r>
              <a:r>
                <a:rPr lang="it-IT" sz="1867" u="none" dirty="0" err="1">
                  <a:solidFill>
                    <a:schemeClr val="tx1"/>
                  </a:solidFill>
                  <a:effectLst>
                    <a:outerShdw blurRad="38100" dist="38100" dir="2700000" algn="tl">
                      <a:srgbClr val="000000">
                        <a:alpha val="43137"/>
                      </a:srgbClr>
                    </a:outerShdw>
                  </a:effectLst>
                  <a:latin typeface="Calibri" pitchFamily="34" charset="0"/>
                </a:rPr>
                <a:t>path</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6" name="Text Box 10"/>
            <p:cNvSpPr txBox="1">
              <a:spLocks noChangeArrowheads="1"/>
            </p:cNvSpPr>
            <p:nvPr/>
          </p:nvSpPr>
          <p:spPr bwMode="auto">
            <a:xfrm>
              <a:off x="1770177" y="1135063"/>
              <a:ext cx="1489227" cy="2317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867" u="none" dirty="0">
                  <a:solidFill>
                    <a:schemeClr val="tx1"/>
                  </a:solidFill>
                  <a:effectLst>
                    <a:outerShdw blurRad="38100" dist="38100" dir="2700000" algn="tl">
                      <a:srgbClr val="000000">
                        <a:alpha val="43137"/>
                      </a:srgbClr>
                    </a:outerShdw>
                  </a:effectLst>
                  <a:latin typeface="Calibri" pitchFamily="34" charset="0"/>
                </a:rPr>
                <a:t>Unità di controllo</a:t>
              </a:r>
              <a:endParaRPr lang="it-IT" sz="3200" b="0" u="none" dirty="0">
                <a:solidFill>
                  <a:schemeClr val="tx1"/>
                </a:solidFill>
                <a:effectLst>
                  <a:outerShdw blurRad="38100" dist="38100" dir="2700000" algn="tl">
                    <a:srgbClr val="000000">
                      <a:alpha val="43137"/>
                    </a:srgbClr>
                  </a:outerShdw>
                </a:effectLst>
                <a:latin typeface="Arial" pitchFamily="34" charset="0"/>
              </a:endParaRPr>
            </a:p>
          </p:txBody>
        </p:sp>
        <p:sp>
          <p:nvSpPr>
            <p:cNvPr id="24587" name="Text Box 11"/>
            <p:cNvSpPr txBox="1">
              <a:spLocks noChangeArrowheads="1"/>
            </p:cNvSpPr>
            <p:nvPr/>
          </p:nvSpPr>
          <p:spPr bwMode="auto">
            <a:xfrm>
              <a:off x="279359" y="858030"/>
              <a:ext cx="609602"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CPU</a:t>
              </a:r>
              <a:endParaRPr lang="it-IT" sz="3733" b="0" u="none" dirty="0">
                <a:solidFill>
                  <a:schemeClr val="tx1"/>
                </a:solidFill>
                <a:latin typeface="Arial" pitchFamily="34" charset="0"/>
              </a:endParaRPr>
            </a:p>
          </p:txBody>
        </p:sp>
        <p:sp>
          <p:nvSpPr>
            <p:cNvPr id="24599" name="Freeform 23"/>
            <p:cNvSpPr>
              <a:spLocks/>
            </p:cNvSpPr>
            <p:nvPr/>
          </p:nvSpPr>
          <p:spPr bwMode="auto">
            <a:xfrm rot="-5400000">
              <a:off x="1409693" y="1784355"/>
              <a:ext cx="717554" cy="596888"/>
            </a:xfrm>
            <a:custGeom>
              <a:avLst/>
              <a:gdLst>
                <a:gd name="connsiteX0" fmla="*/ 0 w 113"/>
                <a:gd name="connsiteY0" fmla="*/ 791 h 791"/>
                <a:gd name="connsiteX1" fmla="*/ 78 w 113"/>
                <a:gd name="connsiteY1" fmla="*/ 781 h 791"/>
                <a:gd name="connsiteX2" fmla="*/ 113 w 113"/>
                <a:gd name="connsiteY2" fmla="*/ 0 h 791"/>
                <a:gd name="connsiteX0" fmla="*/ 0 w 117"/>
                <a:gd name="connsiteY0" fmla="*/ 791 h 791"/>
                <a:gd name="connsiteX1" fmla="*/ 105 w 117"/>
                <a:gd name="connsiteY1" fmla="*/ 602 h 791"/>
                <a:gd name="connsiteX2" fmla="*/ 113 w 117"/>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05 w 113"/>
                <a:gd name="connsiteY1" fmla="*/ 602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3"/>
                <a:gd name="connsiteY0" fmla="*/ 791 h 791"/>
                <a:gd name="connsiteX1" fmla="*/ 110 w 113"/>
                <a:gd name="connsiteY1" fmla="*/ 591 h 791"/>
                <a:gd name="connsiteX2" fmla="*/ 113 w 113"/>
                <a:gd name="connsiteY2" fmla="*/ 0 h 791"/>
                <a:gd name="connsiteX0" fmla="*/ 0 w 115"/>
                <a:gd name="connsiteY0" fmla="*/ 791 h 791"/>
                <a:gd name="connsiteX1" fmla="*/ 115 w 115"/>
                <a:gd name="connsiteY1" fmla="*/ 580 h 791"/>
                <a:gd name="connsiteX2" fmla="*/ 113 w 115"/>
                <a:gd name="connsiteY2" fmla="*/ 0 h 791"/>
                <a:gd name="connsiteX0" fmla="*/ 0 w 114"/>
                <a:gd name="connsiteY0" fmla="*/ 791 h 791"/>
                <a:gd name="connsiteX1" fmla="*/ 108 w 114"/>
                <a:gd name="connsiteY1" fmla="*/ 562 h 791"/>
                <a:gd name="connsiteX2" fmla="*/ 113 w 114"/>
                <a:gd name="connsiteY2" fmla="*/ 0 h 791"/>
                <a:gd name="connsiteX0" fmla="*/ 0 w 113"/>
                <a:gd name="connsiteY0" fmla="*/ 791 h 791"/>
                <a:gd name="connsiteX1" fmla="*/ 108 w 113"/>
                <a:gd name="connsiteY1" fmla="*/ 562 h 791"/>
                <a:gd name="connsiteX2" fmla="*/ 113 w 113"/>
                <a:gd name="connsiteY2" fmla="*/ 0 h 791"/>
                <a:gd name="connsiteX0" fmla="*/ 0 w 113"/>
                <a:gd name="connsiteY0" fmla="*/ 791 h 803"/>
                <a:gd name="connsiteX1" fmla="*/ 102 w 113"/>
                <a:gd name="connsiteY1" fmla="*/ 803 h 803"/>
                <a:gd name="connsiteX2" fmla="*/ 113 w 113"/>
                <a:gd name="connsiteY2" fmla="*/ 0 h 803"/>
                <a:gd name="connsiteX0" fmla="*/ 0 w 113"/>
                <a:gd name="connsiteY0" fmla="*/ 791 h 803"/>
                <a:gd name="connsiteX1" fmla="*/ 102 w 113"/>
                <a:gd name="connsiteY1" fmla="*/ 803 h 803"/>
                <a:gd name="connsiteX2" fmla="*/ 113 w 113"/>
                <a:gd name="connsiteY2" fmla="*/ 0 h 803"/>
                <a:gd name="connsiteX0" fmla="*/ 0 w 119"/>
                <a:gd name="connsiteY0" fmla="*/ 791 h 804"/>
                <a:gd name="connsiteX1" fmla="*/ 102 w 119"/>
                <a:gd name="connsiteY1" fmla="*/ 803 h 804"/>
                <a:gd name="connsiteX2" fmla="*/ 108 w 119"/>
                <a:gd name="connsiteY2" fmla="*/ 446 h 804"/>
                <a:gd name="connsiteX3" fmla="*/ 113 w 119"/>
                <a:gd name="connsiteY3" fmla="*/ 0 h 804"/>
                <a:gd name="connsiteX0" fmla="*/ 0 w 121"/>
                <a:gd name="connsiteY0" fmla="*/ 791 h 803"/>
                <a:gd name="connsiteX1" fmla="*/ 102 w 121"/>
                <a:gd name="connsiteY1" fmla="*/ 803 h 803"/>
                <a:gd name="connsiteX2" fmla="*/ 113 w 121"/>
                <a:gd name="connsiteY2" fmla="*/ 0 h 803"/>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2 w 113"/>
                <a:gd name="connsiteY1" fmla="*/ 588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 name="connsiteX0" fmla="*/ 0 w 113"/>
                <a:gd name="connsiteY0" fmla="*/ 791 h 791"/>
                <a:gd name="connsiteX1" fmla="*/ 97 w 113"/>
                <a:gd name="connsiteY1" fmla="*/ 661 h 791"/>
                <a:gd name="connsiteX2" fmla="*/ 113 w 113"/>
                <a:gd name="connsiteY2" fmla="*/ 0 h 791"/>
              </a:gdLst>
              <a:ahLst/>
              <a:cxnLst>
                <a:cxn ang="0">
                  <a:pos x="connsiteX0" y="connsiteY0"/>
                </a:cxn>
                <a:cxn ang="0">
                  <a:pos x="connsiteX1" y="connsiteY1"/>
                </a:cxn>
                <a:cxn ang="0">
                  <a:pos x="connsiteX2" y="connsiteY2"/>
                </a:cxn>
              </a:cxnLst>
              <a:rect l="l" t="t" r="r" b="b"/>
              <a:pathLst>
                <a:path w="113" h="791">
                  <a:moveTo>
                    <a:pt x="0" y="791"/>
                  </a:moveTo>
                  <a:lnTo>
                    <a:pt x="97" y="661"/>
                  </a:lnTo>
                  <a:cubicBezTo>
                    <a:pt x="102" y="441"/>
                    <a:pt x="108" y="220"/>
                    <a:pt x="113" y="0"/>
                  </a:cubicBez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0" name="Freeform 24"/>
            <p:cNvSpPr>
              <a:spLocks/>
            </p:cNvSpPr>
            <p:nvPr/>
          </p:nvSpPr>
          <p:spPr bwMode="auto">
            <a:xfrm rot="-5400000">
              <a:off x="1871264" y="1152138"/>
              <a:ext cx="262730" cy="1138220"/>
            </a:xfrm>
            <a:custGeom>
              <a:avLst/>
              <a:gdLst/>
              <a:ahLst/>
              <a:cxnLst>
                <a:cxn ang="0">
                  <a:pos x="330" y="0"/>
                </a:cxn>
                <a:cxn ang="0">
                  <a:pos x="330" y="773"/>
                </a:cxn>
                <a:cxn ang="0">
                  <a:pos x="0" y="780"/>
                </a:cxn>
              </a:cxnLst>
              <a:rect l="0" t="0" r="r" b="b"/>
              <a:pathLst>
                <a:path w="330" h="780">
                  <a:moveTo>
                    <a:pt x="330" y="0"/>
                  </a:moveTo>
                  <a:lnTo>
                    <a:pt x="330" y="773"/>
                  </a:lnTo>
                  <a:lnTo>
                    <a:pt x="0" y="780"/>
                  </a:lnTo>
                </a:path>
              </a:pathLst>
            </a:custGeom>
            <a:noFill/>
            <a:ln w="12700">
              <a:solidFill>
                <a:srgbClr val="808080"/>
              </a:solidFill>
              <a:round/>
              <a:headEnd/>
              <a:tailEnd type="triangle" w="med" len="lg"/>
            </a:ln>
            <a:effectLst/>
          </p:spPr>
          <p:txBody>
            <a:bodyPr vert="horz" wrap="square" lIns="121920" tIns="60960" rIns="121920" bIns="60960" numCol="1" anchor="ctr" anchorCtr="0" compatLnSpc="1">
              <a:prstTxWarp prst="textNoShape">
                <a:avLst/>
              </a:prstTxWarp>
            </a:bodyPr>
            <a:lstStyle/>
            <a:p>
              <a:endParaRPr lang="it-IT"/>
            </a:p>
          </p:txBody>
        </p:sp>
        <p:sp>
          <p:nvSpPr>
            <p:cNvPr id="24601" name="Rectangle 25"/>
            <p:cNvSpPr>
              <a:spLocks noChangeArrowheads="1"/>
            </p:cNvSpPr>
            <p:nvPr/>
          </p:nvSpPr>
          <p:spPr bwMode="auto">
            <a:xfrm>
              <a:off x="1770178" y="2441576"/>
              <a:ext cx="1234942"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2" name="Rectangle 26"/>
            <p:cNvSpPr>
              <a:spLocks noChangeArrowheads="1"/>
            </p:cNvSpPr>
            <p:nvPr/>
          </p:nvSpPr>
          <p:spPr bwMode="auto">
            <a:xfrm>
              <a:off x="2143108" y="1851024"/>
              <a:ext cx="812777" cy="292093"/>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04" name="Rectangle 28"/>
            <p:cNvSpPr>
              <a:spLocks noChangeArrowheads="1"/>
            </p:cNvSpPr>
            <p:nvPr/>
          </p:nvSpPr>
          <p:spPr bwMode="auto">
            <a:xfrm>
              <a:off x="571472" y="2143121"/>
              <a:ext cx="991426" cy="1785951"/>
            </a:xfrm>
            <a:prstGeom prst="rect">
              <a:avLst/>
            </a:prstGeom>
            <a:noFill/>
            <a:ln w="28575">
              <a:solidFill>
                <a:schemeClr val="tx2">
                  <a:lumMod val="40000"/>
                  <a:lumOff val="60000"/>
                </a:schemeClr>
              </a:solidFill>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24605" name="Text Box 29"/>
            <p:cNvSpPr txBox="1">
              <a:spLocks noChangeArrowheads="1"/>
            </p:cNvSpPr>
            <p:nvPr/>
          </p:nvSpPr>
          <p:spPr bwMode="auto">
            <a:xfrm flipH="1">
              <a:off x="571471" y="2143123"/>
              <a:ext cx="991428" cy="23336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Registri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24609" name="Freeform 33"/>
            <p:cNvSpPr>
              <a:spLocks/>
            </p:cNvSpPr>
            <p:nvPr/>
          </p:nvSpPr>
          <p:spPr bwMode="auto">
            <a:xfrm rot="16200000" flipV="1">
              <a:off x="841763" y="1218789"/>
              <a:ext cx="450845" cy="991426"/>
            </a:xfrm>
            <a:custGeom>
              <a:avLst/>
              <a:gdLst/>
              <a:ahLst/>
              <a:cxnLst>
                <a:cxn ang="0">
                  <a:pos x="0" y="0"/>
                </a:cxn>
                <a:cxn ang="0">
                  <a:pos x="900" y="330"/>
                </a:cxn>
                <a:cxn ang="0">
                  <a:pos x="900" y="1487"/>
                </a:cxn>
                <a:cxn ang="0">
                  <a:pos x="0" y="1817"/>
                </a:cxn>
                <a:cxn ang="0">
                  <a:pos x="3" y="1131"/>
                </a:cxn>
                <a:cxn ang="0">
                  <a:pos x="222" y="1023"/>
                </a:cxn>
                <a:cxn ang="0">
                  <a:pos x="222" y="788"/>
                </a:cxn>
                <a:cxn ang="0">
                  <a:pos x="0" y="684"/>
                </a:cxn>
                <a:cxn ang="0">
                  <a:pos x="0" y="0"/>
                </a:cxn>
              </a:cxnLst>
              <a:rect l="0" t="0" r="r" b="b"/>
              <a:pathLst>
                <a:path w="900" h="1817">
                  <a:moveTo>
                    <a:pt x="0" y="0"/>
                  </a:moveTo>
                  <a:lnTo>
                    <a:pt x="900" y="330"/>
                  </a:lnTo>
                  <a:lnTo>
                    <a:pt x="900" y="1487"/>
                  </a:lnTo>
                  <a:lnTo>
                    <a:pt x="0" y="1817"/>
                  </a:lnTo>
                  <a:lnTo>
                    <a:pt x="3" y="1131"/>
                  </a:lnTo>
                  <a:lnTo>
                    <a:pt x="222" y="1023"/>
                  </a:lnTo>
                  <a:lnTo>
                    <a:pt x="222" y="788"/>
                  </a:lnTo>
                  <a:lnTo>
                    <a:pt x="0" y="684"/>
                  </a:lnTo>
                  <a:lnTo>
                    <a:pt x="0" y="0"/>
                  </a:lnTo>
                  <a:close/>
                </a:path>
              </a:pathLst>
            </a:custGeom>
            <a:noFill/>
            <a:ln w="28575" cap="flat" cmpd="sng">
              <a:solidFill>
                <a:srgbClr val="FF0000"/>
              </a:solidFill>
              <a:prstDash val="solid"/>
              <a:round/>
              <a:headEnd/>
              <a:tailEnd/>
            </a:ln>
            <a:effectLst/>
          </p:spPr>
          <p:txBody>
            <a:bodyPr vert="horz" wrap="square" lIns="121920" tIns="60960" rIns="121920" bIns="60960" numCol="1" anchor="ctr" anchorCtr="0" compatLnSpc="1">
              <a:prstTxWarp prst="textNoShape">
                <a:avLst/>
              </a:prstTxWarp>
            </a:bodyPr>
            <a:lstStyle/>
            <a:p>
              <a:endParaRPr lang="it-IT" sz="1467">
                <a:latin typeface="+mn-lt"/>
              </a:endParaRPr>
            </a:p>
          </p:txBody>
        </p:sp>
        <p:sp>
          <p:nvSpPr>
            <p:cNvPr id="24610" name="Text Box 34"/>
            <p:cNvSpPr txBox="1">
              <a:spLocks noChangeArrowheads="1"/>
            </p:cNvSpPr>
            <p:nvPr/>
          </p:nvSpPr>
          <p:spPr bwMode="auto">
            <a:xfrm>
              <a:off x="777080" y="1589882"/>
              <a:ext cx="580210" cy="2055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ALU</a:t>
              </a:r>
              <a:endParaRPr lang="it-IT" sz="2400" b="0" u="none" dirty="0">
                <a:solidFill>
                  <a:srgbClr val="FF0000"/>
                </a:solidFill>
                <a:effectLst>
                  <a:outerShdw blurRad="38100" dist="38100" dir="2700000" algn="tl">
                    <a:srgbClr val="000000">
                      <a:alpha val="43137"/>
                    </a:srgbClr>
                  </a:outerShdw>
                </a:effectLst>
                <a:latin typeface="Arial" pitchFamily="34" charset="0"/>
              </a:endParaRPr>
            </a:p>
          </p:txBody>
        </p:sp>
        <p:cxnSp>
          <p:nvCxnSpPr>
            <p:cNvPr id="59" name="Straight Connector 58"/>
            <p:cNvCxnSpPr>
              <a:stCxn id="24583" idx="0"/>
              <a:endCxn id="24583" idx="2"/>
            </p:cNvCxnSpPr>
            <p:nvPr/>
          </p:nvCxnSpPr>
          <p:spPr>
            <a:xfrm rot="16200000" flipH="1">
              <a:off x="300939" y="2603505"/>
              <a:ext cx="2936885" cy="1588"/>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 Box 4"/>
            <p:cNvSpPr txBox="1">
              <a:spLocks noChangeArrowheads="1"/>
            </p:cNvSpPr>
            <p:nvPr/>
          </p:nvSpPr>
          <p:spPr bwMode="auto">
            <a:xfrm>
              <a:off x="2643174" y="224075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IR</a:t>
              </a:r>
              <a:endParaRPr lang="it-IT" sz="4800" u="none" dirty="0">
                <a:solidFill>
                  <a:schemeClr val="tx1"/>
                </a:solidFill>
                <a:latin typeface="Arial" pitchFamily="34" charset="0"/>
              </a:endParaRPr>
            </a:p>
          </p:txBody>
        </p:sp>
        <p:sp>
          <p:nvSpPr>
            <p:cNvPr id="57" name="Rectangle 25"/>
            <p:cNvSpPr>
              <a:spLocks noChangeArrowheads="1"/>
            </p:cNvSpPr>
            <p:nvPr/>
          </p:nvSpPr>
          <p:spPr bwMode="auto">
            <a:xfrm>
              <a:off x="1928794" y="3061496"/>
              <a:ext cx="1076325" cy="273050"/>
            </a:xfrm>
            <a:prstGeom prst="rect">
              <a:avLst/>
            </a:prstGeom>
            <a:noFill/>
            <a:ln w="9525">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58" name="Text Box 4"/>
            <p:cNvSpPr txBox="1">
              <a:spLocks noChangeArrowheads="1"/>
            </p:cNvSpPr>
            <p:nvPr/>
          </p:nvSpPr>
          <p:spPr bwMode="auto">
            <a:xfrm>
              <a:off x="2643174" y="2860675"/>
              <a:ext cx="380994" cy="2008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1"/>
                  </a:solidFill>
                  <a:latin typeface="Calibri" pitchFamily="34" charset="0"/>
                </a:rPr>
                <a:t>PC</a:t>
              </a:r>
              <a:endParaRPr lang="it-IT" sz="4800" u="none" dirty="0">
                <a:solidFill>
                  <a:schemeClr val="tx1"/>
                </a:solidFill>
                <a:latin typeface="Arial" pitchFamily="34" charset="0"/>
              </a:endParaRPr>
            </a:p>
          </p:txBody>
        </p:sp>
        <p:sp>
          <p:nvSpPr>
            <p:cNvPr id="64" name="Rectangle 28"/>
            <p:cNvSpPr>
              <a:spLocks noChangeArrowheads="1"/>
            </p:cNvSpPr>
            <p:nvPr/>
          </p:nvSpPr>
          <p:spPr bwMode="auto">
            <a:xfrm>
              <a:off x="571471" y="350044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5" name="Rectangle 28"/>
            <p:cNvSpPr>
              <a:spLocks noChangeArrowheads="1"/>
            </p:cNvSpPr>
            <p:nvPr/>
          </p:nvSpPr>
          <p:spPr bwMode="auto">
            <a:xfrm>
              <a:off x="575439" y="3071812"/>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6" name="Rectangle 28"/>
            <p:cNvSpPr>
              <a:spLocks noChangeArrowheads="1"/>
            </p:cNvSpPr>
            <p:nvPr/>
          </p:nvSpPr>
          <p:spPr bwMode="auto">
            <a:xfrm>
              <a:off x="571471" y="2646360"/>
              <a:ext cx="991426" cy="214315"/>
            </a:xfrm>
            <a:prstGeom prst="rect">
              <a:avLst/>
            </a:prstGeom>
            <a:noFill/>
            <a:ln w="12700">
              <a:solidFill>
                <a:schemeClr val="tx2">
                  <a:lumMod val="40000"/>
                  <a:lumOff val="60000"/>
                </a:schemeClr>
              </a:solidFill>
              <a:prstDash val="lgDash"/>
              <a:miter lim="800000"/>
              <a:headEnd/>
              <a:tailEnd/>
            </a:ln>
          </p:spPr>
          <p:txBody>
            <a:bodyPr vert="horz" wrap="square" lIns="121920" tIns="60960" rIns="121920" bIns="60960" numCol="1" anchor="t" anchorCtr="0" compatLnSpc="1">
              <a:prstTxWarp prst="textNoShape">
                <a:avLst/>
              </a:prstTxWarp>
            </a:bodyPr>
            <a:lstStyle/>
            <a:p>
              <a:endParaRPr lang="it-IT" sz="1467">
                <a:latin typeface="+mn-lt"/>
              </a:endParaRPr>
            </a:p>
          </p:txBody>
        </p:sp>
        <p:sp>
          <p:nvSpPr>
            <p:cNvPr id="67" name="Text Box 29"/>
            <p:cNvSpPr txBox="1">
              <a:spLocks noChangeArrowheads="1"/>
            </p:cNvSpPr>
            <p:nvPr/>
          </p:nvSpPr>
          <p:spPr bwMode="auto">
            <a:xfrm flipH="1">
              <a:off x="271423" y="371475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R00</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8" name="Text Box 29"/>
            <p:cNvSpPr txBox="1">
              <a:spLocks noChangeArrowheads="1"/>
            </p:cNvSpPr>
            <p:nvPr/>
          </p:nvSpPr>
          <p:spPr bwMode="auto">
            <a:xfrm flipH="1">
              <a:off x="271423" y="3501076"/>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R01</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69" name="Text Box 29"/>
            <p:cNvSpPr txBox="1">
              <a:spLocks noChangeArrowheads="1"/>
            </p:cNvSpPr>
            <p:nvPr/>
          </p:nvSpPr>
          <p:spPr bwMode="auto">
            <a:xfrm flipH="1">
              <a:off x="271423" y="3287397"/>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R02</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0" name="Text Box 29"/>
            <p:cNvSpPr txBox="1">
              <a:spLocks noChangeArrowheads="1"/>
            </p:cNvSpPr>
            <p:nvPr/>
          </p:nvSpPr>
          <p:spPr bwMode="auto">
            <a:xfrm flipH="1">
              <a:off x="271423" y="3073718"/>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R03</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1" name="Text Box 29"/>
            <p:cNvSpPr txBox="1">
              <a:spLocks noChangeArrowheads="1"/>
            </p:cNvSpPr>
            <p:nvPr/>
          </p:nvSpPr>
          <p:spPr bwMode="auto">
            <a:xfrm flipH="1">
              <a:off x="271423" y="2860039"/>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R04</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2" name="Text Box 29"/>
            <p:cNvSpPr txBox="1">
              <a:spLocks noChangeArrowheads="1"/>
            </p:cNvSpPr>
            <p:nvPr/>
          </p:nvSpPr>
          <p:spPr bwMode="auto">
            <a:xfrm flipH="1">
              <a:off x="271423" y="2646360"/>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R05</a:t>
              </a:r>
              <a:endParaRPr kumimoji="0" lang="it-IT" i="0" u="none" strike="noStrike" cap="none" normalizeH="0" baseline="0" dirty="0">
                <a:ln>
                  <a:noFill/>
                </a:ln>
                <a:solidFill>
                  <a:schemeClr val="tx2">
                    <a:lumMod val="60000"/>
                    <a:lumOff val="40000"/>
                  </a:schemeClr>
                </a:solidFill>
                <a:latin typeface="Arial" pitchFamily="34" charset="0"/>
              </a:endParaRPr>
            </a:p>
          </p:txBody>
        </p:sp>
        <p:sp>
          <p:nvSpPr>
            <p:cNvPr id="73" name="Text Box 29"/>
            <p:cNvSpPr txBox="1">
              <a:spLocks noChangeArrowheads="1"/>
            </p:cNvSpPr>
            <p:nvPr/>
          </p:nvSpPr>
          <p:spPr bwMode="auto">
            <a:xfrm flipH="1">
              <a:off x="271423" y="2432045"/>
              <a:ext cx="296080" cy="21431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chemeClr val="tx2">
                      <a:lumMod val="60000"/>
                      <a:lumOff val="40000"/>
                    </a:schemeClr>
                  </a:solidFill>
                  <a:latin typeface="Calibri" pitchFamily="34" charset="0"/>
                </a:rPr>
                <a:t>…</a:t>
              </a:r>
              <a:endParaRPr kumimoji="0" lang="it-IT" i="0" u="none" strike="noStrike" cap="none" normalizeH="0" baseline="0" dirty="0">
                <a:ln>
                  <a:noFill/>
                </a:ln>
                <a:solidFill>
                  <a:schemeClr val="tx2">
                    <a:lumMod val="60000"/>
                    <a:lumOff val="40000"/>
                  </a:schemeClr>
                </a:solidFill>
                <a:latin typeface="Arial" pitchFamily="34" charset="0"/>
              </a:endParaRPr>
            </a:p>
          </p:txBody>
        </p:sp>
      </p:grpSp>
      <p:grpSp>
        <p:nvGrpSpPr>
          <p:cNvPr id="4" name="Group 76"/>
          <p:cNvGrpSpPr/>
          <p:nvPr/>
        </p:nvGrpSpPr>
        <p:grpSpPr>
          <a:xfrm>
            <a:off x="8177737" y="1142984"/>
            <a:ext cx="3252302" cy="4095779"/>
            <a:chOff x="6133302" y="857238"/>
            <a:chExt cx="2439226" cy="3071834"/>
          </a:xfrm>
        </p:grpSpPr>
        <p:sp>
          <p:nvSpPr>
            <p:cNvPr id="24581" name="Rectangle 5"/>
            <p:cNvSpPr>
              <a:spLocks noChangeArrowheads="1"/>
            </p:cNvSpPr>
            <p:nvPr/>
          </p:nvSpPr>
          <p:spPr bwMode="auto">
            <a:xfrm>
              <a:off x="6143636" y="1135063"/>
              <a:ext cx="2428892" cy="2794009"/>
            </a:xfrm>
            <a:prstGeom prst="rect">
              <a:avLst/>
            </a:prstGeom>
            <a:noFill/>
            <a:ln w="19050">
              <a:solidFill>
                <a:srgbClr val="000000"/>
              </a:solidFill>
              <a:miter lim="800000"/>
              <a:headEnd/>
              <a:tailEnd/>
            </a:ln>
          </p:spPr>
          <p:txBody>
            <a:bodyPr vert="horz" wrap="square" lIns="121920" tIns="60960" rIns="121920" bIns="60960" numCol="1" anchor="t" anchorCtr="0" compatLnSpc="1">
              <a:prstTxWarp prst="textNoShape">
                <a:avLst/>
              </a:prstTxWarp>
            </a:bodyPr>
            <a:lstStyle/>
            <a:p>
              <a:endParaRPr lang="it-IT"/>
            </a:p>
          </p:txBody>
        </p:sp>
        <p:sp>
          <p:nvSpPr>
            <p:cNvPr id="24614" name="Text Box 38"/>
            <p:cNvSpPr txBox="1">
              <a:spLocks noChangeArrowheads="1"/>
            </p:cNvSpPr>
            <p:nvPr/>
          </p:nvSpPr>
          <p:spPr bwMode="auto">
            <a:xfrm>
              <a:off x="6133302" y="857238"/>
              <a:ext cx="857256" cy="2778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1219170" eaLnBrk="1" hangingPunct="1">
                <a:spcAft>
                  <a:spcPts val="1333"/>
                </a:spcAft>
              </a:pPr>
              <a:r>
                <a:rPr lang="it-IT" sz="2133" u="none" dirty="0">
                  <a:solidFill>
                    <a:schemeClr val="tx1"/>
                  </a:solidFill>
                  <a:latin typeface="Calibri" pitchFamily="34" charset="0"/>
                </a:rPr>
                <a:t>Memoria</a:t>
              </a:r>
              <a:endParaRPr lang="it-IT" sz="3733" b="0" u="none" dirty="0">
                <a:solidFill>
                  <a:schemeClr val="tx1"/>
                </a:solidFill>
                <a:latin typeface="Arial" pitchFamily="34" charset="0"/>
              </a:endParaRPr>
            </a:p>
          </p:txBody>
        </p:sp>
        <p:sp>
          <p:nvSpPr>
            <p:cNvPr id="74" name="Text Box 29"/>
            <p:cNvSpPr txBox="1">
              <a:spLocks noChangeArrowheads="1"/>
            </p:cNvSpPr>
            <p:nvPr/>
          </p:nvSpPr>
          <p:spPr bwMode="auto">
            <a:xfrm flipH="1">
              <a:off x="8286780" y="1256984"/>
              <a:ext cx="285748" cy="1341120"/>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chemeClr val="tx2">
                      <a:lumMod val="60000"/>
                      <a:lumOff val="40000"/>
                    </a:schemeClr>
                  </a:solidFill>
                  <a:effectLst>
                    <a:outerShdw blurRad="38100" dist="38100" dir="2700000" algn="tl">
                      <a:srgbClr val="000000">
                        <a:alpha val="43137"/>
                      </a:srgbClr>
                    </a:outerShdw>
                  </a:effectLst>
                  <a:latin typeface="Calibri" pitchFamily="34" charset="0"/>
                </a:rPr>
                <a:t>Istruzioni</a:t>
              </a:r>
              <a:endParaRPr lang="it-IT" sz="2667" b="0" u="none" dirty="0">
                <a:solidFill>
                  <a:schemeClr val="tx2">
                    <a:lumMod val="60000"/>
                    <a:lumOff val="40000"/>
                  </a:schemeClr>
                </a:solidFill>
                <a:effectLst>
                  <a:outerShdw blurRad="38100" dist="38100" dir="2700000" algn="tl">
                    <a:srgbClr val="000000">
                      <a:alpha val="43137"/>
                    </a:srgbClr>
                  </a:outerShdw>
                </a:effectLst>
                <a:latin typeface="Arial" pitchFamily="34" charset="0"/>
              </a:endParaRPr>
            </a:p>
          </p:txBody>
        </p:sp>
        <p:sp>
          <p:nvSpPr>
            <p:cNvPr id="75" name="Text Box 29"/>
            <p:cNvSpPr txBox="1">
              <a:spLocks noChangeArrowheads="1"/>
            </p:cNvSpPr>
            <p:nvPr/>
          </p:nvSpPr>
          <p:spPr bwMode="auto">
            <a:xfrm flipH="1">
              <a:off x="8286780" y="3000378"/>
              <a:ext cx="285748" cy="852325"/>
            </a:xfrm>
            <a:prstGeom prst="rect">
              <a:avLst/>
            </a:prstGeom>
            <a:noFill/>
            <a:ln w="9525">
              <a:noFill/>
              <a:miter lim="800000"/>
              <a:headEnd/>
              <a:tailEnd/>
            </a:ln>
          </p:spPr>
          <p:txBody>
            <a:bodyPr vert="vert270" wrap="square" lIns="0" tIns="0" rIns="0" bIns="0" numCol="1" anchor="t" anchorCtr="0" compatLnSpc="1">
              <a:prstTxWarp prst="textNoShape">
                <a:avLst/>
              </a:prstTxWarp>
            </a:bodyPr>
            <a:lstStyle/>
            <a:p>
              <a:pPr algn="ctr" defTabSz="1219170" eaLnBrk="1" hangingPunct="1">
                <a:spcAft>
                  <a:spcPts val="1333"/>
                </a:spcAft>
              </a:pPr>
              <a:r>
                <a:rPr lang="it-IT" sz="1600" u="none" dirty="0">
                  <a:solidFill>
                    <a:srgbClr val="FF0000"/>
                  </a:solidFill>
                  <a:effectLst>
                    <a:outerShdw blurRad="38100" dist="38100" dir="2700000" algn="tl">
                      <a:srgbClr val="000000">
                        <a:alpha val="43137"/>
                      </a:srgbClr>
                    </a:outerShdw>
                  </a:effectLst>
                  <a:latin typeface="Calibri" pitchFamily="34" charset="0"/>
                </a:rPr>
                <a:t>Dati</a:t>
              </a:r>
              <a:endParaRPr lang="it-IT" sz="2667" b="0" u="none" dirty="0">
                <a:solidFill>
                  <a:srgbClr val="FF0000"/>
                </a:solidFill>
                <a:effectLst>
                  <a:outerShdw blurRad="38100" dist="38100" dir="2700000" algn="tl">
                    <a:srgbClr val="000000">
                      <a:alpha val="43137"/>
                    </a:srgbClr>
                  </a:outerShdw>
                </a:effectLst>
                <a:latin typeface="Arial" pitchFamily="34" charset="0"/>
              </a:endParaRPr>
            </a:p>
          </p:txBody>
        </p:sp>
      </p:grpSp>
      <p:grpSp>
        <p:nvGrpSpPr>
          <p:cNvPr id="9" name="Group 84"/>
          <p:cNvGrpSpPr/>
          <p:nvPr/>
        </p:nvGrpSpPr>
        <p:grpSpPr>
          <a:xfrm>
            <a:off x="4036431" y="1822451"/>
            <a:ext cx="4155084" cy="162988"/>
            <a:chOff x="3027323" y="1366838"/>
            <a:chExt cx="3116313" cy="122241"/>
          </a:xfrm>
        </p:grpSpPr>
        <p:sp>
          <p:nvSpPr>
            <p:cNvPr id="24596" name="Line 20"/>
            <p:cNvSpPr>
              <a:spLocks noChangeShapeType="1"/>
            </p:cNvSpPr>
            <p:nvPr/>
          </p:nvSpPr>
          <p:spPr bwMode="auto">
            <a:xfrm>
              <a:off x="3027323" y="1366838"/>
              <a:ext cx="1301789" cy="0"/>
            </a:xfrm>
            <a:prstGeom prst="line">
              <a:avLst/>
            </a:prstGeom>
            <a:noFill/>
            <a:ln w="31750">
              <a:solidFill>
                <a:srgbClr val="333333"/>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03" name="Line 27"/>
            <p:cNvSpPr>
              <a:spLocks noChangeShapeType="1"/>
            </p:cNvSpPr>
            <p:nvPr/>
          </p:nvSpPr>
          <p:spPr bwMode="auto">
            <a:xfrm>
              <a:off x="4329111" y="1489079"/>
              <a:ext cx="1814525" cy="0"/>
            </a:xfrm>
            <a:prstGeom prst="line">
              <a:avLst/>
            </a:prstGeom>
            <a:noFill/>
            <a:ln w="31750">
              <a:solidFill>
                <a:srgbClr val="333333"/>
              </a:solidFill>
              <a:round/>
              <a:headEnd type="non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0" name="Group 86"/>
          <p:cNvGrpSpPr/>
          <p:nvPr/>
        </p:nvGrpSpPr>
        <p:grpSpPr>
          <a:xfrm>
            <a:off x="2083864" y="3333749"/>
            <a:ext cx="6107651" cy="1809763"/>
            <a:chOff x="1562898" y="2500312"/>
            <a:chExt cx="4580738" cy="1357322"/>
          </a:xfrm>
        </p:grpSpPr>
        <p:sp>
          <p:nvSpPr>
            <p:cNvPr id="24608" name="Line 32"/>
            <p:cNvSpPr>
              <a:spLocks noChangeShapeType="1"/>
            </p:cNvSpPr>
            <p:nvPr/>
          </p:nvSpPr>
          <p:spPr bwMode="auto">
            <a:xfrm rot="5400000" flipH="1">
              <a:off x="5464975" y="2821783"/>
              <a:ext cx="0" cy="1357322"/>
            </a:xfrm>
            <a:prstGeom prst="line">
              <a:avLst/>
            </a:prstGeom>
            <a:noFill/>
            <a:ln w="31750">
              <a:solidFill>
                <a:srgbClr val="FF0000"/>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611" name="Line 35"/>
            <p:cNvSpPr>
              <a:spLocks noChangeShapeType="1"/>
            </p:cNvSpPr>
            <p:nvPr/>
          </p:nvSpPr>
          <p:spPr bwMode="auto">
            <a:xfrm>
              <a:off x="5214942" y="3786196"/>
              <a:ext cx="928694" cy="0"/>
            </a:xfrm>
            <a:prstGeom prst="line">
              <a:avLst/>
            </a:prstGeom>
            <a:noFill/>
            <a:ln w="31750">
              <a:solidFill>
                <a:srgbClr val="FF0000"/>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0" name="Line 35"/>
            <p:cNvSpPr>
              <a:spLocks noChangeShapeType="1"/>
            </p:cNvSpPr>
            <p:nvPr/>
          </p:nvSpPr>
          <p:spPr bwMode="auto">
            <a:xfrm flipV="1">
              <a:off x="3005120" y="2500312"/>
              <a:ext cx="2216968" cy="0"/>
            </a:xfrm>
            <a:prstGeom prst="line">
              <a:avLst/>
            </a:prstGeom>
            <a:noFill/>
            <a:ln w="31750">
              <a:solidFill>
                <a:srgbClr val="FF0000"/>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2" name="Line 35"/>
            <p:cNvSpPr>
              <a:spLocks noChangeShapeType="1"/>
            </p:cNvSpPr>
            <p:nvPr/>
          </p:nvSpPr>
          <p:spPr bwMode="auto">
            <a:xfrm flipV="1">
              <a:off x="1566865" y="3857634"/>
              <a:ext cx="3648075" cy="0"/>
            </a:xfrm>
            <a:prstGeom prst="line">
              <a:avLst/>
            </a:prstGeom>
            <a:noFill/>
            <a:ln w="31750">
              <a:solidFill>
                <a:srgbClr val="FF0000"/>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53" name="Line 32"/>
            <p:cNvSpPr>
              <a:spLocks noChangeShapeType="1"/>
            </p:cNvSpPr>
            <p:nvPr/>
          </p:nvSpPr>
          <p:spPr bwMode="auto">
            <a:xfrm rot="5400000" flipH="1">
              <a:off x="3174607" y="1960173"/>
              <a:ext cx="0" cy="3223417"/>
            </a:xfrm>
            <a:prstGeom prst="line">
              <a:avLst/>
            </a:prstGeom>
            <a:noFill/>
            <a:ln w="31750">
              <a:solidFill>
                <a:srgbClr val="FF0000"/>
              </a:solidFill>
              <a:round/>
              <a:headEnd type="triangle" w="med" len="lg"/>
              <a:tailEnd type="triangle" w="med" len="lg"/>
            </a:ln>
          </p:spPr>
          <p:txBody>
            <a:bodyPr vert="horz" wrap="square" lIns="121920" tIns="60960" rIns="121920" bIns="60960" numCol="1" anchor="t" anchorCtr="0" compatLnSpc="1">
              <a:prstTxWarp prst="textNoShape">
                <a:avLst/>
              </a:prstTxWarp>
            </a:bodyPr>
            <a:lstStyle/>
            <a:p>
              <a:endParaRPr lang="it-IT"/>
            </a:p>
          </p:txBody>
        </p:sp>
      </p:grpSp>
      <p:grpSp>
        <p:nvGrpSpPr>
          <p:cNvPr id="11" name="Group 85"/>
          <p:cNvGrpSpPr/>
          <p:nvPr/>
        </p:nvGrpSpPr>
        <p:grpSpPr>
          <a:xfrm>
            <a:off x="4006825" y="3524251"/>
            <a:ext cx="4184691" cy="762005"/>
            <a:chOff x="3005119" y="2643188"/>
            <a:chExt cx="3138518" cy="571504"/>
          </a:xfrm>
        </p:grpSpPr>
        <p:sp>
          <p:nvSpPr>
            <p:cNvPr id="24595" name="Line 19"/>
            <p:cNvSpPr>
              <a:spLocks noChangeShapeType="1"/>
            </p:cNvSpPr>
            <p:nvPr/>
          </p:nvSpPr>
          <p:spPr bwMode="auto">
            <a:xfrm flipH="1" flipV="1">
              <a:off x="3005119" y="2643188"/>
              <a:ext cx="1781194"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24598" name="Line 22"/>
            <p:cNvSpPr>
              <a:spLocks noChangeShapeType="1"/>
            </p:cNvSpPr>
            <p:nvPr/>
          </p:nvSpPr>
          <p:spPr bwMode="auto">
            <a:xfrm flipV="1">
              <a:off x="5214943" y="3071816"/>
              <a:ext cx="928694"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0" name="Line 18"/>
            <p:cNvSpPr>
              <a:spLocks noChangeShapeType="1"/>
            </p:cNvSpPr>
            <p:nvPr/>
          </p:nvSpPr>
          <p:spPr bwMode="auto">
            <a:xfrm flipV="1">
              <a:off x="3005119" y="3214692"/>
              <a:ext cx="2209821"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sp>
          <p:nvSpPr>
            <p:cNvPr id="62" name="Line 22"/>
            <p:cNvSpPr>
              <a:spLocks noChangeShapeType="1"/>
            </p:cNvSpPr>
            <p:nvPr/>
          </p:nvSpPr>
          <p:spPr bwMode="auto">
            <a:xfrm flipH="1" flipV="1">
              <a:off x="4786313" y="2786064"/>
              <a:ext cx="1357322" cy="0"/>
            </a:xfrm>
            <a:prstGeom prst="line">
              <a:avLst/>
            </a:prstGeom>
            <a:noFill/>
            <a:ln w="19050">
              <a:solidFill>
                <a:srgbClr val="0000FF">
                  <a:alpha val="50196"/>
                </a:srgbClr>
              </a:solidFill>
              <a:round/>
              <a:headEnd/>
              <a:tailEnd type="triangle" w="med" len="lg"/>
            </a:ln>
          </p:spPr>
          <p:txBody>
            <a:bodyPr vert="horz" wrap="square" lIns="121920" tIns="60960" rIns="121920" bIns="60960" numCol="1" anchor="t" anchorCtr="0" compatLnSpc="1">
              <a:prstTxWarp prst="textNoShape">
                <a:avLst/>
              </a:prstTxWarp>
            </a:bodyPr>
            <a:lstStyle/>
            <a:p>
              <a:endParaRPr lang="it-IT"/>
            </a:p>
          </p:txBody>
        </p:sp>
      </p:grpSp>
      <p:sp>
        <p:nvSpPr>
          <p:cNvPr id="77" name="Rectangle 76"/>
          <p:cNvSpPr/>
          <p:nvPr/>
        </p:nvSpPr>
        <p:spPr>
          <a:xfrm>
            <a:off x="2360238" y="3270689"/>
            <a:ext cx="1747532" cy="318100"/>
          </a:xfrm>
          <a:prstGeom prst="rect">
            <a:avLst/>
          </a:prstGeom>
        </p:spPr>
        <p:txBody>
          <a:bodyPr wrap="square">
            <a:spAutoFit/>
          </a:bodyPr>
          <a:lstStyle/>
          <a:p>
            <a:pPr>
              <a:spcBef>
                <a:spcPts val="400"/>
              </a:spcBef>
              <a:spcAft>
                <a:spcPts val="400"/>
              </a:spcAft>
            </a:pPr>
            <a:r>
              <a:rPr lang="it-IT" sz="1467" u="none" dirty="0" err="1">
                <a:solidFill>
                  <a:schemeClr val="accent1">
                    <a:lumMod val="75000"/>
                  </a:schemeClr>
                </a:solidFill>
                <a:latin typeface="Consolas" pitchFamily="49" charset="0"/>
              </a:rPr>
              <a:t>load</a:t>
            </a:r>
            <a:r>
              <a:rPr lang="it-IT" sz="1467" u="none" dirty="0">
                <a:solidFill>
                  <a:schemeClr val="accent1">
                    <a:lumMod val="75000"/>
                  </a:schemeClr>
                </a:solidFill>
                <a:latin typeface="Consolas" pitchFamily="49" charset="0"/>
              </a:rPr>
              <a:t>  R02,4000</a:t>
            </a:r>
          </a:p>
        </p:txBody>
      </p:sp>
      <p:sp>
        <p:nvSpPr>
          <p:cNvPr id="24578" name="Text Box 2"/>
          <p:cNvSpPr txBox="1">
            <a:spLocks noChangeArrowheads="1"/>
          </p:cNvSpPr>
          <p:nvPr/>
        </p:nvSpPr>
        <p:spPr bwMode="auto">
          <a:xfrm>
            <a:off x="3428985" y="3270687"/>
            <a:ext cx="577840" cy="348815"/>
          </a:xfrm>
          <a:prstGeom prst="rect">
            <a:avLst/>
          </a:prstGeom>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rgbClr val="FF0000"/>
                </a:solidFill>
                <a:latin typeface="Consolas" pitchFamily="49" charset="0"/>
              </a:rPr>
              <a:t>4000</a:t>
            </a:r>
          </a:p>
        </p:txBody>
      </p:sp>
      <p:sp>
        <p:nvSpPr>
          <p:cNvPr id="79" name="Text Box 2"/>
          <p:cNvSpPr txBox="1">
            <a:spLocks noChangeArrowheads="1"/>
          </p:cNvSpPr>
          <p:nvPr/>
        </p:nvSpPr>
        <p:spPr bwMode="auto">
          <a:xfrm>
            <a:off x="8949800" y="4164046"/>
            <a:ext cx="577840" cy="348815"/>
          </a:xfrm>
          <a:prstGeom prst="rect">
            <a:avLst/>
          </a:prstGeom>
        </p:spPr>
        <p:txBody>
          <a:bodyPr vert="horz" wrap="square" lIns="0" tIns="0" rIns="0" bIns="0" numCol="1" anchor="ctr" anchorCtr="0" compatLnSpc="1">
            <a:prstTxWarp prst="textNoShape">
              <a:avLst/>
            </a:prstTxWarp>
          </a:bodyPr>
          <a:lstStyle/>
          <a:p>
            <a:pPr algn="ctr" defTabSz="1219170" eaLnBrk="1" hangingPunct="1">
              <a:spcAft>
                <a:spcPts val="1333"/>
              </a:spcAft>
            </a:pPr>
            <a:r>
              <a:rPr lang="it-IT" sz="1467" u="none" dirty="0">
                <a:solidFill>
                  <a:srgbClr val="FF0000"/>
                </a:solidFill>
                <a:latin typeface="Consolas" pitchFamily="49" charset="0"/>
              </a:rPr>
              <a:t>1492</a:t>
            </a:r>
          </a:p>
        </p:txBody>
      </p:sp>
      <p:sp>
        <p:nvSpPr>
          <p:cNvPr id="80" name="Rectangle 79"/>
          <p:cNvSpPr/>
          <p:nvPr/>
        </p:nvSpPr>
        <p:spPr>
          <a:xfrm>
            <a:off x="3047979" y="1714489"/>
            <a:ext cx="1004799" cy="318100"/>
          </a:xfrm>
          <a:prstGeom prst="rect">
            <a:avLst/>
          </a:prstGeom>
        </p:spPr>
        <p:txBody>
          <a:bodyPr wrap="square">
            <a:spAutoFit/>
          </a:bodyPr>
          <a:lstStyle/>
          <a:p>
            <a:pPr>
              <a:spcBef>
                <a:spcPts val="400"/>
              </a:spcBef>
              <a:spcAft>
                <a:spcPts val="400"/>
              </a:spcAft>
            </a:pPr>
            <a:r>
              <a:rPr lang="it-IT" sz="1467" u="none" dirty="0">
                <a:solidFill>
                  <a:schemeClr val="tx1"/>
                </a:solidFill>
                <a:latin typeface="Consolas" pitchFamily="49" charset="0"/>
              </a:rPr>
              <a:t>lettura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0"/>
                                  </p:iterate>
                                  <p:childTnLst>
                                    <p:set>
                                      <p:cBhvr>
                                        <p:cTn id="6" dur="1" fill="hold">
                                          <p:stCondLst>
                                            <p:cond delay="0"/>
                                          </p:stCondLst>
                                        </p:cTn>
                                        <p:tgtEl>
                                          <p:spTgt spid="24578"/>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grpId="1" nodeType="afterEffect">
                                  <p:stCondLst>
                                    <p:cond delay="0"/>
                                  </p:stCondLst>
                                  <p:iterate type="lt">
                                    <p:tmPct val="0"/>
                                  </p:iterate>
                                  <p:childTnLst>
                                    <p:animMotion origin="layout" path="M -1.11111E-6 4.44616E-6 L 0.02083 -0.04536 L 0.29097 -0.04536 L 0.29063 0.26843 L 0.35104 0.26843 " pathEditMode="relative" rAng="0" ptsTypes="AAAAA">
                                      <p:cBhvr>
                                        <p:cTn id="9" dur="2000" fill="hold"/>
                                        <p:tgtEl>
                                          <p:spTgt spid="24578"/>
                                        </p:tgtEl>
                                        <p:attrNameLst>
                                          <p:attrName>ppt_x</p:attrName>
                                          <p:attrName>ppt_y</p:attrName>
                                        </p:attrNameLst>
                                      </p:cBhvr>
                                      <p:rCtr x="17600" y="1110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0"/>
                                        </p:tgtEl>
                                        <p:attrNameLst>
                                          <p:attrName>style.visibility</p:attrName>
                                        </p:attrNameLst>
                                      </p:cBhvr>
                                      <p:to>
                                        <p:strVal val="visible"/>
                                      </p:to>
                                    </p:set>
                                  </p:childTnLst>
                                </p:cTn>
                              </p:par>
                            </p:childTnLst>
                          </p:cTn>
                        </p:par>
                        <p:par>
                          <p:cTn id="14" fill="hold">
                            <p:stCondLst>
                              <p:cond delay="0"/>
                            </p:stCondLst>
                            <p:childTnLst>
                              <p:par>
                                <p:cTn id="15" presetID="0" presetClass="path" presetSubtype="0" accel="50000" decel="50000" fill="hold" grpId="1" nodeType="afterEffect">
                                  <p:stCondLst>
                                    <p:cond delay="0"/>
                                  </p:stCondLst>
                                  <p:childTnLst>
                                    <p:animMotion origin="layout" path="M -1.38889E-6 0.0071 L 0.00104 0.02191 L 0.14358 0.0179 L 0.14427 0.04845 L 0.34809 0.04721 " pathEditMode="relative" rAng="0" ptsTypes="AAAAA">
                                      <p:cBhvr>
                                        <p:cTn id="16" dur="3000" fill="hold"/>
                                        <p:tgtEl>
                                          <p:spTgt spid="80"/>
                                        </p:tgtEl>
                                        <p:attrNameLst>
                                          <p:attrName>ppt_x</p:attrName>
                                          <p:attrName>ppt_y</p:attrName>
                                        </p:attrNameLst>
                                      </p:cBhvr>
                                      <p:rCtr x="17400" y="21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lt">
                                    <p:tmAbs val="0"/>
                                  </p:iterate>
                                  <p:childTnLst>
                                    <p:set>
                                      <p:cBhvr>
                                        <p:cTn id="20" dur="1" fill="hold">
                                          <p:stCondLst>
                                            <p:cond delay="0"/>
                                          </p:stCondLst>
                                        </p:cTn>
                                        <p:tgtEl>
                                          <p:spTgt spid="79"/>
                                        </p:tgtEl>
                                        <p:attrNameLst>
                                          <p:attrName>style.visibility</p:attrName>
                                        </p:attrNameLst>
                                      </p:cBhvr>
                                      <p:to>
                                        <p:strVal val="visible"/>
                                      </p:to>
                                    </p:set>
                                  </p:childTnLst>
                                </p:cTn>
                              </p:par>
                            </p:childTnLst>
                          </p:cTn>
                        </p:par>
                        <p:par>
                          <p:cTn id="21" fill="hold">
                            <p:stCondLst>
                              <p:cond delay="0"/>
                            </p:stCondLst>
                            <p:childTnLst>
                              <p:par>
                                <p:cTn id="22" presetID="0" presetClass="path" presetSubtype="0" accel="50000" decel="50000" fill="hold" grpId="1" nodeType="afterEffect">
                                  <p:stCondLst>
                                    <p:cond delay="0"/>
                                  </p:stCondLst>
                                  <p:iterate type="lt">
                                    <p:tmPct val="0"/>
                                  </p:iterate>
                                  <p:childTnLst>
                                    <p:animMotion origin="layout" path="M 1.11111E-6 -2.28016E-6 L 0.00017 -0.08948 L -0.11302 -0.08855 L -0.11302 0.01636 L -0.26875 0.01759 L -0.27031 0.03487 L -0.55695 0.03487 L -0.55695 0.01913 L -0.6434 0.02839 " pathEditMode="relative" rAng="0" ptsTypes="AAAAAAAAA">
                                      <p:cBhvr>
                                        <p:cTn id="23" dur="2000" fill="hold"/>
                                        <p:tgtEl>
                                          <p:spTgt spid="79"/>
                                        </p:tgtEl>
                                        <p:attrNameLst>
                                          <p:attrName>ppt_x</p:attrName>
                                          <p:attrName>ppt_y</p:attrName>
                                        </p:attrNameLst>
                                      </p:cBhvr>
                                      <p:rCtr x="-32200" y="-27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8" grpId="1"/>
      <p:bldP spid="79" grpId="0"/>
      <p:bldP spid="79" grpId="1"/>
      <p:bldP spid="80" grpId="0"/>
      <p:bldP spid="80" grpId="1"/>
    </p:bldLst>
  </p:timing>
</p:sld>
</file>

<file path=ppt/theme/theme1.xml><?xml version="1.0" encoding="utf-8"?>
<a:theme xmlns:a="http://schemas.openxmlformats.org/drawingml/2006/main" name="4_Tema di Off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wrap="none" anchor="ctr">
        <a:spAutoFit/>
      </a:bodyPr>
      <a:lstStyle>
        <a:defPPr algn="l">
          <a:defRPr sz="2000" u="none" dirty="0">
            <a:solidFill>
              <a:schemeClr val="tx2"/>
            </a:solidFill>
            <a:effectLst>
              <a:outerShdw blurRad="38100" dist="38100" dir="2700000" algn="tl">
                <a:srgbClr val="C0C0C0"/>
              </a:outerShdw>
            </a:effectLst>
            <a:latin typeface="+mn-lt"/>
          </a:defRPr>
        </a:defPPr>
      </a:lstStyle>
    </a:spDef>
    <a:txDef>
      <a:spPr>
        <a:noFill/>
      </a:spPr>
      <a:bodyPr wrap="square" rtlCol="0">
        <a:spAutoFit/>
      </a:bodyPr>
      <a:lstStyle>
        <a:defPPr algn="l">
          <a:defRPr u="none" dirty="0" smtClean="0">
            <a:latin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C21E6AF2FA1414FBB671FCA8A29ED68" ma:contentTypeVersion="2" ma:contentTypeDescription="Creare un nuovo documento." ma:contentTypeScope="" ma:versionID="227a805461c5f9d72634edcd9291e469">
  <xsd:schema xmlns:xsd="http://www.w3.org/2001/XMLSchema" xmlns:xs="http://www.w3.org/2001/XMLSchema" xmlns:p="http://schemas.microsoft.com/office/2006/metadata/properties" xmlns:ns2="8d7c9802-c2ea-4410-8758-28bab7242530" targetNamespace="http://schemas.microsoft.com/office/2006/metadata/properties" ma:root="true" ma:fieldsID="569a078da2a1d11e9a82d5a404adccfa" ns2:_="">
    <xsd:import namespace="8d7c9802-c2ea-4410-8758-28bab724253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7c9802-c2ea-4410-8758-28bab72425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D5EF964-A356-4178-BCAB-47A2BF11CEDD}"/>
</file>

<file path=customXml/itemProps2.xml><?xml version="1.0" encoding="utf-8"?>
<ds:datastoreItem xmlns:ds="http://schemas.openxmlformats.org/officeDocument/2006/customXml" ds:itemID="{D662DAEE-274F-46E4-AEE3-AF193DC714D8}"/>
</file>

<file path=customXml/itemProps3.xml><?xml version="1.0" encoding="utf-8"?>
<ds:datastoreItem xmlns:ds="http://schemas.openxmlformats.org/officeDocument/2006/customXml" ds:itemID="{884B820F-C8BA-4FDE-A308-B51BD37012A7}"/>
</file>

<file path=docProps/app.xml><?xml version="1.0" encoding="utf-8"?>
<Properties xmlns="http://schemas.openxmlformats.org/officeDocument/2006/extended-properties" xmlns:vt="http://schemas.openxmlformats.org/officeDocument/2006/docPropsVTypes">
  <TotalTime>16029</TotalTime>
  <Words>2126</Words>
  <Application>Microsoft Macintosh PowerPoint</Application>
  <PresentationFormat>Widescreen</PresentationFormat>
  <Paragraphs>910</Paragraphs>
  <Slides>19</Slides>
  <Notes>19</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19</vt:i4>
      </vt:variant>
    </vt:vector>
  </HeadingPairs>
  <TitlesOfParts>
    <vt:vector size="25" baseType="lpstr">
      <vt:lpstr>Arial</vt:lpstr>
      <vt:lpstr>Calibri</vt:lpstr>
      <vt:lpstr>Consolas</vt:lpstr>
      <vt:lpstr>Tahoma</vt:lpstr>
      <vt:lpstr>Trebuchet MS</vt:lpstr>
      <vt:lpstr>4_Tema di Office</vt:lpstr>
      <vt:lpstr>CPU – Central Processing Unit Unità Centrale di Elaborazione</vt:lpstr>
      <vt:lpstr>Calcolatore “bus oriented”</vt:lpstr>
      <vt:lpstr>L’ “esecutore”</vt:lpstr>
      <vt:lpstr>Data path</vt:lpstr>
      <vt:lpstr>Unità di controllo</vt:lpstr>
      <vt:lpstr>Una successione di istruzioni</vt:lpstr>
      <vt:lpstr>Situazione iniziale</vt:lpstr>
      <vt:lpstr>Lettura istruzione 0789</vt:lpstr>
      <vt:lpstr>Esecuzione istruzione 0789</vt:lpstr>
      <vt:lpstr>Lettura istruzione 0790</vt:lpstr>
      <vt:lpstr>Esecuzione istruzione 0790</vt:lpstr>
      <vt:lpstr>Lettura istruzione 0791</vt:lpstr>
      <vt:lpstr>Esecuzione istruzione 0791</vt:lpstr>
      <vt:lpstr>Lettura istruzione 0792</vt:lpstr>
      <vt:lpstr>Esecuzione istruzione 0792</vt:lpstr>
      <vt:lpstr>Lettura istruzione 0793</vt:lpstr>
      <vt:lpstr>Esecuzione istruzione 0793</vt:lpstr>
      <vt:lpstr>Lettura istruzione 0794</vt:lpstr>
      <vt:lpstr>Esecuzione istruzione 0794</vt:lpstr>
    </vt:vector>
  </TitlesOfParts>
  <Company>Università Cattaneo (LIUC) - Istituto di Tecnologie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trasmissione dell’informazione</dc:title>
  <dc:creator>Giacomo Buonanno</dc:creator>
  <cp:lastModifiedBy>Microsoft Office User</cp:lastModifiedBy>
  <cp:revision>481</cp:revision>
  <cp:lastPrinted>2000-07-01T08:10:47Z</cp:lastPrinted>
  <dcterms:created xsi:type="dcterms:W3CDTF">2000-07-01T08:02:19Z</dcterms:created>
  <dcterms:modified xsi:type="dcterms:W3CDTF">2023-03-05T20:09:52Z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0x010100DC21E6AF2FA1414FBB671FCA8A29ED68</vt:lpwstr>
  </property>
</Properties>
</file>