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21"/>
  </p:notesMasterIdLst>
  <p:handoutMasterIdLst>
    <p:handoutMasterId r:id="rId22"/>
  </p:handoutMasterIdLst>
  <p:sldIdLst>
    <p:sldId id="256" r:id="rId3"/>
    <p:sldId id="301" r:id="rId4"/>
    <p:sldId id="286" r:id="rId5"/>
    <p:sldId id="269" r:id="rId6"/>
    <p:sldId id="288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70" r:id="rId19"/>
    <p:sldId id="299" r:id="rId20"/>
  </p:sldIdLst>
  <p:sldSz cx="9906000" cy="6858000" type="A4"/>
  <p:notesSz cx="6742113" cy="987425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50000"/>
    <a:srgbClr val="A20000"/>
    <a:srgbClr val="EAEAEA"/>
    <a:srgbClr val="990000"/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 varScale="1">
        <p:scale>
          <a:sx n="91" d="100"/>
          <a:sy n="91" d="100"/>
        </p:scale>
        <p:origin x="96" y="426"/>
      </p:cViewPr>
      <p:guideLst>
        <p:guide orient="horz" pos="360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75" d="100"/>
          <a:sy n="75" d="100"/>
        </p:scale>
        <p:origin x="-2166" y="-60"/>
      </p:cViewPr>
      <p:guideLst>
        <p:guide orient="horz" pos="3110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80538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cs typeface="+mn-cs"/>
              </a:defRPr>
            </a:lvl1pPr>
          </a:lstStyle>
          <a:p>
            <a:pPr>
              <a:defRPr/>
            </a:pPr>
            <a:fld id="{298CC9E0-6954-4DD0-BA85-689806F76DE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124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0" y="741363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9475"/>
            <a:ext cx="4941887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80538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cs typeface="+mn-cs"/>
              </a:defRPr>
            </a:lvl1pPr>
          </a:lstStyle>
          <a:p>
            <a:pPr>
              <a:defRPr/>
            </a:pPr>
            <a:fld id="{27BF9ADC-1590-4F18-958B-5765FF81646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160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379589-1BB6-41CE-BD20-B898599A59DC}" type="slidenum">
              <a:rPr kumimoji="0" 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7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01/12/2010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Antonio Soluri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35BEB-3EC6-4B71-97F0-DC35177CCE4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01/12/2010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Antonio Soluri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0B8E5-4912-4355-90BE-7CB1F3DABC6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01/12/2010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Antonio Soluri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75D1-3846-474B-994C-A4F07E2C510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2750" y="990600"/>
            <a:ext cx="82550" cy="510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it-IT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12750" y="304800"/>
            <a:ext cx="9090819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it-IT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it-IT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it-IT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it-IT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400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it-IT" sz="2400"/>
            </a:p>
          </p:txBody>
        </p:sp>
      </p:grpSp>
      <p:sp>
        <p:nvSpPr>
          <p:cNvPr id="276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5500" y="1371600"/>
            <a:ext cx="833755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5500" y="3765550"/>
            <a:ext cx="833755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87E59EE7-CDD5-44D2-A676-F2AF476089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9190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77406-C355-4A48-B8E8-97538223AEE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373715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036DB-73F2-498C-8DB3-56F60C3607E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4455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828801"/>
            <a:ext cx="437515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828801"/>
            <a:ext cx="437515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96B13-224C-4466-8F0E-B8F864BF945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57041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75544-42FF-4A9B-9324-180EA2CC35D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94561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9370-CCF8-44BF-91D4-BF9410D277A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69201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209C1-DCAB-469E-A29E-2313FE937FA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59602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93ECD-47F7-42F1-9E91-479AFD944AF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8371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01/12/2010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Antonio Soluri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D5197-DED4-4FBE-83C9-0CAE675B1DA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485F6-C8C7-4D7F-BBC9-FE89F96BBE1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9847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6488C-22C7-4CF9-BB91-FD1D298B30D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296291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533401"/>
            <a:ext cx="2228850" cy="5597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533401"/>
            <a:ext cx="6521450" cy="5597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B0D2A-EB82-4AE4-A59D-EC7BE4FA068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9175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01/12/2010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Antonio Soluri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9B89A-A167-4EFB-8E83-D3C5B6FD0AF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01/12/2010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Antonio Soluri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82DA2-5945-493B-ABC9-3C2188EC9AF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01/12/2010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Antonio Soluri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DC33-30D1-4FE8-8496-75E62DF445A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01/12/2010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Antonio Soluri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BFDEE-2B26-4C4B-97BC-76EEFBFFF47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01/12/2010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Antonio Soluri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AA506-D999-4352-AAE8-1A7E480CCA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01/12/2010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Antonio Soluri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95E09-F24A-4684-B362-8AC14F6A667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01/12/2010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Antonio Soluri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0E565-CF19-44E2-A0A8-750A5AE662B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it-IT"/>
              <a:t>01/12/2010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it-IT"/>
              <a:t>Antonio Soluri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ADB3C97B-DE45-4075-B6EB-3701175C6FE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5334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828801"/>
            <a:ext cx="89154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8400"/>
            <a:ext cx="181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46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7B444D4-9A99-430D-B270-611613EA986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302683" y="152400"/>
            <a:ext cx="94107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400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it-IT" sz="2400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it-IT" sz="2400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it-IT" sz="2400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it-IT" sz="2400"/>
            </a:p>
          </p:txBody>
        </p:sp>
      </p:grpSp>
    </p:spTree>
    <p:extLst>
      <p:ext uri="{BB962C8B-B14F-4D97-AF65-F5344CB8AC3E}">
        <p14:creationId xmlns:p14="http://schemas.microsoft.com/office/powerpoint/2010/main" val="417683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42.png"/><Relationship Id="rId39" Type="http://schemas.openxmlformats.org/officeDocument/2006/relationships/image" Target="../media/image47.png"/><Relationship Id="rId21" Type="http://schemas.openxmlformats.org/officeDocument/2006/relationships/image" Target="../media/image12.wmf"/><Relationship Id="rId34" Type="http://schemas.openxmlformats.org/officeDocument/2006/relationships/oleObject" Target="../embeddings/oleObject15.bin"/><Relationship Id="rId42" Type="http://schemas.openxmlformats.org/officeDocument/2006/relationships/image" Target="../media/image50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5.wmf"/><Relationship Id="rId41" Type="http://schemas.openxmlformats.org/officeDocument/2006/relationships/image" Target="../media/image4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4.bin"/><Relationship Id="rId40" Type="http://schemas.openxmlformats.org/officeDocument/2006/relationships/image" Target="../media/image48.png"/><Relationship Id="rId45" Type="http://schemas.openxmlformats.org/officeDocument/2006/relationships/image" Target="../media/image41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12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31" Type="http://schemas.openxmlformats.org/officeDocument/2006/relationships/image" Target="../media/image16.wmf"/><Relationship Id="rId44" Type="http://schemas.openxmlformats.org/officeDocument/2006/relationships/image" Target="../media/image52.png"/><Relationship Id="rId4" Type="http://schemas.openxmlformats.org/officeDocument/2006/relationships/image" Target="../media/image4.wmf"/><Relationship Id="rId9" Type="http://schemas.openxmlformats.org/officeDocument/2006/relationships/image" Target="../media/image45.png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43.png"/><Relationship Id="rId30" Type="http://schemas.openxmlformats.org/officeDocument/2006/relationships/oleObject" Target="../embeddings/oleObject13.bin"/><Relationship Id="rId35" Type="http://schemas.openxmlformats.org/officeDocument/2006/relationships/image" Target="../media/image18.wmf"/><Relationship Id="rId43" Type="http://schemas.openxmlformats.org/officeDocument/2006/relationships/image" Target="../media/image51.png"/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33" Type="http://schemas.openxmlformats.org/officeDocument/2006/relationships/image" Target="../media/image17.wmf"/><Relationship Id="rId38" Type="http://schemas.openxmlformats.org/officeDocument/2006/relationships/image" Target="../media/image46.png"/><Relationship Id="rId46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6708" y="1772816"/>
            <a:ext cx="8351068" cy="905272"/>
          </a:xfrm>
        </p:spPr>
        <p:txBody>
          <a:bodyPr/>
          <a:lstStyle/>
          <a:p>
            <a:pPr algn="ctr" eaLnBrk="1" hangingPunct="1"/>
            <a:r>
              <a:rPr lang="it-IT" sz="6000" b="1" dirty="0"/>
              <a:t>Gestione Week Hospital</a:t>
            </a:r>
            <a:endParaRPr lang="it-IT" sz="6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32F792-219F-48B2-AF4F-F4AEA0F11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ctr">
              <a:buClr>
                <a:srgbClr val="CC0000"/>
              </a:buClr>
            </a:pPr>
            <a:r>
              <a:rPr lang="it-IT" dirty="0">
                <a:solidFill>
                  <a:srgbClr val="000000"/>
                </a:solidFill>
              </a:rPr>
              <a:t>LM-41 Medicina TD - PGSS A.A. 23/24</a:t>
            </a:r>
          </a:p>
          <a:p>
            <a:pPr lvl="0" algn="ctr">
              <a:buClr>
                <a:srgbClr val="CC0000"/>
              </a:buClr>
            </a:pPr>
            <a:r>
              <a:rPr lang="it-IT" dirty="0">
                <a:solidFill>
                  <a:srgbClr val="000000"/>
                </a:solidFill>
              </a:rPr>
              <a:t>Mimmo Conforti</a:t>
            </a:r>
            <a:endParaRPr lang="it-IT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6"/>
          <p:cNvSpPr>
            <a:spLocks noChangeShapeType="1"/>
          </p:cNvSpPr>
          <p:nvPr/>
        </p:nvSpPr>
        <p:spPr bwMode="auto">
          <a:xfrm flipV="1">
            <a:off x="344488" y="836613"/>
            <a:ext cx="9072562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6387" name="Line 16"/>
          <p:cNvSpPr>
            <a:spLocks noChangeShapeType="1"/>
          </p:cNvSpPr>
          <p:nvPr/>
        </p:nvSpPr>
        <p:spPr bwMode="auto">
          <a:xfrm>
            <a:off x="344488" y="6524625"/>
            <a:ext cx="9182100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524625"/>
            <a:ext cx="2063750" cy="180975"/>
          </a:xfrm>
        </p:spPr>
        <p:txBody>
          <a:bodyPr/>
          <a:lstStyle/>
          <a:p>
            <a:pPr>
              <a:defRPr/>
            </a:pPr>
            <a:fld id="{C5304317-514C-4007-BD8A-DF4AA2BB13C3}" type="slidenum">
              <a:rPr lang="it-IT" smtClean="0"/>
              <a:pPr>
                <a:defRPr/>
              </a:pPr>
              <a:t>10</a:t>
            </a:fld>
            <a:r>
              <a:rPr lang="it-IT"/>
              <a:t>/</a:t>
            </a:r>
          </a:p>
        </p:txBody>
      </p:sp>
      <p:sp>
        <p:nvSpPr>
          <p:cNvPr id="16389" name="Rettangolo 13"/>
          <p:cNvSpPr>
            <a:spLocks noChangeArrowheads="1"/>
          </p:cNvSpPr>
          <p:nvPr/>
        </p:nvSpPr>
        <p:spPr bwMode="auto">
          <a:xfrm>
            <a:off x="2432050" y="188913"/>
            <a:ext cx="495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it-IT" sz="800" b="1">
                <a:solidFill>
                  <a:srgbClr val="000000"/>
                </a:solidFill>
                <a:ea typeface="Times New Roman" pitchFamily="18" charset="0"/>
                <a:cs typeface="Cambria" pitchFamily="18" charset="0"/>
              </a:rPr>
              <a:t>UNIVERSITA’ DELLA CALABRIA</a:t>
            </a:r>
            <a:endParaRPr lang="it-IT" sz="800">
              <a:ea typeface="Times New Roman" pitchFamily="18" charset="0"/>
              <a:cs typeface="Cambria" pitchFamily="18" charset="0"/>
            </a:endParaRPr>
          </a:p>
        </p:txBody>
      </p:sp>
      <p:pic>
        <p:nvPicPr>
          <p:cNvPr id="16390" name="Immagine 5" descr="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5888"/>
            <a:ext cx="936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Immagine 0" descr="MARCHIO_ITA_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013" y="0"/>
            <a:ext cx="9350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2" descr="C:\Users\Roberto\Documents\Lettere &amp; Fax\Carta Intestata\logounic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33375"/>
            <a:ext cx="68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CasellaDiTesto 10"/>
          <p:cNvSpPr txBox="1">
            <a:spLocks noChangeArrowheads="1"/>
          </p:cNvSpPr>
          <p:nvPr/>
        </p:nvSpPr>
        <p:spPr bwMode="auto">
          <a:xfrm>
            <a:off x="920552" y="764704"/>
            <a:ext cx="8353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2800" b="1" dirty="0" err="1"/>
              <a:t>Results</a:t>
            </a:r>
            <a:endParaRPr lang="it-IT" sz="2800" b="1" dirty="0">
              <a:latin typeface="Calibri" pitchFamily="34" charset="0"/>
            </a:endParaRPr>
          </a:p>
          <a:p>
            <a:pPr algn="ctr"/>
            <a:endParaRPr lang="it-IT" sz="2600" b="1" dirty="0">
              <a:latin typeface="Calibri" pitchFamily="34" charset="0"/>
            </a:endParaRPr>
          </a:p>
        </p:txBody>
      </p:sp>
      <p:sp>
        <p:nvSpPr>
          <p:cNvPr id="16478" name="CasellaDiTesto 16"/>
          <p:cNvSpPr txBox="1">
            <a:spLocks noChangeArrowheads="1"/>
          </p:cNvSpPr>
          <p:nvPr/>
        </p:nvSpPr>
        <p:spPr bwMode="auto">
          <a:xfrm>
            <a:off x="488504" y="1196752"/>
            <a:ext cx="90015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Waiting list of the </a:t>
            </a:r>
            <a:r>
              <a:rPr lang="en-US" sz="2000" b="1" u="sng" cap="small" dirty="0"/>
              <a:t>Second Week of Test Case 1</a:t>
            </a:r>
            <a:r>
              <a:rPr lang="en-US" sz="2000" dirty="0"/>
              <a:t>: </a:t>
            </a:r>
            <a:r>
              <a:rPr lang="it-IT" sz="2000" dirty="0" err="1"/>
              <a:t>waiting</a:t>
            </a:r>
            <a:r>
              <a:rPr lang="it-IT" sz="2000" dirty="0"/>
              <a:t> </a:t>
            </a:r>
            <a:r>
              <a:rPr lang="it-IT" sz="2000" dirty="0" err="1"/>
              <a:t>time</a:t>
            </a:r>
            <a:r>
              <a:rPr lang="it-IT" sz="2000" dirty="0"/>
              <a:t>, </a:t>
            </a:r>
            <a:r>
              <a:rPr lang="it-IT" sz="2000" dirty="0" err="1"/>
              <a:t>priority</a:t>
            </a:r>
            <a:r>
              <a:rPr lang="it-IT" sz="2000" dirty="0"/>
              <a:t>, score, </a:t>
            </a:r>
            <a:r>
              <a:rPr lang="en-US" sz="2000" dirty="0"/>
              <a:t>and set of prescribed clinical </a:t>
            </a:r>
            <a:r>
              <a:rPr lang="it-IT" sz="2000" dirty="0" err="1"/>
              <a:t>services</a:t>
            </a:r>
            <a:endParaRPr lang="it-IT" sz="2000" dirty="0">
              <a:latin typeface="Calibri" pitchFamily="34" charset="0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4881" y="1844824"/>
            <a:ext cx="6961426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6"/>
          <p:cNvSpPr>
            <a:spLocks noChangeShapeType="1"/>
          </p:cNvSpPr>
          <p:nvPr/>
        </p:nvSpPr>
        <p:spPr bwMode="auto">
          <a:xfrm flipV="1">
            <a:off x="344488" y="836613"/>
            <a:ext cx="9072562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6387" name="Line 16"/>
          <p:cNvSpPr>
            <a:spLocks noChangeShapeType="1"/>
          </p:cNvSpPr>
          <p:nvPr/>
        </p:nvSpPr>
        <p:spPr bwMode="auto">
          <a:xfrm>
            <a:off x="344488" y="6524625"/>
            <a:ext cx="9182100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524625"/>
            <a:ext cx="2063750" cy="180975"/>
          </a:xfrm>
        </p:spPr>
        <p:txBody>
          <a:bodyPr/>
          <a:lstStyle/>
          <a:p>
            <a:pPr>
              <a:defRPr/>
            </a:pPr>
            <a:fld id="{C5304317-514C-4007-BD8A-DF4AA2BB13C3}" type="slidenum">
              <a:rPr lang="it-IT" smtClean="0"/>
              <a:pPr>
                <a:defRPr/>
              </a:pPr>
              <a:t>11</a:t>
            </a:fld>
            <a:r>
              <a:rPr lang="it-IT"/>
              <a:t>/</a:t>
            </a:r>
          </a:p>
        </p:txBody>
      </p:sp>
      <p:sp>
        <p:nvSpPr>
          <p:cNvPr id="16389" name="Rettangolo 13"/>
          <p:cNvSpPr>
            <a:spLocks noChangeArrowheads="1"/>
          </p:cNvSpPr>
          <p:nvPr/>
        </p:nvSpPr>
        <p:spPr bwMode="auto">
          <a:xfrm>
            <a:off x="2432050" y="188913"/>
            <a:ext cx="495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it-IT" sz="800" b="1">
                <a:solidFill>
                  <a:srgbClr val="000000"/>
                </a:solidFill>
                <a:ea typeface="Times New Roman" pitchFamily="18" charset="0"/>
                <a:cs typeface="Cambria" pitchFamily="18" charset="0"/>
              </a:rPr>
              <a:t>UNIVERSITA’ DELLA CALABRIA</a:t>
            </a:r>
            <a:endParaRPr lang="it-IT" sz="800">
              <a:ea typeface="Times New Roman" pitchFamily="18" charset="0"/>
              <a:cs typeface="Cambria" pitchFamily="18" charset="0"/>
            </a:endParaRPr>
          </a:p>
        </p:txBody>
      </p:sp>
      <p:pic>
        <p:nvPicPr>
          <p:cNvPr id="16390" name="Immagine 5" descr="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5888"/>
            <a:ext cx="936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Immagine 0" descr="MARCHIO_ITA_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013" y="0"/>
            <a:ext cx="9350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2" descr="C:\Users\Roberto\Documents\Lettere &amp; Fax\Carta Intestata\logounic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33375"/>
            <a:ext cx="68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CasellaDiTesto 10"/>
          <p:cNvSpPr txBox="1">
            <a:spLocks noChangeArrowheads="1"/>
          </p:cNvSpPr>
          <p:nvPr/>
        </p:nvSpPr>
        <p:spPr bwMode="auto">
          <a:xfrm>
            <a:off x="920750" y="922338"/>
            <a:ext cx="8353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800" b="1" dirty="0" err="1"/>
              <a:t>Results</a:t>
            </a:r>
            <a:endParaRPr lang="it-IT" sz="2800" b="1" dirty="0">
              <a:latin typeface="Calibri" pitchFamily="34" charset="0"/>
            </a:endParaRPr>
          </a:p>
          <a:p>
            <a:pPr algn="ctr"/>
            <a:endParaRPr lang="it-IT" sz="2600" b="1" dirty="0">
              <a:latin typeface="Calibri" pitchFamily="34" charset="0"/>
            </a:endParaRPr>
          </a:p>
        </p:txBody>
      </p:sp>
      <p:sp>
        <p:nvSpPr>
          <p:cNvPr id="16478" name="CasellaDiTesto 16"/>
          <p:cNvSpPr txBox="1">
            <a:spLocks noChangeArrowheads="1"/>
          </p:cNvSpPr>
          <p:nvPr/>
        </p:nvSpPr>
        <p:spPr bwMode="auto">
          <a:xfrm>
            <a:off x="128464" y="1484313"/>
            <a:ext cx="95050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cap="small" dirty="0"/>
              <a:t>Second Week of Test Case 1 </a:t>
            </a:r>
            <a:r>
              <a:rPr lang="it-IT" sz="2000" dirty="0"/>
              <a:t>: </a:t>
            </a:r>
            <a:r>
              <a:rPr lang="it-IT" sz="2000" dirty="0" err="1"/>
              <a:t>scheduled</a:t>
            </a:r>
            <a:r>
              <a:rPr lang="it-IT" sz="2000" dirty="0"/>
              <a:t> </a:t>
            </a:r>
            <a:r>
              <a:rPr lang="en-US" sz="2000" dirty="0"/>
              <a:t>patients and LOS </a:t>
            </a:r>
            <a:r>
              <a:rPr lang="it-IT" sz="2000" dirty="0"/>
              <a:t>(</a:t>
            </a:r>
            <a:r>
              <a:rPr lang="it-IT" sz="2000" i="1" dirty="0"/>
              <a:t>m = </a:t>
            </a:r>
            <a:r>
              <a:rPr lang="it-IT" sz="2000" i="1" dirty="0" err="1"/>
              <a:t>morning</a:t>
            </a:r>
            <a:r>
              <a:rPr lang="it-IT" sz="2000" i="1" dirty="0"/>
              <a:t>, a = </a:t>
            </a:r>
            <a:r>
              <a:rPr lang="it-IT" sz="2000" i="1" dirty="0" err="1"/>
              <a:t>afternoon</a:t>
            </a:r>
            <a:r>
              <a:rPr lang="it-IT" sz="2000" i="1" dirty="0"/>
              <a:t>)</a:t>
            </a:r>
            <a:endParaRPr lang="it-IT" sz="2000" dirty="0">
              <a:latin typeface="Calibri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7992" y="2204864"/>
            <a:ext cx="893903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6"/>
          <p:cNvSpPr>
            <a:spLocks noChangeShapeType="1"/>
          </p:cNvSpPr>
          <p:nvPr/>
        </p:nvSpPr>
        <p:spPr bwMode="auto">
          <a:xfrm flipV="1">
            <a:off x="344488" y="836613"/>
            <a:ext cx="9072562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6387" name="Line 16"/>
          <p:cNvSpPr>
            <a:spLocks noChangeShapeType="1"/>
          </p:cNvSpPr>
          <p:nvPr/>
        </p:nvSpPr>
        <p:spPr bwMode="auto">
          <a:xfrm>
            <a:off x="344488" y="6524625"/>
            <a:ext cx="9182100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524625"/>
            <a:ext cx="2063750" cy="180975"/>
          </a:xfrm>
        </p:spPr>
        <p:txBody>
          <a:bodyPr/>
          <a:lstStyle/>
          <a:p>
            <a:pPr>
              <a:defRPr/>
            </a:pPr>
            <a:fld id="{C5304317-514C-4007-BD8A-DF4AA2BB13C3}" type="slidenum">
              <a:rPr lang="it-IT" smtClean="0"/>
              <a:pPr>
                <a:defRPr/>
              </a:pPr>
              <a:t>12</a:t>
            </a:fld>
            <a:r>
              <a:rPr lang="it-IT"/>
              <a:t>/</a:t>
            </a:r>
          </a:p>
        </p:txBody>
      </p:sp>
      <p:sp>
        <p:nvSpPr>
          <p:cNvPr id="16389" name="Rettangolo 13"/>
          <p:cNvSpPr>
            <a:spLocks noChangeArrowheads="1"/>
          </p:cNvSpPr>
          <p:nvPr/>
        </p:nvSpPr>
        <p:spPr bwMode="auto">
          <a:xfrm>
            <a:off x="2432050" y="188913"/>
            <a:ext cx="495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it-IT" sz="800" b="1">
                <a:solidFill>
                  <a:srgbClr val="000000"/>
                </a:solidFill>
                <a:ea typeface="Times New Roman" pitchFamily="18" charset="0"/>
                <a:cs typeface="Cambria" pitchFamily="18" charset="0"/>
              </a:rPr>
              <a:t>UNIVERSITA’ DELLA CALABRIA</a:t>
            </a:r>
            <a:endParaRPr lang="it-IT" sz="800">
              <a:ea typeface="Times New Roman" pitchFamily="18" charset="0"/>
              <a:cs typeface="Cambria" pitchFamily="18" charset="0"/>
            </a:endParaRPr>
          </a:p>
        </p:txBody>
      </p:sp>
      <p:pic>
        <p:nvPicPr>
          <p:cNvPr id="16390" name="Immagine 5" descr="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5888"/>
            <a:ext cx="936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Immagine 0" descr="MARCHIO_ITA_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013" y="0"/>
            <a:ext cx="9350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2" descr="C:\Users\Roberto\Documents\Lettere &amp; Fax\Carta Intestata\logounic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33375"/>
            <a:ext cx="68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CasellaDiTesto 10"/>
          <p:cNvSpPr txBox="1">
            <a:spLocks noChangeArrowheads="1"/>
          </p:cNvSpPr>
          <p:nvPr/>
        </p:nvSpPr>
        <p:spPr bwMode="auto">
          <a:xfrm>
            <a:off x="920750" y="922338"/>
            <a:ext cx="8353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800" b="1" dirty="0" err="1"/>
              <a:t>Results</a:t>
            </a:r>
            <a:endParaRPr lang="it-IT" sz="2800" b="1" dirty="0">
              <a:latin typeface="Calibri" pitchFamily="34" charset="0"/>
            </a:endParaRPr>
          </a:p>
          <a:p>
            <a:pPr algn="ctr"/>
            <a:endParaRPr lang="it-IT" sz="2600" b="1" dirty="0">
              <a:latin typeface="Calibri" pitchFamily="34" charset="0"/>
            </a:endParaRPr>
          </a:p>
        </p:txBody>
      </p:sp>
      <p:sp>
        <p:nvSpPr>
          <p:cNvPr id="16478" name="CasellaDiTesto 16"/>
          <p:cNvSpPr txBox="1">
            <a:spLocks noChangeArrowheads="1"/>
          </p:cNvSpPr>
          <p:nvPr/>
        </p:nvSpPr>
        <p:spPr bwMode="auto">
          <a:xfrm>
            <a:off x="488504" y="1340768"/>
            <a:ext cx="90015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Waiting list of the </a:t>
            </a:r>
            <a:r>
              <a:rPr lang="en-US" sz="2000" b="1" u="sng" cap="small" dirty="0"/>
              <a:t>First Week of Test Case 2</a:t>
            </a:r>
            <a:r>
              <a:rPr lang="en-US" sz="2000" dirty="0"/>
              <a:t>: </a:t>
            </a:r>
            <a:r>
              <a:rPr lang="it-IT" sz="2000" dirty="0" err="1"/>
              <a:t>waiting</a:t>
            </a:r>
            <a:r>
              <a:rPr lang="it-IT" sz="2000" dirty="0"/>
              <a:t> </a:t>
            </a:r>
            <a:r>
              <a:rPr lang="it-IT" sz="2000" dirty="0" err="1"/>
              <a:t>time</a:t>
            </a:r>
            <a:r>
              <a:rPr lang="it-IT" sz="2000" dirty="0"/>
              <a:t>, </a:t>
            </a:r>
            <a:r>
              <a:rPr lang="it-IT" sz="2000" dirty="0" err="1"/>
              <a:t>priority</a:t>
            </a:r>
            <a:r>
              <a:rPr lang="it-IT" sz="2000" dirty="0"/>
              <a:t>, score, </a:t>
            </a:r>
            <a:r>
              <a:rPr lang="en-US" sz="2000" dirty="0"/>
              <a:t>and set of prescribed clinical </a:t>
            </a:r>
            <a:r>
              <a:rPr lang="it-IT" sz="2000" dirty="0" err="1"/>
              <a:t>services</a:t>
            </a:r>
            <a:endParaRPr lang="it-IT" sz="2000" dirty="0">
              <a:latin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378" y="1988839"/>
            <a:ext cx="7580998" cy="466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6"/>
          <p:cNvSpPr>
            <a:spLocks noChangeShapeType="1"/>
          </p:cNvSpPr>
          <p:nvPr/>
        </p:nvSpPr>
        <p:spPr bwMode="auto">
          <a:xfrm flipV="1">
            <a:off x="344488" y="836613"/>
            <a:ext cx="9072562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6387" name="Line 16"/>
          <p:cNvSpPr>
            <a:spLocks noChangeShapeType="1"/>
          </p:cNvSpPr>
          <p:nvPr/>
        </p:nvSpPr>
        <p:spPr bwMode="auto">
          <a:xfrm>
            <a:off x="344488" y="6524625"/>
            <a:ext cx="9182100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524625"/>
            <a:ext cx="2063750" cy="180975"/>
          </a:xfrm>
        </p:spPr>
        <p:txBody>
          <a:bodyPr/>
          <a:lstStyle/>
          <a:p>
            <a:pPr>
              <a:defRPr/>
            </a:pPr>
            <a:fld id="{C5304317-514C-4007-BD8A-DF4AA2BB13C3}" type="slidenum">
              <a:rPr lang="it-IT" smtClean="0"/>
              <a:pPr>
                <a:defRPr/>
              </a:pPr>
              <a:t>13</a:t>
            </a:fld>
            <a:r>
              <a:rPr lang="it-IT"/>
              <a:t>/</a:t>
            </a:r>
          </a:p>
        </p:txBody>
      </p:sp>
      <p:sp>
        <p:nvSpPr>
          <p:cNvPr id="16389" name="Rettangolo 13"/>
          <p:cNvSpPr>
            <a:spLocks noChangeArrowheads="1"/>
          </p:cNvSpPr>
          <p:nvPr/>
        </p:nvSpPr>
        <p:spPr bwMode="auto">
          <a:xfrm>
            <a:off x="2432050" y="188913"/>
            <a:ext cx="495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it-IT" sz="800" b="1">
                <a:solidFill>
                  <a:srgbClr val="000000"/>
                </a:solidFill>
                <a:ea typeface="Times New Roman" pitchFamily="18" charset="0"/>
                <a:cs typeface="Cambria" pitchFamily="18" charset="0"/>
              </a:rPr>
              <a:t>UNIVERSITA’ DELLA CALABRIA</a:t>
            </a:r>
            <a:endParaRPr lang="it-IT" sz="800">
              <a:ea typeface="Times New Roman" pitchFamily="18" charset="0"/>
              <a:cs typeface="Cambria" pitchFamily="18" charset="0"/>
            </a:endParaRPr>
          </a:p>
        </p:txBody>
      </p:sp>
      <p:pic>
        <p:nvPicPr>
          <p:cNvPr id="16390" name="Immagine 5" descr="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5888"/>
            <a:ext cx="936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Immagine 0" descr="MARCHIO_ITA_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013" y="0"/>
            <a:ext cx="9350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2" descr="C:\Users\Roberto\Documents\Lettere &amp; Fax\Carta Intestata\logounic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33375"/>
            <a:ext cx="68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CasellaDiTesto 10"/>
          <p:cNvSpPr txBox="1">
            <a:spLocks noChangeArrowheads="1"/>
          </p:cNvSpPr>
          <p:nvPr/>
        </p:nvSpPr>
        <p:spPr bwMode="auto">
          <a:xfrm>
            <a:off x="920750" y="922338"/>
            <a:ext cx="8353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800" b="1" dirty="0" err="1"/>
              <a:t>Results</a:t>
            </a:r>
            <a:endParaRPr lang="it-IT" sz="2800" b="1" dirty="0">
              <a:latin typeface="Calibri" pitchFamily="34" charset="0"/>
            </a:endParaRPr>
          </a:p>
          <a:p>
            <a:pPr algn="ctr"/>
            <a:endParaRPr lang="it-IT" sz="2600" b="1" dirty="0">
              <a:latin typeface="Calibri" pitchFamily="34" charset="0"/>
            </a:endParaRPr>
          </a:p>
        </p:txBody>
      </p:sp>
      <p:sp>
        <p:nvSpPr>
          <p:cNvPr id="16478" name="CasellaDiTesto 16"/>
          <p:cNvSpPr txBox="1">
            <a:spLocks noChangeArrowheads="1"/>
          </p:cNvSpPr>
          <p:nvPr/>
        </p:nvSpPr>
        <p:spPr bwMode="auto">
          <a:xfrm>
            <a:off x="128464" y="1484313"/>
            <a:ext cx="9505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cap="small" dirty="0"/>
              <a:t>First Week of Test Case 2 </a:t>
            </a:r>
            <a:r>
              <a:rPr lang="it-IT" sz="2000" dirty="0"/>
              <a:t>: </a:t>
            </a:r>
            <a:r>
              <a:rPr lang="it-IT" sz="2000" dirty="0" err="1"/>
              <a:t>scheduled</a:t>
            </a:r>
            <a:r>
              <a:rPr lang="it-IT" sz="2000" dirty="0"/>
              <a:t> </a:t>
            </a:r>
            <a:r>
              <a:rPr lang="en-US" sz="2000" dirty="0"/>
              <a:t>patients and LOS </a:t>
            </a:r>
            <a:r>
              <a:rPr lang="it-IT" sz="2000" dirty="0"/>
              <a:t>(</a:t>
            </a:r>
            <a:r>
              <a:rPr lang="it-IT" sz="2000" i="1" dirty="0"/>
              <a:t>m = </a:t>
            </a:r>
            <a:r>
              <a:rPr lang="it-IT" sz="2000" i="1" dirty="0" err="1"/>
              <a:t>morning</a:t>
            </a:r>
            <a:r>
              <a:rPr lang="it-IT" sz="2000" i="1" dirty="0"/>
              <a:t>, a = </a:t>
            </a:r>
            <a:r>
              <a:rPr lang="it-IT" sz="2000" i="1" dirty="0" err="1"/>
              <a:t>afternoon</a:t>
            </a:r>
            <a:r>
              <a:rPr lang="it-IT" sz="2000" i="1" dirty="0"/>
              <a:t>)</a:t>
            </a:r>
            <a:endParaRPr lang="it-IT" sz="2000" dirty="0">
              <a:latin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496" y="1988840"/>
            <a:ext cx="896124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6"/>
          <p:cNvSpPr>
            <a:spLocks noChangeShapeType="1"/>
          </p:cNvSpPr>
          <p:nvPr/>
        </p:nvSpPr>
        <p:spPr bwMode="auto">
          <a:xfrm flipV="1">
            <a:off x="344488" y="836613"/>
            <a:ext cx="9072562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6387" name="Line 16"/>
          <p:cNvSpPr>
            <a:spLocks noChangeShapeType="1"/>
          </p:cNvSpPr>
          <p:nvPr/>
        </p:nvSpPr>
        <p:spPr bwMode="auto">
          <a:xfrm>
            <a:off x="344488" y="6524625"/>
            <a:ext cx="9182100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524625"/>
            <a:ext cx="2063750" cy="180975"/>
          </a:xfrm>
        </p:spPr>
        <p:txBody>
          <a:bodyPr/>
          <a:lstStyle/>
          <a:p>
            <a:pPr>
              <a:defRPr/>
            </a:pPr>
            <a:fld id="{C5304317-514C-4007-BD8A-DF4AA2BB13C3}" type="slidenum">
              <a:rPr lang="it-IT" smtClean="0"/>
              <a:pPr>
                <a:defRPr/>
              </a:pPr>
              <a:t>14</a:t>
            </a:fld>
            <a:r>
              <a:rPr lang="it-IT"/>
              <a:t>/</a:t>
            </a:r>
          </a:p>
        </p:txBody>
      </p:sp>
      <p:sp>
        <p:nvSpPr>
          <p:cNvPr id="16389" name="Rettangolo 13"/>
          <p:cNvSpPr>
            <a:spLocks noChangeArrowheads="1"/>
          </p:cNvSpPr>
          <p:nvPr/>
        </p:nvSpPr>
        <p:spPr bwMode="auto">
          <a:xfrm>
            <a:off x="2432050" y="188913"/>
            <a:ext cx="495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it-IT" sz="800" b="1">
                <a:solidFill>
                  <a:srgbClr val="000000"/>
                </a:solidFill>
                <a:ea typeface="Times New Roman" pitchFamily="18" charset="0"/>
                <a:cs typeface="Cambria" pitchFamily="18" charset="0"/>
              </a:rPr>
              <a:t>UNIVERSITA’ DELLA CALABRIA</a:t>
            </a:r>
            <a:endParaRPr lang="it-IT" sz="800">
              <a:ea typeface="Times New Roman" pitchFamily="18" charset="0"/>
              <a:cs typeface="Cambria" pitchFamily="18" charset="0"/>
            </a:endParaRPr>
          </a:p>
        </p:txBody>
      </p:sp>
      <p:pic>
        <p:nvPicPr>
          <p:cNvPr id="16390" name="Immagine 5" descr="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5888"/>
            <a:ext cx="936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Immagine 0" descr="MARCHIO_ITA_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013" y="0"/>
            <a:ext cx="9350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2" descr="C:\Users\Roberto\Documents\Lettere &amp; Fax\Carta Intestata\logounic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33375"/>
            <a:ext cx="68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CasellaDiTesto 10"/>
          <p:cNvSpPr txBox="1">
            <a:spLocks noChangeArrowheads="1"/>
          </p:cNvSpPr>
          <p:nvPr/>
        </p:nvSpPr>
        <p:spPr bwMode="auto">
          <a:xfrm>
            <a:off x="920552" y="764704"/>
            <a:ext cx="8353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2800" b="1" dirty="0" err="1"/>
              <a:t>Results</a:t>
            </a:r>
            <a:endParaRPr lang="it-IT" sz="2800" b="1" dirty="0">
              <a:latin typeface="Calibri" pitchFamily="34" charset="0"/>
            </a:endParaRPr>
          </a:p>
          <a:p>
            <a:pPr algn="ctr"/>
            <a:endParaRPr lang="it-IT" sz="2600" b="1" dirty="0">
              <a:latin typeface="Calibri" pitchFamily="34" charset="0"/>
            </a:endParaRPr>
          </a:p>
        </p:txBody>
      </p:sp>
      <p:sp>
        <p:nvSpPr>
          <p:cNvPr id="16478" name="CasellaDiTesto 16"/>
          <p:cNvSpPr txBox="1">
            <a:spLocks noChangeArrowheads="1"/>
          </p:cNvSpPr>
          <p:nvPr/>
        </p:nvSpPr>
        <p:spPr bwMode="auto">
          <a:xfrm>
            <a:off x="488504" y="1196752"/>
            <a:ext cx="90015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Waiting list of the </a:t>
            </a:r>
            <a:r>
              <a:rPr lang="en-US" sz="2000" b="1" u="sng" cap="small" dirty="0"/>
              <a:t>Second Week of Test Case 2</a:t>
            </a:r>
            <a:r>
              <a:rPr lang="en-US" sz="2000" dirty="0"/>
              <a:t>: </a:t>
            </a:r>
            <a:r>
              <a:rPr lang="it-IT" sz="2000" dirty="0" err="1"/>
              <a:t>waiting</a:t>
            </a:r>
            <a:r>
              <a:rPr lang="it-IT" sz="2000" dirty="0"/>
              <a:t> </a:t>
            </a:r>
            <a:r>
              <a:rPr lang="it-IT" sz="2000" dirty="0" err="1"/>
              <a:t>time</a:t>
            </a:r>
            <a:r>
              <a:rPr lang="it-IT" sz="2000" dirty="0"/>
              <a:t>, </a:t>
            </a:r>
            <a:r>
              <a:rPr lang="it-IT" sz="2000" dirty="0" err="1"/>
              <a:t>priority</a:t>
            </a:r>
            <a:r>
              <a:rPr lang="it-IT" sz="2000" dirty="0"/>
              <a:t>, score, </a:t>
            </a:r>
            <a:r>
              <a:rPr lang="en-US" sz="2000" dirty="0"/>
              <a:t>and set of prescribed clinical </a:t>
            </a:r>
            <a:r>
              <a:rPr lang="it-IT" sz="2000" dirty="0" err="1"/>
              <a:t>services</a:t>
            </a:r>
            <a:endParaRPr lang="it-IT" sz="2000" dirty="0">
              <a:latin typeface="Calibri" pitchFamily="34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793" y="1844824"/>
            <a:ext cx="8383839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6"/>
          <p:cNvSpPr>
            <a:spLocks noChangeShapeType="1"/>
          </p:cNvSpPr>
          <p:nvPr/>
        </p:nvSpPr>
        <p:spPr bwMode="auto">
          <a:xfrm flipV="1">
            <a:off x="344488" y="836613"/>
            <a:ext cx="9072562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6387" name="Line 16"/>
          <p:cNvSpPr>
            <a:spLocks noChangeShapeType="1"/>
          </p:cNvSpPr>
          <p:nvPr/>
        </p:nvSpPr>
        <p:spPr bwMode="auto">
          <a:xfrm>
            <a:off x="344488" y="6524625"/>
            <a:ext cx="9182100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524625"/>
            <a:ext cx="2063750" cy="180975"/>
          </a:xfrm>
        </p:spPr>
        <p:txBody>
          <a:bodyPr/>
          <a:lstStyle/>
          <a:p>
            <a:pPr>
              <a:defRPr/>
            </a:pPr>
            <a:fld id="{C5304317-514C-4007-BD8A-DF4AA2BB13C3}" type="slidenum">
              <a:rPr lang="it-IT" smtClean="0"/>
              <a:pPr>
                <a:defRPr/>
              </a:pPr>
              <a:t>15</a:t>
            </a:fld>
            <a:r>
              <a:rPr lang="it-IT"/>
              <a:t>/</a:t>
            </a:r>
          </a:p>
        </p:txBody>
      </p:sp>
      <p:sp>
        <p:nvSpPr>
          <p:cNvPr id="16389" name="Rettangolo 13"/>
          <p:cNvSpPr>
            <a:spLocks noChangeArrowheads="1"/>
          </p:cNvSpPr>
          <p:nvPr/>
        </p:nvSpPr>
        <p:spPr bwMode="auto">
          <a:xfrm>
            <a:off x="2432050" y="188913"/>
            <a:ext cx="495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it-IT" sz="800" b="1">
                <a:solidFill>
                  <a:srgbClr val="000000"/>
                </a:solidFill>
                <a:ea typeface="Times New Roman" pitchFamily="18" charset="0"/>
                <a:cs typeface="Cambria" pitchFamily="18" charset="0"/>
              </a:rPr>
              <a:t>UNIVERSITA’ DELLA CALABRIA</a:t>
            </a:r>
            <a:endParaRPr lang="it-IT" sz="800">
              <a:ea typeface="Times New Roman" pitchFamily="18" charset="0"/>
              <a:cs typeface="Cambria" pitchFamily="18" charset="0"/>
            </a:endParaRPr>
          </a:p>
        </p:txBody>
      </p:sp>
      <p:pic>
        <p:nvPicPr>
          <p:cNvPr id="16390" name="Immagine 5" descr="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5888"/>
            <a:ext cx="936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Immagine 0" descr="MARCHIO_ITA_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013" y="0"/>
            <a:ext cx="9350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2" descr="C:\Users\Roberto\Documents\Lettere &amp; Fax\Carta Intestata\logounic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33375"/>
            <a:ext cx="68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CasellaDiTesto 10"/>
          <p:cNvSpPr txBox="1">
            <a:spLocks noChangeArrowheads="1"/>
          </p:cNvSpPr>
          <p:nvPr/>
        </p:nvSpPr>
        <p:spPr bwMode="auto">
          <a:xfrm>
            <a:off x="920750" y="922338"/>
            <a:ext cx="8353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800" b="1" dirty="0" err="1"/>
              <a:t>Results</a:t>
            </a:r>
            <a:endParaRPr lang="it-IT" sz="2800" b="1" dirty="0">
              <a:latin typeface="Calibri" pitchFamily="34" charset="0"/>
            </a:endParaRPr>
          </a:p>
          <a:p>
            <a:pPr algn="ctr"/>
            <a:endParaRPr lang="it-IT" sz="2600" b="1" dirty="0">
              <a:latin typeface="Calibri" pitchFamily="34" charset="0"/>
            </a:endParaRPr>
          </a:p>
        </p:txBody>
      </p:sp>
      <p:sp>
        <p:nvSpPr>
          <p:cNvPr id="16478" name="CasellaDiTesto 16"/>
          <p:cNvSpPr txBox="1">
            <a:spLocks noChangeArrowheads="1"/>
          </p:cNvSpPr>
          <p:nvPr/>
        </p:nvSpPr>
        <p:spPr bwMode="auto">
          <a:xfrm>
            <a:off x="128464" y="1484313"/>
            <a:ext cx="95050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cap="small" dirty="0"/>
              <a:t>Second Week of Test Case 2 </a:t>
            </a:r>
            <a:r>
              <a:rPr lang="it-IT" sz="2000" dirty="0"/>
              <a:t>: </a:t>
            </a:r>
            <a:r>
              <a:rPr lang="it-IT" sz="2000" dirty="0" err="1"/>
              <a:t>scheduled</a:t>
            </a:r>
            <a:r>
              <a:rPr lang="it-IT" sz="2000" dirty="0"/>
              <a:t> </a:t>
            </a:r>
            <a:r>
              <a:rPr lang="en-US" sz="2000" dirty="0"/>
              <a:t>patients and LOS </a:t>
            </a:r>
            <a:r>
              <a:rPr lang="it-IT" sz="2000" dirty="0"/>
              <a:t>(</a:t>
            </a:r>
            <a:r>
              <a:rPr lang="it-IT" sz="2000" i="1" dirty="0"/>
              <a:t>m = </a:t>
            </a:r>
            <a:r>
              <a:rPr lang="it-IT" sz="2000" i="1" dirty="0" err="1"/>
              <a:t>morning</a:t>
            </a:r>
            <a:r>
              <a:rPr lang="it-IT" sz="2000" i="1" dirty="0"/>
              <a:t>, a = </a:t>
            </a:r>
            <a:r>
              <a:rPr lang="it-IT" sz="2000" i="1" dirty="0" err="1"/>
              <a:t>afternoon</a:t>
            </a:r>
            <a:r>
              <a:rPr lang="it-IT" sz="2000" i="1" dirty="0"/>
              <a:t>)</a:t>
            </a:r>
            <a:endParaRPr lang="it-IT" sz="2000" dirty="0">
              <a:latin typeface="Calibri" pitchFamily="34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704" y="2204864"/>
            <a:ext cx="8715003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6"/>
          <p:cNvSpPr>
            <a:spLocks noChangeShapeType="1"/>
          </p:cNvSpPr>
          <p:nvPr/>
        </p:nvSpPr>
        <p:spPr bwMode="auto">
          <a:xfrm flipV="1">
            <a:off x="344488" y="836613"/>
            <a:ext cx="9072562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6387" name="Line 16"/>
          <p:cNvSpPr>
            <a:spLocks noChangeShapeType="1"/>
          </p:cNvSpPr>
          <p:nvPr/>
        </p:nvSpPr>
        <p:spPr bwMode="auto">
          <a:xfrm>
            <a:off x="344488" y="6524625"/>
            <a:ext cx="9182100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524625"/>
            <a:ext cx="2063750" cy="180975"/>
          </a:xfrm>
        </p:spPr>
        <p:txBody>
          <a:bodyPr/>
          <a:lstStyle/>
          <a:p>
            <a:pPr>
              <a:defRPr/>
            </a:pPr>
            <a:fld id="{C5304317-514C-4007-BD8A-DF4AA2BB13C3}" type="slidenum">
              <a:rPr lang="it-IT" smtClean="0"/>
              <a:pPr>
                <a:defRPr/>
              </a:pPr>
              <a:t>16</a:t>
            </a:fld>
            <a:r>
              <a:rPr lang="it-IT"/>
              <a:t>/</a:t>
            </a:r>
          </a:p>
        </p:txBody>
      </p:sp>
      <p:sp>
        <p:nvSpPr>
          <p:cNvPr id="16389" name="Rettangolo 13"/>
          <p:cNvSpPr>
            <a:spLocks noChangeArrowheads="1"/>
          </p:cNvSpPr>
          <p:nvPr/>
        </p:nvSpPr>
        <p:spPr bwMode="auto">
          <a:xfrm>
            <a:off x="2432050" y="188913"/>
            <a:ext cx="495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it-IT" sz="800" b="1">
                <a:solidFill>
                  <a:srgbClr val="000000"/>
                </a:solidFill>
                <a:ea typeface="Times New Roman" pitchFamily="18" charset="0"/>
                <a:cs typeface="Cambria" pitchFamily="18" charset="0"/>
              </a:rPr>
              <a:t>UNIVERSITA’ DELLA CALABRIA</a:t>
            </a:r>
            <a:endParaRPr lang="it-IT" sz="800">
              <a:ea typeface="Times New Roman" pitchFamily="18" charset="0"/>
              <a:cs typeface="Cambria" pitchFamily="18" charset="0"/>
            </a:endParaRPr>
          </a:p>
        </p:txBody>
      </p:sp>
      <p:pic>
        <p:nvPicPr>
          <p:cNvPr id="16390" name="Immagine 5" descr="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5888"/>
            <a:ext cx="936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Immagine 0" descr="MARCHIO_ITA_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013" y="0"/>
            <a:ext cx="9350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2" descr="C:\Users\Roberto\Documents\Lettere &amp; Fax\Carta Intestata\logounic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33375"/>
            <a:ext cx="68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CasellaDiTesto 10"/>
          <p:cNvSpPr txBox="1">
            <a:spLocks noChangeArrowheads="1"/>
          </p:cNvSpPr>
          <p:nvPr/>
        </p:nvSpPr>
        <p:spPr bwMode="auto">
          <a:xfrm>
            <a:off x="920750" y="922338"/>
            <a:ext cx="8353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800" b="1" dirty="0" err="1"/>
              <a:t>Results</a:t>
            </a:r>
            <a:endParaRPr lang="it-IT" sz="2800" b="1" dirty="0">
              <a:latin typeface="Calibri" pitchFamily="34" charset="0"/>
            </a:endParaRPr>
          </a:p>
          <a:p>
            <a:pPr algn="ctr"/>
            <a:endParaRPr lang="it-IT" sz="2600" b="1" dirty="0">
              <a:latin typeface="Calibri" pitchFamily="34" charset="0"/>
            </a:endParaRPr>
          </a:p>
        </p:txBody>
      </p:sp>
      <p:sp>
        <p:nvSpPr>
          <p:cNvPr id="16478" name="CasellaDiTesto 16"/>
          <p:cNvSpPr txBox="1">
            <a:spLocks noChangeArrowheads="1"/>
          </p:cNvSpPr>
          <p:nvPr/>
        </p:nvSpPr>
        <p:spPr bwMode="auto">
          <a:xfrm>
            <a:off x="128464" y="1484313"/>
            <a:ext cx="95050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cap="small" dirty="0"/>
              <a:t>Test Case 3</a:t>
            </a:r>
            <a:r>
              <a:rPr lang="it-IT" sz="2000" dirty="0"/>
              <a:t>: </a:t>
            </a:r>
            <a:r>
              <a:rPr lang="it-IT" sz="2000" dirty="0" err="1"/>
              <a:t>scheduled</a:t>
            </a:r>
            <a:r>
              <a:rPr lang="it-IT" sz="2000" dirty="0"/>
              <a:t> </a:t>
            </a:r>
            <a:r>
              <a:rPr lang="en-US" sz="2000" dirty="0"/>
              <a:t>patients and LOS (second week of test case 2 with capacity of clinical services 3, 7, 8 increased to 3)</a:t>
            </a:r>
            <a:endParaRPr lang="it-IT" sz="2000" dirty="0">
              <a:latin typeface="Calibri" pitchFamily="34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984" y="2420888"/>
            <a:ext cx="874949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6"/>
          <p:cNvSpPr>
            <a:spLocks noChangeShapeType="1"/>
          </p:cNvSpPr>
          <p:nvPr/>
        </p:nvSpPr>
        <p:spPr bwMode="auto">
          <a:xfrm flipV="1">
            <a:off x="344488" y="836613"/>
            <a:ext cx="9072562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7411" name="Line 16"/>
          <p:cNvSpPr>
            <a:spLocks noChangeShapeType="1"/>
          </p:cNvSpPr>
          <p:nvPr/>
        </p:nvSpPr>
        <p:spPr bwMode="auto">
          <a:xfrm>
            <a:off x="344488" y="6524625"/>
            <a:ext cx="9182100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524625"/>
            <a:ext cx="2063750" cy="180975"/>
          </a:xfrm>
        </p:spPr>
        <p:txBody>
          <a:bodyPr/>
          <a:lstStyle/>
          <a:p>
            <a:pPr>
              <a:defRPr/>
            </a:pPr>
            <a:fld id="{0443B551-6944-466A-B5CA-5CDB6A1D9DA4}" type="slidenum">
              <a:rPr lang="it-IT" smtClean="0"/>
              <a:pPr>
                <a:defRPr/>
              </a:pPr>
              <a:t>17</a:t>
            </a:fld>
            <a:r>
              <a:rPr lang="it-IT"/>
              <a:t>/</a:t>
            </a:r>
          </a:p>
        </p:txBody>
      </p:sp>
      <p:sp>
        <p:nvSpPr>
          <p:cNvPr id="17413" name="Rettangolo 13"/>
          <p:cNvSpPr>
            <a:spLocks noChangeArrowheads="1"/>
          </p:cNvSpPr>
          <p:nvPr/>
        </p:nvSpPr>
        <p:spPr bwMode="auto">
          <a:xfrm>
            <a:off x="2432050" y="188913"/>
            <a:ext cx="495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it-IT" sz="800" b="1">
                <a:solidFill>
                  <a:srgbClr val="000000"/>
                </a:solidFill>
                <a:ea typeface="Times New Roman" pitchFamily="18" charset="0"/>
                <a:cs typeface="Cambria" pitchFamily="18" charset="0"/>
              </a:rPr>
              <a:t>UNIVERSITA’ DELLA CALABRIA</a:t>
            </a:r>
            <a:endParaRPr lang="it-IT" sz="800">
              <a:ea typeface="Times New Roman" pitchFamily="18" charset="0"/>
              <a:cs typeface="Cambria" pitchFamily="18" charset="0"/>
            </a:endParaRPr>
          </a:p>
        </p:txBody>
      </p:sp>
      <p:pic>
        <p:nvPicPr>
          <p:cNvPr id="17414" name="Immagine 5" descr="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5888"/>
            <a:ext cx="936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Immagine 0" descr="MARCHIO_ITA_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013" y="0"/>
            <a:ext cx="9350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2" descr="C:\Users\Roberto\Documents\Lettere &amp; Fax\Carta Intestata\logounic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33375"/>
            <a:ext cx="68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CasellaDiTesto 8"/>
          <p:cNvSpPr txBox="1">
            <a:spLocks noChangeArrowheads="1"/>
          </p:cNvSpPr>
          <p:nvPr/>
        </p:nvSpPr>
        <p:spPr bwMode="auto">
          <a:xfrm>
            <a:off x="631825" y="1052513"/>
            <a:ext cx="8642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600" b="1" dirty="0">
                <a:latin typeface="Calibri" pitchFamily="34" charset="0"/>
              </a:rPr>
              <a:t>CONCLUSIONS (1/2)</a:t>
            </a:r>
          </a:p>
        </p:txBody>
      </p:sp>
      <p:sp>
        <p:nvSpPr>
          <p:cNvPr id="17418" name="CasellaDiTesto 9"/>
          <p:cNvSpPr txBox="1">
            <a:spLocks noChangeArrowheads="1"/>
          </p:cNvSpPr>
          <p:nvPr/>
        </p:nvSpPr>
        <p:spPr bwMode="auto">
          <a:xfrm>
            <a:off x="200472" y="1772816"/>
            <a:ext cx="9433048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/>
              <a:t> </a:t>
            </a:r>
            <a:r>
              <a:rPr lang="en-US" dirty="0"/>
              <a:t>Optimal schedules obtained by the </a:t>
            </a:r>
            <a:r>
              <a:rPr lang="en-US" dirty="0" err="1"/>
              <a:t>optimisation</a:t>
            </a:r>
            <a:r>
              <a:rPr lang="en-US" dirty="0"/>
              <a:t> model can be interpreted from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:</a:t>
            </a:r>
          </a:p>
          <a:p>
            <a:endParaRPr lang="it-IT" sz="1400" dirty="0"/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 </a:t>
            </a:r>
            <a:r>
              <a:rPr lang="en-US" sz="2000" dirty="0"/>
              <a:t>from a </a:t>
            </a:r>
            <a:r>
              <a:rPr lang="en-US" sz="2000" b="1" dirty="0"/>
              <a:t>patient</a:t>
            </a:r>
            <a:r>
              <a:rPr lang="en-US" sz="2000" dirty="0"/>
              <a:t> perspective, since he/she knows in advance admission and discharge date (if no complication occurs) and the clinical services appointments. Any repeated admission is avoided with a consequence reduction of stress </a:t>
            </a:r>
            <a:r>
              <a:rPr lang="it-IT" sz="2000" dirty="0"/>
              <a:t>and social </a:t>
            </a:r>
            <a:r>
              <a:rPr lang="it-IT" sz="2000" dirty="0" err="1"/>
              <a:t>costs</a:t>
            </a:r>
            <a:r>
              <a:rPr lang="it-IT" sz="2000" dirty="0"/>
              <a:t>;</a:t>
            </a:r>
          </a:p>
          <a:p>
            <a:pPr lvl="1"/>
            <a:endParaRPr lang="it-IT" sz="2000" dirty="0"/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 from a </a:t>
            </a:r>
            <a:r>
              <a:rPr lang="en-US" sz="2000" b="1" dirty="0"/>
              <a:t>health care operator </a:t>
            </a:r>
            <a:r>
              <a:rPr lang="en-US" sz="2000" dirty="0"/>
              <a:t>perspective</a:t>
            </a:r>
            <a:r>
              <a:rPr lang="en-US" sz="2000" b="1" dirty="0"/>
              <a:t> </a:t>
            </a:r>
            <a:r>
              <a:rPr lang="en-US" sz="2000" dirty="0"/>
              <a:t>since he/she knows in advance the clinical procedures to </a:t>
            </a:r>
            <a:r>
              <a:rPr lang="it-IT" sz="2000" dirty="0" err="1"/>
              <a:t>perform</a:t>
            </a:r>
            <a:r>
              <a:rPr lang="it-IT" sz="2000" dirty="0"/>
              <a:t>;</a:t>
            </a:r>
          </a:p>
          <a:p>
            <a:pPr lvl="1">
              <a:buFont typeface="Wingdings" pitchFamily="2" charset="2"/>
              <a:buChar char="ü"/>
            </a:pPr>
            <a:endParaRPr lang="it-IT" sz="2000" dirty="0"/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 from a </a:t>
            </a:r>
            <a:r>
              <a:rPr lang="en-US" sz="2000" b="1" dirty="0"/>
              <a:t>manager</a:t>
            </a:r>
            <a:r>
              <a:rPr lang="en-US" sz="2000" dirty="0"/>
              <a:t> perspective, since costs and utilization of all resources are known in advance. He/she analyzes if current utilization is in line with best practice and is able to identify critical resources. A timetable is modified when </a:t>
            </a:r>
            <a:r>
              <a:rPr lang="it-IT" sz="2000" dirty="0" err="1"/>
              <a:t>changes</a:t>
            </a:r>
            <a:r>
              <a:rPr lang="it-IT" sz="2000" dirty="0"/>
              <a:t> in volume </a:t>
            </a:r>
            <a:r>
              <a:rPr lang="it-IT" sz="2000" dirty="0" err="1"/>
              <a:t>of</a:t>
            </a:r>
            <a:r>
              <a:rPr lang="it-IT" sz="2000" dirty="0"/>
              <a:t> </a:t>
            </a:r>
            <a:r>
              <a:rPr lang="it-IT" sz="2000" dirty="0" err="1"/>
              <a:t>clinical</a:t>
            </a:r>
            <a:r>
              <a:rPr lang="it-IT" sz="2000" dirty="0"/>
              <a:t> service </a:t>
            </a:r>
            <a:r>
              <a:rPr lang="it-IT" sz="2000" dirty="0" err="1"/>
              <a:t>demands</a:t>
            </a:r>
            <a:r>
              <a:rPr lang="it-IT" sz="2000" dirty="0"/>
              <a:t> or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requirements</a:t>
            </a:r>
            <a:r>
              <a:rPr lang="it-IT" sz="2000" dirty="0"/>
              <a:t> </a:t>
            </a:r>
            <a:r>
              <a:rPr lang="it-IT" sz="2000" dirty="0" err="1"/>
              <a:t>occur</a:t>
            </a:r>
            <a:r>
              <a:rPr lang="it-IT" sz="200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6"/>
          <p:cNvSpPr>
            <a:spLocks noChangeShapeType="1"/>
          </p:cNvSpPr>
          <p:nvPr/>
        </p:nvSpPr>
        <p:spPr bwMode="auto">
          <a:xfrm flipV="1">
            <a:off x="344488" y="836613"/>
            <a:ext cx="9072562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7411" name="Line 16"/>
          <p:cNvSpPr>
            <a:spLocks noChangeShapeType="1"/>
          </p:cNvSpPr>
          <p:nvPr/>
        </p:nvSpPr>
        <p:spPr bwMode="auto">
          <a:xfrm>
            <a:off x="344488" y="6524625"/>
            <a:ext cx="9182100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524625"/>
            <a:ext cx="2063750" cy="180975"/>
          </a:xfrm>
        </p:spPr>
        <p:txBody>
          <a:bodyPr/>
          <a:lstStyle/>
          <a:p>
            <a:pPr>
              <a:defRPr/>
            </a:pPr>
            <a:fld id="{0443B551-6944-466A-B5CA-5CDB6A1D9DA4}" type="slidenum">
              <a:rPr lang="it-IT" smtClean="0"/>
              <a:pPr>
                <a:defRPr/>
              </a:pPr>
              <a:t>18</a:t>
            </a:fld>
            <a:r>
              <a:rPr lang="it-IT"/>
              <a:t>/</a:t>
            </a:r>
          </a:p>
        </p:txBody>
      </p:sp>
      <p:sp>
        <p:nvSpPr>
          <p:cNvPr id="17413" name="Rettangolo 13"/>
          <p:cNvSpPr>
            <a:spLocks noChangeArrowheads="1"/>
          </p:cNvSpPr>
          <p:nvPr/>
        </p:nvSpPr>
        <p:spPr bwMode="auto">
          <a:xfrm>
            <a:off x="2432050" y="188913"/>
            <a:ext cx="495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it-IT" sz="800" b="1">
                <a:solidFill>
                  <a:srgbClr val="000000"/>
                </a:solidFill>
                <a:ea typeface="Times New Roman" pitchFamily="18" charset="0"/>
                <a:cs typeface="Cambria" pitchFamily="18" charset="0"/>
              </a:rPr>
              <a:t>UNIVERSITA’ DELLA CALABRIA</a:t>
            </a:r>
            <a:endParaRPr lang="it-IT" sz="800">
              <a:ea typeface="Times New Roman" pitchFamily="18" charset="0"/>
              <a:cs typeface="Cambria" pitchFamily="18" charset="0"/>
            </a:endParaRPr>
          </a:p>
        </p:txBody>
      </p:sp>
      <p:pic>
        <p:nvPicPr>
          <p:cNvPr id="17414" name="Immagine 5" descr="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5888"/>
            <a:ext cx="936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Immagine 0" descr="MARCHIO_ITA_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013" y="0"/>
            <a:ext cx="9350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2" descr="C:\Users\Roberto\Documents\Lettere &amp; Fax\Carta Intestata\logounic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33375"/>
            <a:ext cx="68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CasellaDiTesto 8"/>
          <p:cNvSpPr txBox="1">
            <a:spLocks noChangeArrowheads="1"/>
          </p:cNvSpPr>
          <p:nvPr/>
        </p:nvSpPr>
        <p:spPr bwMode="auto">
          <a:xfrm>
            <a:off x="631825" y="1052513"/>
            <a:ext cx="8642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600" b="1" dirty="0">
                <a:latin typeface="Calibri" pitchFamily="34" charset="0"/>
              </a:rPr>
              <a:t>CONCLUSIONS (2/2)</a:t>
            </a:r>
          </a:p>
        </p:txBody>
      </p:sp>
      <p:sp>
        <p:nvSpPr>
          <p:cNvPr id="17418" name="CasellaDiTesto 9"/>
          <p:cNvSpPr txBox="1">
            <a:spLocks noChangeArrowheads="1"/>
          </p:cNvSpPr>
          <p:nvPr/>
        </p:nvSpPr>
        <p:spPr bwMode="auto">
          <a:xfrm>
            <a:off x="200472" y="1772816"/>
            <a:ext cx="9433048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it-IT" sz="1400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The application of the </a:t>
            </a:r>
            <a:r>
              <a:rPr lang="en-US" dirty="0" err="1"/>
              <a:t>optimisation</a:t>
            </a:r>
            <a:r>
              <a:rPr lang="en-US" dirty="0"/>
              <a:t> model may </a:t>
            </a:r>
            <a:r>
              <a:rPr lang="en-US" b="1" dirty="0"/>
              <a:t>support the management of health care personnel</a:t>
            </a:r>
            <a:r>
              <a:rPr lang="en-US" dirty="0"/>
              <a:t>. Since every clinical service requires a specialized medical staff, activities of personnel/staff can be planned in advance</a:t>
            </a:r>
            <a:r>
              <a:rPr lang="it-IT" dirty="0"/>
              <a:t>.</a:t>
            </a:r>
          </a:p>
          <a:p>
            <a:endParaRPr lang="it-IT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The proposed model can be also applied to </a:t>
            </a:r>
            <a:r>
              <a:rPr lang="en-US" b="1" dirty="0"/>
              <a:t>verify if a patient could be admitted in WH</a:t>
            </a:r>
            <a:r>
              <a:rPr lang="en-US" dirty="0"/>
              <a:t>. In fact, during the baseline visit, it is possible to confirm whether a patient may undergo all the clinical services during a week on the basis of the given timetable. If this is not possible, patient will not be added into the WH </a:t>
            </a:r>
            <a:r>
              <a:rPr lang="it-IT" dirty="0" err="1"/>
              <a:t>waiting</a:t>
            </a:r>
            <a:r>
              <a:rPr lang="it-IT" dirty="0"/>
              <a:t> </a:t>
            </a:r>
            <a:r>
              <a:rPr lang="it-IT" dirty="0" err="1"/>
              <a:t>list</a:t>
            </a:r>
            <a:r>
              <a:rPr lang="it-IT" dirty="0"/>
              <a:t>.</a:t>
            </a:r>
          </a:p>
          <a:p>
            <a:endParaRPr lang="it-IT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6"/>
          <p:cNvSpPr>
            <a:spLocks noChangeShapeType="1"/>
          </p:cNvSpPr>
          <p:nvPr/>
        </p:nvSpPr>
        <p:spPr bwMode="auto">
          <a:xfrm flipV="1">
            <a:off x="344488" y="836613"/>
            <a:ext cx="9072562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8195" name="Line 16"/>
          <p:cNvSpPr>
            <a:spLocks noChangeShapeType="1"/>
          </p:cNvSpPr>
          <p:nvPr/>
        </p:nvSpPr>
        <p:spPr bwMode="auto">
          <a:xfrm>
            <a:off x="344488" y="6524625"/>
            <a:ext cx="9182100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524625"/>
            <a:ext cx="2063750" cy="180975"/>
          </a:xfrm>
        </p:spPr>
        <p:txBody>
          <a:bodyPr/>
          <a:lstStyle/>
          <a:p>
            <a:pPr>
              <a:defRPr/>
            </a:pPr>
            <a:fld id="{22384F30-6F76-4E2B-ABA9-7B9FB7ACF66B}" type="slidenum">
              <a:rPr lang="it-IT" smtClean="0"/>
              <a:pPr>
                <a:defRPr/>
              </a:pPr>
              <a:t>2</a:t>
            </a:fld>
            <a:r>
              <a:rPr lang="it-IT"/>
              <a:t>/</a:t>
            </a:r>
          </a:p>
        </p:txBody>
      </p:sp>
      <p:sp>
        <p:nvSpPr>
          <p:cNvPr id="8197" name="Rettangolo 13"/>
          <p:cNvSpPr>
            <a:spLocks noChangeArrowheads="1"/>
          </p:cNvSpPr>
          <p:nvPr/>
        </p:nvSpPr>
        <p:spPr bwMode="auto">
          <a:xfrm>
            <a:off x="2432050" y="188913"/>
            <a:ext cx="495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it-IT" sz="800" b="1">
                <a:solidFill>
                  <a:srgbClr val="000000"/>
                </a:solidFill>
                <a:ea typeface="Times New Roman" pitchFamily="18" charset="0"/>
                <a:cs typeface="Cambria" pitchFamily="18" charset="0"/>
              </a:rPr>
              <a:t>UNIVERSITA’ DELLA CALABRIA</a:t>
            </a:r>
            <a:endParaRPr lang="it-IT" sz="800">
              <a:ea typeface="Times New Roman" pitchFamily="18" charset="0"/>
              <a:cs typeface="Cambria" pitchFamily="18" charset="0"/>
            </a:endParaRPr>
          </a:p>
        </p:txBody>
      </p:sp>
      <p:pic>
        <p:nvPicPr>
          <p:cNvPr id="8198" name="Immagine 5" descr="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5888"/>
            <a:ext cx="936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Immagine 0" descr="MARCHIO_ITA_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013" y="0"/>
            <a:ext cx="9350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2" descr="C:\Users\Roberto\Documents\Lettere &amp; Fax\Carta Intestata\logounic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33375"/>
            <a:ext cx="68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CasellaDiTesto 8"/>
          <p:cNvSpPr txBox="1">
            <a:spLocks noChangeArrowheads="1"/>
          </p:cNvSpPr>
          <p:nvPr/>
        </p:nvSpPr>
        <p:spPr bwMode="auto">
          <a:xfrm>
            <a:off x="776536" y="908720"/>
            <a:ext cx="8497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3200" b="1" dirty="0">
                <a:latin typeface="Calibri" pitchFamily="34" charset="0"/>
              </a:rPr>
              <a:t>Vincoli</a:t>
            </a:r>
          </a:p>
        </p:txBody>
      </p:sp>
      <p:sp>
        <p:nvSpPr>
          <p:cNvPr id="8202" name="CasellaDiTesto 9"/>
          <p:cNvSpPr txBox="1">
            <a:spLocks noChangeArrowheads="1"/>
          </p:cNvSpPr>
          <p:nvPr/>
        </p:nvSpPr>
        <p:spPr bwMode="auto">
          <a:xfrm>
            <a:off x="0" y="1412776"/>
            <a:ext cx="9906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it-IT" sz="2200" dirty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200" b="1" dirty="0">
                <a:latin typeface="Calibri" pitchFamily="34" charset="0"/>
              </a:rPr>
              <a:t>Modalità di ammissione: </a:t>
            </a:r>
            <a:r>
              <a:rPr lang="it-IT" sz="2200" b="1" dirty="0">
                <a:solidFill>
                  <a:srgbClr val="FF0000"/>
                </a:solidFill>
                <a:latin typeface="Calibri" pitchFamily="34" charset="0"/>
              </a:rPr>
              <a:t>vincoli (1)</a:t>
            </a:r>
          </a:p>
          <a:p>
            <a:pPr marL="457200" indent="-457200">
              <a:buFont typeface="+mj-lt"/>
              <a:buAutoNum type="arabicPeriod"/>
            </a:pPr>
            <a:endParaRPr lang="it-IT" sz="2200" b="1" dirty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200" b="1" dirty="0">
                <a:latin typeface="Calibri" pitchFamily="34" charset="0"/>
              </a:rPr>
              <a:t>Modalità di fruizione dei servizi: </a:t>
            </a:r>
            <a:r>
              <a:rPr lang="it-IT" sz="2200" b="1" dirty="0">
                <a:solidFill>
                  <a:srgbClr val="FF0000"/>
                </a:solidFill>
                <a:latin typeface="Calibri" pitchFamily="34" charset="0"/>
              </a:rPr>
              <a:t>vincoli (2), (3), (4)</a:t>
            </a:r>
          </a:p>
          <a:p>
            <a:pPr marL="457200" indent="-457200">
              <a:buFont typeface="+mj-lt"/>
              <a:buAutoNum type="arabicPeriod"/>
            </a:pPr>
            <a:endParaRPr lang="it-IT" sz="2200" b="1" dirty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200" b="1" dirty="0">
                <a:latin typeface="Calibri" pitchFamily="34" charset="0"/>
              </a:rPr>
              <a:t>Modalità di ammissione in relazione alla fruizione dei servizi: </a:t>
            </a:r>
            <a:r>
              <a:rPr lang="it-IT" sz="2200" b="1" dirty="0">
                <a:solidFill>
                  <a:srgbClr val="FF0000"/>
                </a:solidFill>
                <a:latin typeface="Calibri" pitchFamily="34" charset="0"/>
              </a:rPr>
              <a:t>vincoli (5), (6)</a:t>
            </a:r>
          </a:p>
          <a:p>
            <a:pPr marL="457200" indent="-457200">
              <a:buFont typeface="+mj-lt"/>
              <a:buAutoNum type="arabicPeriod"/>
            </a:pPr>
            <a:endParaRPr lang="it-IT" sz="2200" b="1" dirty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200" b="1" dirty="0">
                <a:latin typeface="Calibri" pitchFamily="34" charset="0"/>
              </a:rPr>
              <a:t>Occupazione posto letto in relazione 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000" b="1" dirty="0">
                <a:latin typeface="Calibri" pitchFamily="34" charset="0"/>
              </a:rPr>
              <a:t>Ammissione: </a:t>
            </a:r>
            <a:r>
              <a:rPr lang="it-IT" sz="2000" b="1" dirty="0">
                <a:solidFill>
                  <a:srgbClr val="FF0000"/>
                </a:solidFill>
                <a:latin typeface="Calibri" pitchFamily="34" charset="0"/>
              </a:rPr>
              <a:t>vincoli (7)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000" b="1" dirty="0">
                <a:latin typeface="Calibri" pitchFamily="34" charset="0"/>
              </a:rPr>
              <a:t>Disponibilità letti: </a:t>
            </a:r>
            <a:r>
              <a:rPr lang="it-IT" sz="2000" b="1" dirty="0">
                <a:solidFill>
                  <a:srgbClr val="FF0000"/>
                </a:solidFill>
                <a:latin typeface="Calibri" pitchFamily="34" charset="0"/>
              </a:rPr>
              <a:t>vincoli (8)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000" b="1" dirty="0">
                <a:latin typeface="Calibri" pitchFamily="34" charset="0"/>
              </a:rPr>
              <a:t>Fruizione dei servizi: </a:t>
            </a:r>
            <a:r>
              <a:rPr lang="it-IT" sz="2000" b="1" dirty="0">
                <a:solidFill>
                  <a:srgbClr val="FF0000"/>
                </a:solidFill>
                <a:latin typeface="Calibri" pitchFamily="34" charset="0"/>
              </a:rPr>
              <a:t>vincoli (9)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000" b="1" dirty="0">
                <a:latin typeface="Calibri" pitchFamily="34" charset="0"/>
              </a:rPr>
              <a:t>Durata del ricovero: </a:t>
            </a:r>
            <a:r>
              <a:rPr lang="it-IT" sz="2000" b="1" dirty="0">
                <a:solidFill>
                  <a:srgbClr val="FF0000"/>
                </a:solidFill>
                <a:latin typeface="Calibri" pitchFamily="34" charset="0"/>
              </a:rPr>
              <a:t>vincoli (10)</a:t>
            </a:r>
          </a:p>
        </p:txBody>
      </p:sp>
    </p:spTree>
    <p:extLst>
      <p:ext uri="{BB962C8B-B14F-4D97-AF65-F5344CB8AC3E}">
        <p14:creationId xmlns:p14="http://schemas.microsoft.com/office/powerpoint/2010/main" val="303376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tangolo 49"/>
          <p:cNvSpPr/>
          <p:nvPr/>
        </p:nvSpPr>
        <p:spPr>
          <a:xfrm>
            <a:off x="128463" y="6209928"/>
            <a:ext cx="7704857" cy="56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/>
          <p:cNvSpPr/>
          <p:nvPr/>
        </p:nvSpPr>
        <p:spPr>
          <a:xfrm>
            <a:off x="5811362" y="3085189"/>
            <a:ext cx="3958363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128463" y="4116415"/>
            <a:ext cx="9641262" cy="197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5804493" y="2081611"/>
            <a:ext cx="396523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/>
          <p:cNvSpPr/>
          <p:nvPr/>
        </p:nvSpPr>
        <p:spPr>
          <a:xfrm>
            <a:off x="128463" y="2453855"/>
            <a:ext cx="5444923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5336440" y="96182"/>
            <a:ext cx="4433285" cy="173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Rettangolo 42"/>
          <p:cNvSpPr/>
          <p:nvPr/>
        </p:nvSpPr>
        <p:spPr>
          <a:xfrm>
            <a:off x="128462" y="957560"/>
            <a:ext cx="4879151" cy="1255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136274" y="74751"/>
            <a:ext cx="3024336" cy="642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9CA7F-6E70-47E7-B0F5-8C4FE34239C0}" type="slidenum">
              <a:rPr lang="it-IT" smtClean="0"/>
              <a:pPr>
                <a:defRPr/>
              </a:pPr>
              <a:t>3</a:t>
            </a:fld>
            <a:endParaRPr lang="it-IT" dirty="0"/>
          </a:p>
        </p:txBody>
      </p:sp>
      <p:graphicFrame>
        <p:nvGraphicFramePr>
          <p:cNvPr id="778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903342"/>
              </p:ext>
            </p:extLst>
          </p:nvPr>
        </p:nvGraphicFramePr>
        <p:xfrm>
          <a:off x="5573387" y="1269992"/>
          <a:ext cx="363056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zione" r:id="rId3" imgW="2336800" imgH="355600" progId="Equation.3">
                  <p:embed/>
                </p:oleObj>
              </mc:Choice>
              <mc:Fallback>
                <p:oleObj name="Equazione" r:id="rId3" imgW="2336800" imgH="355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387" y="1269992"/>
                        <a:ext cx="3630565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827205"/>
              </p:ext>
            </p:extLst>
          </p:nvPr>
        </p:nvGraphicFramePr>
        <p:xfrm>
          <a:off x="5554663" y="192088"/>
          <a:ext cx="28860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zione" r:id="rId5" imgW="2032000" imgH="342900" progId="Equation.3">
                  <p:embed/>
                </p:oleObj>
              </mc:Choice>
              <mc:Fallback>
                <p:oleObj name="Equazione" r:id="rId5" imgW="20320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3" y="192088"/>
                        <a:ext cx="288607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196138"/>
              </p:ext>
            </p:extLst>
          </p:nvPr>
        </p:nvGraphicFramePr>
        <p:xfrm>
          <a:off x="5573387" y="753101"/>
          <a:ext cx="302933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zione" r:id="rId7" imgW="2222500" imgH="342900" progId="Equation.3">
                  <p:embed/>
                </p:oleObj>
              </mc:Choice>
              <mc:Fallback>
                <p:oleObj name="Equazione" r:id="rId7" imgW="2222500" imgH="342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387" y="753101"/>
                        <a:ext cx="3029337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7839" name="Object 15"/>
              <p:cNvSpPr txBox="1"/>
              <p:nvPr/>
            </p:nvSpPr>
            <p:spPr bwMode="auto">
              <a:xfrm>
                <a:off x="-43793" y="76081"/>
                <a:ext cx="3018185" cy="414337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it-IT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𝑝𝑏</m:t>
                              </m:r>
                            </m:sub>
                          </m:sSub>
                        </m:e>
                      </m:nary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  <m:r>
                        <m:rPr>
                          <m:nor/>
                        </m:rPr>
                        <a:rPr lang="it-IT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77839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3793" y="76081"/>
                <a:ext cx="3018185" cy="414337"/>
              </a:xfrm>
              <a:prstGeom prst="rect">
                <a:avLst/>
              </a:prstGeom>
              <a:blipFill>
                <a:blip r:embed="rId9"/>
                <a:stretch>
                  <a:fillRect l="-8687" t="-172059" b="-295588"/>
                </a:stretch>
              </a:blipFill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8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97563"/>
              </p:ext>
            </p:extLst>
          </p:nvPr>
        </p:nvGraphicFramePr>
        <p:xfrm>
          <a:off x="359938" y="1018084"/>
          <a:ext cx="382408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zione" r:id="rId10" imgW="2743200" imgH="444500" progId="Equation.3">
                  <p:embed/>
                </p:oleObj>
              </mc:Choice>
              <mc:Fallback>
                <p:oleObj name="Equazione" r:id="rId10" imgW="2743200" imgH="4445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38" y="1018084"/>
                        <a:ext cx="3824084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786622"/>
              </p:ext>
            </p:extLst>
          </p:nvPr>
        </p:nvGraphicFramePr>
        <p:xfrm>
          <a:off x="370735" y="2598156"/>
          <a:ext cx="374152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zione" r:id="rId12" imgW="2463800" imgH="254000" progId="Equation.3">
                  <p:embed/>
                </p:oleObj>
              </mc:Choice>
              <mc:Fallback>
                <p:oleObj name="Equazione" r:id="rId12" imgW="2463800" imgH="254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35" y="2598156"/>
                        <a:ext cx="3741527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638943"/>
              </p:ext>
            </p:extLst>
          </p:nvPr>
        </p:nvGraphicFramePr>
        <p:xfrm>
          <a:off x="368220" y="3015799"/>
          <a:ext cx="249916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zione" r:id="rId14" imgW="1651000" imgH="254000" progId="Equation.3">
                  <p:embed/>
                </p:oleObj>
              </mc:Choice>
              <mc:Fallback>
                <p:oleObj name="Equazione" r:id="rId14" imgW="1651000" imgH="254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20" y="3015799"/>
                        <a:ext cx="2499167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928694"/>
              </p:ext>
            </p:extLst>
          </p:nvPr>
        </p:nvGraphicFramePr>
        <p:xfrm>
          <a:off x="359938" y="3427320"/>
          <a:ext cx="508550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zione" r:id="rId16" imgW="3644900" imgH="444500" progId="Equation.3">
                  <p:embed/>
                </p:oleObj>
              </mc:Choice>
              <mc:Fallback>
                <p:oleObj name="Equazione" r:id="rId16" imgW="3644900" imgH="4445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38" y="3427320"/>
                        <a:ext cx="5085501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530237"/>
              </p:ext>
            </p:extLst>
          </p:nvPr>
        </p:nvGraphicFramePr>
        <p:xfrm>
          <a:off x="5884216" y="2127419"/>
          <a:ext cx="300890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zione" r:id="rId18" imgW="1993900" imgH="469900" progId="Equation.3">
                  <p:embed/>
                </p:oleObj>
              </mc:Choice>
              <mc:Fallback>
                <p:oleObj name="Equazione" r:id="rId18" imgW="1993900" imgH="4699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216" y="2127419"/>
                        <a:ext cx="3008906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87034"/>
              </p:ext>
            </p:extLst>
          </p:nvPr>
        </p:nvGraphicFramePr>
        <p:xfrm>
          <a:off x="359436" y="4200745"/>
          <a:ext cx="251361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zione" r:id="rId20" imgW="1663700" imgH="254000" progId="Equation.3">
                  <p:embed/>
                </p:oleObj>
              </mc:Choice>
              <mc:Fallback>
                <p:oleObj name="Equazione" r:id="rId20" imgW="1663700" imgH="254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36" y="4200745"/>
                        <a:ext cx="2513613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658413"/>
              </p:ext>
            </p:extLst>
          </p:nvPr>
        </p:nvGraphicFramePr>
        <p:xfrm>
          <a:off x="359436" y="4604006"/>
          <a:ext cx="422709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zione" r:id="rId22" imgW="2755900" imgH="457200" progId="Equation.3">
                  <p:embed/>
                </p:oleObj>
              </mc:Choice>
              <mc:Fallback>
                <p:oleObj name="Equazione" r:id="rId22" imgW="2755900" imgH="457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36" y="4604006"/>
                        <a:ext cx="4227094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293487"/>
              </p:ext>
            </p:extLst>
          </p:nvPr>
        </p:nvGraphicFramePr>
        <p:xfrm>
          <a:off x="5178403" y="4380765"/>
          <a:ext cx="2932548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zione" r:id="rId24" imgW="1930400" imgH="254000" progId="Equation.3">
                  <p:embed/>
                </p:oleObj>
              </mc:Choice>
              <mc:Fallback>
                <p:oleObj name="Equazione" r:id="rId24" imgW="1930400" imgH="2540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03" y="4380765"/>
                        <a:ext cx="2932548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7830" name="Object 6"/>
              <p:cNvSpPr txBox="1"/>
              <p:nvPr/>
            </p:nvSpPr>
            <p:spPr bwMode="auto">
              <a:xfrm>
                <a:off x="359436" y="5348559"/>
                <a:ext cx="5813598" cy="649288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𝑝𝑗</m:t>
                            </m:r>
                          </m:sub>
                        </m:sSub>
                      </m:e>
                    </m:nary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𝑝𝑏</m:t>
                        </m:r>
                      </m:sub>
                    </m:sSub>
                    <m:r>
                      <m:rPr>
                        <m:nor/>
                      </m:rPr>
                      <a:rPr lang="it-IT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=1,...,</m:t>
                    </m:r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/>
                  <a:t>+1</a:t>
                </a:r>
              </a:p>
            </p:txBody>
          </p:sp>
        </mc:Choice>
        <mc:Fallback xmlns="">
          <p:sp>
            <p:nvSpPr>
              <p:cNvPr id="7783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436" y="5348559"/>
                <a:ext cx="5813598" cy="649288"/>
              </a:xfrm>
              <a:prstGeom prst="rect">
                <a:avLst/>
              </a:prstGeom>
              <a:blipFill>
                <a:blip r:embed="rId26"/>
                <a:stretch>
                  <a:fillRect l="-5241" t="-58879" b="-51402"/>
                </a:stretch>
              </a:blipFill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829" name="Object 5"/>
              <p:cNvSpPr txBox="1"/>
              <p:nvPr/>
            </p:nvSpPr>
            <p:spPr bwMode="auto">
              <a:xfrm>
                <a:off x="6405563" y="5467350"/>
                <a:ext cx="3041650" cy="382588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𝑝𝑏</m:t>
                        </m:r>
                      </m:sub>
                    </m:sSub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it-IT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/>
                  <a:t>+1</a:t>
                </a:r>
              </a:p>
            </p:txBody>
          </p:sp>
        </mc:Choice>
        <mc:Fallback xmlns="">
          <p:sp>
            <p:nvSpPr>
              <p:cNvPr id="7782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5563" y="5467350"/>
                <a:ext cx="3041650" cy="382588"/>
              </a:xfrm>
              <a:prstGeom prst="rect">
                <a:avLst/>
              </a:prstGeom>
              <a:blipFill>
                <a:blip r:embed="rId27"/>
                <a:stretch>
                  <a:fillRect t="-12698"/>
                </a:stretch>
              </a:blipFill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8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447074"/>
              </p:ext>
            </p:extLst>
          </p:nvPr>
        </p:nvGraphicFramePr>
        <p:xfrm>
          <a:off x="360764" y="1676791"/>
          <a:ext cx="3822431" cy="50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zione" r:id="rId28" imgW="2400300" imgH="342900" progId="Equation.3">
                  <p:embed/>
                </p:oleObj>
              </mc:Choice>
              <mc:Fallback>
                <p:oleObj name="Equazione" r:id="rId28" imgW="2400300" imgH="3429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64" y="1676791"/>
                        <a:ext cx="3822431" cy="504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82350"/>
              </p:ext>
            </p:extLst>
          </p:nvPr>
        </p:nvGraphicFramePr>
        <p:xfrm>
          <a:off x="6044776" y="3195819"/>
          <a:ext cx="206617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zione" r:id="rId30" imgW="1333500" imgH="355600" progId="Equation.3">
                  <p:embed/>
                </p:oleObj>
              </mc:Choice>
              <mc:Fallback>
                <p:oleObj name="Equazione" r:id="rId30" imgW="1333500" imgH="355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776" y="3195819"/>
                        <a:ext cx="2066175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315046"/>
              </p:ext>
            </p:extLst>
          </p:nvPr>
        </p:nvGraphicFramePr>
        <p:xfrm>
          <a:off x="359436" y="6300321"/>
          <a:ext cx="3588399" cy="38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zione" r:id="rId32" imgW="2209800" imgH="254000" progId="Equation.3">
                  <p:embed/>
                </p:oleObj>
              </mc:Choice>
              <mc:Fallback>
                <p:oleObj name="Equazione" r:id="rId32" imgW="2209800" imgH="2540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36" y="6300321"/>
                        <a:ext cx="3588399" cy="385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829929"/>
              </p:ext>
            </p:extLst>
          </p:nvPr>
        </p:nvGraphicFramePr>
        <p:xfrm>
          <a:off x="4341198" y="6280479"/>
          <a:ext cx="294032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zione" r:id="rId34" imgW="1866900" imgH="241300" progId="Equation.3">
                  <p:embed/>
                </p:oleObj>
              </mc:Choice>
              <mc:Fallback>
                <p:oleObj name="Equazione" r:id="rId34" imgW="1866900" imgH="2413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198" y="6280479"/>
                        <a:ext cx="2940327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166892" y="2645628"/>
            <a:ext cx="20746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		 </a:t>
            </a: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0" y="3094851"/>
            <a:ext cx="48445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					 </a:t>
            </a: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0" y="3542526"/>
            <a:ext cx="66075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</a:t>
            </a: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855" name="Rectangle 31"/>
          <p:cNvSpPr>
            <a:spLocks noChangeArrowheads="1"/>
          </p:cNvSpPr>
          <p:nvPr/>
        </p:nvSpPr>
        <p:spPr bwMode="auto">
          <a:xfrm>
            <a:off x="0" y="4266426"/>
            <a:ext cx="48445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					 </a:t>
            </a: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0" y="4723626"/>
            <a:ext cx="20746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		 </a:t>
            </a: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0" y="5447526"/>
            <a:ext cx="20746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		 </a:t>
            </a: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0" y="6047601"/>
            <a:ext cx="29979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			 </a:t>
            </a: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0" y="6874818"/>
            <a:ext cx="617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       </a:t>
            </a: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CB8FC63-AE5C-43A4-862B-1DD41653AF0C}"/>
                  </a:ext>
                </a:extLst>
              </p:cNvPr>
              <p:cNvSpPr/>
              <p:nvPr/>
            </p:nvSpPr>
            <p:spPr>
              <a:xfrm>
                <a:off x="9257843" y="135049"/>
                <a:ext cx="5293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CB8FC63-AE5C-43A4-862B-1DD41653A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843" y="135049"/>
                <a:ext cx="529312" cy="338554"/>
              </a:xfrm>
              <a:prstGeom prst="rect">
                <a:avLst/>
              </a:prstGeom>
              <a:blipFill>
                <a:blip r:embed="rId3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tangolo 53">
                <a:extLst>
                  <a:ext uri="{FF2B5EF4-FFF2-40B4-BE49-F238E27FC236}">
                    <a16:creationId xmlns:a16="http://schemas.microsoft.com/office/drawing/2014/main" id="{9FBF17B3-644B-4DB4-9719-79DF4528AC80}"/>
                  </a:ext>
                </a:extLst>
              </p:cNvPr>
              <p:cNvSpPr/>
              <p:nvPr/>
            </p:nvSpPr>
            <p:spPr>
              <a:xfrm>
                <a:off x="9250031" y="689344"/>
                <a:ext cx="5293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it-IT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Rettangolo 53">
                <a:extLst>
                  <a:ext uri="{FF2B5EF4-FFF2-40B4-BE49-F238E27FC236}">
                    <a16:creationId xmlns:a16="http://schemas.microsoft.com/office/drawing/2014/main" id="{9FBF17B3-644B-4DB4-9719-79DF4528A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031" y="689344"/>
                <a:ext cx="529312" cy="338554"/>
              </a:xfrm>
              <a:prstGeom prst="rect">
                <a:avLst/>
              </a:prstGeom>
              <a:blipFill>
                <a:blip r:embed="rId3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F5AFA95B-7997-4B42-B1AA-53960D27F227}"/>
                  </a:ext>
                </a:extLst>
              </p:cNvPr>
              <p:cNvSpPr/>
              <p:nvPr/>
            </p:nvSpPr>
            <p:spPr>
              <a:xfrm>
                <a:off x="9257843" y="1255594"/>
                <a:ext cx="5293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it-IT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F5AFA95B-7997-4B42-B1AA-53960D27F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843" y="1255594"/>
                <a:ext cx="529312" cy="338554"/>
              </a:xfrm>
              <a:prstGeom prst="rect">
                <a:avLst/>
              </a:prstGeom>
              <a:blipFill>
                <a:blip r:embed="rId4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ttangolo 55">
                <a:extLst>
                  <a:ext uri="{FF2B5EF4-FFF2-40B4-BE49-F238E27FC236}">
                    <a16:creationId xmlns:a16="http://schemas.microsoft.com/office/drawing/2014/main" id="{A517D6EA-113D-4A44-9A2C-6DDB5546AE89}"/>
                  </a:ext>
                </a:extLst>
              </p:cNvPr>
              <p:cNvSpPr/>
              <p:nvPr/>
            </p:nvSpPr>
            <p:spPr>
              <a:xfrm>
                <a:off x="4392486" y="1100715"/>
                <a:ext cx="5293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it-IT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Rettangolo 55">
                <a:extLst>
                  <a:ext uri="{FF2B5EF4-FFF2-40B4-BE49-F238E27FC236}">
                    <a16:creationId xmlns:a16="http://schemas.microsoft.com/office/drawing/2014/main" id="{A517D6EA-113D-4A44-9A2C-6DDB5546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486" y="1100715"/>
                <a:ext cx="529312" cy="338554"/>
              </a:xfrm>
              <a:prstGeom prst="rect">
                <a:avLst/>
              </a:prstGeom>
              <a:blipFill>
                <a:blip r:embed="rId4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54AEC8E8-D86E-4620-884B-109FA571C9C7}"/>
                  </a:ext>
                </a:extLst>
              </p:cNvPr>
              <p:cNvSpPr/>
              <p:nvPr/>
            </p:nvSpPr>
            <p:spPr>
              <a:xfrm>
                <a:off x="4394982" y="1666963"/>
                <a:ext cx="5293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it-IT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54AEC8E8-D86E-4620-884B-109FA571C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982" y="1666963"/>
                <a:ext cx="529312" cy="338554"/>
              </a:xfrm>
              <a:prstGeom prst="rect">
                <a:avLst/>
              </a:prstGeom>
              <a:blipFill>
                <a:blip r:embed="rId4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tangolo 57">
                <a:extLst>
                  <a:ext uri="{FF2B5EF4-FFF2-40B4-BE49-F238E27FC236}">
                    <a16:creationId xmlns:a16="http://schemas.microsoft.com/office/drawing/2014/main" id="{5CF98F0A-B8C2-46EA-8196-69B29A0A65CB}"/>
                  </a:ext>
                </a:extLst>
              </p:cNvPr>
              <p:cNvSpPr/>
              <p:nvPr/>
            </p:nvSpPr>
            <p:spPr>
              <a:xfrm>
                <a:off x="9257843" y="2194779"/>
                <a:ext cx="5293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it-IT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ttangolo 57">
                <a:extLst>
                  <a:ext uri="{FF2B5EF4-FFF2-40B4-BE49-F238E27FC236}">
                    <a16:creationId xmlns:a16="http://schemas.microsoft.com/office/drawing/2014/main" id="{5CF98F0A-B8C2-46EA-8196-69B29A0A6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843" y="2194779"/>
                <a:ext cx="529312" cy="338554"/>
              </a:xfrm>
              <a:prstGeom prst="rect">
                <a:avLst/>
              </a:prstGeom>
              <a:blipFill>
                <a:blip r:embed="rId4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B5417DED-CDA9-4474-8EBB-C58FE6E22340}"/>
                  </a:ext>
                </a:extLst>
              </p:cNvPr>
              <p:cNvSpPr/>
              <p:nvPr/>
            </p:nvSpPr>
            <p:spPr>
              <a:xfrm>
                <a:off x="9286215" y="3195819"/>
                <a:ext cx="5293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it-IT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B5417DED-CDA9-4474-8EBB-C58FE6E22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215" y="3195819"/>
                <a:ext cx="529312" cy="338554"/>
              </a:xfrm>
              <a:prstGeom prst="rect">
                <a:avLst/>
              </a:prstGeom>
              <a:blipFill>
                <a:blip r:embed="rId4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tangolo 59">
                <a:extLst>
                  <a:ext uri="{FF2B5EF4-FFF2-40B4-BE49-F238E27FC236}">
                    <a16:creationId xmlns:a16="http://schemas.microsoft.com/office/drawing/2014/main" id="{EB7D4148-8F8E-43AB-BC25-B0CF4145CECE}"/>
                  </a:ext>
                </a:extLst>
              </p:cNvPr>
              <p:cNvSpPr/>
              <p:nvPr/>
            </p:nvSpPr>
            <p:spPr>
              <a:xfrm>
                <a:off x="4766324" y="2517317"/>
                <a:ext cx="5293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it-IT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ttangolo 59">
                <a:extLst>
                  <a:ext uri="{FF2B5EF4-FFF2-40B4-BE49-F238E27FC236}">
                    <a16:creationId xmlns:a16="http://schemas.microsoft.com/office/drawing/2014/main" id="{EB7D4148-8F8E-43AB-BC25-B0CF4145C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24" y="2517317"/>
                <a:ext cx="529312" cy="338554"/>
              </a:xfrm>
              <a:prstGeom prst="rect">
                <a:avLst/>
              </a:prstGeom>
              <a:blipFill>
                <a:blip r:embed="rId4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948E78EA-6831-4B1F-9C39-2EAC6DCE2429}"/>
                  </a:ext>
                </a:extLst>
              </p:cNvPr>
              <p:cNvSpPr/>
              <p:nvPr/>
            </p:nvSpPr>
            <p:spPr>
              <a:xfrm>
                <a:off x="8942210" y="4191890"/>
                <a:ext cx="6527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it-IT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948E78EA-6831-4B1F-9C39-2EAC6DCE2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210" y="4191890"/>
                <a:ext cx="652743" cy="338554"/>
              </a:xfrm>
              <a:prstGeom prst="rect">
                <a:avLst/>
              </a:prstGeom>
              <a:blipFill>
                <a:blip r:embed="rId4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7" grpId="0" animBg="1"/>
      <p:bldP spid="46" grpId="0" animBg="1"/>
      <p:bldP spid="45" grpId="0" animBg="1"/>
      <p:bldP spid="44" grpId="0" animBg="1"/>
      <p:bldP spid="43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6"/>
          <p:cNvSpPr>
            <a:spLocks noChangeShapeType="1"/>
          </p:cNvSpPr>
          <p:nvPr/>
        </p:nvSpPr>
        <p:spPr bwMode="auto">
          <a:xfrm flipV="1">
            <a:off x="344488" y="836613"/>
            <a:ext cx="9072562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6387" name="Line 16"/>
          <p:cNvSpPr>
            <a:spLocks noChangeShapeType="1"/>
          </p:cNvSpPr>
          <p:nvPr/>
        </p:nvSpPr>
        <p:spPr bwMode="auto">
          <a:xfrm>
            <a:off x="344488" y="6524625"/>
            <a:ext cx="9182100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524625"/>
            <a:ext cx="2063750" cy="180975"/>
          </a:xfrm>
        </p:spPr>
        <p:txBody>
          <a:bodyPr/>
          <a:lstStyle/>
          <a:p>
            <a:pPr>
              <a:defRPr/>
            </a:pPr>
            <a:fld id="{C5304317-514C-4007-BD8A-DF4AA2BB13C3}" type="slidenum">
              <a:rPr lang="it-IT" smtClean="0"/>
              <a:pPr>
                <a:defRPr/>
              </a:pPr>
              <a:t>4</a:t>
            </a:fld>
            <a:r>
              <a:rPr lang="it-IT"/>
              <a:t>/</a:t>
            </a:r>
          </a:p>
        </p:txBody>
      </p:sp>
      <p:sp>
        <p:nvSpPr>
          <p:cNvPr id="16389" name="Rettangolo 13"/>
          <p:cNvSpPr>
            <a:spLocks noChangeArrowheads="1"/>
          </p:cNvSpPr>
          <p:nvPr/>
        </p:nvSpPr>
        <p:spPr bwMode="auto">
          <a:xfrm>
            <a:off x="2432050" y="188913"/>
            <a:ext cx="495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it-IT" sz="800" b="1">
                <a:solidFill>
                  <a:srgbClr val="000000"/>
                </a:solidFill>
                <a:ea typeface="Times New Roman" pitchFamily="18" charset="0"/>
                <a:cs typeface="Cambria" pitchFamily="18" charset="0"/>
              </a:rPr>
              <a:t>UNIVERSITA’ DELLA CALABRIA</a:t>
            </a:r>
            <a:endParaRPr lang="it-IT" sz="800">
              <a:ea typeface="Times New Roman" pitchFamily="18" charset="0"/>
              <a:cs typeface="Cambria" pitchFamily="18" charset="0"/>
            </a:endParaRPr>
          </a:p>
        </p:txBody>
      </p:sp>
      <p:pic>
        <p:nvPicPr>
          <p:cNvPr id="16390" name="Immagine 5" descr="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5888"/>
            <a:ext cx="936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Immagine 0" descr="MARCHIO_ITA_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013" y="0"/>
            <a:ext cx="9350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2" descr="C:\Users\Roberto\Documents\Lettere &amp; Fax\Carta Intestata\logounic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33375"/>
            <a:ext cx="68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CasellaDiTesto 10"/>
          <p:cNvSpPr txBox="1">
            <a:spLocks noChangeArrowheads="1"/>
          </p:cNvSpPr>
          <p:nvPr/>
        </p:nvSpPr>
        <p:spPr bwMode="auto">
          <a:xfrm>
            <a:off x="920750" y="922338"/>
            <a:ext cx="8353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Pilot study within a Rheumatology Division</a:t>
            </a:r>
            <a:r>
              <a:rPr lang="it-IT" sz="2600" b="1" dirty="0">
                <a:latin typeface="Calibri" pitchFamily="34" charset="0"/>
              </a:rPr>
              <a:t> </a:t>
            </a:r>
          </a:p>
        </p:txBody>
      </p:sp>
      <p:sp>
        <p:nvSpPr>
          <p:cNvPr id="16478" name="CasellaDiTesto 16"/>
          <p:cNvSpPr txBox="1">
            <a:spLocks noChangeArrowheads="1"/>
          </p:cNvSpPr>
          <p:nvPr/>
        </p:nvSpPr>
        <p:spPr bwMode="auto">
          <a:xfrm>
            <a:off x="848544" y="1556792"/>
            <a:ext cx="864076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1800" dirty="0"/>
              <a:t>The Rheumatology division of “</a:t>
            </a:r>
            <a:r>
              <a:rPr lang="en-US" sz="1800" dirty="0" err="1"/>
              <a:t>Careggi</a:t>
            </a:r>
            <a:r>
              <a:rPr lang="en-US" sz="1800" dirty="0"/>
              <a:t>” University Hospital (Florence, Italy) is one of the most important national clinical site within its own field. </a:t>
            </a:r>
          </a:p>
          <a:p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 During 2009, the division performed 5,400 outpatient visits and 11,786 clinical treatments on day-hospital basis. </a:t>
            </a:r>
          </a:p>
          <a:p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 Sclerosis systemic, rheumatoid arthritis, psoriatic arthritis, and </a:t>
            </a:r>
            <a:r>
              <a:rPr lang="en-US" sz="1800" dirty="0" err="1"/>
              <a:t>spondylitis</a:t>
            </a:r>
            <a:r>
              <a:rPr lang="en-US" sz="1800" dirty="0"/>
              <a:t> rheumatology are the main treated pathologies. </a:t>
            </a:r>
          </a:p>
          <a:p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 Patients can be admitted to the WH for many reasons, such as advanced diagnostic tests, drug dosage tuning, stabilization and monitoring </a:t>
            </a:r>
            <a:r>
              <a:rPr lang="it-IT" sz="1800" dirty="0" err="1"/>
              <a:t>of</a:t>
            </a:r>
            <a:r>
              <a:rPr lang="it-IT" sz="1800" dirty="0"/>
              <a:t> </a:t>
            </a:r>
            <a:r>
              <a:rPr lang="it-IT" sz="1800" dirty="0" err="1"/>
              <a:t>current</a:t>
            </a:r>
            <a:r>
              <a:rPr lang="it-IT" sz="1800" dirty="0"/>
              <a:t> </a:t>
            </a:r>
            <a:r>
              <a:rPr lang="it-IT" sz="1800" dirty="0" err="1"/>
              <a:t>health</a:t>
            </a:r>
            <a:r>
              <a:rPr lang="it-IT" sz="1800" dirty="0"/>
              <a:t> </a:t>
            </a:r>
            <a:r>
              <a:rPr lang="it-IT" sz="1800" dirty="0" err="1"/>
              <a:t>conditions</a:t>
            </a:r>
            <a:r>
              <a:rPr lang="it-IT" sz="1800" dirty="0"/>
              <a:t>.</a:t>
            </a:r>
          </a:p>
          <a:p>
            <a:endParaRPr lang="it-IT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 The division started to experiment WH services, devoted to both diagnostic tests and therapeutic treatments (i.e., clinical services); these are prescribed by physician by considering patient’s health history and current pathological conditions.</a:t>
            </a:r>
            <a:endParaRPr lang="it-IT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6"/>
          <p:cNvSpPr>
            <a:spLocks noChangeShapeType="1"/>
          </p:cNvSpPr>
          <p:nvPr/>
        </p:nvSpPr>
        <p:spPr bwMode="auto">
          <a:xfrm flipV="1">
            <a:off x="344488" y="836613"/>
            <a:ext cx="9072562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6387" name="Line 16"/>
          <p:cNvSpPr>
            <a:spLocks noChangeShapeType="1"/>
          </p:cNvSpPr>
          <p:nvPr/>
        </p:nvSpPr>
        <p:spPr bwMode="auto">
          <a:xfrm>
            <a:off x="344488" y="6524625"/>
            <a:ext cx="9182100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524625"/>
            <a:ext cx="2063750" cy="180975"/>
          </a:xfrm>
        </p:spPr>
        <p:txBody>
          <a:bodyPr/>
          <a:lstStyle/>
          <a:p>
            <a:pPr>
              <a:defRPr/>
            </a:pPr>
            <a:fld id="{C5304317-514C-4007-BD8A-DF4AA2BB13C3}" type="slidenum">
              <a:rPr lang="it-IT" smtClean="0"/>
              <a:pPr>
                <a:defRPr/>
              </a:pPr>
              <a:t>5</a:t>
            </a:fld>
            <a:r>
              <a:rPr lang="it-IT"/>
              <a:t>/</a:t>
            </a:r>
          </a:p>
        </p:txBody>
      </p:sp>
      <p:sp>
        <p:nvSpPr>
          <p:cNvPr id="16389" name="Rettangolo 13"/>
          <p:cNvSpPr>
            <a:spLocks noChangeArrowheads="1"/>
          </p:cNvSpPr>
          <p:nvPr/>
        </p:nvSpPr>
        <p:spPr bwMode="auto">
          <a:xfrm>
            <a:off x="2432050" y="188913"/>
            <a:ext cx="495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it-IT" sz="800" b="1">
                <a:solidFill>
                  <a:srgbClr val="000000"/>
                </a:solidFill>
                <a:ea typeface="Times New Roman" pitchFamily="18" charset="0"/>
                <a:cs typeface="Cambria" pitchFamily="18" charset="0"/>
              </a:rPr>
              <a:t>UNIVERSITA’ DELLA CALABRIA</a:t>
            </a:r>
            <a:endParaRPr lang="it-IT" sz="800">
              <a:ea typeface="Times New Roman" pitchFamily="18" charset="0"/>
              <a:cs typeface="Cambria" pitchFamily="18" charset="0"/>
            </a:endParaRPr>
          </a:p>
        </p:txBody>
      </p:sp>
      <p:pic>
        <p:nvPicPr>
          <p:cNvPr id="16390" name="Immagine 5" descr="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5888"/>
            <a:ext cx="936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Immagine 0" descr="MARCHIO_ITA_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013" y="0"/>
            <a:ext cx="9350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2" descr="C:\Users\Roberto\Documents\Lettere &amp; Fax\Carta Intestata\logounic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33375"/>
            <a:ext cx="68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CasellaDiTesto 10"/>
          <p:cNvSpPr txBox="1">
            <a:spLocks noChangeArrowheads="1"/>
          </p:cNvSpPr>
          <p:nvPr/>
        </p:nvSpPr>
        <p:spPr bwMode="auto">
          <a:xfrm>
            <a:off x="920750" y="922338"/>
            <a:ext cx="8353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800" b="1" dirty="0" err="1"/>
              <a:t>Experimental</a:t>
            </a:r>
            <a:r>
              <a:rPr lang="it-IT" sz="2800" b="1" dirty="0"/>
              <a:t> </a:t>
            </a:r>
            <a:r>
              <a:rPr lang="it-IT" sz="2800" b="1" dirty="0" err="1"/>
              <a:t>Setting</a:t>
            </a:r>
            <a:endParaRPr lang="it-IT" sz="2600" b="1" dirty="0">
              <a:latin typeface="Calibri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60512" y="1484784"/>
            <a:ext cx="88569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Clinical Services of Rheumatology Division</a:t>
            </a:r>
          </a:p>
          <a:p>
            <a:endParaRPr lang="en-US" dirty="0"/>
          </a:p>
          <a:p>
            <a:r>
              <a:rPr lang="en-US" dirty="0"/>
              <a:t>1) Computed tomography scan 	10) </a:t>
            </a:r>
            <a:r>
              <a:rPr lang="en-US" dirty="0" err="1"/>
              <a:t>Scintigraphy</a:t>
            </a:r>
            <a:endParaRPr lang="en-US" dirty="0"/>
          </a:p>
          <a:p>
            <a:r>
              <a:rPr lang="en-US" dirty="0"/>
              <a:t>2) X-rays 				11) Eco heart</a:t>
            </a:r>
          </a:p>
          <a:p>
            <a:r>
              <a:rPr lang="en-US" dirty="0"/>
              <a:t>3) Nuclear magnetic resonance 	12) </a:t>
            </a:r>
            <a:r>
              <a:rPr lang="en-US" dirty="0" err="1"/>
              <a:t>Holter</a:t>
            </a:r>
            <a:r>
              <a:rPr lang="en-US" dirty="0"/>
              <a:t> heart</a:t>
            </a:r>
          </a:p>
          <a:p>
            <a:r>
              <a:rPr lang="it-IT" dirty="0"/>
              <a:t>4) Biopsia 				13) </a:t>
            </a:r>
            <a:r>
              <a:rPr lang="it-IT" dirty="0" err="1"/>
              <a:t>Esophageal</a:t>
            </a:r>
            <a:r>
              <a:rPr lang="it-IT" dirty="0"/>
              <a:t> </a:t>
            </a:r>
            <a:r>
              <a:rPr lang="it-IT" dirty="0" err="1"/>
              <a:t>manometry</a:t>
            </a:r>
            <a:endParaRPr lang="it-IT" dirty="0"/>
          </a:p>
          <a:p>
            <a:r>
              <a:rPr lang="it-IT" dirty="0"/>
              <a:t>5) </a:t>
            </a:r>
            <a:r>
              <a:rPr lang="it-IT" dirty="0" err="1"/>
              <a:t>Ecography</a:t>
            </a:r>
            <a:r>
              <a:rPr lang="it-IT" dirty="0"/>
              <a:t> 				14) </a:t>
            </a:r>
            <a:r>
              <a:rPr lang="it-IT" dirty="0" err="1"/>
              <a:t>Gastroscopy</a:t>
            </a:r>
            <a:endParaRPr lang="it-IT" dirty="0"/>
          </a:p>
          <a:p>
            <a:r>
              <a:rPr lang="it-IT" dirty="0"/>
              <a:t>6) Eco-doppler 			15) </a:t>
            </a:r>
            <a:r>
              <a:rPr lang="it-IT" dirty="0" err="1"/>
              <a:t>Eyes</a:t>
            </a:r>
            <a:r>
              <a:rPr lang="it-IT" dirty="0"/>
              <a:t> </a:t>
            </a:r>
            <a:r>
              <a:rPr lang="it-IT" dirty="0" err="1"/>
              <a:t>exams</a:t>
            </a:r>
            <a:endParaRPr lang="it-IT" dirty="0"/>
          </a:p>
          <a:p>
            <a:r>
              <a:rPr lang="it-IT" dirty="0"/>
              <a:t>7) </a:t>
            </a:r>
            <a:r>
              <a:rPr lang="it-IT" dirty="0" err="1"/>
              <a:t>Hematochemical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		16) </a:t>
            </a:r>
            <a:r>
              <a:rPr lang="it-IT" dirty="0" err="1"/>
              <a:t>Mammography</a:t>
            </a:r>
            <a:endParaRPr lang="it-IT" dirty="0"/>
          </a:p>
          <a:p>
            <a:r>
              <a:rPr lang="it-IT" dirty="0"/>
              <a:t>8) </a:t>
            </a:r>
            <a:r>
              <a:rPr lang="it-IT" dirty="0" err="1"/>
              <a:t>Human</a:t>
            </a:r>
            <a:r>
              <a:rPr lang="it-IT" dirty="0"/>
              <a:t> </a:t>
            </a:r>
            <a:r>
              <a:rPr lang="it-IT" dirty="0" err="1"/>
              <a:t>leucocyte</a:t>
            </a:r>
            <a:r>
              <a:rPr lang="it-IT" dirty="0"/>
              <a:t> antigens 		17) </a:t>
            </a:r>
            <a:r>
              <a:rPr lang="it-IT" dirty="0" err="1"/>
              <a:t>Angiography</a:t>
            </a:r>
            <a:endParaRPr lang="it-IT" dirty="0"/>
          </a:p>
          <a:p>
            <a:r>
              <a:rPr lang="en-US" dirty="0"/>
              <a:t>9) Pulmonary function test 		18) Colonoscopy</a:t>
            </a:r>
          </a:p>
          <a:p>
            <a:endParaRPr lang="en-US" dirty="0"/>
          </a:p>
          <a:p>
            <a:r>
              <a:rPr lang="en-US" b="1" dirty="0"/>
              <a:t>Beds = 4	Capacity of Clinical Service = 2	LOS min = 2</a:t>
            </a:r>
            <a:endParaRPr lang="it-IT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6"/>
          <p:cNvSpPr>
            <a:spLocks noChangeShapeType="1"/>
          </p:cNvSpPr>
          <p:nvPr/>
        </p:nvSpPr>
        <p:spPr bwMode="auto">
          <a:xfrm flipV="1">
            <a:off x="344488" y="836613"/>
            <a:ext cx="9072562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6387" name="Line 16"/>
          <p:cNvSpPr>
            <a:spLocks noChangeShapeType="1"/>
          </p:cNvSpPr>
          <p:nvPr/>
        </p:nvSpPr>
        <p:spPr bwMode="auto">
          <a:xfrm>
            <a:off x="344488" y="6524625"/>
            <a:ext cx="9182100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524625"/>
            <a:ext cx="2063750" cy="180975"/>
          </a:xfrm>
        </p:spPr>
        <p:txBody>
          <a:bodyPr/>
          <a:lstStyle/>
          <a:p>
            <a:pPr>
              <a:defRPr/>
            </a:pPr>
            <a:fld id="{C5304317-514C-4007-BD8A-DF4AA2BB13C3}" type="slidenum">
              <a:rPr lang="it-IT" smtClean="0"/>
              <a:pPr>
                <a:defRPr/>
              </a:pPr>
              <a:t>6</a:t>
            </a:fld>
            <a:r>
              <a:rPr lang="it-IT"/>
              <a:t>/</a:t>
            </a:r>
          </a:p>
        </p:txBody>
      </p:sp>
      <p:sp>
        <p:nvSpPr>
          <p:cNvPr id="16389" name="Rettangolo 13"/>
          <p:cNvSpPr>
            <a:spLocks noChangeArrowheads="1"/>
          </p:cNvSpPr>
          <p:nvPr/>
        </p:nvSpPr>
        <p:spPr bwMode="auto">
          <a:xfrm>
            <a:off x="2432050" y="188913"/>
            <a:ext cx="495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it-IT" sz="800" b="1">
                <a:solidFill>
                  <a:srgbClr val="000000"/>
                </a:solidFill>
                <a:ea typeface="Times New Roman" pitchFamily="18" charset="0"/>
                <a:cs typeface="Cambria" pitchFamily="18" charset="0"/>
              </a:rPr>
              <a:t>UNIVERSITA’ DELLA CALABRIA</a:t>
            </a:r>
            <a:endParaRPr lang="it-IT" sz="800">
              <a:ea typeface="Times New Roman" pitchFamily="18" charset="0"/>
              <a:cs typeface="Cambria" pitchFamily="18" charset="0"/>
            </a:endParaRPr>
          </a:p>
        </p:txBody>
      </p:sp>
      <p:pic>
        <p:nvPicPr>
          <p:cNvPr id="16390" name="Immagine 5" descr="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5888"/>
            <a:ext cx="936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Immagine 0" descr="MARCHIO_ITA_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013" y="0"/>
            <a:ext cx="9350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2" descr="C:\Users\Roberto\Documents\Lettere &amp; Fax\Carta Intestata\logounic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33375"/>
            <a:ext cx="68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CasellaDiTesto 10"/>
          <p:cNvSpPr txBox="1">
            <a:spLocks noChangeArrowheads="1"/>
          </p:cNvSpPr>
          <p:nvPr/>
        </p:nvSpPr>
        <p:spPr bwMode="auto">
          <a:xfrm>
            <a:off x="920750" y="922338"/>
            <a:ext cx="8353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800" b="1" dirty="0" err="1"/>
              <a:t>Experimental</a:t>
            </a:r>
            <a:r>
              <a:rPr lang="it-IT" sz="2800" b="1" dirty="0"/>
              <a:t> </a:t>
            </a:r>
            <a:r>
              <a:rPr lang="it-IT" sz="2800" b="1" dirty="0" err="1"/>
              <a:t>Setting</a:t>
            </a:r>
            <a:endParaRPr lang="it-IT" sz="2800" b="1" dirty="0">
              <a:latin typeface="Calibri" pitchFamily="34" charset="0"/>
            </a:endParaRPr>
          </a:p>
          <a:p>
            <a:pPr algn="ctr"/>
            <a:endParaRPr lang="it-IT" sz="2600" b="1" dirty="0">
              <a:latin typeface="Calibri" pitchFamily="34" charset="0"/>
            </a:endParaRPr>
          </a:p>
        </p:txBody>
      </p:sp>
      <p:sp>
        <p:nvSpPr>
          <p:cNvPr id="16478" name="CasellaDiTesto 16"/>
          <p:cNvSpPr txBox="1">
            <a:spLocks noChangeArrowheads="1"/>
          </p:cNvSpPr>
          <p:nvPr/>
        </p:nvSpPr>
        <p:spPr bwMode="auto">
          <a:xfrm>
            <a:off x="849313" y="1484313"/>
            <a:ext cx="8640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it-IT" sz="2000" dirty="0" err="1">
                <a:latin typeface="Calibri" pitchFamily="34" charset="0"/>
              </a:rPr>
              <a:t>Clinical</a:t>
            </a:r>
            <a:r>
              <a:rPr lang="it-IT" sz="2000" dirty="0">
                <a:latin typeface="Calibri" pitchFamily="34" charset="0"/>
              </a:rPr>
              <a:t> </a:t>
            </a:r>
            <a:r>
              <a:rPr lang="it-IT" sz="2000" dirty="0" err="1">
                <a:latin typeface="Calibri" pitchFamily="34" charset="0"/>
              </a:rPr>
              <a:t>Services</a:t>
            </a:r>
            <a:r>
              <a:rPr lang="it-IT" sz="2000" dirty="0">
                <a:latin typeface="Calibri" pitchFamily="34" charset="0"/>
              </a:rPr>
              <a:t> </a:t>
            </a:r>
            <a:r>
              <a:rPr lang="it-IT" sz="2000" dirty="0" err="1">
                <a:latin typeface="Calibri" pitchFamily="34" charset="0"/>
              </a:rPr>
              <a:t>Timetable</a:t>
            </a:r>
            <a:endParaRPr lang="it-IT" sz="2000" dirty="0">
              <a:latin typeface="Calibri" pitchFamily="34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504" y="2060848"/>
            <a:ext cx="883578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6"/>
          <p:cNvSpPr>
            <a:spLocks noChangeShapeType="1"/>
          </p:cNvSpPr>
          <p:nvPr/>
        </p:nvSpPr>
        <p:spPr bwMode="auto">
          <a:xfrm flipV="1">
            <a:off x="344488" y="836613"/>
            <a:ext cx="9072562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6387" name="Line 16"/>
          <p:cNvSpPr>
            <a:spLocks noChangeShapeType="1"/>
          </p:cNvSpPr>
          <p:nvPr/>
        </p:nvSpPr>
        <p:spPr bwMode="auto">
          <a:xfrm>
            <a:off x="344488" y="6524625"/>
            <a:ext cx="9182100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524625"/>
            <a:ext cx="2063750" cy="180975"/>
          </a:xfrm>
        </p:spPr>
        <p:txBody>
          <a:bodyPr/>
          <a:lstStyle/>
          <a:p>
            <a:pPr>
              <a:defRPr/>
            </a:pPr>
            <a:fld id="{C5304317-514C-4007-BD8A-DF4AA2BB13C3}" type="slidenum">
              <a:rPr lang="it-IT" smtClean="0"/>
              <a:pPr>
                <a:defRPr/>
              </a:pPr>
              <a:t>7</a:t>
            </a:fld>
            <a:r>
              <a:rPr lang="it-IT"/>
              <a:t>/</a:t>
            </a:r>
          </a:p>
        </p:txBody>
      </p:sp>
      <p:sp>
        <p:nvSpPr>
          <p:cNvPr id="16389" name="Rettangolo 13"/>
          <p:cNvSpPr>
            <a:spLocks noChangeArrowheads="1"/>
          </p:cNvSpPr>
          <p:nvPr/>
        </p:nvSpPr>
        <p:spPr bwMode="auto">
          <a:xfrm>
            <a:off x="2432050" y="188913"/>
            <a:ext cx="495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it-IT" sz="800" b="1">
                <a:solidFill>
                  <a:srgbClr val="000000"/>
                </a:solidFill>
                <a:ea typeface="Times New Roman" pitchFamily="18" charset="0"/>
                <a:cs typeface="Cambria" pitchFamily="18" charset="0"/>
              </a:rPr>
              <a:t>UNIVERSITA’ DELLA CALABRIA</a:t>
            </a:r>
            <a:endParaRPr lang="it-IT" sz="800">
              <a:ea typeface="Times New Roman" pitchFamily="18" charset="0"/>
              <a:cs typeface="Cambria" pitchFamily="18" charset="0"/>
            </a:endParaRPr>
          </a:p>
        </p:txBody>
      </p:sp>
      <p:pic>
        <p:nvPicPr>
          <p:cNvPr id="16390" name="Immagine 5" descr="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5888"/>
            <a:ext cx="936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Immagine 0" descr="MARCHIO_ITA_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013" y="0"/>
            <a:ext cx="9350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2" descr="C:\Users\Roberto\Documents\Lettere &amp; Fax\Carta Intestata\logounic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33375"/>
            <a:ext cx="68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CasellaDiTesto 10"/>
          <p:cNvSpPr txBox="1">
            <a:spLocks noChangeArrowheads="1"/>
          </p:cNvSpPr>
          <p:nvPr/>
        </p:nvSpPr>
        <p:spPr bwMode="auto">
          <a:xfrm>
            <a:off x="920750" y="922338"/>
            <a:ext cx="8353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800" b="1" dirty="0" err="1"/>
              <a:t>Experimental</a:t>
            </a:r>
            <a:r>
              <a:rPr lang="it-IT" sz="2800" b="1" dirty="0"/>
              <a:t> </a:t>
            </a:r>
            <a:r>
              <a:rPr lang="it-IT" sz="2800" b="1" dirty="0" err="1"/>
              <a:t>Setting</a:t>
            </a:r>
            <a:endParaRPr lang="it-IT" sz="2800" b="1" dirty="0">
              <a:latin typeface="Calibri" pitchFamily="34" charset="0"/>
            </a:endParaRPr>
          </a:p>
          <a:p>
            <a:pPr algn="ctr"/>
            <a:endParaRPr lang="it-IT" sz="2600" b="1" dirty="0">
              <a:latin typeface="Calibri" pitchFamily="34" charset="0"/>
            </a:endParaRPr>
          </a:p>
        </p:txBody>
      </p:sp>
      <p:sp>
        <p:nvSpPr>
          <p:cNvPr id="16478" name="CasellaDiTesto 16"/>
          <p:cNvSpPr txBox="1">
            <a:spLocks noChangeArrowheads="1"/>
          </p:cNvSpPr>
          <p:nvPr/>
        </p:nvSpPr>
        <p:spPr bwMode="auto">
          <a:xfrm>
            <a:off x="488504" y="1484313"/>
            <a:ext cx="900157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Patient flow and decision making process for two consecutive weeks. Given a waiting list, some patients are scheduled in the first week. The unscheduled patients with new arrivals form a new waiting list, used to plan the second week</a:t>
            </a:r>
            <a:endParaRPr lang="it-IT" sz="2000" dirty="0">
              <a:latin typeface="Calibri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496" y="2636912"/>
            <a:ext cx="900100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6"/>
          <p:cNvSpPr>
            <a:spLocks noChangeShapeType="1"/>
          </p:cNvSpPr>
          <p:nvPr/>
        </p:nvSpPr>
        <p:spPr bwMode="auto">
          <a:xfrm flipV="1">
            <a:off x="344488" y="836613"/>
            <a:ext cx="9072562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6387" name="Line 16"/>
          <p:cNvSpPr>
            <a:spLocks noChangeShapeType="1"/>
          </p:cNvSpPr>
          <p:nvPr/>
        </p:nvSpPr>
        <p:spPr bwMode="auto">
          <a:xfrm>
            <a:off x="344488" y="6524625"/>
            <a:ext cx="9182100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524625"/>
            <a:ext cx="2063750" cy="180975"/>
          </a:xfrm>
        </p:spPr>
        <p:txBody>
          <a:bodyPr/>
          <a:lstStyle/>
          <a:p>
            <a:pPr>
              <a:defRPr/>
            </a:pPr>
            <a:fld id="{C5304317-514C-4007-BD8A-DF4AA2BB13C3}" type="slidenum">
              <a:rPr lang="it-IT" smtClean="0"/>
              <a:pPr>
                <a:defRPr/>
              </a:pPr>
              <a:t>8</a:t>
            </a:fld>
            <a:r>
              <a:rPr lang="it-IT"/>
              <a:t>/</a:t>
            </a:r>
          </a:p>
        </p:txBody>
      </p:sp>
      <p:sp>
        <p:nvSpPr>
          <p:cNvPr id="16389" name="Rettangolo 13"/>
          <p:cNvSpPr>
            <a:spLocks noChangeArrowheads="1"/>
          </p:cNvSpPr>
          <p:nvPr/>
        </p:nvSpPr>
        <p:spPr bwMode="auto">
          <a:xfrm>
            <a:off x="2432050" y="188913"/>
            <a:ext cx="495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it-IT" sz="800" b="1">
                <a:solidFill>
                  <a:srgbClr val="000000"/>
                </a:solidFill>
                <a:ea typeface="Times New Roman" pitchFamily="18" charset="0"/>
                <a:cs typeface="Cambria" pitchFamily="18" charset="0"/>
              </a:rPr>
              <a:t>UNIVERSITA’ DELLA CALABRIA</a:t>
            </a:r>
            <a:endParaRPr lang="it-IT" sz="800">
              <a:ea typeface="Times New Roman" pitchFamily="18" charset="0"/>
              <a:cs typeface="Cambria" pitchFamily="18" charset="0"/>
            </a:endParaRPr>
          </a:p>
        </p:txBody>
      </p:sp>
      <p:pic>
        <p:nvPicPr>
          <p:cNvPr id="16390" name="Immagine 5" descr="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5888"/>
            <a:ext cx="936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Immagine 0" descr="MARCHIO_ITA_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013" y="0"/>
            <a:ext cx="9350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2" descr="C:\Users\Roberto\Documents\Lettere &amp; Fax\Carta Intestata\logounic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33375"/>
            <a:ext cx="68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CasellaDiTesto 10"/>
          <p:cNvSpPr txBox="1">
            <a:spLocks noChangeArrowheads="1"/>
          </p:cNvSpPr>
          <p:nvPr/>
        </p:nvSpPr>
        <p:spPr bwMode="auto">
          <a:xfrm>
            <a:off x="920750" y="922338"/>
            <a:ext cx="8353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800" b="1" dirty="0" err="1"/>
              <a:t>Results</a:t>
            </a:r>
            <a:endParaRPr lang="it-IT" sz="2800" b="1" dirty="0">
              <a:latin typeface="Calibri" pitchFamily="34" charset="0"/>
            </a:endParaRPr>
          </a:p>
          <a:p>
            <a:pPr algn="ctr"/>
            <a:endParaRPr lang="it-IT" sz="2600" b="1" dirty="0">
              <a:latin typeface="Calibri" pitchFamily="34" charset="0"/>
            </a:endParaRPr>
          </a:p>
        </p:txBody>
      </p:sp>
      <p:sp>
        <p:nvSpPr>
          <p:cNvPr id="16478" name="CasellaDiTesto 16"/>
          <p:cNvSpPr txBox="1">
            <a:spLocks noChangeArrowheads="1"/>
          </p:cNvSpPr>
          <p:nvPr/>
        </p:nvSpPr>
        <p:spPr bwMode="auto">
          <a:xfrm>
            <a:off x="488504" y="1340768"/>
            <a:ext cx="90015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Waiting list of the </a:t>
            </a:r>
            <a:r>
              <a:rPr lang="en-US" sz="2000" b="1" u="sng" cap="small" dirty="0"/>
              <a:t>First Week of Test Case 1</a:t>
            </a:r>
            <a:r>
              <a:rPr lang="en-US" sz="2000" dirty="0"/>
              <a:t>: </a:t>
            </a:r>
            <a:r>
              <a:rPr lang="it-IT" sz="2000" dirty="0" err="1"/>
              <a:t>waiting</a:t>
            </a:r>
            <a:r>
              <a:rPr lang="it-IT" sz="2000" dirty="0"/>
              <a:t> </a:t>
            </a:r>
            <a:r>
              <a:rPr lang="it-IT" sz="2000" dirty="0" err="1"/>
              <a:t>time</a:t>
            </a:r>
            <a:r>
              <a:rPr lang="it-IT" sz="2000" dirty="0"/>
              <a:t>, </a:t>
            </a:r>
            <a:r>
              <a:rPr lang="it-IT" sz="2000" dirty="0" err="1"/>
              <a:t>priority</a:t>
            </a:r>
            <a:r>
              <a:rPr lang="it-IT" sz="2000" dirty="0"/>
              <a:t>, score, </a:t>
            </a:r>
            <a:r>
              <a:rPr lang="en-US" sz="2000" dirty="0"/>
              <a:t>and set of prescribed clinical </a:t>
            </a:r>
            <a:r>
              <a:rPr lang="it-IT" sz="2000" dirty="0" err="1"/>
              <a:t>services</a:t>
            </a:r>
            <a:endParaRPr lang="it-IT" sz="2000" dirty="0">
              <a:latin typeface="Calibri" pitchFamily="34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67613" y="1988840"/>
            <a:ext cx="5910517" cy="441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6"/>
          <p:cNvSpPr>
            <a:spLocks noChangeShapeType="1"/>
          </p:cNvSpPr>
          <p:nvPr/>
        </p:nvSpPr>
        <p:spPr bwMode="auto">
          <a:xfrm flipV="1">
            <a:off x="344488" y="836613"/>
            <a:ext cx="9072562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6387" name="Line 16"/>
          <p:cNvSpPr>
            <a:spLocks noChangeShapeType="1"/>
          </p:cNvSpPr>
          <p:nvPr/>
        </p:nvSpPr>
        <p:spPr bwMode="auto">
          <a:xfrm>
            <a:off x="344488" y="6524625"/>
            <a:ext cx="9182100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99300" y="6524625"/>
            <a:ext cx="2063750" cy="180975"/>
          </a:xfrm>
        </p:spPr>
        <p:txBody>
          <a:bodyPr/>
          <a:lstStyle/>
          <a:p>
            <a:pPr>
              <a:defRPr/>
            </a:pPr>
            <a:fld id="{C5304317-514C-4007-BD8A-DF4AA2BB13C3}" type="slidenum">
              <a:rPr lang="it-IT" smtClean="0"/>
              <a:pPr>
                <a:defRPr/>
              </a:pPr>
              <a:t>9</a:t>
            </a:fld>
            <a:r>
              <a:rPr lang="it-IT"/>
              <a:t>/</a:t>
            </a:r>
          </a:p>
        </p:txBody>
      </p:sp>
      <p:sp>
        <p:nvSpPr>
          <p:cNvPr id="16389" name="Rettangolo 13"/>
          <p:cNvSpPr>
            <a:spLocks noChangeArrowheads="1"/>
          </p:cNvSpPr>
          <p:nvPr/>
        </p:nvSpPr>
        <p:spPr bwMode="auto">
          <a:xfrm>
            <a:off x="2432050" y="188913"/>
            <a:ext cx="495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ctr"/>
            <a:r>
              <a:rPr lang="it-IT" sz="800" b="1">
                <a:solidFill>
                  <a:srgbClr val="000000"/>
                </a:solidFill>
                <a:ea typeface="Times New Roman" pitchFamily="18" charset="0"/>
                <a:cs typeface="Cambria" pitchFamily="18" charset="0"/>
              </a:rPr>
              <a:t>UNIVERSITA’ DELLA CALABRIA</a:t>
            </a:r>
            <a:endParaRPr lang="it-IT" sz="800">
              <a:ea typeface="Times New Roman" pitchFamily="18" charset="0"/>
              <a:cs typeface="Cambria" pitchFamily="18" charset="0"/>
            </a:endParaRPr>
          </a:p>
        </p:txBody>
      </p:sp>
      <p:pic>
        <p:nvPicPr>
          <p:cNvPr id="16390" name="Immagine 5" descr="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15888"/>
            <a:ext cx="9366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Immagine 0" descr="MARCHIO_ITA_C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013" y="0"/>
            <a:ext cx="9350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2" descr="C:\Users\Roberto\Documents\Lettere &amp; Fax\Carta Intestata\logounic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33375"/>
            <a:ext cx="681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CasellaDiTesto 10"/>
          <p:cNvSpPr txBox="1">
            <a:spLocks noChangeArrowheads="1"/>
          </p:cNvSpPr>
          <p:nvPr/>
        </p:nvSpPr>
        <p:spPr bwMode="auto">
          <a:xfrm>
            <a:off x="920750" y="922338"/>
            <a:ext cx="8353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800" b="1" dirty="0" err="1"/>
              <a:t>Results</a:t>
            </a:r>
            <a:endParaRPr lang="it-IT" sz="2800" b="1" dirty="0">
              <a:latin typeface="Calibri" pitchFamily="34" charset="0"/>
            </a:endParaRPr>
          </a:p>
          <a:p>
            <a:pPr algn="ctr"/>
            <a:endParaRPr lang="it-IT" sz="2600" b="1" dirty="0">
              <a:latin typeface="Calibri" pitchFamily="34" charset="0"/>
            </a:endParaRPr>
          </a:p>
        </p:txBody>
      </p:sp>
      <p:sp>
        <p:nvSpPr>
          <p:cNvPr id="16478" name="CasellaDiTesto 16"/>
          <p:cNvSpPr txBox="1">
            <a:spLocks noChangeArrowheads="1"/>
          </p:cNvSpPr>
          <p:nvPr/>
        </p:nvSpPr>
        <p:spPr bwMode="auto">
          <a:xfrm>
            <a:off x="128464" y="1484313"/>
            <a:ext cx="9505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cap="small" dirty="0"/>
              <a:t>First Week of Test Case 1 </a:t>
            </a:r>
            <a:r>
              <a:rPr lang="it-IT" sz="2000" dirty="0"/>
              <a:t>: </a:t>
            </a:r>
            <a:r>
              <a:rPr lang="it-IT" sz="2000" dirty="0" err="1"/>
              <a:t>scheduled</a:t>
            </a:r>
            <a:r>
              <a:rPr lang="it-IT" sz="2000" dirty="0"/>
              <a:t> </a:t>
            </a:r>
            <a:r>
              <a:rPr lang="en-US" sz="2000" dirty="0"/>
              <a:t>patients and LOS </a:t>
            </a:r>
            <a:r>
              <a:rPr lang="it-IT" sz="2000" dirty="0"/>
              <a:t>(</a:t>
            </a:r>
            <a:r>
              <a:rPr lang="it-IT" sz="2000" i="1" dirty="0"/>
              <a:t>m = </a:t>
            </a:r>
            <a:r>
              <a:rPr lang="it-IT" sz="2000" i="1" dirty="0" err="1"/>
              <a:t>morning</a:t>
            </a:r>
            <a:r>
              <a:rPr lang="it-IT" sz="2000" i="1" dirty="0"/>
              <a:t>, a = </a:t>
            </a:r>
            <a:r>
              <a:rPr lang="it-IT" sz="2000" i="1" dirty="0" err="1"/>
              <a:t>afternoon</a:t>
            </a:r>
            <a:r>
              <a:rPr lang="it-IT" sz="2000" i="1" dirty="0"/>
              <a:t>)</a:t>
            </a:r>
            <a:endParaRPr lang="it-IT" sz="2000" dirty="0">
              <a:latin typeface="Calibri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2480" y="2204864"/>
            <a:ext cx="9289032" cy="369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Quadrante">
  <a:themeElements>
    <a:clrScheme name="Quadrante 4">
      <a:dk1>
        <a:srgbClr val="000000"/>
      </a:dk1>
      <a:lt1>
        <a:srgbClr val="FFFFFF"/>
      </a:lt1>
      <a:dk2>
        <a:srgbClr val="000000"/>
      </a:dk2>
      <a:lt2>
        <a:srgbClr val="CC0000"/>
      </a:lt2>
      <a:accent1>
        <a:srgbClr val="FFCC00"/>
      </a:accent1>
      <a:accent2>
        <a:srgbClr val="3366CC"/>
      </a:accent2>
      <a:accent3>
        <a:srgbClr val="FFFFFF"/>
      </a:accent3>
      <a:accent4>
        <a:srgbClr val="000000"/>
      </a:accent4>
      <a:accent5>
        <a:srgbClr val="FFE2AA"/>
      </a:accent5>
      <a:accent6>
        <a:srgbClr val="2D5CB9"/>
      </a:accent6>
      <a:hlink>
        <a:srgbClr val="666699"/>
      </a:hlink>
      <a:folHlink>
        <a:srgbClr val="C0C0C0"/>
      </a:folHlink>
    </a:clrScheme>
    <a:fontScheme name="Quadran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e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e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e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e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e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e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e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e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e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2B392D869F044582D17ADCD8E176E1" ma:contentTypeVersion="9" ma:contentTypeDescription="Creare un nuovo documento." ma:contentTypeScope="" ma:versionID="cdeb62fe031afbd192913014e08c4035">
  <xsd:schema xmlns:xsd="http://www.w3.org/2001/XMLSchema" xmlns:xs="http://www.w3.org/2001/XMLSchema" xmlns:p="http://schemas.microsoft.com/office/2006/metadata/properties" xmlns:ns2="6f473069-c0e3-499c-a13a-ad6d47d60cde" xmlns:ns3="6bd42e5a-aa3e-40a5-929b-a7e251e79455" targetNamespace="http://schemas.microsoft.com/office/2006/metadata/properties" ma:root="true" ma:fieldsID="de64c311e8691415736e5719969f95fe" ns2:_="" ns3:_="">
    <xsd:import namespace="6f473069-c0e3-499c-a13a-ad6d47d60cde"/>
    <xsd:import namespace="6bd42e5a-aa3e-40a5-929b-a7e251e794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73069-c0e3-499c-a13a-ad6d47d60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bb21486a-7a0a-4db4-9655-fe3ce8b761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42e5a-aa3e-40a5-929b-a7e251e7945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ea9ae0e-c02f-4ed6-87c2-8bd8bf57a2e2}" ma:internalName="TaxCatchAll" ma:showField="CatchAllData" ma:web="6bd42e5a-aa3e-40a5-929b-a7e251e794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bd42e5a-aa3e-40a5-929b-a7e251e79455" xsi:nil="true"/>
    <lcf76f155ced4ddcb4097134ff3c332f xmlns="6f473069-c0e3-499c-a13a-ad6d47d60cd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FAC42F6-C958-49D4-8C1A-4CD5EFE05A26}"/>
</file>

<file path=customXml/itemProps2.xml><?xml version="1.0" encoding="utf-8"?>
<ds:datastoreItem xmlns:ds="http://schemas.openxmlformats.org/officeDocument/2006/customXml" ds:itemID="{D97890F8-085D-4DAA-94D6-3FE3DFC20F3C}"/>
</file>

<file path=customXml/itemProps3.xml><?xml version="1.0" encoding="utf-8"?>
<ds:datastoreItem xmlns:ds="http://schemas.openxmlformats.org/officeDocument/2006/customXml" ds:itemID="{150D773C-FFD0-47F7-A236-E99FBDCA881E}"/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1067</Words>
  <Application>Microsoft Office PowerPoint</Application>
  <PresentationFormat>A4 (21x29,7 cm)</PresentationFormat>
  <Paragraphs>130</Paragraphs>
  <Slides>18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Times New Roman</vt:lpstr>
      <vt:lpstr>Wingdings</vt:lpstr>
      <vt:lpstr>Struttura predefinita</vt:lpstr>
      <vt:lpstr>Quadrante</vt:lpstr>
      <vt:lpstr>Equazione</vt:lpstr>
      <vt:lpstr>Gestione Week Hospital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Maurice &amp; 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mauro</dc:creator>
  <cp:lastModifiedBy>Domenico Conforti</cp:lastModifiedBy>
  <cp:revision>300</cp:revision>
  <dcterms:created xsi:type="dcterms:W3CDTF">2003-04-23T16:43:52Z</dcterms:created>
  <dcterms:modified xsi:type="dcterms:W3CDTF">2023-11-30T08:10:03Z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0x010100E02B392D869F044582D17ADCD8E176E1</vt:lpwstr>
  </property>
</Properties>
</file>