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2" r:id="rId5"/>
    <p:sldMasterId id="2147483685" r:id="rId6"/>
  </p:sldMasterIdLst>
  <p:notesMasterIdLst>
    <p:notesMasterId r:id="rId24"/>
  </p:notesMasterIdLst>
  <p:sldIdLst>
    <p:sldId id="342" r:id="rId7"/>
    <p:sldId id="282" r:id="rId8"/>
    <p:sldId id="343" r:id="rId9"/>
    <p:sldId id="306" r:id="rId10"/>
    <p:sldId id="303" r:id="rId11"/>
    <p:sldId id="317" r:id="rId12"/>
    <p:sldId id="329" r:id="rId13"/>
    <p:sldId id="330" r:id="rId14"/>
    <p:sldId id="331" r:id="rId15"/>
    <p:sldId id="332" r:id="rId16"/>
    <p:sldId id="333" r:id="rId17"/>
    <p:sldId id="334" r:id="rId18"/>
    <p:sldId id="337" r:id="rId19"/>
    <p:sldId id="338" r:id="rId20"/>
    <p:sldId id="339" r:id="rId21"/>
    <p:sldId id="328" r:id="rId22"/>
    <p:sldId id="340" r:id="rId2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BDBDB"/>
    <a:srgbClr val="EBFB9B"/>
    <a:srgbClr val="CCCCFF"/>
    <a:srgbClr val="2AEA10"/>
    <a:srgbClr val="C61021"/>
    <a:srgbClr val="F21ED9"/>
    <a:srgbClr val="3333FF"/>
    <a:srgbClr val="C9C9C9"/>
    <a:srgbClr val="E0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237" autoAdjust="0"/>
  </p:normalViewPr>
  <p:slideViewPr>
    <p:cSldViewPr>
      <p:cViewPr varScale="1">
        <p:scale>
          <a:sx n="96" d="100"/>
          <a:sy n="96" d="100"/>
        </p:scale>
        <p:origin x="8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enico Conforti" userId="6f7481ba-01f5-4876-a0b7-8e91de911983" providerId="ADAL" clId="{EC87CA16-01B6-4C57-AB9A-9D176FFB4396}"/>
    <pc:docChg chg="custSel modSld">
      <pc:chgData name="Domenico Conforti" userId="6f7481ba-01f5-4876-a0b7-8e91de911983" providerId="ADAL" clId="{EC87CA16-01B6-4C57-AB9A-9D176FFB4396}" dt="2023-11-22T13:11:22.403" v="0" actId="478"/>
      <pc:docMkLst>
        <pc:docMk/>
      </pc:docMkLst>
      <pc:sldChg chg="delSp delAnim">
        <pc:chgData name="Domenico Conforti" userId="6f7481ba-01f5-4876-a0b7-8e91de911983" providerId="ADAL" clId="{EC87CA16-01B6-4C57-AB9A-9D176FFB4396}" dt="2023-11-22T13:11:22.403" v="0" actId="478"/>
        <pc:sldMkLst>
          <pc:docMk/>
          <pc:sldMk cId="1751926036" sldId="303"/>
        </pc:sldMkLst>
        <pc:grpChg chg="del">
          <ac:chgData name="Domenico Conforti" userId="6f7481ba-01f5-4876-a0b7-8e91de911983" providerId="ADAL" clId="{EC87CA16-01B6-4C57-AB9A-9D176FFB4396}" dt="2023-11-22T13:11:22.403" v="0" actId="478"/>
          <ac:grpSpMkLst>
            <pc:docMk/>
            <pc:sldMk cId="1751926036" sldId="303"/>
            <ac:grpSpMk id="21" creationId="{00000000-0000-0000-0000-000000000000}"/>
          </ac:grpSpMkLst>
        </pc:gr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08E1-6848-4D51-8B77-4A11C432013F}" type="datetimeFigureOut">
              <a:rPr lang="it-IT" smtClean="0"/>
              <a:pPr/>
              <a:t>22/11/2023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7009-4874-4FFE-AEB3-CD4D6DA4A29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4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79589-1BB6-41CE-BD20-B898599A59DC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D3E2-E133-4323-91E6-8685C2EEF64B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E21E-CFE1-4999-99AC-0596EBC7AF0F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CB09-6528-41F5-9E5A-B968BA3D3A1D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2A969-0E64-4E3B-BC1A-451AD3739FEE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595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D390D-506D-47B2-AC44-4456C303C5EC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5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6A162-CAE8-49A0-92B4-9292131499A9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9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7E664-97D0-4F88-A01C-2F7E02A7828B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574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A7EB9-2A24-4260-9B55-0113389F3012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E5F1C-3853-412C-8EAD-F620FA48DFA0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807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CF449-F985-4CA3-BF93-4992C37A8B30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8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94833-15D9-4A2C-B259-F24DDEFE76EC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31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F422-B067-47D7-ADC7-6793F2D609F9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58E85-49A7-4AC6-A81E-D7F96B2153AE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06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258B0-2220-4A2F-8976-397E9C5AC04C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468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60DA5-AB77-4218-9DC4-367C961EE37E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181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4156C-1DBA-4B25-9568-A7E3F6C81AF7}" type="slidenum">
              <a:rPr lang="it-IT" altLang="it-IT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55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E59EE7-CDD5-44D2-A676-F2AF4760898C}" type="slidenum">
              <a:rPr kumimoji="0" lang="it-IT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8450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77406-C355-4A48-B8E8-97538223AEEE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1076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036DB-73F2-498C-8DB3-56F60C3607E4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96806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E96B13-224C-4466-8F0E-B8F864BF945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9499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F75544-42FF-4A9B-9324-180EA2CC35D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28688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099370-CCF8-44BF-91D4-BF9410D277A9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879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666B-E2A4-49D2-85ED-8D02E79F9B73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209C1-DCAB-469E-A29E-2313FE937FA0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1483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93ECD-47F7-42F1-9E91-479AFD944AF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3696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485F6-C8C7-4D7F-BBC9-FE89F96BBE16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9094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6488C-22C7-4CF9-BB91-FD1D298B30D2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69626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B0D2A-EB82-4AE4-A59D-EC7BE4FA068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262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9B15-FD39-41B8-9878-D2F3333B4365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5E8D-4408-4052-B95D-3A9E699B5971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880A-E196-4747-8AB6-9CECF01FD82A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E0FE-703E-4869-9F9F-51CABEDBB787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C5A-E87B-4A44-827C-B071102E32CD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6B2-2439-4AF7-91C7-89620FBC4C6D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12C13A-A203-49D0-976D-D8B73F6ECC6D}" type="datetime1">
              <a:rPr lang="it-IT" smtClean="0"/>
              <a:pPr/>
              <a:t>22/11/2023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it-IT" altLang="it-IT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328CF1-C1E4-401C-919E-BD770ECA1183}" type="slidenum">
              <a:rPr lang="it-IT" altLang="it-IT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 altLang="it-IT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444D4-9A99-430D-B270-611613EA986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0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566" y="1556792"/>
            <a:ext cx="8351068" cy="1985392"/>
          </a:xfrm>
        </p:spPr>
        <p:txBody>
          <a:bodyPr/>
          <a:lstStyle/>
          <a:p>
            <a:pPr algn="ctr" eaLnBrk="1" hangingPunct="1"/>
            <a:br>
              <a:rPr lang="it-IT" sz="4000" b="1" dirty="0"/>
            </a:br>
            <a:r>
              <a:rPr lang="it-IT" sz="4000" b="1" dirty="0"/>
              <a:t>Pianificazione e Gestione </a:t>
            </a:r>
            <a:br>
              <a:rPr lang="it-IT" sz="4000" b="1" dirty="0"/>
            </a:br>
            <a:r>
              <a:rPr lang="it-IT" sz="4000" b="1" dirty="0"/>
              <a:t>Sale Operatorie</a:t>
            </a:r>
            <a:br>
              <a:rPr lang="it-IT" sz="4000" b="1" dirty="0"/>
            </a:br>
            <a:br>
              <a:rPr lang="it-IT" sz="2000" b="1" dirty="0"/>
            </a:br>
            <a:r>
              <a:rPr lang="it-IT" sz="3200" b="1" dirty="0"/>
              <a:t>Modello Multi-Obiettivo e Algoritmi Genetici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32F792-219F-48B2-AF4F-F4AEA0F1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sz="2400" dirty="0"/>
              <a:t>LM-41 Medicina TD - PGSS A.A. 23/24</a:t>
            </a:r>
          </a:p>
          <a:p>
            <a:pPr algn="ctr"/>
            <a:r>
              <a:rPr lang="it-IT" sz="2400" dirty="0"/>
              <a:t>Mimmo Conforti</a:t>
            </a:r>
          </a:p>
        </p:txBody>
      </p:sp>
    </p:spTree>
    <p:extLst>
      <p:ext uri="{BB962C8B-B14F-4D97-AF65-F5344CB8AC3E}">
        <p14:creationId xmlns:p14="http://schemas.microsoft.com/office/powerpoint/2010/main" val="35022409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altLang="it-IT" sz="4000">
                <a:solidFill>
                  <a:schemeClr val="folHlink"/>
                </a:solidFill>
              </a:rPr>
              <a:t>Esempio di paesaggio d’idoneità di un AG con genotipi binari di </a:t>
            </a:r>
            <a:r>
              <a:rPr lang="it-IT" altLang="it-IT" sz="40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it-IT" altLang="it-IT" sz="4000">
                <a:solidFill>
                  <a:schemeClr val="folHlink"/>
                </a:solidFill>
              </a:rPr>
              <a:t> bit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Il numero di stringhe binarie di lunghezza </a:t>
            </a:r>
            <a:r>
              <a:rPr lang="it-IT" altLang="it-IT" sz="2400">
                <a:latin typeface="Times New Roman" panose="02020603050405020304" pitchFamily="18" charset="0"/>
              </a:rPr>
              <a:t>2</a:t>
            </a:r>
            <a:r>
              <a:rPr lang="it-IT" altLang="it-IT" sz="2400"/>
              <a:t> è </a:t>
            </a:r>
            <a:r>
              <a:rPr lang="it-IT" altLang="it-IT" sz="24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it-IT" altLang="it-IT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latin typeface="Times New Roman" panose="02020603050405020304" pitchFamily="18" charset="0"/>
                <a:sym typeface="Symbol" panose="05050102010706020507" pitchFamily="18" charset="2"/>
              </a:rPr>
              <a:t>= 2</a:t>
            </a:r>
            <a:r>
              <a:rPr lang="it-IT" altLang="it-IT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4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it-IT" altLang="it-IT" sz="2400">
                <a:latin typeface="Times New Roman" panose="02020603050405020304" pitchFamily="18" charset="0"/>
                <a:sym typeface="Symbol" panose="05050102010706020507" pitchFamily="18" charset="2"/>
              </a:rPr>
              <a:t>= 4</a:t>
            </a:r>
          </a:p>
          <a:p>
            <a:pPr eaLnBrk="1" hangingPunct="1"/>
            <a:r>
              <a:rPr lang="it-IT" altLang="it-IT" sz="2400"/>
              <a:t>Lo </a:t>
            </a:r>
            <a:r>
              <a:rPr lang="it-IT" altLang="it-IT" sz="2400">
                <a:solidFill>
                  <a:schemeClr val="folHlink"/>
                </a:solidFill>
              </a:rPr>
              <a:t>spazio di ricerca</a:t>
            </a:r>
            <a:r>
              <a:rPr lang="it-IT" altLang="it-IT" sz="2400"/>
              <a:t> dell’AG è dunque</a:t>
            </a:r>
          </a:p>
          <a:p>
            <a:pPr algn="ctr" eaLnBrk="1" hangingPunct="1">
              <a:buFontTx/>
              <a:buNone/>
            </a:pPr>
            <a:r>
              <a:rPr lang="it-IT" altLang="it-IT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S </a:t>
            </a:r>
            <a:r>
              <a:rPr lang="it-IT" altLang="it-IT" sz="2400">
                <a:solidFill>
                  <a:schemeClr val="folHlink"/>
                </a:solidFill>
                <a:latin typeface="Times New Roman" panose="02020603050405020304" pitchFamily="18" charset="0"/>
              </a:rPr>
              <a:t>= {(0,0), (0,1), (1,0), (1,1)}</a:t>
            </a:r>
          </a:p>
          <a:p>
            <a:pPr eaLnBrk="1" hangingPunct="1"/>
            <a:r>
              <a:rPr lang="it-IT" altLang="it-IT" sz="2400"/>
              <a:t>I valori di fitness sui punti di </a:t>
            </a:r>
            <a:r>
              <a:rPr lang="it-IT" altLang="it-IT" sz="2400" i="1">
                <a:latin typeface="Times New Roman" panose="02020603050405020304" pitchFamily="18" charset="0"/>
              </a:rPr>
              <a:t>S</a:t>
            </a:r>
            <a:r>
              <a:rPr lang="it-IT" altLang="it-IT" sz="2400"/>
              <a:t> definiscono il </a:t>
            </a:r>
            <a:r>
              <a:rPr lang="it-IT" altLang="it-IT" sz="2400">
                <a:solidFill>
                  <a:schemeClr val="folHlink"/>
                </a:solidFill>
              </a:rPr>
              <a:t>paesaggio d’idoneità</a:t>
            </a:r>
            <a:r>
              <a:rPr lang="it-IT" altLang="it-IT" sz="2400"/>
              <a:t> dell’AG</a:t>
            </a:r>
          </a:p>
        </p:txBody>
      </p:sp>
      <p:pic>
        <p:nvPicPr>
          <p:cNvPr id="8196" name="Picture 4" descr="fitness_landscap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08325" y="3938588"/>
            <a:ext cx="2927350" cy="218757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388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Operatori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Una volta che la funzione di fitness ha determinato il valore di bontà di ogni individuo della popolazione, </a:t>
            </a:r>
            <a:r>
              <a:rPr lang="it-IT" altLang="it-IT" sz="2800" dirty="0">
                <a:solidFill>
                  <a:schemeClr val="folHlink"/>
                </a:solidFill>
              </a:rPr>
              <a:t>una nuova popolazione di individui (o genotipi) viene creata applicando alcuni operatori</a:t>
            </a:r>
            <a:r>
              <a:rPr lang="it-IT" altLang="it-IT" sz="2800" dirty="0"/>
              <a:t> che si ispirano alla selezione naturale e alla genetica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Gli operatori proposti sono: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>
                <a:solidFill>
                  <a:schemeClr val="folHlink"/>
                </a:solidFill>
              </a:rPr>
              <a:t>Selezione</a:t>
            </a:r>
            <a:r>
              <a:rPr lang="it-IT" altLang="it-IT" sz="2400" dirty="0"/>
              <a:t> (ispirato alla selezione naturale)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>
                <a:solidFill>
                  <a:schemeClr val="folHlink"/>
                </a:solidFill>
              </a:rPr>
              <a:t>Crossover</a:t>
            </a:r>
            <a:r>
              <a:rPr lang="it-IT" altLang="it-IT" sz="2400" dirty="0"/>
              <a:t> (ispirato alla genetica)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>
                <a:solidFill>
                  <a:schemeClr val="folHlink"/>
                </a:solidFill>
              </a:rPr>
              <a:t>Mutazione</a:t>
            </a:r>
            <a:r>
              <a:rPr lang="it-IT" altLang="it-IT" sz="2400" dirty="0"/>
              <a:t> (ispirato alla genetica)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 dirty="0"/>
              <a:t>Gli ultimi due sono detti </a:t>
            </a:r>
            <a:r>
              <a:rPr lang="it-IT" altLang="it-IT" sz="2800" dirty="0">
                <a:solidFill>
                  <a:schemeClr val="folHlink"/>
                </a:solidFill>
              </a:rPr>
              <a:t>operatori genetici</a:t>
            </a:r>
          </a:p>
        </p:txBody>
      </p:sp>
    </p:spTree>
    <p:extLst>
      <p:ext uri="{BB962C8B-B14F-4D97-AF65-F5344CB8AC3E}">
        <p14:creationId xmlns:p14="http://schemas.microsoft.com/office/powerpoint/2010/main" val="108366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L’operatore di selezione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La selezione naturale Darwiniana sostiene che gli </a:t>
            </a:r>
            <a:r>
              <a:rPr lang="it-IT" altLang="it-IT" sz="2800" dirty="0">
                <a:solidFill>
                  <a:schemeClr val="folHlink"/>
                </a:solidFill>
              </a:rPr>
              <a:t>individui più “forti”</a:t>
            </a:r>
            <a:r>
              <a:rPr lang="it-IT" altLang="it-IT" sz="2800" dirty="0"/>
              <a:t> abbiano maggiori probabilità di sopravvivere nell’ambiente in cui vivono e, dunque, </a:t>
            </a:r>
            <a:r>
              <a:rPr lang="it-IT" altLang="it-IT" sz="2800" dirty="0">
                <a:solidFill>
                  <a:schemeClr val="folHlink"/>
                </a:solidFill>
              </a:rPr>
              <a:t>maggiore probabilità di riprodursi</a:t>
            </a:r>
          </a:p>
          <a:p>
            <a:pPr eaLnBrk="1" hangingPunct="1"/>
            <a:r>
              <a:rPr lang="it-IT" altLang="it-IT" sz="2800" dirty="0"/>
              <a:t>Nel contesto dell’AG, </a:t>
            </a:r>
            <a:r>
              <a:rPr lang="it-IT" altLang="it-IT" sz="2800" dirty="0">
                <a:solidFill>
                  <a:schemeClr val="folHlink"/>
                </a:solidFill>
              </a:rPr>
              <a:t>gli individui più forti sono quelli con fitness più alta</a:t>
            </a:r>
            <a:r>
              <a:rPr lang="it-IT" altLang="it-IT" sz="2800" dirty="0"/>
              <a:t>, poiché risolvono meglio di altri il problema di ricerca dato; per questo </a:t>
            </a:r>
            <a:r>
              <a:rPr lang="it-IT" altLang="it-IT" sz="2800" dirty="0">
                <a:solidFill>
                  <a:schemeClr val="folHlink"/>
                </a:solidFill>
              </a:rPr>
              <a:t>essi devono essere privilegiati nella fase di selezione </a:t>
            </a:r>
            <a:r>
              <a:rPr lang="it-IT" altLang="it-IT" sz="2800" dirty="0"/>
              <a:t>degli  individui che potranno riprodursi dando luogo a nuovi individui</a:t>
            </a:r>
          </a:p>
        </p:txBody>
      </p:sp>
    </p:spTree>
    <p:extLst>
      <p:ext uri="{BB962C8B-B14F-4D97-AF65-F5344CB8AC3E}">
        <p14:creationId xmlns:p14="http://schemas.microsoft.com/office/powerpoint/2010/main" val="409509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 Mating pool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 dirty="0"/>
              <a:t>Ogni volta che un individuo della popolazione è selezionato ne viene creata una copia; tale copia è inserita nel così detto </a:t>
            </a:r>
            <a:r>
              <a:rPr lang="it-IT" altLang="it-IT" sz="2800" dirty="0" err="1">
                <a:solidFill>
                  <a:schemeClr val="folHlink"/>
                </a:solidFill>
              </a:rPr>
              <a:t>mating</a:t>
            </a:r>
            <a:r>
              <a:rPr lang="it-IT" altLang="it-IT" sz="2800" dirty="0">
                <a:solidFill>
                  <a:schemeClr val="folHlink"/>
                </a:solidFill>
              </a:rPr>
              <a:t> pool</a:t>
            </a:r>
            <a:endParaRPr lang="it-IT" altLang="it-IT" sz="2800" dirty="0"/>
          </a:p>
          <a:p>
            <a:pPr eaLnBrk="1" hangingPunct="1"/>
            <a:r>
              <a:rPr lang="it-IT" altLang="it-IT" sz="2800" dirty="0"/>
              <a:t>Quando il </a:t>
            </a:r>
            <a:r>
              <a:rPr lang="it-IT" altLang="it-IT" sz="2800" dirty="0" err="1"/>
              <a:t>mating</a:t>
            </a:r>
            <a:r>
              <a:rPr lang="it-IT" altLang="it-IT" sz="2800" dirty="0"/>
              <a:t> pool è riempito con esattamente </a:t>
            </a:r>
            <a:r>
              <a:rPr lang="it-IT" altLang="it-IT" sz="2800" i="1" dirty="0">
                <a:latin typeface="Times New Roman" panose="02020603050405020304" pitchFamily="18" charset="0"/>
              </a:rPr>
              <a:t>n</a:t>
            </a:r>
            <a:r>
              <a:rPr lang="it-IT" altLang="it-IT" sz="2800" dirty="0"/>
              <a:t> (numero di individui della popolazione) copie di individui della popolazione, </a:t>
            </a:r>
            <a:r>
              <a:rPr lang="it-IT" altLang="it-IT" sz="2800" dirty="0">
                <a:solidFill>
                  <a:schemeClr val="folHlink"/>
                </a:solidFill>
              </a:rPr>
              <a:t>nuovi </a:t>
            </a:r>
            <a:r>
              <a:rPr lang="it-IT" altLang="it-IT" sz="2800" i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800" dirty="0">
                <a:solidFill>
                  <a:schemeClr val="folHlink"/>
                </a:solidFill>
              </a:rPr>
              <a:t> discendenti sono creati applicando gli operatori genetici</a:t>
            </a:r>
          </a:p>
        </p:txBody>
      </p:sp>
    </p:spTree>
    <p:extLst>
      <p:ext uri="{BB962C8B-B14F-4D97-AF65-F5344CB8AC3E}">
        <p14:creationId xmlns:p14="http://schemas.microsoft.com/office/powerpoint/2010/main" val="427024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Crossover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197225"/>
          </a:xfrm>
        </p:spPr>
        <p:txBody>
          <a:bodyPr/>
          <a:lstStyle/>
          <a:p>
            <a:pPr eaLnBrk="1" hangingPunct="1"/>
            <a:r>
              <a:rPr lang="it-IT" altLang="it-IT" sz="2400">
                <a:solidFill>
                  <a:schemeClr val="folHlink"/>
                </a:solidFill>
              </a:rPr>
              <a:t>Si scelgono a caso due individui</a:t>
            </a:r>
            <a:r>
              <a:rPr lang="it-IT" altLang="it-IT" sz="2400"/>
              <a:t> nel mating pool (</a:t>
            </a:r>
            <a:r>
              <a:rPr lang="it-IT" altLang="it-IT" sz="2400">
                <a:solidFill>
                  <a:schemeClr val="folHlink"/>
                </a:solidFill>
              </a:rPr>
              <a:t>genitori</a:t>
            </a:r>
            <a:r>
              <a:rPr lang="it-IT" altLang="it-IT" sz="2400"/>
              <a:t>) e un punto di taglio (</a:t>
            </a:r>
            <a:r>
              <a:rPr lang="it-IT" altLang="it-IT" sz="2400">
                <a:solidFill>
                  <a:schemeClr val="folHlink"/>
                </a:solidFill>
              </a:rPr>
              <a:t>punto di crossover</a:t>
            </a:r>
            <a:r>
              <a:rPr lang="it-IT" altLang="it-IT" sz="2400"/>
              <a:t>) su di essi. Le porzioni di genotipo alla destra del punto di crossover vengono scambiate generando due discendenti.</a:t>
            </a:r>
          </a:p>
          <a:p>
            <a:pPr eaLnBrk="1" hangingPunct="1"/>
            <a:r>
              <a:rPr lang="it-IT" altLang="it-IT" sz="2400"/>
              <a:t>L'operatore di crossover è applicato, in accordo a una prefissata probabilità </a:t>
            </a:r>
            <a:r>
              <a:rPr lang="it-IT" altLang="it-IT" sz="2400" i="1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it-IT" altLang="it-IT" sz="2400" i="1" baseline="-25000">
                <a:solidFill>
                  <a:schemeClr val="folHlink"/>
                </a:solidFill>
                <a:latin typeface="Times New Roman" panose="02020603050405020304" pitchFamily="18" charset="0"/>
              </a:rPr>
              <a:t>c</a:t>
            </a:r>
            <a:r>
              <a:rPr lang="it-IT" altLang="it-IT" sz="2400"/>
              <a:t>, </a:t>
            </a:r>
            <a:r>
              <a:rPr lang="it-IT" altLang="it-IT" sz="2400" i="1">
                <a:latin typeface="Times New Roman" panose="02020603050405020304" pitchFamily="18" charset="0"/>
              </a:rPr>
              <a:t>n</a:t>
            </a:r>
            <a:r>
              <a:rPr lang="it-IT" altLang="it-IT" sz="2400">
                <a:latin typeface="Times New Roman" panose="02020603050405020304" pitchFamily="18" charset="0"/>
              </a:rPr>
              <a:t>/2</a:t>
            </a:r>
            <a:r>
              <a:rPr lang="it-IT" altLang="it-IT" sz="2400"/>
              <a:t> volte in modo da ottenere </a:t>
            </a:r>
            <a:r>
              <a:rPr lang="it-IT" altLang="it-IT" sz="2400" i="1">
                <a:latin typeface="Times New Roman" panose="02020603050405020304" pitchFamily="18" charset="0"/>
              </a:rPr>
              <a:t>n</a:t>
            </a:r>
            <a:r>
              <a:rPr lang="it-IT" altLang="it-IT" sz="2400"/>
              <a:t> discendenti; nel caso in cui il crossover non sia applicato, i discendenti coincidono con i genitori.</a:t>
            </a:r>
          </a:p>
        </p:txBody>
      </p:sp>
      <p:pic>
        <p:nvPicPr>
          <p:cNvPr id="14340" name="Picture 4" descr="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4941888"/>
            <a:ext cx="54991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13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Mutazione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68663"/>
          </a:xfrm>
        </p:spPr>
        <p:txBody>
          <a:bodyPr/>
          <a:lstStyle/>
          <a:p>
            <a:pPr eaLnBrk="1" hangingPunct="1"/>
            <a:r>
              <a:rPr lang="it-IT" altLang="it-IT" sz="2400" dirty="0"/>
              <a:t>Una volta che due discendenti sono stati generati per mezzo del crossover, in funzione di </a:t>
            </a:r>
            <a:r>
              <a:rPr lang="it-IT" altLang="it-IT" sz="2400"/>
              <a:t>una data e usualmente piccola </a:t>
            </a:r>
            <a:r>
              <a:rPr lang="it-IT" altLang="it-IT" sz="2400" dirty="0" err="1"/>
              <a:t>probabilita</a:t>
            </a:r>
            <a:r>
              <a:rPr lang="it-IT" altLang="it-IT" sz="2400" dirty="0"/>
              <a:t> </a:t>
            </a:r>
            <a:r>
              <a:rPr lang="it-IT" altLang="it-IT" sz="2400" i="1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it-IT" altLang="it-IT" sz="2400" i="1" baseline="-25000" dirty="0" err="1">
                <a:solidFill>
                  <a:schemeClr val="folHlink"/>
                </a:solidFill>
                <a:latin typeface="Times New Roman" panose="02020603050405020304" pitchFamily="18" charset="0"/>
              </a:rPr>
              <a:t>m</a:t>
            </a:r>
            <a:r>
              <a:rPr lang="it-IT" altLang="it-IT" sz="2400" dirty="0"/>
              <a:t>, il valore dei bit dei nuovi individui sono cambiati da 0 in 1 o viceversa. </a:t>
            </a:r>
          </a:p>
          <a:p>
            <a:pPr eaLnBrk="1" hangingPunct="1"/>
            <a:r>
              <a:rPr lang="it-IT" altLang="it-IT" sz="2400" dirty="0"/>
              <a:t>Come il crossover, rappresenta una metafora della riproduzione sessuale, l'operatore di mutazione modella il fenomeno genetico della rara variazione di elementi del genotipo negli esseri viventi durante la riproduzione sessuale.</a:t>
            </a:r>
          </a:p>
        </p:txBody>
      </p:sp>
      <p:pic>
        <p:nvPicPr>
          <p:cNvPr id="15364" name="Picture 4" descr="mutazi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5145088"/>
            <a:ext cx="5611813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18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16</a:t>
            </a:fld>
            <a:endParaRPr lang="it-IT"/>
          </a:p>
        </p:txBody>
      </p:sp>
      <p:grpSp>
        <p:nvGrpSpPr>
          <p:cNvPr id="28" name="Gruppo 27"/>
          <p:cNvGrpSpPr/>
          <p:nvPr/>
        </p:nvGrpSpPr>
        <p:grpSpPr>
          <a:xfrm>
            <a:off x="2411760" y="913365"/>
            <a:ext cx="4864027" cy="5235834"/>
            <a:chOff x="1071367" y="65374"/>
            <a:chExt cx="4864027" cy="5235834"/>
          </a:xfrm>
        </p:grpSpPr>
        <p:sp>
          <p:nvSpPr>
            <p:cNvPr id="29" name="Rettangolo 28"/>
            <p:cNvSpPr/>
            <p:nvPr/>
          </p:nvSpPr>
          <p:spPr>
            <a:xfrm>
              <a:off x="4029102" y="65374"/>
              <a:ext cx="1906292" cy="828092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Initial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P0 (N 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individuals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30" name="Rettangolo 29"/>
            <p:cNvSpPr/>
            <p:nvPr/>
          </p:nvSpPr>
          <p:spPr>
            <a:xfrm>
              <a:off x="2107977" y="893466"/>
              <a:ext cx="1548172" cy="573684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Fitness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Evaluation</a:t>
              </a:r>
            </a:p>
          </p:txBody>
        </p:sp>
        <p:sp>
          <p:nvSpPr>
            <p:cNvPr id="31" name="Rettangolo 30"/>
            <p:cNvSpPr/>
            <p:nvPr/>
          </p:nvSpPr>
          <p:spPr>
            <a:xfrm>
              <a:off x="2095455" y="4524781"/>
              <a:ext cx="1548172" cy="32403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Mutation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ttangolo 31"/>
            <p:cNvSpPr/>
            <p:nvPr/>
          </p:nvSpPr>
          <p:spPr>
            <a:xfrm>
              <a:off x="2107977" y="3429724"/>
              <a:ext cx="1548172" cy="324036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Selection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ttangolo 32"/>
            <p:cNvSpPr/>
            <p:nvPr/>
          </p:nvSpPr>
          <p:spPr>
            <a:xfrm>
              <a:off x="2095455" y="3868311"/>
              <a:ext cx="1548172" cy="476450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Crossover</a:t>
              </a:r>
            </a:p>
          </p:txBody>
        </p:sp>
        <p:cxnSp>
          <p:nvCxnSpPr>
            <p:cNvPr id="34" name="Connettore 2 33"/>
            <p:cNvCxnSpPr/>
            <p:nvPr/>
          </p:nvCxnSpPr>
          <p:spPr>
            <a:xfrm>
              <a:off x="2869541" y="1579834"/>
              <a:ext cx="0" cy="5263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Connettore 2 34"/>
            <p:cNvCxnSpPr/>
            <p:nvPr/>
          </p:nvCxnSpPr>
          <p:spPr>
            <a:xfrm flipV="1">
              <a:off x="3715635" y="2613602"/>
              <a:ext cx="5313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onnettore 2 35"/>
            <p:cNvCxnSpPr>
              <a:endCxn id="32" idx="0"/>
            </p:cNvCxnSpPr>
            <p:nvPr/>
          </p:nvCxnSpPr>
          <p:spPr>
            <a:xfrm>
              <a:off x="2882063" y="2833157"/>
              <a:ext cx="0" cy="5965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CasellaDiTesto 36"/>
            <p:cNvSpPr txBox="1"/>
            <p:nvPr/>
          </p:nvSpPr>
          <p:spPr>
            <a:xfrm>
              <a:off x="3755740" y="2244270"/>
              <a:ext cx="491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yes</a:t>
              </a: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4246965" y="2428936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End</a:t>
              </a:r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2465896" y="294770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no</a:t>
              </a:r>
            </a:p>
          </p:txBody>
        </p:sp>
        <p:sp>
          <p:nvSpPr>
            <p:cNvPr id="40" name="Rettangolo 39"/>
            <p:cNvSpPr/>
            <p:nvPr/>
          </p:nvSpPr>
          <p:spPr>
            <a:xfrm>
              <a:off x="1991544" y="3241623"/>
              <a:ext cx="1764196" cy="1735549"/>
            </a:xfrm>
            <a:prstGeom prst="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Connettore 1 40"/>
            <p:cNvCxnSpPr>
              <a:stCxn id="40" idx="2"/>
            </p:cNvCxnSpPr>
            <p:nvPr/>
          </p:nvCxnSpPr>
          <p:spPr>
            <a:xfrm flipH="1">
              <a:off x="2869541" y="4977172"/>
              <a:ext cx="4101" cy="32403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 flipH="1">
              <a:off x="1379476" y="5301208"/>
              <a:ext cx="1490065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/>
          </p:nvCxnSpPr>
          <p:spPr>
            <a:xfrm flipV="1">
              <a:off x="1379476" y="1977378"/>
              <a:ext cx="0" cy="332383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CasellaDiTesto 43"/>
            <p:cNvSpPr txBox="1"/>
            <p:nvPr/>
          </p:nvSpPr>
          <p:spPr>
            <a:xfrm>
              <a:off x="1071367" y="1658321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i=i+1</a:t>
              </a:r>
            </a:p>
          </p:txBody>
        </p:sp>
        <p:cxnSp>
          <p:nvCxnSpPr>
            <p:cNvPr id="45" name="Connettore 1 44"/>
            <p:cNvCxnSpPr/>
            <p:nvPr/>
          </p:nvCxnSpPr>
          <p:spPr>
            <a:xfrm flipV="1">
              <a:off x="1379476" y="1055484"/>
              <a:ext cx="0" cy="594066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Connettore 2 45"/>
            <p:cNvCxnSpPr/>
            <p:nvPr/>
          </p:nvCxnSpPr>
          <p:spPr>
            <a:xfrm>
              <a:off x="1390525" y="1055484"/>
              <a:ext cx="6010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/>
          </p:nvCxnSpPr>
          <p:spPr>
            <a:xfrm flipH="1">
              <a:off x="3431704" y="497422"/>
              <a:ext cx="629915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Connettore 2 47"/>
            <p:cNvCxnSpPr/>
            <p:nvPr/>
          </p:nvCxnSpPr>
          <p:spPr>
            <a:xfrm>
              <a:off x="3431704" y="497422"/>
              <a:ext cx="0" cy="3060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CasellaDiTesto 48"/>
            <p:cNvSpPr txBox="1"/>
            <p:nvPr/>
          </p:nvSpPr>
          <p:spPr>
            <a:xfrm>
              <a:off x="3545190" y="111089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i=0</a:t>
              </a:r>
            </a:p>
          </p:txBody>
        </p:sp>
        <p:sp>
          <p:nvSpPr>
            <p:cNvPr id="50" name="Rombo 49"/>
            <p:cNvSpPr/>
            <p:nvPr/>
          </p:nvSpPr>
          <p:spPr>
            <a:xfrm>
              <a:off x="2023447" y="2169463"/>
              <a:ext cx="1692188" cy="908418"/>
            </a:xfrm>
            <a:prstGeom prst="diamond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Stop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</a:t>
              </a:r>
              <a:endParaRPr kumimoji="0" lang="it-I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Rettangolo 50"/>
          <p:cNvSpPr/>
          <p:nvPr/>
        </p:nvSpPr>
        <p:spPr>
          <a:xfrm>
            <a:off x="49683" y="706811"/>
            <a:ext cx="39707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err="1"/>
              <a:t>Genetic</a:t>
            </a:r>
            <a:r>
              <a:rPr lang="it-IT" sz="3600" dirty="0"/>
              <a:t> </a:t>
            </a:r>
            <a:r>
              <a:rPr lang="it-IT" sz="3600" dirty="0" err="1"/>
              <a:t>algorithms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337221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Schema iterativo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5495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AG {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t=0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inizializza la popolazione P(t) in maniera casuale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valuta la popolazione P(t)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mentre (!criterio_fermata) {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t=t+1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crea P(t) applicando selezione, crossover e mutazione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valuta P(t)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it-IT" altLang="it-IT" sz="1600"/>
              <a:t>}</a:t>
            </a:r>
            <a:endParaRPr lang="it-IT" altLang="it-IT" sz="1800"/>
          </a:p>
        </p:txBody>
      </p:sp>
      <p:pic>
        <p:nvPicPr>
          <p:cNvPr id="16388" name="Picture 4" descr="evoluzi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221163"/>
            <a:ext cx="8208963" cy="249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6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4282" y="214290"/>
            <a:ext cx="52864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2D700"/>
              </a:buClr>
              <a:buSzPct val="120000"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Decision</a:t>
            </a: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variables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4A9C243-80EF-47B3-AE25-A01E4AE60A28}"/>
                  </a:ext>
                </a:extLst>
              </p:cNvPr>
              <p:cNvSpPr/>
              <p:nvPr/>
            </p:nvSpPr>
            <p:spPr>
              <a:xfrm>
                <a:off x="143508" y="1272191"/>
                <a:ext cx="8856984" cy="4313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𝑥</m:t>
                        </m:r>
                      </m:e>
                      <m:sub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𝑡𝑏</m:t>
                        </m:r>
                      </m:sub>
                      <m:sup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𝑖𝑓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𝑡𝑒𝑎𝑚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𝑤𝑜𝑟𝑘𝑠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𝑂𝑅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𝑜𝑡h𝑒𝑟𝑤𝑖𝑠𝑒</m:t>
                            </m:r>
                          </m:den>
                        </m:f>
                      </m:e>
                    </m:d>
                  </m:oMath>
                </a14:m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𝑦</m:t>
                        </m:r>
                      </m:e>
                      <m:sub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𝑡𝑝𝑏</m:t>
                        </m:r>
                      </m:sub>
                      <m:sup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𝑖𝑓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𝑡𝑒𝑎𝑚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𝑜𝑝𝑒𝑟𝑎𝑡𝑒𝑠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𝑝𝑎𝑡𝑖𝑒𝑛𝑡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𝑂𝑅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𝑜𝑡h𝑒𝑟𝑤𝑖𝑠𝑒</m:t>
                            </m:r>
                          </m:den>
                        </m:f>
                      </m:e>
                    </m:d>
                  </m:oMath>
                </a14:m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SupPr>
                      <m:e>
                        <m:r>
                          <a:rPr lang="it-IT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𝑜</m:t>
                        </m:r>
                      </m:e>
                      <m:sub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𝑡𝑏</m:t>
                        </m:r>
                      </m:sub>
                      <m:sup>
                        <m:r>
                          <a:rPr lang="it-IT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800" i="1" dirty="0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1 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𝑖𝑓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𝑡𝑒𝑎𝑚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𝑡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𝑜𝑣𝑒𝑟𝑡𝑖𝑚𝑒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it-IT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𝑂𝑅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𝑏𝑙𝑜𝑐𝑘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0 </m:t>
                            </m:r>
                            <m:r>
                              <a:rPr lang="it-IT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𝑜𝑡h𝑒𝑟𝑤𝑖𝑠𝑒</m:t>
                            </m:r>
                          </m:den>
                        </m:f>
                      </m:e>
                    </m:d>
                  </m:oMath>
                </a14:m>
                <a:endParaRPr lang="en-US" sz="2800" i="1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A4A9C243-80EF-47B3-AE25-A01E4AE60A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272191"/>
                <a:ext cx="8856984" cy="4313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2CD761F-B556-4560-AD8A-CA5F42CDE356}"/>
              </a:ext>
            </a:extLst>
          </p:cNvPr>
          <p:cNvSpPr txBox="1"/>
          <p:nvPr/>
        </p:nvSpPr>
        <p:spPr>
          <a:xfrm>
            <a:off x="6141494" y="1272191"/>
            <a:ext cx="28693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Decisione di assegnamento 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del blocco temporale al team 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della specialità chirurgica </a:t>
            </a:r>
            <a:r>
              <a:rPr lang="it-IT" dirty="0"/>
              <a:t>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6D4C89-2FE2-4005-9CF8-3008A78E41F1}"/>
              </a:ext>
            </a:extLst>
          </p:cNvPr>
          <p:cNvSpPr txBox="1"/>
          <p:nvPr/>
        </p:nvSpPr>
        <p:spPr>
          <a:xfrm>
            <a:off x="6156910" y="3573016"/>
            <a:ext cx="2844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Decisione di schedulazione 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dell’intervento nel blocco temporale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CB082B9-490B-4E41-A417-A00924F4EC93}"/>
              </a:ext>
            </a:extLst>
          </p:cNvPr>
          <p:cNvSpPr txBox="1"/>
          <p:nvPr/>
        </p:nvSpPr>
        <p:spPr>
          <a:xfrm>
            <a:off x="6153992" y="5444196"/>
            <a:ext cx="2844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</a:rPr>
              <a:t>Decisione di utilizzo </a:t>
            </a:r>
          </a:p>
          <a:p>
            <a:r>
              <a:rPr lang="it-IT" sz="1600" dirty="0">
                <a:solidFill>
                  <a:schemeClr val="bg1"/>
                </a:solidFill>
              </a:rPr>
              <a:t>del blocco di </a:t>
            </a:r>
            <a:r>
              <a:rPr lang="it-IT" sz="1600" dirty="0" err="1">
                <a:solidFill>
                  <a:schemeClr val="bg1"/>
                </a:solidFill>
              </a:rPr>
              <a:t>overtime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8" name="Object 7"/>
          <p:cNvGraphicFramePr>
            <a:graphicFrameLocks noChangeAspect="1"/>
          </p:cNvGraphicFramePr>
          <p:nvPr>
            <p:extLst/>
          </p:nvPr>
        </p:nvGraphicFramePr>
        <p:xfrm>
          <a:off x="5025964" y="702964"/>
          <a:ext cx="3235475" cy="1217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zione" r:id="rId3" imgW="1498600" imgH="558800" progId="Equation.3">
                  <p:embed/>
                </p:oleObj>
              </mc:Choice>
              <mc:Fallback>
                <p:oleObj name="Equazione" r:id="rId3" imgW="1498600" imgH="558800" progId="Equation.3">
                  <p:embed/>
                  <p:pic>
                    <p:nvPicPr>
                      <p:cNvPr id="5427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964" y="702964"/>
                        <a:ext cx="3235475" cy="1217376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14282" y="214290"/>
            <a:ext cx="528641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E2D700"/>
              </a:buClr>
              <a:buSzPct val="120000"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Five</a:t>
            </a: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</a:t>
            </a:r>
            <a:r>
              <a:rPr kumimoji="0" lang="it-IT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it-IT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functions</a:t>
            </a:r>
            <a:endParaRPr kumimoji="0" lang="it-IT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3779912" y="1920340"/>
            <a:ext cx="564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Minimization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of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waiting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time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of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patients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52" name="Object 180"/>
              <p:cNvSpPr txBox="1"/>
              <p:nvPr/>
            </p:nvSpPr>
            <p:spPr bwMode="auto">
              <a:xfrm>
                <a:off x="222250" y="703263"/>
                <a:ext cx="3609975" cy="1217612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nary>
                            <m:naryPr>
                              <m:chr m:val="∑"/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eqAr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it-IT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eqArr>
                                    <m:eqArrPr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</m:e>
                                    <m:e/>
                                  </m:eqAr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𝑡𝑝𝑏</m:t>
                                          </m:r>
                                        </m:sub>
                                        <m:sup>
                                          <m:r>
                                            <a:rPr lang="it-IT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it-IT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4452" name="Object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250" y="703263"/>
                <a:ext cx="3609975" cy="12176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453" name="Object 181"/>
          <p:cNvGraphicFramePr>
            <a:graphicFrameLocks noChangeAspect="1"/>
          </p:cNvGraphicFramePr>
          <p:nvPr>
            <p:extLst/>
          </p:nvPr>
        </p:nvGraphicFramePr>
        <p:xfrm>
          <a:off x="314325" y="2359025"/>
          <a:ext cx="348773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zione" r:id="rId6" imgW="1409400" imgH="558720" progId="Equation.3">
                  <p:embed/>
                </p:oleObj>
              </mc:Choice>
              <mc:Fallback>
                <p:oleObj name="Equazione" r:id="rId6" imgW="1409400" imgH="558720" progId="Equation.3">
                  <p:embed/>
                  <p:pic>
                    <p:nvPicPr>
                      <p:cNvPr id="54453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2359025"/>
                        <a:ext cx="3487738" cy="13843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po 2"/>
          <p:cNvGrpSpPr/>
          <p:nvPr/>
        </p:nvGrpSpPr>
        <p:grpSpPr>
          <a:xfrm>
            <a:off x="5292725" y="5380038"/>
            <a:ext cx="3611563" cy="1458490"/>
            <a:chOff x="5292725" y="5142454"/>
            <a:chExt cx="3611563" cy="1696074"/>
          </a:xfrm>
        </p:grpSpPr>
        <p:graphicFrame>
          <p:nvGraphicFramePr>
            <p:cNvPr id="54279" name="Object 10"/>
            <p:cNvGraphicFramePr>
              <a:graphicFrameLocks noChangeAspect="1"/>
            </p:cNvGraphicFramePr>
            <p:nvPr>
              <p:extLst/>
            </p:nvPr>
          </p:nvGraphicFramePr>
          <p:xfrm>
            <a:off x="5292725" y="5142454"/>
            <a:ext cx="3611563" cy="133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zione" r:id="rId8" imgW="1358640" imgH="558720" progId="Equation.3">
                    <p:embed/>
                  </p:oleObj>
                </mc:Choice>
                <mc:Fallback>
                  <p:oleObj name="Equazione" r:id="rId8" imgW="1358640" imgH="558720" progId="Equation.3">
                    <p:embed/>
                    <p:pic>
                      <p:nvPicPr>
                        <p:cNvPr id="5427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25" y="5142454"/>
                          <a:ext cx="3611563" cy="133103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ttangolo 9"/>
            <p:cNvSpPr/>
            <p:nvPr/>
          </p:nvSpPr>
          <p:spPr>
            <a:xfrm>
              <a:off x="5364088" y="6469196"/>
              <a:ext cx="32702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Minimization of overtime cost</a:t>
              </a:r>
            </a:p>
          </p:txBody>
        </p:sp>
      </p:grpSp>
      <p:sp>
        <p:nvSpPr>
          <p:cNvPr id="11" name="Rettangolo 10"/>
          <p:cNvSpPr/>
          <p:nvPr/>
        </p:nvSpPr>
        <p:spPr>
          <a:xfrm>
            <a:off x="3881297" y="2770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Maximization throughput of  scheduled patients</a:t>
            </a:r>
          </a:p>
        </p:txBody>
      </p:sp>
      <p:grpSp>
        <p:nvGrpSpPr>
          <p:cNvPr id="2" name="Gruppo 1"/>
          <p:cNvGrpSpPr/>
          <p:nvPr/>
        </p:nvGrpSpPr>
        <p:grpSpPr>
          <a:xfrm>
            <a:off x="173925" y="4019939"/>
            <a:ext cx="7281488" cy="1704057"/>
            <a:chOff x="173925" y="4019939"/>
            <a:chExt cx="7281488" cy="1704057"/>
          </a:xfrm>
        </p:grpSpPr>
        <p:graphicFrame>
          <p:nvGraphicFramePr>
            <p:cNvPr id="5427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210063" y="4019939"/>
            <a:ext cx="7245350" cy="1281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zione" r:id="rId10" imgW="3111480" imgH="558720" progId="Equation.3">
                    <p:embed/>
                  </p:oleObj>
                </mc:Choice>
                <mc:Fallback>
                  <p:oleObj name="Equazione" r:id="rId10" imgW="3111480" imgH="558720" progId="Equation.3">
                    <p:embed/>
                    <p:pic>
                      <p:nvPicPr>
                        <p:cNvPr id="5427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63" y="4019939"/>
                          <a:ext cx="7245350" cy="1281269"/>
                        </a:xfrm>
                        <a:prstGeom prst="rect">
                          <a:avLst/>
                        </a:prstGeom>
                        <a:solidFill>
                          <a:srgbClr val="CC99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Rettangolo 12"/>
            <p:cNvSpPr/>
            <p:nvPr/>
          </p:nvSpPr>
          <p:spPr>
            <a:xfrm>
              <a:off x="173925" y="5354664"/>
              <a:ext cx="3605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Resource</a:t>
              </a:r>
              <a:r>
                <a: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 </a:t>
              </a:r>
              <a:r>
                <a:rPr kumimoji="0" lang="it-I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efficiency</a:t>
              </a:r>
              <a:r>
                <a: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 </a:t>
              </a:r>
              <a:r>
                <a:rPr kumimoji="0" lang="it-IT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tantia"/>
                  <a:ea typeface="+mn-ea"/>
                  <a:cs typeface="+mn-cs"/>
                </a:rPr>
                <a:t>maximization</a:t>
              </a:r>
              <a:endPara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5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1" y="294521"/>
            <a:ext cx="8226725" cy="312064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8" y="112158"/>
            <a:ext cx="8493988" cy="6768000"/>
          </a:xfrm>
          <a:prstGeom prst="rect">
            <a:avLst/>
          </a:prstGeom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4</a:t>
            </a:fld>
            <a:endParaRPr lang="it-IT"/>
          </a:p>
        </p:txBody>
      </p:sp>
      <p:grpSp>
        <p:nvGrpSpPr>
          <p:cNvPr id="13" name="Gruppo 12"/>
          <p:cNvGrpSpPr/>
          <p:nvPr/>
        </p:nvGrpSpPr>
        <p:grpSpPr>
          <a:xfrm>
            <a:off x="4000874" y="2253206"/>
            <a:ext cx="2411779" cy="1728192"/>
            <a:chOff x="3131840" y="2336639"/>
            <a:chExt cx="2411779" cy="1728192"/>
          </a:xfrm>
        </p:grpSpPr>
        <p:sp>
          <p:nvSpPr>
            <p:cNvPr id="8" name="Parentesi graffa chiusa 7"/>
            <p:cNvSpPr/>
            <p:nvPr/>
          </p:nvSpPr>
          <p:spPr>
            <a:xfrm>
              <a:off x="3131840" y="2336639"/>
              <a:ext cx="432048" cy="172819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3640790" y="2924944"/>
              <a:ext cx="190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allotted</a:t>
              </a:r>
              <a:r>
                <a:rPr lang="it-IT" dirty="0"/>
                <a:t> OR time </a:t>
              </a:r>
            </a:p>
          </p:txBody>
        </p:sp>
      </p:grpSp>
      <p:sp>
        <p:nvSpPr>
          <p:cNvPr id="10" name="CasellaDiTesto 9"/>
          <p:cNvSpPr txBox="1"/>
          <p:nvPr/>
        </p:nvSpPr>
        <p:spPr>
          <a:xfrm>
            <a:off x="3640790" y="548680"/>
            <a:ext cx="1403076" cy="646331"/>
          </a:xfrm>
          <a:prstGeom prst="rect">
            <a:avLst/>
          </a:prstGeom>
          <a:noFill/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 err="1"/>
              <a:t>inconsistent</a:t>
            </a:r>
            <a:endParaRPr lang="it-IT" dirty="0"/>
          </a:p>
          <a:p>
            <a:r>
              <a:rPr lang="it-IT" dirty="0" err="1"/>
              <a:t>assignment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4509824" y="4008593"/>
            <a:ext cx="307415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satMod val="103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 dirty="0" err="1"/>
              <a:t>Scheduling</a:t>
            </a:r>
            <a:r>
              <a:rPr lang="it-IT" sz="1600" dirty="0"/>
              <a:t> of </a:t>
            </a:r>
            <a:r>
              <a:rPr lang="it-IT" sz="1600" dirty="0" err="1"/>
              <a:t>patients</a:t>
            </a:r>
            <a:r>
              <a:rPr lang="it-IT" sz="1600" dirty="0"/>
              <a:t> </a:t>
            </a:r>
          </a:p>
          <a:p>
            <a:r>
              <a:rPr lang="it-IT" sz="1600" dirty="0"/>
              <a:t>(</a:t>
            </a:r>
            <a:r>
              <a:rPr lang="it-IT" sz="1600" dirty="0" err="1"/>
              <a:t>capacity</a:t>
            </a:r>
            <a:r>
              <a:rPr lang="it-IT" sz="1600" dirty="0"/>
              <a:t> of OR </a:t>
            </a:r>
            <a:r>
              <a:rPr lang="it-IT" sz="1600" dirty="0" err="1"/>
              <a:t>blocks</a:t>
            </a:r>
            <a:r>
              <a:rPr lang="it-IT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553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86" y="145031"/>
            <a:ext cx="4729459" cy="2319919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788024" y="128890"/>
            <a:ext cx="4300088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dirty="0" err="1"/>
              <a:t>Multiobjective</a:t>
            </a:r>
            <a:r>
              <a:rPr lang="it-IT" sz="2200" dirty="0"/>
              <a:t> model </a:t>
            </a:r>
            <a:r>
              <a:rPr lang="it-IT" sz="2200" dirty="0" err="1"/>
              <a:t>formulation</a:t>
            </a:r>
            <a:endParaRPr lang="it-IT" sz="22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86" y="2461397"/>
            <a:ext cx="5299710" cy="426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2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it-IT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359023" y="773499"/>
            <a:ext cx="8064896" cy="6048672"/>
            <a:chOff x="0" y="490240"/>
            <a:chExt cx="8064896" cy="6048672"/>
          </a:xfrm>
        </p:grpSpPr>
        <p:pic>
          <p:nvPicPr>
            <p:cNvPr id="8" name="Picture 4" descr="https://upload.wikimedia.org/wikipedia/commons/thumb/b/b7/Front_pareto.svg/2000px-Front_pareto.svg.png"/>
            <p:cNvPicPr preferRelativeResize="0"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90240"/>
              <a:ext cx="8064896" cy="60486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tangolo 8"/>
            <p:cNvSpPr/>
            <p:nvPr/>
          </p:nvSpPr>
          <p:spPr>
            <a:xfrm>
              <a:off x="5364088" y="1340768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9"/>
            <p:cNvSpPr/>
            <p:nvPr/>
          </p:nvSpPr>
          <p:spPr>
            <a:xfrm>
              <a:off x="6228184" y="1700808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10"/>
            <p:cNvSpPr/>
            <p:nvPr/>
          </p:nvSpPr>
          <p:spPr>
            <a:xfrm>
              <a:off x="3393559" y="1628800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11"/>
            <p:cNvSpPr/>
            <p:nvPr/>
          </p:nvSpPr>
          <p:spPr>
            <a:xfrm>
              <a:off x="4283968" y="1484784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12"/>
            <p:cNvSpPr/>
            <p:nvPr/>
          </p:nvSpPr>
          <p:spPr>
            <a:xfrm>
              <a:off x="5004048" y="3284984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/>
            <p:cNvSpPr/>
            <p:nvPr/>
          </p:nvSpPr>
          <p:spPr>
            <a:xfrm>
              <a:off x="5389151" y="2479328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/>
            <p:cNvSpPr/>
            <p:nvPr/>
          </p:nvSpPr>
          <p:spPr>
            <a:xfrm>
              <a:off x="6948264" y="4005064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/>
            <p:cNvSpPr/>
            <p:nvPr/>
          </p:nvSpPr>
          <p:spPr>
            <a:xfrm>
              <a:off x="6156176" y="4221088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16"/>
            <p:cNvSpPr/>
            <p:nvPr/>
          </p:nvSpPr>
          <p:spPr>
            <a:xfrm>
              <a:off x="6718920" y="2543200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17"/>
            <p:cNvSpPr/>
            <p:nvPr/>
          </p:nvSpPr>
          <p:spPr>
            <a:xfrm>
              <a:off x="5872175" y="3258096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Rettangolo 18"/>
            <p:cNvSpPr/>
            <p:nvPr/>
          </p:nvSpPr>
          <p:spPr>
            <a:xfrm>
              <a:off x="3886055" y="1036218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Rettangolo 19"/>
            <p:cNvSpPr/>
            <p:nvPr/>
          </p:nvSpPr>
          <p:spPr>
            <a:xfrm>
              <a:off x="2696055" y="1205136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Rettangolo 20"/>
            <p:cNvSpPr/>
            <p:nvPr/>
          </p:nvSpPr>
          <p:spPr>
            <a:xfrm>
              <a:off x="3886055" y="2662314"/>
              <a:ext cx="288032" cy="288032"/>
            </a:xfrm>
            <a:prstGeom prst="rect">
              <a:avLst/>
            </a:prstGeom>
            <a:solidFill>
              <a:srgbClr val="C61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2" name="CasellaDiTesto 21"/>
          <p:cNvSpPr txBox="1"/>
          <p:nvPr/>
        </p:nvSpPr>
        <p:spPr>
          <a:xfrm>
            <a:off x="2341936" y="111654"/>
            <a:ext cx="4099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/>
              <a:t>Pareto </a:t>
            </a:r>
            <a:r>
              <a:rPr lang="it-IT" sz="4400" dirty="0" err="1"/>
              <a:t>solutions</a:t>
            </a:r>
            <a:endParaRPr lang="it-IT" sz="4400" dirty="0"/>
          </a:p>
        </p:txBody>
      </p:sp>
      <p:sp>
        <p:nvSpPr>
          <p:cNvPr id="5" name="Ovale 4"/>
          <p:cNvSpPr/>
          <p:nvPr/>
        </p:nvSpPr>
        <p:spPr>
          <a:xfrm>
            <a:off x="3055078" y="3050619"/>
            <a:ext cx="436802" cy="4907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/>
          <p:cNvSpPr/>
          <p:nvPr/>
        </p:nvSpPr>
        <p:spPr>
          <a:xfrm>
            <a:off x="4170693" y="2869123"/>
            <a:ext cx="436802" cy="4907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3822213" y="3685371"/>
            <a:ext cx="436802" cy="4907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995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>
                <a:solidFill>
                  <a:schemeClr val="folHlink"/>
                </a:solidFill>
              </a:rPr>
              <a:t>Cosa sono e come operano gli Algoritmi Genetici (AG)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Gli AG sono </a:t>
            </a:r>
            <a:r>
              <a:rPr lang="it-IT" altLang="it-IT" sz="2800">
                <a:solidFill>
                  <a:schemeClr val="folHlink"/>
                </a:solidFill>
              </a:rPr>
              <a:t>algoritmi di ricerca</a:t>
            </a:r>
            <a:r>
              <a:rPr lang="it-IT" altLang="it-IT" sz="2800"/>
              <a:t> che si ispirano ai meccanismi della </a:t>
            </a:r>
            <a:r>
              <a:rPr lang="it-IT" altLang="it-IT" sz="2800">
                <a:solidFill>
                  <a:schemeClr val="folHlink"/>
                </a:solidFill>
              </a:rPr>
              <a:t>selezione naturale</a:t>
            </a:r>
            <a:r>
              <a:rPr lang="it-IT" altLang="it-IT" sz="2800"/>
              <a:t> e della </a:t>
            </a:r>
            <a:r>
              <a:rPr lang="it-IT" altLang="it-IT" sz="2800">
                <a:solidFill>
                  <a:schemeClr val="folHlink"/>
                </a:solidFill>
              </a:rPr>
              <a:t>riproduzione sessuata</a:t>
            </a:r>
            <a:endParaRPr lang="it-IT" altLang="it-IT" sz="2800"/>
          </a:p>
          <a:p>
            <a:pPr eaLnBrk="1" hangingPunct="1"/>
            <a:r>
              <a:rPr lang="it-IT" altLang="it-IT" sz="2800"/>
              <a:t>Gli AG </a:t>
            </a:r>
            <a:r>
              <a:rPr lang="it-IT" altLang="it-IT" sz="2800">
                <a:solidFill>
                  <a:schemeClr val="folHlink"/>
                </a:solidFill>
              </a:rPr>
              <a:t>simulano l'evoluzione di una popolazione di individui</a:t>
            </a:r>
            <a:r>
              <a:rPr lang="it-IT" altLang="it-IT" sz="2800"/>
              <a:t>, che rappresentano </a:t>
            </a:r>
            <a:r>
              <a:rPr lang="it-IT" altLang="it-IT" sz="2800">
                <a:solidFill>
                  <a:schemeClr val="folHlink"/>
                </a:solidFill>
              </a:rPr>
              <a:t>soluzioni candidate di uno specifico problema</a:t>
            </a:r>
            <a:r>
              <a:rPr lang="it-IT" altLang="it-IT" sz="2800"/>
              <a:t>, favorendo la sopravvivenza e la riproduzione dei migliori</a:t>
            </a:r>
          </a:p>
        </p:txBody>
      </p:sp>
    </p:spTree>
    <p:extLst>
      <p:ext uri="{BB962C8B-B14F-4D97-AF65-F5344CB8AC3E}">
        <p14:creationId xmlns:p14="http://schemas.microsoft.com/office/powerpoint/2010/main" val="2171991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solidFill>
                  <a:schemeClr val="folHlink"/>
                </a:solidFill>
              </a:rPr>
              <a:t>Modello Base di AG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Opera su una </a:t>
            </a:r>
            <a:r>
              <a:rPr lang="it-IT" altLang="it-IT" sz="2800">
                <a:solidFill>
                  <a:schemeClr val="folHlink"/>
                </a:solidFill>
              </a:rPr>
              <a:t>popolazione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it-IT" altLang="it-IT" sz="2800"/>
              <a:t> di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n</a:t>
            </a:r>
            <a:r>
              <a:rPr lang="it-IT" altLang="it-IT" sz="2800">
                <a:solidFill>
                  <a:schemeClr val="folHlink"/>
                </a:solidFill>
              </a:rPr>
              <a:t> stringhe</a:t>
            </a:r>
            <a:r>
              <a:rPr lang="it-IT" altLang="it-IT" sz="2800"/>
              <a:t> </a:t>
            </a:r>
            <a:r>
              <a:rPr lang="it-IT" altLang="it-IT" sz="2800">
                <a:solidFill>
                  <a:schemeClr val="folHlink"/>
                </a:solidFill>
              </a:rPr>
              <a:t>di bit</a:t>
            </a:r>
            <a:r>
              <a:rPr lang="it-IT" altLang="it-IT" sz="2800"/>
              <a:t> (dette </a:t>
            </a:r>
            <a:r>
              <a:rPr lang="it-IT" altLang="it-IT" sz="2800">
                <a:solidFill>
                  <a:schemeClr val="folHlink"/>
                </a:solidFill>
              </a:rPr>
              <a:t>individui</a:t>
            </a:r>
            <a:r>
              <a:rPr lang="it-IT" altLang="it-IT" sz="2800"/>
              <a:t> o </a:t>
            </a:r>
            <a:r>
              <a:rPr lang="it-IT" altLang="it-IT" sz="2800">
                <a:solidFill>
                  <a:schemeClr val="folHlink"/>
                </a:solidFill>
              </a:rPr>
              <a:t>genotipi</a:t>
            </a:r>
            <a:r>
              <a:rPr lang="it-IT" altLang="it-IT" sz="2800"/>
              <a:t>) di </a:t>
            </a:r>
            <a:r>
              <a:rPr lang="it-IT" altLang="it-IT" sz="2800">
                <a:solidFill>
                  <a:schemeClr val="folHlink"/>
                </a:solidFill>
              </a:rPr>
              <a:t>lunghezza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l</a:t>
            </a:r>
            <a:r>
              <a:rPr lang="it-IT" altLang="it-IT" sz="2800"/>
              <a:t> fissata</a:t>
            </a:r>
          </a:p>
          <a:p>
            <a:pPr eaLnBrk="1" hangingPunct="1"/>
            <a:endParaRPr lang="it-IT" altLang="it-IT" sz="2800"/>
          </a:p>
        </p:txBody>
      </p:sp>
      <p:pic>
        <p:nvPicPr>
          <p:cNvPr id="6148" name="Picture 4" descr="popolazion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3467100"/>
            <a:ext cx="4386262" cy="2698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09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>
                <a:solidFill>
                  <a:schemeClr val="folHlink"/>
                </a:solidFill>
              </a:rPr>
              <a:t>Funzione di fitness, spazio di ricerca e paesaggio d’idoneità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la </a:t>
            </a:r>
            <a:r>
              <a:rPr lang="it-IT" altLang="it-IT" sz="2800">
                <a:solidFill>
                  <a:schemeClr val="folHlink"/>
                </a:solidFill>
              </a:rPr>
              <a:t>funzione di fitness</a:t>
            </a:r>
            <a:r>
              <a:rPr lang="it-IT" altLang="it-IT" sz="2800"/>
              <a:t> </a:t>
            </a:r>
            <a:r>
              <a:rPr lang="it-IT" altLang="it-IT" sz="2800">
                <a:solidFill>
                  <a:schemeClr val="folHlink"/>
                </a:solidFill>
              </a:rPr>
              <a:t>valuta la bontà degli individui</a:t>
            </a:r>
            <a:r>
              <a:rPr lang="it-IT" altLang="it-IT" sz="2800"/>
              <a:t>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it-IT" altLang="it-IT" sz="2800" i="1" baseline="-25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it-IT" altLang="it-IT" sz="2800"/>
              <a:t> della popolazione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it-IT" altLang="it-IT" sz="2800"/>
              <a:t> nel risolvere il problema di ricerca dato: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f </a:t>
            </a:r>
            <a:r>
              <a:rPr lang="it-IT" altLang="it-IT" sz="2800">
                <a:solidFill>
                  <a:schemeClr val="folHlink"/>
                </a:solidFill>
                <a:latin typeface="Times New Roman" panose="02020603050405020304" pitchFamily="18" charset="0"/>
              </a:rPr>
              <a:t>: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</a:rPr>
              <a:t>P</a:t>
            </a:r>
            <a:r>
              <a:rPr lang="it-IT" altLang="it-IT" sz="28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 (-, +);  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it-IT" altLang="it-IT" sz="28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it-IT" altLang="it-IT" sz="2800" i="1" baseline="-25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it-IT" altLang="it-IT" sz="28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it-IT" altLang="it-IT" sz="2800" i="1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it-IT" altLang="it-IT" sz="2800" i="1" baseline="-2500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>
                <a:sym typeface="Symbol" panose="05050102010706020507" pitchFamily="18" charset="2"/>
              </a:rPr>
              <a:t>L'insieme delle stringhe binarie di lunghezza </a:t>
            </a:r>
            <a:r>
              <a:rPr lang="it-IT" altLang="it-IT" sz="2800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it-IT" altLang="it-IT" sz="2800">
                <a:sym typeface="Symbol" panose="05050102010706020507" pitchFamily="18" charset="2"/>
              </a:rPr>
              <a:t> ha </a:t>
            </a:r>
            <a:r>
              <a:rPr lang="it-IT" altLang="it-IT" sz="28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it-IT" altLang="it-IT" sz="2800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it-IT" altLang="it-IT" sz="2800">
                <a:sym typeface="Symbol" panose="05050102010706020507" pitchFamily="18" charset="2"/>
              </a:rPr>
              <a:t> elementi; tale insieme rappresenta lo </a:t>
            </a:r>
            <a:r>
              <a:rPr lang="it-IT" altLang="it-IT" sz="2800">
                <a:solidFill>
                  <a:schemeClr val="folHlink"/>
                </a:solidFill>
                <a:sym typeface="Symbol" panose="05050102010706020507" pitchFamily="18" charset="2"/>
              </a:rPr>
              <a:t>spazio di ricerca</a:t>
            </a:r>
            <a:r>
              <a:rPr lang="it-IT" altLang="it-IT" sz="2800">
                <a:sym typeface="Symbol" panose="05050102010706020507" pitchFamily="18" charset="2"/>
              </a:rPr>
              <a:t> (</a:t>
            </a:r>
            <a:r>
              <a:rPr lang="it-IT" altLang="it-IT" sz="2800">
                <a:solidFill>
                  <a:schemeClr val="folHlink"/>
                </a:solidFill>
                <a:sym typeface="Symbol" panose="05050102010706020507" pitchFamily="18" charset="2"/>
              </a:rPr>
              <a:t>search space</a:t>
            </a:r>
            <a:r>
              <a:rPr lang="it-IT" altLang="it-IT" sz="2800">
                <a:sym typeface="Symbol" panose="05050102010706020507" pitchFamily="18" charset="2"/>
              </a:rPr>
              <a:t>) dell‘AG, cioè lo spazio che l‘AG deve esplorare per risolvere il problema di ricerca (es. trovare il massimo o il minimo).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800">
                <a:sym typeface="Symbol" panose="05050102010706020507" pitchFamily="18" charset="2"/>
              </a:rPr>
              <a:t>I valori di fitness sui punti dello spazio di ricerca è detto </a:t>
            </a:r>
            <a:r>
              <a:rPr lang="it-IT" altLang="it-IT" sz="2800">
                <a:solidFill>
                  <a:schemeClr val="folHlink"/>
                </a:solidFill>
                <a:sym typeface="Symbol" panose="05050102010706020507" pitchFamily="18" charset="2"/>
              </a:rPr>
              <a:t>paesaggio d'idoneità</a:t>
            </a:r>
            <a:r>
              <a:rPr lang="it-IT" altLang="it-IT" sz="2800">
                <a:sym typeface="Symbol" panose="05050102010706020507" pitchFamily="18" charset="2"/>
              </a:rPr>
              <a:t> (</a:t>
            </a:r>
            <a:r>
              <a:rPr lang="it-IT" altLang="it-IT" sz="2800">
                <a:solidFill>
                  <a:schemeClr val="folHlink"/>
                </a:solidFill>
                <a:sym typeface="Symbol" panose="05050102010706020507" pitchFamily="18" charset="2"/>
              </a:rPr>
              <a:t>fitness landscape)</a:t>
            </a:r>
            <a:r>
              <a:rPr lang="it-IT" altLang="it-IT" sz="2800">
                <a:sym typeface="Symbol" panose="05050102010706020507" pitchFamily="18" charset="2"/>
              </a:rPr>
              <a:t>.</a:t>
            </a:r>
            <a:endParaRPr lang="it-IT" altLang="it-IT" sz="2800" i="1" baseline="-2500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1332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adrante">
  <a:themeElements>
    <a:clrScheme name="Quadrante 4">
      <a:dk1>
        <a:srgbClr val="000000"/>
      </a:dk1>
      <a:lt1>
        <a:srgbClr val="FFFFFF"/>
      </a:lt1>
      <a:dk2>
        <a:srgbClr val="000000"/>
      </a:dk2>
      <a:lt2>
        <a:srgbClr val="CC0000"/>
      </a:lt2>
      <a:accent1>
        <a:srgbClr val="FFCC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E2AA"/>
      </a:accent5>
      <a:accent6>
        <a:srgbClr val="2D5CB9"/>
      </a:accent6>
      <a:hlink>
        <a:srgbClr val="666699"/>
      </a:hlink>
      <a:folHlink>
        <a:srgbClr val="C0C0C0"/>
      </a:folHlink>
    </a:clrScheme>
    <a:fontScheme name="Q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B392D869F044582D17ADCD8E176E1" ma:contentTypeVersion="9" ma:contentTypeDescription="Create a new document." ma:contentTypeScope="" ma:versionID="5e72af5c183b4ae29c43c88d5eab0486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0c9962da07b8b107b37171c8679bb30c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2A185B-38FF-4F94-B493-A6BC19DF9716}">
  <ds:schemaRefs>
    <ds:schemaRef ds:uri="http://purl.org/dc/dcmitype/"/>
    <ds:schemaRef ds:uri="http://schemas.openxmlformats.org/package/2006/metadata/core-properties"/>
    <ds:schemaRef ds:uri="6bd42e5a-aa3e-40a5-929b-a7e251e79455"/>
    <ds:schemaRef ds:uri="http://purl.org/dc/terms/"/>
    <ds:schemaRef ds:uri="http://purl.org/dc/elements/1.1/"/>
    <ds:schemaRef ds:uri="6f473069-c0e3-499c-a13a-ad6d47d60cd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BF3C54-6459-4D4A-B232-E1C029A579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AF9C19-B03C-451E-BE06-214C3EB88BE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815</Words>
  <Application>Microsoft Office PowerPoint</Application>
  <PresentationFormat>Presentazione su schermo (4:3)</PresentationFormat>
  <Paragraphs>96</Paragraphs>
  <Slides>17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3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Constantia</vt:lpstr>
      <vt:lpstr>Symbol</vt:lpstr>
      <vt:lpstr>Times New Roman</vt:lpstr>
      <vt:lpstr>Verdana</vt:lpstr>
      <vt:lpstr>Wingdings</vt:lpstr>
      <vt:lpstr>Wingdings 2</vt:lpstr>
      <vt:lpstr>Equinozio</vt:lpstr>
      <vt:lpstr>Tema di Office</vt:lpstr>
      <vt:lpstr>Quadrante</vt:lpstr>
      <vt:lpstr>Equazione</vt:lpstr>
      <vt:lpstr> Pianificazione e Gestione  Sale Operatorie  Modello Multi-Obiettivo e Algoritmi Genetici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Cosa sono e come operano gli Algoritmi Genetici (AG)</vt:lpstr>
      <vt:lpstr>Modello Base di AG</vt:lpstr>
      <vt:lpstr>Funzione di fitness, spazio di ricerca e paesaggio d’idoneità</vt:lpstr>
      <vt:lpstr>Esempio di paesaggio d’idoneità di un AG con genotipi binari di 2 bit</vt:lpstr>
      <vt:lpstr>Operatori</vt:lpstr>
      <vt:lpstr>L’operatore di selezione</vt:lpstr>
      <vt:lpstr> Mating pool</vt:lpstr>
      <vt:lpstr>Crossover</vt:lpstr>
      <vt:lpstr>Mutazione</vt:lpstr>
      <vt:lpstr>Presentazione standard di PowerPoint</vt:lpstr>
      <vt:lpstr>Schema iterativo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Rosita</dc:creator>
  <cp:lastModifiedBy>Domenico Conforti</cp:lastModifiedBy>
  <cp:revision>814</cp:revision>
  <dcterms:created xsi:type="dcterms:W3CDTF">2010-06-23T09:35:23Z</dcterms:created>
  <dcterms:modified xsi:type="dcterms:W3CDTF">2023-11-22T13:11:26Z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  <property fmtid="{D5CDD505-2E9C-101B-9397-08002B2CF9AE}" pid="3" name="MediaServiceImageTags">
    <vt:lpwstr/>
  </property>
</Properties>
</file>