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theme/theme3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colors5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7.xml" ContentType="application/vnd.openxmlformats-officedocument.drawingml.diagramLayout+xml"/>
  <Override PartName="/ppt/diagrams/drawing6.xml" ContentType="application/vnd.ms-office.drawingml.diagramDrawing+xml"/>
  <Override PartName="/ppt/notesMasters/notesMaster1.xml" ContentType="application/vnd.openxmlformats-officedocument.presentationml.notesMaster+xml"/>
  <Override PartName="/ppt/diagrams/layout8.xml" ContentType="application/vnd.openxmlformats-officedocument.drawingml.diagramLayout+xml"/>
  <Override PartName="/ppt/diagrams/drawing5.xml" ContentType="application/vnd.ms-office.drawingml.diagramDrawing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315" r:id="rId3"/>
    <p:sldId id="266" r:id="rId4"/>
    <p:sldId id="304" r:id="rId5"/>
    <p:sldId id="296" r:id="rId6"/>
    <p:sldId id="350" r:id="rId7"/>
    <p:sldId id="292" r:id="rId8"/>
    <p:sldId id="298" r:id="rId9"/>
    <p:sldId id="303" r:id="rId10"/>
    <p:sldId id="332" r:id="rId11"/>
    <p:sldId id="335" r:id="rId12"/>
    <p:sldId id="324" r:id="rId13"/>
    <p:sldId id="323" r:id="rId14"/>
    <p:sldId id="278" r:id="rId15"/>
    <p:sldId id="322" r:id="rId16"/>
    <p:sldId id="306" r:id="rId17"/>
    <p:sldId id="285" r:id="rId18"/>
    <p:sldId id="308" r:id="rId19"/>
    <p:sldId id="325" r:id="rId20"/>
    <p:sldId id="327" r:id="rId21"/>
    <p:sldId id="309" r:id="rId22"/>
    <p:sldId id="328" r:id="rId23"/>
    <p:sldId id="319" r:id="rId24"/>
    <p:sldId id="321" r:id="rId25"/>
    <p:sldId id="348" r:id="rId26"/>
    <p:sldId id="349" r:id="rId27"/>
    <p:sldId id="320" r:id="rId28"/>
    <p:sldId id="345" r:id="rId29"/>
    <p:sldId id="346" r:id="rId30"/>
    <p:sldId id="347" r:id="rId31"/>
    <p:sldId id="344" r:id="rId3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3EA6C2"/>
    <a:srgbClr val="C96009"/>
    <a:srgbClr val="FF4747"/>
    <a:srgbClr val="7FF184"/>
    <a:srgbClr val="0E8414"/>
    <a:srgbClr val="924F97"/>
    <a:srgbClr val="C71F8B"/>
    <a:srgbClr val="764EAC"/>
    <a:srgbClr val="A61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>
      <p:cViewPr varScale="1">
        <p:scale>
          <a:sx n="131" d="100"/>
          <a:sy n="131" d="100"/>
        </p:scale>
        <p:origin x="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2F2FD-8BB1-4E88-B84D-D870A5A97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E79703-1D45-4E16-8549-2DEC41A5C6DE}">
      <dgm:prSet/>
      <dgm:spPr/>
      <dgm:t>
        <a:bodyPr/>
        <a:lstStyle/>
        <a:p>
          <a:pPr rtl="0"/>
          <a:r>
            <a:rPr lang="it-IT" b="1" i="1" dirty="0"/>
            <a:t>DAY SERVICE Diagnostico </a:t>
          </a:r>
          <a:endParaRPr lang="it-IT" dirty="0"/>
        </a:p>
      </dgm:t>
    </dgm:pt>
    <dgm:pt modelId="{35F58E18-9AB8-4240-B3A3-5299D2A378F4}" type="parTrans" cxnId="{3BBDAA5F-3414-4F2F-8C12-BA773ADA542B}">
      <dgm:prSet/>
      <dgm:spPr/>
      <dgm:t>
        <a:bodyPr/>
        <a:lstStyle/>
        <a:p>
          <a:endParaRPr lang="it-IT"/>
        </a:p>
      </dgm:t>
    </dgm:pt>
    <dgm:pt modelId="{C0E8A6AA-6066-4AE1-BAA3-9A5A16BAD171}" type="sibTrans" cxnId="{3BBDAA5F-3414-4F2F-8C12-BA773ADA542B}">
      <dgm:prSet/>
      <dgm:spPr/>
      <dgm:t>
        <a:bodyPr/>
        <a:lstStyle/>
        <a:p>
          <a:endParaRPr lang="it-IT"/>
        </a:p>
      </dgm:t>
    </dgm:pt>
    <dgm:pt modelId="{599F2355-94E8-4B17-960C-7A41659D058D}" type="pres">
      <dgm:prSet presAssocID="{92B2F2FD-8BB1-4E88-B84D-D870A5A97A91}" presName="linear" presStyleCnt="0">
        <dgm:presLayoutVars>
          <dgm:animLvl val="lvl"/>
          <dgm:resizeHandles val="exact"/>
        </dgm:presLayoutVars>
      </dgm:prSet>
      <dgm:spPr/>
    </dgm:pt>
    <dgm:pt modelId="{1B22ECC5-5C39-4054-940B-B36E66D4629B}" type="pres">
      <dgm:prSet presAssocID="{07E79703-1D45-4E16-8549-2DEC41A5C6DE}" presName="parentText" presStyleLbl="node1" presStyleIdx="0" presStyleCnt="1" custScaleX="99085" custScaleY="69104" custLinFactNeighborY="-24882">
        <dgm:presLayoutVars>
          <dgm:chMax val="0"/>
          <dgm:bulletEnabled val="1"/>
        </dgm:presLayoutVars>
      </dgm:prSet>
      <dgm:spPr/>
    </dgm:pt>
  </dgm:ptLst>
  <dgm:cxnLst>
    <dgm:cxn modelId="{3BBDAA5F-3414-4F2F-8C12-BA773ADA542B}" srcId="{92B2F2FD-8BB1-4E88-B84D-D870A5A97A91}" destId="{07E79703-1D45-4E16-8549-2DEC41A5C6DE}" srcOrd="0" destOrd="0" parTransId="{35F58E18-9AB8-4240-B3A3-5299D2A378F4}" sibTransId="{C0E8A6AA-6066-4AE1-BAA3-9A5A16BAD171}"/>
    <dgm:cxn modelId="{D431B993-EC28-4852-B1F9-74F54E129C60}" type="presOf" srcId="{07E79703-1D45-4E16-8549-2DEC41A5C6DE}" destId="{1B22ECC5-5C39-4054-940B-B36E66D4629B}" srcOrd="0" destOrd="0" presId="urn:microsoft.com/office/officeart/2005/8/layout/vList2"/>
    <dgm:cxn modelId="{B48720F8-0F48-42F6-99AE-E65D53D120A7}" type="presOf" srcId="{92B2F2FD-8BB1-4E88-B84D-D870A5A97A91}" destId="{599F2355-94E8-4B17-960C-7A41659D058D}" srcOrd="0" destOrd="0" presId="urn:microsoft.com/office/officeart/2005/8/layout/vList2"/>
    <dgm:cxn modelId="{FFD9A9A9-07AE-4774-B0D1-CEEC2719B8A5}" type="presParOf" srcId="{599F2355-94E8-4B17-960C-7A41659D058D}" destId="{1B22ECC5-5C39-4054-940B-B36E66D462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2F2FD-8BB1-4E88-B84D-D870A5A97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E79703-1D45-4E16-8549-2DEC41A5C6DE}">
      <dgm:prSet/>
      <dgm:spPr>
        <a:solidFill>
          <a:srgbClr val="F37B21"/>
        </a:solidFill>
      </dgm:spPr>
      <dgm:t>
        <a:bodyPr/>
        <a:lstStyle/>
        <a:p>
          <a:pPr rtl="0"/>
          <a:r>
            <a:rPr lang="it-IT" b="1" i="1" dirty="0"/>
            <a:t>Visita di base</a:t>
          </a:r>
          <a:endParaRPr lang="it-IT" dirty="0"/>
        </a:p>
      </dgm:t>
    </dgm:pt>
    <dgm:pt modelId="{35F58E18-9AB8-4240-B3A3-5299D2A378F4}" type="parTrans" cxnId="{3BBDAA5F-3414-4F2F-8C12-BA773ADA542B}">
      <dgm:prSet/>
      <dgm:spPr/>
      <dgm:t>
        <a:bodyPr/>
        <a:lstStyle/>
        <a:p>
          <a:endParaRPr lang="it-IT"/>
        </a:p>
      </dgm:t>
    </dgm:pt>
    <dgm:pt modelId="{C0E8A6AA-6066-4AE1-BAA3-9A5A16BAD171}" type="sibTrans" cxnId="{3BBDAA5F-3414-4F2F-8C12-BA773ADA542B}">
      <dgm:prSet/>
      <dgm:spPr/>
      <dgm:t>
        <a:bodyPr/>
        <a:lstStyle/>
        <a:p>
          <a:endParaRPr lang="it-IT"/>
        </a:p>
      </dgm:t>
    </dgm:pt>
    <dgm:pt modelId="{599F2355-94E8-4B17-960C-7A41659D058D}" type="pres">
      <dgm:prSet presAssocID="{92B2F2FD-8BB1-4E88-B84D-D870A5A97A91}" presName="linear" presStyleCnt="0">
        <dgm:presLayoutVars>
          <dgm:animLvl val="lvl"/>
          <dgm:resizeHandles val="exact"/>
        </dgm:presLayoutVars>
      </dgm:prSet>
      <dgm:spPr/>
    </dgm:pt>
    <dgm:pt modelId="{1B22ECC5-5C39-4054-940B-B36E66D4629B}" type="pres">
      <dgm:prSet presAssocID="{07E79703-1D45-4E16-8549-2DEC41A5C6DE}" presName="parentText" presStyleLbl="node1" presStyleIdx="0" presStyleCnt="1" custScaleX="42392" custLinFactNeighborX="-28804" custLinFactNeighborY="-9906">
        <dgm:presLayoutVars>
          <dgm:chMax val="0"/>
          <dgm:bulletEnabled val="1"/>
        </dgm:presLayoutVars>
      </dgm:prSet>
      <dgm:spPr/>
    </dgm:pt>
  </dgm:ptLst>
  <dgm:cxnLst>
    <dgm:cxn modelId="{3BBDAA5F-3414-4F2F-8C12-BA773ADA542B}" srcId="{92B2F2FD-8BB1-4E88-B84D-D870A5A97A91}" destId="{07E79703-1D45-4E16-8549-2DEC41A5C6DE}" srcOrd="0" destOrd="0" parTransId="{35F58E18-9AB8-4240-B3A3-5299D2A378F4}" sibTransId="{C0E8A6AA-6066-4AE1-BAA3-9A5A16BAD171}"/>
    <dgm:cxn modelId="{AF3C41D5-49D6-460D-93EC-1DFF62542EC1}" type="presOf" srcId="{07E79703-1D45-4E16-8549-2DEC41A5C6DE}" destId="{1B22ECC5-5C39-4054-940B-B36E66D4629B}" srcOrd="0" destOrd="0" presId="urn:microsoft.com/office/officeart/2005/8/layout/vList2"/>
    <dgm:cxn modelId="{1A8D80D9-1805-4458-96E3-F7F274123D5B}" type="presOf" srcId="{92B2F2FD-8BB1-4E88-B84D-D870A5A97A91}" destId="{599F2355-94E8-4B17-960C-7A41659D058D}" srcOrd="0" destOrd="0" presId="urn:microsoft.com/office/officeart/2005/8/layout/vList2"/>
    <dgm:cxn modelId="{4B6DE9C3-EC98-49B6-8687-F9138115F8B2}" type="presParOf" srcId="{599F2355-94E8-4B17-960C-7A41659D058D}" destId="{1B22ECC5-5C39-4054-940B-B36E66D462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B2F2FD-8BB1-4E88-B84D-D870A5A97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E79703-1D45-4E16-8549-2DEC41A5C6DE}">
      <dgm:prSet/>
      <dgm:spPr/>
      <dgm:t>
        <a:bodyPr/>
        <a:lstStyle/>
        <a:p>
          <a:pPr rtl="0"/>
          <a:r>
            <a:rPr lang="it-IT" b="1" i="1" dirty="0"/>
            <a:t>DAY SERVICE Diagnostico </a:t>
          </a:r>
          <a:endParaRPr lang="it-IT" dirty="0"/>
        </a:p>
      </dgm:t>
    </dgm:pt>
    <dgm:pt modelId="{35F58E18-9AB8-4240-B3A3-5299D2A378F4}" type="parTrans" cxnId="{3BBDAA5F-3414-4F2F-8C12-BA773ADA542B}">
      <dgm:prSet/>
      <dgm:spPr/>
      <dgm:t>
        <a:bodyPr/>
        <a:lstStyle/>
        <a:p>
          <a:endParaRPr lang="it-IT"/>
        </a:p>
      </dgm:t>
    </dgm:pt>
    <dgm:pt modelId="{C0E8A6AA-6066-4AE1-BAA3-9A5A16BAD171}" type="sibTrans" cxnId="{3BBDAA5F-3414-4F2F-8C12-BA773ADA542B}">
      <dgm:prSet/>
      <dgm:spPr/>
      <dgm:t>
        <a:bodyPr/>
        <a:lstStyle/>
        <a:p>
          <a:endParaRPr lang="it-IT"/>
        </a:p>
      </dgm:t>
    </dgm:pt>
    <dgm:pt modelId="{599F2355-94E8-4B17-960C-7A41659D058D}" type="pres">
      <dgm:prSet presAssocID="{92B2F2FD-8BB1-4E88-B84D-D870A5A97A91}" presName="linear" presStyleCnt="0">
        <dgm:presLayoutVars>
          <dgm:animLvl val="lvl"/>
          <dgm:resizeHandles val="exact"/>
        </dgm:presLayoutVars>
      </dgm:prSet>
      <dgm:spPr/>
    </dgm:pt>
    <dgm:pt modelId="{1B22ECC5-5C39-4054-940B-B36E66D4629B}" type="pres">
      <dgm:prSet presAssocID="{07E79703-1D45-4E16-8549-2DEC41A5C6DE}" presName="parentText" presStyleLbl="node1" presStyleIdx="0" presStyleCnt="1" custScaleX="99085" custScaleY="69104" custLinFactNeighborY="-24882">
        <dgm:presLayoutVars>
          <dgm:chMax val="0"/>
          <dgm:bulletEnabled val="1"/>
        </dgm:presLayoutVars>
      </dgm:prSet>
      <dgm:spPr/>
    </dgm:pt>
  </dgm:ptLst>
  <dgm:cxnLst>
    <dgm:cxn modelId="{3BBDAA5F-3414-4F2F-8C12-BA773ADA542B}" srcId="{92B2F2FD-8BB1-4E88-B84D-D870A5A97A91}" destId="{07E79703-1D45-4E16-8549-2DEC41A5C6DE}" srcOrd="0" destOrd="0" parTransId="{35F58E18-9AB8-4240-B3A3-5299D2A378F4}" sibTransId="{C0E8A6AA-6066-4AE1-BAA3-9A5A16BAD171}"/>
    <dgm:cxn modelId="{952A02A6-63C6-47DE-A86F-8D800AC369DD}" type="presOf" srcId="{92B2F2FD-8BB1-4E88-B84D-D870A5A97A91}" destId="{599F2355-94E8-4B17-960C-7A41659D058D}" srcOrd="0" destOrd="0" presId="urn:microsoft.com/office/officeart/2005/8/layout/vList2"/>
    <dgm:cxn modelId="{11B3D4FA-EDBF-4311-B74B-940FEBFE5ADE}" type="presOf" srcId="{07E79703-1D45-4E16-8549-2DEC41A5C6DE}" destId="{1B22ECC5-5C39-4054-940B-B36E66D4629B}" srcOrd="0" destOrd="0" presId="urn:microsoft.com/office/officeart/2005/8/layout/vList2"/>
    <dgm:cxn modelId="{29F7DBD4-9E53-4109-AD31-853F7125BA8B}" type="presParOf" srcId="{599F2355-94E8-4B17-960C-7A41659D058D}" destId="{1B22ECC5-5C39-4054-940B-B36E66D462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2F2FD-8BB1-4E88-B84D-D870A5A97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E79703-1D45-4E16-8549-2DEC41A5C6D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rtl="0"/>
          <a:r>
            <a:rPr lang="it-IT" sz="2800" b="1" i="1" dirty="0"/>
            <a:t>Esecuzione Prestazioni</a:t>
          </a:r>
          <a:endParaRPr lang="it-IT" sz="2800" dirty="0"/>
        </a:p>
      </dgm:t>
    </dgm:pt>
    <dgm:pt modelId="{35F58E18-9AB8-4240-B3A3-5299D2A378F4}" type="parTrans" cxnId="{3BBDAA5F-3414-4F2F-8C12-BA773ADA542B}">
      <dgm:prSet/>
      <dgm:spPr/>
      <dgm:t>
        <a:bodyPr/>
        <a:lstStyle/>
        <a:p>
          <a:endParaRPr lang="it-IT"/>
        </a:p>
      </dgm:t>
    </dgm:pt>
    <dgm:pt modelId="{C0E8A6AA-6066-4AE1-BAA3-9A5A16BAD171}" type="sibTrans" cxnId="{3BBDAA5F-3414-4F2F-8C12-BA773ADA542B}">
      <dgm:prSet/>
      <dgm:spPr/>
      <dgm:t>
        <a:bodyPr/>
        <a:lstStyle/>
        <a:p>
          <a:endParaRPr lang="it-IT"/>
        </a:p>
      </dgm:t>
    </dgm:pt>
    <dgm:pt modelId="{599F2355-94E8-4B17-960C-7A41659D058D}" type="pres">
      <dgm:prSet presAssocID="{92B2F2FD-8BB1-4E88-B84D-D870A5A97A91}" presName="linear" presStyleCnt="0">
        <dgm:presLayoutVars>
          <dgm:animLvl val="lvl"/>
          <dgm:resizeHandles val="exact"/>
        </dgm:presLayoutVars>
      </dgm:prSet>
      <dgm:spPr/>
    </dgm:pt>
    <dgm:pt modelId="{1B22ECC5-5C39-4054-940B-B36E66D4629B}" type="pres">
      <dgm:prSet presAssocID="{07E79703-1D45-4E16-8549-2DEC41A5C6DE}" presName="parentText" presStyleLbl="node1" presStyleIdx="0" presStyleCnt="1" custScaleX="100000" custScaleY="242704" custLinFactNeighborX="-28804" custLinFactNeighborY="-9906">
        <dgm:presLayoutVars>
          <dgm:chMax val="0"/>
          <dgm:bulletEnabled val="1"/>
        </dgm:presLayoutVars>
      </dgm:prSet>
      <dgm:spPr/>
    </dgm:pt>
  </dgm:ptLst>
  <dgm:cxnLst>
    <dgm:cxn modelId="{3BBDAA5F-3414-4F2F-8C12-BA773ADA542B}" srcId="{92B2F2FD-8BB1-4E88-B84D-D870A5A97A91}" destId="{07E79703-1D45-4E16-8549-2DEC41A5C6DE}" srcOrd="0" destOrd="0" parTransId="{35F58E18-9AB8-4240-B3A3-5299D2A378F4}" sibTransId="{C0E8A6AA-6066-4AE1-BAA3-9A5A16BAD171}"/>
    <dgm:cxn modelId="{83FA3456-31DA-42E6-A33F-DC3B2049B101}" type="presOf" srcId="{92B2F2FD-8BB1-4E88-B84D-D870A5A97A91}" destId="{599F2355-94E8-4B17-960C-7A41659D058D}" srcOrd="0" destOrd="0" presId="urn:microsoft.com/office/officeart/2005/8/layout/vList2"/>
    <dgm:cxn modelId="{BCAD569A-7E47-45C2-A72F-ACA4357DAC32}" type="presOf" srcId="{07E79703-1D45-4E16-8549-2DEC41A5C6DE}" destId="{1B22ECC5-5C39-4054-940B-B36E66D4629B}" srcOrd="0" destOrd="0" presId="urn:microsoft.com/office/officeart/2005/8/layout/vList2"/>
    <dgm:cxn modelId="{B10BC4ED-ECBE-4A1B-81F3-5383F951C0D5}" type="presParOf" srcId="{599F2355-94E8-4B17-960C-7A41659D058D}" destId="{1B22ECC5-5C39-4054-940B-B36E66D462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2F2FD-8BB1-4E88-B84D-D870A5A97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7E79703-1D45-4E16-8549-2DEC41A5C6DE}">
      <dgm:prSet/>
      <dgm:spPr/>
      <dgm:t>
        <a:bodyPr/>
        <a:lstStyle/>
        <a:p>
          <a:pPr rtl="0"/>
          <a:r>
            <a:rPr lang="it-IT" b="1" i="1" dirty="0"/>
            <a:t>DAY SERVICE Diagnostico </a:t>
          </a:r>
          <a:endParaRPr lang="it-IT" dirty="0"/>
        </a:p>
      </dgm:t>
    </dgm:pt>
    <dgm:pt modelId="{35F58E18-9AB8-4240-B3A3-5299D2A378F4}" type="parTrans" cxnId="{3BBDAA5F-3414-4F2F-8C12-BA773ADA542B}">
      <dgm:prSet/>
      <dgm:spPr/>
      <dgm:t>
        <a:bodyPr/>
        <a:lstStyle/>
        <a:p>
          <a:endParaRPr lang="it-IT"/>
        </a:p>
      </dgm:t>
    </dgm:pt>
    <dgm:pt modelId="{C0E8A6AA-6066-4AE1-BAA3-9A5A16BAD171}" type="sibTrans" cxnId="{3BBDAA5F-3414-4F2F-8C12-BA773ADA542B}">
      <dgm:prSet/>
      <dgm:spPr/>
      <dgm:t>
        <a:bodyPr/>
        <a:lstStyle/>
        <a:p>
          <a:endParaRPr lang="it-IT"/>
        </a:p>
      </dgm:t>
    </dgm:pt>
    <dgm:pt modelId="{599F2355-94E8-4B17-960C-7A41659D058D}" type="pres">
      <dgm:prSet presAssocID="{92B2F2FD-8BB1-4E88-B84D-D870A5A97A91}" presName="linear" presStyleCnt="0">
        <dgm:presLayoutVars>
          <dgm:animLvl val="lvl"/>
          <dgm:resizeHandles val="exact"/>
        </dgm:presLayoutVars>
      </dgm:prSet>
      <dgm:spPr/>
    </dgm:pt>
    <dgm:pt modelId="{1B22ECC5-5C39-4054-940B-B36E66D4629B}" type="pres">
      <dgm:prSet presAssocID="{07E79703-1D45-4E16-8549-2DEC41A5C6DE}" presName="parentText" presStyleLbl="node1" presStyleIdx="0" presStyleCnt="1" custScaleX="99085" custScaleY="69104" custLinFactNeighborY="-24882">
        <dgm:presLayoutVars>
          <dgm:chMax val="0"/>
          <dgm:bulletEnabled val="1"/>
        </dgm:presLayoutVars>
      </dgm:prSet>
      <dgm:spPr/>
    </dgm:pt>
  </dgm:ptLst>
  <dgm:cxnLst>
    <dgm:cxn modelId="{3BBDAA5F-3414-4F2F-8C12-BA773ADA542B}" srcId="{92B2F2FD-8BB1-4E88-B84D-D870A5A97A91}" destId="{07E79703-1D45-4E16-8549-2DEC41A5C6DE}" srcOrd="0" destOrd="0" parTransId="{35F58E18-9AB8-4240-B3A3-5299D2A378F4}" sibTransId="{C0E8A6AA-6066-4AE1-BAA3-9A5A16BAD171}"/>
    <dgm:cxn modelId="{24A5C362-4418-4B23-8A8F-14746454D6F4}" type="presOf" srcId="{07E79703-1D45-4E16-8549-2DEC41A5C6DE}" destId="{1B22ECC5-5C39-4054-940B-B36E66D4629B}" srcOrd="0" destOrd="0" presId="urn:microsoft.com/office/officeart/2005/8/layout/vList2"/>
    <dgm:cxn modelId="{D240DFC8-26C1-4A83-A633-AC3C56D0CB39}" type="presOf" srcId="{92B2F2FD-8BB1-4E88-B84D-D870A5A97A91}" destId="{599F2355-94E8-4B17-960C-7A41659D058D}" srcOrd="0" destOrd="0" presId="urn:microsoft.com/office/officeart/2005/8/layout/vList2"/>
    <dgm:cxn modelId="{CF5FFB22-7600-4229-BD52-ED5A5D405E19}" type="presParOf" srcId="{599F2355-94E8-4B17-960C-7A41659D058D}" destId="{1B22ECC5-5C39-4054-940B-B36E66D462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D1ECAF-A6C2-4328-91E9-ACC94BD4BD25}" type="doc">
      <dgm:prSet loTypeId="urn:microsoft.com/office/officeart/2005/8/layout/funnel1" loCatId="relationship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D05D891A-FB51-40C6-9629-1A83B5EEA9BF}">
      <dgm:prSet phldrT="[Testo]" custT="1"/>
      <dgm:spPr>
        <a:solidFill>
          <a:srgbClr val="CC0066"/>
        </a:solidFill>
      </dgm:spPr>
      <dgm:t>
        <a:bodyPr/>
        <a:lstStyle/>
        <a:p>
          <a:r>
            <a:rPr lang="it-IT" sz="7200" dirty="0"/>
            <a:t>s</a:t>
          </a:r>
          <a:r>
            <a:rPr lang="it-IT" sz="7200" baseline="-25000" dirty="0"/>
            <a:t>i</a:t>
          </a:r>
          <a:endParaRPr lang="it-IT" sz="4400" baseline="-25000" dirty="0"/>
        </a:p>
      </dgm:t>
    </dgm:pt>
    <dgm:pt modelId="{58008A7A-5709-4FF8-92EF-079F697BE8E9}" type="parTrans" cxnId="{CCE880AB-0144-460B-B4AC-1AB7F390E170}">
      <dgm:prSet/>
      <dgm:spPr/>
      <dgm:t>
        <a:bodyPr/>
        <a:lstStyle/>
        <a:p>
          <a:endParaRPr lang="it-IT"/>
        </a:p>
      </dgm:t>
    </dgm:pt>
    <dgm:pt modelId="{273DA7EB-61E1-4F5A-BF6F-A990FFC6416E}" type="sibTrans" cxnId="{CCE880AB-0144-460B-B4AC-1AB7F390E170}">
      <dgm:prSet/>
      <dgm:spPr/>
      <dgm:t>
        <a:bodyPr/>
        <a:lstStyle/>
        <a:p>
          <a:endParaRPr lang="it-IT"/>
        </a:p>
      </dgm:t>
    </dgm:pt>
    <dgm:pt modelId="{3DAEC21F-15DD-4F1E-8DDF-BAB0DFA702B2}">
      <dgm:prSet phldrT="[Testo]" custT="1"/>
      <dgm:spPr/>
      <dgm:t>
        <a:bodyPr/>
        <a:lstStyle/>
        <a:p>
          <a:r>
            <a:rPr lang="it-IT" sz="5400" dirty="0"/>
            <a:t>D</a:t>
          </a:r>
          <a:r>
            <a:rPr lang="it-IT" sz="3000" dirty="0"/>
            <a:t>0</a:t>
          </a:r>
          <a:endParaRPr lang="it-IT" sz="4900" dirty="0"/>
        </a:p>
      </dgm:t>
    </dgm:pt>
    <dgm:pt modelId="{0A5AA9C8-F254-4B6F-81F5-11AFFFF4C100}" type="parTrans" cxnId="{A3953CF8-B5BB-4655-8B8F-11F60282A35F}">
      <dgm:prSet/>
      <dgm:spPr/>
      <dgm:t>
        <a:bodyPr/>
        <a:lstStyle/>
        <a:p>
          <a:endParaRPr lang="it-IT"/>
        </a:p>
      </dgm:t>
    </dgm:pt>
    <dgm:pt modelId="{F7A51297-CDF4-4247-971E-3D727153BEA9}" type="sibTrans" cxnId="{A3953CF8-B5BB-4655-8B8F-11F60282A35F}">
      <dgm:prSet/>
      <dgm:spPr/>
      <dgm:t>
        <a:bodyPr/>
        <a:lstStyle/>
        <a:p>
          <a:endParaRPr lang="it-IT"/>
        </a:p>
      </dgm:t>
    </dgm:pt>
    <dgm:pt modelId="{C9683BBD-864C-4A27-919B-3A93A323FF4D}">
      <dgm:prSet phldrT="[Testo]" custT="1"/>
      <dgm:spPr>
        <a:noFill/>
        <a:ln>
          <a:solidFill>
            <a:schemeClr val="tx2">
              <a:alpha val="0"/>
            </a:schemeClr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it-IT" sz="3200" b="1" dirty="0">
            <a:solidFill>
              <a:schemeClr val="tx2">
                <a:lumMod val="20000"/>
                <a:lumOff val="80000"/>
              </a:schemeClr>
            </a:solidFill>
            <a:latin typeface="Comic Sans MS" pitchFamily="66" charset="0"/>
          </a:endParaRPr>
        </a:p>
      </dgm:t>
    </dgm:pt>
    <dgm:pt modelId="{B0725B23-3DF9-499B-882C-A0AC5293E09F}" type="parTrans" cxnId="{C6988E23-8CDE-4069-B53F-CFE7F2479322}">
      <dgm:prSet/>
      <dgm:spPr/>
      <dgm:t>
        <a:bodyPr/>
        <a:lstStyle/>
        <a:p>
          <a:endParaRPr lang="it-IT"/>
        </a:p>
      </dgm:t>
    </dgm:pt>
    <dgm:pt modelId="{CEE55A00-E728-4F1E-B835-34E21BBF0F3D}" type="sibTrans" cxnId="{C6988E23-8CDE-4069-B53F-CFE7F2479322}">
      <dgm:prSet/>
      <dgm:spPr/>
      <dgm:t>
        <a:bodyPr/>
        <a:lstStyle/>
        <a:p>
          <a:endParaRPr lang="it-IT"/>
        </a:p>
      </dgm:t>
    </dgm:pt>
    <dgm:pt modelId="{92276485-BED6-4FC2-B220-AE1DFB6D1D99}">
      <dgm:prSet phldrT="[Testo]" custT="1"/>
      <dgm:spPr>
        <a:solidFill>
          <a:srgbClr val="488456"/>
        </a:solidFill>
      </dgm:spPr>
      <dgm:t>
        <a:bodyPr anchor="t"/>
        <a:lstStyle/>
        <a:p>
          <a:r>
            <a:rPr lang="it-IT" sz="5400" dirty="0" err="1"/>
            <a:t>ns</a:t>
          </a:r>
          <a:r>
            <a:rPr lang="it-IT" sz="5400" baseline="-25000" dirty="0" err="1"/>
            <a:t>p</a:t>
          </a:r>
          <a:endParaRPr lang="it-IT" sz="5400" baseline="-25000" dirty="0"/>
        </a:p>
      </dgm:t>
    </dgm:pt>
    <dgm:pt modelId="{D5436540-A55F-4FE6-84BB-633DDE3AF283}" type="parTrans" cxnId="{2FFF957B-8173-48AD-843D-25292F40F9A7}">
      <dgm:prSet/>
      <dgm:spPr/>
      <dgm:t>
        <a:bodyPr/>
        <a:lstStyle/>
        <a:p>
          <a:endParaRPr lang="it-IT"/>
        </a:p>
      </dgm:t>
    </dgm:pt>
    <dgm:pt modelId="{F3C78A2C-F03B-4DDB-A64D-C6644763E962}" type="sibTrans" cxnId="{2FFF957B-8173-48AD-843D-25292F40F9A7}">
      <dgm:prSet/>
      <dgm:spPr/>
      <dgm:t>
        <a:bodyPr/>
        <a:lstStyle/>
        <a:p>
          <a:endParaRPr lang="it-IT"/>
        </a:p>
      </dgm:t>
    </dgm:pt>
    <dgm:pt modelId="{12D4974C-D9F7-422B-ABAD-56A25E9E4536}" type="pres">
      <dgm:prSet presAssocID="{B5D1ECAF-A6C2-4328-91E9-ACC94BD4BD25}" presName="Name0" presStyleCnt="0">
        <dgm:presLayoutVars>
          <dgm:chMax val="4"/>
          <dgm:resizeHandles val="exact"/>
        </dgm:presLayoutVars>
      </dgm:prSet>
      <dgm:spPr/>
    </dgm:pt>
    <dgm:pt modelId="{E111AFEF-C0C6-4C50-BD75-E6D06C01F239}" type="pres">
      <dgm:prSet presAssocID="{B5D1ECAF-A6C2-4328-91E9-ACC94BD4BD25}" presName="ellipse" presStyleLbl="trBgShp" presStyleIdx="0" presStyleCnt="1"/>
      <dgm:spPr/>
    </dgm:pt>
    <dgm:pt modelId="{D0684850-0F6D-45CF-BBF9-467FEE5CAC74}" type="pres">
      <dgm:prSet presAssocID="{B5D1ECAF-A6C2-4328-91E9-ACC94BD4BD25}" presName="arrow1" presStyleLbl="fgShp" presStyleIdx="0" presStyleCnt="1"/>
      <dgm:spPr/>
    </dgm:pt>
    <dgm:pt modelId="{7B9A3DA6-7B7D-41C2-82B6-53A3DD57B0CA}" type="pres">
      <dgm:prSet presAssocID="{B5D1ECAF-A6C2-4328-91E9-ACC94BD4BD25}" presName="rectangle" presStyleLbl="revTx" presStyleIdx="0" presStyleCnt="1" custScaleX="187420" custScaleY="87524" custLinFactNeighborY="10220">
        <dgm:presLayoutVars>
          <dgm:bulletEnabled val="1"/>
        </dgm:presLayoutVars>
      </dgm:prSet>
      <dgm:spPr/>
    </dgm:pt>
    <dgm:pt modelId="{AB51A95F-E5D5-4044-8FA1-C476609B9624}" type="pres">
      <dgm:prSet presAssocID="{92276485-BED6-4FC2-B220-AE1DFB6D1D99}" presName="item1" presStyleLbl="node1" presStyleIdx="0" presStyleCnt="3">
        <dgm:presLayoutVars>
          <dgm:bulletEnabled val="1"/>
        </dgm:presLayoutVars>
      </dgm:prSet>
      <dgm:spPr/>
    </dgm:pt>
    <dgm:pt modelId="{B2ECB1F8-4D9E-47B8-8271-86AB115572A4}" type="pres">
      <dgm:prSet presAssocID="{3DAEC21F-15DD-4F1E-8DDF-BAB0DFA702B2}" presName="item2" presStyleLbl="node1" presStyleIdx="1" presStyleCnt="3" custScaleX="135842" custLinFactNeighborX="-5735" custLinFactNeighborY="-17749">
        <dgm:presLayoutVars>
          <dgm:bulletEnabled val="1"/>
        </dgm:presLayoutVars>
      </dgm:prSet>
      <dgm:spPr/>
    </dgm:pt>
    <dgm:pt modelId="{31429132-D95A-4CB8-8B63-F30AFCFEFAED}" type="pres">
      <dgm:prSet presAssocID="{C9683BBD-864C-4A27-919B-3A93A323FF4D}" presName="item3" presStyleLbl="node1" presStyleIdx="2" presStyleCnt="3" custLinFactNeighborX="11756" custLinFactNeighborY="1280">
        <dgm:presLayoutVars>
          <dgm:bulletEnabled val="1"/>
        </dgm:presLayoutVars>
      </dgm:prSet>
      <dgm:spPr/>
    </dgm:pt>
    <dgm:pt modelId="{C942142C-9F32-4744-B1B2-865786E0507A}" type="pres">
      <dgm:prSet presAssocID="{B5D1ECAF-A6C2-4328-91E9-ACC94BD4BD25}" presName="funnel" presStyleLbl="trAlignAcc1" presStyleIdx="0" presStyleCnt="1" custLinFactNeighborX="-553" custLinFactNeighborY="356"/>
      <dgm:spPr>
        <a:ln>
          <a:solidFill>
            <a:srgbClr val="CC0066"/>
          </a:solidFill>
        </a:ln>
      </dgm:spPr>
    </dgm:pt>
  </dgm:ptLst>
  <dgm:cxnLst>
    <dgm:cxn modelId="{E4A4AD04-DB41-45EA-B318-85F7969B3AB9}" type="presOf" srcId="{D05D891A-FB51-40C6-9629-1A83B5EEA9BF}" destId="{31429132-D95A-4CB8-8B63-F30AFCFEFAED}" srcOrd="0" destOrd="0" presId="urn:microsoft.com/office/officeart/2005/8/layout/funnel1"/>
    <dgm:cxn modelId="{01C89122-C659-49A3-A365-4D3FFB9201E0}" type="presOf" srcId="{3DAEC21F-15DD-4F1E-8DDF-BAB0DFA702B2}" destId="{AB51A95F-E5D5-4044-8FA1-C476609B9624}" srcOrd="0" destOrd="0" presId="urn:microsoft.com/office/officeart/2005/8/layout/funnel1"/>
    <dgm:cxn modelId="{C6988E23-8CDE-4069-B53F-CFE7F2479322}" srcId="{B5D1ECAF-A6C2-4328-91E9-ACC94BD4BD25}" destId="{C9683BBD-864C-4A27-919B-3A93A323FF4D}" srcOrd="3" destOrd="0" parTransId="{B0725B23-3DF9-499B-882C-A0AC5293E09F}" sibTransId="{CEE55A00-E728-4F1E-B835-34E21BBF0F3D}"/>
    <dgm:cxn modelId="{FCD8576B-24F0-41EC-9F6D-6704753D1591}" type="presOf" srcId="{C9683BBD-864C-4A27-919B-3A93A323FF4D}" destId="{7B9A3DA6-7B7D-41C2-82B6-53A3DD57B0CA}" srcOrd="0" destOrd="0" presId="urn:microsoft.com/office/officeart/2005/8/layout/funnel1"/>
    <dgm:cxn modelId="{F88EC859-754E-45C3-BE1C-81F6A0DA75FC}" type="presOf" srcId="{B5D1ECAF-A6C2-4328-91E9-ACC94BD4BD25}" destId="{12D4974C-D9F7-422B-ABAD-56A25E9E4536}" srcOrd="0" destOrd="0" presId="urn:microsoft.com/office/officeart/2005/8/layout/funnel1"/>
    <dgm:cxn modelId="{2FFF957B-8173-48AD-843D-25292F40F9A7}" srcId="{B5D1ECAF-A6C2-4328-91E9-ACC94BD4BD25}" destId="{92276485-BED6-4FC2-B220-AE1DFB6D1D99}" srcOrd="1" destOrd="0" parTransId="{D5436540-A55F-4FE6-84BB-633DDE3AF283}" sibTransId="{F3C78A2C-F03B-4DDB-A64D-C6644763E962}"/>
    <dgm:cxn modelId="{CCE880AB-0144-460B-B4AC-1AB7F390E170}" srcId="{B5D1ECAF-A6C2-4328-91E9-ACC94BD4BD25}" destId="{D05D891A-FB51-40C6-9629-1A83B5EEA9BF}" srcOrd="0" destOrd="0" parTransId="{58008A7A-5709-4FF8-92EF-079F697BE8E9}" sibTransId="{273DA7EB-61E1-4F5A-BF6F-A990FFC6416E}"/>
    <dgm:cxn modelId="{15809DE9-4FD3-4E4D-BF92-644B646D6DE8}" type="presOf" srcId="{92276485-BED6-4FC2-B220-AE1DFB6D1D99}" destId="{B2ECB1F8-4D9E-47B8-8271-86AB115572A4}" srcOrd="0" destOrd="0" presId="urn:microsoft.com/office/officeart/2005/8/layout/funnel1"/>
    <dgm:cxn modelId="{A3953CF8-B5BB-4655-8B8F-11F60282A35F}" srcId="{B5D1ECAF-A6C2-4328-91E9-ACC94BD4BD25}" destId="{3DAEC21F-15DD-4F1E-8DDF-BAB0DFA702B2}" srcOrd="2" destOrd="0" parTransId="{0A5AA9C8-F254-4B6F-81F5-11AFFFF4C100}" sibTransId="{F7A51297-CDF4-4247-971E-3D727153BEA9}"/>
    <dgm:cxn modelId="{DF485F82-2FB8-46E8-B300-0EAC4F829156}" type="presParOf" srcId="{12D4974C-D9F7-422B-ABAD-56A25E9E4536}" destId="{E111AFEF-C0C6-4C50-BD75-E6D06C01F239}" srcOrd="0" destOrd="0" presId="urn:microsoft.com/office/officeart/2005/8/layout/funnel1"/>
    <dgm:cxn modelId="{850D3BED-515D-41C7-8B3D-CC6EF4E74B02}" type="presParOf" srcId="{12D4974C-D9F7-422B-ABAD-56A25E9E4536}" destId="{D0684850-0F6D-45CF-BBF9-467FEE5CAC74}" srcOrd="1" destOrd="0" presId="urn:microsoft.com/office/officeart/2005/8/layout/funnel1"/>
    <dgm:cxn modelId="{7BC6E37A-2E3A-4A5B-9250-65A2D3EDA269}" type="presParOf" srcId="{12D4974C-D9F7-422B-ABAD-56A25E9E4536}" destId="{7B9A3DA6-7B7D-41C2-82B6-53A3DD57B0CA}" srcOrd="2" destOrd="0" presId="urn:microsoft.com/office/officeart/2005/8/layout/funnel1"/>
    <dgm:cxn modelId="{098BCFEE-5907-4876-91B4-9F6118A80704}" type="presParOf" srcId="{12D4974C-D9F7-422B-ABAD-56A25E9E4536}" destId="{AB51A95F-E5D5-4044-8FA1-C476609B9624}" srcOrd="3" destOrd="0" presId="urn:microsoft.com/office/officeart/2005/8/layout/funnel1"/>
    <dgm:cxn modelId="{DB198BE5-EECE-4D70-B334-8D1FB8208173}" type="presParOf" srcId="{12D4974C-D9F7-422B-ABAD-56A25E9E4536}" destId="{B2ECB1F8-4D9E-47B8-8271-86AB115572A4}" srcOrd="4" destOrd="0" presId="urn:microsoft.com/office/officeart/2005/8/layout/funnel1"/>
    <dgm:cxn modelId="{51BA47B7-EBB3-4220-A91B-2481EFFD485C}" type="presParOf" srcId="{12D4974C-D9F7-422B-ABAD-56A25E9E4536}" destId="{31429132-D95A-4CB8-8B63-F30AFCFEFAED}" srcOrd="5" destOrd="0" presId="urn:microsoft.com/office/officeart/2005/8/layout/funnel1"/>
    <dgm:cxn modelId="{D87E60FE-6DBB-45A5-BA30-713F40F23239}" type="presParOf" srcId="{12D4974C-D9F7-422B-ABAD-56A25E9E4536}" destId="{C942142C-9F32-4744-B1B2-865786E0507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AE7918-01F7-4793-B7CA-72E78E88989E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D53E1007-9722-43D4-9103-269452598105}">
      <dgm:prSet custT="1"/>
      <dgm:spPr/>
      <dgm:t>
        <a:bodyPr/>
        <a:lstStyle/>
        <a:p>
          <a:pPr algn="ctr" rtl="0"/>
          <a:r>
            <a:rPr lang="it-IT" sz="2900" b="1" i="0" dirty="0">
              <a:solidFill>
                <a:srgbClr val="002060"/>
              </a:solidFill>
            </a:rPr>
            <a:t>Pianificazione Ammissioni e Gestione Prenotazioni</a:t>
          </a:r>
        </a:p>
      </dgm:t>
    </dgm:pt>
    <dgm:pt modelId="{53B029B7-96E6-4963-B8D6-2829B9AD5802}" type="parTrans" cxnId="{971C68EA-231B-4931-BF28-DC0FC46D4CA2}">
      <dgm:prSet/>
      <dgm:spPr/>
      <dgm:t>
        <a:bodyPr/>
        <a:lstStyle/>
        <a:p>
          <a:endParaRPr lang="it-IT"/>
        </a:p>
      </dgm:t>
    </dgm:pt>
    <dgm:pt modelId="{B145887A-9220-4ECB-BF94-016C43E15E92}" type="sibTrans" cxnId="{971C68EA-231B-4931-BF28-DC0FC46D4CA2}">
      <dgm:prSet/>
      <dgm:spPr/>
      <dgm:t>
        <a:bodyPr/>
        <a:lstStyle/>
        <a:p>
          <a:endParaRPr lang="it-IT"/>
        </a:p>
      </dgm:t>
    </dgm:pt>
    <dgm:pt modelId="{2A9387DF-35EC-4A1F-9C63-5808CEC07DD9}" type="pres">
      <dgm:prSet presAssocID="{1AAE7918-01F7-4793-B7CA-72E78E88989E}" presName="linear" presStyleCnt="0">
        <dgm:presLayoutVars>
          <dgm:animLvl val="lvl"/>
          <dgm:resizeHandles val="exact"/>
        </dgm:presLayoutVars>
      </dgm:prSet>
      <dgm:spPr/>
    </dgm:pt>
    <dgm:pt modelId="{463D8004-F0C8-498B-BBD6-B20D7FDC813B}" type="pres">
      <dgm:prSet presAssocID="{D53E1007-9722-43D4-9103-2694525981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DC4A7C7-29A9-47EB-A65C-275AF78BF2BC}" type="presOf" srcId="{D53E1007-9722-43D4-9103-269452598105}" destId="{463D8004-F0C8-498B-BBD6-B20D7FDC813B}" srcOrd="0" destOrd="0" presId="urn:microsoft.com/office/officeart/2005/8/layout/vList2"/>
    <dgm:cxn modelId="{3D361CE5-D465-415A-AF1C-9984FF40BD04}" type="presOf" srcId="{1AAE7918-01F7-4793-B7CA-72E78E88989E}" destId="{2A9387DF-35EC-4A1F-9C63-5808CEC07DD9}" srcOrd="0" destOrd="0" presId="urn:microsoft.com/office/officeart/2005/8/layout/vList2"/>
    <dgm:cxn modelId="{971C68EA-231B-4931-BF28-DC0FC46D4CA2}" srcId="{1AAE7918-01F7-4793-B7CA-72E78E88989E}" destId="{D53E1007-9722-43D4-9103-269452598105}" srcOrd="0" destOrd="0" parTransId="{53B029B7-96E6-4963-B8D6-2829B9AD5802}" sibTransId="{B145887A-9220-4ECB-BF94-016C43E15E92}"/>
    <dgm:cxn modelId="{C759085F-A0C2-48AF-999A-467B05FA0066}" type="presParOf" srcId="{2A9387DF-35EC-4A1F-9C63-5808CEC07DD9}" destId="{463D8004-F0C8-498B-BBD6-B20D7FDC81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AE7918-01F7-4793-B7CA-72E78E88989E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D53E1007-9722-43D4-9103-269452598105}">
      <dgm:prSet custT="1"/>
      <dgm:spPr/>
      <dgm:t>
        <a:bodyPr/>
        <a:lstStyle/>
        <a:p>
          <a:pPr algn="ctr" rtl="0"/>
          <a:r>
            <a:rPr lang="it-IT" sz="2000" b="1" i="0" dirty="0">
              <a:solidFill>
                <a:srgbClr val="002060"/>
              </a:solidFill>
            </a:rPr>
            <a:t>Pianificazione Ammissioni e Gestione Prenotazioni</a:t>
          </a:r>
        </a:p>
      </dgm:t>
    </dgm:pt>
    <dgm:pt modelId="{53B029B7-96E6-4963-B8D6-2829B9AD5802}" type="parTrans" cxnId="{971C68EA-231B-4931-BF28-DC0FC46D4CA2}">
      <dgm:prSet/>
      <dgm:spPr/>
      <dgm:t>
        <a:bodyPr/>
        <a:lstStyle/>
        <a:p>
          <a:endParaRPr lang="it-IT"/>
        </a:p>
      </dgm:t>
    </dgm:pt>
    <dgm:pt modelId="{B145887A-9220-4ECB-BF94-016C43E15E92}" type="sibTrans" cxnId="{971C68EA-231B-4931-BF28-DC0FC46D4CA2}">
      <dgm:prSet/>
      <dgm:spPr/>
      <dgm:t>
        <a:bodyPr/>
        <a:lstStyle/>
        <a:p>
          <a:endParaRPr lang="it-IT"/>
        </a:p>
      </dgm:t>
    </dgm:pt>
    <dgm:pt modelId="{2A9387DF-35EC-4A1F-9C63-5808CEC07DD9}" type="pres">
      <dgm:prSet presAssocID="{1AAE7918-01F7-4793-B7CA-72E78E88989E}" presName="linear" presStyleCnt="0">
        <dgm:presLayoutVars>
          <dgm:animLvl val="lvl"/>
          <dgm:resizeHandles val="exact"/>
        </dgm:presLayoutVars>
      </dgm:prSet>
      <dgm:spPr/>
    </dgm:pt>
    <dgm:pt modelId="{463D8004-F0C8-498B-BBD6-B20D7FDC813B}" type="pres">
      <dgm:prSet presAssocID="{D53E1007-9722-43D4-9103-269452598105}" presName="parentText" presStyleLbl="node1" presStyleIdx="0" presStyleCnt="1" custLinFactNeighborX="-1051" custLinFactNeighborY="-72829">
        <dgm:presLayoutVars>
          <dgm:chMax val="0"/>
          <dgm:bulletEnabled val="1"/>
        </dgm:presLayoutVars>
      </dgm:prSet>
      <dgm:spPr/>
    </dgm:pt>
  </dgm:ptLst>
  <dgm:cxnLst>
    <dgm:cxn modelId="{51FB7B9F-0B84-4149-9335-51BB5937A59C}" type="presOf" srcId="{D53E1007-9722-43D4-9103-269452598105}" destId="{463D8004-F0C8-498B-BBD6-B20D7FDC813B}" srcOrd="0" destOrd="0" presId="urn:microsoft.com/office/officeart/2005/8/layout/vList2"/>
    <dgm:cxn modelId="{971C68EA-231B-4931-BF28-DC0FC46D4CA2}" srcId="{1AAE7918-01F7-4793-B7CA-72E78E88989E}" destId="{D53E1007-9722-43D4-9103-269452598105}" srcOrd="0" destOrd="0" parTransId="{53B029B7-96E6-4963-B8D6-2829B9AD5802}" sibTransId="{B145887A-9220-4ECB-BF94-016C43E15E92}"/>
    <dgm:cxn modelId="{F371C0EF-BA06-4810-8D74-BADB6FAD4994}" type="presOf" srcId="{1AAE7918-01F7-4793-B7CA-72E78E88989E}" destId="{2A9387DF-35EC-4A1F-9C63-5808CEC07DD9}" srcOrd="0" destOrd="0" presId="urn:microsoft.com/office/officeart/2005/8/layout/vList2"/>
    <dgm:cxn modelId="{C8C9EB5E-365B-49F5-9062-F5FD669B168C}" type="presParOf" srcId="{2A9387DF-35EC-4A1F-9C63-5808CEC07DD9}" destId="{463D8004-F0C8-498B-BBD6-B20D7FDC81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2ECC5-5C39-4054-940B-B36E66D4629B}">
      <dsp:nvSpPr>
        <dsp:cNvPr id="0" name=""/>
        <dsp:cNvSpPr/>
      </dsp:nvSpPr>
      <dsp:spPr>
        <a:xfrm>
          <a:off x="21214" y="0"/>
          <a:ext cx="4594676" cy="907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/>
            <a:t>DAY SERVICE Diagnostico </a:t>
          </a:r>
          <a:endParaRPr lang="it-IT" sz="3200" kern="1200" dirty="0"/>
        </a:p>
      </dsp:txBody>
      <dsp:txXfrm>
        <a:off x="65498" y="44284"/>
        <a:ext cx="4506108" cy="81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2ECC5-5C39-4054-940B-B36E66D4629B}">
      <dsp:nvSpPr>
        <dsp:cNvPr id="0" name=""/>
        <dsp:cNvSpPr/>
      </dsp:nvSpPr>
      <dsp:spPr>
        <a:xfrm>
          <a:off x="0" y="0"/>
          <a:ext cx="2127336" cy="767520"/>
        </a:xfrm>
        <a:prstGeom prst="roundRect">
          <a:avLst/>
        </a:prstGeom>
        <a:solidFill>
          <a:srgbClr val="F37B2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i="1" kern="1200" dirty="0"/>
            <a:t>Visita di base</a:t>
          </a:r>
          <a:endParaRPr lang="it-IT" sz="2600" kern="1200" dirty="0"/>
        </a:p>
      </dsp:txBody>
      <dsp:txXfrm>
        <a:off x="37467" y="37467"/>
        <a:ext cx="2052402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2ECC5-5C39-4054-940B-B36E66D4629B}">
      <dsp:nvSpPr>
        <dsp:cNvPr id="0" name=""/>
        <dsp:cNvSpPr/>
      </dsp:nvSpPr>
      <dsp:spPr>
        <a:xfrm>
          <a:off x="21214" y="0"/>
          <a:ext cx="4594676" cy="907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/>
            <a:t>DAY SERVICE Diagnostico </a:t>
          </a:r>
          <a:endParaRPr lang="it-IT" sz="3200" kern="1200" dirty="0"/>
        </a:p>
      </dsp:txBody>
      <dsp:txXfrm>
        <a:off x="65498" y="44284"/>
        <a:ext cx="4506108" cy="818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2ECC5-5C39-4054-940B-B36E66D4629B}">
      <dsp:nvSpPr>
        <dsp:cNvPr id="0" name=""/>
        <dsp:cNvSpPr/>
      </dsp:nvSpPr>
      <dsp:spPr>
        <a:xfrm>
          <a:off x="0" y="171250"/>
          <a:ext cx="3729596" cy="765953"/>
        </a:xfrm>
        <a:prstGeom prst="round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i="1" kern="1200" dirty="0"/>
            <a:t>Esecuzione Prestazioni</a:t>
          </a:r>
          <a:endParaRPr lang="it-IT" sz="2800" kern="1200" dirty="0"/>
        </a:p>
      </dsp:txBody>
      <dsp:txXfrm>
        <a:off x="37391" y="208641"/>
        <a:ext cx="3654814" cy="691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2ECC5-5C39-4054-940B-B36E66D4629B}">
      <dsp:nvSpPr>
        <dsp:cNvPr id="0" name=""/>
        <dsp:cNvSpPr/>
      </dsp:nvSpPr>
      <dsp:spPr>
        <a:xfrm>
          <a:off x="21214" y="0"/>
          <a:ext cx="4594676" cy="907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i="1" kern="1200" dirty="0"/>
            <a:t>DAY SERVICE Diagnostico </a:t>
          </a:r>
          <a:endParaRPr lang="it-IT" sz="3200" kern="1200" dirty="0"/>
        </a:p>
      </dsp:txBody>
      <dsp:txXfrm>
        <a:off x="65498" y="44284"/>
        <a:ext cx="4506108" cy="8185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AFEF-C0C6-4C50-BD75-E6D06C01F239}">
      <dsp:nvSpPr>
        <dsp:cNvPr id="0" name=""/>
        <dsp:cNvSpPr/>
      </dsp:nvSpPr>
      <dsp:spPr>
        <a:xfrm>
          <a:off x="1471033" y="207479"/>
          <a:ext cx="3599499" cy="1250058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84850-0F6D-45CF-BBF9-467FEE5CAC74}">
      <dsp:nvSpPr>
        <dsp:cNvPr id="0" name=""/>
        <dsp:cNvSpPr/>
      </dsp:nvSpPr>
      <dsp:spPr>
        <a:xfrm>
          <a:off x="2927575" y="3268449"/>
          <a:ext cx="697577" cy="446449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A3DA6-7B7D-41C2-82B6-53A3DD57B0CA}">
      <dsp:nvSpPr>
        <dsp:cNvPr id="0" name=""/>
        <dsp:cNvSpPr/>
      </dsp:nvSpPr>
      <dsp:spPr>
        <a:xfrm>
          <a:off x="138604" y="3731838"/>
          <a:ext cx="6275518" cy="732657"/>
        </a:xfrm>
        <a:prstGeom prst="rect">
          <a:avLst/>
        </a:prstGeom>
        <a:noFill/>
        <a:ln w="9525" cap="flat" cmpd="sng" algn="ctr">
          <a:solidFill>
            <a:schemeClr val="tx2">
              <a:alpha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it-IT" sz="3200" b="1" kern="1200" dirty="0">
            <a:solidFill>
              <a:schemeClr val="tx2">
                <a:lumMod val="20000"/>
                <a:lumOff val="80000"/>
              </a:schemeClr>
            </a:solidFill>
            <a:latin typeface="Comic Sans MS" pitchFamily="66" charset="0"/>
          </a:endParaRPr>
        </a:p>
      </dsp:txBody>
      <dsp:txXfrm>
        <a:off x="138604" y="3731838"/>
        <a:ext cx="6275518" cy="732657"/>
      </dsp:txXfrm>
    </dsp:sp>
    <dsp:sp modelId="{AB51A95F-E5D5-4044-8FA1-C476609B9624}">
      <dsp:nvSpPr>
        <dsp:cNvPr id="0" name=""/>
        <dsp:cNvSpPr/>
      </dsp:nvSpPr>
      <dsp:spPr>
        <a:xfrm>
          <a:off x="2779688" y="1554082"/>
          <a:ext cx="1255639" cy="125563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/>
            <a:t>D</a:t>
          </a:r>
          <a:r>
            <a:rPr lang="it-IT" sz="3000" kern="1200" dirty="0"/>
            <a:t>0</a:t>
          </a:r>
          <a:endParaRPr lang="it-IT" sz="4900" kern="1200" dirty="0"/>
        </a:p>
      </dsp:txBody>
      <dsp:txXfrm>
        <a:off x="2963572" y="1737966"/>
        <a:ext cx="887871" cy="887871"/>
      </dsp:txXfrm>
    </dsp:sp>
    <dsp:sp modelId="{B2ECB1F8-4D9E-47B8-8271-86AB115572A4}">
      <dsp:nvSpPr>
        <dsp:cNvPr id="0" name=""/>
        <dsp:cNvSpPr/>
      </dsp:nvSpPr>
      <dsp:spPr>
        <a:xfrm>
          <a:off x="1584174" y="389210"/>
          <a:ext cx="1705685" cy="1255639"/>
        </a:xfrm>
        <a:prstGeom prst="ellipse">
          <a:avLst/>
        </a:prstGeom>
        <a:solidFill>
          <a:srgbClr val="48845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 dirty="0" err="1"/>
            <a:t>ns</a:t>
          </a:r>
          <a:r>
            <a:rPr lang="it-IT" sz="5400" kern="1200" baseline="-25000" dirty="0" err="1"/>
            <a:t>p</a:t>
          </a:r>
          <a:endParaRPr lang="it-IT" sz="5400" kern="1200" baseline="-25000" dirty="0"/>
        </a:p>
      </dsp:txBody>
      <dsp:txXfrm>
        <a:off x="1833966" y="573094"/>
        <a:ext cx="1206101" cy="887871"/>
      </dsp:txXfrm>
    </dsp:sp>
    <dsp:sp modelId="{31429132-D95A-4CB8-8B63-F30AFCFEFAED}">
      <dsp:nvSpPr>
        <dsp:cNvPr id="0" name=""/>
        <dsp:cNvSpPr/>
      </dsp:nvSpPr>
      <dsp:spPr>
        <a:xfrm>
          <a:off x="3312364" y="324560"/>
          <a:ext cx="1255639" cy="1255639"/>
        </a:xfrm>
        <a:prstGeom prst="ellipse">
          <a:avLst/>
        </a:prstGeom>
        <a:solidFill>
          <a:srgbClr val="CC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7200" kern="1200" dirty="0"/>
            <a:t>s</a:t>
          </a:r>
          <a:r>
            <a:rPr lang="it-IT" sz="7200" kern="1200" baseline="-25000" dirty="0"/>
            <a:t>i</a:t>
          </a:r>
          <a:endParaRPr lang="it-IT" sz="4400" kern="1200" baseline="-25000" dirty="0"/>
        </a:p>
      </dsp:txBody>
      <dsp:txXfrm>
        <a:off x="3496248" y="508444"/>
        <a:ext cx="887871" cy="887871"/>
      </dsp:txXfrm>
    </dsp:sp>
    <dsp:sp modelId="{C942142C-9F32-4744-B1B2-865786E0507A}">
      <dsp:nvSpPr>
        <dsp:cNvPr id="0" name=""/>
        <dsp:cNvSpPr/>
      </dsp:nvSpPr>
      <dsp:spPr>
        <a:xfrm>
          <a:off x="1301544" y="65137"/>
          <a:ext cx="3906434" cy="3125147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>
          <a:solidFill>
            <a:srgbClr val="CC0066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D8004-F0C8-498B-BBD6-B20D7FDC813B}">
      <dsp:nvSpPr>
        <dsp:cNvPr id="0" name=""/>
        <dsp:cNvSpPr/>
      </dsp:nvSpPr>
      <dsp:spPr>
        <a:xfrm>
          <a:off x="0" y="6"/>
          <a:ext cx="4896544" cy="93609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b="1" i="0" kern="1200" dirty="0">
              <a:solidFill>
                <a:srgbClr val="002060"/>
              </a:solidFill>
            </a:rPr>
            <a:t>Pianificazione Ammissioni e Gestione Prenotazioni</a:t>
          </a:r>
        </a:p>
      </dsp:txBody>
      <dsp:txXfrm>
        <a:off x="45696" y="45702"/>
        <a:ext cx="4805152" cy="8446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D8004-F0C8-498B-BBD6-B20D7FDC813B}">
      <dsp:nvSpPr>
        <dsp:cNvPr id="0" name=""/>
        <dsp:cNvSpPr/>
      </dsp:nvSpPr>
      <dsp:spPr>
        <a:xfrm>
          <a:off x="0" y="0"/>
          <a:ext cx="3083522" cy="1216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dirty="0">
              <a:solidFill>
                <a:srgbClr val="002060"/>
              </a:solidFill>
            </a:rPr>
            <a:t>Pianificazione Ammissioni e Gestione Prenotazioni</a:t>
          </a:r>
        </a:p>
      </dsp:txBody>
      <dsp:txXfrm>
        <a:off x="59399" y="59399"/>
        <a:ext cx="296472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1E234-2A40-433D-B1FD-7C02CF9BB231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70334-8AD8-4788-A10A-375A15E459F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803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F405-4FB9-441B-A7A0-256C86168877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EA0B5-AACA-4617-A2F4-EF1AEB84638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605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17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53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20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37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415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D558F-E9BD-4FB9-A5D7-4A447920D9F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2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65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04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62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07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20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EA0B5-AACA-4617-A2F4-EF1AEB84638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30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9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2B36-E6F6-460B-B00C-F9DC8EFE5083}" type="datetimeFigureOut">
              <a:rPr lang="it-IT" smtClean="0"/>
              <a:pPr/>
              <a:t>05/12/2023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8F01-31A1-4904-93AC-A03B78B2450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1.jpe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diagramDrawing" Target="../diagrams/drawing3.xml"/><Relationship Id="rId5" Type="http://schemas.openxmlformats.org/officeDocument/2006/relationships/image" Target="../media/image2.jpeg"/><Relationship Id="rId10" Type="http://schemas.openxmlformats.org/officeDocument/2006/relationships/diagramColors" Target="../diagrams/colors3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1.jpe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microsoft.com/office/2007/relationships/diagramDrawing" Target="../diagrams/drawing4.xml"/><Relationship Id="rId5" Type="http://schemas.openxmlformats.org/officeDocument/2006/relationships/image" Target="../media/image3.jpeg"/><Relationship Id="rId10" Type="http://schemas.openxmlformats.org/officeDocument/2006/relationships/diagramColors" Target="../diagrams/colors4.xml"/><Relationship Id="rId4" Type="http://schemas.openxmlformats.org/officeDocument/2006/relationships/image" Target="../media/image2.jpeg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.jpeg"/><Relationship Id="rId7" Type="http://schemas.openxmlformats.org/officeDocument/2006/relationships/diagramData" Target="../diagrams/data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diagramDrawing" Target="../diagrams/drawing5.xml"/><Relationship Id="rId5" Type="http://schemas.openxmlformats.org/officeDocument/2006/relationships/image" Target="../media/image2.jpeg"/><Relationship Id="rId10" Type="http://schemas.openxmlformats.org/officeDocument/2006/relationships/diagramColors" Target="../diagrams/colors5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microsoft.com/office/2007/relationships/hdphoto" Target="../media/hdphoto1.wdp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6.wmf"/><Relationship Id="rId3" Type="http://schemas.openxmlformats.org/officeDocument/2006/relationships/image" Target="../media/image1.jpe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5.wmf"/><Relationship Id="rId5" Type="http://schemas.openxmlformats.org/officeDocument/2006/relationships/image" Target="../media/image3.jpe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jpeg"/><Relationship Id="rId9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13" Type="http://schemas.openxmlformats.org/officeDocument/2006/relationships/diagramColors" Target="../diagrams/colors7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6.xml"/><Relationship Id="rId12" Type="http://schemas.openxmlformats.org/officeDocument/2006/relationships/diagramQuickStyle" Target="../diagrams/quickStyl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11" Type="http://schemas.openxmlformats.org/officeDocument/2006/relationships/diagramLayout" Target="../diagrams/layout7.xml"/><Relationship Id="rId5" Type="http://schemas.openxmlformats.org/officeDocument/2006/relationships/diagramData" Target="../diagrams/data6.xml"/><Relationship Id="rId10" Type="http://schemas.openxmlformats.org/officeDocument/2006/relationships/diagramData" Target="../diagrams/data7.xml"/><Relationship Id="rId4" Type="http://schemas.openxmlformats.org/officeDocument/2006/relationships/image" Target="../media/image3.jpeg"/><Relationship Id="rId9" Type="http://schemas.microsoft.com/office/2007/relationships/diagramDrawing" Target="../diagrams/drawing6.xml"/><Relationship Id="rId14" Type="http://schemas.microsoft.com/office/2007/relationships/diagramDrawing" Target="../diagrams/drawing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8.xml"/><Relationship Id="rId5" Type="http://schemas.openxmlformats.org/officeDocument/2006/relationships/image" Target="../media/image3.jpeg"/><Relationship Id="rId10" Type="http://schemas.microsoft.com/office/2007/relationships/diagramDrawing" Target="../diagrams/drawing8.xml"/><Relationship Id="rId4" Type="http://schemas.openxmlformats.org/officeDocument/2006/relationships/image" Target="../media/image2.jpeg"/><Relationship Id="rId9" Type="http://schemas.openxmlformats.org/officeDocument/2006/relationships/diagramColors" Target="../diagrams/colors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4.jpg"/><Relationship Id="rId3" Type="http://schemas.openxmlformats.org/officeDocument/2006/relationships/image" Target="../media/image2.jpeg"/><Relationship Id="rId7" Type="http://schemas.openxmlformats.org/officeDocument/2006/relationships/image" Target="../media/image30.jpeg"/><Relationship Id="rId12" Type="http://schemas.openxmlformats.org/officeDocument/2006/relationships/image" Target="../media/image2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3.png"/><Relationship Id="rId5" Type="http://schemas.openxmlformats.org/officeDocument/2006/relationships/image" Target="../media/image29.jpeg"/><Relationship Id="rId10" Type="http://schemas.openxmlformats.org/officeDocument/2006/relationships/image" Target="../media/image32.jpg"/><Relationship Id="rId4" Type="http://schemas.openxmlformats.org/officeDocument/2006/relationships/image" Target="../media/image28.jpg"/><Relationship Id="rId9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jpeg"/><Relationship Id="rId7" Type="http://schemas.openxmlformats.org/officeDocument/2006/relationships/image" Target="../media/image4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diagramDrawing" Target="../diagrams/drawing1.xml"/><Relationship Id="rId5" Type="http://schemas.openxmlformats.org/officeDocument/2006/relationships/image" Target="../media/image2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jpe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microsoft.com/office/2007/relationships/diagramDrawing" Target="../diagrams/drawing2.xml"/><Relationship Id="rId5" Type="http://schemas.openxmlformats.org/officeDocument/2006/relationships/image" Target="../media/image2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D:\Careggi%20_%20Firenze\Progetto%20Day%20Service\Visio-Flow-Chart%20con%20swimlane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7" name="CasellaDiTesto 16"/>
          <p:cNvSpPr txBox="1"/>
          <p:nvPr/>
        </p:nvSpPr>
        <p:spPr>
          <a:xfrm>
            <a:off x="323529" y="2492896"/>
            <a:ext cx="8537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>
                <a:solidFill>
                  <a:srgbClr val="002060"/>
                </a:solidFill>
              </a:rPr>
              <a:t>Gestione del </a:t>
            </a:r>
            <a:r>
              <a:rPr lang="it-IT" sz="6000" b="1" dirty="0" err="1">
                <a:solidFill>
                  <a:srgbClr val="002060"/>
                </a:solidFill>
              </a:rPr>
              <a:t>Day</a:t>
            </a:r>
            <a:r>
              <a:rPr lang="it-IT" sz="6000" b="1" dirty="0">
                <a:solidFill>
                  <a:srgbClr val="002060"/>
                </a:solidFill>
              </a:rPr>
              <a:t> Service</a:t>
            </a:r>
            <a:r>
              <a:rPr lang="it-IT" sz="4000" b="1" dirty="0">
                <a:solidFill>
                  <a:srgbClr val="002060"/>
                </a:solidFill>
              </a:rPr>
              <a:t> </a:t>
            </a:r>
            <a:endParaRPr lang="it-IT" sz="3600" i="1" dirty="0">
              <a:solidFill>
                <a:srgbClr val="002060"/>
              </a:solidFill>
            </a:endParaRPr>
          </a:p>
          <a:p>
            <a:pPr algn="ctr"/>
            <a:endParaRPr lang="it-IT" sz="3200" i="1" dirty="0">
              <a:solidFill>
                <a:srgbClr val="002060"/>
              </a:solidFill>
            </a:endParaRPr>
          </a:p>
          <a:p>
            <a:pPr algn="ctr"/>
            <a:endParaRPr lang="it-IT" sz="20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67544" y="5692578"/>
            <a:ext cx="53285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rgbClr val="A20000"/>
                </a:solidFill>
              </a:rPr>
              <a:t>Mimmo Conforti</a:t>
            </a:r>
          </a:p>
          <a:p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DIMEG</a:t>
            </a:r>
            <a:r>
              <a:rPr lang="it-IT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Dipartimento di Ingegneria </a:t>
            </a:r>
          </a:p>
          <a:p>
            <a:r>
              <a:rPr lang="it-I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Meccanica Energetica e Gestionale</a:t>
            </a:r>
          </a:p>
          <a:p>
            <a:endParaRPr lang="it-IT" sz="24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1" y="5157192"/>
            <a:ext cx="2597199" cy="508321"/>
          </a:xfrm>
          <a:prstGeom prst="rect">
            <a:avLst/>
          </a:prstGeom>
        </p:spPr>
      </p:pic>
      <p:cxnSp>
        <p:nvCxnSpPr>
          <p:cNvPr id="6" name="Connettore 1 5"/>
          <p:cNvCxnSpPr/>
          <p:nvPr/>
        </p:nvCxnSpPr>
        <p:spPr>
          <a:xfrm>
            <a:off x="1115616" y="4057188"/>
            <a:ext cx="712879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/>
          <p:cNvSpPr/>
          <p:nvPr/>
        </p:nvSpPr>
        <p:spPr>
          <a:xfrm>
            <a:off x="4355976" y="4005064"/>
            <a:ext cx="267987" cy="9684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C51B727-6F34-460D-8D5F-6089242DCF99}"/>
              </a:ext>
            </a:extLst>
          </p:cNvPr>
          <p:cNvSpPr/>
          <p:nvPr/>
        </p:nvSpPr>
        <p:spPr>
          <a:xfrm>
            <a:off x="3860301" y="4695527"/>
            <a:ext cx="4977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CC0000"/>
              </a:buClr>
            </a:pPr>
            <a:r>
              <a:rPr lang="it-IT" sz="2400" b="1" dirty="0">
                <a:solidFill>
                  <a:srgbClr val="000000"/>
                </a:solidFill>
              </a:rPr>
              <a:t>LM-41 Medicina TD - PGSS A.A. 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26503" y="1222014"/>
            <a:ext cx="896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i="1" dirty="0">
                <a:solidFill>
                  <a:srgbClr val="002060"/>
                </a:solidFill>
              </a:rPr>
              <a:t>PAC  _  Sclerosi Sistemica</a:t>
            </a:r>
          </a:p>
          <a:p>
            <a:endParaRPr lang="it-IT" sz="2400" b="1" dirty="0">
              <a:solidFill>
                <a:srgbClr val="002060"/>
              </a:solidFill>
            </a:endParaRPr>
          </a:p>
        </p:txBody>
      </p:sp>
      <p:pic>
        <p:nvPicPr>
          <p:cNvPr id="6" name="Immagine 5"/>
          <p:cNvPicPr/>
          <p:nvPr>
            <p:extLst/>
          </p:nvPr>
        </p:nvPicPr>
        <p:blipFill>
          <a:blip r:embed="rId5"/>
          <a:stretch>
            <a:fillRect/>
          </a:stretch>
        </p:blipFill>
        <p:spPr>
          <a:xfrm>
            <a:off x="251521" y="1799464"/>
            <a:ext cx="4608512" cy="5077908"/>
          </a:xfrm>
          <a:prstGeom prst="rect">
            <a:avLst/>
          </a:prstGeom>
        </p:spPr>
      </p:pic>
      <p:pic>
        <p:nvPicPr>
          <p:cNvPr id="8" name="Immagine 7"/>
          <p:cNvPicPr/>
          <p:nvPr>
            <p:extLst/>
          </p:nvPr>
        </p:nvPicPr>
        <p:blipFill>
          <a:blip r:embed="rId6"/>
          <a:stretch>
            <a:fillRect/>
          </a:stretch>
        </p:blipFill>
        <p:spPr>
          <a:xfrm>
            <a:off x="5406887" y="1847625"/>
            <a:ext cx="2979737" cy="1744663"/>
          </a:xfrm>
          <a:prstGeom prst="rect">
            <a:avLst/>
          </a:prstGeom>
        </p:spPr>
      </p:pic>
      <p:pic>
        <p:nvPicPr>
          <p:cNvPr id="11" name="Immagine 10"/>
          <p:cNvPicPr/>
          <p:nvPr>
            <p:extLst/>
          </p:nvPr>
        </p:nvPicPr>
        <p:blipFill>
          <a:blip r:embed="rId7"/>
          <a:stretch>
            <a:fillRect/>
          </a:stretch>
        </p:blipFill>
        <p:spPr>
          <a:xfrm>
            <a:off x="5386461" y="3933056"/>
            <a:ext cx="3001963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2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179512" y="1379576"/>
            <a:ext cx="896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i="1" dirty="0">
                <a:solidFill>
                  <a:srgbClr val="002060"/>
                </a:solidFill>
              </a:rPr>
              <a:t>PAC  _  Spondilite Anchilosante</a:t>
            </a:r>
          </a:p>
          <a:p>
            <a:endParaRPr lang="it-IT" sz="2400" b="1" dirty="0">
              <a:solidFill>
                <a:srgbClr val="002060"/>
              </a:solidFill>
            </a:endParaRPr>
          </a:p>
        </p:txBody>
      </p:sp>
      <p:pic>
        <p:nvPicPr>
          <p:cNvPr id="4" name="Immagine 3"/>
          <p:cNvPicPr/>
          <p:nvPr>
            <p:extLst/>
          </p:nvPr>
        </p:nvPicPr>
        <p:blipFill>
          <a:blip r:embed="rId5"/>
          <a:stretch>
            <a:fillRect/>
          </a:stretch>
        </p:blipFill>
        <p:spPr>
          <a:xfrm>
            <a:off x="409575" y="2038350"/>
            <a:ext cx="3951288" cy="3622898"/>
          </a:xfrm>
          <a:prstGeom prst="rect">
            <a:avLst/>
          </a:prstGeom>
        </p:spPr>
      </p:pic>
      <p:pic>
        <p:nvPicPr>
          <p:cNvPr id="6" name="Immagine 5"/>
          <p:cNvPicPr/>
          <p:nvPr>
            <p:extLst/>
          </p:nvPr>
        </p:nvPicPr>
        <p:blipFill>
          <a:blip r:embed="rId6"/>
          <a:stretch>
            <a:fillRect/>
          </a:stretch>
        </p:blipFill>
        <p:spPr>
          <a:xfrm>
            <a:off x="4788024" y="2060848"/>
            <a:ext cx="2979737" cy="1872208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79512" y="1379990"/>
            <a:ext cx="8964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b="1" i="1" dirty="0">
                <a:solidFill>
                  <a:srgbClr val="002060"/>
                </a:solidFill>
              </a:rPr>
              <a:t>PAC  _  Spondilite Anchilosante</a:t>
            </a:r>
          </a:p>
          <a:p>
            <a:endParaRPr lang="it-IT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sp>
        <p:nvSpPr>
          <p:cNvPr id="21" name="Rettangolo arrotondato 20"/>
          <p:cNvSpPr/>
          <p:nvPr/>
        </p:nvSpPr>
        <p:spPr>
          <a:xfrm>
            <a:off x="179514" y="3636888"/>
            <a:ext cx="8145439" cy="230425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069894" y="4017133"/>
            <a:ext cx="5888857" cy="1419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2582288549"/>
              </p:ext>
            </p:extLst>
          </p:nvPr>
        </p:nvGraphicFramePr>
        <p:xfrm>
          <a:off x="323528" y="1391291"/>
          <a:ext cx="4637106" cy="92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ttangolo arrotondato 3"/>
          <p:cNvSpPr/>
          <p:nvPr/>
        </p:nvSpPr>
        <p:spPr>
          <a:xfrm>
            <a:off x="493828" y="4017133"/>
            <a:ext cx="1953936" cy="1419956"/>
          </a:xfrm>
          <a:prstGeom prst="roundRect">
            <a:avLst/>
          </a:prstGeom>
          <a:solidFill>
            <a:srgbClr val="F37B21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3131842" y="4017133"/>
            <a:ext cx="1986649" cy="1419956"/>
          </a:xfrm>
          <a:prstGeom prst="roundRect">
            <a:avLst/>
          </a:prstGeom>
          <a:solidFill>
            <a:srgbClr val="765B9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5868144" y="4017133"/>
            <a:ext cx="2088232" cy="1419956"/>
          </a:xfrm>
          <a:prstGeom prst="roundRect">
            <a:avLst/>
          </a:prstGeom>
          <a:solidFill>
            <a:srgbClr val="009E4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/>
          <p:cNvSpPr/>
          <p:nvPr/>
        </p:nvSpPr>
        <p:spPr>
          <a:xfrm>
            <a:off x="5220072" y="4593196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2527820" y="4593196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3187701" y="4356969"/>
            <a:ext cx="19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Esecuzione </a:t>
            </a:r>
          </a:p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Prestazioni  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41163" y="4342390"/>
            <a:ext cx="1594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bg2"/>
                </a:solidFill>
              </a:rPr>
              <a:t>Visita di base</a:t>
            </a:r>
            <a:endParaRPr lang="it-IT" sz="2000" b="1" i="1" dirty="0">
              <a:solidFill>
                <a:schemeClr val="bg2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966436" y="4356967"/>
            <a:ext cx="196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2"/>
                </a:solidFill>
              </a:rPr>
              <a:t>Visita Conclusiva e Diagnosi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709854" y="2545741"/>
            <a:ext cx="25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4D84"/>
                </a:solidFill>
              </a:rPr>
              <a:t>Risorse allocate</a:t>
            </a:r>
            <a:endParaRPr lang="it-IT" sz="3500" b="1" dirty="0">
              <a:solidFill>
                <a:srgbClr val="204D84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5101360" y="2491593"/>
            <a:ext cx="28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Servizi Clinici</a:t>
            </a:r>
            <a:r>
              <a:rPr lang="it-IT" sz="32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5" name="Freccia ad arco 44"/>
          <p:cNvSpPr/>
          <p:nvPr/>
        </p:nvSpPr>
        <p:spPr>
          <a:xfrm rot="3900901">
            <a:off x="218524" y="2207899"/>
            <a:ext cx="3851573" cy="3719175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rgbClr val="0070C0"/>
          </a:solidFill>
          <a:ln>
            <a:solidFill>
              <a:srgbClr val="204D8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Freccia ad arco 45"/>
          <p:cNvSpPr/>
          <p:nvPr/>
        </p:nvSpPr>
        <p:spPr>
          <a:xfrm rot="8690530">
            <a:off x="2787401" y="3095593"/>
            <a:ext cx="3782085" cy="3764315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rgbClr val="FB3425"/>
          </a:solidFill>
          <a:ln>
            <a:solidFill>
              <a:srgbClr val="204D84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ccia a destra 24"/>
          <p:cNvSpPr/>
          <p:nvPr/>
        </p:nvSpPr>
        <p:spPr>
          <a:xfrm>
            <a:off x="8100392" y="4602954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7956376" y="5036978"/>
            <a:ext cx="2881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 err="1">
                <a:solidFill>
                  <a:srgbClr val="002060"/>
                </a:solidFill>
              </a:rPr>
              <a:t>Follow</a:t>
            </a:r>
            <a:r>
              <a:rPr lang="it-IT" sz="2100" b="1" dirty="0">
                <a:solidFill>
                  <a:srgbClr val="002060"/>
                </a:solidFill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138335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1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9" name="Rettangolo arrotondato 28"/>
          <p:cNvSpPr/>
          <p:nvPr/>
        </p:nvSpPr>
        <p:spPr>
          <a:xfrm>
            <a:off x="5212581" y="1459596"/>
            <a:ext cx="3751909" cy="914473"/>
          </a:xfrm>
          <a:prstGeom prst="round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arrotondato 30"/>
          <p:cNvSpPr/>
          <p:nvPr/>
        </p:nvSpPr>
        <p:spPr>
          <a:xfrm>
            <a:off x="5359625" y="1628801"/>
            <a:ext cx="868561" cy="580594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arrotondato 31"/>
          <p:cNvSpPr/>
          <p:nvPr/>
        </p:nvSpPr>
        <p:spPr>
          <a:xfrm>
            <a:off x="6655769" y="1628800"/>
            <a:ext cx="868561" cy="580594"/>
          </a:xfrm>
          <a:prstGeom prst="roundRect">
            <a:avLst/>
          </a:prstGeom>
          <a:solidFill>
            <a:srgbClr val="765B9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arrotondato 32"/>
          <p:cNvSpPr/>
          <p:nvPr/>
        </p:nvSpPr>
        <p:spPr>
          <a:xfrm>
            <a:off x="7951913" y="1628800"/>
            <a:ext cx="868561" cy="580594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" name="Connettore 2 33"/>
          <p:cNvCxnSpPr/>
          <p:nvPr/>
        </p:nvCxnSpPr>
        <p:spPr>
          <a:xfrm>
            <a:off x="6300192" y="1919098"/>
            <a:ext cx="2880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7596336" y="1916833"/>
            <a:ext cx="2880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Diagramma 35"/>
          <p:cNvGraphicFramePr/>
          <p:nvPr>
            <p:extLst>
              <p:ext uri="{D42A27DB-BD31-4B8C-83A1-F6EECF244321}">
                <p14:modId xmlns:p14="http://schemas.microsoft.com/office/powerpoint/2010/main" val="3336349968"/>
              </p:ext>
            </p:extLst>
          </p:nvPr>
        </p:nvGraphicFramePr>
        <p:xfrm>
          <a:off x="194332" y="1628801"/>
          <a:ext cx="3729596" cy="117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ttangolo 1"/>
          <p:cNvSpPr/>
          <p:nvPr/>
        </p:nvSpPr>
        <p:spPr>
          <a:xfrm>
            <a:off x="323528" y="3130620"/>
            <a:ext cx="8496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Come garantire che tutte le prestazioni del PAC siano erogate in un breve arco temporale (</a:t>
            </a:r>
            <a:r>
              <a:rPr lang="it-IT" sz="2800" b="1" i="1" dirty="0">
                <a:solidFill>
                  <a:srgbClr val="002060"/>
                </a:solidFill>
              </a:rPr>
              <a:t>massimo 30 giorni</a:t>
            </a:r>
            <a:r>
              <a:rPr lang="it-IT" sz="2800" dirty="0">
                <a:solidFill>
                  <a:srgbClr val="002060"/>
                </a:solidFill>
              </a:rPr>
              <a:t>)</a:t>
            </a:r>
          </a:p>
          <a:p>
            <a:r>
              <a:rPr lang="it-IT" sz="2800" dirty="0">
                <a:solidFill>
                  <a:srgbClr val="002060"/>
                </a:solidFill>
              </a:rPr>
              <a:t>con un numero limitato di accessi</a:t>
            </a:r>
            <a:r>
              <a:rPr lang="it-IT" sz="3200" dirty="0">
                <a:solidFill>
                  <a:srgbClr val="002060"/>
                </a:solidFill>
              </a:rPr>
              <a:t>?</a:t>
            </a:r>
          </a:p>
          <a:p>
            <a:endParaRPr lang="it-IT" sz="2800" dirty="0">
              <a:solidFill>
                <a:srgbClr val="002060"/>
              </a:solidFill>
            </a:endParaRPr>
          </a:p>
          <a:p>
            <a:r>
              <a:rPr lang="it-IT" sz="2800" dirty="0">
                <a:solidFill>
                  <a:srgbClr val="002060"/>
                </a:solidFill>
              </a:rPr>
              <a:t>Sviluppando un </a:t>
            </a:r>
            <a:r>
              <a:rPr lang="it-IT" sz="2800" u="sng" dirty="0">
                <a:solidFill>
                  <a:srgbClr val="FF0000"/>
                </a:solidFill>
              </a:rPr>
              <a:t>Modello di Ottimizzazione </a:t>
            </a:r>
            <a:r>
              <a:rPr lang="it-IT" sz="2800" dirty="0">
                <a:solidFill>
                  <a:srgbClr val="002060"/>
                </a:solidFill>
              </a:rPr>
              <a:t>che sia in grado di gestire contemporaneamente tutti i fattori che entrano in gioco nella gestione del </a:t>
            </a:r>
            <a:r>
              <a:rPr lang="it-IT" sz="2800" dirty="0" err="1">
                <a:solidFill>
                  <a:srgbClr val="002060"/>
                </a:solidFill>
              </a:rPr>
              <a:t>Day</a:t>
            </a:r>
            <a:r>
              <a:rPr lang="it-IT" sz="2800" dirty="0">
                <a:solidFill>
                  <a:srgbClr val="002060"/>
                </a:solidFill>
              </a:rPr>
              <a:t>-Service.</a:t>
            </a:r>
          </a:p>
        </p:txBody>
      </p:sp>
    </p:spTree>
    <p:extLst>
      <p:ext uri="{BB962C8B-B14F-4D97-AF65-F5344CB8AC3E}">
        <p14:creationId xmlns:p14="http://schemas.microsoft.com/office/powerpoint/2010/main" val="21804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179512" y="1379578"/>
            <a:ext cx="8496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600" b="1" i="1" dirty="0">
              <a:solidFill>
                <a:srgbClr val="002060"/>
              </a:solidFill>
            </a:endParaRPr>
          </a:p>
          <a:p>
            <a:r>
              <a:rPr lang="it-IT" sz="3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C006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Modello di OTTIMIZZAZIONE</a:t>
            </a:r>
          </a:p>
          <a:p>
            <a:endParaRPr lang="it-IT" sz="2400" b="1" i="1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</a:rPr>
              <a:t>Disegnato per gestire la lista d’attesa dei pazienti utilizzando, in maniera efficace ed efficiente, le risorse ed i servizi clinici offerti dalla struttura.  </a:t>
            </a:r>
          </a:p>
          <a:p>
            <a:endParaRPr lang="it-IT" sz="3200" b="1" i="1" dirty="0">
              <a:solidFill>
                <a:srgbClr val="002060"/>
              </a:solidFill>
            </a:endParaRPr>
          </a:p>
          <a:p>
            <a:r>
              <a:rPr lang="it-IT" sz="3200" i="1" u="sng" dirty="0">
                <a:solidFill>
                  <a:srgbClr val="002060"/>
                </a:solidFill>
              </a:rPr>
              <a:t>Obiettivi</a:t>
            </a:r>
            <a:r>
              <a:rPr lang="it-IT" sz="3200" i="1" dirty="0">
                <a:solidFill>
                  <a:srgbClr val="002060"/>
                </a:solidFill>
              </a:rPr>
              <a:t>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i="1" dirty="0">
                <a:solidFill>
                  <a:srgbClr val="002060"/>
                </a:solidFill>
              </a:rPr>
              <a:t>Massimizzare il numero di pazienti ammessi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i="1" dirty="0">
                <a:solidFill>
                  <a:srgbClr val="002060"/>
                </a:solidFill>
              </a:rPr>
              <a:t>Ridurre i tempi d’attesa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i="1" dirty="0">
                <a:solidFill>
                  <a:srgbClr val="002060"/>
                </a:solidFill>
              </a:rPr>
              <a:t>Limitare il numero di accessi per ogni paziente </a:t>
            </a:r>
          </a:p>
          <a:p>
            <a:endParaRPr lang="it-IT" sz="26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sp>
        <p:nvSpPr>
          <p:cNvPr id="21" name="Rettangolo arrotondato 20"/>
          <p:cNvSpPr/>
          <p:nvPr/>
        </p:nvSpPr>
        <p:spPr>
          <a:xfrm>
            <a:off x="179514" y="3194391"/>
            <a:ext cx="8145439" cy="230425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069894" y="3574636"/>
            <a:ext cx="5888857" cy="1419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206091427"/>
              </p:ext>
            </p:extLst>
          </p:nvPr>
        </p:nvGraphicFramePr>
        <p:xfrm>
          <a:off x="323528" y="1391291"/>
          <a:ext cx="4637106" cy="92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ttangolo arrotondato 3"/>
          <p:cNvSpPr/>
          <p:nvPr/>
        </p:nvSpPr>
        <p:spPr>
          <a:xfrm>
            <a:off x="493828" y="3574636"/>
            <a:ext cx="1953936" cy="1419956"/>
          </a:xfrm>
          <a:prstGeom prst="roundRect">
            <a:avLst/>
          </a:prstGeom>
          <a:solidFill>
            <a:srgbClr val="F37B21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3131842" y="3574636"/>
            <a:ext cx="1986649" cy="1419956"/>
          </a:xfrm>
          <a:prstGeom prst="roundRect">
            <a:avLst/>
          </a:prstGeom>
          <a:solidFill>
            <a:srgbClr val="765B9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5868144" y="3574636"/>
            <a:ext cx="2088232" cy="1419956"/>
          </a:xfrm>
          <a:prstGeom prst="roundRect">
            <a:avLst/>
          </a:prstGeom>
          <a:solidFill>
            <a:srgbClr val="009E4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/>
          <p:cNvSpPr/>
          <p:nvPr/>
        </p:nvSpPr>
        <p:spPr>
          <a:xfrm>
            <a:off x="5220072" y="4150699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2527820" y="4150699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3187701" y="3914472"/>
            <a:ext cx="19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Esecuzione </a:t>
            </a:r>
          </a:p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Prestazioni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580203" y="3883693"/>
            <a:ext cx="1594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bg2"/>
                </a:solidFill>
              </a:rPr>
              <a:t>Visita di base</a:t>
            </a:r>
            <a:endParaRPr lang="it-IT" sz="2000" b="1" i="1" dirty="0">
              <a:solidFill>
                <a:schemeClr val="bg2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966436" y="3914470"/>
            <a:ext cx="196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2"/>
                </a:solidFill>
              </a:rPr>
              <a:t>Visita Conclusiva e Diagnosi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3059832" y="5786681"/>
            <a:ext cx="603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Modello di Ottimizzazione</a:t>
            </a:r>
            <a:endParaRPr lang="it-IT" sz="3200" b="1" dirty="0">
              <a:solidFill>
                <a:srgbClr val="FFC000"/>
              </a:solidFill>
            </a:endParaRPr>
          </a:p>
        </p:txBody>
      </p:sp>
      <p:sp>
        <p:nvSpPr>
          <p:cNvPr id="25" name="Freccia a destra 24"/>
          <p:cNvSpPr/>
          <p:nvPr/>
        </p:nvSpPr>
        <p:spPr>
          <a:xfrm>
            <a:off x="8100392" y="4160457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7956376" y="4594481"/>
            <a:ext cx="2881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 err="1">
                <a:solidFill>
                  <a:srgbClr val="002060"/>
                </a:solidFill>
              </a:rPr>
              <a:t>Follow</a:t>
            </a:r>
            <a:r>
              <a:rPr lang="it-IT" sz="2100" b="1" dirty="0">
                <a:solidFill>
                  <a:srgbClr val="002060"/>
                </a:solidFill>
              </a:rPr>
              <a:t> Up</a:t>
            </a:r>
          </a:p>
        </p:txBody>
      </p:sp>
      <p:cxnSp>
        <p:nvCxnSpPr>
          <p:cNvPr id="6" name="Connettore 4 5"/>
          <p:cNvCxnSpPr>
            <a:stCxn id="36" idx="1"/>
          </p:cNvCxnSpPr>
          <p:nvPr/>
        </p:nvCxnSpPr>
        <p:spPr>
          <a:xfrm rot="10800000">
            <a:off x="2793830" y="4683915"/>
            <a:ext cx="266003" cy="1364376"/>
          </a:xfrm>
          <a:prstGeom prst="bent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-28579" y="1844824"/>
            <a:ext cx="8964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002060"/>
                </a:solidFill>
              </a:rPr>
              <a:t>  1 mese (4 settimane) </a:t>
            </a:r>
            <a:r>
              <a:rPr lang="it-IT" sz="2000" dirty="0">
                <a:solidFill>
                  <a:srgbClr val="002060"/>
                </a:solidFill>
              </a:rPr>
              <a:t>con un aggiornamento della lista d’attesa ogni 7 giorni</a:t>
            </a:r>
            <a:endParaRPr lang="it-IT" sz="2600" dirty="0">
              <a:solidFill>
                <a:srgbClr val="002060"/>
              </a:solidFill>
            </a:endParaRPr>
          </a:p>
          <a:p>
            <a:endParaRPr lang="it-IT" sz="2600" dirty="0">
              <a:solidFill>
                <a:srgbClr val="00206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07505" y="1375306"/>
            <a:ext cx="7647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32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Orizzonte Temporale di Pianificazione</a:t>
            </a:r>
            <a:endParaRPr lang="it-IT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39388"/>
              </p:ext>
            </p:extLst>
          </p:nvPr>
        </p:nvGraphicFramePr>
        <p:xfrm>
          <a:off x="430093" y="2658314"/>
          <a:ext cx="8047147" cy="11395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8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5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5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882"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Lunedì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Martedì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Mercoledì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Giovedì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Venerdì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Mattina</a:t>
                      </a:r>
                      <a:endParaRPr lang="it-IT" sz="1800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Blocco 1</a:t>
                      </a:r>
                      <a:endParaRPr lang="it-IT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Blocco 3</a:t>
                      </a:r>
                      <a:endParaRPr lang="it-IT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Blocco 5</a:t>
                      </a:r>
                      <a:endParaRPr lang="it-IT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/>
                        <a:t>Blocco 7</a:t>
                      </a:r>
                      <a:endParaRPr lang="it-IT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Blocco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/>
                        <a:t>Pomeriggio</a:t>
                      </a:r>
                      <a:endParaRPr lang="it-IT" sz="18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Blocco 2</a:t>
                      </a:r>
                      <a:endParaRPr lang="it-IT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Blocco 4</a:t>
                      </a:r>
                      <a:endParaRPr lang="it-IT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Blocco 6</a:t>
                      </a:r>
                      <a:endParaRPr lang="it-IT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/>
                        <a:t>Blocco 8</a:t>
                      </a:r>
                      <a:endParaRPr lang="it-IT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232545"/>
              </p:ext>
            </p:extLst>
          </p:nvPr>
        </p:nvGraphicFramePr>
        <p:xfrm>
          <a:off x="5224463" y="4176713"/>
          <a:ext cx="3375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" name="Equazione" r:id="rId6" imgW="1193760" imgH="253800" progId="Equation.3">
                  <p:embed/>
                </p:oleObj>
              </mc:Choice>
              <mc:Fallback>
                <p:oleObj name="Equazione" r:id="rId6" imgW="1193760" imgH="253800" progId="Equation.3">
                  <p:embed/>
                  <p:pic>
                    <p:nvPicPr>
                      <p:cNvPr id="0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4176713"/>
                        <a:ext cx="33750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gget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90142"/>
              </p:ext>
            </p:extLst>
          </p:nvPr>
        </p:nvGraphicFramePr>
        <p:xfrm>
          <a:off x="4092359" y="6093297"/>
          <a:ext cx="32305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" name="Equazione" r:id="rId8" imgW="1143000" imgH="203040" progId="Equation.3">
                  <p:embed/>
                </p:oleObj>
              </mc:Choice>
              <mc:Fallback>
                <p:oleObj name="Equazione" r:id="rId8" imgW="1143000" imgH="203040" progId="Equation.3">
                  <p:embed/>
                  <p:pic>
                    <p:nvPicPr>
                      <p:cNvPr id="0" name="Ogget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359" y="6093297"/>
                        <a:ext cx="32305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e 18"/>
          <p:cNvSpPr/>
          <p:nvPr/>
        </p:nvSpPr>
        <p:spPr>
          <a:xfrm>
            <a:off x="1763688" y="2348880"/>
            <a:ext cx="1368152" cy="1737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48764"/>
              </p:ext>
            </p:extLst>
          </p:nvPr>
        </p:nvGraphicFramePr>
        <p:xfrm>
          <a:off x="395536" y="4437112"/>
          <a:ext cx="3384376" cy="2348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{21E4AEA4-8DFA-4A89-87EB-49C32662AFE0}</a:tableStyleId>
              </a:tblPr>
              <a:tblGrid>
                <a:gridCol w="16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480">
                <a:tc rowSpan="3"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Blocco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80">
                <a:tc rowSpan="3"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tx1"/>
                          </a:solidFill>
                        </a:rPr>
                        <a:t>Blocco2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48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Slot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Connettore 2 24"/>
          <p:cNvCxnSpPr/>
          <p:nvPr/>
        </p:nvCxnSpPr>
        <p:spPr>
          <a:xfrm>
            <a:off x="2447764" y="4085956"/>
            <a:ext cx="0" cy="3511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242205" y="385512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dei blocchi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067944" y="5661248"/>
            <a:ext cx="440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degli slot temporali</a:t>
            </a:r>
          </a:p>
        </p:txBody>
      </p:sp>
    </p:spTree>
    <p:extLst>
      <p:ext uri="{BB962C8B-B14F-4D97-AF65-F5344CB8AC3E}">
        <p14:creationId xmlns:p14="http://schemas.microsoft.com/office/powerpoint/2010/main" val="18055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17998" y="37492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04615" y="1052737"/>
            <a:ext cx="8367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2060"/>
                </a:solidFill>
              </a:rPr>
              <a:t>CALENDARIO DEI SERVIZI</a:t>
            </a:r>
          </a:p>
          <a:p>
            <a:r>
              <a:rPr lang="it-IT" sz="2400" dirty="0">
                <a:solidFill>
                  <a:srgbClr val="002060"/>
                </a:solidFill>
              </a:rPr>
              <a:t>definito a priori dalla Direzione Sanitaria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352"/>
            <a:ext cx="8009718" cy="457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69265" y="2778250"/>
            <a:ext cx="5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918399" y="3875176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RMN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935079" y="5887521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RMN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756079" y="3874599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ECG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4139952" y="4868641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RX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756079" y="5887521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ECG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4139952" y="3874599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RX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4126809" y="2787803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RX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4103494" y="5887521"/>
            <a:ext cx="6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RX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5288440" y="3854325"/>
            <a:ext cx="5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5644511" y="6161630"/>
            <a:ext cx="5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03240" y="3736100"/>
            <a:ext cx="9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Eco</a:t>
            </a:r>
          </a:p>
          <a:p>
            <a:r>
              <a:rPr lang="it-IT" dirty="0"/>
              <a:t>Doppler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403240" y="4730142"/>
            <a:ext cx="9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Eco</a:t>
            </a:r>
          </a:p>
          <a:p>
            <a:r>
              <a:rPr lang="it-IT" dirty="0"/>
              <a:t>Doppler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389767" y="5749022"/>
            <a:ext cx="9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Eco</a:t>
            </a:r>
          </a:p>
          <a:p>
            <a:r>
              <a:rPr lang="it-IT" dirty="0"/>
              <a:t>Doppler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1804657" y="4843639"/>
            <a:ext cx="54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TAC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387927" y="2639751"/>
            <a:ext cx="94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Eco</a:t>
            </a:r>
          </a:p>
          <a:p>
            <a:r>
              <a:rPr lang="it-IT" dirty="0"/>
              <a:t>Doppler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39552" y="162880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u="sng" dirty="0">
                <a:solidFill>
                  <a:srgbClr val="002060"/>
                </a:solidFill>
              </a:rPr>
              <a:t>CAPACITA’ DI SERVIZIO</a:t>
            </a:r>
            <a:r>
              <a:rPr lang="it-IT" sz="2400" b="1" dirty="0">
                <a:solidFill>
                  <a:srgbClr val="002060"/>
                </a:solidFill>
              </a:rPr>
              <a:t>: </a:t>
            </a:r>
            <a:r>
              <a:rPr lang="it-IT" sz="2400" dirty="0">
                <a:solidFill>
                  <a:srgbClr val="002060"/>
                </a:solidFill>
              </a:rPr>
              <a:t>definita dalla Direzione Sanitaria considerando la condivisione delle risorse tra i diversi reparti della struttura ospedaliera.</a:t>
            </a: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08361"/>
              </p:ext>
            </p:extLst>
          </p:nvPr>
        </p:nvGraphicFramePr>
        <p:xfrm>
          <a:off x="1066800" y="3343275"/>
          <a:ext cx="9572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" name="Equazione" r:id="rId6" imgW="241200" imgH="330120" progId="Equation.3">
                  <p:embed/>
                </p:oleObj>
              </mc:Choice>
              <mc:Fallback>
                <p:oleObj name="Equazione" r:id="rId6" imgW="241200" imgH="3301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43275"/>
                        <a:ext cx="95726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50837" y="4725144"/>
            <a:ext cx="45692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002060"/>
                </a:solidFill>
                <a:latin typeface="+mj-lt"/>
              </a:rPr>
              <a:t>u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 indica il numero di pazienti che possono usufruire del servizio clinico 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i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 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nello slot  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k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200" dirty="0">
                <a:solidFill>
                  <a:srgbClr val="002060"/>
                </a:solidFill>
                <a:latin typeface="+mj-lt"/>
              </a:rPr>
              <a:t>del blocco </a:t>
            </a:r>
            <a:r>
              <a:rPr lang="it-IT" sz="2400" b="1" i="1" dirty="0">
                <a:solidFill>
                  <a:srgbClr val="002060"/>
                </a:solidFill>
                <a:latin typeface="+mj-lt"/>
              </a:rPr>
              <a:t>b</a:t>
            </a:r>
            <a:r>
              <a:rPr lang="it-IT" sz="2400" dirty="0">
                <a:solidFill>
                  <a:srgbClr val="002060"/>
                </a:solidFill>
                <a:latin typeface="+mj-lt"/>
              </a:rPr>
              <a:t> </a:t>
            </a:r>
            <a:endParaRPr lang="it-IT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5707640" y="2996952"/>
            <a:ext cx="3256848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725" y="4311920"/>
            <a:ext cx="1527715" cy="199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43" y="5134186"/>
            <a:ext cx="176316" cy="1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43" y="6002982"/>
            <a:ext cx="176316" cy="17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CasellaDiTesto 39"/>
          <p:cNvSpPr txBox="1"/>
          <p:nvPr/>
        </p:nvSpPr>
        <p:spPr>
          <a:xfrm>
            <a:off x="6482444" y="4439467"/>
            <a:ext cx="8508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i="1" dirty="0">
                <a:solidFill>
                  <a:srgbClr val="002060"/>
                </a:solidFill>
              </a:rPr>
              <a:t>PAC  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6482043" y="4797034"/>
            <a:ext cx="252202" cy="266701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6482043" y="5310502"/>
            <a:ext cx="252202" cy="266701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6482043" y="5603905"/>
            <a:ext cx="252202" cy="266701"/>
          </a:xfrm>
          <a:prstGeom prst="rect">
            <a:avLst/>
          </a:prstGeom>
        </p:spPr>
      </p:pic>
      <p:sp>
        <p:nvSpPr>
          <p:cNvPr id="30" name="CasellaDiTesto 29"/>
          <p:cNvSpPr txBox="1"/>
          <p:nvPr/>
        </p:nvSpPr>
        <p:spPr>
          <a:xfrm>
            <a:off x="6156295" y="3302765"/>
            <a:ext cx="2562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Insieme dei servizi</a:t>
            </a:r>
          </a:p>
          <a:p>
            <a:r>
              <a:rPr lang="it-IT" sz="2400" b="1" i="1" dirty="0">
                <a:solidFill>
                  <a:schemeClr val="bg1"/>
                </a:solidFill>
              </a:rPr>
              <a:t>S</a:t>
            </a:r>
            <a:r>
              <a:rPr lang="it-IT" sz="2400" b="1" dirty="0">
                <a:solidFill>
                  <a:schemeClr val="bg1"/>
                </a:solidFill>
              </a:rPr>
              <a:t> = { </a:t>
            </a:r>
            <a:r>
              <a:rPr lang="it-IT" sz="2400" b="1" i="1" dirty="0">
                <a:solidFill>
                  <a:schemeClr val="bg1"/>
                </a:solidFill>
              </a:rPr>
              <a:t>i : i = 1, … , m</a:t>
            </a:r>
            <a:r>
              <a:rPr lang="it-IT" sz="24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41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04615" y="1052737"/>
            <a:ext cx="7439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2060"/>
                </a:solidFill>
              </a:rPr>
              <a:t>Capacità  di Servizio settimanale 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74169"/>
              </p:ext>
            </p:extLst>
          </p:nvPr>
        </p:nvGraphicFramePr>
        <p:xfrm>
          <a:off x="650836" y="1628800"/>
          <a:ext cx="7992887" cy="431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 Mattina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Pomeriggio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Slot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/>
                        <a:t>Slot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Slot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Slot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Slot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i="1" dirty="0"/>
                        <a:t>Slot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i="1" dirty="0"/>
                        <a:t>Lunedì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TAC 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i="1" dirty="0"/>
                        <a:t>Martedì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EcoDoppler</a:t>
                      </a:r>
                      <a:endParaRPr lang="it-IT" sz="1800" dirty="0"/>
                    </a:p>
                    <a:p>
                      <a:r>
                        <a:rPr lang="it-IT" sz="1800" b="1" i="1" dirty="0"/>
                        <a:t>u</a:t>
                      </a:r>
                      <a:r>
                        <a:rPr lang="it-IT" sz="1800" b="1" dirty="0"/>
                        <a:t> 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i="1" dirty="0"/>
                        <a:t>Mercoledì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TAC 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ECG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i="1" dirty="0"/>
                        <a:t>Giovedì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i="1" dirty="0"/>
                        <a:t>Venerdì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ECG</a:t>
                      </a:r>
                      <a:r>
                        <a:rPr lang="it-IT" dirty="0"/>
                        <a:t> </a:t>
                      </a:r>
                    </a:p>
                    <a:p>
                      <a:r>
                        <a:rPr lang="it-IT" b="1" i="1" dirty="0"/>
                        <a:t>u</a:t>
                      </a:r>
                      <a:r>
                        <a:rPr lang="it-IT" b="1" dirty="0"/>
                        <a:t> 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EcoDoppler</a:t>
                      </a:r>
                      <a:endParaRPr lang="it-IT" sz="1800" dirty="0"/>
                    </a:p>
                    <a:p>
                      <a:r>
                        <a:rPr lang="it-IT" sz="1800" b="1" i="1" dirty="0"/>
                        <a:t>u</a:t>
                      </a:r>
                      <a:r>
                        <a:rPr lang="it-IT" sz="1800" b="1" dirty="0"/>
                        <a:t> 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Ogget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676439"/>
              </p:ext>
            </p:extLst>
          </p:nvPr>
        </p:nvGraphicFramePr>
        <p:xfrm>
          <a:off x="169863" y="1422400"/>
          <a:ext cx="9588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zione" r:id="rId6" imgW="241200" imgH="330120" progId="Equation.3">
                  <p:embed/>
                </p:oleObj>
              </mc:Choice>
              <mc:Fallback>
                <p:oleObj name="Equazione" r:id="rId6" imgW="241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1422400"/>
                        <a:ext cx="9588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ttangolo 41"/>
          <p:cNvSpPr/>
          <p:nvPr/>
        </p:nvSpPr>
        <p:spPr>
          <a:xfrm>
            <a:off x="261865" y="6093296"/>
            <a:ext cx="8367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La Direzione Sanitaria indica il numero di pazienti che possono usufruire di un servizio in uno specifico slot temporale</a:t>
            </a:r>
          </a:p>
        </p:txBody>
      </p:sp>
    </p:spTree>
    <p:extLst>
      <p:ext uri="{BB962C8B-B14F-4D97-AF65-F5344CB8AC3E}">
        <p14:creationId xmlns:p14="http://schemas.microsoft.com/office/powerpoint/2010/main" val="22178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80528" y="-3498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485292" y="3705349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rgbClr val="002060"/>
                </a:solidFill>
              </a:rPr>
              <a:t>Il DAY SERVICE </a:t>
            </a:r>
            <a:r>
              <a:rPr lang="it-IT" sz="2400" dirty="0">
                <a:solidFill>
                  <a:srgbClr val="002060"/>
                </a:solidFill>
              </a:rPr>
              <a:t>nasce come modello per organizzare l’</a:t>
            </a:r>
            <a:r>
              <a:rPr lang="it-IT" sz="2400" b="1" i="1" dirty="0">
                <a:solidFill>
                  <a:srgbClr val="002060"/>
                </a:solidFill>
              </a:rPr>
              <a:t>attività specialistica ambulatoriale programmabile.</a:t>
            </a:r>
          </a:p>
          <a:p>
            <a:endParaRPr lang="it-IT" sz="2400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</a:rPr>
              <a:t>Vuole essere funzionale alla necessità di gestione di alcune situazioni cliniche per le quali il </a:t>
            </a:r>
            <a:r>
              <a:rPr lang="it-IT" sz="2400" b="1" i="1" dirty="0">
                <a:solidFill>
                  <a:srgbClr val="002060"/>
                </a:solidFill>
              </a:rPr>
              <a:t>ricovero risulta inappropriato </a:t>
            </a:r>
            <a:r>
              <a:rPr lang="it-IT" sz="2400" dirty="0">
                <a:solidFill>
                  <a:srgbClr val="002060"/>
                </a:solidFill>
              </a:rPr>
              <a:t>ma si richiede comunque una presa in carico del paziente per una gestione integrata orientata al problema clinico nel suo complesso e non alle singole prestazioni.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80573" y="1382937"/>
            <a:ext cx="81108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002060"/>
                </a:solidFill>
              </a:rPr>
              <a:t>DAY SERVICE</a:t>
            </a:r>
          </a:p>
          <a:p>
            <a:endParaRPr lang="it-IT" sz="2300" b="1" i="1" dirty="0">
              <a:solidFill>
                <a:srgbClr val="002060"/>
              </a:solidFill>
            </a:endParaRPr>
          </a:p>
          <a:p>
            <a:r>
              <a:rPr lang="it-IT" sz="2800" i="1" dirty="0">
                <a:solidFill>
                  <a:srgbClr val="002060"/>
                </a:solidFill>
              </a:rPr>
              <a:t>Il </a:t>
            </a:r>
            <a:r>
              <a:rPr lang="it-IT" sz="2800" b="1" i="1" dirty="0">
                <a:solidFill>
                  <a:srgbClr val="002060"/>
                </a:solidFill>
              </a:rPr>
              <a:t>Day Service </a:t>
            </a:r>
            <a:r>
              <a:rPr lang="it-IT" sz="2800" i="1" dirty="0">
                <a:solidFill>
                  <a:srgbClr val="002060"/>
                </a:solidFill>
              </a:rPr>
              <a:t>è un innovativo regime di assistenza nel contesto delle prestazioni specialistiche ambulatoriali. </a:t>
            </a:r>
          </a:p>
        </p:txBody>
      </p:sp>
    </p:spTree>
    <p:extLst>
      <p:ext uri="{BB962C8B-B14F-4D97-AF65-F5344CB8AC3E}">
        <p14:creationId xmlns:p14="http://schemas.microsoft.com/office/powerpoint/2010/main" val="297627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1204615" y="1052737"/>
            <a:ext cx="7439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002060"/>
                </a:solidFill>
              </a:rPr>
              <a:t>Capacità  di Servizio settimanale</a:t>
            </a: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79414"/>
              </p:ext>
            </p:extLst>
          </p:nvPr>
        </p:nvGraphicFramePr>
        <p:xfrm>
          <a:off x="650836" y="1628800"/>
          <a:ext cx="7992887" cy="431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549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 Mattina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Pomeriggio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Slot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Slot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Slot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Slot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Slot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Slot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dirty="0"/>
                        <a:t>Lunedì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TAC </a:t>
                      </a:r>
                    </a:p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dirty="0"/>
                        <a:t>Martedì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Eco</a:t>
                      </a:r>
                    </a:p>
                    <a:p>
                      <a:r>
                        <a:rPr lang="it-IT" sz="1800" dirty="0"/>
                        <a:t>Doppler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dirty="0"/>
                        <a:t>Mercoledì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TAC </a:t>
                      </a:r>
                    </a:p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dirty="0"/>
                        <a:t>Giovedì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RMN</a:t>
                      </a:r>
                    </a:p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490">
                <a:tc>
                  <a:txBody>
                    <a:bodyPr/>
                    <a:lstStyle/>
                    <a:p>
                      <a:r>
                        <a:rPr lang="it-IT" dirty="0"/>
                        <a:t>Venerdì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ECG</a:t>
                      </a:r>
                      <a:r>
                        <a:rPr lang="it-IT" dirty="0"/>
                        <a:t> </a:t>
                      </a:r>
                    </a:p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Eco</a:t>
                      </a:r>
                    </a:p>
                    <a:p>
                      <a:r>
                        <a:rPr lang="it-IT" sz="1800" dirty="0"/>
                        <a:t>Doppler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Ogget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04329"/>
              </p:ext>
            </p:extLst>
          </p:nvPr>
        </p:nvGraphicFramePr>
        <p:xfrm>
          <a:off x="173038" y="1422400"/>
          <a:ext cx="9556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zione" r:id="rId7" imgW="241200" imgH="330120" progId="Equation.3">
                  <p:embed/>
                </p:oleObj>
              </mc:Choice>
              <mc:Fallback>
                <p:oleObj name="Equazione" r:id="rId7" imgW="241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422400"/>
                        <a:ext cx="9556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339752" y="2832038"/>
            <a:ext cx="290214" cy="50405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339752" y="4056174"/>
            <a:ext cx="290214" cy="50405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4644008" y="4704246"/>
            <a:ext cx="290214" cy="50405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4644008" y="3450492"/>
            <a:ext cx="290214" cy="50405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3347864" y="5352318"/>
            <a:ext cx="290214" cy="50405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3561706" y="5352318"/>
            <a:ext cx="290214" cy="50405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3777730" y="5352318"/>
            <a:ext cx="290214" cy="504056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5580112" y="4128182"/>
            <a:ext cx="290214" cy="504056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5793954" y="4128182"/>
            <a:ext cx="290214" cy="504056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6009978" y="4128182"/>
            <a:ext cx="290214" cy="504056"/>
          </a:xfrm>
          <a:prstGeom prst="rect">
            <a:avLst/>
          </a:prstGeom>
        </p:spPr>
      </p:pic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3596829" y="3450492"/>
            <a:ext cx="290214" cy="504056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7093371" y="3419198"/>
            <a:ext cx="290214" cy="504056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7307213" y="3419198"/>
            <a:ext cx="290214" cy="504056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7095553" y="5356882"/>
            <a:ext cx="290214" cy="504056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7309395" y="5356882"/>
            <a:ext cx="290214" cy="504056"/>
          </a:xfrm>
          <a:prstGeom prst="rect">
            <a:avLst/>
          </a:prstGeom>
        </p:spPr>
      </p:pic>
      <p:sp>
        <p:nvSpPr>
          <p:cNvPr id="30" name="Rettangolo 29"/>
          <p:cNvSpPr/>
          <p:nvPr/>
        </p:nvSpPr>
        <p:spPr>
          <a:xfrm>
            <a:off x="261865" y="6093296"/>
            <a:ext cx="8367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La Direzione Sanitaria indica il numero di pazienti che possono usufruire di un servizio in uno specifico slot temporale</a:t>
            </a:r>
          </a:p>
        </p:txBody>
      </p:sp>
    </p:spTree>
    <p:extLst>
      <p:ext uri="{BB962C8B-B14F-4D97-AF65-F5344CB8AC3E}">
        <p14:creationId xmlns:p14="http://schemas.microsoft.com/office/powerpoint/2010/main" val="2067020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295890" y="1391291"/>
            <a:ext cx="7903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002060"/>
                </a:solidFill>
              </a:rPr>
              <a:t>Come decidere quali tra i pazienti inseriti nella lista d’attesa effettueranno le prestazioni previste?</a:t>
            </a:r>
            <a:endParaRPr lang="it-IT" sz="2600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82588"/>
              </p:ext>
            </p:extLst>
          </p:nvPr>
        </p:nvGraphicFramePr>
        <p:xfrm>
          <a:off x="3635894" y="2579428"/>
          <a:ext cx="5040560" cy="335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176">
                <a:tc>
                  <a:txBody>
                    <a:bodyPr/>
                    <a:lstStyle/>
                    <a:p>
                      <a:endParaRPr lang="it-IT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Slot </a:t>
                      </a:r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24">
                <a:tc>
                  <a:txBody>
                    <a:bodyPr/>
                    <a:lstStyle/>
                    <a:p>
                      <a:r>
                        <a:rPr lang="it-IT" sz="1800" dirty="0" err="1"/>
                        <a:t>Lun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24">
                <a:tc>
                  <a:txBody>
                    <a:bodyPr/>
                    <a:lstStyle/>
                    <a:p>
                      <a:r>
                        <a:rPr lang="it-IT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24">
                <a:tc>
                  <a:txBody>
                    <a:bodyPr/>
                    <a:lstStyle/>
                    <a:p>
                      <a:r>
                        <a:rPr lang="it-IT" dirty="0" err="1"/>
                        <a:t>Mer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24">
                <a:tc>
                  <a:txBody>
                    <a:bodyPr/>
                    <a:lstStyle/>
                    <a:p>
                      <a:r>
                        <a:rPr lang="it-IT" dirty="0" err="1"/>
                        <a:t>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24">
                <a:tc>
                  <a:txBody>
                    <a:bodyPr/>
                    <a:lstStyle/>
                    <a:p>
                      <a:r>
                        <a:rPr lang="it-IT" dirty="0" err="1"/>
                        <a:t>Ven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ttangolo 2"/>
          <p:cNvSpPr/>
          <p:nvPr/>
        </p:nvSpPr>
        <p:spPr>
          <a:xfrm>
            <a:off x="4247456" y="3085577"/>
            <a:ext cx="864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TAC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4247456" y="4235612"/>
            <a:ext cx="864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TAC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5004048" y="3638191"/>
            <a:ext cx="8640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RMN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5707640" y="4848456"/>
            <a:ext cx="8640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RMN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4997184" y="5419611"/>
            <a:ext cx="8640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ECG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163668" y="3588329"/>
            <a:ext cx="864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</a:t>
            </a:r>
            <a:endParaRPr lang="it-IT" sz="2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7163668" y="5396528"/>
            <a:ext cx="86409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Eco</a:t>
            </a:r>
            <a:endParaRPr lang="it-IT" sz="2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Pergamena 1 11"/>
          <p:cNvSpPr/>
          <p:nvPr/>
        </p:nvSpPr>
        <p:spPr>
          <a:xfrm>
            <a:off x="99260" y="2420888"/>
            <a:ext cx="3062228" cy="4307620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/>
          <p:cNvSpPr/>
          <p:nvPr/>
        </p:nvSpPr>
        <p:spPr>
          <a:xfrm>
            <a:off x="6444208" y="4262614"/>
            <a:ext cx="864096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25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ECG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539552" y="2791959"/>
            <a:ext cx="197185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2600" i="1" dirty="0">
                <a:solidFill>
                  <a:srgbClr val="002060"/>
                </a:solidFill>
              </a:rPr>
              <a:t>Lista d’Attesa</a:t>
            </a:r>
          </a:p>
          <a:p>
            <a:pPr>
              <a:lnSpc>
                <a:spcPct val="200000"/>
              </a:lnSpc>
            </a:pPr>
            <a:r>
              <a:rPr lang="it-IT" sz="2600" i="1" dirty="0"/>
              <a:t>Paziente x</a:t>
            </a:r>
          </a:p>
          <a:p>
            <a:pPr>
              <a:lnSpc>
                <a:spcPct val="150000"/>
              </a:lnSpc>
            </a:pPr>
            <a:r>
              <a:rPr lang="it-IT" sz="2600" i="1" dirty="0"/>
              <a:t>Paziente y</a:t>
            </a:r>
          </a:p>
          <a:p>
            <a:pPr>
              <a:lnSpc>
                <a:spcPct val="150000"/>
              </a:lnSpc>
            </a:pPr>
            <a:r>
              <a:rPr lang="it-IT" sz="2600" i="1" dirty="0"/>
              <a:t>Paziente z</a:t>
            </a:r>
          </a:p>
          <a:p>
            <a:pPr>
              <a:lnSpc>
                <a:spcPct val="150000"/>
              </a:lnSpc>
            </a:pPr>
            <a:r>
              <a:rPr lang="it-IT" sz="2600" i="1" dirty="0"/>
              <a:t>Paziente j</a:t>
            </a:r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076087" y="3848632"/>
            <a:ext cx="290214" cy="50405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221193" y="4482428"/>
            <a:ext cx="290214" cy="504056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076087" y="5116224"/>
            <a:ext cx="290214" cy="504056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378" t="35235" r="51107" b="32281"/>
          <a:stretch/>
        </p:blipFill>
        <p:spPr>
          <a:xfrm>
            <a:off x="2274581" y="5609744"/>
            <a:ext cx="29021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48148E-6 L 0.50903 0.0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51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33576 -0.127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57014 -0.289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7" y="-1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67543" y="1844824"/>
            <a:ext cx="79031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solidFill>
                  <a:srgbClr val="002060"/>
                </a:solidFill>
              </a:rPr>
              <a:t>Per ogni paziente </a:t>
            </a:r>
            <a:r>
              <a:rPr lang="it-IT" sz="2600" b="1" i="1" dirty="0">
                <a:solidFill>
                  <a:srgbClr val="002060"/>
                </a:solidFill>
              </a:rPr>
              <a:t>p</a:t>
            </a:r>
            <a:r>
              <a:rPr lang="it-IT" sz="2600" dirty="0">
                <a:solidFill>
                  <a:srgbClr val="002060"/>
                </a:solidFill>
              </a:rPr>
              <a:t> inserito in lista d’attesa si conosce:</a:t>
            </a:r>
          </a:p>
          <a:p>
            <a:endParaRPr lang="it-IT" sz="2600" dirty="0"/>
          </a:p>
        </p:txBody>
      </p:sp>
      <p:graphicFrame>
        <p:nvGraphicFramePr>
          <p:cNvPr id="6" name="Ogget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33343"/>
              </p:ext>
            </p:extLst>
          </p:nvPr>
        </p:nvGraphicFramePr>
        <p:xfrm>
          <a:off x="4212430" y="2679840"/>
          <a:ext cx="7191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4" name="Equazione" r:id="rId6" imgW="241195" imgH="241195" progId="Equation.3">
                  <p:embed/>
                </p:oleObj>
              </mc:Choice>
              <mc:Fallback>
                <p:oleObj name="Equazione" r:id="rId6" imgW="24119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430" y="2679840"/>
                        <a:ext cx="719138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467544" y="2676749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•  </a:t>
            </a:r>
            <a:r>
              <a:rPr lang="it-IT" sz="2400" u="sng" dirty="0">
                <a:solidFill>
                  <a:srgbClr val="002060"/>
                </a:solidFill>
              </a:rPr>
              <a:t>Data della Visita di base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67542" y="3489163"/>
            <a:ext cx="7488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•  </a:t>
            </a:r>
            <a:r>
              <a:rPr lang="it-IT" sz="2400" u="sng" dirty="0">
                <a:solidFill>
                  <a:srgbClr val="002060"/>
                </a:solidFill>
              </a:rPr>
              <a:t>L’insieme dei servizi clinici prescritti</a:t>
            </a:r>
            <a:r>
              <a:rPr lang="it-IT" sz="2400" dirty="0">
                <a:solidFill>
                  <a:srgbClr val="002060"/>
                </a:solidFill>
              </a:rPr>
              <a:t>, definiti come:</a:t>
            </a:r>
          </a:p>
        </p:txBody>
      </p:sp>
      <p:graphicFrame>
        <p:nvGraphicFramePr>
          <p:cNvPr id="17" name="Ogget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48493"/>
              </p:ext>
            </p:extLst>
          </p:nvPr>
        </p:nvGraphicFramePr>
        <p:xfrm>
          <a:off x="539552" y="4099265"/>
          <a:ext cx="770536" cy="57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5" name="Equazione" r:id="rId8" imgW="304560" imgH="253800" progId="Equation.3">
                  <p:embed/>
                </p:oleObj>
              </mc:Choice>
              <mc:Fallback>
                <p:oleObj name="Equazione" r:id="rId8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99265"/>
                        <a:ext cx="770536" cy="57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ttangolo 25"/>
          <p:cNvSpPr/>
          <p:nvPr/>
        </p:nvSpPr>
        <p:spPr>
          <a:xfrm>
            <a:off x="467544" y="4869160"/>
            <a:ext cx="5832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2060"/>
                </a:solidFill>
              </a:rPr>
              <a:t>•  </a:t>
            </a:r>
            <a:r>
              <a:rPr lang="it-IT" sz="2400" u="sng" dirty="0">
                <a:solidFill>
                  <a:srgbClr val="002060"/>
                </a:solidFill>
              </a:rPr>
              <a:t>Il numero totale dei servizi </a:t>
            </a:r>
            <a:r>
              <a:rPr lang="it-IT" sz="2400" dirty="0">
                <a:solidFill>
                  <a:srgbClr val="002060"/>
                </a:solidFill>
              </a:rPr>
              <a:t>clinici prescritti</a:t>
            </a:r>
            <a:endParaRPr lang="it-IT" sz="2400" dirty="0"/>
          </a:p>
        </p:txBody>
      </p:sp>
      <p:sp>
        <p:nvSpPr>
          <p:cNvPr id="18" name="Parentesi graffa aperta 17"/>
          <p:cNvSpPr/>
          <p:nvPr/>
        </p:nvSpPr>
        <p:spPr>
          <a:xfrm>
            <a:off x="1331640" y="4005064"/>
            <a:ext cx="216024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9" name="Ogget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64860"/>
              </p:ext>
            </p:extLst>
          </p:nvPr>
        </p:nvGraphicFramePr>
        <p:xfrm>
          <a:off x="1725265" y="5301208"/>
          <a:ext cx="1334567" cy="81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6" name="Equazione" r:id="rId10" imgW="507780" imgH="342751" progId="Equation.3">
                  <p:embed/>
                </p:oleObj>
              </mc:Choice>
              <mc:Fallback>
                <p:oleObj name="Equazione" r:id="rId10" imgW="507780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265" y="5301208"/>
                        <a:ext cx="1334567" cy="818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1950"/>
              </p:ext>
            </p:extLst>
          </p:nvPr>
        </p:nvGraphicFramePr>
        <p:xfrm>
          <a:off x="1029939" y="5326608"/>
          <a:ext cx="667285" cy="51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7" name="Equazione" r:id="rId12" imgW="253890" imgH="241195" progId="Equation.3">
                  <p:embed/>
                </p:oleObj>
              </mc:Choice>
              <mc:Fallback>
                <p:oleObj name="Equazione" r:id="rId1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939" y="5326608"/>
                        <a:ext cx="667285" cy="515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sellaDiTesto 20"/>
          <p:cNvSpPr txBox="1"/>
          <p:nvPr/>
        </p:nvSpPr>
        <p:spPr>
          <a:xfrm>
            <a:off x="1547664" y="4005064"/>
            <a:ext cx="4159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   se il servizio </a:t>
            </a:r>
            <a:r>
              <a:rPr lang="it-IT" b="1" i="1" dirty="0"/>
              <a:t>i</a:t>
            </a:r>
            <a:r>
              <a:rPr lang="it-IT" dirty="0"/>
              <a:t>  è prescritto al paziente </a:t>
            </a:r>
            <a:r>
              <a:rPr lang="it-IT" b="1" i="1" dirty="0"/>
              <a:t>p</a:t>
            </a:r>
          </a:p>
          <a:p>
            <a:endParaRPr lang="it-IT" sz="600" b="1" i="1" dirty="0"/>
          </a:p>
          <a:p>
            <a:r>
              <a:rPr lang="it-IT" dirty="0"/>
              <a:t>0   altrimenti</a:t>
            </a:r>
          </a:p>
        </p:txBody>
      </p:sp>
    </p:spTree>
    <p:extLst>
      <p:ext uri="{BB962C8B-B14F-4D97-AF65-F5344CB8AC3E}">
        <p14:creationId xmlns:p14="http://schemas.microsoft.com/office/powerpoint/2010/main" val="372561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128510448"/>
              </p:ext>
            </p:extLst>
          </p:nvPr>
        </p:nvGraphicFramePr>
        <p:xfrm>
          <a:off x="3131840" y="1772816"/>
          <a:ext cx="655272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Freccia circolare in giù 18"/>
          <p:cNvSpPr/>
          <p:nvPr/>
        </p:nvSpPr>
        <p:spPr>
          <a:xfrm rot="21422272">
            <a:off x="3154054" y="1630377"/>
            <a:ext cx="2872072" cy="933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9512" y="2411779"/>
            <a:ext cx="511256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002060"/>
                </a:solidFill>
              </a:rPr>
              <a:t>Dati in  INPUT</a:t>
            </a:r>
          </a:p>
          <a:p>
            <a:endParaRPr lang="it-IT" sz="2000" b="1" i="1" dirty="0">
              <a:solidFill>
                <a:srgbClr val="002060"/>
              </a:solidFill>
            </a:endParaRPr>
          </a:p>
          <a:p>
            <a:r>
              <a:rPr lang="it-IT" sz="3200" b="1" i="1" dirty="0">
                <a:solidFill>
                  <a:srgbClr val="002060"/>
                </a:solidFill>
              </a:rPr>
              <a:t>‐ D</a:t>
            </a:r>
            <a:r>
              <a:rPr lang="it-IT" sz="3200" b="1" i="1" baseline="-25000" dirty="0">
                <a:solidFill>
                  <a:srgbClr val="002060"/>
                </a:solidFill>
              </a:rPr>
              <a:t>0</a:t>
            </a:r>
            <a:r>
              <a:rPr lang="it-IT" sz="2400" b="1" i="1" dirty="0">
                <a:solidFill>
                  <a:srgbClr val="002060"/>
                </a:solidFill>
              </a:rPr>
              <a:t>  </a:t>
            </a:r>
            <a:r>
              <a:rPr lang="it-IT" sz="2800" i="1" dirty="0">
                <a:solidFill>
                  <a:srgbClr val="002060"/>
                </a:solidFill>
              </a:rPr>
              <a:t>Data Prima Visita</a:t>
            </a:r>
            <a:endParaRPr lang="it-IT" sz="2400" i="1" dirty="0">
              <a:solidFill>
                <a:srgbClr val="002060"/>
              </a:solidFill>
            </a:endParaRPr>
          </a:p>
          <a:p>
            <a:r>
              <a:rPr lang="it-IT" sz="3200" b="1" i="1" dirty="0">
                <a:solidFill>
                  <a:srgbClr val="002060"/>
                </a:solidFill>
              </a:rPr>
              <a:t>‐</a:t>
            </a:r>
            <a:r>
              <a:rPr lang="it-IT" sz="1600" b="1" i="1" dirty="0">
                <a:solidFill>
                  <a:srgbClr val="002060"/>
                </a:solidFill>
              </a:rPr>
              <a:t>  </a:t>
            </a:r>
            <a:r>
              <a:rPr lang="it-IT" sz="3500" b="1" i="1" dirty="0" err="1">
                <a:solidFill>
                  <a:srgbClr val="002060"/>
                </a:solidFill>
              </a:rPr>
              <a:t>ns</a:t>
            </a:r>
            <a:r>
              <a:rPr lang="it-IT" sz="3500" b="1" i="1" baseline="-25000" dirty="0" err="1">
                <a:solidFill>
                  <a:srgbClr val="002060"/>
                </a:solidFill>
              </a:rPr>
              <a:t>p</a:t>
            </a:r>
            <a:r>
              <a:rPr lang="it-IT" sz="2400" b="1" i="1" dirty="0">
                <a:solidFill>
                  <a:srgbClr val="002060"/>
                </a:solidFill>
              </a:rPr>
              <a:t>  </a:t>
            </a:r>
            <a:r>
              <a:rPr lang="it-IT" sz="2800" i="1" dirty="0">
                <a:solidFill>
                  <a:srgbClr val="002060"/>
                </a:solidFill>
              </a:rPr>
              <a:t>numero di servizi prescritti</a:t>
            </a:r>
          </a:p>
          <a:p>
            <a:r>
              <a:rPr lang="it-IT" sz="3200" b="1" i="1" dirty="0">
                <a:solidFill>
                  <a:srgbClr val="002060"/>
                </a:solidFill>
              </a:rPr>
              <a:t>‐</a:t>
            </a:r>
            <a:r>
              <a:rPr lang="it-IT" sz="2400" b="1" i="1" dirty="0">
                <a:solidFill>
                  <a:srgbClr val="002060"/>
                </a:solidFill>
              </a:rPr>
              <a:t>  </a:t>
            </a:r>
            <a:r>
              <a:rPr lang="it-IT" sz="3600" b="1" i="1" dirty="0">
                <a:solidFill>
                  <a:srgbClr val="002060"/>
                </a:solidFill>
              </a:rPr>
              <a:t>s</a:t>
            </a:r>
            <a:r>
              <a:rPr lang="it-IT" sz="3600" b="1" i="1" baseline="-25000" dirty="0">
                <a:solidFill>
                  <a:srgbClr val="002060"/>
                </a:solidFill>
              </a:rPr>
              <a:t>i</a:t>
            </a:r>
            <a:r>
              <a:rPr lang="it-IT" sz="2000" b="1" i="1" dirty="0">
                <a:solidFill>
                  <a:srgbClr val="002060"/>
                </a:solidFill>
              </a:rPr>
              <a:t>  </a:t>
            </a:r>
            <a:r>
              <a:rPr lang="it-IT" sz="2800" i="1" dirty="0">
                <a:solidFill>
                  <a:srgbClr val="002060"/>
                </a:solidFill>
              </a:rPr>
              <a:t>tipologia di prestazione</a:t>
            </a:r>
          </a:p>
          <a:p>
            <a:r>
              <a:rPr lang="it-IT" sz="2400" i="1" dirty="0">
                <a:solidFill>
                  <a:srgbClr val="002060"/>
                </a:solidFill>
              </a:rPr>
              <a:t>   (scelta tra quelle presenti nel PAC)</a:t>
            </a:r>
            <a:endParaRPr lang="it-IT" i="1" dirty="0">
              <a:solidFill>
                <a:srgbClr val="002060"/>
              </a:solidFill>
            </a:endParaRPr>
          </a:p>
          <a:p>
            <a:endParaRPr lang="it-IT" sz="16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29" name="Diagramma 28"/>
          <p:cNvGraphicFramePr/>
          <p:nvPr>
            <p:extLst>
              <p:ext uri="{D42A27DB-BD31-4B8C-83A1-F6EECF244321}">
                <p14:modId xmlns:p14="http://schemas.microsoft.com/office/powerpoint/2010/main" val="2590406598"/>
              </p:ext>
            </p:extLst>
          </p:nvPr>
        </p:nvGraphicFramePr>
        <p:xfrm>
          <a:off x="3995936" y="5517232"/>
          <a:ext cx="4896544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6804758" y="4920158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00206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376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1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456013" y="1643881"/>
            <a:ext cx="772260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600" dirty="0">
                <a:solidFill>
                  <a:srgbClr val="002060"/>
                </a:solidFill>
              </a:rPr>
              <a:t>L’OUTPUT viene generato dal Modello di Ottimizzazione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51520" y="5118398"/>
            <a:ext cx="86879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600" dirty="0">
                <a:solidFill>
                  <a:srgbClr val="002060"/>
                </a:solidFill>
              </a:rPr>
              <a:t>Il Modello di Ottimizzazione è in grado di elaborare  e combinare i dati in input, relativi ai pazienti, con i vincoli derivanti da limitazioni esterne (capacità dei servizi, </a:t>
            </a:r>
            <a:r>
              <a:rPr lang="it-IT" sz="2600" dirty="0" err="1">
                <a:solidFill>
                  <a:srgbClr val="002060"/>
                </a:solidFill>
              </a:rPr>
              <a:t>ecc</a:t>
            </a:r>
            <a:r>
              <a:rPr lang="it-IT" sz="2600" dirty="0">
                <a:solidFill>
                  <a:srgbClr val="002060"/>
                </a:solidFill>
              </a:rPr>
              <a:t>…..) 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395536" y="3097021"/>
            <a:ext cx="13870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002060"/>
                </a:solidFill>
              </a:rPr>
              <a:t>INPUT</a:t>
            </a:r>
            <a:endParaRPr lang="it-IT" sz="3200" dirty="0"/>
          </a:p>
        </p:txBody>
      </p:sp>
      <p:sp>
        <p:nvSpPr>
          <p:cNvPr id="26" name="Freccia a destra 25"/>
          <p:cNvSpPr/>
          <p:nvPr/>
        </p:nvSpPr>
        <p:spPr>
          <a:xfrm>
            <a:off x="1806290" y="3345623"/>
            <a:ext cx="727159" cy="55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/>
          <p:cNvSpPr/>
          <p:nvPr/>
        </p:nvSpPr>
        <p:spPr>
          <a:xfrm>
            <a:off x="5364088" y="3284984"/>
            <a:ext cx="727159" cy="550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6302303" y="3218683"/>
            <a:ext cx="1665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>
                <a:solidFill>
                  <a:srgbClr val="002060"/>
                </a:solidFill>
              </a:rPr>
              <a:t>OUTPUT</a:t>
            </a:r>
            <a:endParaRPr lang="it-IT" sz="3200" dirty="0"/>
          </a:p>
        </p:txBody>
      </p:sp>
      <p:graphicFrame>
        <p:nvGraphicFramePr>
          <p:cNvPr id="30" name="Diagramma 29"/>
          <p:cNvGraphicFramePr/>
          <p:nvPr>
            <p:extLst>
              <p:ext uri="{D42A27DB-BD31-4B8C-83A1-F6EECF244321}">
                <p14:modId xmlns:p14="http://schemas.microsoft.com/office/powerpoint/2010/main" val="741751096"/>
              </p:ext>
            </p:extLst>
          </p:nvPr>
        </p:nvGraphicFramePr>
        <p:xfrm>
          <a:off x="5975169" y="3834990"/>
          <a:ext cx="3083522" cy="1518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0" name="Cubo 19"/>
          <p:cNvSpPr/>
          <p:nvPr/>
        </p:nvSpPr>
        <p:spPr>
          <a:xfrm>
            <a:off x="2803119" y="2722233"/>
            <a:ext cx="2304255" cy="1642871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779429" y="3302562"/>
            <a:ext cx="2130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Modello di</a:t>
            </a:r>
          </a:p>
          <a:p>
            <a:r>
              <a:rPr lang="it-IT" sz="2400" b="1" i="1" dirty="0">
                <a:solidFill>
                  <a:schemeClr val="bg1"/>
                </a:solidFill>
              </a:rPr>
              <a:t>Ottimizzazione</a:t>
            </a:r>
          </a:p>
        </p:txBody>
      </p:sp>
    </p:spTree>
    <p:extLst>
      <p:ext uri="{BB962C8B-B14F-4D97-AF65-F5344CB8AC3E}">
        <p14:creationId xmlns:p14="http://schemas.microsoft.com/office/powerpoint/2010/main" val="253648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67691" cy="6858000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58327" y="404664"/>
            <a:ext cx="9202328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58327" y="-176544"/>
            <a:ext cx="1937670" cy="1522456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5449782" y="1988840"/>
            <a:ext cx="3975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63CED7C-7355-4FFF-96F4-662A5DEF72E2}"/>
                  </a:ext>
                </a:extLst>
              </p:cNvPr>
              <p:cNvSpPr/>
              <p:nvPr/>
            </p:nvSpPr>
            <p:spPr>
              <a:xfrm>
                <a:off x="179512" y="1199016"/>
                <a:ext cx="8790409" cy="5388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L’ordine di ammissione dei pazienti al Day Service verrà stabilito in base ad un punteggio che viene assegnato ad ogni paziente. Il punteggio tiene conto della priorità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𝑝𝑟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del tempo in lista d’attesa del singolo paziente:</a:t>
                </a:r>
                <a:endParaRPr lang="it-IT" sz="14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)×(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𝑴𝒂𝒙𝑾𝒂𝒊𝒕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it-IT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rappresenta la  data  di  pianificazione,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la  data della visita di base,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𝑀𝑎𝑥𝑊𝑎𝑖𝑡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il tempo massimo d’attesa per ogni paziente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limite superiore per il tempo massimo di attesa calcolabile come:</a:t>
                </a:r>
                <a:endParaRPr lang="it-IT" sz="14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1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it-IT" sz="1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it-IT" sz="1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it-IT" sz="16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6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𝑴𝒂𝒙𝑾𝒂𝒊𝒕</m:t>
                                  </m:r>
                                </m:e>
                                <m:sub>
                                  <m:r>
                                    <a:rPr lang="it-IT" sz="16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1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t-IT" sz="16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it-IT" sz="16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it-IT" sz="1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funzione obiettivo </a:t>
                </a:r>
                <a:r>
                  <a:rPr lang="it-IT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 il compito di massimizzare il flusso di pazienti durante il periodo di programmazione:</a:t>
                </a:r>
                <a:br>
                  <a:rPr lang="it-IT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it-IT" sz="1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it-IT" sz="2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𝐦𝐚𝐱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it-IT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it-IT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it-IT" sz="2000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it-IT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𝒃</m:t>
                                  </m:r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𝑩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  <m:r>
                                    <a:rPr lang="it-IT" sz="20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𝒂𝒅𝒎</m:t>
                                      </m:r>
                                    </m:e>
                                    <m:sub>
                                      <m:r>
                                        <a:rPr lang="it-IT" sz="20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𝒑𝒃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Nel modello vengono utilizzate due </a:t>
                </a:r>
                <a:r>
                  <a:rPr lang="it-IT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variabili decisionali binarie</a:t>
                </a:r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 </a:t>
                </a:r>
                <a:endParaRPr lang="it-IT" sz="16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𝒂𝒅𝒎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𝒑𝒃</m:t>
                        </m:r>
                      </m:sub>
                    </m:sSub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indica se il paziente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ammesso durante il blocco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𝒑𝒃𝒌</m:t>
                        </m:r>
                      </m:sub>
                      <m:sup>
                        <m:r>
                          <a:rPr lang="it-IT" sz="16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indica se il paziente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usufruisce del servizio clinico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durante lo slot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del blocco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it-IT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it-IT" sz="16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15000"/>
                  </a:lnSpc>
                  <a:spcAft>
                    <a:spcPts val="0"/>
                  </a:spcAft>
                </a:pPr>
                <a:endParaRPr lang="it-IT" sz="1000" dirty="0">
                  <a:latin typeface="Futura Bk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063CED7C-7355-4FFF-96F4-662A5DEF7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9016"/>
                <a:ext cx="8790409" cy="5388655"/>
              </a:xfrm>
              <a:prstGeom prst="rect">
                <a:avLst/>
              </a:prstGeom>
              <a:blipFill>
                <a:blip r:embed="rId6"/>
                <a:stretch>
                  <a:fillRect l="-347" r="-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5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" y="-326571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7" name="Rettangolo 16"/>
          <p:cNvSpPr/>
          <p:nvPr/>
        </p:nvSpPr>
        <p:spPr>
          <a:xfrm>
            <a:off x="5449782" y="1988840"/>
            <a:ext cx="3975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solidFill>
                <a:srgbClr val="002060"/>
              </a:solidFill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1" y="1423064"/>
            <a:ext cx="5332082" cy="5318304"/>
          </a:xfrm>
          <a:prstGeom prst="rect">
            <a:avLst/>
          </a:prstGeom>
        </p:spPr>
      </p:pic>
      <p:sp>
        <p:nvSpPr>
          <p:cNvPr id="2" name="Rettangolo 1"/>
          <p:cNvSpPr/>
          <p:nvPr/>
        </p:nvSpPr>
        <p:spPr>
          <a:xfrm>
            <a:off x="5440433" y="1424402"/>
            <a:ext cx="36741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Il paziente </a:t>
            </a:r>
            <a:r>
              <a:rPr lang="it-IT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𝑝 </a:t>
            </a: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può eseguire il servizio clinico </a:t>
            </a:r>
            <a:r>
              <a:rPr lang="it-IT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𝑖 </a:t>
            </a: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al più una volta durante il mese di programmazione 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Ogni paziente 𝑝 può eseguire al massimo un solo servizio clinico 𝑖 durante lo slot 𝑘 del blocco </a:t>
            </a:r>
            <a:r>
              <a:rPr lang="it-IT" sz="1400" i="1" dirty="0"/>
              <a:t>b</a:t>
            </a:r>
            <a:r>
              <a:rPr lang="it-IT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Il numero di pazienti sottoposti al servizio clinico 𝑖 durante lo slot 𝑘 del blocco 𝑏 è limitato superiormente dalla capacità del servizio 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Per ogni paziente è possibile una sola ammissione che coincide con il primo servizio clinico a cui il paziente è sottoposto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Prima dell’ammissione non può essere effettuato nessun servizio clinico </a:t>
            </a:r>
          </a:p>
          <a:p>
            <a:pPr marL="342900" indent="-342900">
              <a:buFont typeface="+mj-lt"/>
              <a:buAutoNum type="arabicPeriod"/>
            </a:pP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Il paziente 𝑝 è ammesso solo se può essere sottoposto a tutti i servizi clinici nel mese di pianificazione  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E6914D9-1492-49A1-8ED1-B64EC16E8BE8}"/>
              </a:ext>
            </a:extLst>
          </p:cNvPr>
          <p:cNvCxnSpPr/>
          <p:nvPr/>
        </p:nvCxnSpPr>
        <p:spPr>
          <a:xfrm flipH="1">
            <a:off x="3995936" y="1628800"/>
            <a:ext cx="1497587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4B051A7-C5D1-4436-A9AB-440A59967C77}"/>
              </a:ext>
            </a:extLst>
          </p:cNvPr>
          <p:cNvCxnSpPr>
            <a:cxnSpLocks/>
          </p:cNvCxnSpPr>
          <p:nvPr/>
        </p:nvCxnSpPr>
        <p:spPr>
          <a:xfrm flipH="1">
            <a:off x="4314679" y="2492896"/>
            <a:ext cx="1178844" cy="406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F973C20-6D2B-4B49-958F-726C231080C9}"/>
              </a:ext>
            </a:extLst>
          </p:cNvPr>
          <p:cNvCxnSpPr>
            <a:cxnSpLocks/>
          </p:cNvCxnSpPr>
          <p:nvPr/>
        </p:nvCxnSpPr>
        <p:spPr>
          <a:xfrm flipH="1">
            <a:off x="4532270" y="3287306"/>
            <a:ext cx="961253" cy="24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D6DF116-1EC9-40F2-B8CD-79545FF533D1}"/>
              </a:ext>
            </a:extLst>
          </p:cNvPr>
          <p:cNvCxnSpPr>
            <a:cxnSpLocks/>
          </p:cNvCxnSpPr>
          <p:nvPr/>
        </p:nvCxnSpPr>
        <p:spPr>
          <a:xfrm flipH="1" flipV="1">
            <a:off x="2715442" y="4107105"/>
            <a:ext cx="2734340" cy="185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CEC6E97-B25E-49D0-B3BE-6FD4A322E33F}"/>
              </a:ext>
            </a:extLst>
          </p:cNvPr>
          <p:cNvCxnSpPr>
            <a:cxnSpLocks/>
          </p:cNvCxnSpPr>
          <p:nvPr/>
        </p:nvCxnSpPr>
        <p:spPr>
          <a:xfrm flipH="1" flipV="1">
            <a:off x="5253211" y="4801299"/>
            <a:ext cx="240312" cy="571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612AF41-E9ED-4BFC-8085-26975165C223}"/>
              </a:ext>
            </a:extLst>
          </p:cNvPr>
          <p:cNvCxnSpPr>
            <a:cxnSpLocks/>
          </p:cNvCxnSpPr>
          <p:nvPr/>
        </p:nvCxnSpPr>
        <p:spPr>
          <a:xfrm flipH="1" flipV="1">
            <a:off x="5012897" y="5373216"/>
            <a:ext cx="480626" cy="648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0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00854" y="-10432"/>
            <a:ext cx="9468544" cy="7184571"/>
          </a:xfrm>
          <a:prstGeom prst="rect">
            <a:avLst/>
          </a:prstGeom>
          <a:noFill/>
        </p:spPr>
      </p:pic>
      <p:sp>
        <p:nvSpPr>
          <p:cNvPr id="14" name="Rettangolo 13"/>
          <p:cNvSpPr/>
          <p:nvPr/>
        </p:nvSpPr>
        <p:spPr>
          <a:xfrm>
            <a:off x="-57089" y="2701617"/>
            <a:ext cx="4391724" cy="4214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9" name="Tabel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08462"/>
              </p:ext>
            </p:extLst>
          </p:nvPr>
        </p:nvGraphicFramePr>
        <p:xfrm>
          <a:off x="4572002" y="3091028"/>
          <a:ext cx="4176462" cy="36503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390"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8:00</a:t>
                      </a:r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10:00</a:t>
                      </a:r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12:00</a:t>
                      </a:r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14:00</a:t>
                      </a:r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16:00</a:t>
                      </a:r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39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Lun</a:t>
                      </a:r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390">
                <a:tc>
                  <a:txBody>
                    <a:bodyPr/>
                    <a:lstStyle/>
                    <a:p>
                      <a:r>
                        <a:rPr lang="it-IT" sz="1600" dirty="0"/>
                        <a:t>Mar</a:t>
                      </a:r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/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39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Merc</a:t>
                      </a:r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390">
                <a:tc>
                  <a:txBody>
                    <a:bodyPr/>
                    <a:lstStyle/>
                    <a:p>
                      <a:r>
                        <a:rPr lang="it-IT" sz="1600" dirty="0" err="1"/>
                        <a:t>Gio</a:t>
                      </a:r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390">
                <a:tc>
                  <a:txBody>
                    <a:bodyPr/>
                    <a:lstStyle/>
                    <a:p>
                      <a:r>
                        <a:rPr lang="it-IT" sz="1600" dirty="0" err="1"/>
                        <a:t>Ven</a:t>
                      </a:r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81432" marR="81432" marT="40715" marB="4071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6" name="Immagine 25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24" name="Rettangolo 23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sp>
        <p:nvSpPr>
          <p:cNvPr id="29" name="Freccia a destra 28"/>
          <p:cNvSpPr/>
          <p:nvPr/>
        </p:nvSpPr>
        <p:spPr>
          <a:xfrm>
            <a:off x="3762208" y="4674803"/>
            <a:ext cx="814655" cy="58582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arrotondato 30"/>
          <p:cNvSpPr/>
          <p:nvPr/>
        </p:nvSpPr>
        <p:spPr>
          <a:xfrm>
            <a:off x="395536" y="836712"/>
            <a:ext cx="7992888" cy="1728192"/>
          </a:xfrm>
          <a:prstGeom prst="roundRect">
            <a:avLst/>
          </a:prstGeom>
          <a:solidFill>
            <a:srgbClr val="E8D0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38587" y="777091"/>
            <a:ext cx="2391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chemeClr val="accent5">
                    <a:lumMod val="50000"/>
                  </a:schemeClr>
                </a:solidFill>
              </a:rPr>
              <a:t>LISTA D’ATTESA</a:t>
            </a:r>
          </a:p>
        </p:txBody>
      </p:sp>
      <p:sp>
        <p:nvSpPr>
          <p:cNvPr id="33" name="Freccia in giù 32"/>
          <p:cNvSpPr/>
          <p:nvPr/>
        </p:nvSpPr>
        <p:spPr>
          <a:xfrm>
            <a:off x="1581329" y="2219763"/>
            <a:ext cx="576064" cy="7005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115616" y="1242743"/>
            <a:ext cx="1857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chemeClr val="accent4">
                    <a:lumMod val="75000"/>
                  </a:schemeClr>
                </a:solidFill>
              </a:rPr>
              <a:t>Paziente 1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20342" y="2807104"/>
            <a:ext cx="33162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u="sng" dirty="0">
                <a:solidFill>
                  <a:schemeClr val="bg2"/>
                </a:solidFill>
              </a:rPr>
              <a:t>Modello  di Ottimizzazione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2871160" y="1111429"/>
            <a:ext cx="1857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rgbClr val="0E8414"/>
                </a:solidFill>
              </a:rPr>
              <a:t>Paziente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1" t="38418" r="30708" b="24240"/>
          <a:stretch/>
        </p:blipFill>
        <p:spPr>
          <a:xfrm>
            <a:off x="323528" y="1319178"/>
            <a:ext cx="1326880" cy="1317734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43" t="28889" r="38188" b="27950"/>
          <a:stretch/>
        </p:blipFill>
        <p:spPr>
          <a:xfrm>
            <a:off x="2055998" y="1163236"/>
            <a:ext cx="1219318" cy="1211857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11" t="32150" r="32727" b="30193"/>
          <a:stretch/>
        </p:blipFill>
        <p:spPr>
          <a:xfrm>
            <a:off x="3713222" y="1173971"/>
            <a:ext cx="1319007" cy="1351556"/>
          </a:xfrm>
          <a:prstGeom prst="rect">
            <a:avLst/>
          </a:prstGeom>
        </p:spPr>
      </p:pic>
      <p:sp>
        <p:nvSpPr>
          <p:cNvPr id="51" name="CasellaDiTesto 50"/>
          <p:cNvSpPr txBox="1"/>
          <p:nvPr/>
        </p:nvSpPr>
        <p:spPr>
          <a:xfrm>
            <a:off x="4441322" y="927930"/>
            <a:ext cx="1857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rgbClr val="A61A74"/>
                </a:solidFill>
              </a:rPr>
              <a:t>Paziente 3</a:t>
            </a:r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7" t="29697" r="34235" b="25921"/>
          <a:stretch/>
        </p:blipFill>
        <p:spPr>
          <a:xfrm>
            <a:off x="6727380" y="1145450"/>
            <a:ext cx="1240879" cy="1419454"/>
          </a:xfrm>
          <a:prstGeom prst="rect">
            <a:avLst/>
          </a:prstGeom>
        </p:spPr>
      </p:pic>
      <p:sp>
        <p:nvSpPr>
          <p:cNvPr id="52" name="CasellaDiTesto 51"/>
          <p:cNvSpPr txBox="1"/>
          <p:nvPr/>
        </p:nvSpPr>
        <p:spPr>
          <a:xfrm>
            <a:off x="6904795" y="916656"/>
            <a:ext cx="1857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chemeClr val="accent6">
                    <a:lumMod val="75000"/>
                  </a:schemeClr>
                </a:solidFill>
              </a:rPr>
              <a:t>Paziente 5</a:t>
            </a:r>
          </a:p>
        </p:txBody>
      </p:sp>
      <p:pic>
        <p:nvPicPr>
          <p:cNvPr id="69" name="Immagine 68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8843" r="35470" b="25921"/>
          <a:stretch/>
        </p:blipFill>
        <p:spPr>
          <a:xfrm>
            <a:off x="5423687" y="1004622"/>
            <a:ext cx="1214780" cy="1110700"/>
          </a:xfrm>
          <a:prstGeom prst="rect">
            <a:avLst/>
          </a:prstGeom>
        </p:spPr>
      </p:pic>
      <p:sp>
        <p:nvSpPr>
          <p:cNvPr id="70" name="CasellaDiTesto 69"/>
          <p:cNvSpPr txBox="1"/>
          <p:nvPr/>
        </p:nvSpPr>
        <p:spPr>
          <a:xfrm>
            <a:off x="5458975" y="2135227"/>
            <a:ext cx="18577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Paziente 4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5552554" y="3861048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  <a:r>
              <a:rPr lang="it-IT" sz="1600" dirty="0"/>
              <a:t>1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7613031" y="4521082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  <a:r>
              <a:rPr lang="it-IT" sz="1600" dirty="0"/>
              <a:t>2</a:t>
            </a:r>
            <a:endParaRPr lang="it-IT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6929145" y="5721639"/>
            <a:ext cx="45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</a:t>
            </a:r>
            <a:r>
              <a:rPr lang="it-IT" sz="1600" dirty="0"/>
              <a:t>3</a:t>
            </a:r>
            <a:endParaRPr lang="it-IT" dirty="0"/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07" t="34250" r="67710" b="34250"/>
          <a:stretch/>
        </p:blipFill>
        <p:spPr>
          <a:xfrm flipH="1">
            <a:off x="5721348" y="3332044"/>
            <a:ext cx="1081416" cy="1164090"/>
          </a:xfrm>
          <a:prstGeom prst="rect">
            <a:avLst/>
          </a:prstGeom>
        </p:spPr>
      </p:pic>
      <p:pic>
        <p:nvPicPr>
          <p:cNvPr id="58" name="Immagine 57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644" t="34250" r="53073" b="34250"/>
          <a:stretch/>
        </p:blipFill>
        <p:spPr>
          <a:xfrm flipH="1">
            <a:off x="5741813" y="3949417"/>
            <a:ext cx="1081416" cy="1164090"/>
          </a:xfrm>
          <a:prstGeom prst="rect">
            <a:avLst/>
          </a:prstGeom>
        </p:spPr>
      </p:pic>
      <p:pic>
        <p:nvPicPr>
          <p:cNvPr id="59" name="Immagine 58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974" t="38599" r="39190" b="34249"/>
          <a:stretch/>
        </p:blipFill>
        <p:spPr>
          <a:xfrm flipH="1">
            <a:off x="5007422" y="3491915"/>
            <a:ext cx="1126475" cy="1003391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974" t="38293" r="25297" b="36112"/>
          <a:stretch/>
        </p:blipFill>
        <p:spPr>
          <a:xfrm flipH="1">
            <a:off x="6392850" y="4088609"/>
            <a:ext cx="1036358" cy="945824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974" t="38599" r="39190" b="34249"/>
          <a:stretch/>
        </p:blipFill>
        <p:spPr>
          <a:xfrm flipH="1">
            <a:off x="6973917" y="4089606"/>
            <a:ext cx="1126475" cy="1003391"/>
          </a:xfrm>
          <a:prstGeom prst="rect">
            <a:avLst/>
          </a:prstGeom>
        </p:spPr>
      </p:pic>
      <p:pic>
        <p:nvPicPr>
          <p:cNvPr id="74" name="Immagine 73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07" t="34250" r="67710" b="34250"/>
          <a:stretch/>
        </p:blipFill>
        <p:spPr>
          <a:xfrm flipH="1">
            <a:off x="5740070" y="4578053"/>
            <a:ext cx="1081416" cy="1164090"/>
          </a:xfrm>
          <a:prstGeom prst="rect">
            <a:avLst/>
          </a:prstGeom>
        </p:spPr>
      </p:pic>
      <p:pic>
        <p:nvPicPr>
          <p:cNvPr id="75" name="Immagine 74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644" t="34250" r="53073" b="34250"/>
          <a:stretch/>
        </p:blipFill>
        <p:spPr>
          <a:xfrm flipH="1">
            <a:off x="5113489" y="5159530"/>
            <a:ext cx="1081416" cy="1164090"/>
          </a:xfrm>
          <a:prstGeom prst="rect">
            <a:avLst/>
          </a:prstGeom>
        </p:spPr>
      </p:pic>
      <p:pic>
        <p:nvPicPr>
          <p:cNvPr id="76" name="Immagine 75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974" t="38293" r="25297" b="36112"/>
          <a:stretch/>
        </p:blipFill>
        <p:spPr>
          <a:xfrm flipH="1">
            <a:off x="5764526" y="5298722"/>
            <a:ext cx="1036358" cy="945824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974" t="38599" r="39190" b="34249"/>
          <a:stretch/>
        </p:blipFill>
        <p:spPr>
          <a:xfrm flipH="1">
            <a:off x="6345593" y="5299719"/>
            <a:ext cx="1126475" cy="1003391"/>
          </a:xfrm>
          <a:prstGeom prst="rect">
            <a:avLst/>
          </a:prstGeom>
        </p:spPr>
      </p:pic>
      <p:pic>
        <p:nvPicPr>
          <p:cNvPr id="78" name="Immagine 77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644" t="34250" r="53073" b="34250"/>
          <a:stretch/>
        </p:blipFill>
        <p:spPr>
          <a:xfrm flipH="1">
            <a:off x="6424700" y="5770137"/>
            <a:ext cx="1081416" cy="116409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57" y="3271689"/>
            <a:ext cx="3588692" cy="3579419"/>
          </a:xfrm>
          <a:prstGeom prst="rect">
            <a:avLst/>
          </a:prstGeom>
        </p:spPr>
      </p:pic>
      <p:pic>
        <p:nvPicPr>
          <p:cNvPr id="49" name="Immagine 4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8" r="8652" b="11121"/>
          <a:stretch/>
        </p:blipFill>
        <p:spPr>
          <a:xfrm>
            <a:off x="3217431" y="3167640"/>
            <a:ext cx="999486" cy="10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107504" y="332656"/>
            <a:ext cx="8928992" cy="619268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904" y="853938"/>
            <a:ext cx="3600400" cy="515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2926" y="842305"/>
            <a:ext cx="3809966" cy="516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tangolo 17"/>
          <p:cNvSpPr/>
          <p:nvPr/>
        </p:nvSpPr>
        <p:spPr>
          <a:xfrm>
            <a:off x="557089" y="3018677"/>
            <a:ext cx="3528392" cy="420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5220072" y="3549014"/>
            <a:ext cx="3456384" cy="7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2041285" y="3008954"/>
            <a:ext cx="6624736" cy="3000333"/>
            <a:chOff x="2123728" y="2924944"/>
            <a:chExt cx="6624736" cy="3600400"/>
          </a:xfrm>
        </p:grpSpPr>
        <p:grpSp>
          <p:nvGrpSpPr>
            <p:cNvPr id="25" name="Gruppo 24"/>
            <p:cNvGrpSpPr/>
            <p:nvPr/>
          </p:nvGrpSpPr>
          <p:grpSpPr>
            <a:xfrm>
              <a:off x="2123728" y="2924944"/>
              <a:ext cx="6624736" cy="3528392"/>
              <a:chOff x="2123728" y="2924944"/>
              <a:chExt cx="6624736" cy="3528392"/>
            </a:xfrm>
          </p:grpSpPr>
          <p:sp>
            <p:nvSpPr>
              <p:cNvPr id="21" name="Rettangolo 20"/>
              <p:cNvSpPr/>
              <p:nvPr/>
            </p:nvSpPr>
            <p:spPr>
              <a:xfrm>
                <a:off x="5292080" y="6237312"/>
                <a:ext cx="3456384" cy="2160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Ovale 21"/>
              <p:cNvSpPr/>
              <p:nvPr/>
            </p:nvSpPr>
            <p:spPr>
              <a:xfrm>
                <a:off x="2123728" y="2924944"/>
                <a:ext cx="288032" cy="504056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e 22"/>
              <p:cNvSpPr/>
              <p:nvPr/>
            </p:nvSpPr>
            <p:spPr>
              <a:xfrm>
                <a:off x="6732240" y="3573016"/>
                <a:ext cx="288032" cy="936104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e 23"/>
            <p:cNvSpPr/>
            <p:nvPr/>
          </p:nvSpPr>
          <p:spPr>
            <a:xfrm>
              <a:off x="6732240" y="6165304"/>
              <a:ext cx="288032" cy="360040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80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185052" y="332656"/>
            <a:ext cx="8779437" cy="612068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76" name="Line 16"/>
          <p:cNvSpPr>
            <a:spLocks noChangeShapeType="1"/>
          </p:cNvSpPr>
          <p:nvPr/>
        </p:nvSpPr>
        <p:spPr bwMode="auto">
          <a:xfrm>
            <a:off x="317991" y="6008688"/>
            <a:ext cx="8475785" cy="0"/>
          </a:xfrm>
          <a:prstGeom prst="line">
            <a:avLst/>
          </a:prstGeom>
          <a:noFill/>
          <a:ln w="50800">
            <a:solidFill>
              <a:srgbClr val="A5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10" name="Immagine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268761"/>
            <a:ext cx="8640960" cy="456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sellaDiTesto 10"/>
          <p:cNvSpPr txBox="1"/>
          <p:nvPr/>
        </p:nvSpPr>
        <p:spPr>
          <a:xfrm>
            <a:off x="179513" y="908720"/>
            <a:ext cx="88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rial" pitchFamily="34" charset="0"/>
                <a:cs typeface="Arial" pitchFamily="34" charset="0"/>
              </a:rPr>
              <a:t>    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Patient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Scheduling</a:t>
            </a:r>
            <a:endParaRPr lang="it-IT"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381492" y="5409221"/>
            <a:ext cx="172819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1^ Week 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502566" y="5349214"/>
            <a:ext cx="179466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2^ Week </a:t>
            </a:r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4638471" y="1328767"/>
            <a:ext cx="77547" cy="4320480"/>
          </a:xfrm>
          <a:prstGeom prst="rect">
            <a:avLst/>
          </a:prstGeom>
          <a:solidFill>
            <a:srgbClr val="CC0066"/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323528" y="3609021"/>
            <a:ext cx="8496944" cy="30003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/>
          <p:cNvSpPr/>
          <p:nvPr/>
        </p:nvSpPr>
        <p:spPr>
          <a:xfrm>
            <a:off x="323528" y="1328767"/>
            <a:ext cx="8496944" cy="540060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7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6272" y="0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85736" y="1375523"/>
            <a:ext cx="85725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solidFill>
                  <a:srgbClr val="002060"/>
                </a:solidFill>
              </a:rPr>
              <a:t>Caratteristiche principali del modello assistenziale   </a:t>
            </a:r>
          </a:p>
          <a:p>
            <a:endParaRPr lang="it-IT" sz="1000" b="1" dirty="0">
              <a:solidFill>
                <a:srgbClr val="002060"/>
              </a:solidFill>
            </a:endParaRPr>
          </a:p>
          <a:p>
            <a:endParaRPr lang="it-IT" sz="1000" dirty="0">
              <a:solidFill>
                <a:srgbClr val="002060"/>
              </a:solidFill>
            </a:endParaRPr>
          </a:p>
          <a:p>
            <a:r>
              <a:rPr lang="it-IT" sz="2300" dirty="0">
                <a:solidFill>
                  <a:srgbClr val="002060"/>
                </a:solidFill>
              </a:rPr>
              <a:t>●</a:t>
            </a: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it-IT" sz="2300" dirty="0">
                <a:solidFill>
                  <a:srgbClr val="002060"/>
                </a:solidFill>
              </a:rPr>
              <a:t> É finalizzato alla gestione di </a:t>
            </a:r>
            <a:r>
              <a:rPr lang="it-IT" sz="2300" b="1" i="1" dirty="0">
                <a:solidFill>
                  <a:srgbClr val="002060"/>
                </a:solidFill>
              </a:rPr>
              <a:t>problemi clinici complessi </a:t>
            </a:r>
            <a:r>
              <a:rPr lang="it-IT" sz="2300" dirty="0">
                <a:solidFill>
                  <a:srgbClr val="002060"/>
                </a:solidFill>
              </a:rPr>
              <a:t>che richiedono competenze multi-specialistiche integrate </a:t>
            </a:r>
          </a:p>
          <a:p>
            <a:endParaRPr lang="it-IT" sz="1000" dirty="0">
              <a:solidFill>
                <a:srgbClr val="002060"/>
              </a:solidFill>
            </a:endParaRPr>
          </a:p>
          <a:p>
            <a:r>
              <a:rPr lang="it-IT" sz="2300" dirty="0">
                <a:solidFill>
                  <a:srgbClr val="002060"/>
                </a:solidFill>
              </a:rPr>
              <a:t>●  Inquadramento tempestivo del paziente con un numero limitato di accessi in ambulatorio durante un breve arco temporale (tipicamente </a:t>
            </a:r>
            <a:r>
              <a:rPr lang="it-IT" sz="2300" b="1" i="1" dirty="0">
                <a:solidFill>
                  <a:srgbClr val="002060"/>
                </a:solidFill>
              </a:rPr>
              <a:t>entro 30 giorni</a:t>
            </a:r>
            <a:r>
              <a:rPr lang="it-IT" sz="2300" dirty="0">
                <a:solidFill>
                  <a:srgbClr val="002060"/>
                </a:solidFill>
              </a:rPr>
              <a:t>)</a:t>
            </a:r>
          </a:p>
          <a:p>
            <a:endParaRPr lang="it-IT" sz="1000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</a:rPr>
              <a:t>● </a:t>
            </a:r>
            <a:r>
              <a:rPr lang="it-IT" sz="2300" dirty="0">
                <a:solidFill>
                  <a:srgbClr val="002060"/>
                </a:solidFill>
              </a:rPr>
              <a:t>Non prevede sorveglianza medico-infermieristica prolungata</a:t>
            </a:r>
          </a:p>
          <a:p>
            <a:endParaRPr lang="it-IT" sz="1000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</a:rPr>
              <a:t>● </a:t>
            </a:r>
            <a:r>
              <a:rPr lang="it-IT" sz="2300" dirty="0">
                <a:solidFill>
                  <a:srgbClr val="002060"/>
                </a:solidFill>
              </a:rPr>
              <a:t>Deve assicurare al paziente flessibilità e facilità di accesso alle prestazioni attraverso una gestione efficace ed efficiente delle prenotazioni </a:t>
            </a:r>
          </a:p>
          <a:p>
            <a:endParaRPr lang="it-IT" sz="1000" i="1" dirty="0">
              <a:solidFill>
                <a:srgbClr val="002060"/>
              </a:solidFill>
            </a:endParaRPr>
          </a:p>
          <a:p>
            <a:r>
              <a:rPr lang="it-IT" sz="2400" dirty="0">
                <a:solidFill>
                  <a:srgbClr val="002060"/>
                </a:solidFill>
              </a:rPr>
              <a:t>● </a:t>
            </a:r>
            <a:r>
              <a:rPr lang="it-IT" sz="2300" dirty="0">
                <a:solidFill>
                  <a:srgbClr val="002060"/>
                </a:solidFill>
              </a:rPr>
              <a:t>Gestione unitaria da parte dello specialista che arruola il paziente nel percorso ambulatoriale di </a:t>
            </a:r>
            <a:r>
              <a:rPr lang="it-IT" sz="2300" dirty="0" err="1">
                <a:solidFill>
                  <a:srgbClr val="002060"/>
                </a:solidFill>
              </a:rPr>
              <a:t>Day</a:t>
            </a:r>
            <a:r>
              <a:rPr lang="it-IT" sz="2300" dirty="0">
                <a:solidFill>
                  <a:srgbClr val="002060"/>
                </a:solidFill>
              </a:rPr>
              <a:t>-Service</a:t>
            </a:r>
          </a:p>
          <a:p>
            <a:endParaRPr lang="it-IT" sz="23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251520" y="476672"/>
            <a:ext cx="8640960" cy="6048672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23528" y="1028734"/>
            <a:ext cx="83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latin typeface="Arial" pitchFamily="34" charset="0"/>
                <a:cs typeface="Arial" pitchFamily="34" charset="0"/>
              </a:rPr>
              <a:t>Patient</a:t>
            </a:r>
            <a:r>
              <a:rPr lang="it-IT" b="1" dirty="0">
                <a:latin typeface="Arial" pitchFamily="34" charset="0"/>
                <a:cs typeface="Arial" pitchFamily="34" charset="0"/>
              </a:rPr>
              <a:t> </a:t>
            </a:r>
            <a:r>
              <a:rPr lang="it-IT" b="1" dirty="0" err="1">
                <a:latin typeface="Arial" pitchFamily="34" charset="0"/>
                <a:cs typeface="Arial" pitchFamily="34" charset="0"/>
              </a:rPr>
              <a:t>Scheduling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magin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991" y="1688807"/>
            <a:ext cx="8502483" cy="414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asellaDiTesto 15"/>
          <p:cNvSpPr txBox="1"/>
          <p:nvPr/>
        </p:nvSpPr>
        <p:spPr>
          <a:xfrm>
            <a:off x="1580898" y="5289207"/>
            <a:ext cx="199406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3^ Week 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69034" y="5289207"/>
            <a:ext cx="199406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itchFamily="34" charset="0"/>
                <a:cs typeface="Arial" pitchFamily="34" charset="0"/>
              </a:rPr>
              <a:t>4^ Week 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4638471" y="2168861"/>
            <a:ext cx="199407" cy="3540393"/>
          </a:xfrm>
          <a:prstGeom prst="rect">
            <a:avLst/>
          </a:prstGeom>
          <a:solidFill>
            <a:srgbClr val="CC0066"/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395536" y="3789041"/>
            <a:ext cx="8375084" cy="2400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/>
          <p:cNvSpPr/>
          <p:nvPr/>
        </p:nvSpPr>
        <p:spPr>
          <a:xfrm>
            <a:off x="395536" y="1808821"/>
            <a:ext cx="8375084" cy="42004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4544" y="-58691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0" y="1467688"/>
            <a:ext cx="836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Limitare il numero di accessi del paziente per effettuare tutti servizi prescritti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738712"/>
            <a:ext cx="7561134" cy="1810899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767" y="3310156"/>
            <a:ext cx="2767181" cy="9643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2230" y="3374503"/>
            <a:ext cx="2647985" cy="63019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07504" y="233361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Caso 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0" y="5182496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Caso 3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1151767" y="2355512"/>
            <a:ext cx="4104456" cy="779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1275443" y="2385487"/>
                <a:ext cx="38570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𝑝𝑏𝑘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3" y="2385487"/>
                <a:ext cx="3857018" cy="6721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EC8BD9-9A0C-40D5-A7BB-963DD273A75B}"/>
              </a:ext>
            </a:extLst>
          </p:cNvPr>
          <p:cNvSpPr txBox="1"/>
          <p:nvPr/>
        </p:nvSpPr>
        <p:spPr>
          <a:xfrm>
            <a:off x="5379899" y="2246473"/>
            <a:ext cx="331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 err="1"/>
              <a:t>e</a:t>
            </a:r>
            <a:r>
              <a:rPr lang="it-IT" b="1" i="1" baseline="-25000" dirty="0" err="1"/>
              <a:t>pb</a:t>
            </a:r>
            <a:r>
              <a:rPr lang="it-IT" dirty="0"/>
              <a:t>: variabile binaria, vale 1 se paziente </a:t>
            </a:r>
            <a:r>
              <a:rPr lang="it-IT" b="1" i="1" dirty="0"/>
              <a:t>p</a:t>
            </a:r>
            <a:r>
              <a:rPr lang="it-IT" dirty="0"/>
              <a:t> accede nel blocco </a:t>
            </a:r>
            <a:r>
              <a:rPr lang="it-IT" b="1" i="1" dirty="0"/>
              <a:t>b</a:t>
            </a:r>
          </a:p>
          <a:p>
            <a:r>
              <a:rPr lang="it-IT" dirty="0"/>
              <a:t>per fruire del servizio</a:t>
            </a:r>
          </a:p>
        </p:txBody>
      </p:sp>
    </p:spTree>
    <p:extLst>
      <p:ext uri="{BB962C8B-B14F-4D97-AF65-F5344CB8AC3E}">
        <p14:creationId xmlns:p14="http://schemas.microsoft.com/office/powerpoint/2010/main" val="37656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9737" y="0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36083" y="2097200"/>
            <a:ext cx="8136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i="1" dirty="0">
                <a:solidFill>
                  <a:srgbClr val="002060"/>
                </a:solidFill>
              </a:rPr>
              <a:t>EFFETTI ATTESI e VANTAGGI</a:t>
            </a:r>
          </a:p>
          <a:p>
            <a:endParaRPr lang="it-IT" sz="2200" b="1" i="1" dirty="0">
              <a:solidFill>
                <a:srgbClr val="00206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it-IT" sz="2200" b="1" i="1" dirty="0">
                <a:solidFill>
                  <a:srgbClr val="002060"/>
                </a:solidFill>
              </a:rPr>
              <a:t> </a:t>
            </a:r>
            <a:r>
              <a:rPr lang="it-IT" sz="2800" i="1" dirty="0">
                <a:solidFill>
                  <a:srgbClr val="002060"/>
                </a:solidFill>
              </a:rPr>
              <a:t>Riduzione dei tassi di ricovero inappropriati</a:t>
            </a:r>
            <a:endParaRPr lang="it-IT" sz="2200" i="1" dirty="0">
              <a:solidFill>
                <a:srgbClr val="002060"/>
              </a:solidFill>
            </a:endParaRPr>
          </a:p>
          <a:p>
            <a:endParaRPr lang="it-IT" sz="2200" b="1" i="1" dirty="0">
              <a:solidFill>
                <a:srgbClr val="00206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it-IT" sz="2200" b="1" i="1" dirty="0">
                <a:solidFill>
                  <a:srgbClr val="002060"/>
                </a:solidFill>
              </a:rPr>
              <a:t> </a:t>
            </a:r>
            <a:r>
              <a:rPr lang="it-IT" sz="2800" i="1" dirty="0">
                <a:solidFill>
                  <a:srgbClr val="002060"/>
                </a:solidFill>
              </a:rPr>
              <a:t>Miglior utilizzo delle risorse e dei servizi ambulatoriali specialistici, sia a livello territoriale che ospedaliero</a:t>
            </a:r>
          </a:p>
          <a:p>
            <a:pPr marL="342900" indent="-342900">
              <a:buFont typeface="Wingdings" pitchFamily="2" charset="2"/>
              <a:buChar char="ü"/>
            </a:pPr>
            <a:endParaRPr lang="it-IT" sz="2800" b="1" i="1" dirty="0">
              <a:solidFill>
                <a:srgbClr val="002060"/>
              </a:solidFill>
            </a:endParaRPr>
          </a:p>
          <a:p>
            <a:endParaRPr lang="it-IT" sz="2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9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39" name="CasellaDiTesto 38"/>
          <p:cNvSpPr txBox="1"/>
          <p:nvPr/>
        </p:nvSpPr>
        <p:spPr>
          <a:xfrm>
            <a:off x="465246" y="1615727"/>
            <a:ext cx="453880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500" b="1" i="1" dirty="0">
                <a:solidFill>
                  <a:srgbClr val="002060"/>
                </a:solidFill>
              </a:rPr>
              <a:t>PAC</a:t>
            </a:r>
            <a:r>
              <a:rPr lang="it-IT" sz="4000" b="1" i="1" dirty="0">
                <a:solidFill>
                  <a:srgbClr val="002060"/>
                </a:solidFill>
              </a:rPr>
              <a:t>: </a:t>
            </a:r>
            <a:r>
              <a:rPr lang="it-IT" sz="3300" b="1" i="1" dirty="0">
                <a:solidFill>
                  <a:srgbClr val="002060"/>
                </a:solidFill>
              </a:rPr>
              <a:t>P</a:t>
            </a:r>
            <a:r>
              <a:rPr lang="it-IT" sz="3300" i="1" dirty="0">
                <a:solidFill>
                  <a:srgbClr val="002060"/>
                </a:solidFill>
              </a:rPr>
              <a:t>acchetti  </a:t>
            </a:r>
            <a:r>
              <a:rPr lang="it-IT" sz="3300" b="1" i="1" dirty="0">
                <a:solidFill>
                  <a:srgbClr val="002060"/>
                </a:solidFill>
              </a:rPr>
              <a:t>A</a:t>
            </a:r>
            <a:r>
              <a:rPr lang="it-IT" sz="3300" i="1" dirty="0">
                <a:solidFill>
                  <a:srgbClr val="002060"/>
                </a:solidFill>
              </a:rPr>
              <a:t>mbulatoriali  </a:t>
            </a:r>
            <a:r>
              <a:rPr lang="it-IT" sz="3300" b="1" i="1" dirty="0">
                <a:solidFill>
                  <a:srgbClr val="002060"/>
                </a:solidFill>
              </a:rPr>
              <a:t>C</a:t>
            </a:r>
            <a:r>
              <a:rPr lang="it-IT" sz="3300" i="1" dirty="0">
                <a:solidFill>
                  <a:srgbClr val="002060"/>
                </a:solidFill>
              </a:rPr>
              <a:t>omplessi</a:t>
            </a:r>
          </a:p>
          <a:p>
            <a:endParaRPr lang="it-IT" sz="1200" i="1" dirty="0">
              <a:solidFill>
                <a:srgbClr val="002060"/>
              </a:solidFill>
            </a:endParaRPr>
          </a:p>
          <a:p>
            <a:r>
              <a:rPr lang="it-IT" sz="2200" i="1" dirty="0">
                <a:solidFill>
                  <a:srgbClr val="002060"/>
                </a:solidFill>
              </a:rPr>
              <a:t>I PAC sono </a:t>
            </a:r>
            <a:r>
              <a:rPr lang="it-IT" sz="2200" b="1" i="1" dirty="0">
                <a:solidFill>
                  <a:srgbClr val="002060"/>
                </a:solidFill>
              </a:rPr>
              <a:t>gruppi di prestazioni </a:t>
            </a:r>
            <a:r>
              <a:rPr lang="it-IT" sz="2200" i="1" dirty="0">
                <a:solidFill>
                  <a:srgbClr val="002060"/>
                </a:solidFill>
              </a:rPr>
              <a:t>(diagnostiche e terapeutiche), che possono essere erogate in risposta alle esigenze assistenziali di specifici domini clinici.</a:t>
            </a:r>
          </a:p>
          <a:p>
            <a:r>
              <a:rPr lang="it-IT" sz="2200" i="1" dirty="0">
                <a:solidFill>
                  <a:srgbClr val="002060"/>
                </a:solidFill>
              </a:rPr>
              <a:t>Lo  specialista, che ha la responsabilità della gestione clinica del paziente, individua, caso per caso, le prestazioni da prescrivere che costituiranno così il pacchetto «personalizzato».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17484"/>
            <a:ext cx="3528392" cy="465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54" y="4185121"/>
            <a:ext cx="264224" cy="26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12" y="5121846"/>
            <a:ext cx="264224" cy="26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923666" y="3212976"/>
            <a:ext cx="17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rgbClr val="002060"/>
                </a:solidFill>
              </a:rPr>
              <a:t>Rx</a:t>
            </a:r>
            <a:r>
              <a:rPr lang="it-IT" b="1" i="1" dirty="0">
                <a:solidFill>
                  <a:srgbClr val="002060"/>
                </a:solidFill>
              </a:rPr>
              <a:t> </a:t>
            </a:r>
            <a:endParaRPr lang="it-IT" i="1" dirty="0">
              <a:solidFill>
                <a:srgbClr val="00206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5940154" y="3699592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2060"/>
                </a:solidFill>
              </a:rPr>
              <a:t>Fattore reumatoide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5940154" y="4149079"/>
            <a:ext cx="17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2060"/>
                </a:solidFill>
              </a:rPr>
              <a:t>TAC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956640" y="4635695"/>
            <a:ext cx="228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2060"/>
                </a:solidFill>
              </a:rPr>
              <a:t>Emocromo Completo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940154" y="5085184"/>
            <a:ext cx="173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2060"/>
                </a:solidFill>
              </a:rPr>
              <a:t>……….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956640" y="5571800"/>
            <a:ext cx="228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rgbClr val="002060"/>
                </a:solidFill>
              </a:rPr>
              <a:t>Ecografia Articolare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5436097" y="2636912"/>
            <a:ext cx="2592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00" b="1" i="1" dirty="0">
                <a:solidFill>
                  <a:srgbClr val="002060"/>
                </a:solidFill>
              </a:rPr>
              <a:t>PAC  _  Artrite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5495918" y="3165497"/>
            <a:ext cx="377944" cy="399672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5490200" y="3605393"/>
            <a:ext cx="377944" cy="399672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5508104" y="4541496"/>
            <a:ext cx="377944" cy="39967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231" t="37006" r="52924" b="53872"/>
          <a:stretch/>
        </p:blipFill>
        <p:spPr>
          <a:xfrm>
            <a:off x="5508104" y="5477601"/>
            <a:ext cx="377944" cy="3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8749389-5D08-477A-B3F9-4C053BED1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1358667"/>
            <a:ext cx="7076362" cy="531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sp>
        <p:nvSpPr>
          <p:cNvPr id="21" name="Rettangolo arrotondato 20"/>
          <p:cNvSpPr/>
          <p:nvPr/>
        </p:nvSpPr>
        <p:spPr>
          <a:xfrm>
            <a:off x="179514" y="3636888"/>
            <a:ext cx="8145439" cy="230425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069894" y="4017133"/>
            <a:ext cx="5888857" cy="14199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2582288549"/>
              </p:ext>
            </p:extLst>
          </p:nvPr>
        </p:nvGraphicFramePr>
        <p:xfrm>
          <a:off x="323528" y="1391291"/>
          <a:ext cx="4637106" cy="926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ttangolo arrotondato 3"/>
          <p:cNvSpPr/>
          <p:nvPr/>
        </p:nvSpPr>
        <p:spPr>
          <a:xfrm>
            <a:off x="493828" y="4017133"/>
            <a:ext cx="1953936" cy="1419956"/>
          </a:xfrm>
          <a:prstGeom prst="roundRect">
            <a:avLst/>
          </a:prstGeom>
          <a:solidFill>
            <a:srgbClr val="F37B21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3131842" y="4017133"/>
            <a:ext cx="1986649" cy="1419956"/>
          </a:xfrm>
          <a:prstGeom prst="roundRect">
            <a:avLst/>
          </a:prstGeom>
          <a:solidFill>
            <a:srgbClr val="765B9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5868144" y="4017133"/>
            <a:ext cx="2088232" cy="1419956"/>
          </a:xfrm>
          <a:prstGeom prst="roundRect">
            <a:avLst/>
          </a:prstGeom>
          <a:solidFill>
            <a:srgbClr val="009E47"/>
          </a:solidFill>
          <a:effectLst>
            <a:innerShdw blurRad="114300">
              <a:prstClr val="black"/>
            </a:innerShd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/>
          <p:cNvSpPr/>
          <p:nvPr/>
        </p:nvSpPr>
        <p:spPr>
          <a:xfrm>
            <a:off x="5220072" y="4593196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>
            <a:off x="2527820" y="4593196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3187701" y="4356969"/>
            <a:ext cx="1986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Esecuzione </a:t>
            </a:r>
          </a:p>
          <a:p>
            <a:r>
              <a:rPr lang="it-IT" sz="22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Prestazioni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628017" y="4527056"/>
            <a:ext cx="159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2"/>
                </a:solidFill>
              </a:rPr>
              <a:t>Visita di base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5984385" y="4250407"/>
            <a:ext cx="184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chemeClr val="bg2"/>
                </a:solidFill>
              </a:rPr>
              <a:t>Visita Conclusiva</a:t>
            </a:r>
          </a:p>
          <a:p>
            <a:r>
              <a:rPr lang="it-IT" sz="2000" b="1" i="1" dirty="0">
                <a:solidFill>
                  <a:schemeClr val="bg2"/>
                </a:solidFill>
              </a:rPr>
              <a:t>e Diagnosi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709854" y="2545741"/>
            <a:ext cx="2555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4D84"/>
                </a:solidFill>
              </a:rPr>
              <a:t>Risorse allocate</a:t>
            </a:r>
            <a:endParaRPr lang="it-IT" sz="3500" b="1" dirty="0">
              <a:solidFill>
                <a:srgbClr val="204D84"/>
              </a:solidFill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5101360" y="2491593"/>
            <a:ext cx="28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Servizi Clinici</a:t>
            </a:r>
            <a:r>
              <a:rPr lang="it-IT" sz="32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45" name="Freccia ad arco 44"/>
          <p:cNvSpPr/>
          <p:nvPr/>
        </p:nvSpPr>
        <p:spPr>
          <a:xfrm rot="3900901">
            <a:off x="218524" y="2207899"/>
            <a:ext cx="3851573" cy="3719175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rgbClr val="0070C0"/>
          </a:solidFill>
          <a:ln>
            <a:solidFill>
              <a:srgbClr val="204D8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Freccia ad arco 45"/>
          <p:cNvSpPr/>
          <p:nvPr/>
        </p:nvSpPr>
        <p:spPr>
          <a:xfrm rot="8690530">
            <a:off x="2787401" y="3095593"/>
            <a:ext cx="3782085" cy="3764315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rgbClr val="FB3425"/>
          </a:solidFill>
          <a:ln>
            <a:solidFill>
              <a:srgbClr val="204D84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ccia a destra 24"/>
          <p:cNvSpPr/>
          <p:nvPr/>
        </p:nvSpPr>
        <p:spPr>
          <a:xfrm>
            <a:off x="8100392" y="4602954"/>
            <a:ext cx="532012" cy="354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7887727" y="5048414"/>
            <a:ext cx="13036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dirty="0" err="1">
                <a:solidFill>
                  <a:srgbClr val="002060"/>
                </a:solidFill>
              </a:rPr>
              <a:t>Follow</a:t>
            </a:r>
            <a:r>
              <a:rPr lang="it-IT" sz="2100" b="1" dirty="0">
                <a:solidFill>
                  <a:srgbClr val="002060"/>
                </a:solidFill>
              </a:rPr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34983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1"/>
            <a:ext cx="9468544" cy="7184571"/>
          </a:xfrm>
          <a:prstGeom prst="rect">
            <a:avLst/>
          </a:prstGeom>
        </p:spPr>
      </p:pic>
      <p:sp>
        <p:nvSpPr>
          <p:cNvPr id="21" name="Rettangolo arrotondato 20"/>
          <p:cNvSpPr/>
          <p:nvPr/>
        </p:nvSpPr>
        <p:spPr>
          <a:xfrm>
            <a:off x="5212581" y="1459596"/>
            <a:ext cx="3751909" cy="914473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5359625" y="1628801"/>
            <a:ext cx="868561" cy="580594"/>
          </a:xfrm>
          <a:prstGeom prst="roundRect">
            <a:avLst/>
          </a:prstGeom>
          <a:solidFill>
            <a:srgbClr val="F37B21"/>
          </a:solidFill>
          <a:effectLst>
            <a:innerShdw blurRad="114300">
              <a:prstClr val="black"/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arrotondato 21"/>
          <p:cNvSpPr/>
          <p:nvPr/>
        </p:nvSpPr>
        <p:spPr>
          <a:xfrm>
            <a:off x="6655769" y="1628800"/>
            <a:ext cx="868561" cy="580594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7951913" y="1628800"/>
            <a:ext cx="868561" cy="580594"/>
          </a:xfrm>
          <a:prstGeom prst="roundRect">
            <a:avLst/>
          </a:prstGeom>
          <a:solidFill>
            <a:schemeClr val="bg1">
              <a:lumMod val="65000"/>
            </a:schemeClr>
          </a:solidFill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/>
          <p:cNvCxnSpPr/>
          <p:nvPr/>
        </p:nvCxnSpPr>
        <p:spPr>
          <a:xfrm>
            <a:off x="6300192" y="1919098"/>
            <a:ext cx="2880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7596336" y="1916833"/>
            <a:ext cx="2880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ma 26"/>
          <p:cNvGraphicFramePr/>
          <p:nvPr>
            <p:extLst>
              <p:ext uri="{D42A27DB-BD31-4B8C-83A1-F6EECF244321}">
                <p14:modId xmlns:p14="http://schemas.microsoft.com/office/powerpoint/2010/main" val="2250391841"/>
              </p:ext>
            </p:extLst>
          </p:nvPr>
        </p:nvGraphicFramePr>
        <p:xfrm>
          <a:off x="352676" y="1628801"/>
          <a:ext cx="5018249" cy="78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Rettangolo 1"/>
          <p:cNvSpPr/>
          <p:nvPr/>
        </p:nvSpPr>
        <p:spPr>
          <a:xfrm>
            <a:off x="409864" y="2559213"/>
            <a:ext cx="87129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1" dirty="0">
                <a:solidFill>
                  <a:srgbClr val="002060"/>
                </a:solidFill>
              </a:rPr>
              <a:t>Accesso al </a:t>
            </a:r>
            <a:r>
              <a:rPr lang="it-IT" sz="2400" b="1" i="1" dirty="0" err="1">
                <a:solidFill>
                  <a:srgbClr val="002060"/>
                </a:solidFill>
              </a:rPr>
              <a:t>Day</a:t>
            </a:r>
            <a:r>
              <a:rPr lang="it-IT" sz="2400" b="1" i="1" dirty="0">
                <a:solidFill>
                  <a:srgbClr val="002060"/>
                </a:solidFill>
              </a:rPr>
              <a:t> Service</a:t>
            </a:r>
          </a:p>
          <a:p>
            <a:endParaRPr lang="it-IT" sz="10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it-IT" sz="2200" dirty="0">
                <a:solidFill>
                  <a:srgbClr val="002060"/>
                </a:solidFill>
              </a:rPr>
              <a:t>La visita di accesso al </a:t>
            </a:r>
            <a:r>
              <a:rPr lang="it-IT" sz="2200" dirty="0" err="1">
                <a:solidFill>
                  <a:srgbClr val="002060"/>
                </a:solidFill>
              </a:rPr>
              <a:t>Day</a:t>
            </a:r>
            <a:r>
              <a:rPr lang="it-IT" sz="2200" dirty="0">
                <a:solidFill>
                  <a:srgbClr val="002060"/>
                </a:solidFill>
              </a:rPr>
              <a:t> Service non rappresenta “una comune prima visita” ma una “</a:t>
            </a:r>
            <a:r>
              <a:rPr lang="it-IT" sz="2200" b="1" dirty="0">
                <a:solidFill>
                  <a:srgbClr val="002060"/>
                </a:solidFill>
              </a:rPr>
              <a:t>specifica visita di base</a:t>
            </a:r>
            <a:r>
              <a:rPr lang="it-IT" sz="2200" dirty="0">
                <a:solidFill>
                  <a:srgbClr val="002060"/>
                </a:solidFill>
              </a:rPr>
              <a:t>” che comprende:</a:t>
            </a:r>
          </a:p>
          <a:p>
            <a:pPr>
              <a:buFontTx/>
              <a:buChar char="-"/>
            </a:pPr>
            <a:r>
              <a:rPr lang="it-IT" sz="2200" dirty="0">
                <a:solidFill>
                  <a:srgbClr val="002060"/>
                </a:solidFill>
              </a:rPr>
              <a:t> la valutazione del caso</a:t>
            </a:r>
          </a:p>
          <a:p>
            <a:pPr>
              <a:buFontTx/>
              <a:buChar char="-"/>
            </a:pPr>
            <a:r>
              <a:rPr lang="it-IT" sz="2200" dirty="0">
                <a:solidFill>
                  <a:srgbClr val="002060"/>
                </a:solidFill>
              </a:rPr>
              <a:t> l’impostazione del piano diagnostico/terapeutico</a:t>
            </a:r>
          </a:p>
          <a:p>
            <a:pPr>
              <a:buFontTx/>
              <a:buChar char="-"/>
            </a:pPr>
            <a:r>
              <a:rPr lang="it-IT" sz="2200" dirty="0">
                <a:solidFill>
                  <a:srgbClr val="002060"/>
                </a:solidFill>
              </a:rPr>
              <a:t> l’inserimento del paziente nella Lista d’Attesa </a:t>
            </a:r>
          </a:p>
          <a:p>
            <a:endParaRPr lang="it-IT" sz="2200" dirty="0">
              <a:solidFill>
                <a:srgbClr val="002060"/>
              </a:solidFill>
            </a:endParaRPr>
          </a:p>
          <a:p>
            <a:r>
              <a:rPr lang="it-IT" sz="2200" dirty="0">
                <a:solidFill>
                  <a:srgbClr val="002060"/>
                </a:solidFill>
              </a:rPr>
              <a:t>Solo questo primo accesso viene prenotato dal CUP centrale a differenza delle prestazioni del PAC che potranno essere pianificate dal sistema di supporto alle decisioni proposto.  </a:t>
            </a:r>
          </a:p>
        </p:txBody>
      </p:sp>
    </p:spTree>
    <p:extLst>
      <p:ext uri="{BB962C8B-B14F-4D97-AF65-F5344CB8AC3E}">
        <p14:creationId xmlns:p14="http://schemas.microsoft.com/office/powerpoint/2010/main" val="213882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sfondo powerpoint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4544" y="3"/>
            <a:ext cx="9468544" cy="7184571"/>
          </a:xfrm>
          <a:prstGeom prst="rect">
            <a:avLst/>
          </a:prstGeom>
        </p:spPr>
      </p:pic>
      <p:pic>
        <p:nvPicPr>
          <p:cNvPr id="10" name="Immagine 9" descr="barra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rcRect t="9501" b="84363"/>
          <a:stretch>
            <a:fillRect/>
          </a:stretch>
        </p:blipFill>
        <p:spPr>
          <a:xfrm>
            <a:off x="-252535" y="404664"/>
            <a:ext cx="9396536" cy="36004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707640" y="44624"/>
            <a:ext cx="3460050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it-IT" sz="5000" b="1" cap="none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Day</a:t>
            </a:r>
            <a:r>
              <a:rPr lang="it-IT" sz="5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Service</a:t>
            </a:r>
          </a:p>
        </p:txBody>
      </p:sp>
      <p:pic>
        <p:nvPicPr>
          <p:cNvPr id="7" name="Immagine 6" descr="stetoscopio_bordo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17998" y="-99392"/>
            <a:ext cx="1937670" cy="152245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255279" y="1036270"/>
            <a:ext cx="619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i="1" dirty="0" err="1">
                <a:solidFill>
                  <a:srgbClr val="002060"/>
                </a:solidFill>
              </a:rPr>
              <a:t>Workflow</a:t>
            </a:r>
            <a:r>
              <a:rPr lang="it-IT" dirty="0"/>
              <a:t> 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" t="29676" r="8049"/>
          <a:stretch/>
        </p:blipFill>
        <p:spPr>
          <a:xfrm>
            <a:off x="-22949" y="1513324"/>
            <a:ext cx="9108503" cy="99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5661E-6 L -2.77778E-7 -0.467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46716 L -2.77778E-7 -0.708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427DC3-D616-44FC-8F56-EBDE23CB80AE}"/>
</file>

<file path=customXml/itemProps2.xml><?xml version="1.0" encoding="utf-8"?>
<ds:datastoreItem xmlns:ds="http://schemas.openxmlformats.org/officeDocument/2006/customXml" ds:itemID="{202A2813-661E-4848-A31B-88D37CC0B3E8}"/>
</file>

<file path=customXml/itemProps3.xml><?xml version="1.0" encoding="utf-8"?>
<ds:datastoreItem xmlns:ds="http://schemas.openxmlformats.org/officeDocument/2006/customXml" ds:itemID="{7B52B088-D5E4-414E-8B60-8973F5391683}"/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6821</TotalTime>
  <Words>1424</Words>
  <Application>Microsoft Office PowerPoint</Application>
  <PresentationFormat>Presentazione su schermo (4:3)</PresentationFormat>
  <Paragraphs>354</Paragraphs>
  <Slides>31</Slides>
  <Notes>14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Comic Sans MS</vt:lpstr>
      <vt:lpstr>Futura Bk</vt:lpstr>
      <vt:lpstr>Symbol</vt:lpstr>
      <vt:lpstr>Times New Roman</vt:lpstr>
      <vt:lpstr>Wingdings</vt:lpstr>
      <vt:lpstr>Tema di Office</vt:lpstr>
      <vt:lpstr>Equazione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Asus</dc:creator>
  <cp:lastModifiedBy>Domenico Conforti</cp:lastModifiedBy>
  <cp:revision>485</cp:revision>
  <dcterms:created xsi:type="dcterms:W3CDTF">2013-09-05T08:29:43Z</dcterms:created>
  <dcterms:modified xsi:type="dcterms:W3CDTF">2023-12-05T11:33:20Z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