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76" r:id="rId3"/>
  </p:sldMasterIdLst>
  <p:notesMasterIdLst>
    <p:notesMasterId r:id="rId16"/>
  </p:notesMasterIdLst>
  <p:sldIdLst>
    <p:sldId id="273" r:id="rId4"/>
    <p:sldId id="294" r:id="rId5"/>
    <p:sldId id="295" r:id="rId6"/>
    <p:sldId id="293" r:id="rId7"/>
    <p:sldId id="272" r:id="rId8"/>
    <p:sldId id="274" r:id="rId9"/>
    <p:sldId id="287" r:id="rId10"/>
    <p:sldId id="288" r:id="rId11"/>
    <p:sldId id="289" r:id="rId12"/>
    <p:sldId id="280" r:id="rId13"/>
    <p:sldId id="291" r:id="rId14"/>
    <p:sldId id="292"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enico Conforti" initials="DC" lastIdx="0" clrIdx="0">
    <p:extLst>
      <p:ext uri="{19B8F6BF-5375-455C-9EA6-DF929625EA0E}">
        <p15:presenceInfo xmlns:p15="http://schemas.microsoft.com/office/powerpoint/2012/main" userId="Domenico Confort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D970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731" autoAdjust="0"/>
  </p:normalViewPr>
  <p:slideViewPr>
    <p:cSldViewPr snapToGrid="0">
      <p:cViewPr varScale="1">
        <p:scale>
          <a:sx n="103" d="100"/>
          <a:sy n="103" d="100"/>
        </p:scale>
        <p:origin x="1500"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E1702-4C56-40D2-9FBA-1663D064659E}" type="datetimeFigureOut">
              <a:rPr lang="it-IT" smtClean="0"/>
              <a:t>20/12/2023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4105E-E976-45B3-9FD1-0CE984214B71}" type="slidenum">
              <a:rPr lang="it-IT" smtClean="0"/>
              <a:t>‹N›</a:t>
            </a:fld>
            <a:endParaRPr lang="it-IT"/>
          </a:p>
        </p:txBody>
      </p:sp>
    </p:spTree>
    <p:extLst>
      <p:ext uri="{BB962C8B-B14F-4D97-AF65-F5344CB8AC3E}">
        <p14:creationId xmlns:p14="http://schemas.microsoft.com/office/powerpoint/2010/main" val="522860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36534762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2569480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lvl="1"/>
            <a:endParaRPr lang="it-IT" sz="120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431853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lvl="1"/>
            <a:endParaRPr lang="it-IT" sz="120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27485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4010116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52769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152075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it-IT" dirty="0"/>
          </a:p>
        </p:txBody>
      </p:sp>
    </p:spTree>
    <p:extLst>
      <p:ext uri="{BB962C8B-B14F-4D97-AF65-F5344CB8AC3E}">
        <p14:creationId xmlns:p14="http://schemas.microsoft.com/office/powerpoint/2010/main" val="3226661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it-IT" sz="1200" b="1" i="1" u="none" strike="noStrike" kern="1200" dirty="0">
                <a:solidFill>
                  <a:schemeClr val="tx1"/>
                </a:solidFill>
                <a:effectLst/>
                <a:latin typeface="+mn-lt"/>
                <a:ea typeface="+mn-ea"/>
                <a:cs typeface="+mn-cs"/>
              </a:rPr>
              <a:t>Razionale: </a:t>
            </a:r>
            <a:r>
              <a:rPr lang="it-IT" sz="1200" u="none" strike="noStrike" kern="1200" dirty="0">
                <a:solidFill>
                  <a:schemeClr val="tx1"/>
                </a:solidFill>
                <a:effectLst/>
                <a:latin typeface="+mn-lt"/>
                <a:ea typeface="+mn-ea"/>
                <a:cs typeface="+mn-cs"/>
              </a:rPr>
              <a:t>L'attivazione ritardata dell’intervento di emergenza per i sintomi dell'ictus, priva i pazienti di un rapido accesso alle terapie più appropriate. Un approccio emergente promettente per superare i vincoli intrinseci della capacità del paziente di auto-rilevare e rispondere ai sintomi dell'ictus è il monitoraggio di alcuni specifici parametri clinici, segni e sintomi neurologici che possono essere elaborati da appropriati sistemi di riconoscimento basati su tecniche di intelligenza artificiale. La soluzione prevista fa riferimento all’approccio denominato BE FAST: Balance (disturbo dell’equilibrio), </a:t>
            </a:r>
            <a:r>
              <a:rPr lang="it-IT" sz="1200" u="none" strike="noStrike" kern="1200" dirty="0" err="1">
                <a:solidFill>
                  <a:schemeClr val="tx1"/>
                </a:solidFill>
                <a:effectLst/>
                <a:latin typeface="+mn-lt"/>
                <a:ea typeface="+mn-ea"/>
                <a:cs typeface="+mn-cs"/>
              </a:rPr>
              <a:t>Eye</a:t>
            </a:r>
            <a:r>
              <a:rPr lang="it-IT" sz="1200" u="none" strike="noStrike" kern="1200" dirty="0">
                <a:solidFill>
                  <a:schemeClr val="tx1"/>
                </a:solidFill>
                <a:effectLst/>
                <a:latin typeface="+mn-lt"/>
                <a:ea typeface="+mn-ea"/>
                <a:cs typeface="+mn-cs"/>
              </a:rPr>
              <a:t> (perdita del campo visivo), Face (la bocca è storta), </a:t>
            </a:r>
            <a:r>
              <a:rPr lang="it-IT" sz="1200" u="none" strike="noStrike" kern="1200" dirty="0" err="1">
                <a:solidFill>
                  <a:schemeClr val="tx1"/>
                </a:solidFill>
                <a:effectLst/>
                <a:latin typeface="+mn-lt"/>
                <a:ea typeface="+mn-ea"/>
                <a:cs typeface="+mn-cs"/>
              </a:rPr>
              <a:t>Arm</a:t>
            </a:r>
            <a:r>
              <a:rPr lang="it-IT" sz="1200" u="none" strike="noStrike" kern="1200" dirty="0">
                <a:solidFill>
                  <a:schemeClr val="tx1"/>
                </a:solidFill>
                <a:effectLst/>
                <a:latin typeface="+mn-lt"/>
                <a:ea typeface="+mn-ea"/>
                <a:cs typeface="+mn-cs"/>
              </a:rPr>
              <a:t> (uno o più arti sono deboli), </a:t>
            </a:r>
            <a:r>
              <a:rPr lang="it-IT" sz="1200" u="none" strike="noStrike" kern="1200" dirty="0" err="1">
                <a:solidFill>
                  <a:schemeClr val="tx1"/>
                </a:solidFill>
                <a:effectLst/>
                <a:latin typeface="+mn-lt"/>
                <a:ea typeface="+mn-ea"/>
                <a:cs typeface="+mn-cs"/>
              </a:rPr>
              <a:t>Speach</a:t>
            </a:r>
            <a:r>
              <a:rPr lang="it-IT" sz="1200" u="none" strike="noStrike" kern="1200" dirty="0">
                <a:solidFill>
                  <a:schemeClr val="tx1"/>
                </a:solidFill>
                <a:effectLst/>
                <a:latin typeface="+mn-lt"/>
                <a:ea typeface="+mn-ea"/>
                <a:cs typeface="+mn-cs"/>
              </a:rPr>
              <a:t> (disturbi nel linguaggio), Time (è tempo di chiamare il 112/118).</a:t>
            </a:r>
          </a:p>
          <a:p>
            <a:endParaRPr lang="it-IT" dirty="0"/>
          </a:p>
        </p:txBody>
      </p:sp>
    </p:spTree>
    <p:extLst>
      <p:ext uri="{BB962C8B-B14F-4D97-AF65-F5344CB8AC3E}">
        <p14:creationId xmlns:p14="http://schemas.microsoft.com/office/powerpoint/2010/main" val="2971888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it-IT" sz="1200" b="1" i="1" kern="1200" dirty="0">
                <a:solidFill>
                  <a:schemeClr val="tx1"/>
                </a:solidFill>
                <a:effectLst/>
                <a:latin typeface="+mn-lt"/>
                <a:ea typeface="+mn-ea"/>
                <a:cs typeface="+mn-cs"/>
              </a:rPr>
              <a:t>Razionale: </a:t>
            </a:r>
            <a:r>
              <a:rPr lang="it-IT" sz="1200" kern="1200" dirty="0">
                <a:solidFill>
                  <a:schemeClr val="tx1"/>
                </a:solidFill>
                <a:effectLst/>
                <a:latin typeface="+mn-lt"/>
                <a:ea typeface="+mn-ea"/>
                <a:cs typeface="+mn-cs"/>
              </a:rPr>
              <a:t>I sistemi di pianificazione e gestione dei servizi sanitari di emergenza risultano particolarmente complessi. In tale contesto, due importanti problematiche riguardano dove localizzare i nodi di servizio e come instradare in modo efficace i mezzi di soccorso. In particolare questi due problemi sono generalizzazioni del "</a:t>
            </a:r>
            <a:r>
              <a:rPr lang="it-IT" sz="1200" kern="1200" dirty="0" err="1">
                <a:solidFill>
                  <a:schemeClr val="tx1"/>
                </a:solidFill>
                <a:effectLst/>
                <a:latin typeface="+mn-lt"/>
                <a:ea typeface="+mn-ea"/>
                <a:cs typeface="+mn-cs"/>
              </a:rPr>
              <a:t>Vehicle</a:t>
            </a:r>
            <a:r>
              <a:rPr lang="it-IT" sz="1200" kern="1200" dirty="0">
                <a:solidFill>
                  <a:schemeClr val="tx1"/>
                </a:solidFill>
                <a:effectLst/>
                <a:latin typeface="+mn-lt"/>
                <a:ea typeface="+mn-ea"/>
                <a:cs typeface="+mn-cs"/>
              </a:rPr>
              <a:t> Routing </a:t>
            </a:r>
            <a:r>
              <a:rPr lang="it-IT" sz="1200" kern="1200" dirty="0" err="1">
                <a:solidFill>
                  <a:schemeClr val="tx1"/>
                </a:solidFill>
                <a:effectLst/>
                <a:latin typeface="+mn-lt"/>
                <a:ea typeface="+mn-ea"/>
                <a:cs typeface="+mn-cs"/>
              </a:rPr>
              <a:t>Problem</a:t>
            </a:r>
            <a:r>
              <a:rPr lang="it-IT" sz="1200" kern="1200" dirty="0">
                <a:solidFill>
                  <a:schemeClr val="tx1"/>
                </a:solidFill>
                <a:effectLst/>
                <a:latin typeface="+mn-lt"/>
                <a:ea typeface="+mn-ea"/>
                <a:cs typeface="+mn-cs"/>
              </a:rPr>
              <a:t>" (VRP) e del "Maximum </a:t>
            </a:r>
            <a:r>
              <a:rPr lang="it-IT" sz="1200" kern="1200" dirty="0" err="1">
                <a:solidFill>
                  <a:schemeClr val="tx1"/>
                </a:solidFill>
                <a:effectLst/>
                <a:latin typeface="+mn-lt"/>
                <a:ea typeface="+mn-ea"/>
                <a:cs typeface="+mn-cs"/>
              </a:rPr>
              <a:t>Coverage</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Problem</a:t>
            </a:r>
            <a:r>
              <a:rPr lang="it-IT" sz="1200" kern="1200" dirty="0">
                <a:solidFill>
                  <a:schemeClr val="tx1"/>
                </a:solidFill>
                <a:effectLst/>
                <a:latin typeface="+mn-lt"/>
                <a:ea typeface="+mn-ea"/>
                <a:cs typeface="+mn-cs"/>
              </a:rPr>
              <a:t>" (MCP), </a:t>
            </a:r>
            <a:r>
              <a:rPr lang="it-IT" sz="1200" kern="1200" dirty="0" err="1">
                <a:solidFill>
                  <a:schemeClr val="tx1"/>
                </a:solidFill>
                <a:effectLst/>
                <a:latin typeface="+mn-lt"/>
                <a:ea typeface="+mn-ea"/>
                <a:cs typeface="+mn-cs"/>
              </a:rPr>
              <a:t>ridenominati</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Ambulance</a:t>
            </a:r>
            <a:r>
              <a:rPr lang="it-IT" sz="1200" kern="1200" dirty="0">
                <a:solidFill>
                  <a:schemeClr val="tx1"/>
                </a:solidFill>
                <a:effectLst/>
                <a:latin typeface="+mn-lt"/>
                <a:ea typeface="+mn-ea"/>
                <a:cs typeface="+mn-cs"/>
              </a:rPr>
              <a:t> Routing </a:t>
            </a:r>
            <a:r>
              <a:rPr lang="it-IT" sz="1200" kern="1200" dirty="0" err="1">
                <a:solidFill>
                  <a:schemeClr val="tx1"/>
                </a:solidFill>
                <a:effectLst/>
                <a:latin typeface="+mn-lt"/>
                <a:ea typeface="+mn-ea"/>
                <a:cs typeface="+mn-cs"/>
              </a:rPr>
              <a:t>Problem</a:t>
            </a:r>
            <a:r>
              <a:rPr lang="it-IT" sz="1200" kern="1200" dirty="0">
                <a:solidFill>
                  <a:schemeClr val="tx1"/>
                </a:solidFill>
                <a:effectLst/>
                <a:latin typeface="+mn-lt"/>
                <a:ea typeface="+mn-ea"/>
                <a:cs typeface="+mn-cs"/>
              </a:rPr>
              <a:t>" (ARP) e "</a:t>
            </a:r>
            <a:r>
              <a:rPr lang="it-IT" sz="1200" kern="1200" dirty="0" err="1">
                <a:solidFill>
                  <a:schemeClr val="tx1"/>
                </a:solidFill>
                <a:effectLst/>
                <a:latin typeface="+mn-lt"/>
                <a:ea typeface="+mn-ea"/>
                <a:cs typeface="+mn-cs"/>
              </a:rPr>
              <a:t>Ambulance</a:t>
            </a:r>
            <a:r>
              <a:rPr lang="it-IT" sz="1200" kern="1200" dirty="0">
                <a:solidFill>
                  <a:schemeClr val="tx1"/>
                </a:solidFill>
                <a:effectLst/>
                <a:latin typeface="+mn-lt"/>
                <a:ea typeface="+mn-ea"/>
                <a:cs typeface="+mn-cs"/>
              </a:rPr>
              <a:t> Location </a:t>
            </a:r>
            <a:r>
              <a:rPr lang="it-IT" sz="1200" kern="1200" dirty="0" err="1">
                <a:solidFill>
                  <a:schemeClr val="tx1"/>
                </a:solidFill>
                <a:effectLst/>
                <a:latin typeface="+mn-lt"/>
                <a:ea typeface="+mn-ea"/>
                <a:cs typeface="+mn-cs"/>
              </a:rPr>
              <a:t>Problem</a:t>
            </a:r>
            <a:r>
              <a:rPr lang="it-IT" sz="1200" kern="1200" dirty="0">
                <a:solidFill>
                  <a:schemeClr val="tx1"/>
                </a:solidFill>
                <a:effectLst/>
                <a:latin typeface="+mn-lt"/>
                <a:ea typeface="+mn-ea"/>
                <a:cs typeface="+mn-cs"/>
              </a:rPr>
              <a:t>" (ALP). Le soluzioni previste riguardano sia il disegno particolarmente accurato del modello, in termini di variabili decisionali e vincoli, sia lo sviluppo di efficienti metodi di soluzione basati su approcci esatti ed euristici.</a:t>
            </a:r>
            <a:endParaRPr lang="it-IT" dirty="0"/>
          </a:p>
        </p:txBody>
      </p:sp>
    </p:spTree>
    <p:extLst>
      <p:ext uri="{BB962C8B-B14F-4D97-AF65-F5344CB8AC3E}">
        <p14:creationId xmlns:p14="http://schemas.microsoft.com/office/powerpoint/2010/main" val="6208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it-IT" sz="1200" b="1" i="1" kern="1200" dirty="0">
                <a:solidFill>
                  <a:schemeClr val="tx1"/>
                </a:solidFill>
                <a:effectLst/>
                <a:latin typeface="+mn-lt"/>
                <a:ea typeface="+mn-ea"/>
                <a:cs typeface="+mn-cs"/>
              </a:rPr>
              <a:t>Razionale</a:t>
            </a:r>
            <a:r>
              <a:rPr lang="it-IT" sz="1200" kern="1200" dirty="0">
                <a:solidFill>
                  <a:schemeClr val="tx1"/>
                </a:solidFill>
                <a:effectLst/>
                <a:latin typeface="+mn-lt"/>
                <a:ea typeface="+mn-ea"/>
                <a:cs typeface="+mn-cs"/>
              </a:rPr>
              <a:t>: L'organizzazione </a:t>
            </a:r>
            <a:r>
              <a:rPr lang="it-IT" sz="1200" kern="1200" dirty="0" err="1">
                <a:solidFill>
                  <a:schemeClr val="tx1"/>
                </a:solidFill>
                <a:effectLst/>
                <a:latin typeface="+mn-lt"/>
                <a:ea typeface="+mn-ea"/>
                <a:cs typeface="+mn-cs"/>
              </a:rPr>
              <a:t>preospedaliera</a:t>
            </a:r>
            <a:r>
              <a:rPr lang="it-IT" sz="1200" kern="1200" dirty="0">
                <a:solidFill>
                  <a:schemeClr val="tx1"/>
                </a:solidFill>
                <a:effectLst/>
                <a:latin typeface="+mn-lt"/>
                <a:ea typeface="+mn-ea"/>
                <a:cs typeface="+mn-cs"/>
              </a:rPr>
              <a:t> è fondamentale per ottenere il massimo beneficio dalle terapie disponibili per il trattamento efficace dell’ictus acuto. I protocolli di trasferimento ottimali devono essere basati su approcci di triage clinico </a:t>
            </a:r>
            <a:r>
              <a:rPr lang="it-IT" sz="1200" kern="1200" dirty="0" err="1">
                <a:solidFill>
                  <a:schemeClr val="tx1"/>
                </a:solidFill>
                <a:effectLst/>
                <a:latin typeface="+mn-lt"/>
                <a:ea typeface="+mn-ea"/>
                <a:cs typeface="+mn-cs"/>
              </a:rPr>
              <a:t>preospedaliero</a:t>
            </a:r>
            <a:r>
              <a:rPr lang="it-IT" sz="1200" kern="1200" dirty="0">
                <a:solidFill>
                  <a:schemeClr val="tx1"/>
                </a:solidFill>
                <a:effectLst/>
                <a:latin typeface="+mn-lt"/>
                <a:ea typeface="+mn-ea"/>
                <a:cs typeface="+mn-cs"/>
              </a:rPr>
              <a:t> particolarmente accurati, realizzati direttamente dallo staff dell’ambulanza. A tal fine risultano necessari dati clinici del paziente, del contesto territoriale di riferimento e della rete ospedaliera disponibile, in relazione al livello e all’intensità di cura erogabile. Su tali basi è possibile configurare il processo decisionale appropriato e determinare le modalità ottimali e tempestive di trasferimento del paziente all’ospedale. Le soluzioni previste fanno riferimento ai più recenti approcci di rappresentazione della conoscenza deduttiva del dominio attraverso la codifica dei relativi protocolli clinici, e alla formulazione e soluzione di modelli avanzati di assegnamento e </a:t>
            </a:r>
            <a:r>
              <a:rPr lang="it-IT" sz="1200" kern="1200" dirty="0" err="1">
                <a:solidFill>
                  <a:schemeClr val="tx1"/>
                </a:solidFill>
                <a:effectLst/>
                <a:latin typeface="+mn-lt"/>
                <a:ea typeface="+mn-ea"/>
                <a:cs typeface="+mn-cs"/>
              </a:rPr>
              <a:t>routing</a:t>
            </a:r>
            <a:r>
              <a:rPr lang="it-IT" sz="1200" kern="1200" dirty="0">
                <a:solidFill>
                  <a:schemeClr val="tx1"/>
                </a:solidFill>
                <a:effectLst/>
                <a:latin typeface="+mn-lt"/>
                <a:ea typeface="+mn-ea"/>
                <a:cs typeface="+mn-cs"/>
              </a:rPr>
              <a:t>.</a:t>
            </a:r>
            <a:endParaRPr lang="it-IT" dirty="0"/>
          </a:p>
        </p:txBody>
      </p:sp>
    </p:spTree>
    <p:extLst>
      <p:ext uri="{BB962C8B-B14F-4D97-AF65-F5344CB8AC3E}">
        <p14:creationId xmlns:p14="http://schemas.microsoft.com/office/powerpoint/2010/main" val="2060453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pPr lvl="1"/>
            <a:r>
              <a:rPr lang="it-IT" sz="1200" b="1" i="1" u="none" strike="noStrike" kern="1200" dirty="0">
                <a:solidFill>
                  <a:schemeClr val="tx1"/>
                </a:solidFill>
                <a:effectLst/>
                <a:latin typeface="+mn-lt"/>
                <a:ea typeface="+mn-ea"/>
                <a:cs typeface="+mn-cs"/>
              </a:rPr>
              <a:t>Razionale: </a:t>
            </a:r>
            <a:r>
              <a:rPr lang="it-IT" sz="1200" u="none" strike="noStrike" kern="1200" dirty="0">
                <a:solidFill>
                  <a:schemeClr val="tx1"/>
                </a:solidFill>
                <a:effectLst/>
                <a:latin typeface="+mn-lt"/>
                <a:ea typeface="+mn-ea"/>
                <a:cs typeface="+mn-cs"/>
              </a:rPr>
              <a:t>L'intelligenza artificiale (AI) e i sistemi di supporto alle decisioni cliniche (CDSS) hanno registrato grandi progressi e dimostrato ottime prestazioni nella diagnosi e nel trattamento delle malattie cerebrovascolari. I CDSS sono in grado di sfruttare le tecnologie più avanzate di intelligenza artificiale per riprodurre ed ampliare le conoscenze e le evidenze cliniche specialistiche in modo tempestivo ed efficiente. La combinazione di AI e CDSS rappresenta una formidabile soluzione per erogare un supporto accurato per le decisioni cliniche, contribuendo ad assicurare la qualità e a promuovere la standardizzazione dei servizi clinici. Le problematiche più rilevanti da affrontare riguardano la rappresentazione più appropriata della conoscenza deduttiva e induttiva del dominio, e lo sviluppo dei motori di </a:t>
            </a:r>
            <a:r>
              <a:rPr lang="it-IT" sz="1200" u="none" strike="noStrike" kern="1200" dirty="0" err="1">
                <a:solidFill>
                  <a:schemeClr val="tx1"/>
                </a:solidFill>
                <a:effectLst/>
                <a:latin typeface="+mn-lt"/>
                <a:ea typeface="+mn-ea"/>
                <a:cs typeface="+mn-cs"/>
              </a:rPr>
              <a:t>reasoning</a:t>
            </a:r>
            <a:r>
              <a:rPr lang="it-IT" sz="1200" u="none" strike="noStrike" kern="1200" dirty="0">
                <a:solidFill>
                  <a:schemeClr val="tx1"/>
                </a:solidFill>
                <a:effectLst/>
                <a:latin typeface="+mn-lt"/>
                <a:ea typeface="+mn-ea"/>
                <a:cs typeface="+mn-cs"/>
              </a:rPr>
              <a:t> più performanti ed accurati per garantire i requisiti specifici del dominio clinico di riferimento. Per quanto riguarda gli approcci di natura induttiva, l’ampio corredo delle più recenti tecniche di Machine Learning e </a:t>
            </a:r>
            <a:r>
              <a:rPr lang="it-IT" sz="1200" u="none" strike="noStrike" kern="1200" dirty="0" err="1">
                <a:solidFill>
                  <a:schemeClr val="tx1"/>
                </a:solidFill>
                <a:effectLst/>
                <a:latin typeface="+mn-lt"/>
                <a:ea typeface="+mn-ea"/>
                <a:cs typeface="+mn-cs"/>
              </a:rPr>
              <a:t>Deep</a:t>
            </a:r>
            <a:r>
              <a:rPr lang="it-IT" sz="1200" u="none" strike="noStrike" kern="1200" dirty="0">
                <a:solidFill>
                  <a:schemeClr val="tx1"/>
                </a:solidFill>
                <a:effectLst/>
                <a:latin typeface="+mn-lt"/>
                <a:ea typeface="+mn-ea"/>
                <a:cs typeface="+mn-cs"/>
              </a:rPr>
              <a:t> Learning consentirà l’elaborazione integrata dei dati clinici multifattoriali ed eterogenei disponibili in fase intra-ospedaliera, realizzando i motori descrittivi e predittivi dei servizi di supporto alle decisioni cliniche.</a:t>
            </a:r>
          </a:p>
        </p:txBody>
      </p:sp>
    </p:spTree>
    <p:extLst>
      <p:ext uri="{BB962C8B-B14F-4D97-AF65-F5344CB8AC3E}">
        <p14:creationId xmlns:p14="http://schemas.microsoft.com/office/powerpoint/2010/main" val="3892484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4955F9B3-86C7-42AC-B309-D2171F31C3F3}" type="datetime1">
              <a:rPr lang="it-IT" smtClean="0">
                <a:solidFill>
                  <a:prstClr val="black">
                    <a:tint val="75000"/>
                  </a:prstClr>
                </a:solidFill>
              </a:rPr>
              <a:pPr/>
              <a:t>20/12/2023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
        <p:nvSpPr>
          <p:cNvPr id="9" name="Rectangle 6"/>
          <p:cNvSpPr>
            <a:spLocks noChangeArrowheads="1"/>
          </p:cNvSpPr>
          <p:nvPr userDrawn="1"/>
        </p:nvSpPr>
        <p:spPr bwMode="auto">
          <a:xfrm>
            <a:off x="0" y="0"/>
            <a:ext cx="252413" cy="6858000"/>
          </a:xfrm>
          <a:prstGeom prst="rect">
            <a:avLst/>
          </a:prstGeom>
          <a:solidFill>
            <a:srgbClr val="0084D1"/>
          </a:solidFill>
          <a:ln>
            <a:noFill/>
          </a:ln>
          <a:effectLst>
            <a:outerShdw dist="23000" dir="5400000" rotWithShape="0">
              <a:srgbClr val="808080">
                <a:alpha val="34998"/>
              </a:srgbClr>
            </a:outerShdw>
          </a:effectLst>
        </p:spPr>
        <p:txBody>
          <a:bodyPr anchor="ctr"/>
          <a:lstStyle/>
          <a:p>
            <a:pPr algn="ctr">
              <a:defRPr/>
            </a:pPr>
            <a:endParaRPr lang="en-US">
              <a:solidFill>
                <a:prstClr val="white"/>
              </a:solidFill>
            </a:endParaRPr>
          </a:p>
        </p:txBody>
      </p:sp>
      <p:cxnSp>
        <p:nvCxnSpPr>
          <p:cNvPr id="10" name="Connettore 1 9"/>
          <p:cNvCxnSpPr/>
          <p:nvPr userDrawn="1"/>
        </p:nvCxnSpPr>
        <p:spPr>
          <a:xfrm>
            <a:off x="554591" y="1456800"/>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99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dirty="0"/>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4059F90E-9D25-481C-A9D6-34E8F995C07F}" type="datetime1">
              <a:rPr lang="it-IT" smtClean="0">
                <a:solidFill>
                  <a:prstClr val="black">
                    <a:tint val="75000"/>
                  </a:prstClr>
                </a:solidFill>
              </a:rPr>
              <a:pPr/>
              <a:t>20/12/2023</a:t>
            </a:fld>
            <a:endParaRPr lang="it-IT">
              <a:solidFill>
                <a:prstClr val="black">
                  <a:tint val="75000"/>
                </a:prstClr>
              </a:solidFill>
            </a:endParaRPr>
          </a:p>
        </p:txBody>
      </p:sp>
      <p:sp>
        <p:nvSpPr>
          <p:cNvPr id="6" name="Segnaposto piè di pagina 5"/>
          <p:cNvSpPr>
            <a:spLocks noGrp="1"/>
          </p:cNvSpPr>
          <p:nvPr>
            <p:ph type="ftr" sz="quarter" idx="11"/>
          </p:nvPr>
        </p:nvSpPr>
        <p:spPr/>
        <p:txBody>
          <a:bodyPr/>
          <a:lstStyle/>
          <a:p>
            <a:endParaRPr lang="it-IT">
              <a:solidFill>
                <a:prstClr val="black">
                  <a:tint val="75000"/>
                </a:prstClr>
              </a:solidFill>
            </a:endParaRPr>
          </a:p>
        </p:txBody>
      </p:sp>
      <p:sp>
        <p:nvSpPr>
          <p:cNvPr id="7" name="Segnaposto numero diapositiva 6"/>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303599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CE018882-445C-4E77-81AF-D140DF80B11B}" type="datetime1">
              <a:rPr lang="it-IT" smtClean="0">
                <a:solidFill>
                  <a:prstClr val="black">
                    <a:tint val="75000"/>
                  </a:prstClr>
                </a:solidFill>
              </a:rPr>
              <a:pPr/>
              <a:t>20/12/2023</a:t>
            </a:fld>
            <a:endParaRPr lang="it-IT">
              <a:solidFill>
                <a:prstClr val="black">
                  <a:tint val="75000"/>
                </a:prstClr>
              </a:solidFill>
            </a:endParaRPr>
          </a:p>
        </p:txBody>
      </p:sp>
      <p:sp>
        <p:nvSpPr>
          <p:cNvPr id="6" name="Segnaposto piè di pagina 5"/>
          <p:cNvSpPr>
            <a:spLocks noGrp="1"/>
          </p:cNvSpPr>
          <p:nvPr>
            <p:ph type="ftr" sz="quarter" idx="11"/>
          </p:nvPr>
        </p:nvSpPr>
        <p:spPr/>
        <p:txBody>
          <a:bodyPr/>
          <a:lstStyle/>
          <a:p>
            <a:endParaRPr lang="it-IT">
              <a:solidFill>
                <a:prstClr val="black">
                  <a:tint val="75000"/>
                </a:prstClr>
              </a:solidFill>
            </a:endParaRPr>
          </a:p>
        </p:txBody>
      </p:sp>
      <p:sp>
        <p:nvSpPr>
          <p:cNvPr id="7" name="Segnaposto numero diapositiva 6"/>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173333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FB60BEE-9ED6-4DC9-A8A9-471B2A9B9F2C}" type="datetime1">
              <a:rPr lang="it-IT" smtClean="0">
                <a:solidFill>
                  <a:prstClr val="black">
                    <a:tint val="75000"/>
                  </a:prstClr>
                </a:solidFill>
              </a:rPr>
              <a:pPr/>
              <a:t>20/12/2023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2652765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9082149-281E-45E2-87D8-90909D3A609F}" type="datetime1">
              <a:rPr lang="it-IT" smtClean="0">
                <a:solidFill>
                  <a:prstClr val="black">
                    <a:tint val="75000"/>
                  </a:prstClr>
                </a:solidFill>
              </a:rPr>
              <a:pPr/>
              <a:t>20/12/2023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49206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689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Fare clic per modificare lo stile del sottotitolo dello schema</a:t>
            </a:r>
          </a:p>
        </p:txBody>
      </p:sp>
      <p:sp>
        <p:nvSpPr>
          <p:cNvPr id="4" name="Segnaposto data 3"/>
          <p:cNvSpPr>
            <a:spLocks noGrp="1"/>
          </p:cNvSpPr>
          <p:nvPr>
            <p:ph type="dt" sz="half" idx="10"/>
          </p:nvPr>
        </p:nvSpPr>
        <p:spPr/>
        <p:txBody>
          <a:bodyPr/>
          <a:lstStyle>
            <a:lvl1pPr>
              <a:defRPr/>
            </a:lvl1pPr>
          </a:lstStyle>
          <a:p>
            <a:fld id="{92978560-E38C-49B5-8B2D-F0460675FF2C}" type="datetime1">
              <a:rPr lang="en-US"/>
              <a:pPr/>
              <a:t>12/20/2023</a:t>
            </a:fld>
            <a:endParaRPr lang="en-US" dirty="0"/>
          </a:p>
        </p:txBody>
      </p:sp>
      <p:sp>
        <p:nvSpPr>
          <p:cNvPr id="5" name="Segnaposto piè di pagina 4"/>
          <p:cNvSpPr>
            <a:spLocks noGrp="1"/>
          </p:cNvSpPr>
          <p:nvPr>
            <p:ph type="ftr" sz="quarter" idx="11"/>
          </p:nvPr>
        </p:nvSpPr>
        <p:spPr/>
        <p:txBody>
          <a:bodyPr/>
          <a:lstStyle>
            <a:lvl1pPr>
              <a:defRPr/>
            </a:lvl1pPr>
          </a:lstStyle>
          <a:p>
            <a:endParaRPr lang="it-IT" dirty="0"/>
          </a:p>
        </p:txBody>
      </p:sp>
      <p:sp>
        <p:nvSpPr>
          <p:cNvPr id="6" name="Segnaposto numero diapositiva 5"/>
          <p:cNvSpPr>
            <a:spLocks noGrp="1"/>
          </p:cNvSpPr>
          <p:nvPr>
            <p:ph type="sldNum" sz="quarter" idx="12"/>
          </p:nvPr>
        </p:nvSpPr>
        <p:spPr/>
        <p:txBody>
          <a:bodyPr/>
          <a:lstStyle>
            <a:lvl1pPr>
              <a:defRPr/>
            </a:lvl1pPr>
          </a:lstStyle>
          <a:p>
            <a:fld id="{C7DABD74-B435-432F-B611-0D17AE0F7C80}" type="slidenum">
              <a:rPr lang="en-US"/>
              <a:pPr/>
              <a:t>‹N›</a:t>
            </a:fld>
            <a:endParaRPr lang="en-US" dirty="0"/>
          </a:p>
        </p:txBody>
      </p:sp>
    </p:spTree>
    <p:extLst>
      <p:ext uri="{BB962C8B-B14F-4D97-AF65-F5344CB8AC3E}">
        <p14:creationId xmlns:p14="http://schemas.microsoft.com/office/powerpoint/2010/main" val="80534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
        <p:nvSpPr>
          <p:cNvPr id="3" name="Segnaposto contenuto 2"/>
          <p:cNvSpPr>
            <a:spLocks noGrp="1"/>
          </p:cNvSpPr>
          <p:nvPr>
            <p:ph idx="1"/>
          </p:nvPr>
        </p:nvSpPr>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lvl1pPr>
              <a:defRPr/>
            </a:lvl1pPr>
          </a:lstStyle>
          <a:p>
            <a:fld id="{8D2BA574-07F0-4690-827B-D099631CCFB5}" type="datetime1">
              <a:rPr lang="en-US"/>
              <a:pPr/>
              <a:t>12/20/2023</a:t>
            </a:fld>
            <a:endParaRPr lang="en-US"/>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237A742D-2079-4906-886B-10AF84FBE87A}" type="slidenum">
              <a:rPr lang="en-US"/>
              <a:pPr/>
              <a:t>‹N›</a:t>
            </a:fld>
            <a:endParaRPr lang="en-US"/>
          </a:p>
        </p:txBody>
      </p:sp>
    </p:spTree>
    <p:extLst>
      <p:ext uri="{BB962C8B-B14F-4D97-AF65-F5344CB8AC3E}">
        <p14:creationId xmlns:p14="http://schemas.microsoft.com/office/powerpoint/2010/main" val="2897158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1" y="1709739"/>
            <a:ext cx="10515600" cy="2852737"/>
          </a:xfrm>
        </p:spPr>
        <p:txBody>
          <a:bodyPr anchor="b"/>
          <a:lstStyle>
            <a:lvl1pPr>
              <a:defRPr sz="6000"/>
            </a:lvl1pPr>
          </a:lstStyle>
          <a:p>
            <a:r>
              <a:rPr lang="it-IT" dirty="0"/>
              <a:t>Fare clic per modificare lo stile del titolo</a:t>
            </a:r>
          </a:p>
        </p:txBody>
      </p:sp>
      <p:sp>
        <p:nvSpPr>
          <p:cNvPr id="3" name="Segnaposto testo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dirty="0"/>
              <a:t>Fare clic per modificare stili del testo dello schema</a:t>
            </a:r>
          </a:p>
        </p:txBody>
      </p:sp>
      <p:sp>
        <p:nvSpPr>
          <p:cNvPr id="4" name="Segnaposto data 3"/>
          <p:cNvSpPr>
            <a:spLocks noGrp="1"/>
          </p:cNvSpPr>
          <p:nvPr>
            <p:ph type="dt" sz="half" idx="10"/>
          </p:nvPr>
        </p:nvSpPr>
        <p:spPr/>
        <p:txBody>
          <a:bodyPr/>
          <a:lstStyle>
            <a:lvl1pPr>
              <a:defRPr/>
            </a:lvl1pPr>
          </a:lstStyle>
          <a:p>
            <a:fld id="{016A2C2E-67D7-453A-B837-3533FAED2564}" type="datetime1">
              <a:rPr lang="en-US"/>
              <a:pPr/>
              <a:t>12/20/2023</a:t>
            </a:fld>
            <a:endParaRPr lang="en-US"/>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1E9B6C25-7932-4C38-B99E-F92430A978C7}" type="slidenum">
              <a:rPr lang="en-US"/>
              <a:pPr/>
              <a:t>‹N›</a:t>
            </a:fld>
            <a:endParaRPr lang="en-US"/>
          </a:p>
        </p:txBody>
      </p:sp>
    </p:spTree>
    <p:extLst>
      <p:ext uri="{BB962C8B-B14F-4D97-AF65-F5344CB8AC3E}">
        <p14:creationId xmlns:p14="http://schemas.microsoft.com/office/powerpoint/2010/main" val="4234725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
        <p:nvSpPr>
          <p:cNvPr id="3" name="Segnaposto contenuto 2"/>
          <p:cNvSpPr>
            <a:spLocks noGrp="1"/>
          </p:cNvSpPr>
          <p:nvPr>
            <p:ph sz="half" idx="1"/>
          </p:nvPr>
        </p:nvSpPr>
        <p:spPr>
          <a:xfrm>
            <a:off x="679451" y="2903539"/>
            <a:ext cx="5384800" cy="3279775"/>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p:cNvSpPr>
            <a:spLocks noGrp="1"/>
          </p:cNvSpPr>
          <p:nvPr>
            <p:ph sz="half" idx="2"/>
          </p:nvPr>
        </p:nvSpPr>
        <p:spPr>
          <a:xfrm>
            <a:off x="6267451" y="2903539"/>
            <a:ext cx="5384800" cy="3279775"/>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p:cNvSpPr>
            <a:spLocks noGrp="1"/>
          </p:cNvSpPr>
          <p:nvPr>
            <p:ph type="dt" sz="half" idx="10"/>
          </p:nvPr>
        </p:nvSpPr>
        <p:spPr/>
        <p:txBody>
          <a:bodyPr/>
          <a:lstStyle>
            <a:lvl1pPr>
              <a:defRPr/>
            </a:lvl1pPr>
          </a:lstStyle>
          <a:p>
            <a:fld id="{FC1DA9D8-EE0E-4F9D-9481-CE42E4A9B5B3}" type="datetime1">
              <a:rPr lang="en-US"/>
              <a:pPr/>
              <a:t>12/20/2023</a:t>
            </a:fld>
            <a:endParaRPr lang="en-US"/>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0D2A1649-7D32-4764-85E2-528FF4E10E25}" type="slidenum">
              <a:rPr lang="en-US"/>
              <a:pPr/>
              <a:t>‹N›</a:t>
            </a:fld>
            <a:endParaRPr lang="en-US"/>
          </a:p>
        </p:txBody>
      </p:sp>
    </p:spTree>
    <p:extLst>
      <p:ext uri="{BB962C8B-B14F-4D97-AF65-F5344CB8AC3E}">
        <p14:creationId xmlns:p14="http://schemas.microsoft.com/office/powerpoint/2010/main" val="338707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40317" y="365126"/>
            <a:ext cx="10515600" cy="1325563"/>
          </a:xfrm>
        </p:spPr>
        <p:txBody>
          <a:bodyPr/>
          <a:lstStyle/>
          <a:p>
            <a:r>
              <a:rPr lang="it-IT" dirty="0"/>
              <a:t>Fare clic per modificare lo stile del titolo</a:t>
            </a:r>
          </a:p>
        </p:txBody>
      </p:sp>
      <p:sp>
        <p:nvSpPr>
          <p:cNvPr id="3" name="Segnaposto tes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4" name="Segnaposto contenuto 3"/>
          <p:cNvSpPr>
            <a:spLocks noGrp="1"/>
          </p:cNvSpPr>
          <p:nvPr>
            <p:ph sz="half" idx="2"/>
          </p:nvPr>
        </p:nvSpPr>
        <p:spPr>
          <a:xfrm>
            <a:off x="840318" y="2505075"/>
            <a:ext cx="5158316" cy="3684588"/>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stili del testo dello schema</a:t>
            </a:r>
          </a:p>
        </p:txBody>
      </p:sp>
      <p:sp>
        <p:nvSpPr>
          <p:cNvPr id="6" name="Segnaposto contenuto 5"/>
          <p:cNvSpPr>
            <a:spLocks noGrp="1"/>
          </p:cNvSpPr>
          <p:nvPr>
            <p:ph sz="quarter" idx="4"/>
          </p:nvPr>
        </p:nvSpPr>
        <p:spPr>
          <a:xfrm>
            <a:off x="6172200" y="2505075"/>
            <a:ext cx="5183717" cy="3684588"/>
          </a:xfrm>
        </p:spPr>
        <p:txBody>
          <a:bodyPr/>
          <a:lstStyle>
            <a:lvl2pPr marL="742950" indent="-285750">
              <a:buFont typeface="Myriad Web Pro" panose="020B0503030403020204" pitchFamily="34" charset="0"/>
              <a:buChar char="–"/>
              <a:defRPr/>
            </a:lvl2pPr>
            <a:lvl3pPr marL="1143000" indent="-228600">
              <a:buFont typeface="Myriad Web Pro" panose="020B0503030403020204" pitchFamily="34" charset="0"/>
              <a:buChar char="•"/>
              <a:defRPr/>
            </a:lvl3pPr>
            <a:lvl4pPr marL="1600200" indent="-228600">
              <a:buFont typeface="Myriad Web Pro" panose="020B0503030403020204" pitchFamily="34" charset="0"/>
              <a:buChar char="•"/>
              <a:defRPr/>
            </a:lvl4pPr>
            <a:lvl5pPr marL="2057400" indent="-228600">
              <a:buFont typeface="Myriad Web Pro" panose="020B0503030403020204" pitchFamily="34" charset="0"/>
              <a:buChar char="•"/>
              <a:defRPr/>
            </a:lvl5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p:cNvSpPr>
            <a:spLocks noGrp="1"/>
          </p:cNvSpPr>
          <p:nvPr>
            <p:ph type="dt" sz="half" idx="10"/>
          </p:nvPr>
        </p:nvSpPr>
        <p:spPr/>
        <p:txBody>
          <a:bodyPr/>
          <a:lstStyle>
            <a:lvl1pPr>
              <a:defRPr/>
            </a:lvl1pPr>
          </a:lstStyle>
          <a:p>
            <a:fld id="{DB77BA22-C829-41DA-84CB-97EE9D49DF95}" type="datetime1">
              <a:rPr lang="en-US"/>
              <a:pPr/>
              <a:t>12/20/2023</a:t>
            </a:fld>
            <a:endParaRPr lang="en-US"/>
          </a:p>
        </p:txBody>
      </p:sp>
      <p:sp>
        <p:nvSpPr>
          <p:cNvPr id="8" name="Segnaposto piè di pagina 7"/>
          <p:cNvSpPr>
            <a:spLocks noGrp="1"/>
          </p:cNvSpPr>
          <p:nvPr>
            <p:ph type="ftr" sz="quarter" idx="11"/>
          </p:nvPr>
        </p:nvSpPr>
        <p:spPr/>
        <p:txBody>
          <a:bodyPr/>
          <a:lstStyle>
            <a:lvl1pPr>
              <a:defRPr/>
            </a:lvl1pPr>
          </a:lstStyle>
          <a:p>
            <a:endParaRPr lang="it-IT" dirty="0"/>
          </a:p>
        </p:txBody>
      </p:sp>
      <p:sp>
        <p:nvSpPr>
          <p:cNvPr id="9" name="Segnaposto numero diapositiva 8"/>
          <p:cNvSpPr>
            <a:spLocks noGrp="1"/>
          </p:cNvSpPr>
          <p:nvPr>
            <p:ph type="sldNum" sz="quarter" idx="12"/>
          </p:nvPr>
        </p:nvSpPr>
        <p:spPr/>
        <p:txBody>
          <a:bodyPr/>
          <a:lstStyle>
            <a:lvl1pPr>
              <a:defRPr/>
            </a:lvl1pPr>
          </a:lstStyle>
          <a:p>
            <a:fld id="{F191284A-1C8D-4D5D-98CC-792540E99F96}" type="slidenum">
              <a:rPr lang="en-US"/>
              <a:pPr/>
              <a:t>‹N›</a:t>
            </a:fld>
            <a:endParaRPr lang="en-US"/>
          </a:p>
        </p:txBody>
      </p:sp>
    </p:spTree>
    <p:extLst>
      <p:ext uri="{BB962C8B-B14F-4D97-AF65-F5344CB8AC3E}">
        <p14:creationId xmlns:p14="http://schemas.microsoft.com/office/powerpoint/2010/main" val="406895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C01E5DB-91E5-4CF2-B007-F9D745495A82}" type="datetime1">
              <a:rPr lang="it-IT" smtClean="0">
                <a:solidFill>
                  <a:prstClr val="black">
                    <a:tint val="75000"/>
                  </a:prstClr>
                </a:solidFill>
              </a:rPr>
              <a:pPr/>
              <a:t>20/12/2023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2562965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lvl1pPr>
              <a:defRPr/>
            </a:lvl1pPr>
          </a:lstStyle>
          <a:p>
            <a:fld id="{C4E8E7E8-FF84-4095-A1C9-6945D45DD3BB}" type="datetime1">
              <a:rPr lang="en-US"/>
              <a:pPr/>
              <a:t>12/20/2023</a:t>
            </a:fld>
            <a:endParaRPr lang="en-US"/>
          </a:p>
        </p:txBody>
      </p:sp>
      <p:sp>
        <p:nvSpPr>
          <p:cNvPr id="4" name="Segnaposto piè di pagina 3"/>
          <p:cNvSpPr>
            <a:spLocks noGrp="1"/>
          </p:cNvSpPr>
          <p:nvPr>
            <p:ph type="ftr" sz="quarter" idx="11"/>
          </p:nvPr>
        </p:nvSpPr>
        <p:spPr/>
        <p:txBody>
          <a:bodyPr/>
          <a:lstStyle>
            <a:lvl1pPr>
              <a:defRPr/>
            </a:lvl1pPr>
          </a:lstStyle>
          <a:p>
            <a:endParaRPr lang="it-IT"/>
          </a:p>
        </p:txBody>
      </p:sp>
      <p:sp>
        <p:nvSpPr>
          <p:cNvPr id="5" name="Segnaposto numero diapositiva 4"/>
          <p:cNvSpPr>
            <a:spLocks noGrp="1"/>
          </p:cNvSpPr>
          <p:nvPr>
            <p:ph type="sldNum" sz="quarter" idx="12"/>
          </p:nvPr>
        </p:nvSpPr>
        <p:spPr/>
        <p:txBody>
          <a:bodyPr/>
          <a:lstStyle>
            <a:lvl1pPr>
              <a:defRPr/>
            </a:lvl1pPr>
          </a:lstStyle>
          <a:p>
            <a:fld id="{1866F464-0A24-4F21-B088-C560B41CA5B9}" type="slidenum">
              <a:rPr lang="en-US"/>
              <a:pPr/>
              <a:t>‹N›</a:t>
            </a:fld>
            <a:endParaRPr lang="en-US"/>
          </a:p>
        </p:txBody>
      </p:sp>
    </p:spTree>
    <p:extLst>
      <p:ext uri="{BB962C8B-B14F-4D97-AF65-F5344CB8AC3E}">
        <p14:creationId xmlns:p14="http://schemas.microsoft.com/office/powerpoint/2010/main" val="1236566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a:lvl1pPr>
          </a:lstStyle>
          <a:p>
            <a:fld id="{0B3A38B3-2829-4C7A-94D5-4343D8F3DFE1}" type="datetime1">
              <a:rPr lang="en-US"/>
              <a:pPr/>
              <a:t>12/20/2023</a:t>
            </a:fld>
            <a:endParaRPr lang="en-US"/>
          </a:p>
        </p:txBody>
      </p:sp>
      <p:sp>
        <p:nvSpPr>
          <p:cNvPr id="3" name="Segnaposto piè di pagina 2"/>
          <p:cNvSpPr>
            <a:spLocks noGrp="1"/>
          </p:cNvSpPr>
          <p:nvPr>
            <p:ph type="ftr" sz="quarter" idx="11"/>
          </p:nvPr>
        </p:nvSpPr>
        <p:spPr/>
        <p:txBody>
          <a:bodyPr/>
          <a:lstStyle>
            <a:lvl1pPr>
              <a:defRPr/>
            </a:lvl1pPr>
          </a:lstStyle>
          <a:p>
            <a:endParaRPr lang="it-IT"/>
          </a:p>
        </p:txBody>
      </p:sp>
      <p:sp>
        <p:nvSpPr>
          <p:cNvPr id="4" name="Segnaposto numero diapositiva 3"/>
          <p:cNvSpPr>
            <a:spLocks noGrp="1"/>
          </p:cNvSpPr>
          <p:nvPr>
            <p:ph type="sldNum" sz="quarter" idx="12"/>
          </p:nvPr>
        </p:nvSpPr>
        <p:spPr/>
        <p:txBody>
          <a:bodyPr/>
          <a:lstStyle>
            <a:lvl1pPr>
              <a:defRPr/>
            </a:lvl1pPr>
          </a:lstStyle>
          <a:p>
            <a:fld id="{CFAA5E4E-BA17-4D25-9A55-4687D44B2374}" type="slidenum">
              <a:rPr lang="en-US"/>
              <a:pPr/>
              <a:t>‹N›</a:t>
            </a:fld>
            <a:endParaRPr lang="en-US"/>
          </a:p>
        </p:txBody>
      </p:sp>
    </p:spTree>
    <p:extLst>
      <p:ext uri="{BB962C8B-B14F-4D97-AF65-F5344CB8AC3E}">
        <p14:creationId xmlns:p14="http://schemas.microsoft.com/office/powerpoint/2010/main" val="27634189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dirty="0"/>
              <a:t>Fare clic per modificare lo stile del titolo</a:t>
            </a:r>
          </a:p>
        </p:txBody>
      </p:sp>
      <p:sp>
        <p:nvSpPr>
          <p:cNvPr id="3" name="Segnaposto contenuto 2"/>
          <p:cNvSpPr>
            <a:spLocks noGrp="1"/>
          </p:cNvSpPr>
          <p:nvPr>
            <p:ph idx="1"/>
          </p:nvPr>
        </p:nvSpPr>
        <p:spPr>
          <a:xfrm>
            <a:off x="5183717" y="987426"/>
            <a:ext cx="6172200" cy="4873625"/>
          </a:xfrm>
        </p:spPr>
        <p:txBody>
          <a:bodyPr/>
          <a:lstStyle>
            <a:lvl1pPr>
              <a:defRPr sz="3200"/>
            </a:lvl1pPr>
            <a:lvl2pPr>
              <a:defRPr sz="2800"/>
            </a:lvl2pPr>
            <a:lvl3pPr marL="1143000" indent="-228600">
              <a:buFont typeface="Myriad Web Pro" panose="020B0503030403020204" pitchFamily="34" charset="0"/>
              <a:buChar char="•"/>
              <a:defRPr sz="2400"/>
            </a:lvl3pPr>
            <a:lvl4pPr>
              <a:defRPr sz="2000"/>
            </a:lvl4pPr>
            <a:lvl5pPr>
              <a:defRPr sz="2000"/>
            </a:lvl5pPr>
            <a:lvl6pPr>
              <a:defRPr sz="2000"/>
            </a:lvl6pPr>
            <a:lvl7pPr>
              <a:defRPr sz="2000"/>
            </a:lvl7pPr>
            <a:lvl8pPr>
              <a:defRPr sz="2000"/>
            </a:lvl8pPr>
            <a:lvl9pPr>
              <a:defRPr sz="20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a:lstStyle>
            <a:lvl1pPr>
              <a:defRPr/>
            </a:lvl1pPr>
          </a:lstStyle>
          <a:p>
            <a:fld id="{94BD3C96-08A3-48B6-8E98-E25A510346D1}" type="datetime1">
              <a:rPr lang="en-US"/>
              <a:pPr/>
              <a:t>12/20/2023</a:t>
            </a:fld>
            <a:endParaRPr lang="en-US"/>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921FD2EA-2679-4005-AF01-6226DCB84606}" type="slidenum">
              <a:rPr lang="en-US"/>
              <a:pPr/>
              <a:t>‹N›</a:t>
            </a:fld>
            <a:endParaRPr lang="en-US"/>
          </a:p>
        </p:txBody>
      </p:sp>
    </p:spTree>
    <p:extLst>
      <p:ext uri="{BB962C8B-B14F-4D97-AF65-F5344CB8AC3E}">
        <p14:creationId xmlns:p14="http://schemas.microsoft.com/office/powerpoint/2010/main" val="1403506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dirty="0"/>
              <a:t>Fare clic per modificare lo stile del titolo</a:t>
            </a:r>
          </a:p>
        </p:txBody>
      </p:sp>
      <p:sp>
        <p:nvSpPr>
          <p:cNvPr id="3" name="Segnaposto immagine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stili del testo dello schema</a:t>
            </a:r>
          </a:p>
        </p:txBody>
      </p:sp>
      <p:sp>
        <p:nvSpPr>
          <p:cNvPr id="5" name="Segnaposto data 4"/>
          <p:cNvSpPr>
            <a:spLocks noGrp="1"/>
          </p:cNvSpPr>
          <p:nvPr>
            <p:ph type="dt" sz="half" idx="10"/>
          </p:nvPr>
        </p:nvSpPr>
        <p:spPr/>
        <p:txBody>
          <a:bodyPr/>
          <a:lstStyle>
            <a:lvl1pPr>
              <a:defRPr/>
            </a:lvl1pPr>
          </a:lstStyle>
          <a:p>
            <a:fld id="{1ABBB691-AF82-4D1D-B33A-72DFE5EBDF41}" type="datetime1">
              <a:rPr lang="en-US"/>
              <a:pPr/>
              <a:t>12/20/2023</a:t>
            </a:fld>
            <a:endParaRPr lang="en-US"/>
          </a:p>
        </p:txBody>
      </p:sp>
      <p:sp>
        <p:nvSpPr>
          <p:cNvPr id="6" name="Segnaposto piè di pagina 5"/>
          <p:cNvSpPr>
            <a:spLocks noGrp="1"/>
          </p:cNvSpPr>
          <p:nvPr>
            <p:ph type="ftr" sz="quarter" idx="11"/>
          </p:nvPr>
        </p:nvSpPr>
        <p:spPr/>
        <p:txBody>
          <a:bodyPr/>
          <a:lstStyle>
            <a:lvl1pPr>
              <a:defRPr/>
            </a:lvl1pPr>
          </a:lstStyle>
          <a:p>
            <a:endParaRPr lang="it-IT" dirty="0"/>
          </a:p>
        </p:txBody>
      </p:sp>
      <p:sp>
        <p:nvSpPr>
          <p:cNvPr id="7" name="Segnaposto numero diapositiva 6"/>
          <p:cNvSpPr>
            <a:spLocks noGrp="1"/>
          </p:cNvSpPr>
          <p:nvPr>
            <p:ph type="sldNum" sz="quarter" idx="12"/>
          </p:nvPr>
        </p:nvSpPr>
        <p:spPr/>
        <p:txBody>
          <a:bodyPr/>
          <a:lstStyle>
            <a:lvl1pPr>
              <a:defRPr/>
            </a:lvl1pPr>
          </a:lstStyle>
          <a:p>
            <a:fld id="{D49E8267-6C84-4886-B738-FED0826775C7}" type="slidenum">
              <a:rPr lang="en-US"/>
              <a:pPr/>
              <a:t>‹N›</a:t>
            </a:fld>
            <a:endParaRPr lang="en-US"/>
          </a:p>
        </p:txBody>
      </p:sp>
    </p:spTree>
    <p:extLst>
      <p:ext uri="{BB962C8B-B14F-4D97-AF65-F5344CB8AC3E}">
        <p14:creationId xmlns:p14="http://schemas.microsoft.com/office/powerpoint/2010/main" val="18676588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Fare clic per modificare lo stile del titolo</a:t>
            </a:r>
          </a:p>
        </p:txBody>
      </p:sp>
      <p:sp>
        <p:nvSpPr>
          <p:cNvPr id="3" name="Segnaposto testo verticale 2"/>
          <p:cNvSpPr>
            <a:spLocks noGrp="1"/>
          </p:cNvSpPr>
          <p:nvPr>
            <p:ph type="body" orient="vert" idx="1"/>
          </p:nvPr>
        </p:nvSpPr>
        <p:spPr/>
        <p:txBody>
          <a:bodyPr vert="eaVert"/>
          <a:lstStyle>
            <a:lvl3pPr marL="1143000" indent="-228600">
              <a:buFont typeface="Myriad Web Pro" panose="020B0503030403020204" pitchFamily="34" charset="0"/>
              <a:buChar char="•"/>
              <a:defRPr/>
            </a:lvl3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lvl1pPr>
              <a:defRPr/>
            </a:lvl1pPr>
          </a:lstStyle>
          <a:p>
            <a:fld id="{D37AB996-D5D2-47D1-9B80-62761DCAF284}" type="datetime1">
              <a:rPr lang="en-US"/>
              <a:pPr/>
              <a:t>12/20/2023</a:t>
            </a:fld>
            <a:endParaRPr lang="en-US"/>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BD086F10-2451-4382-A410-CF1064F50924}" type="slidenum">
              <a:rPr lang="en-US"/>
              <a:pPr/>
              <a:t>‹N›</a:t>
            </a:fld>
            <a:endParaRPr lang="en-US"/>
          </a:p>
        </p:txBody>
      </p:sp>
    </p:spTree>
    <p:extLst>
      <p:ext uri="{BB962C8B-B14F-4D97-AF65-F5344CB8AC3E}">
        <p14:creationId xmlns:p14="http://schemas.microsoft.com/office/powerpoint/2010/main" val="12295396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909051" y="1428751"/>
            <a:ext cx="2743200" cy="4754563"/>
          </a:xfrm>
        </p:spPr>
        <p:txBody>
          <a:bodyPr vert="eaVert"/>
          <a:lstStyle/>
          <a:p>
            <a:r>
              <a:rPr lang="it-IT" dirty="0"/>
              <a:t>Fare clic per modificare lo stile del titolo</a:t>
            </a:r>
          </a:p>
        </p:txBody>
      </p:sp>
      <p:sp>
        <p:nvSpPr>
          <p:cNvPr id="3" name="Segnaposto testo verticale 2"/>
          <p:cNvSpPr>
            <a:spLocks noGrp="1"/>
          </p:cNvSpPr>
          <p:nvPr>
            <p:ph type="body" orient="vert" idx="1"/>
          </p:nvPr>
        </p:nvSpPr>
        <p:spPr>
          <a:xfrm>
            <a:off x="679451" y="1428751"/>
            <a:ext cx="8026400" cy="4754563"/>
          </a:xfrm>
        </p:spPr>
        <p:txBody>
          <a:bodyPr vert="eaVert"/>
          <a:lstStyle>
            <a:lvl3pPr marL="1143000" indent="-228600">
              <a:buFont typeface="Myriad Web Pro" panose="020B0503030403020204" pitchFamily="34" charset="0"/>
              <a:buChar char="•"/>
              <a:defRPr/>
            </a:lvl3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lvl1pPr>
              <a:defRPr/>
            </a:lvl1pPr>
          </a:lstStyle>
          <a:p>
            <a:fld id="{A26682BD-1667-4F6E-AEF0-179963950399}" type="datetime1">
              <a:rPr lang="en-US"/>
              <a:pPr/>
              <a:t>12/20/2023</a:t>
            </a:fld>
            <a:endParaRPr lang="en-US"/>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DCC15168-BA97-41EB-A655-5155F745918F}" type="slidenum">
              <a:rPr lang="en-US"/>
              <a:pPr/>
              <a:t>‹N›</a:t>
            </a:fld>
            <a:endParaRPr lang="en-US"/>
          </a:p>
        </p:txBody>
      </p:sp>
    </p:spTree>
    <p:extLst>
      <p:ext uri="{BB962C8B-B14F-4D97-AF65-F5344CB8AC3E}">
        <p14:creationId xmlns:p14="http://schemas.microsoft.com/office/powerpoint/2010/main" val="96272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BC377B50-9DBE-429D-829C-64ADF357ADB0}" type="datetime1">
              <a:rPr lang="it-IT" smtClean="0">
                <a:solidFill>
                  <a:prstClr val="black">
                    <a:tint val="75000"/>
                  </a:prstClr>
                </a:solidFill>
              </a:rPr>
              <a:pPr/>
              <a:t>20/12/2023</a:t>
            </a:fld>
            <a:endParaRPr lang="it-IT">
              <a:solidFill>
                <a:prstClr val="black">
                  <a:tint val="75000"/>
                </a:prstClr>
              </a:solidFill>
            </a:endParaRPr>
          </a:p>
        </p:txBody>
      </p:sp>
      <p:sp>
        <p:nvSpPr>
          <p:cNvPr id="5" name="Segnaposto piè di pagina 4"/>
          <p:cNvSpPr>
            <a:spLocks noGrp="1"/>
          </p:cNvSpPr>
          <p:nvPr>
            <p:ph type="ftr" sz="quarter" idx="11"/>
          </p:nvPr>
        </p:nvSpPr>
        <p:spPr/>
        <p:txBody>
          <a:bodyPr/>
          <a:lstStyle/>
          <a:p>
            <a:endParaRPr lang="it-IT">
              <a:solidFill>
                <a:prstClr val="black">
                  <a:tint val="75000"/>
                </a:prstClr>
              </a:solidFill>
            </a:endParaRPr>
          </a:p>
        </p:txBody>
      </p:sp>
      <p:sp>
        <p:nvSpPr>
          <p:cNvPr id="6" name="Segnaposto numero diapositiva 5"/>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54940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080E325D-454B-4536-B724-D48B007811B9}" type="datetime1">
              <a:rPr lang="it-IT" smtClean="0">
                <a:solidFill>
                  <a:prstClr val="black">
                    <a:tint val="75000"/>
                  </a:prstClr>
                </a:solidFill>
              </a:rPr>
              <a:pPr/>
              <a:t>20/12/2023</a:t>
            </a:fld>
            <a:endParaRPr lang="it-IT">
              <a:solidFill>
                <a:prstClr val="black">
                  <a:tint val="75000"/>
                </a:prstClr>
              </a:solidFill>
            </a:endParaRPr>
          </a:p>
        </p:txBody>
      </p:sp>
      <p:sp>
        <p:nvSpPr>
          <p:cNvPr id="6" name="Segnaposto piè di pagina 5"/>
          <p:cNvSpPr>
            <a:spLocks noGrp="1"/>
          </p:cNvSpPr>
          <p:nvPr>
            <p:ph type="ftr" sz="quarter" idx="11"/>
          </p:nvPr>
        </p:nvSpPr>
        <p:spPr/>
        <p:txBody>
          <a:bodyPr/>
          <a:lstStyle/>
          <a:p>
            <a:endParaRPr lang="it-IT">
              <a:solidFill>
                <a:prstClr val="black">
                  <a:tint val="75000"/>
                </a:prstClr>
              </a:solidFill>
            </a:endParaRPr>
          </a:p>
        </p:txBody>
      </p:sp>
      <p:sp>
        <p:nvSpPr>
          <p:cNvPr id="7" name="Segnaposto numero diapositiva 6"/>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209626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55824F57-3F22-43FA-84EB-9BC1870542F5}" type="datetime1">
              <a:rPr lang="it-IT" smtClean="0">
                <a:solidFill>
                  <a:prstClr val="black">
                    <a:tint val="75000"/>
                  </a:prstClr>
                </a:solidFill>
              </a:rPr>
              <a:pPr/>
              <a:t>20/12/2023</a:t>
            </a:fld>
            <a:endParaRPr lang="it-IT">
              <a:solidFill>
                <a:prstClr val="black">
                  <a:tint val="75000"/>
                </a:prstClr>
              </a:solidFill>
            </a:endParaRPr>
          </a:p>
        </p:txBody>
      </p:sp>
      <p:sp>
        <p:nvSpPr>
          <p:cNvPr id="8" name="Segnaposto piè di pagina 7"/>
          <p:cNvSpPr>
            <a:spLocks noGrp="1"/>
          </p:cNvSpPr>
          <p:nvPr>
            <p:ph type="ftr" sz="quarter" idx="11"/>
          </p:nvPr>
        </p:nvSpPr>
        <p:spPr/>
        <p:txBody>
          <a:bodyPr/>
          <a:lstStyle/>
          <a:p>
            <a:endParaRPr lang="it-IT">
              <a:solidFill>
                <a:prstClr val="black">
                  <a:tint val="75000"/>
                </a:prstClr>
              </a:solidFill>
            </a:endParaRPr>
          </a:p>
        </p:txBody>
      </p:sp>
      <p:sp>
        <p:nvSpPr>
          <p:cNvPr id="9" name="Segnaposto numero diapositiva 8"/>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324893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1319DA08-C401-43A9-83F3-4CEA22C0D831}" type="datetime1">
              <a:rPr lang="it-IT" smtClean="0">
                <a:solidFill>
                  <a:prstClr val="black">
                    <a:tint val="75000"/>
                  </a:prstClr>
                </a:solidFill>
              </a:rPr>
              <a:pPr/>
              <a:t>20/12/2023</a:t>
            </a:fld>
            <a:endParaRPr lang="it-IT">
              <a:solidFill>
                <a:prstClr val="black">
                  <a:tint val="75000"/>
                </a:prstClr>
              </a:solidFill>
            </a:endParaRPr>
          </a:p>
        </p:txBody>
      </p:sp>
      <p:sp>
        <p:nvSpPr>
          <p:cNvPr id="4" name="Segnaposto piè di pagina 3"/>
          <p:cNvSpPr>
            <a:spLocks noGrp="1"/>
          </p:cNvSpPr>
          <p:nvPr>
            <p:ph type="ftr" sz="quarter" idx="11"/>
          </p:nvPr>
        </p:nvSpPr>
        <p:spPr/>
        <p:txBody>
          <a:bodyPr/>
          <a:lstStyle/>
          <a:p>
            <a:endParaRPr lang="it-IT">
              <a:solidFill>
                <a:prstClr val="black">
                  <a:tint val="75000"/>
                </a:prstClr>
              </a:solidFill>
            </a:endParaRPr>
          </a:p>
        </p:txBody>
      </p:sp>
      <p:sp>
        <p:nvSpPr>
          <p:cNvPr id="5" name="Segnaposto numero diapositiva 4"/>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240009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a:lstStyle/>
          <a:p>
            <a:endParaRPr lang="it-IT">
              <a:solidFill>
                <a:prstClr val="black">
                  <a:tint val="75000"/>
                </a:prstClr>
              </a:solidFill>
            </a:endParaRPr>
          </a:p>
        </p:txBody>
      </p:sp>
      <p:sp>
        <p:nvSpPr>
          <p:cNvPr id="4" name="Segnaposto numero diapositiva 3"/>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pic>
        <p:nvPicPr>
          <p:cNvPr id="5" name="Immagin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7200" y="237600"/>
            <a:ext cx="1958400" cy="814926"/>
          </a:xfrm>
          <a:prstGeom prst="rect">
            <a:avLst/>
          </a:prstGeom>
        </p:spPr>
      </p:pic>
      <p:pic>
        <p:nvPicPr>
          <p:cNvPr id="6" name="Immagine 5"/>
          <p:cNvPicPr>
            <a:picLocks noChangeAspect="1"/>
          </p:cNvPicPr>
          <p:nvPr userDrawn="1"/>
        </p:nvPicPr>
        <p:blipFill>
          <a:blip r:embed="rId3"/>
          <a:stretch>
            <a:fillRect/>
          </a:stretch>
        </p:blipFill>
        <p:spPr>
          <a:xfrm>
            <a:off x="457200" y="6324136"/>
            <a:ext cx="1292464" cy="493819"/>
          </a:xfrm>
          <a:prstGeom prst="rect">
            <a:avLst/>
          </a:prstGeom>
        </p:spPr>
      </p:pic>
      <p:sp>
        <p:nvSpPr>
          <p:cNvPr id="7" name="Rectangle 6"/>
          <p:cNvSpPr>
            <a:spLocks noChangeArrowheads="1"/>
          </p:cNvSpPr>
          <p:nvPr userDrawn="1"/>
        </p:nvSpPr>
        <p:spPr bwMode="auto">
          <a:xfrm>
            <a:off x="1" y="0"/>
            <a:ext cx="252413" cy="6858000"/>
          </a:xfrm>
          <a:prstGeom prst="rect">
            <a:avLst/>
          </a:prstGeom>
          <a:solidFill>
            <a:srgbClr val="0084D1"/>
          </a:solidFill>
          <a:ln>
            <a:noFill/>
          </a:ln>
          <a:effectLst>
            <a:outerShdw dist="23000" dir="5400000" rotWithShape="0">
              <a:srgbClr val="808080">
                <a:alpha val="34998"/>
              </a:srgbClr>
            </a:outerShdw>
          </a:effectLst>
        </p:spPr>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81531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Layout personalizzat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a:lstStyle/>
          <a:p>
            <a:fld id="{201F9C7B-0D8F-4059-BD92-84B8AAE3E676}" type="datetime1">
              <a:rPr lang="it-IT" smtClean="0">
                <a:solidFill>
                  <a:prstClr val="black">
                    <a:tint val="75000"/>
                  </a:prstClr>
                </a:solidFill>
              </a:rPr>
              <a:pPr/>
              <a:t>20/12/2023</a:t>
            </a:fld>
            <a:endParaRPr lang="it-IT">
              <a:solidFill>
                <a:prstClr val="black">
                  <a:tint val="75000"/>
                </a:prstClr>
              </a:solidFill>
            </a:endParaRPr>
          </a:p>
        </p:txBody>
      </p:sp>
      <p:sp>
        <p:nvSpPr>
          <p:cNvPr id="4" name="Segnaposto piè di pagina 3"/>
          <p:cNvSpPr>
            <a:spLocks noGrp="1"/>
          </p:cNvSpPr>
          <p:nvPr>
            <p:ph type="ftr" sz="quarter" idx="11"/>
          </p:nvPr>
        </p:nvSpPr>
        <p:spPr/>
        <p:txBody>
          <a:bodyPr/>
          <a:lstStyle/>
          <a:p>
            <a:endParaRPr lang="it-IT">
              <a:solidFill>
                <a:prstClr val="black">
                  <a:tint val="75000"/>
                </a:prstClr>
              </a:solidFill>
            </a:endParaRPr>
          </a:p>
        </p:txBody>
      </p:sp>
      <p:sp>
        <p:nvSpPr>
          <p:cNvPr id="5" name="Segnaposto numero diapositiva 4"/>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
        <p:nvSpPr>
          <p:cNvPr id="6" name="Rectangle 9"/>
          <p:cNvSpPr>
            <a:spLocks noGrp="1" noChangeArrowheads="1"/>
          </p:cNvSpPr>
          <p:nvPr>
            <p:ph type="title"/>
          </p:nvPr>
        </p:nvSpPr>
        <p:spPr bwMode="auto">
          <a:xfrm>
            <a:off x="554591" y="31380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b="1">
                <a:solidFill>
                  <a:srgbClr val="0084D1"/>
                </a:solidFill>
              </a:defRPr>
            </a:lvl1pPr>
          </a:lstStyle>
          <a:p>
            <a:pPr lvl="0"/>
            <a:r>
              <a:rPr lang="it-IT" dirty="0"/>
              <a:t>Fare clic per modificare lo stile del titolo</a:t>
            </a:r>
          </a:p>
        </p:txBody>
      </p:sp>
      <p:sp>
        <p:nvSpPr>
          <p:cNvPr id="7" name="Rectangle 7"/>
          <p:cNvSpPr>
            <a:spLocks noGrp="1" noChangeArrowheads="1"/>
          </p:cNvSpPr>
          <p:nvPr>
            <p:ph idx="1"/>
          </p:nvPr>
        </p:nvSpPr>
        <p:spPr bwMode="auto">
          <a:xfrm>
            <a:off x="554591" y="1782697"/>
            <a:ext cx="10972800" cy="3525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Clr>
                <a:srgbClr val="0084D1"/>
              </a:buClr>
              <a:defRPr sz="3200"/>
            </a:lvl1pPr>
            <a:lvl2pPr>
              <a:buClr>
                <a:srgbClr val="0084D1"/>
              </a:buClr>
              <a:defRPr sz="2800"/>
            </a:lvl2pPr>
            <a:lvl3pPr>
              <a:buClr>
                <a:srgbClr val="0084D1"/>
              </a:buClr>
              <a:defRPr sz="2400"/>
            </a:lvl3pPr>
            <a:lvl4pPr>
              <a:buClr>
                <a:srgbClr val="0084D1"/>
              </a:buClr>
              <a:defRPr sz="2000"/>
            </a:lvl4pPr>
            <a:lvl5pPr>
              <a:buClr>
                <a:srgbClr val="0084D1"/>
              </a:buClr>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pic>
        <p:nvPicPr>
          <p:cNvPr id="8" name="Immagin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86960" y="481248"/>
            <a:ext cx="1942006" cy="808104"/>
          </a:xfrm>
          <a:prstGeom prst="rect">
            <a:avLst/>
          </a:prstGeom>
        </p:spPr>
      </p:pic>
      <p:sp>
        <p:nvSpPr>
          <p:cNvPr id="10" name="Rectangle 6"/>
          <p:cNvSpPr>
            <a:spLocks noChangeArrowheads="1"/>
          </p:cNvSpPr>
          <p:nvPr userDrawn="1"/>
        </p:nvSpPr>
        <p:spPr bwMode="auto">
          <a:xfrm>
            <a:off x="1" y="0"/>
            <a:ext cx="252413" cy="6858000"/>
          </a:xfrm>
          <a:prstGeom prst="rect">
            <a:avLst/>
          </a:prstGeom>
          <a:solidFill>
            <a:srgbClr val="0084D1"/>
          </a:solidFill>
          <a:ln>
            <a:noFill/>
          </a:ln>
          <a:effectLst>
            <a:outerShdw dist="23000" dir="5400000" rotWithShape="0">
              <a:srgbClr val="808080">
                <a:alpha val="34998"/>
              </a:srgbClr>
            </a:outerShdw>
          </a:effectLst>
        </p:spPr>
        <p:txBody>
          <a:bodyPr anchor="ctr"/>
          <a:lstStyle/>
          <a:p>
            <a:pPr algn="ctr">
              <a:defRPr/>
            </a:pPr>
            <a:endParaRPr lang="en-US">
              <a:solidFill>
                <a:prstClr val="white"/>
              </a:solidFill>
            </a:endParaRPr>
          </a:p>
        </p:txBody>
      </p:sp>
      <p:cxnSp>
        <p:nvCxnSpPr>
          <p:cNvPr id="12" name="Connettore 1 11"/>
          <p:cNvCxnSpPr/>
          <p:nvPr userDrawn="1"/>
        </p:nvCxnSpPr>
        <p:spPr>
          <a:xfrm>
            <a:off x="554591" y="1456800"/>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26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7B29F7A-6688-4D62-9335-28DB8A5EA37C}" type="datetime1">
              <a:rPr lang="it-IT" smtClean="0">
                <a:solidFill>
                  <a:prstClr val="black">
                    <a:tint val="75000"/>
                  </a:prstClr>
                </a:solidFill>
              </a:rPr>
              <a:pPr/>
              <a:t>20/12/2023</a:t>
            </a:fld>
            <a:endParaRPr lang="it-IT">
              <a:solidFill>
                <a:prstClr val="black">
                  <a:tint val="75000"/>
                </a:prstClr>
              </a:solidFill>
            </a:endParaRPr>
          </a:p>
        </p:txBody>
      </p:sp>
      <p:sp>
        <p:nvSpPr>
          <p:cNvPr id="4" name="Segnaposto piè di pagina 3"/>
          <p:cNvSpPr>
            <a:spLocks noGrp="1"/>
          </p:cNvSpPr>
          <p:nvPr>
            <p:ph type="ftr" sz="quarter" idx="11"/>
          </p:nvPr>
        </p:nvSpPr>
        <p:spPr/>
        <p:txBody>
          <a:bodyPr/>
          <a:lstStyle/>
          <a:p>
            <a:endParaRPr lang="it-IT">
              <a:solidFill>
                <a:prstClr val="black">
                  <a:tint val="75000"/>
                </a:prstClr>
              </a:solidFill>
            </a:endParaRPr>
          </a:p>
        </p:txBody>
      </p:sp>
      <p:sp>
        <p:nvSpPr>
          <p:cNvPr id="5" name="Segnaposto numero diapositiva 4"/>
          <p:cNvSpPr>
            <a:spLocks noGrp="1"/>
          </p:cNvSpPr>
          <p:nvPr>
            <p:ph type="sldNum" sz="quarter" idx="12"/>
          </p:nvPr>
        </p:nvSpPr>
        <p:spPr/>
        <p:txBody>
          <a:body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221823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4.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AA2C3-6D9E-418C-B75A-201D3E86A451}" type="datetime1">
              <a:rPr lang="it-IT" smtClean="0">
                <a:solidFill>
                  <a:prstClr val="black">
                    <a:tint val="75000"/>
                  </a:prstClr>
                </a:solidFill>
              </a:rPr>
              <a:pPr/>
              <a:t>20/12/2023</a:t>
            </a:fld>
            <a:endParaRPr lang="it-IT">
              <a:solidFill>
                <a:prstClr val="black">
                  <a:tint val="75000"/>
                </a:prstClr>
              </a:solidFill>
            </a:endParaRPr>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solidFill>
                <a:prstClr val="black">
                  <a:tint val="75000"/>
                </a:prstClr>
              </a:solidFill>
            </a:endParaRPr>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E40AF-8B04-4FFC-90C4-CF0BB27B168D}" type="slidenum">
              <a:rPr lang="it-IT" smtClean="0">
                <a:solidFill>
                  <a:prstClr val="black">
                    <a:tint val="75000"/>
                  </a:prstClr>
                </a:solidFill>
              </a:rPr>
              <a:pPr/>
              <a:t>‹N›</a:t>
            </a:fld>
            <a:endParaRPr lang="it-IT">
              <a:solidFill>
                <a:prstClr val="black">
                  <a:tint val="75000"/>
                </a:prstClr>
              </a:solidFill>
            </a:endParaRPr>
          </a:p>
        </p:txBody>
      </p:sp>
    </p:spTree>
    <p:extLst>
      <p:ext uri="{BB962C8B-B14F-4D97-AF65-F5344CB8AC3E}">
        <p14:creationId xmlns:p14="http://schemas.microsoft.com/office/powerpoint/2010/main" val="1678882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userDrawn="1"/>
        </p:nvSpPr>
        <p:spPr bwMode="auto">
          <a:xfrm>
            <a:off x="1" y="0"/>
            <a:ext cx="336551" cy="6858000"/>
          </a:xfrm>
          <a:prstGeom prst="rect">
            <a:avLst/>
          </a:prstGeom>
          <a:solidFill>
            <a:srgbClr val="0084D1"/>
          </a:solidFill>
          <a:ln>
            <a:noFill/>
          </a:ln>
          <a:effectLst>
            <a:outerShdw dist="23000" dir="5400000" rotWithShape="0">
              <a:srgbClr val="808080">
                <a:alpha val="34998"/>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ＭＳ Ｐゴシック" panose="020B0600070205080204" pitchFamily="34" charset="-128"/>
              <a:cs typeface="Arial" panose="020B0604020202020204" pitchFamily="34" charset="0"/>
            </a:endParaRPr>
          </a:p>
        </p:txBody>
      </p:sp>
      <p:pic>
        <p:nvPicPr>
          <p:cNvPr id="6" name="Immagin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89625" y="2272282"/>
            <a:ext cx="7412751" cy="2313437"/>
          </a:xfrm>
          <a:prstGeom prst="rect">
            <a:avLst/>
          </a:prstGeom>
        </p:spPr>
      </p:pic>
      <p:pic>
        <p:nvPicPr>
          <p:cNvPr id="5" name="Immagine 4"/>
          <p:cNvPicPr>
            <a:picLocks noChangeAspect="1"/>
          </p:cNvPicPr>
          <p:nvPr userDrawn="1"/>
        </p:nvPicPr>
        <p:blipFill>
          <a:blip r:embed="rId4"/>
          <a:stretch>
            <a:fillRect/>
          </a:stretch>
        </p:blipFill>
        <p:spPr>
          <a:xfrm>
            <a:off x="609600" y="6324135"/>
            <a:ext cx="1723285" cy="493819"/>
          </a:xfrm>
          <a:prstGeom prst="rect">
            <a:avLst/>
          </a:prstGeom>
        </p:spPr>
      </p:pic>
    </p:spTree>
    <p:extLst>
      <p:ext uri="{BB962C8B-B14F-4D97-AF65-F5344CB8AC3E}">
        <p14:creationId xmlns:p14="http://schemas.microsoft.com/office/powerpoint/2010/main" val="2484191472"/>
      </p:ext>
    </p:extLst>
  </p:cSld>
  <p:clrMap bg1="lt1" tx1="dk1" bg2="lt2" tx2="dk2" accent1="accent1" accent2="accent2" accent3="accent3" accent4="accent4" accent5="accent5" accent6="accent6" hlink="hlink" folHlink="folHlink"/>
  <p:sldLayoutIdLst>
    <p:sldLayoutId id="2147483675" r:id="rId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rrowheads="1"/>
          </p:cNvSpPr>
          <p:nvPr/>
        </p:nvSpPr>
        <p:spPr bwMode="auto">
          <a:xfrm>
            <a:off x="1" y="0"/>
            <a:ext cx="336551" cy="6858000"/>
          </a:xfrm>
          <a:prstGeom prst="rect">
            <a:avLst/>
          </a:prstGeom>
          <a:solidFill>
            <a:srgbClr val="0084D1"/>
          </a:solidFill>
          <a:ln>
            <a:noFill/>
          </a:ln>
          <a:effectLst>
            <a:outerShdw dist="23000" dir="5400000" rotWithShape="0">
              <a:srgbClr val="808080">
                <a:alpha val="34998"/>
              </a:srgbClr>
            </a:outerShdw>
          </a:effectLst>
        </p:spPr>
        <p:txBody>
          <a:bodyPr anchor="ctr"/>
          <a:lstStyle/>
          <a:p>
            <a:pPr algn="ctr" fontAlgn="auto">
              <a:spcBef>
                <a:spcPts val="0"/>
              </a:spcBef>
              <a:spcAft>
                <a:spcPts val="0"/>
              </a:spcAft>
              <a:defRPr/>
            </a:pPr>
            <a:endParaRPr lang="en-US" sz="1800">
              <a:solidFill>
                <a:schemeClr val="lt1"/>
              </a:solidFill>
              <a:latin typeface="+mn-lt"/>
              <a:ea typeface="+mn-ea"/>
              <a:cs typeface="+mn-cs"/>
            </a:endParaRP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4EEDB5A7-1F60-48F2-ABFD-C24996D56196}" type="datetime1">
              <a:rPr lang="en-US"/>
              <a:pPr/>
              <a:t>12/20/2023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it-IT"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A614754E-5C39-4029-B20C-E143566B8F4F}" type="slidenum">
              <a:rPr lang="en-US"/>
              <a:pPr/>
              <a:t>‹N›</a:t>
            </a:fld>
            <a:endParaRPr lang="en-US" dirty="0"/>
          </a:p>
        </p:txBody>
      </p:sp>
      <p:sp>
        <p:nvSpPr>
          <p:cNvPr id="65543" name="Rectangle 7"/>
          <p:cNvSpPr>
            <a:spLocks noGrp="1" noChangeArrowheads="1"/>
          </p:cNvSpPr>
          <p:nvPr>
            <p:ph type="body" idx="1"/>
          </p:nvPr>
        </p:nvSpPr>
        <p:spPr bwMode="auto">
          <a:xfrm>
            <a:off x="679451" y="2903539"/>
            <a:ext cx="10972800" cy="327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65545" name="Rectangle 9"/>
          <p:cNvSpPr>
            <a:spLocks noGrp="1" noChangeArrowheads="1"/>
          </p:cNvSpPr>
          <p:nvPr>
            <p:ph type="title"/>
          </p:nvPr>
        </p:nvSpPr>
        <p:spPr bwMode="auto">
          <a:xfrm>
            <a:off x="679451" y="142875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dirty="0"/>
              <a:t>Fare clic per modificare lo stile del titolo</a:t>
            </a:r>
          </a:p>
        </p:txBody>
      </p:sp>
      <p:pic>
        <p:nvPicPr>
          <p:cNvPr id="10" name="Immagin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49600" y="237600"/>
            <a:ext cx="2611200" cy="814926"/>
          </a:xfrm>
          <a:prstGeom prst="rect">
            <a:avLst/>
          </a:prstGeom>
        </p:spPr>
      </p:pic>
      <p:pic>
        <p:nvPicPr>
          <p:cNvPr id="9" name="Immagine 8"/>
          <p:cNvPicPr>
            <a:picLocks noChangeAspect="1"/>
          </p:cNvPicPr>
          <p:nvPr userDrawn="1"/>
        </p:nvPicPr>
        <p:blipFill>
          <a:blip r:embed="rId14"/>
          <a:stretch>
            <a:fillRect/>
          </a:stretch>
        </p:blipFill>
        <p:spPr>
          <a:xfrm>
            <a:off x="609600" y="6324135"/>
            <a:ext cx="1723285" cy="493819"/>
          </a:xfrm>
          <a:prstGeom prst="rect">
            <a:avLst/>
          </a:prstGeom>
        </p:spPr>
      </p:pic>
    </p:spTree>
    <p:extLst>
      <p:ext uri="{BB962C8B-B14F-4D97-AF65-F5344CB8AC3E}">
        <p14:creationId xmlns:p14="http://schemas.microsoft.com/office/powerpoint/2010/main" val="317580132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p:titleStyle>
    <p:bodyStyle>
      <a:lvl1pPr marL="342900" indent="-342900" algn="l" defTabSz="457200" rtl="0" fontAlgn="base">
        <a:spcBef>
          <a:spcPct val="20000"/>
        </a:spcBef>
        <a:spcAft>
          <a:spcPct val="0"/>
        </a:spcAft>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Myriad Web Pro" panose="020B0503030403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Myriad Web Pro" panose="020B0503030403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Myriad Web Pro Condensed" panose="020B050603040309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Myriad Web Pro" panose="020B0503030403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648182" y="4590088"/>
            <a:ext cx="1107697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000" rIns="18000">
            <a:spAutoFit/>
          </a:bodyPr>
          <a:lstStyle/>
          <a:p>
            <a:pPr algn="ctr" defTabSz="457200" fontAlgn="base">
              <a:spcBef>
                <a:spcPct val="0"/>
              </a:spcBef>
              <a:spcAft>
                <a:spcPct val="0"/>
              </a:spcAft>
            </a:pPr>
            <a:r>
              <a:rPr lang="it-IT" sz="3200" b="1" dirty="0">
                <a:solidFill>
                  <a:srgbClr val="C00000"/>
                </a:solidFill>
                <a:latin typeface="Myriad Pro Cond" panose="020B0506030403020204" pitchFamily="34" charset="0"/>
                <a:ea typeface="ＭＳ Ｐゴシック" panose="020B0600070205080204" pitchFamily="34" charset="-128"/>
                <a:cs typeface="Arial" panose="020B0604020202020204" pitchFamily="34" charset="0"/>
              </a:rPr>
              <a:t>STROKE 5.0</a:t>
            </a:r>
          </a:p>
          <a:p>
            <a:pPr algn="ctr" defTabSz="457200" fontAlgn="base">
              <a:spcBef>
                <a:spcPct val="0"/>
              </a:spcBef>
              <a:spcAft>
                <a:spcPct val="0"/>
              </a:spcAft>
            </a:pPr>
            <a:r>
              <a:rPr lang="it-IT" sz="2000" b="1" dirty="0">
                <a:solidFill>
                  <a:srgbClr val="0070C0"/>
                </a:solidFill>
                <a:latin typeface="Myriad Pro Cond" panose="020B0506030403020204" pitchFamily="34" charset="0"/>
                <a:ea typeface="ＭＳ Ｐゴシック" panose="020B0600070205080204" pitchFamily="34" charset="-128"/>
                <a:cs typeface="Arial" panose="020B0604020202020204" pitchFamily="34" charset="0"/>
              </a:rPr>
              <a:t>Progetto, sviluppo e sperimentazione di una piattaforma tecnologica di servizi di intelligenza artificiale a supporto della gestione clinica integrata di eventi acuti di ictus</a:t>
            </a:r>
            <a:endParaRPr lang="it-IT" sz="2000" dirty="0">
              <a:solidFill>
                <a:srgbClr val="000000"/>
              </a:solidFill>
              <a:latin typeface="Myriad Pro Cond" panose="020B0506030403020204" pitchFamily="34" charset="0"/>
              <a:ea typeface="ＭＳ Ｐゴシック" panose="020B0600070205080204" pitchFamily="34" charset="-128"/>
              <a:cs typeface="Arial" panose="020B0604020202020204" pitchFamily="34" charset="0"/>
            </a:endParaRPr>
          </a:p>
          <a:p>
            <a:pPr algn="ctr" defTabSz="457200" fontAlgn="base">
              <a:spcBef>
                <a:spcPct val="0"/>
              </a:spcBef>
              <a:spcAft>
                <a:spcPct val="0"/>
              </a:spcAft>
            </a:pPr>
            <a:endParaRPr lang="it-IT" sz="1000" b="1" dirty="0">
              <a:solidFill>
                <a:srgbClr val="C00000"/>
              </a:solidFill>
              <a:latin typeface="Myriad Pro Cond" panose="020B0506030403020204" pitchFamily="34" charset="0"/>
              <a:ea typeface="ＭＳ Ｐゴシック" panose="020B0600070205080204" pitchFamily="34" charset="-128"/>
              <a:cs typeface="Arial" panose="020B0604020202020204" pitchFamily="34" charset="0"/>
            </a:endParaRPr>
          </a:p>
          <a:p>
            <a:pPr algn="ctr" defTabSz="457200" fontAlgn="base">
              <a:spcBef>
                <a:spcPct val="0"/>
              </a:spcBef>
              <a:spcAft>
                <a:spcPct val="0"/>
              </a:spcAft>
            </a:pPr>
            <a:r>
              <a:rPr lang="it-IT" sz="2400" b="1" dirty="0">
                <a:solidFill>
                  <a:srgbClr val="C00000"/>
                </a:solidFill>
                <a:latin typeface="Myriad Pro Cond" panose="020B0506030403020204" pitchFamily="34" charset="0"/>
                <a:ea typeface="ＭＳ Ｐゴシック" panose="020B0600070205080204" pitchFamily="34" charset="-128"/>
                <a:cs typeface="Arial" panose="020B0604020202020204" pitchFamily="34" charset="0"/>
              </a:rPr>
              <a:t>Mimmo Conforti</a:t>
            </a:r>
            <a:endParaRPr lang="it-IT" sz="3200" b="1" dirty="0">
              <a:solidFill>
                <a:srgbClr val="C00000"/>
              </a:solidFill>
              <a:latin typeface="Myriad Pro Cond" panose="020B0506030403020204" pitchFamily="34" charset="0"/>
              <a:ea typeface="ＭＳ Ｐゴシック" panose="020B0600070205080204" pitchFamily="34" charset="-128"/>
              <a:cs typeface="Arial" panose="020B0604020202020204" pitchFamily="34" charset="0"/>
            </a:endParaRPr>
          </a:p>
          <a:p>
            <a:pPr algn="ctr" defTabSz="457200" fontAlgn="base">
              <a:spcBef>
                <a:spcPct val="0"/>
              </a:spcBef>
              <a:spcAft>
                <a:spcPct val="0"/>
              </a:spcAft>
            </a:pPr>
            <a:r>
              <a:rPr lang="it-IT" sz="2000" dirty="0">
                <a:solidFill>
                  <a:srgbClr val="000000"/>
                </a:solidFill>
                <a:latin typeface="Myriad Pro Cond" panose="020B0506030403020204" pitchFamily="34" charset="0"/>
                <a:ea typeface="ＭＳ Ｐゴシック" panose="020B0600070205080204" pitchFamily="34" charset="-128"/>
                <a:cs typeface="Arial" panose="020B0604020202020204" pitchFamily="34" charset="0"/>
              </a:rPr>
              <a:t>Responsabile Scientifico</a:t>
            </a:r>
            <a:endParaRPr lang="it-IT" sz="2000" dirty="0">
              <a:solidFill>
                <a:schemeClr val="accent3">
                  <a:lumMod val="50000"/>
                </a:schemeClr>
              </a:solidFill>
              <a:latin typeface="Myriad Pro Cond" panose="020B0506030403020204" pitchFamily="34" charset="0"/>
              <a:ea typeface="ＭＳ Ｐゴシック" panose="020B0600070205080204" pitchFamily="34" charset="-128"/>
              <a:cs typeface="Arial" panose="020B0604020202020204" pitchFamily="34" charset="0"/>
            </a:endParaRPr>
          </a:p>
        </p:txBody>
      </p:sp>
      <p:pic>
        <p:nvPicPr>
          <p:cNvPr id="3" name="Immagine 2">
            <a:extLst>
              <a:ext uri="{FF2B5EF4-FFF2-40B4-BE49-F238E27FC236}">
                <a16:creationId xmlns:a16="http://schemas.microsoft.com/office/drawing/2014/main" id="{D61D63ED-7722-4E22-B8C3-C238AD6DE324}"/>
              </a:ext>
            </a:extLst>
          </p:cNvPr>
          <p:cNvPicPr>
            <a:picLocks noChangeAspect="1"/>
          </p:cNvPicPr>
          <p:nvPr/>
        </p:nvPicPr>
        <p:blipFill>
          <a:blip r:embed="rId3"/>
          <a:stretch>
            <a:fillRect/>
          </a:stretch>
        </p:blipFill>
        <p:spPr>
          <a:xfrm>
            <a:off x="8175278" y="133084"/>
            <a:ext cx="3878938" cy="2328428"/>
          </a:xfrm>
          <a:prstGeom prst="rect">
            <a:avLst/>
          </a:prstGeom>
        </p:spPr>
      </p:pic>
      <p:sp>
        <p:nvSpPr>
          <p:cNvPr id="4" name="Rettangolo 3"/>
          <p:cNvSpPr/>
          <p:nvPr/>
        </p:nvSpPr>
        <p:spPr>
          <a:xfrm>
            <a:off x="509286" y="258858"/>
            <a:ext cx="6690167" cy="1323439"/>
          </a:xfrm>
          <a:prstGeom prst="rect">
            <a:avLst/>
          </a:prstGeom>
        </p:spPr>
        <p:txBody>
          <a:bodyPr wrap="square">
            <a:spAutoFit/>
          </a:bodyPr>
          <a:lstStyle/>
          <a:p>
            <a:pPr algn="ctr"/>
            <a:r>
              <a:rPr lang="it-IT" sz="2000" b="1" i="1" dirty="0">
                <a:solidFill>
                  <a:srgbClr val="FF0000"/>
                </a:solidFill>
                <a:effectLst>
                  <a:outerShdw blurRad="38100" dist="38100" dir="2700000" algn="tl">
                    <a:srgbClr val="000000">
                      <a:alpha val="43137"/>
                    </a:srgbClr>
                  </a:outerShdw>
                </a:effectLst>
              </a:rPr>
              <a:t>MISE – Ministero dello Sviluppo Economico</a:t>
            </a:r>
          </a:p>
          <a:p>
            <a:pPr algn="ctr"/>
            <a:r>
              <a:rPr lang="it-IT" sz="2000" b="1" i="1" dirty="0">
                <a:solidFill>
                  <a:srgbClr val="FF0000"/>
                </a:solidFill>
                <a:effectLst>
                  <a:outerShdw blurRad="38100" dist="38100" dir="2700000" algn="tl">
                    <a:srgbClr val="000000">
                      <a:alpha val="43137"/>
                    </a:srgbClr>
                  </a:outerShdw>
                </a:effectLst>
              </a:rPr>
              <a:t>DECRETO MINISTERIALE 31 DICEMBRE 2021</a:t>
            </a:r>
          </a:p>
          <a:p>
            <a:pPr algn="ctr"/>
            <a:r>
              <a:rPr lang="it-IT" sz="2000" b="1" i="1" dirty="0">
                <a:solidFill>
                  <a:srgbClr val="FF0000"/>
                </a:solidFill>
                <a:effectLst>
                  <a:outerShdw blurRad="38100" dist="38100" dir="2700000" algn="tl">
                    <a:srgbClr val="000000">
                      <a:alpha val="43137"/>
                    </a:srgbClr>
                  </a:outerShdw>
                </a:effectLst>
              </a:rPr>
              <a:t>«ACCORDI PER L’INNOVAZIONE»</a:t>
            </a:r>
          </a:p>
          <a:p>
            <a:pPr algn="ctr"/>
            <a:r>
              <a:rPr lang="it-IT" sz="2000" b="1" i="1" dirty="0">
                <a:solidFill>
                  <a:srgbClr val="FF0000"/>
                </a:solidFill>
                <a:effectLst>
                  <a:outerShdw blurRad="38100" dist="38100" dir="2700000" algn="tl">
                    <a:srgbClr val="000000">
                      <a:alpha val="43137"/>
                    </a:srgbClr>
                  </a:outerShdw>
                </a:effectLst>
              </a:rPr>
              <a:t>(PNRR)</a:t>
            </a:r>
            <a:endParaRPr lang="it-IT" sz="2000" i="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2037207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227697" y="137226"/>
            <a:ext cx="7837700"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4800" b="1" dirty="0" err="1"/>
              <a:t>Piattaforma</a:t>
            </a:r>
            <a:r>
              <a:rPr lang="en-GB" sz="4800" b="1" dirty="0"/>
              <a:t> STROKE 5.0</a:t>
            </a:r>
          </a:p>
        </p:txBody>
      </p:sp>
      <p:pic>
        <p:nvPicPr>
          <p:cNvPr id="8" name="image5.png"/>
          <p:cNvPicPr/>
          <p:nvPr/>
        </p:nvPicPr>
        <p:blipFill>
          <a:blip r:embed="rId3"/>
          <a:srcRect/>
          <a:stretch>
            <a:fillRect/>
          </a:stretch>
        </p:blipFill>
        <p:spPr>
          <a:xfrm>
            <a:off x="1331088" y="1007539"/>
            <a:ext cx="9734309" cy="5080745"/>
          </a:xfrm>
          <a:prstGeom prst="rect">
            <a:avLst/>
          </a:prstGeom>
          <a:ln/>
        </p:spPr>
      </p:pic>
    </p:spTree>
    <p:extLst>
      <p:ext uri="{BB962C8B-B14F-4D97-AF65-F5344CB8AC3E}">
        <p14:creationId xmlns:p14="http://schemas.microsoft.com/office/powerpoint/2010/main" val="95240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036204" y="182880"/>
            <a:ext cx="8175625"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4800" b="1" dirty="0"/>
              <a:t>STROKE 5.0: </a:t>
            </a:r>
            <a:r>
              <a:rPr lang="en-GB" sz="4800" b="1" dirty="0" err="1"/>
              <a:t>impatto</a:t>
            </a:r>
            <a:endParaRPr lang="en-GB" sz="4800" b="1" dirty="0"/>
          </a:p>
        </p:txBody>
      </p:sp>
      <p:sp>
        <p:nvSpPr>
          <p:cNvPr id="2" name="Rettangolo 1">
            <a:extLst>
              <a:ext uri="{FF2B5EF4-FFF2-40B4-BE49-F238E27FC236}">
                <a16:creationId xmlns:a16="http://schemas.microsoft.com/office/drawing/2014/main" id="{60FACD8A-F548-4BA5-95A2-663D8CD078D5}"/>
              </a:ext>
            </a:extLst>
          </p:cNvPr>
          <p:cNvSpPr/>
          <p:nvPr/>
        </p:nvSpPr>
        <p:spPr>
          <a:xfrm>
            <a:off x="662152" y="1166648"/>
            <a:ext cx="10993820" cy="5201424"/>
          </a:xfrm>
          <a:prstGeom prst="rect">
            <a:avLst/>
          </a:prstGeom>
        </p:spPr>
        <p:txBody>
          <a:bodyPr wrap="square">
            <a:spAutoFit/>
          </a:bodyPr>
          <a:lstStyle/>
          <a:p>
            <a:pPr marL="342900" indent="-342900" algn="just">
              <a:spcAft>
                <a:spcPts val="0"/>
              </a:spcAft>
              <a:buFont typeface="Wingdings" panose="05000000000000000000" pitchFamily="2" charset="2"/>
              <a:buChar char="Ø"/>
            </a:pPr>
            <a:r>
              <a:rPr lang="it-IT" sz="2400" dirty="0">
                <a:solidFill>
                  <a:srgbClr val="C00000"/>
                </a:solidFill>
                <a:latin typeface="Calibri" panose="020F0502020204030204" pitchFamily="34" charset="0"/>
                <a:ea typeface="Calibri" panose="020F0502020204030204" pitchFamily="34" charset="0"/>
                <a:cs typeface="Calibri" panose="020F0502020204030204" pitchFamily="34" charset="0"/>
              </a:rPr>
              <a:t>Rilevante grado di </a:t>
            </a:r>
            <a:r>
              <a:rPr lang="it-IT" sz="2400" b="1" dirty="0">
                <a:solidFill>
                  <a:srgbClr val="C00000"/>
                </a:solidFill>
                <a:latin typeface="Calibri" panose="020F0502020204030204" pitchFamily="34" charset="0"/>
                <a:ea typeface="Calibri" panose="020F0502020204030204" pitchFamily="34" charset="0"/>
                <a:cs typeface="Calibri" panose="020F0502020204030204" pitchFamily="34" charset="0"/>
              </a:rPr>
              <a:t>innovazione di sistema</a:t>
            </a:r>
            <a:r>
              <a:rPr lang="it-IT" sz="2400" dirty="0">
                <a:solidFill>
                  <a:srgbClr val="C00000"/>
                </a:solidFill>
                <a:latin typeface="Calibri" panose="020F0502020204030204" pitchFamily="34" charset="0"/>
                <a:ea typeface="Calibri" panose="020F0502020204030204" pitchFamily="34" charset="0"/>
                <a:cs typeface="Calibri" panose="020F0502020204030204" pitchFamily="34" charset="0"/>
              </a:rPr>
              <a:t>:</a:t>
            </a:r>
          </a:p>
          <a:p>
            <a:pPr marL="800100" lvl="1" indent="-342900" algn="just">
              <a:buFont typeface="Wingdings" panose="05000000000000000000" pitchFamily="2" charset="2"/>
              <a:buChar char="ü"/>
            </a:pPr>
            <a:r>
              <a:rPr lang="it-IT" sz="2000" dirty="0">
                <a:solidFill>
                  <a:srgbClr val="C00000"/>
                </a:solidFill>
                <a:latin typeface="Calibri" panose="020F0502020204030204" pitchFamily="34" charset="0"/>
                <a:ea typeface="Calibri" panose="020F0502020204030204" pitchFamily="34" charset="0"/>
                <a:cs typeface="Calibri" panose="020F0502020204030204" pitchFamily="34" charset="0"/>
              </a:rPr>
              <a:t>percorsi integrati di assistenza e cura;</a:t>
            </a:r>
          </a:p>
          <a:p>
            <a:pPr marL="800100" lvl="1" indent="-342900" algn="just">
              <a:buFont typeface="Wingdings" panose="05000000000000000000" pitchFamily="2" charset="2"/>
              <a:buChar char="ü"/>
            </a:pPr>
            <a:r>
              <a:rPr lang="it-IT" sz="2000" dirty="0">
                <a:solidFill>
                  <a:srgbClr val="C00000"/>
                </a:solidFill>
                <a:latin typeface="Calibri" panose="020F0502020204030204" pitchFamily="34" charset="0"/>
                <a:cs typeface="Calibri" panose="020F0502020204030204" pitchFamily="34" charset="0"/>
              </a:rPr>
              <a:t>erogazione di efficaci ed efficienti servizi sanitari, in relazione alle modalità di allocazione delle complessive risorse sanitarie coinvolte, basati su avanzati sistemi per il supporto decisionale nella gestione clinica ottimizzata dei pazienti.</a:t>
            </a:r>
            <a:endParaRPr lang="it-IT" sz="20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gn="just">
              <a:spcAft>
                <a:spcPts val="0"/>
              </a:spcAft>
            </a:pPr>
            <a:endParaRPr lang="it-IT"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spcAft>
                <a:spcPts val="0"/>
              </a:spcAft>
              <a:buFont typeface="Wingdings" panose="05000000000000000000" pitchFamily="2" charset="2"/>
              <a:buChar char="Ø"/>
            </a:pPr>
            <a:r>
              <a:rPr lang="it-IT" sz="2400" dirty="0">
                <a:solidFill>
                  <a:srgbClr val="0070C0"/>
                </a:solidFill>
                <a:latin typeface="Calibri" panose="020F0502020204030204" pitchFamily="34" charset="0"/>
                <a:ea typeface="Calibri" panose="020F0502020204030204" pitchFamily="34" charset="0"/>
                <a:cs typeface="Calibri" panose="020F0502020204030204" pitchFamily="34" charset="0"/>
              </a:rPr>
              <a:t>Deciso grado di </a:t>
            </a:r>
            <a:r>
              <a:rPr lang="it-IT" sz="2400" b="1" dirty="0">
                <a:solidFill>
                  <a:srgbClr val="0070C0"/>
                </a:solidFill>
                <a:latin typeface="Calibri" panose="020F0502020204030204" pitchFamily="34" charset="0"/>
                <a:ea typeface="Calibri" panose="020F0502020204030204" pitchFamily="34" charset="0"/>
                <a:cs typeface="Calibri" panose="020F0502020204030204" pitchFamily="34" charset="0"/>
              </a:rPr>
              <a:t>innovazione di processo </a:t>
            </a:r>
            <a:r>
              <a:rPr lang="it-IT" sz="2400" dirty="0">
                <a:solidFill>
                  <a:srgbClr val="0070C0"/>
                </a:solidFill>
                <a:latin typeface="Calibri" panose="020F0502020204030204" pitchFamily="34" charset="0"/>
                <a:ea typeface="Calibri" panose="020F0502020204030204" pitchFamily="34" charset="0"/>
                <a:cs typeface="Calibri" panose="020F0502020204030204" pitchFamily="34" charset="0"/>
              </a:rPr>
              <a:t>in termini di:</a:t>
            </a:r>
            <a:endParaRPr lang="it-IT" sz="2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it-IT" sz="2000" dirty="0">
                <a:solidFill>
                  <a:srgbClr val="0070C0"/>
                </a:solidFill>
                <a:latin typeface="Calibri" panose="020F0502020204030204" pitchFamily="34" charset="0"/>
                <a:cs typeface="Calibri" panose="020F0502020204030204" pitchFamily="34" charset="0"/>
              </a:rPr>
              <a:t>processi clinici, caratterizzati da specifici aspetti di appropriatezza, personalizzazione e valore predittivo delle procedure di cura, con un avanzato supporto per una diagnosi precoce ed accurata e per ottimizzare il trattamento.</a:t>
            </a:r>
          </a:p>
          <a:p>
            <a:pPr lvl="1" algn="just"/>
            <a:endParaRPr lang="it-IT" sz="2400" b="1"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it-IT" sz="2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STROKE 5.0 è in grado di indurre un significativo impatto nell’ampio dominio della </a:t>
            </a:r>
            <a:r>
              <a:rPr lang="it-IT" sz="2400" b="1" i="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Salute Digitale</a:t>
            </a:r>
            <a:r>
              <a:rPr lang="it-IT" sz="24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con riferimento agli approcci metodologici e agli strumenti tecnologici che caratterizzano la piattaforma dei servizi. </a:t>
            </a:r>
            <a:endParaRPr lang="it-IT" sz="2400" dirty="0">
              <a:solidFill>
                <a:schemeClr val="accent6">
                  <a:lumMod val="75000"/>
                </a:schemeClr>
              </a:solidFill>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0"/>
              </a:spcAft>
            </a:pPr>
            <a:endParaRPr lang="it-IT" sz="2400" dirty="0"/>
          </a:p>
        </p:txBody>
      </p:sp>
    </p:spTree>
    <p:extLst>
      <p:ext uri="{BB962C8B-B14F-4D97-AF65-F5344CB8AC3E}">
        <p14:creationId xmlns:p14="http://schemas.microsoft.com/office/powerpoint/2010/main" val="17153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036204" y="182880"/>
            <a:ext cx="8175625"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4800" b="1" dirty="0" err="1"/>
              <a:t>Conclusioni</a:t>
            </a:r>
            <a:endParaRPr lang="en-GB" sz="4800" b="1" dirty="0"/>
          </a:p>
        </p:txBody>
      </p:sp>
      <p:sp>
        <p:nvSpPr>
          <p:cNvPr id="3" name="Rettangolo 2">
            <a:extLst>
              <a:ext uri="{FF2B5EF4-FFF2-40B4-BE49-F238E27FC236}">
                <a16:creationId xmlns:a16="http://schemas.microsoft.com/office/drawing/2014/main" id="{F4393F40-2387-4F3C-A93C-FF58A6F205C8}"/>
              </a:ext>
            </a:extLst>
          </p:cNvPr>
          <p:cNvSpPr/>
          <p:nvPr/>
        </p:nvSpPr>
        <p:spPr>
          <a:xfrm>
            <a:off x="491797" y="1256393"/>
            <a:ext cx="11403724" cy="4739759"/>
          </a:xfrm>
          <a:prstGeom prst="rect">
            <a:avLst/>
          </a:prstGeom>
        </p:spPr>
        <p:txBody>
          <a:bodyPr wrap="square">
            <a:spAutoFit/>
          </a:bodyPr>
          <a:lstStyle/>
          <a:p>
            <a:pPr marL="171450" indent="-171450" algn="just">
              <a:spcAft>
                <a:spcPts val="0"/>
              </a:spcAft>
              <a:buFont typeface="Wingdings" panose="05000000000000000000" pitchFamily="2" charset="2"/>
              <a:buChar char="v"/>
            </a:pPr>
            <a:r>
              <a:rPr lang="it-IT" sz="1600" dirty="0">
                <a:latin typeface="Calibri" panose="020F0502020204030204" pitchFamily="34" charset="0"/>
                <a:ea typeface="Calibri" panose="020F0502020204030204" pitchFamily="34" charset="0"/>
                <a:cs typeface="Calibri" panose="020F0502020204030204" pitchFamily="34" charset="0"/>
              </a:rPr>
              <a:t>I seguenti fattori contribuiscono a rendere sempre più forte la pressione esercitata sui sistemi sanitari:</a:t>
            </a:r>
            <a:endParaRPr lang="it-IT" sz="16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it-IT" sz="1200" dirty="0">
                <a:solidFill>
                  <a:srgbClr val="C00000"/>
                </a:solidFill>
                <a:latin typeface="Calibri" panose="020F0502020204030204" pitchFamily="34" charset="0"/>
                <a:ea typeface="Calibri" panose="020F0502020204030204" pitchFamily="34" charset="0"/>
                <a:cs typeface="Calibri" panose="020F0502020204030204" pitchFamily="34" charset="0"/>
              </a:rPr>
              <a:t>i cittadini sono sempre più esigenti relativamente alla disponibilità di servizi sanitari e di cure di alta qualità;</a:t>
            </a:r>
            <a:endParaRPr lang="it-IT" sz="12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it-IT" sz="1200" dirty="0">
                <a:solidFill>
                  <a:srgbClr val="C00000"/>
                </a:solidFill>
                <a:latin typeface="Calibri" panose="020F0502020204030204" pitchFamily="34" charset="0"/>
                <a:ea typeface="Calibri" panose="020F0502020204030204" pitchFamily="34" charset="0"/>
                <a:cs typeface="Calibri" panose="020F0502020204030204" pitchFamily="34" charset="0"/>
              </a:rPr>
              <a:t>i manager sanitari indirizzano i loro sforzi nel fornire servizi a costi ragionevoli, mentre rimane costante l’esigenza di rispondere in modo appropriato, tempestivo ed efficiente ai gravi eventi acuti in condizioni di emergenza/urgenza, ulteriormente aggravata a causa del progressivo invecchiamento della popolazione;</a:t>
            </a:r>
            <a:endParaRPr lang="it-IT" sz="12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it-IT" sz="1200" dirty="0">
                <a:solidFill>
                  <a:srgbClr val="C00000"/>
                </a:solidFill>
                <a:latin typeface="Calibri" panose="020F0502020204030204" pitchFamily="34" charset="0"/>
                <a:ea typeface="Calibri" panose="020F0502020204030204" pitchFamily="34" charset="0"/>
                <a:cs typeface="Calibri" panose="020F0502020204030204" pitchFamily="34" charset="0"/>
              </a:rPr>
              <a:t>i medici sono sempre più orientati verso la pratica della medicina basata sull’evidenza, con una particolare attenzione alla gestione accurata del rischio clinico.</a:t>
            </a:r>
          </a:p>
          <a:p>
            <a:pPr marL="171450" indent="-171450" algn="just">
              <a:spcAft>
                <a:spcPts val="0"/>
              </a:spcAft>
              <a:buFont typeface="Wingdings" panose="05000000000000000000" pitchFamily="2" charset="2"/>
              <a:buChar char="v"/>
            </a:pPr>
            <a:endParaRPr lang="it-IT" sz="1200" dirty="0">
              <a:latin typeface="Calibri" panose="020F0502020204030204" pitchFamily="34" charset="0"/>
              <a:ea typeface="Calibri" panose="020F0502020204030204" pitchFamily="34" charset="0"/>
              <a:cs typeface="Calibri" panose="020F0502020204030204" pitchFamily="34" charset="0"/>
            </a:endParaRPr>
          </a:p>
          <a:p>
            <a:pPr marL="171450" indent="-171450" algn="just">
              <a:spcAft>
                <a:spcPts val="0"/>
              </a:spcAft>
              <a:buFont typeface="Wingdings" panose="05000000000000000000" pitchFamily="2" charset="2"/>
              <a:buChar char="v"/>
            </a:pPr>
            <a:r>
              <a:rPr lang="it-IT" sz="1600" dirty="0">
                <a:solidFill>
                  <a:srgbClr val="0070C0"/>
                </a:solidFill>
                <a:latin typeface="Calibri" panose="020F0502020204030204" pitchFamily="34" charset="0"/>
                <a:ea typeface="Calibri" panose="020F0502020204030204" pitchFamily="34" charset="0"/>
                <a:cs typeface="Calibri" panose="020F0502020204030204" pitchFamily="34" charset="0"/>
              </a:rPr>
              <a:t>Il miglioramento della qualità dell'assistenza sanitaria, con un adeguato controllo dei costi, richiede l'eliminazione di tutti gli elementi che indeboliscono la qualità dell’intero processo di assistenza e cura (prevenzione - diagnosi - prognosi - terapia) e l'applicazione di procedure innovative e più accurate per la gestione del rischio clinico. </a:t>
            </a:r>
          </a:p>
          <a:p>
            <a:pPr marL="171450" indent="-171450" algn="just">
              <a:spcAft>
                <a:spcPts val="0"/>
              </a:spcAft>
              <a:buFont typeface="Wingdings" panose="05000000000000000000" pitchFamily="2" charset="2"/>
              <a:buChar char="v"/>
            </a:pPr>
            <a:endParaRPr lang="it-IT" sz="1200" dirty="0">
              <a:latin typeface="Calibri" panose="020F0502020204030204" pitchFamily="34" charset="0"/>
              <a:ea typeface="Calibri" panose="020F0502020204030204" pitchFamily="34" charset="0"/>
              <a:cs typeface="Calibri" panose="020F0502020204030204" pitchFamily="34" charset="0"/>
            </a:endParaRPr>
          </a:p>
          <a:p>
            <a:pPr marL="171450" indent="-171450" algn="just">
              <a:spcAft>
                <a:spcPts val="0"/>
              </a:spcAft>
              <a:buFont typeface="Wingdings" panose="05000000000000000000" pitchFamily="2" charset="2"/>
              <a:buChar char="v"/>
            </a:pPr>
            <a:r>
              <a:rPr lang="it-IT" sz="16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Le tecnologie e le metodologie dell’</a:t>
            </a:r>
            <a:r>
              <a:rPr lang="it-IT" sz="1600" i="1" dirty="0" err="1">
                <a:solidFill>
                  <a:schemeClr val="accent6">
                    <a:lumMod val="50000"/>
                  </a:schemeClr>
                </a:solidFill>
                <a:latin typeface="Calibri" panose="020F0502020204030204" pitchFamily="34" charset="0"/>
                <a:ea typeface="Times New Roman" panose="02020603050405020304" pitchFamily="18" charset="0"/>
                <a:cs typeface="Times New Roman" panose="02020603050405020304" pitchFamily="18" charset="0"/>
              </a:rPr>
              <a:t>eHealth</a:t>
            </a:r>
            <a:r>
              <a:rPr lang="it-IT" sz="1600" b="1"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 </a:t>
            </a:r>
            <a:r>
              <a:rPr lang="it-IT" sz="16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possono svolgere un ruolo sempre più rilevante e determinante. Negli ultimi anni si è assistito ad un crescente sviluppo di soluzioni tecnologiche molto efficaci (soprattutto favorite dal crescente sviluppo dell’</a:t>
            </a:r>
            <a:r>
              <a:rPr lang="it-IT" sz="1600" b="1" i="1" u="sng"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intelligenza artificiale</a:t>
            </a:r>
            <a:r>
              <a:rPr lang="it-IT" sz="16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 per promuovere sia la medicina basata sulle evidenze che le migliori pratiche cliniche. Queste soluzioni hanno, infatti, la potenzialità di contribuire a ridurre gli errori dovuti all’incertezza migliorando al contempo l'efficacia e l'efficienza dei processi clinici e dei servizi erogati.</a:t>
            </a:r>
            <a:r>
              <a:rPr lang="it-IT" sz="1400" dirty="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 </a:t>
            </a:r>
          </a:p>
          <a:p>
            <a:pPr marL="171450" indent="-171450" algn="just">
              <a:spcAft>
                <a:spcPts val="0"/>
              </a:spcAft>
              <a:buFont typeface="Wingdings" panose="05000000000000000000" pitchFamily="2" charset="2"/>
              <a:buChar char="v"/>
            </a:pPr>
            <a:endParaRPr lang="it-IT" sz="1200" dirty="0">
              <a:latin typeface="Calibri" panose="020F0502020204030204" pitchFamily="34" charset="0"/>
              <a:ea typeface="Calibri" panose="020F0502020204030204" pitchFamily="34" charset="0"/>
              <a:cs typeface="Calibri" panose="020F0502020204030204" pitchFamily="34" charset="0"/>
            </a:endParaRPr>
          </a:p>
          <a:p>
            <a:pPr marL="171450" indent="-171450" algn="just">
              <a:spcAft>
                <a:spcPts val="0"/>
              </a:spcAft>
              <a:buFont typeface="Wingdings" panose="05000000000000000000" pitchFamily="2" charset="2"/>
              <a:buChar char="v"/>
            </a:pPr>
            <a:r>
              <a:rPr lang="it-IT" sz="16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In questo contesto, </a:t>
            </a:r>
            <a:r>
              <a:rPr lang="it-IT" sz="160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la sfida </a:t>
            </a:r>
            <a:r>
              <a:rPr lang="it-IT" sz="16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che STROKE 5.0 intende affrontare consiste nel fornire un approccio integrato e olistico basato sulla continuità e sulla personalizzazione della cura del paziente, nel definire e sviluppare procedure di assistenza sanitaria e workflows basati sull’evidenza scientifica e in sintonia con le migliori pratiche cliniche esistenti, in modo da definire efficaci percorsi di cura fortemente personalizzati.</a:t>
            </a:r>
            <a:endParaRPr lang="it-IT" sz="1600" dirty="0">
              <a:solidFill>
                <a:schemeClr val="accent4">
                  <a:lumMod val="50000"/>
                </a:schemeClr>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1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227697" y="137226"/>
            <a:ext cx="5736604"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4800" b="1" dirty="0"/>
              <a:t>STROKE 5.0: </a:t>
            </a:r>
            <a:r>
              <a:rPr lang="en-GB" sz="4800" b="1" dirty="0" err="1"/>
              <a:t>visione</a:t>
            </a:r>
            <a:endParaRPr lang="en-GB" sz="4800" b="1" dirty="0"/>
          </a:p>
        </p:txBody>
      </p:sp>
      <p:sp>
        <p:nvSpPr>
          <p:cNvPr id="23" name="Segnaposto contenuto 4">
            <a:extLst>
              <a:ext uri="{FF2B5EF4-FFF2-40B4-BE49-F238E27FC236}">
                <a16:creationId xmlns:a16="http://schemas.microsoft.com/office/drawing/2014/main" id="{BC540D0D-CB7A-4359-A71D-E030AD800D35}"/>
              </a:ext>
            </a:extLst>
          </p:cNvPr>
          <p:cNvSpPr txBox="1">
            <a:spLocks/>
          </p:cNvSpPr>
          <p:nvPr/>
        </p:nvSpPr>
        <p:spPr>
          <a:xfrm>
            <a:off x="662152" y="1099257"/>
            <a:ext cx="11132538" cy="50272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dirty="0"/>
              <a:t>Forte </a:t>
            </a:r>
            <a:r>
              <a:rPr lang="it-IT" b="1" dirty="0">
                <a:solidFill>
                  <a:schemeClr val="accent2">
                    <a:lumMod val="75000"/>
                  </a:schemeClr>
                </a:solidFill>
              </a:rPr>
              <a:t>integrazione</a:t>
            </a:r>
            <a:r>
              <a:rPr lang="it-IT" dirty="0"/>
              <a:t> tra </a:t>
            </a:r>
            <a:r>
              <a:rPr lang="it-IT" b="1" dirty="0">
                <a:solidFill>
                  <a:srgbClr val="C00000"/>
                </a:solidFill>
              </a:rPr>
              <a:t>innovativi </a:t>
            </a:r>
            <a:r>
              <a:rPr lang="it-IT" b="1" u="sng" dirty="0">
                <a:solidFill>
                  <a:srgbClr val="C00000"/>
                </a:solidFill>
              </a:rPr>
              <a:t>Modelli Organizzativi</a:t>
            </a:r>
            <a:r>
              <a:rPr lang="it-IT" dirty="0"/>
              <a:t>, </a:t>
            </a:r>
            <a:r>
              <a:rPr lang="it-IT" b="1" dirty="0">
                <a:solidFill>
                  <a:srgbClr val="0070C0"/>
                </a:solidFill>
              </a:rPr>
              <a:t>appropriati </a:t>
            </a:r>
            <a:r>
              <a:rPr lang="it-IT" b="1" u="sng" dirty="0">
                <a:solidFill>
                  <a:srgbClr val="0070C0"/>
                </a:solidFill>
              </a:rPr>
              <a:t>Modelli di Cura</a:t>
            </a:r>
            <a:r>
              <a:rPr lang="it-IT" dirty="0"/>
              <a:t>, </a:t>
            </a:r>
            <a:r>
              <a:rPr lang="it-IT" b="1" dirty="0">
                <a:solidFill>
                  <a:schemeClr val="accent6">
                    <a:lumMod val="75000"/>
                  </a:schemeClr>
                </a:solidFill>
              </a:rPr>
              <a:t>avanzati </a:t>
            </a:r>
            <a:r>
              <a:rPr lang="it-IT" b="1" u="sng" dirty="0">
                <a:solidFill>
                  <a:schemeClr val="accent6">
                    <a:lumMod val="75000"/>
                  </a:schemeClr>
                </a:solidFill>
              </a:rPr>
              <a:t>Servizi Digitali</a:t>
            </a:r>
            <a:r>
              <a:rPr lang="it-IT" dirty="0"/>
              <a:t>, </a:t>
            </a:r>
            <a:r>
              <a:rPr lang="it-IT" b="1" dirty="0">
                <a:solidFill>
                  <a:srgbClr val="7030A0"/>
                </a:solidFill>
              </a:rPr>
              <a:t>efficiente </a:t>
            </a:r>
            <a:r>
              <a:rPr lang="it-IT" b="1" u="sng" dirty="0">
                <a:solidFill>
                  <a:srgbClr val="7030A0"/>
                </a:solidFill>
              </a:rPr>
              <a:t>Gestione delle Risorse</a:t>
            </a:r>
          </a:p>
          <a:p>
            <a:pPr marL="0" indent="0">
              <a:buFont typeface="Arial" panose="020B0604020202020204" pitchFamily="34" charset="0"/>
              <a:buNone/>
            </a:pPr>
            <a:r>
              <a:rPr lang="it-IT" sz="4300" dirty="0"/>
              <a:t> </a:t>
            </a:r>
          </a:p>
          <a:p>
            <a:pPr marL="1828800" lvl="4" indent="0">
              <a:buFont typeface="Arial" panose="020B0604020202020204" pitchFamily="34" charset="0"/>
              <a:buNone/>
              <a:tabLst>
                <a:tab pos="5018088" algn="l"/>
              </a:tabLst>
            </a:pPr>
            <a:endParaRPr lang="it-IT" sz="2000" dirty="0"/>
          </a:p>
          <a:p>
            <a:pPr marL="0" indent="0">
              <a:buFont typeface="Arial" panose="020B0604020202020204" pitchFamily="34" charset="0"/>
              <a:buNone/>
            </a:pPr>
            <a:endParaRPr lang="it-IT" dirty="0"/>
          </a:p>
        </p:txBody>
      </p:sp>
      <p:grpSp>
        <p:nvGrpSpPr>
          <p:cNvPr id="24" name="13 Grupo">
            <a:extLst>
              <a:ext uri="{FF2B5EF4-FFF2-40B4-BE49-F238E27FC236}">
                <a16:creationId xmlns:a16="http://schemas.microsoft.com/office/drawing/2014/main" id="{3BDC9497-ED54-41EC-B40D-C260F28BBE30}"/>
              </a:ext>
            </a:extLst>
          </p:cNvPr>
          <p:cNvGrpSpPr>
            <a:grpSpLocks/>
          </p:cNvGrpSpPr>
          <p:nvPr/>
        </p:nvGrpSpPr>
        <p:grpSpPr bwMode="auto">
          <a:xfrm>
            <a:off x="2187760" y="2003138"/>
            <a:ext cx="8010144" cy="4443381"/>
            <a:chOff x="3614184" y="2112107"/>
            <a:chExt cx="5080620" cy="4229844"/>
          </a:xfrm>
        </p:grpSpPr>
        <p:pic>
          <p:nvPicPr>
            <p:cNvPr id="25" name="14 Imagen" descr="PPP_CSYMB_CLP_circlepuzzle4.png">
              <a:extLst>
                <a:ext uri="{FF2B5EF4-FFF2-40B4-BE49-F238E27FC236}">
                  <a16:creationId xmlns:a16="http://schemas.microsoft.com/office/drawing/2014/main" id="{E8B172A2-5037-4AF0-96FE-C86DB168BD82}"/>
                </a:ext>
              </a:extLst>
            </p:cNvPr>
            <p:cNvPicPr>
              <a:picLocks/>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14184" y="2112107"/>
              <a:ext cx="5080620" cy="4229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15 CuadroTexto">
              <a:extLst>
                <a:ext uri="{FF2B5EF4-FFF2-40B4-BE49-F238E27FC236}">
                  <a16:creationId xmlns:a16="http://schemas.microsoft.com/office/drawing/2014/main" id="{36692F62-71CD-47DC-92E9-1CD8F1B0F10B}"/>
                </a:ext>
              </a:extLst>
            </p:cNvPr>
            <p:cNvSpPr txBox="1"/>
            <p:nvPr/>
          </p:nvSpPr>
          <p:spPr>
            <a:xfrm>
              <a:off x="5288480" y="2995458"/>
              <a:ext cx="1746171" cy="1077408"/>
            </a:xfrm>
            <a:prstGeom prst="rect">
              <a:avLst/>
            </a:prstGeom>
            <a:noFill/>
            <a:scene3d>
              <a:camera prst="orthographicFront">
                <a:rot lat="19799996" lon="0" rev="0"/>
              </a:camera>
              <a:lightRig rig="threePt" dir="t"/>
            </a:scene3d>
          </p:spPr>
          <p:txBody>
            <a:bodyPr wrap="square">
              <a:spAutoFit/>
            </a:bodyPr>
            <a:lstStyle/>
            <a:p>
              <a:pPr algn="ctr" fontAlgn="auto">
                <a:spcBef>
                  <a:spcPts val="0"/>
                </a:spcBef>
                <a:spcAft>
                  <a:spcPts val="0"/>
                </a:spcAft>
                <a:defRPr/>
              </a:pPr>
              <a:r>
                <a:rPr lang="es-CO" sz="3200" b="1" dirty="0"/>
                <a:t>SISTEMA</a:t>
              </a:r>
            </a:p>
            <a:p>
              <a:pPr algn="ctr" fontAlgn="auto">
                <a:spcBef>
                  <a:spcPts val="0"/>
                </a:spcBef>
                <a:spcAft>
                  <a:spcPts val="0"/>
                </a:spcAft>
                <a:defRPr/>
              </a:pPr>
              <a:r>
                <a:rPr lang="es-CO" sz="3200" b="1" dirty="0"/>
                <a:t>SANITARIO</a:t>
              </a:r>
            </a:p>
          </p:txBody>
        </p:sp>
        <p:sp>
          <p:nvSpPr>
            <p:cNvPr id="27" name="16 CuadroTexto">
              <a:extLst>
                <a:ext uri="{FF2B5EF4-FFF2-40B4-BE49-F238E27FC236}">
                  <a16:creationId xmlns:a16="http://schemas.microsoft.com/office/drawing/2014/main" id="{20F6ACD6-1630-4F81-9C4C-3C2F43F96795}"/>
                </a:ext>
              </a:extLst>
            </p:cNvPr>
            <p:cNvSpPr txBox="1"/>
            <p:nvPr/>
          </p:nvSpPr>
          <p:spPr>
            <a:xfrm rot="1189404">
              <a:off x="6608544" y="2311571"/>
              <a:ext cx="1263588" cy="831143"/>
            </a:xfrm>
            <a:prstGeom prst="rect">
              <a:avLst/>
            </a:prstGeom>
            <a:noFill/>
            <a:scene3d>
              <a:camera prst="orthographicFront">
                <a:rot lat="19799996" lon="0" rev="0"/>
              </a:camera>
              <a:lightRig rig="threePt" dir="t"/>
            </a:scene3d>
          </p:spPr>
          <p:txBody>
            <a:bodyPr wrap="square">
              <a:spAutoFit/>
            </a:bodyPr>
            <a:lstStyle/>
            <a:p>
              <a:pPr algn="ctr" fontAlgn="auto">
                <a:spcBef>
                  <a:spcPts val="0"/>
                </a:spcBef>
                <a:spcAft>
                  <a:spcPts val="0"/>
                </a:spcAft>
                <a:defRPr/>
              </a:pPr>
              <a:r>
                <a:rPr lang="en-GB" sz="2400" b="1" dirty="0" err="1">
                  <a:latin typeface="+mn-lt"/>
                  <a:ea typeface="+mn-ea"/>
                  <a:cs typeface="+mn-cs"/>
                </a:rPr>
                <a:t>Modelli</a:t>
              </a:r>
              <a:r>
                <a:rPr lang="en-GB" sz="2400" b="1" dirty="0">
                  <a:latin typeface="+mn-lt"/>
                  <a:ea typeface="+mn-ea"/>
                  <a:cs typeface="+mn-cs"/>
                </a:rPr>
                <a:t> di </a:t>
              </a:r>
              <a:r>
                <a:rPr lang="en-GB" sz="2400" b="1" dirty="0" err="1">
                  <a:latin typeface="+mn-lt"/>
                  <a:ea typeface="+mn-ea"/>
                  <a:cs typeface="+mn-cs"/>
                </a:rPr>
                <a:t>Cura</a:t>
              </a:r>
              <a:endParaRPr lang="en-GB" sz="2400" b="1" dirty="0">
                <a:latin typeface="+mn-lt"/>
                <a:ea typeface="+mn-ea"/>
                <a:cs typeface="+mn-cs"/>
              </a:endParaRPr>
            </a:p>
          </p:txBody>
        </p:sp>
        <p:sp>
          <p:nvSpPr>
            <p:cNvPr id="28" name="17 CuadroTexto">
              <a:extLst>
                <a:ext uri="{FF2B5EF4-FFF2-40B4-BE49-F238E27FC236}">
                  <a16:creationId xmlns:a16="http://schemas.microsoft.com/office/drawing/2014/main" id="{04AE3258-9154-40B6-80E5-88FA49166BD1}"/>
                </a:ext>
              </a:extLst>
            </p:cNvPr>
            <p:cNvSpPr txBox="1"/>
            <p:nvPr/>
          </p:nvSpPr>
          <p:spPr>
            <a:xfrm rot="19771812">
              <a:off x="7076700" y="4041017"/>
              <a:ext cx="1198161" cy="1698326"/>
            </a:xfrm>
            <a:prstGeom prst="rect">
              <a:avLst/>
            </a:prstGeom>
            <a:noFill/>
            <a:scene3d>
              <a:camera prst="orthographicFront">
                <a:rot lat="19799996" lon="0" rev="0"/>
              </a:camera>
              <a:lightRig rig="threePt" dir="t"/>
            </a:scene3d>
          </p:spPr>
          <p:txBody>
            <a:bodyPr>
              <a:spAutoFit/>
            </a:bodyPr>
            <a:lstStyle/>
            <a:p>
              <a:pPr algn="ctr" fontAlgn="auto">
                <a:spcBef>
                  <a:spcPts val="0"/>
                </a:spcBef>
                <a:spcAft>
                  <a:spcPts val="0"/>
                </a:spcAft>
                <a:defRPr/>
              </a:pPr>
              <a:r>
                <a:rPr lang="en-GB" sz="3200" b="1" dirty="0" err="1">
                  <a:latin typeface="+mn-lt"/>
                  <a:ea typeface="+mn-ea"/>
                  <a:cs typeface="+mn-cs"/>
                </a:rPr>
                <a:t>Servizi</a:t>
              </a:r>
              <a:r>
                <a:rPr lang="en-GB" sz="3200" b="1" dirty="0">
                  <a:latin typeface="+mn-lt"/>
                  <a:ea typeface="+mn-ea"/>
                  <a:cs typeface="+mn-cs"/>
                </a:rPr>
                <a:t> </a:t>
              </a:r>
              <a:r>
                <a:rPr lang="en-GB" sz="3200" b="1" dirty="0" err="1">
                  <a:latin typeface="+mn-lt"/>
                  <a:ea typeface="+mn-ea"/>
                  <a:cs typeface="+mn-cs"/>
                </a:rPr>
                <a:t>Digitali</a:t>
              </a:r>
              <a:endParaRPr lang="en-GB" sz="3200" b="1" dirty="0">
                <a:latin typeface="+mn-lt"/>
                <a:ea typeface="+mn-ea"/>
                <a:cs typeface="+mn-cs"/>
              </a:endParaRPr>
            </a:p>
          </p:txBody>
        </p:sp>
        <p:sp>
          <p:nvSpPr>
            <p:cNvPr id="29" name="18 CuadroTexto">
              <a:extLst>
                <a:ext uri="{FF2B5EF4-FFF2-40B4-BE49-F238E27FC236}">
                  <a16:creationId xmlns:a16="http://schemas.microsoft.com/office/drawing/2014/main" id="{761EE618-8176-4671-ADC4-4ADADF37E023}"/>
                </a:ext>
              </a:extLst>
            </p:cNvPr>
            <p:cNvSpPr txBox="1"/>
            <p:nvPr/>
          </p:nvSpPr>
          <p:spPr>
            <a:xfrm rot="1417964">
              <a:off x="3959710" y="4407570"/>
              <a:ext cx="1721356" cy="831143"/>
            </a:xfrm>
            <a:prstGeom prst="rect">
              <a:avLst/>
            </a:prstGeom>
            <a:noFill/>
            <a:scene3d>
              <a:camera prst="orthographicFront">
                <a:rot lat="19799996" lon="0" rev="0"/>
              </a:camera>
              <a:lightRig rig="threePt" dir="t"/>
            </a:scene3d>
          </p:spPr>
          <p:txBody>
            <a:bodyPr wrap="square">
              <a:spAutoFit/>
            </a:bodyPr>
            <a:lstStyle/>
            <a:p>
              <a:pPr algn="ctr" fontAlgn="auto">
                <a:spcBef>
                  <a:spcPts val="0"/>
                </a:spcBef>
                <a:spcAft>
                  <a:spcPts val="0"/>
                </a:spcAft>
                <a:defRPr/>
              </a:pPr>
              <a:r>
                <a:rPr lang="en-GB" sz="2400" b="1" dirty="0" err="1">
                  <a:solidFill>
                    <a:schemeClr val="bg1"/>
                  </a:solidFill>
                  <a:latin typeface="+mn-lt"/>
                  <a:ea typeface="+mn-ea"/>
                  <a:cs typeface="+mn-cs"/>
                </a:rPr>
                <a:t>Gestione</a:t>
              </a:r>
              <a:r>
                <a:rPr lang="en-GB" sz="2400" b="1" dirty="0">
                  <a:solidFill>
                    <a:schemeClr val="bg1"/>
                  </a:solidFill>
                  <a:latin typeface="+mn-lt"/>
                  <a:ea typeface="+mn-ea"/>
                  <a:cs typeface="+mn-cs"/>
                </a:rPr>
                <a:t> </a:t>
              </a:r>
              <a:r>
                <a:rPr lang="en-GB" sz="2400" b="1" dirty="0" err="1">
                  <a:solidFill>
                    <a:schemeClr val="bg1"/>
                  </a:solidFill>
                  <a:latin typeface="+mn-lt"/>
                  <a:ea typeface="+mn-ea"/>
                  <a:cs typeface="+mn-cs"/>
                </a:rPr>
                <a:t>delle</a:t>
              </a:r>
              <a:r>
                <a:rPr lang="en-GB" sz="2400" b="1" dirty="0">
                  <a:solidFill>
                    <a:schemeClr val="bg1"/>
                  </a:solidFill>
                  <a:latin typeface="+mn-lt"/>
                  <a:ea typeface="+mn-ea"/>
                  <a:cs typeface="+mn-cs"/>
                </a:rPr>
                <a:t> </a:t>
              </a:r>
              <a:r>
                <a:rPr lang="en-GB" sz="2400" b="1" dirty="0" err="1">
                  <a:solidFill>
                    <a:schemeClr val="bg1"/>
                  </a:solidFill>
                  <a:latin typeface="+mn-lt"/>
                  <a:ea typeface="+mn-ea"/>
                  <a:cs typeface="+mn-cs"/>
                </a:rPr>
                <a:t>Risorse</a:t>
              </a:r>
              <a:endParaRPr lang="en-GB" sz="2400" b="1" dirty="0">
                <a:solidFill>
                  <a:schemeClr val="bg1"/>
                </a:solidFill>
                <a:latin typeface="+mn-lt"/>
                <a:ea typeface="+mn-ea"/>
                <a:cs typeface="+mn-cs"/>
              </a:endParaRPr>
            </a:p>
          </p:txBody>
        </p:sp>
        <p:sp>
          <p:nvSpPr>
            <p:cNvPr id="30" name="19 CuadroTexto">
              <a:extLst>
                <a:ext uri="{FF2B5EF4-FFF2-40B4-BE49-F238E27FC236}">
                  <a16:creationId xmlns:a16="http://schemas.microsoft.com/office/drawing/2014/main" id="{019801ED-656B-43BA-B358-91E81B1B5459}"/>
                </a:ext>
              </a:extLst>
            </p:cNvPr>
            <p:cNvSpPr txBox="1"/>
            <p:nvPr/>
          </p:nvSpPr>
          <p:spPr>
            <a:xfrm rot="19233732">
              <a:off x="4208322" y="2442299"/>
              <a:ext cx="1473132" cy="646445"/>
            </a:xfrm>
            <a:prstGeom prst="rect">
              <a:avLst/>
            </a:prstGeom>
            <a:noFill/>
            <a:scene3d>
              <a:camera prst="orthographicFront">
                <a:rot lat="19799996" lon="0" rev="0"/>
              </a:camera>
              <a:lightRig rig="threePt" dir="t"/>
            </a:scene3d>
          </p:spPr>
          <p:txBody>
            <a:bodyPr wrap="square">
              <a:spAutoFit/>
            </a:bodyPr>
            <a:lstStyle/>
            <a:p>
              <a:pPr algn="ctr" fontAlgn="auto">
                <a:spcBef>
                  <a:spcPts val="0"/>
                </a:spcBef>
                <a:spcAft>
                  <a:spcPts val="0"/>
                </a:spcAft>
                <a:defRPr/>
              </a:pPr>
              <a:r>
                <a:rPr lang="en-GB" b="1" dirty="0" err="1">
                  <a:solidFill>
                    <a:schemeClr val="bg1"/>
                  </a:solidFill>
                  <a:latin typeface="Arial"/>
                  <a:cs typeface="Arial"/>
                </a:rPr>
                <a:t>Modelli</a:t>
              </a:r>
              <a:r>
                <a:rPr lang="en-GB" b="1" dirty="0">
                  <a:solidFill>
                    <a:schemeClr val="bg1"/>
                  </a:solidFill>
                  <a:latin typeface="Arial"/>
                  <a:cs typeface="Arial"/>
                </a:rPr>
                <a:t> </a:t>
              </a:r>
              <a:r>
                <a:rPr lang="en-GB" b="1" dirty="0" err="1">
                  <a:solidFill>
                    <a:schemeClr val="bg1"/>
                  </a:solidFill>
                  <a:latin typeface="Arial"/>
                  <a:cs typeface="Arial"/>
                </a:rPr>
                <a:t>Organizzativi</a:t>
              </a:r>
              <a:endParaRPr lang="en-GB" b="1" dirty="0">
                <a:solidFill>
                  <a:schemeClr val="bg1"/>
                </a:solidFill>
                <a:latin typeface="Arial"/>
                <a:cs typeface="Arial"/>
              </a:endParaRPr>
            </a:p>
          </p:txBody>
        </p:sp>
      </p:grpSp>
    </p:spTree>
    <p:extLst>
      <p:ext uri="{BB962C8B-B14F-4D97-AF65-F5344CB8AC3E}">
        <p14:creationId xmlns:p14="http://schemas.microsoft.com/office/powerpoint/2010/main" val="417849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227697" y="137226"/>
            <a:ext cx="5736604"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4800" b="1" dirty="0"/>
              <a:t>STROKE 5.0: </a:t>
            </a:r>
            <a:r>
              <a:rPr lang="en-GB" sz="4800" b="1" dirty="0" err="1"/>
              <a:t>soluzione</a:t>
            </a:r>
            <a:endParaRPr lang="en-GB" sz="4800" b="1" dirty="0"/>
          </a:p>
        </p:txBody>
      </p:sp>
      <p:sp>
        <p:nvSpPr>
          <p:cNvPr id="11" name="Segnaposto contenuto 4">
            <a:extLst>
              <a:ext uri="{FF2B5EF4-FFF2-40B4-BE49-F238E27FC236}">
                <a16:creationId xmlns:a16="http://schemas.microsoft.com/office/drawing/2014/main" id="{066FB2AA-9610-4747-8828-BB1B67178731}"/>
              </a:ext>
            </a:extLst>
          </p:cNvPr>
          <p:cNvSpPr txBox="1">
            <a:spLocks/>
          </p:cNvSpPr>
          <p:nvPr/>
        </p:nvSpPr>
        <p:spPr>
          <a:xfrm>
            <a:off x="706355" y="1133856"/>
            <a:ext cx="11057020" cy="497599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3200" b="1" u="sng" dirty="0">
                <a:solidFill>
                  <a:schemeClr val="accent2">
                    <a:lumMod val="75000"/>
                  </a:schemeClr>
                </a:solidFill>
              </a:rPr>
              <a:t>Piattaforma Tecnologica di «</a:t>
            </a:r>
            <a:r>
              <a:rPr lang="it-IT" sz="3200" b="1" u="sng" dirty="0">
                <a:solidFill>
                  <a:srgbClr val="7030A0"/>
                </a:solidFill>
              </a:rPr>
              <a:t>Digital Services</a:t>
            </a:r>
            <a:r>
              <a:rPr lang="it-IT" sz="3200" b="1" u="sng" dirty="0">
                <a:solidFill>
                  <a:schemeClr val="accent2">
                    <a:lumMod val="75000"/>
                  </a:schemeClr>
                </a:solidFill>
              </a:rPr>
              <a:t>»</a:t>
            </a:r>
            <a:r>
              <a:rPr lang="it-IT" sz="3200" b="1" dirty="0">
                <a:solidFill>
                  <a:schemeClr val="accent2">
                    <a:lumMod val="75000"/>
                  </a:schemeClr>
                </a:solidFill>
              </a:rPr>
              <a:t> come fattore abilitante per la forte integrazione tra </a:t>
            </a:r>
            <a:r>
              <a:rPr lang="it-IT" sz="3200" b="1" u="sng" dirty="0">
                <a:solidFill>
                  <a:srgbClr val="00B050"/>
                </a:solidFill>
              </a:rPr>
              <a:t>Modelli Organizzativi</a:t>
            </a:r>
            <a:r>
              <a:rPr lang="it-IT" sz="3200" b="1" dirty="0">
                <a:solidFill>
                  <a:schemeClr val="accent2">
                    <a:lumMod val="75000"/>
                  </a:schemeClr>
                </a:solidFill>
              </a:rPr>
              <a:t>, </a:t>
            </a:r>
            <a:r>
              <a:rPr lang="it-IT" sz="3200" b="1" u="sng" dirty="0">
                <a:solidFill>
                  <a:srgbClr val="0070C0"/>
                </a:solidFill>
              </a:rPr>
              <a:t>Modelli di Cura </a:t>
            </a:r>
            <a:r>
              <a:rPr lang="it-IT" sz="3200" b="1" dirty="0">
                <a:solidFill>
                  <a:schemeClr val="accent2">
                    <a:lumMod val="75000"/>
                  </a:schemeClr>
                </a:solidFill>
              </a:rPr>
              <a:t>e </a:t>
            </a:r>
            <a:r>
              <a:rPr lang="it-IT" sz="3200" b="1" u="sng" dirty="0">
                <a:solidFill>
                  <a:schemeClr val="accent4">
                    <a:lumMod val="50000"/>
                  </a:schemeClr>
                </a:solidFill>
              </a:rPr>
              <a:t>Gestione delle Risorse</a:t>
            </a:r>
          </a:p>
          <a:p>
            <a:pPr marL="0" indent="0">
              <a:buFont typeface="Arial" panose="020B0604020202020204" pitchFamily="34" charset="0"/>
              <a:buNone/>
              <a:tabLst>
                <a:tab pos="5018088" algn="l"/>
              </a:tabLst>
            </a:pPr>
            <a:r>
              <a:rPr lang="it-IT" sz="4300" dirty="0"/>
              <a:t> </a:t>
            </a:r>
          </a:p>
          <a:p>
            <a:pPr marL="1828800" lvl="4" indent="0">
              <a:buFont typeface="Arial" panose="020B0604020202020204" pitchFamily="34" charset="0"/>
              <a:buNone/>
              <a:tabLst>
                <a:tab pos="5018088" algn="l"/>
              </a:tabLst>
            </a:pPr>
            <a:endParaRPr lang="it-IT" sz="2000" dirty="0"/>
          </a:p>
          <a:p>
            <a:pPr marL="0" indent="0">
              <a:buFont typeface="Arial" panose="020B0604020202020204" pitchFamily="34" charset="0"/>
              <a:buNone/>
            </a:pPr>
            <a:endParaRPr lang="it-IT" dirty="0"/>
          </a:p>
        </p:txBody>
      </p:sp>
      <p:pic>
        <p:nvPicPr>
          <p:cNvPr id="12" name="Immagine 11">
            <a:extLst>
              <a:ext uri="{FF2B5EF4-FFF2-40B4-BE49-F238E27FC236}">
                <a16:creationId xmlns:a16="http://schemas.microsoft.com/office/drawing/2014/main" id="{085079ED-2F2D-47D7-8741-E339CE8818B1}"/>
              </a:ext>
            </a:extLst>
          </p:cNvPr>
          <p:cNvPicPr>
            <a:picLocks noChangeAspect="1"/>
          </p:cNvPicPr>
          <p:nvPr/>
        </p:nvPicPr>
        <p:blipFill>
          <a:blip r:embed="rId3"/>
          <a:stretch>
            <a:fillRect/>
          </a:stretch>
        </p:blipFill>
        <p:spPr>
          <a:xfrm>
            <a:off x="1126998" y="2694813"/>
            <a:ext cx="9909810" cy="3333750"/>
          </a:xfrm>
          <a:prstGeom prst="rect">
            <a:avLst/>
          </a:prstGeom>
        </p:spPr>
      </p:pic>
    </p:spTree>
    <p:extLst>
      <p:ext uri="{BB962C8B-B14F-4D97-AF65-F5344CB8AC3E}">
        <p14:creationId xmlns:p14="http://schemas.microsoft.com/office/powerpoint/2010/main" val="263517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227697" y="137226"/>
            <a:ext cx="5736604"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4800" b="1" dirty="0" err="1"/>
              <a:t>Ecosistema</a:t>
            </a:r>
            <a:r>
              <a:rPr lang="en-GB" sz="4800" b="1" dirty="0"/>
              <a:t> STROKE 5.0</a:t>
            </a:r>
          </a:p>
        </p:txBody>
      </p:sp>
      <p:pic>
        <p:nvPicPr>
          <p:cNvPr id="6" name="image10.png"/>
          <p:cNvPicPr/>
          <p:nvPr/>
        </p:nvPicPr>
        <p:blipFill>
          <a:blip r:embed="rId3"/>
          <a:srcRect/>
          <a:stretch>
            <a:fillRect/>
          </a:stretch>
        </p:blipFill>
        <p:spPr>
          <a:xfrm>
            <a:off x="1489275" y="1123286"/>
            <a:ext cx="9213448" cy="5150193"/>
          </a:xfrm>
          <a:prstGeom prst="rect">
            <a:avLst/>
          </a:prstGeom>
          <a:ln/>
        </p:spPr>
      </p:pic>
      <p:sp>
        <p:nvSpPr>
          <p:cNvPr id="2" name="Esplosione 1 1"/>
          <p:cNvSpPr/>
          <p:nvPr/>
        </p:nvSpPr>
        <p:spPr>
          <a:xfrm>
            <a:off x="2338087" y="1388962"/>
            <a:ext cx="8171726" cy="2037145"/>
          </a:xfrm>
          <a:prstGeom prst="irregularSeal1">
            <a:avLst/>
          </a:prstGeom>
          <a:solidFill>
            <a:srgbClr val="FFFF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it-IT" sz="2800" dirty="0">
                <a:ln w="0"/>
                <a:solidFill>
                  <a:schemeClr val="tx1"/>
                </a:solidFill>
                <a:effectLst>
                  <a:outerShdw blurRad="38100" dist="19050" dir="2700000" algn="tl" rotWithShape="0">
                    <a:schemeClr val="dk1">
                      <a:alpha val="40000"/>
                    </a:schemeClr>
                  </a:outerShdw>
                </a:effectLst>
              </a:rPr>
              <a:t>Percorso </a:t>
            </a:r>
            <a:r>
              <a:rPr lang="it-IT" sz="2800" dirty="0" err="1">
                <a:ln w="0"/>
                <a:solidFill>
                  <a:schemeClr val="tx1"/>
                </a:solidFill>
                <a:effectLst>
                  <a:outerShdw blurRad="38100" dist="19050" dir="2700000" algn="tl" rotWithShape="0">
                    <a:schemeClr val="dk1">
                      <a:alpha val="40000"/>
                    </a:schemeClr>
                  </a:outerShdw>
                </a:effectLst>
              </a:rPr>
              <a:t>Pre</a:t>
            </a:r>
            <a:r>
              <a:rPr lang="it-IT" sz="2800" dirty="0">
                <a:ln w="0"/>
                <a:solidFill>
                  <a:schemeClr val="tx1"/>
                </a:solidFill>
                <a:effectLst>
                  <a:outerShdw blurRad="38100" dist="19050" dir="2700000" algn="tl" rotWithShape="0">
                    <a:schemeClr val="dk1">
                      <a:alpha val="40000"/>
                    </a:schemeClr>
                  </a:outerShdw>
                </a:effectLst>
              </a:rPr>
              <a:t>-Ospedaliero</a:t>
            </a:r>
          </a:p>
        </p:txBody>
      </p:sp>
      <p:sp>
        <p:nvSpPr>
          <p:cNvPr id="3" name="Esplosione 2 2"/>
          <p:cNvSpPr/>
          <p:nvPr/>
        </p:nvSpPr>
        <p:spPr>
          <a:xfrm>
            <a:off x="2401747" y="3764663"/>
            <a:ext cx="8044405" cy="2621668"/>
          </a:xfrm>
          <a:prstGeom prst="irregularSeal2">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ln w="0"/>
                <a:solidFill>
                  <a:schemeClr val="tx1"/>
                </a:solidFill>
                <a:effectLst>
                  <a:outerShdw blurRad="38100" dist="19050" dir="2700000" algn="tl" rotWithShape="0">
                    <a:schemeClr val="dk1">
                      <a:alpha val="40000"/>
                    </a:schemeClr>
                  </a:outerShdw>
                </a:effectLst>
              </a:rPr>
              <a:t>Percorso Intra-Ospedaliero</a:t>
            </a:r>
          </a:p>
        </p:txBody>
      </p:sp>
    </p:spTree>
    <p:extLst>
      <p:ext uri="{BB962C8B-B14F-4D97-AF65-F5344CB8AC3E}">
        <p14:creationId xmlns:p14="http://schemas.microsoft.com/office/powerpoint/2010/main" val="36953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036204" y="182880"/>
            <a:ext cx="8175625"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4800" b="1" dirty="0" err="1"/>
              <a:t>Percorso</a:t>
            </a:r>
            <a:r>
              <a:rPr lang="en-GB" sz="4800" b="1" dirty="0"/>
              <a:t> Pre-</a:t>
            </a:r>
            <a:r>
              <a:rPr lang="en-GB" sz="4800" b="1" dirty="0" err="1"/>
              <a:t>Ospedaliero</a:t>
            </a:r>
            <a:endParaRPr lang="en-GB" sz="4800" b="1" dirty="0"/>
          </a:p>
        </p:txBody>
      </p:sp>
      <p:sp>
        <p:nvSpPr>
          <p:cNvPr id="2" name="Rettangolo 1">
            <a:extLst>
              <a:ext uri="{FF2B5EF4-FFF2-40B4-BE49-F238E27FC236}">
                <a16:creationId xmlns:a16="http://schemas.microsoft.com/office/drawing/2014/main" id="{C758C119-4300-41E0-8511-21A7FC2A6E23}"/>
              </a:ext>
            </a:extLst>
          </p:cNvPr>
          <p:cNvSpPr/>
          <p:nvPr/>
        </p:nvSpPr>
        <p:spPr>
          <a:xfrm>
            <a:off x="669955" y="1610041"/>
            <a:ext cx="10900373" cy="3305520"/>
          </a:xfrm>
          <a:prstGeom prst="rect">
            <a:avLst/>
          </a:prstGeom>
        </p:spPr>
        <p:txBody>
          <a:bodyPr wrap="square">
            <a:spAutoFit/>
          </a:bodyPr>
          <a:lstStyle/>
          <a:p>
            <a:pPr marL="285750" lvl="0" indent="-285750">
              <a:spcBef>
                <a:spcPct val="20000"/>
              </a:spcBef>
              <a:buClr>
                <a:prstClr val="black">
                  <a:lumMod val="75000"/>
                </a:prstClr>
              </a:buClr>
              <a:buFont typeface="Wingdings" panose="05000000000000000000" pitchFamily="2" charset="2"/>
              <a:buChar char="Ø"/>
              <a:defRPr/>
            </a:pPr>
            <a:r>
              <a:rPr kumimoji="1" lang="en-US" sz="3600" dirty="0" err="1">
                <a:solidFill>
                  <a:prstClr val="black">
                    <a:lumMod val="75000"/>
                  </a:prstClr>
                </a:solidFill>
                <a:latin typeface="Times New Roman" pitchFamily="18" charset="0"/>
              </a:rPr>
              <a:t>Ambito</a:t>
            </a:r>
            <a:r>
              <a:rPr kumimoji="1" lang="en-US" sz="3600" dirty="0">
                <a:solidFill>
                  <a:prstClr val="black">
                    <a:lumMod val="75000"/>
                  </a:prstClr>
                </a:solidFill>
                <a:latin typeface="Times New Roman" pitchFamily="18" charset="0"/>
              </a:rPr>
              <a:t> </a:t>
            </a:r>
            <a:r>
              <a:rPr kumimoji="1" lang="en-US" sz="3600" b="1" dirty="0">
                <a:solidFill>
                  <a:schemeClr val="accent6">
                    <a:lumMod val="75000"/>
                  </a:schemeClr>
                </a:solidFill>
                <a:latin typeface="Times New Roman" pitchFamily="18" charset="0"/>
              </a:rPr>
              <a:t>DOMESTICO</a:t>
            </a:r>
          </a:p>
          <a:p>
            <a:pPr marL="171450" lvl="0" indent="-171450">
              <a:spcBef>
                <a:spcPct val="20000"/>
              </a:spcBef>
              <a:buClr>
                <a:prstClr val="black">
                  <a:lumMod val="75000"/>
                </a:prstClr>
              </a:buClr>
              <a:buFont typeface="Wingdings" panose="05000000000000000000" pitchFamily="2" charset="2"/>
              <a:buChar char="Ø"/>
              <a:defRPr/>
            </a:pPr>
            <a:endParaRPr kumimoji="1" lang="en-US" sz="3600" dirty="0">
              <a:solidFill>
                <a:prstClr val="black"/>
              </a:solidFill>
              <a:latin typeface="Times New Roman" pitchFamily="18" charset="0"/>
            </a:endParaRPr>
          </a:p>
          <a:p>
            <a:pPr marL="285750" lvl="0" indent="-285750">
              <a:spcBef>
                <a:spcPct val="20000"/>
              </a:spcBef>
              <a:buClr>
                <a:prstClr val="black">
                  <a:lumMod val="75000"/>
                </a:prstClr>
              </a:buClr>
              <a:buFont typeface="Wingdings" panose="05000000000000000000" pitchFamily="2" charset="2"/>
              <a:buChar char="Ø"/>
              <a:defRPr/>
            </a:pPr>
            <a:r>
              <a:rPr kumimoji="1" lang="en-US" sz="3600" dirty="0" err="1">
                <a:solidFill>
                  <a:srgbClr val="663300"/>
                </a:solidFill>
                <a:latin typeface="Times New Roman" pitchFamily="18" charset="0"/>
              </a:rPr>
              <a:t>Ambito</a:t>
            </a:r>
            <a:r>
              <a:rPr kumimoji="1" lang="en-US" sz="3600" dirty="0">
                <a:solidFill>
                  <a:srgbClr val="663300"/>
                </a:solidFill>
                <a:latin typeface="Times New Roman" pitchFamily="18" charset="0"/>
              </a:rPr>
              <a:t> </a:t>
            </a:r>
            <a:r>
              <a:rPr kumimoji="1" lang="en-US" sz="3600" b="1" dirty="0">
                <a:solidFill>
                  <a:srgbClr val="D970F6"/>
                </a:solidFill>
                <a:latin typeface="Times New Roman" pitchFamily="18" charset="0"/>
              </a:rPr>
              <a:t>EMERGENZA TERRITORIO-CASA</a:t>
            </a:r>
          </a:p>
          <a:p>
            <a:pPr marL="171450" lvl="0" indent="-171450">
              <a:spcBef>
                <a:spcPct val="20000"/>
              </a:spcBef>
              <a:buClr>
                <a:prstClr val="black">
                  <a:lumMod val="75000"/>
                </a:prstClr>
              </a:buClr>
              <a:buFont typeface="Wingdings" panose="05000000000000000000" pitchFamily="2" charset="2"/>
              <a:buChar char="Ø"/>
              <a:defRPr/>
            </a:pPr>
            <a:endParaRPr kumimoji="1" lang="en-US" sz="3600" dirty="0">
              <a:solidFill>
                <a:srgbClr val="663300"/>
              </a:solidFill>
              <a:latin typeface="Times New Roman" pitchFamily="18" charset="0"/>
            </a:endParaRPr>
          </a:p>
          <a:p>
            <a:pPr marL="285750" lvl="0" indent="-285750">
              <a:spcBef>
                <a:spcPct val="20000"/>
              </a:spcBef>
              <a:buClr>
                <a:prstClr val="black">
                  <a:lumMod val="75000"/>
                </a:prstClr>
              </a:buClr>
              <a:buFont typeface="Wingdings" panose="05000000000000000000" pitchFamily="2" charset="2"/>
              <a:buChar char="Ø"/>
              <a:defRPr/>
            </a:pPr>
            <a:r>
              <a:rPr kumimoji="1" lang="en-US" sz="3600" dirty="0" err="1">
                <a:solidFill>
                  <a:srgbClr val="9C85C0">
                    <a:lumMod val="50000"/>
                  </a:srgbClr>
                </a:solidFill>
                <a:latin typeface="Times New Roman" pitchFamily="18" charset="0"/>
              </a:rPr>
              <a:t>Ambito</a:t>
            </a:r>
            <a:r>
              <a:rPr kumimoji="1" lang="en-US" sz="3600" dirty="0">
                <a:solidFill>
                  <a:srgbClr val="9C85C0">
                    <a:lumMod val="50000"/>
                  </a:srgbClr>
                </a:solidFill>
                <a:latin typeface="Times New Roman" pitchFamily="18" charset="0"/>
              </a:rPr>
              <a:t> </a:t>
            </a:r>
            <a:r>
              <a:rPr kumimoji="1" lang="en-US" sz="3600" b="1" dirty="0">
                <a:solidFill>
                  <a:srgbClr val="FF0000"/>
                </a:solidFill>
                <a:latin typeface="Times New Roman" pitchFamily="18" charset="0"/>
              </a:rPr>
              <a:t>EMERGENZA TERRITORIO-OSPEDALE</a:t>
            </a:r>
            <a:endParaRPr kumimoji="1" lang="en-US" sz="3600" b="1" dirty="0">
              <a:solidFill>
                <a:srgbClr val="FF0000"/>
              </a:solidFill>
              <a:latin typeface="Arial Black" pitchFamily="34" charset="0"/>
            </a:endParaRPr>
          </a:p>
        </p:txBody>
      </p:sp>
    </p:spTree>
    <p:extLst>
      <p:ext uri="{BB962C8B-B14F-4D97-AF65-F5344CB8AC3E}">
        <p14:creationId xmlns:p14="http://schemas.microsoft.com/office/powerpoint/2010/main" val="416476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3"/>
          <p:cNvSpPr>
            <a:spLocks noGrp="1"/>
          </p:cNvSpPr>
          <p:nvPr>
            <p:ph sz="half" idx="4294967295"/>
          </p:nvPr>
        </p:nvSpPr>
        <p:spPr>
          <a:xfrm>
            <a:off x="716148" y="1194802"/>
            <a:ext cx="11041296" cy="5027322"/>
          </a:xfrm>
          <a:ln/>
        </p:spPr>
        <p:txBody>
          <a:bodyPr>
            <a:normAutofit lnSpcReduction="10000"/>
          </a:bodyPr>
          <a:lstStyle/>
          <a:p>
            <a:pPr marL="742950" indent="-742950">
              <a:lnSpc>
                <a:spcPct val="100000"/>
              </a:lnSpc>
              <a:spcBef>
                <a:spcPct val="50000"/>
              </a:spcBef>
              <a:buFont typeface="+mj-lt"/>
              <a:buAutoNum type="arabicPeriod"/>
            </a:pPr>
            <a:r>
              <a:rPr lang="it-IT" sz="3600" b="1" dirty="0">
                <a:solidFill>
                  <a:srgbClr val="A50021"/>
                </a:solidFill>
                <a:latin typeface="Times New Roman" pitchFamily="18" charset="0"/>
              </a:rPr>
              <a:t>Problemi</a:t>
            </a:r>
          </a:p>
          <a:p>
            <a:pPr lvl="2">
              <a:lnSpc>
                <a:spcPct val="100000"/>
              </a:lnSpc>
              <a:spcBef>
                <a:spcPct val="50000"/>
              </a:spcBef>
            </a:pPr>
            <a:r>
              <a:rPr lang="it-IT" sz="2800" dirty="0">
                <a:solidFill>
                  <a:srgbClr val="A50021"/>
                </a:solidFill>
                <a:latin typeface="Times New Roman" pitchFamily="18" charset="0"/>
              </a:rPr>
              <a:t>Riconoscimento appropriato e tempestivo dei segni e sintomi dello </a:t>
            </a:r>
            <a:r>
              <a:rPr lang="it-IT" sz="2800" dirty="0" err="1">
                <a:solidFill>
                  <a:srgbClr val="A50021"/>
                </a:solidFill>
                <a:latin typeface="Times New Roman" pitchFamily="18" charset="0"/>
              </a:rPr>
              <a:t>Stroke</a:t>
            </a:r>
            <a:r>
              <a:rPr lang="it-IT" sz="2800" dirty="0">
                <a:solidFill>
                  <a:srgbClr val="A50021"/>
                </a:solidFill>
                <a:latin typeface="Times New Roman" pitchFamily="18" charset="0"/>
              </a:rPr>
              <a:t>.</a:t>
            </a:r>
          </a:p>
          <a:p>
            <a:pPr marL="742950" indent="-742950">
              <a:lnSpc>
                <a:spcPct val="100000"/>
              </a:lnSpc>
              <a:spcBef>
                <a:spcPct val="50000"/>
              </a:spcBef>
              <a:buFont typeface="+mj-lt"/>
              <a:buAutoNum type="arabicPeriod"/>
            </a:pPr>
            <a:r>
              <a:rPr lang="it-IT" sz="3600" b="1" dirty="0">
                <a:solidFill>
                  <a:srgbClr val="002060"/>
                </a:solidFill>
                <a:latin typeface="Times New Roman" pitchFamily="18" charset="0"/>
              </a:rPr>
              <a:t>Attori</a:t>
            </a:r>
          </a:p>
          <a:p>
            <a:pPr lvl="2">
              <a:lnSpc>
                <a:spcPct val="100000"/>
              </a:lnSpc>
              <a:spcBef>
                <a:spcPct val="50000"/>
              </a:spcBef>
            </a:pPr>
            <a:r>
              <a:rPr lang="it-IT" sz="2800" dirty="0">
                <a:solidFill>
                  <a:srgbClr val="002060"/>
                </a:solidFill>
                <a:latin typeface="Times New Roman" pitchFamily="18" charset="0"/>
              </a:rPr>
              <a:t>Paziente, familiari del paziente, testimoni dell’evento.</a:t>
            </a:r>
          </a:p>
          <a:p>
            <a:pPr marL="742950" indent="-742950">
              <a:lnSpc>
                <a:spcPct val="100000"/>
              </a:lnSpc>
              <a:spcBef>
                <a:spcPct val="50000"/>
              </a:spcBef>
              <a:buFont typeface="+mj-lt"/>
              <a:buAutoNum type="arabicPeriod"/>
            </a:pPr>
            <a:r>
              <a:rPr lang="it-IT" sz="3600" b="1" dirty="0">
                <a:solidFill>
                  <a:schemeClr val="accent4">
                    <a:lumMod val="50000"/>
                  </a:schemeClr>
                </a:solidFill>
                <a:latin typeface="Times New Roman" pitchFamily="18" charset="0"/>
              </a:rPr>
              <a:t>Servizi</a:t>
            </a:r>
            <a:r>
              <a:rPr lang="it-IT" sz="3600" dirty="0">
                <a:solidFill>
                  <a:schemeClr val="accent4">
                    <a:lumMod val="50000"/>
                  </a:schemeClr>
                </a:solidFill>
                <a:latin typeface="Times New Roman" pitchFamily="18" charset="0"/>
              </a:rPr>
              <a:t> </a:t>
            </a:r>
          </a:p>
          <a:p>
            <a:pPr lvl="2">
              <a:lnSpc>
                <a:spcPct val="100000"/>
              </a:lnSpc>
              <a:spcBef>
                <a:spcPct val="50000"/>
              </a:spcBef>
            </a:pPr>
            <a:r>
              <a:rPr lang="it-IT" sz="2800" b="1" i="1" dirty="0">
                <a:solidFill>
                  <a:schemeClr val="accent4">
                    <a:lumMod val="50000"/>
                  </a:schemeClr>
                </a:solidFill>
                <a:latin typeface="Times New Roman" pitchFamily="18" charset="0"/>
              </a:rPr>
              <a:t>App</a:t>
            </a:r>
            <a:r>
              <a:rPr lang="it-IT" sz="2800" dirty="0">
                <a:solidFill>
                  <a:schemeClr val="accent4">
                    <a:lumMod val="50000"/>
                  </a:schemeClr>
                </a:solidFill>
                <a:latin typeface="Times New Roman" pitchFamily="18" charset="0"/>
              </a:rPr>
              <a:t> di supporto al riconoscimento dei segni e sintomi, con l’utilizzo di dispositivi come lo </a:t>
            </a:r>
            <a:r>
              <a:rPr lang="it-IT" sz="2800" dirty="0" err="1">
                <a:solidFill>
                  <a:schemeClr val="accent4">
                    <a:lumMod val="50000"/>
                  </a:schemeClr>
                </a:solidFill>
                <a:latin typeface="Times New Roman" pitchFamily="18" charset="0"/>
              </a:rPr>
              <a:t>smart</a:t>
            </a:r>
            <a:r>
              <a:rPr lang="it-IT" sz="2800" dirty="0">
                <a:solidFill>
                  <a:schemeClr val="accent4">
                    <a:lumMod val="50000"/>
                  </a:schemeClr>
                </a:solidFill>
                <a:latin typeface="Times New Roman" pitchFamily="18" charset="0"/>
              </a:rPr>
              <a:t>-phone e lo </a:t>
            </a:r>
            <a:r>
              <a:rPr lang="it-IT" sz="2800" dirty="0" err="1">
                <a:solidFill>
                  <a:schemeClr val="accent4">
                    <a:lumMod val="50000"/>
                  </a:schemeClr>
                </a:solidFill>
                <a:latin typeface="Times New Roman" pitchFamily="18" charset="0"/>
              </a:rPr>
              <a:t>smart-watch</a:t>
            </a:r>
            <a:r>
              <a:rPr lang="it-IT" sz="2800" dirty="0">
                <a:solidFill>
                  <a:schemeClr val="accent4">
                    <a:lumMod val="50000"/>
                  </a:schemeClr>
                </a:solidFill>
                <a:latin typeface="Times New Roman" pitchFamily="18" charset="0"/>
              </a:rPr>
              <a:t>.</a:t>
            </a:r>
          </a:p>
        </p:txBody>
      </p:sp>
      <p:sp>
        <p:nvSpPr>
          <p:cNvPr id="5" name="Title 1"/>
          <p:cNvSpPr txBox="1">
            <a:spLocks/>
          </p:cNvSpPr>
          <p:nvPr/>
        </p:nvSpPr>
        <p:spPr bwMode="auto">
          <a:xfrm>
            <a:off x="3036204" y="182880"/>
            <a:ext cx="8175625"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4800" b="1" dirty="0" err="1"/>
              <a:t>Ambito</a:t>
            </a:r>
            <a:r>
              <a:rPr lang="en-GB" sz="4800" b="1" dirty="0"/>
              <a:t> DOMESTICO</a:t>
            </a:r>
          </a:p>
        </p:txBody>
      </p:sp>
    </p:spTree>
    <p:extLst>
      <p:ext uri="{BB962C8B-B14F-4D97-AF65-F5344CB8AC3E}">
        <p14:creationId xmlns:p14="http://schemas.microsoft.com/office/powerpoint/2010/main" val="238539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3"/>
          <p:cNvSpPr>
            <a:spLocks noGrp="1"/>
          </p:cNvSpPr>
          <p:nvPr>
            <p:ph sz="half" idx="4294967295"/>
          </p:nvPr>
        </p:nvSpPr>
        <p:spPr>
          <a:xfrm>
            <a:off x="663596" y="1250065"/>
            <a:ext cx="11041296" cy="5161245"/>
          </a:xfrm>
          <a:ln/>
        </p:spPr>
        <p:txBody>
          <a:bodyPr>
            <a:normAutofit fontScale="85000" lnSpcReduction="10000"/>
          </a:bodyPr>
          <a:lstStyle/>
          <a:p>
            <a:pPr marL="514350" indent="-514350">
              <a:lnSpc>
                <a:spcPct val="100000"/>
              </a:lnSpc>
              <a:spcBef>
                <a:spcPct val="50000"/>
              </a:spcBef>
              <a:buFont typeface="+mj-lt"/>
              <a:buAutoNum type="arabicPeriod"/>
            </a:pPr>
            <a:r>
              <a:rPr lang="it-IT" sz="3900" b="1" dirty="0">
                <a:solidFill>
                  <a:srgbClr val="A50021"/>
                </a:solidFill>
                <a:latin typeface="Times New Roman" pitchFamily="18" charset="0"/>
              </a:rPr>
              <a:t> Problemi:</a:t>
            </a:r>
          </a:p>
          <a:p>
            <a:pPr lvl="2">
              <a:lnSpc>
                <a:spcPct val="100000"/>
              </a:lnSpc>
              <a:spcBef>
                <a:spcPct val="50000"/>
              </a:spcBef>
            </a:pPr>
            <a:r>
              <a:rPr lang="it-IT" sz="2600" dirty="0">
                <a:solidFill>
                  <a:srgbClr val="A50021"/>
                </a:solidFill>
                <a:latin typeface="Times New Roman" pitchFamily="18" charset="0"/>
              </a:rPr>
              <a:t>Gestione delle risorse (unità di intervento) più appropriate al caso specifico, ad esempio assegnando l’utilizzo delle recenti </a:t>
            </a:r>
            <a:r>
              <a:rPr lang="it-IT" sz="2600" dirty="0" err="1">
                <a:solidFill>
                  <a:srgbClr val="A50021"/>
                </a:solidFill>
                <a:latin typeface="Times New Roman" pitchFamily="18" charset="0"/>
              </a:rPr>
              <a:t>Stroke</a:t>
            </a:r>
            <a:r>
              <a:rPr lang="it-IT" sz="2600" dirty="0">
                <a:solidFill>
                  <a:srgbClr val="A50021"/>
                </a:solidFill>
                <a:latin typeface="Times New Roman" pitchFamily="18" charset="0"/>
              </a:rPr>
              <a:t> Unit mobili.</a:t>
            </a:r>
          </a:p>
          <a:p>
            <a:pPr lvl="2">
              <a:lnSpc>
                <a:spcPct val="100000"/>
              </a:lnSpc>
              <a:spcBef>
                <a:spcPct val="50000"/>
              </a:spcBef>
            </a:pPr>
            <a:r>
              <a:rPr lang="it-IT" sz="2600" dirty="0">
                <a:solidFill>
                  <a:srgbClr val="A50021"/>
                </a:solidFill>
                <a:latin typeface="Times New Roman" pitchFamily="18" charset="0"/>
              </a:rPr>
              <a:t>Routing ottimale dell’unità di intervento dalla postazione territoriale alla scena dell’evento.</a:t>
            </a:r>
          </a:p>
          <a:p>
            <a:pPr marL="514350" lvl="0" indent="-514350">
              <a:lnSpc>
                <a:spcPct val="100000"/>
              </a:lnSpc>
              <a:spcBef>
                <a:spcPct val="50000"/>
              </a:spcBef>
              <a:buFont typeface="+mj-lt"/>
              <a:buAutoNum type="arabicPeriod"/>
            </a:pPr>
            <a:r>
              <a:rPr lang="it-IT" sz="3900" b="1" dirty="0">
                <a:solidFill>
                  <a:srgbClr val="002060"/>
                </a:solidFill>
                <a:latin typeface="Times New Roman" pitchFamily="18" charset="0"/>
              </a:rPr>
              <a:t> Attori: </a:t>
            </a:r>
          </a:p>
          <a:p>
            <a:pPr lvl="2">
              <a:lnSpc>
                <a:spcPct val="100000"/>
              </a:lnSpc>
              <a:spcBef>
                <a:spcPct val="50000"/>
              </a:spcBef>
            </a:pPr>
            <a:r>
              <a:rPr lang="it-IT" sz="2600" dirty="0">
                <a:solidFill>
                  <a:srgbClr val="002060"/>
                </a:solidFill>
                <a:latin typeface="Times New Roman" pitchFamily="18" charset="0"/>
              </a:rPr>
              <a:t>Sistema sanitario di emergenza regionale, Operatore Centrale di Emergenza.</a:t>
            </a:r>
          </a:p>
          <a:p>
            <a:pPr marL="514350" lvl="0" indent="-514350">
              <a:lnSpc>
                <a:spcPct val="100000"/>
              </a:lnSpc>
              <a:spcBef>
                <a:spcPct val="50000"/>
              </a:spcBef>
              <a:buFont typeface="+mj-lt"/>
              <a:buAutoNum type="arabicPeriod"/>
            </a:pPr>
            <a:r>
              <a:rPr lang="it-IT" sz="3900" b="1" dirty="0">
                <a:solidFill>
                  <a:schemeClr val="accent4">
                    <a:lumMod val="50000"/>
                  </a:schemeClr>
                </a:solidFill>
                <a:latin typeface="Times New Roman" pitchFamily="18" charset="0"/>
              </a:rPr>
              <a:t> Servizi:</a:t>
            </a:r>
          </a:p>
          <a:p>
            <a:pPr lvl="2">
              <a:lnSpc>
                <a:spcPct val="100000"/>
              </a:lnSpc>
              <a:spcBef>
                <a:spcPct val="50000"/>
              </a:spcBef>
            </a:pPr>
            <a:r>
              <a:rPr lang="it-IT" sz="2600" dirty="0">
                <a:solidFill>
                  <a:schemeClr val="accent4">
                    <a:lumMod val="50000"/>
                  </a:schemeClr>
                </a:solidFill>
                <a:latin typeface="Times New Roman" pitchFamily="18" charset="0"/>
              </a:rPr>
              <a:t>Localizzazione e dimensionamento delle postazioni territoriali dei mezzi di soccorso.</a:t>
            </a:r>
          </a:p>
          <a:p>
            <a:pPr lvl="2">
              <a:lnSpc>
                <a:spcPct val="100000"/>
              </a:lnSpc>
              <a:spcBef>
                <a:spcPct val="50000"/>
              </a:spcBef>
            </a:pPr>
            <a:r>
              <a:rPr lang="it-IT" sz="2600" dirty="0">
                <a:solidFill>
                  <a:schemeClr val="accent4">
                    <a:lumMod val="50000"/>
                  </a:schemeClr>
                </a:solidFill>
                <a:latin typeface="Times New Roman" pitchFamily="18" charset="0"/>
              </a:rPr>
              <a:t>Assegnamento e Routing ottimo dei mezzi di soccorso.</a:t>
            </a:r>
          </a:p>
        </p:txBody>
      </p:sp>
      <p:sp>
        <p:nvSpPr>
          <p:cNvPr id="5" name="Title 1"/>
          <p:cNvSpPr txBox="1">
            <a:spLocks/>
          </p:cNvSpPr>
          <p:nvPr/>
        </p:nvSpPr>
        <p:spPr bwMode="auto">
          <a:xfrm>
            <a:off x="3036204" y="182880"/>
            <a:ext cx="8175625"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3600" b="1" dirty="0" err="1"/>
              <a:t>Ambito</a:t>
            </a:r>
            <a:r>
              <a:rPr lang="en-GB" sz="3600" b="1" dirty="0"/>
              <a:t> EMERGENZA TERRITORIO-CASA</a:t>
            </a:r>
          </a:p>
        </p:txBody>
      </p:sp>
    </p:spTree>
    <p:extLst>
      <p:ext uri="{BB962C8B-B14F-4D97-AF65-F5344CB8AC3E}">
        <p14:creationId xmlns:p14="http://schemas.microsoft.com/office/powerpoint/2010/main" val="258821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3"/>
          <p:cNvSpPr>
            <a:spLocks noGrp="1"/>
          </p:cNvSpPr>
          <p:nvPr>
            <p:ph sz="half" idx="4294967295"/>
          </p:nvPr>
        </p:nvSpPr>
        <p:spPr>
          <a:xfrm>
            <a:off x="663596" y="1250065"/>
            <a:ext cx="11041296" cy="4896091"/>
          </a:xfrm>
          <a:ln/>
        </p:spPr>
        <p:txBody>
          <a:bodyPr>
            <a:normAutofit fontScale="85000" lnSpcReduction="20000"/>
          </a:bodyPr>
          <a:lstStyle/>
          <a:p>
            <a:pPr marL="514350" indent="-514350">
              <a:lnSpc>
                <a:spcPct val="100000"/>
              </a:lnSpc>
              <a:spcBef>
                <a:spcPct val="50000"/>
              </a:spcBef>
              <a:buFont typeface="+mj-lt"/>
              <a:buAutoNum type="arabicPeriod"/>
            </a:pPr>
            <a:r>
              <a:rPr lang="it-IT" sz="2900" b="1" dirty="0">
                <a:solidFill>
                  <a:srgbClr val="A50021"/>
                </a:solidFill>
                <a:latin typeface="Times New Roman" pitchFamily="18" charset="0"/>
              </a:rPr>
              <a:t> </a:t>
            </a:r>
            <a:r>
              <a:rPr lang="it-IT" sz="3400" b="1" dirty="0">
                <a:solidFill>
                  <a:srgbClr val="A50021"/>
                </a:solidFill>
                <a:latin typeface="Times New Roman" pitchFamily="18" charset="0"/>
              </a:rPr>
              <a:t>Problemi:</a:t>
            </a:r>
          </a:p>
          <a:p>
            <a:pPr lvl="2">
              <a:lnSpc>
                <a:spcPct val="100000"/>
              </a:lnSpc>
              <a:spcBef>
                <a:spcPct val="50000"/>
              </a:spcBef>
            </a:pPr>
            <a:r>
              <a:rPr lang="it-IT" sz="2100" dirty="0">
                <a:solidFill>
                  <a:srgbClr val="A50021"/>
                </a:solidFill>
                <a:latin typeface="Times New Roman" pitchFamily="18" charset="0"/>
              </a:rPr>
              <a:t>Triage clinico effettuato dallo staff dell’ambulanza, ovvero valutazione clinica accurata del paziente sulla scena dell’evento, con indicazioni preliminari da fornire alla </a:t>
            </a:r>
            <a:r>
              <a:rPr lang="it-IT" sz="2100" dirty="0" err="1">
                <a:solidFill>
                  <a:srgbClr val="A50021"/>
                </a:solidFill>
                <a:latin typeface="Times New Roman" pitchFamily="18" charset="0"/>
              </a:rPr>
              <a:t>Stroke</a:t>
            </a:r>
            <a:r>
              <a:rPr lang="it-IT" sz="2100" dirty="0">
                <a:solidFill>
                  <a:srgbClr val="A50021"/>
                </a:solidFill>
                <a:latin typeface="Times New Roman" pitchFamily="18" charset="0"/>
              </a:rPr>
              <a:t> Unit al fine di garantire una gestione appropriata in ospedale.</a:t>
            </a:r>
          </a:p>
          <a:p>
            <a:pPr lvl="2">
              <a:lnSpc>
                <a:spcPct val="100000"/>
              </a:lnSpc>
              <a:spcBef>
                <a:spcPct val="50000"/>
              </a:spcBef>
            </a:pPr>
            <a:r>
              <a:rPr lang="it-IT" sz="2100" dirty="0">
                <a:solidFill>
                  <a:srgbClr val="A50021"/>
                </a:solidFill>
                <a:latin typeface="Times New Roman" pitchFamily="18" charset="0"/>
              </a:rPr>
              <a:t>Assegnamento e Routing ottimale dell’unità di intervento dalla scena dell’evento all’ospedale più appropriato (I livello senza </a:t>
            </a:r>
            <a:r>
              <a:rPr lang="it-IT" sz="2100" dirty="0" err="1">
                <a:solidFill>
                  <a:srgbClr val="A50021"/>
                </a:solidFill>
                <a:latin typeface="Times New Roman" pitchFamily="18" charset="0"/>
              </a:rPr>
              <a:t>Stroke</a:t>
            </a:r>
            <a:r>
              <a:rPr lang="it-IT" sz="2100" dirty="0">
                <a:solidFill>
                  <a:srgbClr val="A50021"/>
                </a:solidFill>
                <a:latin typeface="Times New Roman" pitchFamily="18" charset="0"/>
              </a:rPr>
              <a:t> Unit, II livello con </a:t>
            </a:r>
            <a:r>
              <a:rPr lang="it-IT" sz="2100" dirty="0" err="1">
                <a:solidFill>
                  <a:srgbClr val="A50021"/>
                </a:solidFill>
                <a:latin typeface="Times New Roman" pitchFamily="18" charset="0"/>
              </a:rPr>
              <a:t>Stroke</a:t>
            </a:r>
            <a:r>
              <a:rPr lang="it-IT" sz="2100" dirty="0">
                <a:solidFill>
                  <a:srgbClr val="A50021"/>
                </a:solidFill>
                <a:latin typeface="Times New Roman" pitchFamily="18" charset="0"/>
              </a:rPr>
              <a:t> Unit). </a:t>
            </a:r>
          </a:p>
          <a:p>
            <a:pPr lvl="2">
              <a:lnSpc>
                <a:spcPct val="100000"/>
              </a:lnSpc>
              <a:spcBef>
                <a:spcPct val="50000"/>
              </a:spcBef>
            </a:pPr>
            <a:r>
              <a:rPr lang="it-IT" sz="2100" dirty="0">
                <a:solidFill>
                  <a:srgbClr val="A50021"/>
                </a:solidFill>
                <a:latin typeface="Times New Roman" pitchFamily="18" charset="0"/>
              </a:rPr>
              <a:t>Gestione ammissione ospedaliera (ammissione Pronto Soccorso, ricovero e assegnamento posto letto).</a:t>
            </a:r>
          </a:p>
          <a:p>
            <a:pPr marL="514350" lvl="0" indent="-514350">
              <a:lnSpc>
                <a:spcPct val="100000"/>
              </a:lnSpc>
              <a:spcBef>
                <a:spcPct val="50000"/>
              </a:spcBef>
              <a:buFont typeface="+mj-lt"/>
              <a:buAutoNum type="arabicPeriod"/>
            </a:pPr>
            <a:r>
              <a:rPr lang="it-IT" sz="3400" b="1" dirty="0">
                <a:solidFill>
                  <a:srgbClr val="002060"/>
                </a:solidFill>
                <a:latin typeface="Times New Roman" pitchFamily="18" charset="0"/>
              </a:rPr>
              <a:t> Attori: </a:t>
            </a:r>
          </a:p>
          <a:p>
            <a:pPr lvl="2">
              <a:lnSpc>
                <a:spcPct val="100000"/>
              </a:lnSpc>
              <a:spcBef>
                <a:spcPct val="50000"/>
              </a:spcBef>
            </a:pPr>
            <a:r>
              <a:rPr lang="it-IT" sz="2100" dirty="0">
                <a:solidFill>
                  <a:srgbClr val="002060"/>
                </a:solidFill>
                <a:latin typeface="Times New Roman" pitchFamily="18" charset="0"/>
              </a:rPr>
              <a:t>Centrale di emergenza, staff ambulanza, manager e operatori sanitari ospedale. </a:t>
            </a:r>
            <a:r>
              <a:rPr lang="it-IT" sz="2500" b="1" dirty="0">
                <a:solidFill>
                  <a:srgbClr val="002060"/>
                </a:solidFill>
                <a:latin typeface="Times New Roman" pitchFamily="18" charset="0"/>
              </a:rPr>
              <a:t> </a:t>
            </a:r>
          </a:p>
          <a:p>
            <a:pPr marL="514350" indent="-514350">
              <a:lnSpc>
                <a:spcPct val="100000"/>
              </a:lnSpc>
              <a:spcBef>
                <a:spcPct val="50000"/>
              </a:spcBef>
              <a:buFont typeface="+mj-lt"/>
              <a:buAutoNum type="arabicPeriod"/>
            </a:pPr>
            <a:r>
              <a:rPr lang="it-IT" sz="3300" b="1" dirty="0">
                <a:solidFill>
                  <a:schemeClr val="accent4">
                    <a:lumMod val="50000"/>
                  </a:schemeClr>
                </a:solidFill>
                <a:latin typeface="Times New Roman" pitchFamily="18" charset="0"/>
              </a:rPr>
              <a:t> Servizi:</a:t>
            </a:r>
          </a:p>
          <a:p>
            <a:pPr lvl="2">
              <a:lnSpc>
                <a:spcPct val="100000"/>
              </a:lnSpc>
              <a:spcBef>
                <a:spcPct val="50000"/>
              </a:spcBef>
            </a:pPr>
            <a:r>
              <a:rPr lang="it-IT" sz="2100" dirty="0">
                <a:solidFill>
                  <a:schemeClr val="accent4">
                    <a:lumMod val="50000"/>
                  </a:schemeClr>
                </a:solidFill>
                <a:latin typeface="Times New Roman" pitchFamily="18" charset="0"/>
              </a:rPr>
              <a:t>Supporto decisionale al triage clinico in ambulanza e al preliminare trattamento da fornire in ospedale.</a:t>
            </a:r>
          </a:p>
          <a:p>
            <a:pPr lvl="2">
              <a:lnSpc>
                <a:spcPct val="100000"/>
              </a:lnSpc>
              <a:spcBef>
                <a:spcPct val="50000"/>
              </a:spcBef>
            </a:pPr>
            <a:r>
              <a:rPr lang="it-IT" sz="2100" dirty="0">
                <a:solidFill>
                  <a:schemeClr val="accent4">
                    <a:lumMod val="50000"/>
                  </a:schemeClr>
                </a:solidFill>
                <a:latin typeface="Times New Roman" pitchFamily="18" charset="0"/>
              </a:rPr>
              <a:t>Assegnamento e Routing ottimo all’ospedale appropriato (I livello/II livello).</a:t>
            </a:r>
          </a:p>
          <a:p>
            <a:pPr lvl="2">
              <a:lnSpc>
                <a:spcPct val="100000"/>
              </a:lnSpc>
              <a:spcBef>
                <a:spcPct val="50000"/>
              </a:spcBef>
            </a:pPr>
            <a:r>
              <a:rPr lang="it-IT" sz="2100" dirty="0">
                <a:solidFill>
                  <a:schemeClr val="accent4">
                    <a:lumMod val="50000"/>
                  </a:schemeClr>
                </a:solidFill>
                <a:latin typeface="Times New Roman" pitchFamily="18" charset="0"/>
              </a:rPr>
              <a:t>Supporto decisionale all’ammissione ospedaliera (gestione risorse ospedaliere).</a:t>
            </a:r>
          </a:p>
        </p:txBody>
      </p:sp>
      <p:sp>
        <p:nvSpPr>
          <p:cNvPr id="5" name="Title 1"/>
          <p:cNvSpPr txBox="1">
            <a:spLocks/>
          </p:cNvSpPr>
          <p:nvPr/>
        </p:nvSpPr>
        <p:spPr bwMode="auto">
          <a:xfrm>
            <a:off x="3036204" y="182880"/>
            <a:ext cx="8175625"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3600" b="1" dirty="0" err="1"/>
              <a:t>Ambito</a:t>
            </a:r>
            <a:r>
              <a:rPr lang="en-GB" sz="3600" b="1" dirty="0"/>
              <a:t> EMERGENZA TERRITORIO-OSPEDALE</a:t>
            </a:r>
          </a:p>
        </p:txBody>
      </p:sp>
    </p:spTree>
    <p:extLst>
      <p:ext uri="{BB962C8B-B14F-4D97-AF65-F5344CB8AC3E}">
        <p14:creationId xmlns:p14="http://schemas.microsoft.com/office/powerpoint/2010/main" val="277518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3"/>
          <p:cNvSpPr>
            <a:spLocks noGrp="1"/>
          </p:cNvSpPr>
          <p:nvPr>
            <p:ph sz="half" idx="4294967295"/>
          </p:nvPr>
        </p:nvSpPr>
        <p:spPr>
          <a:xfrm>
            <a:off x="567159" y="1181100"/>
            <a:ext cx="11215869" cy="5207000"/>
          </a:xfrm>
          <a:ln/>
        </p:spPr>
        <p:txBody>
          <a:bodyPr>
            <a:normAutofit fontScale="62500" lnSpcReduction="20000"/>
          </a:bodyPr>
          <a:lstStyle/>
          <a:p>
            <a:pPr marL="514350" indent="-514350">
              <a:lnSpc>
                <a:spcPct val="100000"/>
              </a:lnSpc>
              <a:spcBef>
                <a:spcPct val="50000"/>
              </a:spcBef>
              <a:buFont typeface="+mj-lt"/>
              <a:buAutoNum type="arabicPeriod"/>
            </a:pPr>
            <a:r>
              <a:rPr lang="it-IT" sz="2900" b="1" dirty="0">
                <a:solidFill>
                  <a:srgbClr val="A50021"/>
                </a:solidFill>
                <a:latin typeface="Times New Roman" pitchFamily="18" charset="0"/>
              </a:rPr>
              <a:t> </a:t>
            </a:r>
            <a:r>
              <a:rPr lang="it-IT" sz="3400" b="1" dirty="0">
                <a:solidFill>
                  <a:srgbClr val="A50021"/>
                </a:solidFill>
                <a:latin typeface="Times New Roman" pitchFamily="18" charset="0"/>
              </a:rPr>
              <a:t>Problemi:</a:t>
            </a:r>
          </a:p>
          <a:p>
            <a:pPr lvl="2">
              <a:lnSpc>
                <a:spcPct val="100000"/>
              </a:lnSpc>
              <a:spcBef>
                <a:spcPct val="50000"/>
              </a:spcBef>
            </a:pPr>
            <a:r>
              <a:rPr lang="it-IT" sz="2100" dirty="0">
                <a:solidFill>
                  <a:srgbClr val="A50021"/>
                </a:solidFill>
                <a:latin typeface="Times New Roman" pitchFamily="18" charset="0"/>
              </a:rPr>
              <a:t>Valutazione clinica paziente in Pronto Soccorso.</a:t>
            </a:r>
          </a:p>
          <a:p>
            <a:pPr lvl="2">
              <a:lnSpc>
                <a:spcPct val="100000"/>
              </a:lnSpc>
              <a:spcBef>
                <a:spcPct val="50000"/>
              </a:spcBef>
            </a:pPr>
            <a:r>
              <a:rPr lang="it-IT" sz="2100" dirty="0">
                <a:solidFill>
                  <a:srgbClr val="A50021"/>
                </a:solidFill>
                <a:latin typeface="Times New Roman" pitchFamily="18" charset="0"/>
              </a:rPr>
              <a:t>Gestione clinica integrata paziente in </a:t>
            </a:r>
            <a:r>
              <a:rPr lang="it-IT" sz="2100" dirty="0" err="1">
                <a:solidFill>
                  <a:srgbClr val="A50021"/>
                </a:solidFill>
                <a:latin typeface="Times New Roman" pitchFamily="18" charset="0"/>
              </a:rPr>
              <a:t>Stroke</a:t>
            </a:r>
            <a:r>
              <a:rPr lang="it-IT" sz="2100" dirty="0">
                <a:solidFill>
                  <a:srgbClr val="A50021"/>
                </a:solidFill>
                <a:latin typeface="Times New Roman" pitchFamily="18" charset="0"/>
              </a:rPr>
              <a:t> </a:t>
            </a:r>
            <a:r>
              <a:rPr lang="it-IT" sz="2100" dirty="0" err="1">
                <a:solidFill>
                  <a:srgbClr val="A50021"/>
                </a:solidFill>
                <a:latin typeface="Times New Roman" pitchFamily="18" charset="0"/>
              </a:rPr>
              <a:t>unit</a:t>
            </a:r>
            <a:r>
              <a:rPr lang="it-IT" sz="2100" dirty="0">
                <a:solidFill>
                  <a:srgbClr val="A50021"/>
                </a:solidFill>
                <a:latin typeface="Times New Roman" pitchFamily="18" charset="0"/>
              </a:rPr>
              <a:t>:</a:t>
            </a:r>
          </a:p>
          <a:p>
            <a:pPr lvl="3">
              <a:lnSpc>
                <a:spcPct val="100000"/>
              </a:lnSpc>
              <a:spcBef>
                <a:spcPct val="50000"/>
              </a:spcBef>
            </a:pPr>
            <a:r>
              <a:rPr lang="it-IT" sz="1900" dirty="0">
                <a:solidFill>
                  <a:srgbClr val="A50021"/>
                </a:solidFill>
                <a:latin typeface="Times New Roman" pitchFamily="18" charset="0"/>
              </a:rPr>
              <a:t>valutazione clinica integrata multifattoriale del paziente (</a:t>
            </a:r>
            <a:r>
              <a:rPr lang="it-IT" sz="1900" dirty="0" err="1">
                <a:solidFill>
                  <a:srgbClr val="A50021"/>
                </a:solidFill>
                <a:latin typeface="Times New Roman" pitchFamily="18" charset="0"/>
              </a:rPr>
              <a:t>assessment</a:t>
            </a:r>
            <a:r>
              <a:rPr lang="it-IT" sz="1900" dirty="0">
                <a:solidFill>
                  <a:srgbClr val="A50021"/>
                </a:solidFill>
                <a:latin typeface="Times New Roman" pitchFamily="18" charset="0"/>
              </a:rPr>
              <a:t> clinico e valutazione diagnostica avanzata per immagini);</a:t>
            </a:r>
          </a:p>
          <a:p>
            <a:pPr lvl="3">
              <a:lnSpc>
                <a:spcPct val="100000"/>
              </a:lnSpc>
              <a:spcBef>
                <a:spcPct val="50000"/>
              </a:spcBef>
            </a:pPr>
            <a:r>
              <a:rPr lang="it-IT" sz="1900" dirty="0">
                <a:solidFill>
                  <a:srgbClr val="A50021"/>
                </a:solidFill>
                <a:latin typeface="Times New Roman" pitchFamily="18" charset="0"/>
              </a:rPr>
              <a:t>gestione del trattamento con </a:t>
            </a:r>
            <a:r>
              <a:rPr lang="it-IT" sz="1900" dirty="0" err="1">
                <a:solidFill>
                  <a:srgbClr val="A50021"/>
                </a:solidFill>
                <a:latin typeface="Times New Roman" pitchFamily="18" charset="0"/>
              </a:rPr>
              <a:t>trombolisi</a:t>
            </a:r>
            <a:r>
              <a:rPr lang="it-IT" sz="1900" dirty="0">
                <a:solidFill>
                  <a:srgbClr val="A50021"/>
                </a:solidFill>
                <a:latin typeface="Times New Roman" pitchFamily="18" charset="0"/>
              </a:rPr>
              <a:t> e/o </a:t>
            </a:r>
            <a:r>
              <a:rPr lang="it-IT" sz="1900" dirty="0" err="1">
                <a:solidFill>
                  <a:srgbClr val="A50021"/>
                </a:solidFill>
                <a:latin typeface="Times New Roman" pitchFamily="18" charset="0"/>
              </a:rPr>
              <a:t>trombectomia</a:t>
            </a:r>
            <a:r>
              <a:rPr lang="it-IT" sz="1900" dirty="0">
                <a:solidFill>
                  <a:srgbClr val="A50021"/>
                </a:solidFill>
                <a:latin typeface="Times New Roman" pitchFamily="18" charset="0"/>
              </a:rPr>
              <a:t>;</a:t>
            </a:r>
          </a:p>
          <a:p>
            <a:pPr lvl="3">
              <a:lnSpc>
                <a:spcPct val="100000"/>
              </a:lnSpc>
              <a:spcBef>
                <a:spcPct val="50000"/>
              </a:spcBef>
            </a:pPr>
            <a:r>
              <a:rPr lang="it-IT" sz="1900" dirty="0">
                <a:solidFill>
                  <a:srgbClr val="A50021"/>
                </a:solidFill>
                <a:latin typeface="Times New Roman" pitchFamily="18" charset="0"/>
              </a:rPr>
              <a:t>assistenza ricovero nella fase iperacuta e nella fase acuta;</a:t>
            </a:r>
          </a:p>
          <a:p>
            <a:pPr lvl="3">
              <a:lnSpc>
                <a:spcPct val="100000"/>
              </a:lnSpc>
              <a:spcBef>
                <a:spcPct val="50000"/>
              </a:spcBef>
            </a:pPr>
            <a:r>
              <a:rPr lang="it-IT" sz="1900" dirty="0">
                <a:solidFill>
                  <a:srgbClr val="A50021"/>
                </a:solidFill>
                <a:latin typeface="Times New Roman" pitchFamily="18" charset="0"/>
              </a:rPr>
              <a:t>piano di cura personalizzato e valutazione interventi terapeutici.</a:t>
            </a:r>
          </a:p>
          <a:p>
            <a:pPr lvl="2">
              <a:lnSpc>
                <a:spcPct val="100000"/>
              </a:lnSpc>
              <a:spcBef>
                <a:spcPct val="50000"/>
              </a:spcBef>
            </a:pPr>
            <a:r>
              <a:rPr lang="it-IT" sz="2100" dirty="0">
                <a:solidFill>
                  <a:srgbClr val="A50021"/>
                </a:solidFill>
                <a:latin typeface="Times New Roman" pitchFamily="18" charset="0"/>
              </a:rPr>
              <a:t>Pianificazione e gestione dei flussi e delle risorse nel percorso intra-ospedaliero.</a:t>
            </a:r>
          </a:p>
          <a:p>
            <a:pPr marL="514350" lvl="0" indent="-514350">
              <a:lnSpc>
                <a:spcPct val="100000"/>
              </a:lnSpc>
              <a:spcBef>
                <a:spcPct val="50000"/>
              </a:spcBef>
              <a:buFont typeface="+mj-lt"/>
              <a:buAutoNum type="arabicPeriod"/>
            </a:pPr>
            <a:r>
              <a:rPr lang="it-IT" sz="3400" b="1" dirty="0">
                <a:solidFill>
                  <a:srgbClr val="002060"/>
                </a:solidFill>
                <a:latin typeface="Times New Roman" pitchFamily="18" charset="0"/>
              </a:rPr>
              <a:t> Attori: </a:t>
            </a:r>
          </a:p>
          <a:p>
            <a:pPr lvl="2">
              <a:lnSpc>
                <a:spcPct val="100000"/>
              </a:lnSpc>
              <a:spcBef>
                <a:spcPct val="50000"/>
              </a:spcBef>
            </a:pPr>
            <a:r>
              <a:rPr lang="it-IT" sz="2100" dirty="0">
                <a:solidFill>
                  <a:srgbClr val="002060"/>
                </a:solidFill>
                <a:latin typeface="Times New Roman" pitchFamily="18" charset="0"/>
              </a:rPr>
              <a:t>Medico di emergenza Pronto Soccorso, Neurologo/Neurochirurgo, Operatori sanitari Neuroradiologia, Operatori sanitari Laboratorio di Analisi Cliniche, Operatori sanitari </a:t>
            </a:r>
            <a:r>
              <a:rPr lang="it-IT" sz="2100" dirty="0" err="1">
                <a:solidFill>
                  <a:srgbClr val="002060"/>
                </a:solidFill>
                <a:latin typeface="Times New Roman" pitchFamily="18" charset="0"/>
              </a:rPr>
              <a:t>Stroke</a:t>
            </a:r>
            <a:r>
              <a:rPr lang="it-IT" sz="2100" dirty="0">
                <a:solidFill>
                  <a:srgbClr val="002060"/>
                </a:solidFill>
                <a:latin typeface="Times New Roman" pitchFamily="18" charset="0"/>
              </a:rPr>
              <a:t> Unit, Direzione Sanitaria. </a:t>
            </a:r>
            <a:r>
              <a:rPr lang="it-IT" sz="2500" b="1" dirty="0">
                <a:solidFill>
                  <a:srgbClr val="002060"/>
                </a:solidFill>
                <a:latin typeface="Times New Roman" pitchFamily="18" charset="0"/>
              </a:rPr>
              <a:t> </a:t>
            </a:r>
          </a:p>
          <a:p>
            <a:pPr marL="514350" indent="-514350">
              <a:lnSpc>
                <a:spcPct val="100000"/>
              </a:lnSpc>
              <a:spcBef>
                <a:spcPct val="50000"/>
              </a:spcBef>
              <a:buFont typeface="+mj-lt"/>
              <a:buAutoNum type="arabicPeriod"/>
            </a:pPr>
            <a:r>
              <a:rPr lang="it-IT" sz="3300" b="1" dirty="0">
                <a:solidFill>
                  <a:schemeClr val="accent4">
                    <a:lumMod val="50000"/>
                  </a:schemeClr>
                </a:solidFill>
                <a:latin typeface="Times New Roman" pitchFamily="18" charset="0"/>
              </a:rPr>
              <a:t> Servizi:</a:t>
            </a:r>
          </a:p>
          <a:p>
            <a:pPr lvl="2">
              <a:lnSpc>
                <a:spcPct val="100000"/>
              </a:lnSpc>
              <a:spcBef>
                <a:spcPct val="50000"/>
              </a:spcBef>
            </a:pPr>
            <a:r>
              <a:rPr lang="it-IT" sz="2100" dirty="0">
                <a:solidFill>
                  <a:schemeClr val="accent4">
                    <a:lumMod val="50000"/>
                  </a:schemeClr>
                </a:solidFill>
                <a:latin typeface="Times New Roman" pitchFamily="18" charset="0"/>
              </a:rPr>
              <a:t>Piattaforma di servizi informativi – decisionali integrati per il supporto avanzato a:</a:t>
            </a:r>
          </a:p>
          <a:p>
            <a:pPr lvl="3">
              <a:lnSpc>
                <a:spcPct val="100000"/>
              </a:lnSpc>
              <a:spcBef>
                <a:spcPct val="50000"/>
              </a:spcBef>
            </a:pPr>
            <a:r>
              <a:rPr lang="it-IT" sz="1900" dirty="0">
                <a:solidFill>
                  <a:schemeClr val="accent4">
                    <a:lumMod val="50000"/>
                  </a:schemeClr>
                </a:solidFill>
                <a:latin typeface="Times New Roman" pitchFamily="18" charset="0"/>
              </a:rPr>
              <a:t>diagnostica per immagini;</a:t>
            </a:r>
          </a:p>
          <a:p>
            <a:pPr lvl="3">
              <a:lnSpc>
                <a:spcPct val="100000"/>
              </a:lnSpc>
              <a:spcBef>
                <a:spcPct val="50000"/>
              </a:spcBef>
            </a:pPr>
            <a:r>
              <a:rPr lang="it-IT" sz="1900" dirty="0">
                <a:solidFill>
                  <a:schemeClr val="accent4">
                    <a:lumMod val="50000"/>
                  </a:schemeClr>
                </a:solidFill>
                <a:latin typeface="Times New Roman" pitchFamily="18" charset="0"/>
              </a:rPr>
              <a:t>valutazione clinica multifattoriale, personalizzata e predittiva;</a:t>
            </a:r>
          </a:p>
          <a:p>
            <a:pPr lvl="3">
              <a:lnSpc>
                <a:spcPct val="100000"/>
              </a:lnSpc>
              <a:spcBef>
                <a:spcPct val="50000"/>
              </a:spcBef>
            </a:pPr>
            <a:r>
              <a:rPr lang="it-IT" sz="1900" dirty="0">
                <a:solidFill>
                  <a:schemeClr val="accent4">
                    <a:lumMod val="50000"/>
                  </a:schemeClr>
                </a:solidFill>
                <a:latin typeface="Times New Roman" pitchFamily="18" charset="0"/>
              </a:rPr>
              <a:t>gestione trattamento </a:t>
            </a:r>
            <a:r>
              <a:rPr lang="it-IT" sz="1900" dirty="0" err="1">
                <a:solidFill>
                  <a:schemeClr val="accent4">
                    <a:lumMod val="50000"/>
                  </a:schemeClr>
                </a:solidFill>
                <a:latin typeface="Times New Roman" pitchFamily="18" charset="0"/>
              </a:rPr>
              <a:t>trombolisi</a:t>
            </a:r>
            <a:r>
              <a:rPr lang="it-IT" sz="1900" dirty="0">
                <a:solidFill>
                  <a:schemeClr val="accent4">
                    <a:lumMod val="50000"/>
                  </a:schemeClr>
                </a:solidFill>
                <a:latin typeface="Times New Roman" pitchFamily="18" charset="0"/>
              </a:rPr>
              <a:t>/</a:t>
            </a:r>
            <a:r>
              <a:rPr lang="it-IT" sz="1900" dirty="0" err="1">
                <a:solidFill>
                  <a:schemeClr val="accent4">
                    <a:lumMod val="50000"/>
                  </a:schemeClr>
                </a:solidFill>
                <a:latin typeface="Times New Roman" pitchFamily="18" charset="0"/>
              </a:rPr>
              <a:t>trombectomia</a:t>
            </a:r>
            <a:r>
              <a:rPr lang="it-IT" sz="1900" dirty="0">
                <a:solidFill>
                  <a:schemeClr val="accent4">
                    <a:lumMod val="50000"/>
                  </a:schemeClr>
                </a:solidFill>
                <a:latin typeface="Times New Roman" pitchFamily="18" charset="0"/>
              </a:rPr>
              <a:t>;</a:t>
            </a:r>
          </a:p>
          <a:p>
            <a:pPr lvl="3">
              <a:lnSpc>
                <a:spcPct val="100000"/>
              </a:lnSpc>
              <a:spcBef>
                <a:spcPct val="50000"/>
              </a:spcBef>
            </a:pPr>
            <a:r>
              <a:rPr lang="it-IT" sz="1900" dirty="0">
                <a:solidFill>
                  <a:schemeClr val="accent4">
                    <a:lumMod val="50000"/>
                  </a:schemeClr>
                </a:solidFill>
                <a:latin typeface="Times New Roman" pitchFamily="18" charset="0"/>
              </a:rPr>
              <a:t>monitoraggio </a:t>
            </a:r>
            <a:r>
              <a:rPr lang="it-IT" sz="1900" dirty="0" err="1">
                <a:solidFill>
                  <a:schemeClr val="accent4">
                    <a:lumMod val="50000"/>
                  </a:schemeClr>
                </a:solidFill>
                <a:latin typeface="Times New Roman" pitchFamily="18" charset="0"/>
              </a:rPr>
              <a:t>bedside</a:t>
            </a:r>
            <a:r>
              <a:rPr lang="it-IT" sz="1900" dirty="0">
                <a:solidFill>
                  <a:schemeClr val="accent4">
                    <a:lumMod val="50000"/>
                  </a:schemeClr>
                </a:solidFill>
                <a:latin typeface="Times New Roman" pitchFamily="18" charset="0"/>
              </a:rPr>
              <a:t> delle condizioni del paziente;</a:t>
            </a:r>
          </a:p>
          <a:p>
            <a:pPr lvl="3">
              <a:lnSpc>
                <a:spcPct val="100000"/>
              </a:lnSpc>
              <a:spcBef>
                <a:spcPct val="50000"/>
              </a:spcBef>
            </a:pPr>
            <a:r>
              <a:rPr lang="it-IT" sz="1900" dirty="0">
                <a:solidFill>
                  <a:schemeClr val="accent4">
                    <a:lumMod val="50000"/>
                  </a:schemeClr>
                </a:solidFill>
                <a:latin typeface="Times New Roman" pitchFamily="18" charset="0"/>
              </a:rPr>
              <a:t>pianificazione della terapia e dei primi interventi riabilitativi;</a:t>
            </a:r>
          </a:p>
          <a:p>
            <a:pPr lvl="3">
              <a:lnSpc>
                <a:spcPct val="100000"/>
              </a:lnSpc>
              <a:spcBef>
                <a:spcPct val="50000"/>
              </a:spcBef>
            </a:pPr>
            <a:r>
              <a:rPr lang="it-IT" sz="1900" dirty="0">
                <a:solidFill>
                  <a:schemeClr val="accent4">
                    <a:lumMod val="50000"/>
                  </a:schemeClr>
                </a:solidFill>
                <a:latin typeface="Times New Roman" pitchFamily="18" charset="0"/>
              </a:rPr>
              <a:t>gestione dei flussi e delle risorse nel percorso intra-ospedale.</a:t>
            </a:r>
          </a:p>
        </p:txBody>
      </p:sp>
      <p:sp>
        <p:nvSpPr>
          <p:cNvPr id="5" name="Title 1"/>
          <p:cNvSpPr txBox="1">
            <a:spLocks/>
          </p:cNvSpPr>
          <p:nvPr/>
        </p:nvSpPr>
        <p:spPr bwMode="auto">
          <a:xfrm>
            <a:off x="3036204" y="182880"/>
            <a:ext cx="8175625" cy="87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defTabSz="457200" rtl="0" fontAlgn="base">
              <a:spcBef>
                <a:spcPct val="0"/>
              </a:spcBef>
              <a:spcAft>
                <a:spcPct val="0"/>
              </a:spcAft>
              <a:defRPr sz="4400" kern="1200">
                <a:solidFill>
                  <a:srgbClr val="0084D1"/>
                </a:solidFill>
                <a:latin typeface="+mj-lt"/>
                <a:ea typeface="+mj-ea"/>
                <a:cs typeface="+mj-cs"/>
              </a:defRPr>
            </a:lvl1pPr>
            <a:lvl2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2pPr>
            <a:lvl3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3pPr>
            <a:lvl4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4pPr>
            <a:lvl5pPr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5pPr>
            <a:lvl6pPr marL="4572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6pPr>
            <a:lvl7pPr marL="9144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7pPr>
            <a:lvl8pPr marL="13716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8pPr>
            <a:lvl9pPr marL="1828800" algn="l" defTabSz="457200" rtl="0" fontAlgn="base">
              <a:spcBef>
                <a:spcPct val="0"/>
              </a:spcBef>
              <a:spcAft>
                <a:spcPct val="0"/>
              </a:spcAft>
              <a:defRPr sz="4400">
                <a:solidFill>
                  <a:srgbClr val="C93301"/>
                </a:solidFill>
                <a:latin typeface="Myriad Pro Cond" panose="020B0506030403020204" pitchFamily="34" charset="0"/>
                <a:ea typeface="ＭＳ Ｐゴシック" panose="020B0600070205080204" pitchFamily="34" charset="-128"/>
                <a:cs typeface="Calibri" pitchFamily="34" charset="0"/>
              </a:defRPr>
            </a:lvl9pPr>
          </a:lstStyle>
          <a:p>
            <a:r>
              <a:rPr lang="en-GB" sz="4800" b="1" dirty="0" err="1"/>
              <a:t>Percorso</a:t>
            </a:r>
            <a:r>
              <a:rPr lang="en-GB" sz="4800" b="1" dirty="0"/>
              <a:t> Intra-</a:t>
            </a:r>
            <a:r>
              <a:rPr lang="en-GB" sz="4800" b="1" dirty="0" err="1"/>
              <a:t>Ospedaliero</a:t>
            </a:r>
            <a:endParaRPr lang="en-GB" sz="4800" b="1" dirty="0"/>
          </a:p>
        </p:txBody>
      </p:sp>
    </p:spTree>
    <p:extLst>
      <p:ext uri="{BB962C8B-B14F-4D97-AF65-F5344CB8AC3E}">
        <p14:creationId xmlns:p14="http://schemas.microsoft.com/office/powerpoint/2010/main" val="309400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43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3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435">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35">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435">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435">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43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ersonalizza struttura">
  <a:themeElements>
    <a:clrScheme name="Personalizza struttu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ersonalizza struttur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ersonalizza struttu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ersonalizza struttur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ersonalizza struttur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ersonalizza struttur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ersonalizza struttur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ersonalizza struttur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ersonalizza struttur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ersonalizza struttur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ersonalizza struttur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ersonalizza struttur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ersonalizza struttur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ersonalizza struttur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health_powerpoint_v4" id="{EA822462-841E-4AEE-B7F6-DE4EC9C6B48D}" vid="{6DB5A546-9EB0-4E16-AE07-59381AC643B5}"/>
    </a:ext>
  </a:extLst>
</a:theme>
</file>

<file path=ppt/theme/theme3.xml><?xml version="1.0" encoding="utf-8"?>
<a:theme xmlns:a="http://schemas.openxmlformats.org/drawingml/2006/main" name="2_eligo template_with logo_white">
  <a:themeElements>
    <a:clrScheme name="2_eligo template_with logo_white 1">
      <a:dk1>
        <a:srgbClr val="000000"/>
      </a:dk1>
      <a:lt1>
        <a:srgbClr val="FFFFFF"/>
      </a:lt1>
      <a:dk2>
        <a:srgbClr val="C60C30"/>
      </a:dk2>
      <a:lt2>
        <a:srgbClr val="FFFFFF"/>
      </a:lt2>
      <a:accent1>
        <a:srgbClr val="C60C30"/>
      </a:accent1>
      <a:accent2>
        <a:srgbClr val="009AA6"/>
      </a:accent2>
      <a:accent3>
        <a:srgbClr val="FFFFFF"/>
      </a:accent3>
      <a:accent4>
        <a:srgbClr val="000000"/>
      </a:accent4>
      <a:accent5>
        <a:srgbClr val="DFAAAD"/>
      </a:accent5>
      <a:accent6>
        <a:srgbClr val="008B96"/>
      </a:accent6>
      <a:hlink>
        <a:srgbClr val="002060"/>
      </a:hlink>
      <a:folHlink>
        <a:srgbClr val="C2BDBF"/>
      </a:folHlink>
    </a:clrScheme>
    <a:fontScheme name="2_eligo template_with logo_white">
      <a:majorFont>
        <a:latin typeface="Myriad Pro Cond"/>
        <a:ea typeface="ＭＳ Ｐゴシック"/>
        <a:cs typeface="Calibri"/>
      </a:majorFont>
      <a:minorFont>
        <a:latin typeface="Myriad Pro Cond"/>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eligo template_with logo_white 1">
        <a:dk1>
          <a:srgbClr val="000000"/>
        </a:dk1>
        <a:lt1>
          <a:srgbClr val="FFFFFF"/>
        </a:lt1>
        <a:dk2>
          <a:srgbClr val="C60C30"/>
        </a:dk2>
        <a:lt2>
          <a:srgbClr val="FFFFFF"/>
        </a:lt2>
        <a:accent1>
          <a:srgbClr val="C60C30"/>
        </a:accent1>
        <a:accent2>
          <a:srgbClr val="009AA6"/>
        </a:accent2>
        <a:accent3>
          <a:srgbClr val="FFFFFF"/>
        </a:accent3>
        <a:accent4>
          <a:srgbClr val="000000"/>
        </a:accent4>
        <a:accent5>
          <a:srgbClr val="DFAAAD"/>
        </a:accent5>
        <a:accent6>
          <a:srgbClr val="008B96"/>
        </a:accent6>
        <a:hlink>
          <a:srgbClr val="002060"/>
        </a:hlink>
        <a:folHlink>
          <a:srgbClr val="C2BDB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health_powerpoint_v4.potx" id="{5E513EBB-9F3A-45C2-9CF7-ECE39AE130F1}" vid="{AAC7E0AF-2126-47F8-BBD4-8D75DB92AFD4}"/>
    </a:ext>
  </a:ext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02B392D869F044582D17ADCD8E176E1" ma:contentTypeVersion="9" ma:contentTypeDescription="Creare un nuovo documento." ma:contentTypeScope="" ma:versionID="cdeb62fe031afbd192913014e08c4035">
  <xsd:schema xmlns:xsd="http://www.w3.org/2001/XMLSchema" xmlns:xs="http://www.w3.org/2001/XMLSchema" xmlns:p="http://schemas.microsoft.com/office/2006/metadata/properties" xmlns:ns2="6f473069-c0e3-499c-a13a-ad6d47d60cde" xmlns:ns3="6bd42e5a-aa3e-40a5-929b-a7e251e79455" targetNamespace="http://schemas.microsoft.com/office/2006/metadata/properties" ma:root="true" ma:fieldsID="de64c311e8691415736e5719969f95fe" ns2:_="" ns3:_="">
    <xsd:import namespace="6f473069-c0e3-499c-a13a-ad6d47d60cde"/>
    <xsd:import namespace="6bd42e5a-aa3e-40a5-929b-a7e251e7945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473069-c0e3-499c-a13a-ad6d47d60c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Tag immagine" ma:readOnly="false" ma:fieldId="{5cf76f15-5ced-4ddc-b409-7134ff3c332f}" ma:taxonomyMulti="true" ma:sspId="bb21486a-7a0a-4db4-9655-fe3ce8b761e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d42e5a-aa3e-40a5-929b-a7e251e7945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ea9ae0e-c02f-4ed6-87c2-8bd8bf57a2e2}" ma:internalName="TaxCatchAll" ma:showField="CatchAllData" ma:web="6bd42e5a-aa3e-40a5-929b-a7e251e794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bd42e5a-aa3e-40a5-929b-a7e251e79455" xsi:nil="true"/>
    <lcf76f155ced4ddcb4097134ff3c332f xmlns="6f473069-c0e3-499c-a13a-ad6d47d60cd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4B19DCC-54FF-4561-9C7A-4F87ADBC97E3}"/>
</file>

<file path=customXml/itemProps2.xml><?xml version="1.0" encoding="utf-8"?>
<ds:datastoreItem xmlns:ds="http://schemas.openxmlformats.org/officeDocument/2006/customXml" ds:itemID="{7273A705-ADD2-426F-8692-3980ED58DF64}"/>
</file>

<file path=customXml/itemProps3.xml><?xml version="1.0" encoding="utf-8"?>
<ds:datastoreItem xmlns:ds="http://schemas.openxmlformats.org/officeDocument/2006/customXml" ds:itemID="{81348EA8-B8AA-411A-B2C2-2D213575FC73}"/>
</file>

<file path=docProps/app.xml><?xml version="1.0" encoding="utf-8"?>
<Properties xmlns="http://schemas.openxmlformats.org/officeDocument/2006/extended-properties" xmlns:vt="http://schemas.openxmlformats.org/officeDocument/2006/docPropsVTypes">
  <TotalTime>2211</TotalTime>
  <Words>1581</Words>
  <Application>Microsoft Office PowerPoint</Application>
  <PresentationFormat>Widescreen</PresentationFormat>
  <Paragraphs>101</Paragraphs>
  <Slides>12</Slides>
  <Notes>12</Notes>
  <HiddenSlides>0</HiddenSlides>
  <MMClips>0</MMClips>
  <ScaleCrop>false</ScaleCrop>
  <HeadingPairs>
    <vt:vector size="6" baseType="variant">
      <vt:variant>
        <vt:lpstr>Caratteri utilizzati</vt:lpstr>
      </vt:variant>
      <vt:variant>
        <vt:i4>10</vt:i4>
      </vt:variant>
      <vt:variant>
        <vt:lpstr>Tema</vt:lpstr>
      </vt:variant>
      <vt:variant>
        <vt:i4>3</vt:i4>
      </vt:variant>
      <vt:variant>
        <vt:lpstr>Titoli diapositive</vt:lpstr>
      </vt:variant>
      <vt:variant>
        <vt:i4>12</vt:i4>
      </vt:variant>
    </vt:vector>
  </HeadingPairs>
  <TitlesOfParts>
    <vt:vector size="25" baseType="lpstr">
      <vt:lpstr>ＭＳ Ｐゴシック</vt:lpstr>
      <vt:lpstr>Arial</vt:lpstr>
      <vt:lpstr>Arial Black</vt:lpstr>
      <vt:lpstr>Calibri</vt:lpstr>
      <vt:lpstr>Calibri Light</vt:lpstr>
      <vt:lpstr>Myriad Pro Cond</vt:lpstr>
      <vt:lpstr>Myriad Web Pro</vt:lpstr>
      <vt:lpstr>Myriad Web Pro Condensed</vt:lpstr>
      <vt:lpstr>Times New Roman</vt:lpstr>
      <vt:lpstr>Wingdings</vt:lpstr>
      <vt:lpstr>1_Tema di Office</vt:lpstr>
      <vt:lpstr>Personalizza struttura</vt:lpstr>
      <vt:lpstr>2_eligo template_with logo_white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Models for Risk Assessment of Worsening Events in Chronic Heart Failure Patients</dc:title>
  <dc:creator>Maria Carmela</dc:creator>
  <cp:lastModifiedBy>Domenico Conforti</cp:lastModifiedBy>
  <cp:revision>184</cp:revision>
  <dcterms:created xsi:type="dcterms:W3CDTF">2018-09-11T08:06:13Z</dcterms:created>
  <dcterms:modified xsi:type="dcterms:W3CDTF">2023-12-20T15:34:49Z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0x010100E02B392D869F044582D17ADCD8E176E1</vt:lpwstr>
  </property>
</Properties>
</file>