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  <p:sldMasterId id="2147483685" r:id="rId5"/>
  </p:sldMasterIdLst>
  <p:notesMasterIdLst>
    <p:notesMasterId r:id="rId16"/>
  </p:notesMasterIdLst>
  <p:sldIdLst>
    <p:sldId id="342" r:id="rId6"/>
    <p:sldId id="304" r:id="rId7"/>
    <p:sldId id="305" r:id="rId8"/>
    <p:sldId id="313" r:id="rId9"/>
    <p:sldId id="321" r:id="rId10"/>
    <p:sldId id="277" r:id="rId11"/>
    <p:sldId id="314" r:id="rId12"/>
    <p:sldId id="300" r:id="rId13"/>
    <p:sldId id="307" r:id="rId14"/>
    <p:sldId id="309" r:id="rId1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DBDBDB"/>
    <a:srgbClr val="EBFB9B"/>
    <a:srgbClr val="CCCCFF"/>
    <a:srgbClr val="2AEA10"/>
    <a:srgbClr val="C61021"/>
    <a:srgbClr val="F21ED9"/>
    <a:srgbClr val="3333FF"/>
    <a:srgbClr val="C9C9C9"/>
    <a:srgbClr val="E0F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3237" autoAdjust="0"/>
  </p:normalViewPr>
  <p:slideViewPr>
    <p:cSldViewPr>
      <p:cViewPr varScale="1">
        <p:scale>
          <a:sx n="66" d="100"/>
          <a:sy n="66" d="100"/>
        </p:scale>
        <p:origin x="11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41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508E1-6848-4D51-8B77-4A11C432013F}" type="datetimeFigureOut">
              <a:rPr lang="it-IT" smtClean="0"/>
              <a:pPr/>
              <a:t>23/11/2023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17009-4874-4FFE-AEB3-CD4D6DA4A297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48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67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379589-1BB6-41CE-BD20-B898599A59DC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67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816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17009-4874-4FFE-AEB3-CD4D6DA4A297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3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ED3E2-E133-4323-91E6-8685C2EEF64B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EE21E-CFE1-4999-99AC-0596EBC7AF0F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CB09-6528-41F5-9E5A-B968BA3D3A1D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  <p:sp>
        <p:nvSpPr>
          <p:cNvPr id="276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E59EE7-CDD5-44D2-A676-F2AF4760898C}" type="slidenum">
              <a:rPr kumimoji="0" lang="it-IT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8450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8477406-C355-4A48-B8E8-97538223AEEE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10767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3036DB-73F2-498C-8DB3-56F60C3607E4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96806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E96B13-224C-4466-8F0E-B8F864BF945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994990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F75544-42FF-4A9B-9324-180EA2CC35D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02868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9099370-CCF8-44BF-91D4-BF9410D277A9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6887957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8209C1-DCAB-469E-A29E-2313FE937FA0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414832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493ECD-47F7-42F1-9E91-479AFD944AF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053696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FF422-B067-47D7-ADC7-6793F2D609F9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9485F6-C8C7-4D7F-BBC9-FE89F96BBE16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649094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BF6488C-22C7-4CF9-BB91-FD1D298B30D2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2669626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9B0D2A-EB82-4AE4-A59D-EC7BE4FA068D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2626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666B-E2A4-49D2-85ED-8D02E79F9B73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9B15-FD39-41B8-9878-D2F3333B4365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5E8D-4408-4052-B95D-3A9E699B5971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5880A-E196-4747-8AB6-9CECF01FD82A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9E0FE-703E-4869-9F9F-51CABEDBB787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C5A-E87B-4A44-827C-B071102E32CD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taglia e arrotonda singolo angolo rettangolo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Triangolo rettangolo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576B2-2439-4AF7-91C7-89620FBC4C6D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10" name="Figura a mano liber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igura a mano liber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8488C4"/>
            </a:gs>
            <a:gs pos="53000">
              <a:srgbClr val="D4DEFF"/>
            </a:gs>
            <a:gs pos="83000">
              <a:srgbClr val="D4DEFF"/>
            </a:gs>
            <a:gs pos="100000">
              <a:srgbClr val="96AB94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912C13A-A203-49D0-976D-D8B73F6ECC6D}" type="datetime1">
              <a:rPr lang="it-IT" smtClean="0"/>
              <a:pPr/>
              <a:t>23/11/2023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1F0AAB-9FF9-4EA9-8CB3-B9BD02EF9D2C}" type="slidenum">
              <a:rPr lang="it-IT" smtClean="0"/>
              <a:pPr/>
              <a:t>‹N›</a:t>
            </a:fld>
            <a:endParaRPr lang="it-IT"/>
          </a:p>
        </p:txBody>
      </p:sp>
      <p:grpSp>
        <p:nvGrpSpPr>
          <p:cNvPr id="2" name="Gruppo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igura a mano liber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igura a mano liber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444D4-9A99-430D-B270-611613EA9868}" type="slidenum">
              <a:rPr kumimoji="0" lang="it-IT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kumimoji="0" lang="it-IT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8109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o"/>
        <a:defRPr sz="2400">
          <a:solidFill>
            <a:schemeClr val="tx1"/>
          </a:solidFill>
          <a:latin typeface="+mn-lt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4566" y="1556792"/>
            <a:ext cx="8351068" cy="1985392"/>
          </a:xfrm>
        </p:spPr>
        <p:txBody>
          <a:bodyPr/>
          <a:lstStyle/>
          <a:p>
            <a:pPr algn="ctr" eaLnBrk="1" hangingPunct="1"/>
            <a:r>
              <a:rPr lang="it-IT" sz="4000" b="1" dirty="0"/>
              <a:t/>
            </a:r>
            <a:br>
              <a:rPr lang="it-IT" sz="4000" b="1" dirty="0"/>
            </a:br>
            <a:r>
              <a:rPr lang="it-IT" sz="4000" b="1" dirty="0" smtClean="0"/>
              <a:t>Pianificazione e Gestione </a:t>
            </a:r>
            <a:br>
              <a:rPr lang="it-IT" sz="4000" b="1" dirty="0" smtClean="0"/>
            </a:br>
            <a:r>
              <a:rPr lang="it-IT" sz="4000" b="1" dirty="0" smtClean="0"/>
              <a:t>Sale Operatorie</a:t>
            </a:r>
            <a:br>
              <a:rPr lang="it-IT" sz="4000" b="1" dirty="0" smtClean="0"/>
            </a:br>
            <a:r>
              <a:rPr lang="it-IT" sz="2000" b="1" dirty="0" smtClean="0"/>
              <a:t/>
            </a:r>
            <a:br>
              <a:rPr lang="it-IT" sz="2000" b="1" dirty="0" smtClean="0"/>
            </a:br>
            <a:r>
              <a:rPr lang="it-IT" sz="3200" b="1" dirty="0" smtClean="0"/>
              <a:t>Modello Multi-Obiettivo e Algoritmi Genetici</a:t>
            </a:r>
            <a:endParaRPr lang="it-IT" sz="3200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432F792-219F-48B2-AF4F-F4AEA0F118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>
              <a:buClr>
                <a:srgbClr val="CC0000"/>
              </a:buClr>
            </a:pPr>
            <a:r>
              <a:rPr lang="it-IT" sz="2400" dirty="0">
                <a:solidFill>
                  <a:srgbClr val="000000"/>
                </a:solidFill>
              </a:rPr>
              <a:t>LM-41 Medicina TD - PGSS A.A. 23/24</a:t>
            </a:r>
          </a:p>
          <a:p>
            <a:pPr lvl="0" algn="ctr">
              <a:buClr>
                <a:srgbClr val="CC0000"/>
              </a:buClr>
            </a:pPr>
            <a:r>
              <a:rPr lang="it-IT" sz="2400" dirty="0">
                <a:solidFill>
                  <a:srgbClr val="000000"/>
                </a:solidFill>
              </a:rPr>
              <a:t>Mimmo Conforti</a:t>
            </a:r>
            <a:endParaRPr lang="it-IT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2409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10</a:t>
            </a:fld>
            <a:endParaRPr lang="it-IT"/>
          </a:p>
        </p:txBody>
      </p:sp>
      <p:sp>
        <p:nvSpPr>
          <p:cNvPr id="3" name="CasellaDiTesto 2"/>
          <p:cNvSpPr txBox="1"/>
          <p:nvPr/>
        </p:nvSpPr>
        <p:spPr>
          <a:xfrm>
            <a:off x="2987823" y="7810"/>
            <a:ext cx="28986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 err="1" smtClean="0"/>
              <a:t>Conclusions</a:t>
            </a:r>
            <a:endParaRPr lang="it-IT" sz="4000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86356" y="1124744"/>
            <a:ext cx="905764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/>
              <a:t>Tactical</a:t>
            </a:r>
            <a:r>
              <a:rPr lang="it-IT" sz="2000" dirty="0" smtClean="0"/>
              <a:t> and </a:t>
            </a:r>
            <a:r>
              <a:rPr lang="it-IT" sz="2000" dirty="0" err="1" smtClean="0"/>
              <a:t>operational</a:t>
            </a:r>
            <a:r>
              <a:rPr lang="it-IT" sz="2000" dirty="0" smtClean="0"/>
              <a:t> </a:t>
            </a:r>
            <a:r>
              <a:rPr lang="it-IT" sz="2000" dirty="0" err="1" smtClean="0"/>
              <a:t>decision</a:t>
            </a:r>
            <a:r>
              <a:rPr lang="it-IT" sz="2000" dirty="0" smtClean="0"/>
              <a:t> </a:t>
            </a:r>
            <a:r>
              <a:rPr lang="it-IT" sz="2000" dirty="0" err="1" smtClean="0"/>
              <a:t>levels</a:t>
            </a:r>
            <a:r>
              <a:rPr lang="it-IT" sz="2000" dirty="0" smtClean="0"/>
              <a:t> </a:t>
            </a:r>
            <a:r>
              <a:rPr lang="it-IT" sz="2000" dirty="0" err="1" smtClean="0"/>
              <a:t>have</a:t>
            </a:r>
            <a:r>
              <a:rPr lang="it-IT" sz="2000" dirty="0" smtClean="0"/>
              <a:t> </a:t>
            </a:r>
            <a:r>
              <a:rPr lang="it-IT" sz="2000" dirty="0" err="1" smtClean="0"/>
              <a:t>been</a:t>
            </a:r>
            <a:r>
              <a:rPr lang="it-IT" sz="2000" dirty="0" smtClean="0"/>
              <a:t> </a:t>
            </a:r>
            <a:r>
              <a:rPr lang="it-IT" sz="2000" dirty="0" err="1" smtClean="0"/>
              <a:t>solved</a:t>
            </a:r>
            <a:r>
              <a:rPr lang="it-IT" sz="2000" dirty="0" smtClean="0"/>
              <a:t> </a:t>
            </a:r>
          </a:p>
          <a:p>
            <a:r>
              <a:rPr lang="it-IT" sz="2000" dirty="0"/>
              <a:t> </a:t>
            </a:r>
            <a:r>
              <a:rPr lang="it-IT" sz="2000" dirty="0" smtClean="0"/>
              <a:t>   </a:t>
            </a:r>
            <a:r>
              <a:rPr lang="it-IT" sz="2000" dirty="0" err="1" smtClean="0"/>
              <a:t>at</a:t>
            </a:r>
            <a:r>
              <a:rPr lang="it-IT" sz="2000" dirty="0" smtClean="0"/>
              <a:t> the </a:t>
            </a:r>
            <a:r>
              <a:rPr lang="it-IT" sz="2000" dirty="0" err="1" smtClean="0"/>
              <a:t>same</a:t>
            </a:r>
            <a:r>
              <a:rPr lang="it-IT" sz="2000" dirty="0" smtClean="0"/>
              <a:t> time: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smtClean="0"/>
              <a:t>Maximum </a:t>
            </a:r>
            <a:r>
              <a:rPr lang="it-IT" sz="2000" dirty="0" err="1" smtClean="0"/>
              <a:t>utilization</a:t>
            </a:r>
            <a:r>
              <a:rPr lang="it-IT" sz="2000" dirty="0" smtClean="0"/>
              <a:t> of the OR </a:t>
            </a:r>
            <a:r>
              <a:rPr lang="it-IT" sz="2000" dirty="0" err="1" smtClean="0"/>
              <a:t>capacity</a:t>
            </a:r>
            <a:endParaRPr lang="it-IT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Balanced</a:t>
            </a:r>
            <a:r>
              <a:rPr lang="it-IT" sz="2000" dirty="0" smtClean="0"/>
              <a:t> </a:t>
            </a:r>
            <a:r>
              <a:rPr lang="it-IT" sz="2000" dirty="0" err="1" smtClean="0"/>
              <a:t>distribution</a:t>
            </a:r>
            <a:r>
              <a:rPr lang="it-IT" sz="2000" dirty="0" smtClean="0"/>
              <a:t> of OR time </a:t>
            </a:r>
            <a:r>
              <a:rPr lang="it-IT" sz="2000" dirty="0" err="1" smtClean="0"/>
              <a:t>among</a:t>
            </a:r>
            <a:r>
              <a:rPr lang="it-IT" sz="2000" dirty="0" smtClean="0"/>
              <a:t> </a:t>
            </a:r>
            <a:r>
              <a:rPr lang="it-IT" sz="2000" dirty="0" err="1" smtClean="0"/>
              <a:t>Specialties</a:t>
            </a:r>
            <a:r>
              <a:rPr lang="it-IT" sz="2000" dirty="0" smtClean="0"/>
              <a:t> and Teams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Minimization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patient</a:t>
            </a:r>
            <a:r>
              <a:rPr lang="it-IT" sz="2000" dirty="0" smtClean="0"/>
              <a:t> </a:t>
            </a:r>
            <a:r>
              <a:rPr lang="it-IT" sz="2000" dirty="0" err="1" smtClean="0"/>
              <a:t>waiting</a:t>
            </a:r>
            <a:r>
              <a:rPr lang="it-IT" sz="2000" dirty="0" smtClean="0"/>
              <a:t>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sz="2000" dirty="0" err="1" smtClean="0"/>
              <a:t>Minimization</a:t>
            </a:r>
            <a:r>
              <a:rPr lang="it-IT" sz="2000" dirty="0" smtClean="0"/>
              <a:t> of </a:t>
            </a:r>
            <a:r>
              <a:rPr lang="it-IT" sz="2000" dirty="0" err="1" smtClean="0"/>
              <a:t>overtime</a:t>
            </a:r>
            <a:endParaRPr lang="it-IT" sz="2000" dirty="0" smtClean="0"/>
          </a:p>
          <a:p>
            <a:r>
              <a:rPr lang="it-IT" sz="2000" dirty="0"/>
              <a:t>	</a:t>
            </a:r>
            <a:endParaRPr lang="it-IT" sz="2000" dirty="0" smtClean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000" dirty="0" smtClean="0"/>
          </a:p>
          <a:p>
            <a:endParaRPr lang="it-IT" sz="2000" dirty="0"/>
          </a:p>
          <a:p>
            <a:endParaRPr lang="it-IT" sz="2000" dirty="0" smtClean="0"/>
          </a:p>
          <a:p>
            <a:endParaRPr lang="it-IT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Multiple </a:t>
            </a:r>
            <a:r>
              <a:rPr lang="it-IT" sz="2000" dirty="0" err="1" smtClean="0"/>
              <a:t>trade</a:t>
            </a:r>
            <a:r>
              <a:rPr lang="it-IT" sz="2000" dirty="0" smtClean="0"/>
              <a:t>-off </a:t>
            </a:r>
            <a:r>
              <a:rPr lang="it-IT" sz="2000" dirty="0" err="1" smtClean="0"/>
              <a:t>solutions</a:t>
            </a:r>
            <a:r>
              <a:rPr lang="it-IT" sz="2000" dirty="0" smtClean="0"/>
              <a:t> </a:t>
            </a:r>
            <a:r>
              <a:rPr lang="it-IT" sz="2000" dirty="0" err="1" smtClean="0"/>
              <a:t>could</a:t>
            </a:r>
            <a:r>
              <a:rPr lang="it-IT" sz="2000" dirty="0" smtClean="0"/>
              <a:t> help a manager in </a:t>
            </a:r>
            <a:r>
              <a:rPr lang="it-IT" sz="2000" dirty="0" err="1" smtClean="0"/>
              <a:t>decision</a:t>
            </a:r>
            <a:r>
              <a:rPr lang="it-IT" sz="2000" dirty="0" smtClean="0"/>
              <a:t> </a:t>
            </a:r>
            <a:r>
              <a:rPr lang="it-IT" sz="2000" dirty="0" err="1" smtClean="0"/>
              <a:t>processes</a:t>
            </a:r>
            <a:endParaRPr lang="it-IT" sz="2000" dirty="0" smtClean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7" y="3212976"/>
            <a:ext cx="6903182" cy="21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76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763688" y="-71130"/>
            <a:ext cx="63717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b="1" dirty="0" err="1" smtClean="0">
                <a:solidFill>
                  <a:schemeClr val="bg1"/>
                </a:solidFill>
              </a:rPr>
              <a:t>Computational</a:t>
            </a:r>
            <a:r>
              <a:rPr lang="it-IT" sz="3600" b="1" dirty="0" smtClean="0">
                <a:solidFill>
                  <a:schemeClr val="bg1"/>
                </a:solidFill>
              </a:rPr>
              <a:t> </a:t>
            </a:r>
            <a:r>
              <a:rPr lang="it-IT" sz="3600" b="1" dirty="0" err="1" smtClean="0">
                <a:solidFill>
                  <a:schemeClr val="bg1"/>
                </a:solidFill>
              </a:rPr>
              <a:t>Experiments</a:t>
            </a:r>
            <a:endParaRPr lang="it-IT" sz="3600" b="1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357158" y="464542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8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1124744"/>
            <a:ext cx="832799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/>
              <a:pPr/>
              <a:t>3</a:t>
            </a:fld>
            <a:endParaRPr lang="it-IT" dirty="0"/>
          </a:p>
        </p:txBody>
      </p:sp>
      <p:sp>
        <p:nvSpPr>
          <p:cNvPr id="11" name="CasellaDiTesto 10"/>
          <p:cNvSpPr txBox="1"/>
          <p:nvPr/>
        </p:nvSpPr>
        <p:spPr>
          <a:xfrm>
            <a:off x="0" y="-76456"/>
            <a:ext cx="165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</a:rPr>
              <a:t>Resources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88698"/>
            <a:ext cx="8478229" cy="586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0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57158" y="464542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>
                <a:solidFill>
                  <a:srgbClr val="DBF5F9">
                    <a:shade val="90000"/>
                  </a:srgbClr>
                </a:solidFill>
              </a:rPr>
              <a:pPr/>
              <a:t>4</a:t>
            </a:fld>
            <a:endParaRPr lang="it-IT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8173" y="332656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</a:rPr>
              <a:t>Demand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325622"/>
            <a:ext cx="8712968" cy="36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5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11"/>
          <p:cNvSpPr/>
          <p:nvPr/>
        </p:nvSpPr>
        <p:spPr>
          <a:xfrm>
            <a:off x="357158" y="464542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  <a:p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>
                <a:solidFill>
                  <a:srgbClr val="DBF5F9">
                    <a:shade val="90000"/>
                  </a:srgbClr>
                </a:solidFill>
              </a:rPr>
              <a:pPr/>
              <a:t>5</a:t>
            </a:fld>
            <a:endParaRPr lang="it-IT" dirty="0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5916512" y="458403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</a:rPr>
              <a:t>Demand</a:t>
            </a:r>
            <a:endParaRPr lang="it-IT" sz="2400" b="1" dirty="0">
              <a:solidFill>
                <a:schemeClr val="bg1"/>
              </a:solidFill>
            </a:endParaRPr>
          </a:p>
        </p:txBody>
      </p:sp>
      <p:sp>
        <p:nvSpPr>
          <p:cNvPr id="6" name="Segnaposto numero diapositiva 3"/>
          <p:cNvSpPr txBox="1">
            <a:spLocks/>
          </p:cNvSpPr>
          <p:nvPr/>
        </p:nvSpPr>
        <p:spPr>
          <a:xfrm>
            <a:off x="3851920" y="6972514"/>
            <a:ext cx="416990" cy="197603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it-IT"/>
            </a:defPPr>
            <a:lvl1pPr marL="0" algn="r" defTabSz="914400" rtl="0" eaLnBrk="1" latinLnBrk="0" hangingPunct="1">
              <a:defRPr kumimoji="0" sz="1200" kern="1200">
                <a:solidFill>
                  <a:schemeClr val="tx2">
                    <a:shade val="9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1F0AAB-9FF9-4EA9-8CB3-B9BD02EF9D2C}" type="slidenum">
              <a:rPr lang="it-IT" smtClean="0"/>
              <a:pPr/>
              <a:t>5</a:t>
            </a:fld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899592" y="435616"/>
            <a:ext cx="1656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err="1" smtClean="0">
                <a:solidFill>
                  <a:schemeClr val="bg1"/>
                </a:solidFill>
              </a:rPr>
              <a:t>Resources</a:t>
            </a:r>
            <a:endParaRPr lang="it-IT" sz="2400" b="1" dirty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985880"/>
            <a:ext cx="8712968" cy="5539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763688" y="74511"/>
            <a:ext cx="48962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600" dirty="0" smtClean="0">
                <a:solidFill>
                  <a:schemeClr val="bg1"/>
                </a:solidFill>
              </a:rPr>
              <a:t>Solution </a:t>
            </a:r>
            <a:r>
              <a:rPr lang="it-IT" sz="3600" dirty="0" err="1" smtClean="0">
                <a:solidFill>
                  <a:schemeClr val="bg1"/>
                </a:solidFill>
              </a:rPr>
              <a:t>representation</a:t>
            </a:r>
            <a:endParaRPr lang="it-IT" sz="3600" dirty="0">
              <a:solidFill>
                <a:schemeClr val="bg1"/>
              </a:solidFill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357158" y="4645422"/>
            <a:ext cx="87868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85253" y="720842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i="1" dirty="0" err="1" smtClean="0">
                <a:solidFill>
                  <a:schemeClr val="bg1"/>
                </a:solidFill>
              </a:rPr>
              <a:t>Individual</a:t>
            </a:r>
            <a:r>
              <a:rPr lang="it-IT" i="1" dirty="0" smtClean="0">
                <a:solidFill>
                  <a:schemeClr val="bg1"/>
                </a:solidFill>
              </a:rPr>
              <a:t> </a:t>
            </a:r>
            <a:r>
              <a:rPr lang="it-IT" i="1" dirty="0" err="1" smtClean="0">
                <a:solidFill>
                  <a:schemeClr val="bg1"/>
                </a:solidFill>
              </a:rPr>
              <a:t>Representation</a:t>
            </a:r>
            <a:endParaRPr lang="it-IT" i="1" dirty="0" smtClean="0">
              <a:solidFill>
                <a:schemeClr val="bg1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binary string is a chromosome (solution) of </a:t>
            </a:r>
            <a:r>
              <a:rPr lang="en-US" dirty="0">
                <a:solidFill>
                  <a:schemeClr val="bg1"/>
                </a:solidFill>
              </a:rPr>
              <a:t>n </a:t>
            </a:r>
            <a:r>
              <a:rPr lang="en-US" dirty="0" smtClean="0">
                <a:solidFill>
                  <a:schemeClr val="bg1"/>
                </a:solidFill>
              </a:rPr>
              <a:t>characters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Each character is a gene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All chromosomes constitute a population.</a:t>
            </a:r>
          </a:p>
        </p:txBody>
      </p:sp>
      <p:sp>
        <p:nvSpPr>
          <p:cNvPr id="9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>
                <a:solidFill>
                  <a:schemeClr val="bg1"/>
                </a:solidFill>
              </a:rPr>
              <a:pPr/>
              <a:t>6</a:t>
            </a:fld>
            <a:endParaRPr lang="it-IT">
              <a:solidFill>
                <a:schemeClr val="bg1"/>
              </a:solidFill>
            </a:endParaRPr>
          </a:p>
        </p:txBody>
      </p:sp>
      <p:sp>
        <p:nvSpPr>
          <p:cNvPr id="25" name="CasellaDiTesto 24"/>
          <p:cNvSpPr txBox="1"/>
          <p:nvPr/>
        </p:nvSpPr>
        <p:spPr>
          <a:xfrm>
            <a:off x="3610904" y="3197810"/>
            <a:ext cx="199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smtClean="0">
                <a:solidFill>
                  <a:schemeClr val="bg1"/>
                </a:solidFill>
              </a:rPr>
              <a:t>L</a:t>
            </a:r>
            <a:r>
              <a:rPr lang="it-IT" dirty="0" smtClean="0">
                <a:solidFill>
                  <a:schemeClr val="bg1"/>
                </a:solidFill>
              </a:rPr>
              <a:t>-bit </a:t>
            </a:r>
            <a:r>
              <a:rPr lang="it-IT" dirty="0" err="1" smtClean="0">
                <a:solidFill>
                  <a:schemeClr val="bg1"/>
                </a:solidFill>
              </a:rPr>
              <a:t>binary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string</a:t>
            </a:r>
            <a:endParaRPr lang="it-IT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Parentesi graffa chiusa 9"/>
          <p:cNvSpPr/>
          <p:nvPr/>
        </p:nvSpPr>
        <p:spPr>
          <a:xfrm rot="5400000">
            <a:off x="4178623" y="-1551966"/>
            <a:ext cx="785818" cy="8858312"/>
          </a:xfrm>
          <a:prstGeom prst="rightBrac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bg1"/>
              </a:solidFill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42844" y="3641344"/>
            <a:ext cx="9001156" cy="646331"/>
          </a:xfrm>
          <a:prstGeom prst="rect">
            <a:avLst/>
          </a:prstGeom>
          <a:solidFill>
            <a:srgbClr val="EBFB9B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NSGA II code (</a:t>
            </a:r>
            <a:r>
              <a:rPr lang="it-IT" dirty="0" smtClean="0">
                <a:solidFill>
                  <a:schemeClr val="bg1"/>
                </a:solidFill>
              </a:rPr>
              <a:t>Non-</a:t>
            </a:r>
            <a:r>
              <a:rPr lang="it-IT" dirty="0" err="1" smtClean="0">
                <a:solidFill>
                  <a:schemeClr val="bg1"/>
                </a:solidFill>
              </a:rPr>
              <a:t>Dominated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Sorting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Genetic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Algorithm</a:t>
            </a:r>
            <a:r>
              <a:rPr lang="it-IT" dirty="0" smtClean="0">
                <a:solidFill>
                  <a:schemeClr val="bg1"/>
                </a:solidFill>
              </a:rPr>
              <a:t> -- Kanpur </a:t>
            </a:r>
            <a:r>
              <a:rPr lang="it-IT" dirty="0" err="1" smtClean="0">
                <a:solidFill>
                  <a:schemeClr val="bg1"/>
                </a:solidFill>
              </a:rPr>
              <a:t>Genetic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Algorithm</a:t>
            </a:r>
            <a:r>
              <a:rPr lang="it-IT" dirty="0" smtClean="0">
                <a:solidFill>
                  <a:schemeClr val="bg1"/>
                </a:solidFill>
              </a:rPr>
              <a:t> Lab)</a:t>
            </a:r>
            <a:endParaRPr lang="it-IT" i="1" dirty="0" smtClean="0">
              <a:solidFill>
                <a:schemeClr val="bg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382" y="2063098"/>
            <a:ext cx="8678301" cy="737344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705" y="4361876"/>
            <a:ext cx="6081615" cy="23631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</p:spPr>
        <p:txBody>
          <a:bodyPr/>
          <a:lstStyle/>
          <a:p>
            <a:fld id="{471F0AAB-9FF9-4EA9-8CB3-B9BD02EF9D2C}" type="slidenum">
              <a:rPr lang="it-IT" smtClean="0">
                <a:solidFill>
                  <a:srgbClr val="DBF5F9">
                    <a:shade val="90000"/>
                  </a:srgbClr>
                </a:solidFill>
              </a:rPr>
              <a:pPr/>
              <a:t>7</a:t>
            </a:fld>
            <a:endParaRPr lang="it-IT" dirty="0">
              <a:solidFill>
                <a:srgbClr val="DBF5F9">
                  <a:shade val="90000"/>
                </a:srgbClr>
              </a:solidFill>
            </a:endParaRPr>
          </a:p>
        </p:txBody>
      </p:sp>
      <p:grpSp>
        <p:nvGrpSpPr>
          <p:cNvPr id="4" name="Gruppo 3"/>
          <p:cNvGrpSpPr/>
          <p:nvPr/>
        </p:nvGrpSpPr>
        <p:grpSpPr>
          <a:xfrm>
            <a:off x="359257" y="1268760"/>
            <a:ext cx="8496944" cy="3107384"/>
            <a:chOff x="606330" y="1761776"/>
            <a:chExt cx="7936602" cy="2872606"/>
          </a:xfrm>
        </p:grpSpPr>
        <p:pic>
          <p:nvPicPr>
            <p:cNvPr id="2" name="Immagin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761776"/>
              <a:ext cx="7931372" cy="2872606"/>
            </a:xfrm>
            <a:prstGeom prst="rect">
              <a:avLst/>
            </a:prstGeom>
          </p:spPr>
        </p:pic>
        <p:sp>
          <p:nvSpPr>
            <p:cNvPr id="3" name="Rettangolo 2"/>
            <p:cNvSpPr/>
            <p:nvPr/>
          </p:nvSpPr>
          <p:spPr>
            <a:xfrm>
              <a:off x="606330" y="1844824"/>
              <a:ext cx="720080" cy="28803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5" name="CasellaDiTesto 4"/>
          <p:cNvSpPr txBox="1"/>
          <p:nvPr/>
        </p:nvSpPr>
        <p:spPr>
          <a:xfrm>
            <a:off x="359257" y="404664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>
                <a:solidFill>
                  <a:schemeClr val="bg1"/>
                </a:solidFill>
              </a:rPr>
              <a:t>Example</a:t>
            </a:r>
            <a:r>
              <a:rPr lang="it-IT" dirty="0" smtClean="0">
                <a:solidFill>
                  <a:schemeClr val="bg1"/>
                </a:solidFill>
              </a:rPr>
              <a:t> of Pareto </a:t>
            </a:r>
            <a:r>
              <a:rPr lang="it-IT" dirty="0" err="1" smtClean="0">
                <a:solidFill>
                  <a:schemeClr val="bg1"/>
                </a:solidFill>
              </a:rPr>
              <a:t>solutions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39552" y="5003914"/>
            <a:ext cx="39318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>
                <a:solidFill>
                  <a:schemeClr val="bg1"/>
                </a:solidFill>
              </a:rPr>
              <a:t>f1 =</a:t>
            </a:r>
            <a:r>
              <a:rPr lang="it-IT" dirty="0" err="1" smtClean="0">
                <a:solidFill>
                  <a:schemeClr val="bg1"/>
                </a:solidFill>
              </a:rPr>
              <a:t>number</a:t>
            </a:r>
            <a:r>
              <a:rPr lang="it-IT" dirty="0" smtClean="0">
                <a:solidFill>
                  <a:schemeClr val="bg1"/>
                </a:solidFill>
              </a:rPr>
              <a:t> of </a:t>
            </a:r>
            <a:r>
              <a:rPr lang="it-IT" dirty="0" err="1" smtClean="0">
                <a:solidFill>
                  <a:schemeClr val="bg1"/>
                </a:solidFill>
              </a:rPr>
              <a:t>scheduled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patients</a:t>
            </a:r>
            <a:endParaRPr lang="it-IT" dirty="0" smtClean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f2=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prioritised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scheduled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patients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f3=</a:t>
            </a:r>
            <a:r>
              <a:rPr lang="it-IT" dirty="0" err="1" smtClean="0">
                <a:solidFill>
                  <a:schemeClr val="bg1"/>
                </a:solidFill>
              </a:rPr>
              <a:t>number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of </a:t>
            </a:r>
            <a:r>
              <a:rPr lang="it-IT" dirty="0" err="1">
                <a:solidFill>
                  <a:schemeClr val="bg1"/>
                </a:solidFill>
              </a:rPr>
              <a:t>scheduled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patients</a:t>
            </a:r>
            <a:r>
              <a:rPr lang="it-IT" dirty="0" smtClean="0">
                <a:solidFill>
                  <a:schemeClr val="bg1"/>
                </a:solidFill>
              </a:rPr>
              <a:t> in L’</a:t>
            </a:r>
          </a:p>
          <a:p>
            <a:r>
              <a:rPr lang="it-IT" dirty="0" smtClean="0">
                <a:solidFill>
                  <a:schemeClr val="bg1"/>
                </a:solidFill>
              </a:rPr>
              <a:t>f4=under </a:t>
            </a:r>
            <a:r>
              <a:rPr lang="it-IT" dirty="0" err="1" smtClean="0">
                <a:solidFill>
                  <a:schemeClr val="bg1"/>
                </a:solidFill>
              </a:rPr>
              <a:t>utilization</a:t>
            </a:r>
            <a:r>
              <a:rPr lang="it-IT" dirty="0" smtClean="0">
                <a:solidFill>
                  <a:schemeClr val="bg1"/>
                </a:solidFill>
              </a:rPr>
              <a:t> of OR time</a:t>
            </a:r>
            <a:endParaRPr lang="it-IT" dirty="0">
              <a:solidFill>
                <a:schemeClr val="bg1"/>
              </a:solidFill>
            </a:endParaRPr>
          </a:p>
          <a:p>
            <a:r>
              <a:rPr lang="it-IT" dirty="0" smtClean="0">
                <a:solidFill>
                  <a:schemeClr val="bg1"/>
                </a:solidFill>
              </a:rPr>
              <a:t>f5=</a:t>
            </a:r>
            <a:r>
              <a:rPr lang="it-IT" dirty="0" err="1" smtClean="0">
                <a:solidFill>
                  <a:schemeClr val="bg1"/>
                </a:solidFill>
              </a:rPr>
              <a:t>number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>
                <a:solidFill>
                  <a:schemeClr val="bg1"/>
                </a:solidFill>
              </a:rPr>
              <a:t>of </a:t>
            </a:r>
            <a:r>
              <a:rPr lang="it-IT" dirty="0" err="1" smtClean="0">
                <a:solidFill>
                  <a:schemeClr val="bg1"/>
                </a:solidFill>
              </a:rPr>
              <a:t>overtime</a:t>
            </a:r>
            <a:r>
              <a:rPr lang="it-IT" dirty="0" smtClean="0">
                <a:solidFill>
                  <a:schemeClr val="bg1"/>
                </a:solidFill>
              </a:rPr>
              <a:t> </a:t>
            </a:r>
            <a:r>
              <a:rPr lang="it-IT" dirty="0" err="1" smtClean="0">
                <a:solidFill>
                  <a:schemeClr val="bg1"/>
                </a:solidFill>
              </a:rPr>
              <a:t>blocks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1835879" y="2348880"/>
            <a:ext cx="504056" cy="18722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Ovale 9"/>
          <p:cNvSpPr/>
          <p:nvPr/>
        </p:nvSpPr>
        <p:spPr>
          <a:xfrm>
            <a:off x="1907887" y="2642432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Ovale 10"/>
          <p:cNvSpPr/>
          <p:nvPr/>
        </p:nvSpPr>
        <p:spPr>
          <a:xfrm>
            <a:off x="5004048" y="292494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4471398" y="3284984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3992276" y="3573016"/>
            <a:ext cx="360040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45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CasellaDiTesto 3"/>
          <p:cNvSpPr txBox="1"/>
          <p:nvPr/>
        </p:nvSpPr>
        <p:spPr>
          <a:xfrm>
            <a:off x="214282" y="142852"/>
            <a:ext cx="5776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err="1" smtClean="0"/>
              <a:t>Results</a:t>
            </a:r>
            <a:r>
              <a:rPr lang="it-IT" sz="2400" dirty="0" smtClean="0"/>
              <a:t> </a:t>
            </a:r>
            <a:r>
              <a:rPr lang="it-IT" sz="2400" dirty="0" err="1" smtClean="0"/>
              <a:t>of</a:t>
            </a:r>
            <a:r>
              <a:rPr lang="it-IT" sz="2400" dirty="0" smtClean="0"/>
              <a:t> the </a:t>
            </a:r>
            <a:r>
              <a:rPr lang="it-IT" sz="2400" dirty="0" err="1" smtClean="0"/>
              <a:t>computational</a:t>
            </a:r>
            <a:r>
              <a:rPr lang="it-IT" sz="2400" dirty="0" smtClean="0"/>
              <a:t> </a:t>
            </a:r>
            <a:r>
              <a:rPr lang="it-IT" sz="2400" dirty="0" err="1" smtClean="0"/>
              <a:t>experiments</a:t>
            </a:r>
            <a:endParaRPr lang="it-IT" sz="2400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83820"/>
            <a:ext cx="8208912" cy="6006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F0AAB-9FF9-4EA9-8CB3-B9BD02EF9D2C}" type="slidenum">
              <a:rPr lang="it-IT" smtClean="0"/>
              <a:pPr/>
              <a:t>9</a:t>
            </a:fld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334644"/>
            <a:ext cx="8291264" cy="61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24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nozio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Equinozi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nozi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Quadrante">
  <a:themeElements>
    <a:clrScheme name="Quadrante 4">
      <a:dk1>
        <a:srgbClr val="000000"/>
      </a:dk1>
      <a:lt1>
        <a:srgbClr val="FFFFFF"/>
      </a:lt1>
      <a:dk2>
        <a:srgbClr val="000000"/>
      </a:dk2>
      <a:lt2>
        <a:srgbClr val="CC0000"/>
      </a:lt2>
      <a:accent1>
        <a:srgbClr val="FFCC00"/>
      </a:accent1>
      <a:accent2>
        <a:srgbClr val="3366CC"/>
      </a:accent2>
      <a:accent3>
        <a:srgbClr val="FFFFFF"/>
      </a:accent3>
      <a:accent4>
        <a:srgbClr val="000000"/>
      </a:accent4>
      <a:accent5>
        <a:srgbClr val="FFE2AA"/>
      </a:accent5>
      <a:accent6>
        <a:srgbClr val="2D5CB9"/>
      </a:accent6>
      <a:hlink>
        <a:srgbClr val="666699"/>
      </a:hlink>
      <a:folHlink>
        <a:srgbClr val="C0C0C0"/>
      </a:folHlink>
    </a:clrScheme>
    <a:fontScheme name="Quadran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e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e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e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2B392D869F044582D17ADCD8E176E1" ma:contentTypeVersion="9" ma:contentTypeDescription="Create a new document." ma:contentTypeScope="" ma:versionID="5e72af5c183b4ae29c43c88d5eab0486">
  <xsd:schema xmlns:xsd="http://www.w3.org/2001/XMLSchema" xmlns:xs="http://www.w3.org/2001/XMLSchema" xmlns:p="http://schemas.microsoft.com/office/2006/metadata/properties" xmlns:ns2="6f473069-c0e3-499c-a13a-ad6d47d60cde" xmlns:ns3="6bd42e5a-aa3e-40a5-929b-a7e251e79455" targetNamespace="http://schemas.microsoft.com/office/2006/metadata/properties" ma:root="true" ma:fieldsID="0c9962da07b8b107b37171c8679bb30c" ns2:_="" ns3:_="">
    <xsd:import namespace="6f473069-c0e3-499c-a13a-ad6d47d60cde"/>
    <xsd:import namespace="6bd42e5a-aa3e-40a5-929b-a7e251e794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73069-c0e3-499c-a13a-ad6d47d60c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b21486a-7a0a-4db4-9655-fe3ce8b761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d42e5a-aa3e-40a5-929b-a7e251e7945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ea9ae0e-c02f-4ed6-87c2-8bd8bf57a2e2}" ma:internalName="TaxCatchAll" ma:showField="CatchAllData" ma:web="6bd42e5a-aa3e-40a5-929b-a7e251e7945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f473069-c0e3-499c-a13a-ad6d47d60cde">
      <Terms xmlns="http://schemas.microsoft.com/office/infopath/2007/PartnerControls"/>
    </lcf76f155ced4ddcb4097134ff3c332f>
    <TaxCatchAll xmlns="6bd42e5a-aa3e-40a5-929b-a7e251e79455" xsi:nil="true"/>
  </documentManagement>
</p:properties>
</file>

<file path=customXml/itemProps1.xml><?xml version="1.0" encoding="utf-8"?>
<ds:datastoreItem xmlns:ds="http://schemas.openxmlformats.org/officeDocument/2006/customXml" ds:itemID="{288DCF3B-FE0A-4265-8825-CF2225F134E7}"/>
</file>

<file path=customXml/itemProps2.xml><?xml version="1.0" encoding="utf-8"?>
<ds:datastoreItem xmlns:ds="http://schemas.openxmlformats.org/officeDocument/2006/customXml" ds:itemID="{09D8EE5C-2B31-42A4-89A4-05581A0D392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D2C254-F0AF-4546-A43F-4B69DA171938}">
  <ds:schemaRefs>
    <ds:schemaRef ds:uri="http://schemas.microsoft.com/office/2006/metadata/properties"/>
    <ds:schemaRef ds:uri="http://schemas.microsoft.com/office/infopath/2007/PartnerControls"/>
    <ds:schemaRef ds:uri="35609467-df75-4202-a390-997db529a276"/>
    <ds:schemaRef ds:uri="a0ba26ec-f183-44b5-a452-50bff36eb99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5173</TotalTime>
  <Words>171</Words>
  <Application>Microsoft Office PowerPoint</Application>
  <PresentationFormat>Presentazione su schermo (4:3)</PresentationFormat>
  <Paragraphs>58</Paragraphs>
  <Slides>10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Calibri</vt:lpstr>
      <vt:lpstr>Constantia</vt:lpstr>
      <vt:lpstr>Times New Roman</vt:lpstr>
      <vt:lpstr>Wingdings</vt:lpstr>
      <vt:lpstr>Wingdings 2</vt:lpstr>
      <vt:lpstr>Equinozio</vt:lpstr>
      <vt:lpstr>Quadrante</vt:lpstr>
      <vt:lpstr> Pianificazione e Gestione  Sale Operatorie  Modello Multi-Obiettivo e Algoritmi Genetici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Rosita</dc:creator>
  <cp:lastModifiedBy>Mimmo Conforti</cp:lastModifiedBy>
  <cp:revision>801</cp:revision>
  <dcterms:created xsi:type="dcterms:W3CDTF">2010-06-23T09:35:23Z</dcterms:created>
  <dcterms:modified xsi:type="dcterms:W3CDTF">2023-11-23T07:21:14Z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0x010100E02B392D869F044582D17ADCD8E176E1</vt:lpwstr>
  </property>
</Properties>
</file>