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8" r:id="rId1"/>
    <p:sldMasterId id="2147483957" r:id="rId2"/>
  </p:sldMasterIdLst>
  <p:notesMasterIdLst>
    <p:notesMasterId r:id="rId19"/>
  </p:notesMasterIdLst>
  <p:sldIdLst>
    <p:sldId id="256" r:id="rId3"/>
    <p:sldId id="302" r:id="rId4"/>
    <p:sldId id="301" r:id="rId5"/>
    <p:sldId id="297" r:id="rId6"/>
    <p:sldId id="298" r:id="rId7"/>
    <p:sldId id="307" r:id="rId8"/>
    <p:sldId id="310" r:id="rId9"/>
    <p:sldId id="308" r:id="rId10"/>
    <p:sldId id="303" r:id="rId11"/>
    <p:sldId id="294" r:id="rId12"/>
    <p:sldId id="309" r:id="rId13"/>
    <p:sldId id="293" r:id="rId14"/>
    <p:sldId id="311" r:id="rId15"/>
    <p:sldId id="312" r:id="rId16"/>
    <p:sldId id="313" r:id="rId17"/>
    <p:sldId id="314" r:id="rId18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04C788E-0344-4D0C-B947-3D7E935BFDEC}">
          <p14:sldIdLst>
            <p14:sldId id="256"/>
            <p14:sldId id="302"/>
            <p14:sldId id="301"/>
            <p14:sldId id="297"/>
            <p14:sldId id="298"/>
            <p14:sldId id="307"/>
            <p14:sldId id="310"/>
            <p14:sldId id="308"/>
            <p14:sldId id="303"/>
            <p14:sldId id="294"/>
            <p14:sldId id="309"/>
            <p14:sldId id="293"/>
            <p14:sldId id="311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186DDE"/>
    <a:srgbClr val="3AABEA"/>
    <a:srgbClr val="EA04B3"/>
    <a:srgbClr val="FEACEA"/>
    <a:srgbClr val="3366FF"/>
    <a:srgbClr val="26FAA4"/>
    <a:srgbClr val="00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3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15418-0415-4175-BD2B-088679578E86}" type="datetimeFigureOut">
              <a:rPr lang="it-IT" smtClean="0"/>
              <a:t>06/12/2023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F79A5-F9A8-4A8C-9DDB-88F18169F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21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6A45F-B951-41E8-9869-9B3DDD51B08A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0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0341-987D-4AEE-9784-1AA67D60A30D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68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E688-1FFE-4718-92EF-C0C5080D271A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1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BB2F2-01EC-4520-A699-B300FDCA7B1F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0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93E67-A5FC-42DF-B2A5-573A20DCB979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62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8947-C2D2-45F2-A14A-15F96AC3E162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06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5C20-4249-4610-880D-51D33C2C14E8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62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FC457-C67F-41C0-AAF1-341E8877925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124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A5B6C-8409-4665-94B2-D05E25445B2D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0388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0DEF-74BC-4A17-AF0C-CCEC9240287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17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D6439-86A4-42C9-83E4-47E33FD99042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1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33DD-0814-4FCB-80E2-D385D42F3BAC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60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1BCB-084F-4907-B25E-18F253417BB4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994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04C5-892B-484D-931B-D436C4EF2C1D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36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8FC16-5482-461F-8432-754101BD78F4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72229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1EDF8-C8B4-4649-9534-3BC7CDBD9776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343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E6EAE-97F7-454E-9AD7-E4AAFC7925AB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5903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B8980-9633-41EA-8D3A-F98C00A8DA70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0670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E62C2-94CF-4010-8988-C25244D846C1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41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FCB58-9AF9-4BAD-A8FE-8B81B52D583F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76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8A915-152E-45FA-BD07-BAE07B1C40C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841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EFBD3-7199-463F-BBDA-64761348D522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9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617FE-0DA6-4E97-84BB-A0A31D895EF4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1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A3970-ADBB-4E66-9AB7-CCBC2FC14C7F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2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FBF5-F16D-4986-A13E-A38DE630C2F7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971E3-A2BA-410A-BE64-E676350CA3AB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04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61C2-EE7C-47FF-8763-1BE49661ABAE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4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EA53CAC-2D83-42AB-A416-7EE12E6E73A6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7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D01E2-8C12-4760-A48C-4F398039FF33}" type="datetime1">
              <a:rPr lang="en-US" smtClean="0"/>
              <a:t>12/6/2023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  <p:sldLayoutId id="2147483959" r:id="rId2"/>
    <p:sldLayoutId id="2147483960" r:id="rId3"/>
    <p:sldLayoutId id="2147483961" r:id="rId4"/>
    <p:sldLayoutId id="2147483962" r:id="rId5"/>
    <p:sldLayoutId id="2147483963" r:id="rId6"/>
    <p:sldLayoutId id="2147483964" r:id="rId7"/>
    <p:sldLayoutId id="2147483965" r:id="rId8"/>
    <p:sldLayoutId id="2147483966" r:id="rId9"/>
    <p:sldLayoutId id="2147483967" r:id="rId10"/>
    <p:sldLayoutId id="2147483968" r:id="rId11"/>
    <p:sldLayoutId id="2147483969" r:id="rId12"/>
    <p:sldLayoutId id="2147483970" r:id="rId13"/>
    <p:sldLayoutId id="2147483971" r:id="rId14"/>
    <p:sldLayoutId id="2147483972" r:id="rId15"/>
    <p:sldLayoutId id="2147483973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47313B-4C0A-4E7F-AE20-49213C718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9411" y="1723869"/>
            <a:ext cx="8791074" cy="21221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Patient </a:t>
            </a:r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 </a:t>
            </a:r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5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ssignment </a:t>
            </a:r>
            <a:r>
              <a:rPr lang="it-IT" sz="5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</a:t>
            </a:r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sz="3100" b="1" i="1" dirty="0">
                <a:solidFill>
                  <a:schemeClr val="tx1"/>
                </a:solidFill>
              </a:rPr>
              <a:t>Mimmo CONFORTI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4FADF4F-FB85-4D8C-828C-406AB863E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2393" y="4400373"/>
            <a:ext cx="7247214" cy="669790"/>
          </a:xfrm>
        </p:spPr>
        <p:txBody>
          <a:bodyPr>
            <a:normAutofit/>
          </a:bodyPr>
          <a:lstStyle/>
          <a:p>
            <a:pPr algn="ctr"/>
            <a:r>
              <a:rPr lang="it-IT" sz="3500" b="1" dirty="0">
                <a:solidFill>
                  <a:schemeClr val="tx1"/>
                </a:solidFill>
              </a:rPr>
              <a:t>LM-41 Medicina TD – PGSS 23/24</a:t>
            </a:r>
            <a:endParaRPr lang="it-IT" sz="3500" b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4BE65D9-1C2E-4715-8938-57575D60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121" y="5624563"/>
            <a:ext cx="3943851" cy="9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66F1A8-9ED4-4BBA-B703-64C036E8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312" y="6135808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692442" y="557482"/>
            <a:ext cx="3886200" cy="836845"/>
          </a:xfrm>
          <a:solidFill>
            <a:schemeClr val="bg2"/>
          </a:solidFill>
        </p:spPr>
        <p:txBody>
          <a:bodyPr/>
          <a:lstStyle/>
          <a:p>
            <a:r>
              <a:rPr lang="it-IT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variables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97B7988D-AE3E-46FC-83E5-13212B360233}"/>
              </a:ext>
            </a:extLst>
          </p:cNvPr>
          <p:cNvSpPr txBox="1"/>
          <p:nvPr/>
        </p:nvSpPr>
        <p:spPr>
          <a:xfrm>
            <a:off x="1858978" y="1746068"/>
            <a:ext cx="811794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1615" algn="l"/>
              </a:tabLst>
            </a:pPr>
            <a:r>
              <a:rPr lang="it-IT" sz="2000" i="1" spc="-50" dirty="0" err="1">
                <a:latin typeface="Arial"/>
                <a:cs typeface="Arial"/>
              </a:rPr>
              <a:t>X</a:t>
            </a:r>
            <a:r>
              <a:rPr lang="it-IT" sz="2000" i="1" spc="-50" baseline="-25000" dirty="0" err="1">
                <a:latin typeface="Arial"/>
                <a:cs typeface="Arial"/>
              </a:rPr>
              <a:t>pr</a:t>
            </a:r>
            <a:r>
              <a:rPr lang="it-IT" sz="2000" i="1" spc="-50" baseline="-25000" dirty="0">
                <a:latin typeface="Arial"/>
                <a:cs typeface="Arial"/>
              </a:rPr>
              <a:t> </a:t>
            </a:r>
            <a:r>
              <a:rPr sz="2000" spc="45" dirty="0">
                <a:latin typeface="Tahoma"/>
                <a:cs typeface="Tahoma"/>
              </a:rPr>
              <a:t>=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95BAC940-BE74-4457-9B08-FFD139B729CF}"/>
              </a:ext>
            </a:extLst>
          </p:cNvPr>
          <p:cNvSpPr txBox="1"/>
          <p:nvPr/>
        </p:nvSpPr>
        <p:spPr>
          <a:xfrm>
            <a:off x="2569423" y="1607025"/>
            <a:ext cx="672848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ahoma"/>
                <a:cs typeface="Tahoma"/>
              </a:rPr>
              <a:t>1</a:t>
            </a:r>
            <a:r>
              <a:rPr sz="2000" spc="38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if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patient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i="1" spc="-50" dirty="0">
                <a:latin typeface="Arial"/>
                <a:cs typeface="Arial"/>
              </a:rPr>
              <a:t>p</a:t>
            </a:r>
            <a:r>
              <a:rPr sz="2000" i="1" spc="45" dirty="0">
                <a:latin typeface="Arial"/>
                <a:cs typeface="Arial"/>
              </a:rPr>
              <a:t> </a:t>
            </a:r>
            <a:r>
              <a:rPr sz="2000" spc="40" dirty="0">
                <a:latin typeface="Cambria"/>
                <a:cs typeface="Cambria"/>
              </a:rPr>
              <a:t>∈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130" dirty="0">
                <a:latin typeface="Cambria"/>
                <a:cs typeface="Cambria"/>
              </a:rPr>
              <a:t>P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35" dirty="0">
                <a:latin typeface="Tahoma"/>
                <a:cs typeface="Tahoma"/>
              </a:rPr>
              <a:t>is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assigned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to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room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2000" i="1" spc="114" dirty="0">
                <a:latin typeface="Arial"/>
                <a:cs typeface="Arial"/>
              </a:rPr>
              <a:t> </a:t>
            </a:r>
            <a:r>
              <a:rPr sz="2000" spc="40" dirty="0">
                <a:latin typeface="Cambria"/>
                <a:cs typeface="Cambria"/>
              </a:rPr>
              <a:t>∈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240" dirty="0">
                <a:latin typeface="Cambria"/>
                <a:cs typeface="Cambria"/>
              </a:rPr>
              <a:t>R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40" dirty="0">
                <a:latin typeface="Tahoma"/>
                <a:cs typeface="Tahoma"/>
              </a:rPr>
              <a:t>during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lang="it-IT" sz="2000" spc="50" dirty="0">
                <a:latin typeface="Cambria"/>
                <a:cs typeface="Cambria"/>
              </a:rPr>
              <a:t>LOS</a:t>
            </a:r>
            <a:endParaRPr sz="2000" baseline="-10416" dirty="0">
              <a:latin typeface="Trebuchet MS"/>
              <a:cs typeface="Trebuchet MS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290C9A98-FD45-4348-B8AF-77A15D12D83D}"/>
              </a:ext>
            </a:extLst>
          </p:cNvPr>
          <p:cNvSpPr txBox="1"/>
          <p:nvPr/>
        </p:nvSpPr>
        <p:spPr>
          <a:xfrm>
            <a:off x="2572197" y="1979382"/>
            <a:ext cx="1702052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ahoma"/>
                <a:cs typeface="Tahoma"/>
              </a:rPr>
              <a:t>0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Calibri"/>
                <a:cs typeface="Calibri"/>
              </a:rPr>
              <a:t>otherwise</a:t>
            </a:r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37139C51-EEE5-4086-9B1B-752336C6A81F}"/>
              </a:ext>
            </a:extLst>
          </p:cNvPr>
          <p:cNvSpPr txBox="1"/>
          <p:nvPr/>
        </p:nvSpPr>
        <p:spPr>
          <a:xfrm>
            <a:off x="2569423" y="2850835"/>
            <a:ext cx="6477244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spcBef>
                <a:spcPts val="90"/>
              </a:spcBef>
            </a:pPr>
            <a:r>
              <a:rPr sz="2000" spc="-55" dirty="0">
                <a:latin typeface="Tahoma"/>
                <a:cs typeface="Tahoma"/>
              </a:rPr>
              <a:t>1 if at least a </a:t>
            </a:r>
            <a:r>
              <a:rPr lang="it-IT" sz="2000" spc="-55" dirty="0" err="1">
                <a:latin typeface="Tahoma"/>
                <a:cs typeface="Tahoma"/>
              </a:rPr>
              <a:t>female</a:t>
            </a:r>
            <a:r>
              <a:rPr sz="2000" spc="-55" dirty="0">
                <a:latin typeface="Tahoma"/>
                <a:cs typeface="Tahoma"/>
              </a:rPr>
              <a:t> is in room r ∈ R</a:t>
            </a:r>
            <a:r>
              <a:rPr sz="2000" spc="-55" baseline="-25000" dirty="0">
                <a:latin typeface="Tahoma"/>
                <a:cs typeface="Tahoma"/>
              </a:rPr>
              <a:t>d</a:t>
            </a:r>
            <a:r>
              <a:rPr sz="2000" i="1" spc="89" baseline="-25000" dirty="0">
                <a:latin typeface="Trebuchet MS"/>
              </a:rPr>
              <a:t>g</a:t>
            </a:r>
            <a:r>
              <a:rPr sz="2000" spc="-55" baseline="-25000" dirty="0">
                <a:latin typeface="Tahoma"/>
                <a:cs typeface="Tahoma"/>
              </a:rPr>
              <a:t>p</a:t>
            </a:r>
            <a:r>
              <a:rPr sz="2000" spc="-55" dirty="0">
                <a:latin typeface="Tahoma"/>
                <a:cs typeface="Tahoma"/>
              </a:rPr>
              <a:t> on day d ∈ D</a:t>
            </a:r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F8829375-207F-44FD-9262-622ECBE5F801}"/>
              </a:ext>
            </a:extLst>
          </p:cNvPr>
          <p:cNvSpPr txBox="1"/>
          <p:nvPr/>
        </p:nvSpPr>
        <p:spPr>
          <a:xfrm>
            <a:off x="2569423" y="3251086"/>
            <a:ext cx="141635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ahoma"/>
                <a:cs typeface="Tahoma"/>
              </a:rPr>
              <a:t>0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Calibri"/>
                <a:cs typeface="Calibri"/>
              </a:rPr>
              <a:t>otherwise</a:t>
            </a:r>
          </a:p>
        </p:txBody>
      </p:sp>
      <p:sp>
        <p:nvSpPr>
          <p:cNvPr id="13" name="object 18">
            <a:extLst>
              <a:ext uri="{FF2B5EF4-FFF2-40B4-BE49-F238E27FC236}">
                <a16:creationId xmlns:a16="http://schemas.microsoft.com/office/drawing/2014/main" id="{6204BF60-D84D-47C6-8B52-0823D7C2B2BF}"/>
              </a:ext>
            </a:extLst>
          </p:cNvPr>
          <p:cNvSpPr txBox="1"/>
          <p:nvPr/>
        </p:nvSpPr>
        <p:spPr>
          <a:xfrm>
            <a:off x="2569423" y="3984307"/>
            <a:ext cx="6284866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ahoma"/>
                <a:cs typeface="Tahoma"/>
              </a:rPr>
              <a:t>1</a:t>
            </a:r>
            <a:r>
              <a:rPr sz="2000" spc="37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if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at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least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5" dirty="0">
                <a:latin typeface="Tahoma"/>
                <a:cs typeface="Tahoma"/>
              </a:rPr>
              <a:t>a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lang="it-IT" sz="2000" spc="-55" dirty="0">
                <a:latin typeface="Tahoma"/>
                <a:cs typeface="Tahoma"/>
              </a:rPr>
              <a:t>male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is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in</a:t>
            </a:r>
            <a:r>
              <a:rPr sz="2000" spc="2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room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i="1" spc="5" dirty="0">
                <a:latin typeface="Arial"/>
                <a:cs typeface="Arial"/>
              </a:rPr>
              <a:t>r</a:t>
            </a:r>
            <a:r>
              <a:rPr sz="2000" i="1" spc="114" dirty="0">
                <a:latin typeface="Arial"/>
                <a:cs typeface="Arial"/>
              </a:rPr>
              <a:t> </a:t>
            </a:r>
            <a:r>
              <a:rPr sz="2000" spc="40" dirty="0">
                <a:latin typeface="Cambria"/>
                <a:cs typeface="Cambria"/>
              </a:rPr>
              <a:t>∈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60" dirty="0">
                <a:latin typeface="Cambria"/>
                <a:cs typeface="Cambria"/>
              </a:rPr>
              <a:t>R</a:t>
            </a:r>
            <a:r>
              <a:rPr sz="2000" i="1" spc="89" baseline="-13888" dirty="0">
                <a:latin typeface="Trebuchet MS"/>
                <a:cs typeface="Trebuchet MS"/>
              </a:rPr>
              <a:t>dgp</a:t>
            </a:r>
            <a:r>
              <a:rPr sz="2000" i="1" spc="300" baseline="-13888" dirty="0">
                <a:latin typeface="Trebuchet MS"/>
                <a:cs typeface="Trebuchet MS"/>
              </a:rPr>
              <a:t> </a:t>
            </a:r>
            <a:r>
              <a:rPr sz="2000" spc="-55" dirty="0">
                <a:latin typeface="Tahoma"/>
                <a:cs typeface="Tahoma"/>
              </a:rPr>
              <a:t>on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60" dirty="0">
                <a:latin typeface="Tahoma"/>
                <a:cs typeface="Tahoma"/>
              </a:rPr>
              <a:t>day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i="1" spc="-50" dirty="0">
                <a:latin typeface="Arial"/>
                <a:cs typeface="Arial"/>
              </a:rPr>
              <a:t>d</a:t>
            </a:r>
            <a:r>
              <a:rPr sz="2000" i="1" spc="100" dirty="0">
                <a:latin typeface="Arial"/>
                <a:cs typeface="Arial"/>
              </a:rPr>
              <a:t> </a:t>
            </a:r>
            <a:r>
              <a:rPr sz="2000" spc="40" dirty="0">
                <a:latin typeface="Cambria"/>
                <a:cs typeface="Cambria"/>
              </a:rPr>
              <a:t>∈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110" dirty="0">
                <a:latin typeface="Cambria"/>
                <a:cs typeface="Cambria"/>
              </a:rPr>
              <a:t>D</a:t>
            </a:r>
            <a:endParaRPr sz="2000" dirty="0">
              <a:latin typeface="Cambria"/>
              <a:cs typeface="Cambria"/>
            </a:endParaRPr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931E6BD0-91C5-4081-81B9-5C2808A6865E}"/>
              </a:ext>
            </a:extLst>
          </p:cNvPr>
          <p:cNvSpPr txBox="1"/>
          <p:nvPr/>
        </p:nvSpPr>
        <p:spPr>
          <a:xfrm>
            <a:off x="2569423" y="4398210"/>
            <a:ext cx="1562226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5" dirty="0">
                <a:latin typeface="Tahoma"/>
                <a:cs typeface="Tahoma"/>
              </a:rPr>
              <a:t>0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dirty="0">
                <a:latin typeface="Calibri"/>
                <a:cs typeface="Calibri"/>
              </a:rPr>
              <a:t>otherwise</a:t>
            </a: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9A763E04-A00F-469E-BFAB-7D7CE61530EF}"/>
              </a:ext>
            </a:extLst>
          </p:cNvPr>
          <p:cNvSpPr txBox="1"/>
          <p:nvPr/>
        </p:nvSpPr>
        <p:spPr>
          <a:xfrm>
            <a:off x="1858978" y="3104676"/>
            <a:ext cx="623432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1615" algn="l"/>
              </a:tabLst>
            </a:pPr>
            <a:r>
              <a:rPr lang="it-IT" sz="2000" i="1" spc="-50" dirty="0" err="1">
                <a:latin typeface="Arial"/>
                <a:cs typeface="Arial"/>
              </a:rPr>
              <a:t>f</a:t>
            </a:r>
            <a:r>
              <a:rPr lang="it-IT" sz="2000" i="1" spc="-50" baseline="-25000" dirty="0" err="1">
                <a:latin typeface="Arial"/>
                <a:cs typeface="Arial"/>
              </a:rPr>
              <a:t>rd</a:t>
            </a:r>
            <a:r>
              <a:rPr lang="it-IT" sz="2000" i="1" spc="-50" baseline="-25000" dirty="0">
                <a:latin typeface="Arial"/>
                <a:cs typeface="Arial"/>
              </a:rPr>
              <a:t> </a:t>
            </a:r>
            <a:r>
              <a:rPr sz="2000" spc="45" dirty="0">
                <a:latin typeface="Tahoma"/>
                <a:cs typeface="Tahoma"/>
              </a:rPr>
              <a:t>=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F48D4AA3-2117-4FDA-873F-E26114879991}"/>
              </a:ext>
            </a:extLst>
          </p:cNvPr>
          <p:cNvSpPr txBox="1"/>
          <p:nvPr/>
        </p:nvSpPr>
        <p:spPr>
          <a:xfrm>
            <a:off x="1858223" y="4143966"/>
            <a:ext cx="711200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21615" algn="l"/>
              </a:tabLst>
            </a:pPr>
            <a:r>
              <a:rPr lang="it-IT" sz="2000" i="1" spc="-50" dirty="0" err="1">
                <a:latin typeface="Arial"/>
                <a:cs typeface="Arial"/>
              </a:rPr>
              <a:t>m</a:t>
            </a:r>
            <a:r>
              <a:rPr lang="it-IT" sz="2000" i="1" spc="-50" baseline="-25000" dirty="0" err="1">
                <a:latin typeface="Arial"/>
                <a:cs typeface="Arial"/>
              </a:rPr>
              <a:t>rd</a:t>
            </a:r>
            <a:r>
              <a:rPr lang="it-IT" sz="2000" i="1" spc="-50" baseline="-25000" dirty="0">
                <a:latin typeface="Arial"/>
                <a:cs typeface="Arial"/>
              </a:rPr>
              <a:t> </a:t>
            </a:r>
            <a:r>
              <a:rPr sz="2000" spc="45" dirty="0">
                <a:latin typeface="Tahoma"/>
                <a:cs typeface="Tahoma"/>
              </a:rPr>
              <a:t>=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853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D66F1A8-9ED4-4BBA-B703-64C036E84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9312" y="6135808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37284CCD-681D-475E-AC49-45468796C5A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774479" y="580274"/>
            <a:ext cx="3886200" cy="836845"/>
          </a:xfrm>
          <a:solidFill>
            <a:schemeClr val="bg2"/>
          </a:solidFill>
        </p:spPr>
        <p:txBody>
          <a:bodyPr/>
          <a:lstStyle/>
          <a:p>
            <a:r>
              <a:rPr lang="it-IT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it-IT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it-IT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44F458F-D043-44DB-AF88-42295169681B}"/>
                  </a:ext>
                </a:extLst>
              </p:cNvPr>
              <p:cNvSpPr txBox="1"/>
              <p:nvPr/>
            </p:nvSpPr>
            <p:spPr>
              <a:xfrm>
                <a:off x="3105338" y="1885757"/>
                <a:ext cx="6635727" cy="3242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it-IT" sz="4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sz="40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it-IT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it-IT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it-IT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nary>
                      </m:e>
                    </m:func>
                    <m:sSub>
                      <m:sSub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it-IT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r>
                  <a:rPr lang="it-IT" sz="4000" dirty="0"/>
                  <a:t>]</a:t>
                </a:r>
              </a:p>
              <a:p>
                <a:endParaRPr lang="it-IT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r>
                      <a:rPr lang="it-IT" sz="4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40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sz="4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  <m:sup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it-IT" sz="4000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  <m:sup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it-IT" sz="40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  <m:sup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it-IT" sz="4000" dirty="0"/>
                  <a:t> 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  <m:sup>
                        <m:r>
                          <a:rPr lang="it-IT" sz="4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it-IT" sz="4000" dirty="0"/>
                  <a:t> </a:t>
                </a:r>
              </a:p>
              <a:p>
                <a:endParaRPr lang="it-IT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4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4000" dirty="0"/>
                  <a:t> = LOS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644F458F-D043-44DB-AF88-422951696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338" y="1885757"/>
                <a:ext cx="6635727" cy="3242811"/>
              </a:xfrm>
              <a:prstGeom prst="rect">
                <a:avLst/>
              </a:prstGeom>
              <a:blipFill>
                <a:blip r:embed="rId2"/>
                <a:stretch>
                  <a:fillRect t="-5075" r="-1928" b="-67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04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o 21">
            <a:extLst>
              <a:ext uri="{FF2B5EF4-FFF2-40B4-BE49-F238E27FC236}">
                <a16:creationId xmlns:a16="http://schemas.microsoft.com/office/drawing/2014/main" id="{04B9033C-66A6-4C18-A219-F3E0917CA43F}"/>
              </a:ext>
            </a:extLst>
          </p:cNvPr>
          <p:cNvGrpSpPr/>
          <p:nvPr/>
        </p:nvGrpSpPr>
        <p:grpSpPr>
          <a:xfrm>
            <a:off x="9399181" y="1659281"/>
            <a:ext cx="2573744" cy="634721"/>
            <a:chOff x="9568272" y="2415278"/>
            <a:chExt cx="2387388" cy="691894"/>
          </a:xfrm>
        </p:grpSpPr>
        <p:sp>
          <p:nvSpPr>
            <p:cNvPr id="13" name="Parentesi graffa aperta 12">
              <a:extLst>
                <a:ext uri="{FF2B5EF4-FFF2-40B4-BE49-F238E27FC236}">
                  <a16:creationId xmlns:a16="http://schemas.microsoft.com/office/drawing/2014/main" id="{951A5E93-A219-44C6-84FC-80D7F2B01D8E}"/>
                </a:ext>
              </a:extLst>
            </p:cNvPr>
            <p:cNvSpPr/>
            <p:nvPr/>
          </p:nvSpPr>
          <p:spPr>
            <a:xfrm rot="10800000">
              <a:off x="9568272" y="2438090"/>
              <a:ext cx="436238" cy="659336"/>
            </a:xfrm>
            <a:prstGeom prst="leftBrace">
              <a:avLst/>
            </a:prstGeom>
            <a:ln w="412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5FF65592-203E-42C1-B1A1-3FB694EAD325}"/>
                </a:ext>
              </a:extLst>
            </p:cNvPr>
            <p:cNvSpPr/>
            <p:nvPr/>
          </p:nvSpPr>
          <p:spPr>
            <a:xfrm>
              <a:off x="10155435" y="2415278"/>
              <a:ext cx="1800225" cy="6918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Room equipment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F6F96C22-8FC8-46B8-A4A6-746AE1650083}"/>
              </a:ext>
            </a:extLst>
          </p:cNvPr>
          <p:cNvGrpSpPr/>
          <p:nvPr/>
        </p:nvGrpSpPr>
        <p:grpSpPr>
          <a:xfrm>
            <a:off x="9399181" y="300820"/>
            <a:ext cx="2573744" cy="1116965"/>
            <a:chOff x="9585537" y="1151174"/>
            <a:chExt cx="2387388" cy="1253881"/>
          </a:xfrm>
        </p:grpSpPr>
        <p:sp>
          <p:nvSpPr>
            <p:cNvPr id="11" name="Parentesi graffa aperta 10">
              <a:extLst>
                <a:ext uri="{FF2B5EF4-FFF2-40B4-BE49-F238E27FC236}">
                  <a16:creationId xmlns:a16="http://schemas.microsoft.com/office/drawing/2014/main" id="{C38363F2-21C0-4FBF-BDFC-F45ADF94443D}"/>
                </a:ext>
              </a:extLst>
            </p:cNvPr>
            <p:cNvSpPr/>
            <p:nvPr/>
          </p:nvSpPr>
          <p:spPr>
            <a:xfrm rot="10800000">
              <a:off x="9585537" y="1151174"/>
              <a:ext cx="611390" cy="1253881"/>
            </a:xfrm>
            <a:prstGeom prst="leftBrace">
              <a:avLst/>
            </a:prstGeom>
            <a:ln w="412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7" name="Rettangolo con angoli arrotondati 16">
              <a:extLst>
                <a:ext uri="{FF2B5EF4-FFF2-40B4-BE49-F238E27FC236}">
                  <a16:creationId xmlns:a16="http://schemas.microsoft.com/office/drawing/2014/main" id="{2CF36929-7B80-43F8-9393-57C908F104EE}"/>
                </a:ext>
              </a:extLst>
            </p:cNvPr>
            <p:cNvSpPr/>
            <p:nvPr/>
          </p:nvSpPr>
          <p:spPr>
            <a:xfrm>
              <a:off x="10277475" y="1462496"/>
              <a:ext cx="1695450" cy="6918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Room </a:t>
              </a:r>
              <a:r>
                <a:rPr lang="it-IT" dirty="0" err="1"/>
                <a:t>assignment</a:t>
              </a:r>
              <a:endParaRPr lang="it-IT" dirty="0"/>
            </a:p>
          </p:txBody>
        </p:sp>
      </p:grp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100ECF83-75DA-480F-86C1-F88B908C405A}"/>
              </a:ext>
            </a:extLst>
          </p:cNvPr>
          <p:cNvGrpSpPr/>
          <p:nvPr/>
        </p:nvGrpSpPr>
        <p:grpSpPr>
          <a:xfrm>
            <a:off x="9399181" y="2510173"/>
            <a:ext cx="2517807" cy="640915"/>
            <a:chOff x="9707555" y="4330270"/>
            <a:chExt cx="2331452" cy="485775"/>
          </a:xfrm>
        </p:grpSpPr>
        <p:sp>
          <p:nvSpPr>
            <p:cNvPr id="15" name="Parentesi graffa aperta 14">
              <a:extLst>
                <a:ext uri="{FF2B5EF4-FFF2-40B4-BE49-F238E27FC236}">
                  <a16:creationId xmlns:a16="http://schemas.microsoft.com/office/drawing/2014/main" id="{A8DD28FF-C55C-413C-9EF2-1F37C76206D1}"/>
                </a:ext>
              </a:extLst>
            </p:cNvPr>
            <p:cNvSpPr/>
            <p:nvPr/>
          </p:nvSpPr>
          <p:spPr>
            <a:xfrm rot="10800000">
              <a:off x="9707555" y="4330271"/>
              <a:ext cx="492399" cy="442563"/>
            </a:xfrm>
            <a:prstGeom prst="leftBrace">
              <a:avLst/>
            </a:prstGeom>
            <a:ln w="412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859DF6F2-BE26-4D72-A8A0-B4162A22DDBE}"/>
                </a:ext>
              </a:extLst>
            </p:cNvPr>
            <p:cNvSpPr/>
            <p:nvPr/>
          </p:nvSpPr>
          <p:spPr>
            <a:xfrm>
              <a:off x="10343557" y="4330270"/>
              <a:ext cx="1695450" cy="4857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smtClean="0"/>
                <a:t>Age policy</a:t>
              </a:r>
              <a:endParaRPr lang="it-IT" dirty="0"/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33AFB7FF-B33C-4CD7-AC33-E825CC79BB83}"/>
              </a:ext>
            </a:extLst>
          </p:cNvPr>
          <p:cNvGrpSpPr/>
          <p:nvPr/>
        </p:nvGrpSpPr>
        <p:grpSpPr>
          <a:xfrm>
            <a:off x="9399181" y="3319186"/>
            <a:ext cx="2622582" cy="3283631"/>
            <a:chOff x="9530592" y="4787270"/>
            <a:chExt cx="2622582" cy="3283631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E884641D-459E-4208-BCBA-4A53FA040E54}"/>
                </a:ext>
              </a:extLst>
            </p:cNvPr>
            <p:cNvSpPr/>
            <p:nvPr/>
          </p:nvSpPr>
          <p:spPr>
            <a:xfrm>
              <a:off x="10352949" y="5908264"/>
              <a:ext cx="1800225" cy="10416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Gender policy</a:t>
              </a:r>
            </a:p>
          </p:txBody>
        </p:sp>
        <p:sp>
          <p:nvSpPr>
            <p:cNvPr id="24" name="Parentesi graffa aperta 23">
              <a:extLst>
                <a:ext uri="{FF2B5EF4-FFF2-40B4-BE49-F238E27FC236}">
                  <a16:creationId xmlns:a16="http://schemas.microsoft.com/office/drawing/2014/main" id="{6820B59A-16D2-44BB-BFA2-8B7FD0010545}"/>
                </a:ext>
              </a:extLst>
            </p:cNvPr>
            <p:cNvSpPr/>
            <p:nvPr/>
          </p:nvSpPr>
          <p:spPr>
            <a:xfrm rot="10800000">
              <a:off x="9530592" y="4787270"/>
              <a:ext cx="678754" cy="3283631"/>
            </a:xfrm>
            <a:prstGeom prst="leftBrace">
              <a:avLst/>
            </a:prstGeom>
            <a:ln w="412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33" y="64135"/>
            <a:ext cx="7204887" cy="667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7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o 22">
            <a:extLst>
              <a:ext uri="{FF2B5EF4-FFF2-40B4-BE49-F238E27FC236}">
                <a16:creationId xmlns:a16="http://schemas.microsoft.com/office/drawing/2014/main" id="{100ECF83-75DA-480F-86C1-F88B908C405A}"/>
              </a:ext>
            </a:extLst>
          </p:cNvPr>
          <p:cNvGrpSpPr/>
          <p:nvPr/>
        </p:nvGrpSpPr>
        <p:grpSpPr>
          <a:xfrm>
            <a:off x="9303490" y="1405986"/>
            <a:ext cx="2462358" cy="1407567"/>
            <a:chOff x="9707556" y="4330271"/>
            <a:chExt cx="2265369" cy="789503"/>
          </a:xfrm>
        </p:grpSpPr>
        <p:sp>
          <p:nvSpPr>
            <p:cNvPr id="15" name="Parentesi graffa aperta 14">
              <a:extLst>
                <a:ext uri="{FF2B5EF4-FFF2-40B4-BE49-F238E27FC236}">
                  <a16:creationId xmlns:a16="http://schemas.microsoft.com/office/drawing/2014/main" id="{A8DD28FF-C55C-413C-9EF2-1F37C76206D1}"/>
                </a:ext>
              </a:extLst>
            </p:cNvPr>
            <p:cNvSpPr/>
            <p:nvPr/>
          </p:nvSpPr>
          <p:spPr>
            <a:xfrm rot="10800000">
              <a:off x="9707556" y="4330271"/>
              <a:ext cx="492399" cy="789503"/>
            </a:xfrm>
            <a:prstGeom prst="leftBrace">
              <a:avLst/>
            </a:prstGeom>
            <a:ln w="412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859DF6F2-BE26-4D72-A8A0-B4162A22DDBE}"/>
                </a:ext>
              </a:extLst>
            </p:cNvPr>
            <p:cNvSpPr/>
            <p:nvPr/>
          </p:nvSpPr>
          <p:spPr>
            <a:xfrm>
              <a:off x="10277475" y="4482135"/>
              <a:ext cx="1695450" cy="4857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Room </a:t>
              </a:r>
              <a:r>
                <a:rPr lang="it-IT" dirty="0" err="1"/>
                <a:t>capacity</a:t>
              </a:r>
              <a:endParaRPr lang="it-IT" dirty="0"/>
            </a:p>
          </p:txBody>
        </p:sp>
      </p:grp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453" y="1254642"/>
            <a:ext cx="7339853" cy="171025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742" y="4284643"/>
            <a:ext cx="7339564" cy="16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9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0EEC6A2D-9C02-41CB-8C8D-8323185E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89" y="2694600"/>
            <a:ext cx="7774822" cy="1468800"/>
          </a:xfrm>
        </p:spPr>
        <p:txBody>
          <a:bodyPr>
            <a:normAutofit fontScale="90000"/>
          </a:bodyPr>
          <a:lstStyle/>
          <a:p>
            <a:r>
              <a:rPr lang="it-IT" sz="6600" b="1" kern="0" dirty="0" err="1" smtClean="0">
                <a:latin typeface="Calibri" panose="020F0502020204030204"/>
              </a:rPr>
              <a:t>Results</a:t>
            </a:r>
            <a:r>
              <a:rPr lang="it-IT" b="1" kern="0" dirty="0">
                <a:latin typeface="Calibri" panose="020F0502020204030204"/>
              </a:rPr>
              <a:t/>
            </a:r>
            <a:br>
              <a:rPr lang="it-IT" b="1" kern="0" dirty="0">
                <a:latin typeface="Calibri" panose="020F0502020204030204"/>
              </a:rPr>
            </a:b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66B876-57D6-4C75-9767-31D47F49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51" y="446567"/>
            <a:ext cx="10241775" cy="60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7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516" y="0"/>
            <a:ext cx="10586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C98C4-08C3-4233-BCD7-8784D1BB9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918" y="2061329"/>
            <a:ext cx="8915399" cy="1468800"/>
          </a:xfrm>
        </p:spPr>
        <p:txBody>
          <a:bodyPr/>
          <a:lstStyle/>
          <a:p>
            <a:r>
              <a:rPr lang="it-IT" sz="5900" b="1" kern="0" dirty="0" err="1">
                <a:latin typeface="Calibri" panose="020F0502020204030204"/>
              </a:rPr>
              <a:t>Problem</a:t>
            </a:r>
            <a:r>
              <a:rPr lang="it-IT" dirty="0"/>
              <a:t> </a:t>
            </a:r>
            <a:r>
              <a:rPr lang="it-IT" sz="5900" b="1" kern="0" dirty="0">
                <a:latin typeface="Calibri" panose="020F0502020204030204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21670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5A6860B1-B37A-48AB-A3A8-7C272F02E985}"/>
              </a:ext>
            </a:extLst>
          </p:cNvPr>
          <p:cNvSpPr/>
          <p:nvPr/>
        </p:nvSpPr>
        <p:spPr>
          <a:xfrm>
            <a:off x="7734806" y="191933"/>
            <a:ext cx="3869531" cy="826477"/>
          </a:xfrm>
          <a:custGeom>
            <a:avLst/>
            <a:gdLst>
              <a:gd name="connsiteX0" fmla="*/ 0 w 3869531"/>
              <a:gd name="connsiteY0" fmla="*/ 0 h 2321718"/>
              <a:gd name="connsiteX1" fmla="*/ 3869531 w 3869531"/>
              <a:gd name="connsiteY1" fmla="*/ 0 h 2321718"/>
              <a:gd name="connsiteX2" fmla="*/ 3869531 w 3869531"/>
              <a:gd name="connsiteY2" fmla="*/ 2321718 h 2321718"/>
              <a:gd name="connsiteX3" fmla="*/ 0 w 3869531"/>
              <a:gd name="connsiteY3" fmla="*/ 2321718 h 2321718"/>
              <a:gd name="connsiteX4" fmla="*/ 0 w 3869531"/>
              <a:gd name="connsiteY4" fmla="*/ 0 h 23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9531" h="2321718">
                <a:moveTo>
                  <a:pt x="0" y="0"/>
                </a:moveTo>
                <a:lnTo>
                  <a:pt x="3869531" y="0"/>
                </a:lnTo>
                <a:lnTo>
                  <a:pt x="3869531" y="2321718"/>
                </a:lnTo>
                <a:lnTo>
                  <a:pt x="0" y="2321718"/>
                </a:lnTo>
                <a:lnTo>
                  <a:pt x="0" y="0"/>
                </a:lnTo>
                <a:close/>
              </a:path>
            </a:pathLst>
          </a:cu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Patient </a:t>
            </a:r>
            <a:r>
              <a:rPr lang="it-IT" sz="2000" kern="120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admission</a:t>
            </a:r>
            <a:r>
              <a:rPr lang="it-IT" sz="2000" kern="120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000" kern="120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problem</a:t>
            </a:r>
            <a:endParaRPr lang="it-IT" sz="2000" kern="120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A8EFED10-841C-4288-96B3-1423E9FBD9B9}"/>
              </a:ext>
            </a:extLst>
          </p:cNvPr>
          <p:cNvGrpSpPr/>
          <p:nvPr/>
        </p:nvGrpSpPr>
        <p:grpSpPr>
          <a:xfrm>
            <a:off x="208561" y="1436485"/>
            <a:ext cx="3480446" cy="1715236"/>
            <a:chOff x="89532" y="2541239"/>
            <a:chExt cx="3480446" cy="1740877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7A50F8E5-3CEF-4787-9FE6-975DF7F8825C}"/>
                </a:ext>
              </a:extLst>
            </p:cNvPr>
            <p:cNvGrpSpPr/>
            <p:nvPr/>
          </p:nvGrpSpPr>
          <p:grpSpPr>
            <a:xfrm>
              <a:off x="181240" y="2760271"/>
              <a:ext cx="2892378" cy="1191862"/>
              <a:chOff x="8315744" y="283213"/>
              <a:chExt cx="2892378" cy="1191862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247F0A46-8E89-4BB6-AE2F-57548079E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97164" y="344490"/>
                <a:ext cx="410958" cy="540177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6543F438-9D53-4C5A-A408-7A46A785D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8478" y="318902"/>
                <a:ext cx="448187" cy="546621"/>
              </a:xfrm>
              <a:prstGeom prst="rect">
                <a:avLst/>
              </a:prstGeom>
            </p:spPr>
          </p:pic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8A7C55F8-6B72-484C-A0B6-4974A9B3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0258" y="949801"/>
                <a:ext cx="415483" cy="525274"/>
              </a:xfrm>
              <a:prstGeom prst="rect">
                <a:avLst/>
              </a:prstGeom>
            </p:spPr>
          </p:pic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0D99C06A-0CBA-4C1F-9053-043D06439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40057" y="315857"/>
                <a:ext cx="410958" cy="540177"/>
              </a:xfrm>
              <a:prstGeom prst="rect">
                <a:avLst/>
              </a:prstGeom>
            </p:spPr>
          </p:pic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C9768C8F-9C57-4125-B223-82B15C818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2278" y="309413"/>
                <a:ext cx="448187" cy="546621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4A3B7430-9C18-4F9A-8177-3688A7D6E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72258" y="871936"/>
                <a:ext cx="415483" cy="525274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3DCB532A-B1A3-40D6-A917-0960B2D7A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1818" y="855820"/>
                <a:ext cx="468657" cy="616019"/>
              </a:xfrm>
              <a:prstGeom prst="rect">
                <a:avLst/>
              </a:prstGeom>
            </p:spPr>
          </p:pic>
          <p:pic>
            <p:nvPicPr>
              <p:cNvPr id="18" name="Immagine 17">
                <a:extLst>
                  <a:ext uri="{FF2B5EF4-FFF2-40B4-BE49-F238E27FC236}">
                    <a16:creationId xmlns:a16="http://schemas.microsoft.com/office/drawing/2014/main" id="{C8D821F8-B0AF-4015-A6AC-2B959CD1E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15744" y="818411"/>
                <a:ext cx="511113" cy="623367"/>
              </a:xfrm>
              <a:prstGeom prst="rect">
                <a:avLst/>
              </a:prstGeom>
            </p:spPr>
          </p:pic>
          <p:pic>
            <p:nvPicPr>
              <p:cNvPr id="19" name="Immagine 18">
                <a:extLst>
                  <a:ext uri="{FF2B5EF4-FFF2-40B4-BE49-F238E27FC236}">
                    <a16:creationId xmlns:a16="http://schemas.microsoft.com/office/drawing/2014/main" id="{A323BF82-9E6D-44DD-9F38-DBCFDFF71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8640" y="283213"/>
                <a:ext cx="473817" cy="599023"/>
              </a:xfrm>
              <a:prstGeom prst="rect">
                <a:avLst/>
              </a:prstGeom>
            </p:spPr>
          </p:pic>
          <p:pic>
            <p:nvPicPr>
              <p:cNvPr id="20" name="Immagine 19">
                <a:extLst>
                  <a:ext uri="{FF2B5EF4-FFF2-40B4-BE49-F238E27FC236}">
                    <a16:creationId xmlns:a16="http://schemas.microsoft.com/office/drawing/2014/main" id="{69C69F21-2CF4-4383-91EE-64C485A81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72399" y="921174"/>
                <a:ext cx="410958" cy="540177"/>
              </a:xfrm>
              <a:prstGeom prst="rect">
                <a:avLst/>
              </a:prstGeom>
            </p:spPr>
          </p:pic>
          <p:pic>
            <p:nvPicPr>
              <p:cNvPr id="21" name="Immagine 20">
                <a:extLst>
                  <a:ext uri="{FF2B5EF4-FFF2-40B4-BE49-F238E27FC236}">
                    <a16:creationId xmlns:a16="http://schemas.microsoft.com/office/drawing/2014/main" id="{6F9CB232-2C6E-4B68-8278-ABCE43E1C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4702" y="890518"/>
                <a:ext cx="448187" cy="546621"/>
              </a:xfrm>
              <a:prstGeom prst="rect">
                <a:avLst/>
              </a:prstGeom>
            </p:spPr>
          </p:pic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0E0B6DAB-BB9D-4F61-9F41-83D2C4328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0220" y="293137"/>
                <a:ext cx="415483" cy="525274"/>
              </a:xfrm>
              <a:prstGeom prst="rect">
                <a:avLst/>
              </a:prstGeom>
            </p:spPr>
          </p:pic>
        </p:grp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D4550E7F-7822-44AB-AA0E-E42E923DBB0D}"/>
                </a:ext>
              </a:extLst>
            </p:cNvPr>
            <p:cNvSpPr/>
            <p:nvPr/>
          </p:nvSpPr>
          <p:spPr>
            <a:xfrm>
              <a:off x="89532" y="2541239"/>
              <a:ext cx="3480446" cy="174087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4D83E4B9-4B9F-4DD5-8E88-A5901F59F40C}"/>
              </a:ext>
            </a:extLst>
          </p:cNvPr>
          <p:cNvSpPr/>
          <p:nvPr/>
        </p:nvSpPr>
        <p:spPr>
          <a:xfrm>
            <a:off x="7734805" y="2398077"/>
            <a:ext cx="3869532" cy="724388"/>
          </a:xfrm>
          <a:custGeom>
            <a:avLst/>
            <a:gdLst>
              <a:gd name="connsiteX0" fmla="*/ 0 w 3869531"/>
              <a:gd name="connsiteY0" fmla="*/ 0 h 2321718"/>
              <a:gd name="connsiteX1" fmla="*/ 3869531 w 3869531"/>
              <a:gd name="connsiteY1" fmla="*/ 0 h 2321718"/>
              <a:gd name="connsiteX2" fmla="*/ 3869531 w 3869531"/>
              <a:gd name="connsiteY2" fmla="*/ 2321718 h 2321718"/>
              <a:gd name="connsiteX3" fmla="*/ 0 w 3869531"/>
              <a:gd name="connsiteY3" fmla="*/ 2321718 h 2321718"/>
              <a:gd name="connsiteX4" fmla="*/ 0 w 3869531"/>
              <a:gd name="connsiteY4" fmla="*/ 0 h 2321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9531" h="2321718">
                <a:moveTo>
                  <a:pt x="0" y="0"/>
                </a:moveTo>
                <a:lnTo>
                  <a:pt x="3869531" y="0"/>
                </a:lnTo>
                <a:lnTo>
                  <a:pt x="3869531" y="2321718"/>
                </a:lnTo>
                <a:lnTo>
                  <a:pt x="0" y="2321718"/>
                </a:lnTo>
                <a:lnTo>
                  <a:pt x="0" y="0"/>
                </a:lnTo>
                <a:close/>
              </a:path>
            </a:pathLst>
          </a:custGeom>
          <a:solidFill>
            <a:srgbClr val="5B9BD5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44450" dist="27940" dir="5400000" algn="ctr" rotWithShape="0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it-IT" sz="2000" kern="1200" dirty="0">
                <a:solidFill>
                  <a:sysClr val="window" lastClr="FFFFFF"/>
                </a:solidFill>
                <a:latin typeface="Calibri" panose="020F0502020204030204"/>
                <a:ea typeface="+mn-ea"/>
                <a:cs typeface="+mn-cs"/>
              </a:rPr>
              <a:t>Patient bed </a:t>
            </a:r>
            <a:r>
              <a:rPr lang="it-IT" sz="2000" kern="1200" dirty="0" err="1">
                <a:solidFill>
                  <a:sysClr val="window" lastClr="FFFFFF"/>
                </a:solidFill>
                <a:latin typeface="Calibri" panose="020F0502020204030204"/>
                <a:ea typeface="+mn-ea"/>
                <a:cs typeface="+mn-cs"/>
              </a:rPr>
              <a:t>assignment</a:t>
            </a:r>
            <a:r>
              <a:rPr lang="it-IT" sz="2000" kern="1200" dirty="0">
                <a:solidFill>
                  <a:sysClr val="window" lastClr="FFFFFF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it-IT" sz="2000" kern="1200" dirty="0" err="1">
                <a:solidFill>
                  <a:sysClr val="window" lastClr="FFFFFF"/>
                </a:solidFill>
                <a:latin typeface="Calibri" panose="020F0502020204030204"/>
                <a:ea typeface="+mn-ea"/>
                <a:cs typeface="+mn-cs"/>
              </a:rPr>
              <a:t>problem</a:t>
            </a:r>
            <a:endParaRPr lang="it-IT" sz="20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AD47438B-7133-4A4C-ACF9-EEADD4644661}"/>
              </a:ext>
            </a:extLst>
          </p:cNvPr>
          <p:cNvCxnSpPr>
            <a:cxnSpLocks/>
          </p:cNvCxnSpPr>
          <p:nvPr/>
        </p:nvCxnSpPr>
        <p:spPr>
          <a:xfrm flipV="1">
            <a:off x="3773483" y="1059496"/>
            <a:ext cx="3618669" cy="1598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D864C210-1C02-4770-AA58-988E47847AA7}"/>
              </a:ext>
            </a:extLst>
          </p:cNvPr>
          <p:cNvCxnSpPr>
            <a:cxnSpLocks/>
          </p:cNvCxnSpPr>
          <p:nvPr/>
        </p:nvCxnSpPr>
        <p:spPr>
          <a:xfrm flipV="1">
            <a:off x="3775665" y="2775214"/>
            <a:ext cx="3625363" cy="59478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uppo 2">
            <a:extLst>
              <a:ext uri="{FF2B5EF4-FFF2-40B4-BE49-F238E27FC236}">
                <a16:creationId xmlns:a16="http://schemas.microsoft.com/office/drawing/2014/main" id="{30F7D2F8-C83B-451B-ABF5-1F5EB26C199C}"/>
              </a:ext>
            </a:extLst>
          </p:cNvPr>
          <p:cNvGrpSpPr/>
          <p:nvPr/>
        </p:nvGrpSpPr>
        <p:grpSpPr>
          <a:xfrm>
            <a:off x="5572857" y="1917955"/>
            <a:ext cx="1754368" cy="1305894"/>
            <a:chOff x="5701509" y="1936425"/>
            <a:chExt cx="1754368" cy="1305894"/>
          </a:xfrm>
        </p:grpSpPr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5F864F6B-AE41-49A3-B4B2-209AC5650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1509" y="1936425"/>
              <a:ext cx="1754368" cy="1305894"/>
            </a:xfrm>
            <a:prstGeom prst="rect">
              <a:avLst/>
            </a:prstGeom>
          </p:spPr>
        </p:pic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C55F4131-B9A2-4922-BD43-F6867E635FD1}"/>
                </a:ext>
              </a:extLst>
            </p:cNvPr>
            <p:cNvSpPr/>
            <p:nvPr/>
          </p:nvSpPr>
          <p:spPr>
            <a:xfrm>
              <a:off x="5889862" y="2291619"/>
              <a:ext cx="1310468" cy="362194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 err="1"/>
                <a:t>where</a:t>
              </a:r>
              <a:endParaRPr lang="it-IT" sz="2400" dirty="0"/>
            </a:p>
          </p:txBody>
        </p:sp>
      </p:grp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085E5A05-0EFC-45AA-8D66-45DF8C1B9D4E}"/>
              </a:ext>
            </a:extLst>
          </p:cNvPr>
          <p:cNvCxnSpPr>
            <a:cxnSpLocks/>
          </p:cNvCxnSpPr>
          <p:nvPr/>
        </p:nvCxnSpPr>
        <p:spPr>
          <a:xfrm>
            <a:off x="3730365" y="3187713"/>
            <a:ext cx="3894993" cy="12357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B362BDFC-A679-46C9-A2FA-FD17B28BF5DB}"/>
              </a:ext>
            </a:extLst>
          </p:cNvPr>
          <p:cNvSpPr/>
          <p:nvPr/>
        </p:nvSpPr>
        <p:spPr>
          <a:xfrm>
            <a:off x="-206138" y="28438"/>
            <a:ext cx="68081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it-IT" sz="2400" dirty="0" err="1"/>
              <a:t>Patient</a:t>
            </a:r>
            <a:r>
              <a:rPr lang="it-IT" sz="2400" dirty="0"/>
              <a:t> </a:t>
            </a:r>
            <a:r>
              <a:rPr lang="it-IT" sz="2400" dirty="0" err="1"/>
              <a:t>admission</a:t>
            </a:r>
            <a:r>
              <a:rPr lang="it-IT" sz="2400" dirty="0"/>
              <a:t> and room </a:t>
            </a:r>
            <a:r>
              <a:rPr lang="it-IT" sz="2400" dirty="0" err="1"/>
              <a:t>assignment</a:t>
            </a:r>
            <a:r>
              <a:rPr lang="it-IT" sz="2400" dirty="0"/>
              <a:t> </a:t>
            </a:r>
            <a:r>
              <a:rPr lang="it-IT" sz="2400" dirty="0" err="1"/>
              <a:t>problems</a:t>
            </a:r>
            <a:endParaRPr lang="it-IT" sz="2400" dirty="0"/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52D264D4-1393-4B50-8FC3-D5626FFEE241}"/>
              </a:ext>
            </a:extLst>
          </p:cNvPr>
          <p:cNvGrpSpPr/>
          <p:nvPr/>
        </p:nvGrpSpPr>
        <p:grpSpPr>
          <a:xfrm>
            <a:off x="3984906" y="4466763"/>
            <a:ext cx="1310468" cy="1273454"/>
            <a:chOff x="3984906" y="4466763"/>
            <a:chExt cx="1310468" cy="1273454"/>
          </a:xfrm>
        </p:grpSpPr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A2F294AA-3740-45C7-9D1D-F997603A7CE3}"/>
                </a:ext>
              </a:extLst>
            </p:cNvPr>
            <p:cNvSpPr/>
            <p:nvPr/>
          </p:nvSpPr>
          <p:spPr>
            <a:xfrm>
              <a:off x="3984906" y="4466763"/>
              <a:ext cx="1310468" cy="326253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 err="1"/>
                <a:t>when</a:t>
              </a:r>
              <a:endParaRPr lang="it-IT" sz="2400" dirty="0"/>
            </a:p>
          </p:txBody>
        </p:sp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32292170-4653-4B0D-A9D8-4DDE70C7B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96244" y="4810987"/>
              <a:ext cx="917003" cy="929230"/>
            </a:xfrm>
            <a:prstGeom prst="rect">
              <a:avLst/>
            </a:prstGeom>
          </p:spPr>
        </p:pic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991B9C4-571F-4AC1-97D7-724F949DDE65}"/>
              </a:ext>
            </a:extLst>
          </p:cNvPr>
          <p:cNvSpPr txBox="1"/>
          <p:nvPr/>
        </p:nvSpPr>
        <p:spPr>
          <a:xfrm>
            <a:off x="7898893" y="3187713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admission</a:t>
            </a:r>
            <a:r>
              <a:rPr lang="it-IT" dirty="0"/>
              <a:t> date and LOS</a:t>
            </a:r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01A13FC9-A376-4D59-880E-015F14501039}"/>
              </a:ext>
            </a:extLst>
          </p:cNvPr>
          <p:cNvGrpSpPr/>
          <p:nvPr/>
        </p:nvGrpSpPr>
        <p:grpSpPr>
          <a:xfrm>
            <a:off x="5468794" y="4093599"/>
            <a:ext cx="1754368" cy="1305894"/>
            <a:chOff x="5701509" y="1936425"/>
            <a:chExt cx="1754368" cy="1305894"/>
          </a:xfrm>
        </p:grpSpPr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06805919-E11F-4AD2-81FB-9EDDB2485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1509" y="1936425"/>
              <a:ext cx="1754368" cy="1305894"/>
            </a:xfrm>
            <a:prstGeom prst="rect">
              <a:avLst/>
            </a:prstGeom>
          </p:spPr>
        </p:pic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55635769-763D-4711-BA92-50EBAAA195D5}"/>
                </a:ext>
              </a:extLst>
            </p:cNvPr>
            <p:cNvSpPr/>
            <p:nvPr/>
          </p:nvSpPr>
          <p:spPr>
            <a:xfrm>
              <a:off x="5889862" y="2291619"/>
              <a:ext cx="1310468" cy="362194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 err="1"/>
                <a:t>where</a:t>
              </a:r>
              <a:endParaRPr lang="it-IT" sz="2400" dirty="0"/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D3C26A7-FFBD-4902-98BD-531C16A71F6C}"/>
              </a:ext>
            </a:extLst>
          </p:cNvPr>
          <p:cNvGrpSpPr/>
          <p:nvPr/>
        </p:nvGrpSpPr>
        <p:grpSpPr>
          <a:xfrm>
            <a:off x="3998693" y="653722"/>
            <a:ext cx="2212041" cy="929230"/>
            <a:chOff x="3998693" y="653722"/>
            <a:chExt cx="2212041" cy="929230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46C16E60-DC5D-4917-A782-A86B4467390F}"/>
                </a:ext>
              </a:extLst>
            </p:cNvPr>
            <p:cNvSpPr/>
            <p:nvPr/>
          </p:nvSpPr>
          <p:spPr>
            <a:xfrm>
              <a:off x="4900266" y="1020244"/>
              <a:ext cx="1310468" cy="562708"/>
            </a:xfrm>
            <a:prstGeom prst="rect">
              <a:avLst/>
            </a:prstGeom>
            <a:solidFill>
              <a:srgbClr val="3366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2400" dirty="0" err="1"/>
                <a:t>when</a:t>
              </a:r>
              <a:endParaRPr lang="it-IT" sz="2400" dirty="0"/>
            </a:p>
          </p:txBody>
        </p:sp>
        <p:pic>
          <p:nvPicPr>
            <p:cNvPr id="39" name="Immagine 38">
              <a:extLst>
                <a:ext uri="{FF2B5EF4-FFF2-40B4-BE49-F238E27FC236}">
                  <a16:creationId xmlns:a16="http://schemas.microsoft.com/office/drawing/2014/main" id="{E4392BBA-EC66-4A53-B793-35CA6A271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98693" y="653722"/>
              <a:ext cx="917003" cy="929230"/>
            </a:xfrm>
            <a:prstGeom prst="rect">
              <a:avLst/>
            </a:prstGeom>
          </p:spPr>
        </p:pic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83E673B-4EC8-497D-A0CA-52E3310F6A04}"/>
              </a:ext>
            </a:extLst>
          </p:cNvPr>
          <p:cNvGrpSpPr/>
          <p:nvPr/>
        </p:nvGrpSpPr>
        <p:grpSpPr>
          <a:xfrm>
            <a:off x="7734805" y="4334759"/>
            <a:ext cx="3869531" cy="1125509"/>
            <a:chOff x="7734805" y="4334759"/>
            <a:chExt cx="3869531" cy="1125509"/>
          </a:xfrm>
        </p:grpSpPr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2BD32708-E866-4DC6-82DD-479D2CCFFA4E}"/>
                </a:ext>
              </a:extLst>
            </p:cNvPr>
            <p:cNvSpPr/>
            <p:nvPr/>
          </p:nvSpPr>
          <p:spPr>
            <a:xfrm>
              <a:off x="7734805" y="4334759"/>
              <a:ext cx="3869531" cy="666438"/>
            </a:xfrm>
            <a:custGeom>
              <a:avLst/>
              <a:gdLst>
                <a:gd name="connsiteX0" fmla="*/ 0 w 3869531"/>
                <a:gd name="connsiteY0" fmla="*/ 0 h 2321718"/>
                <a:gd name="connsiteX1" fmla="*/ 3869531 w 3869531"/>
                <a:gd name="connsiteY1" fmla="*/ 0 h 2321718"/>
                <a:gd name="connsiteX2" fmla="*/ 3869531 w 3869531"/>
                <a:gd name="connsiteY2" fmla="*/ 2321718 h 2321718"/>
                <a:gd name="connsiteX3" fmla="*/ 0 w 3869531"/>
                <a:gd name="connsiteY3" fmla="*/ 2321718 h 2321718"/>
                <a:gd name="connsiteX4" fmla="*/ 0 w 3869531"/>
                <a:gd name="connsiteY4" fmla="*/ 0 h 232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9531" h="2321718">
                  <a:moveTo>
                    <a:pt x="0" y="0"/>
                  </a:moveTo>
                  <a:lnTo>
                    <a:pt x="3869531" y="0"/>
                  </a:lnTo>
                  <a:lnTo>
                    <a:pt x="3869531" y="2321718"/>
                  </a:lnTo>
                  <a:lnTo>
                    <a:pt x="0" y="2321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44450" dist="27940" dir="5400000" algn="ctr" rotWithShape="0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Patient </a:t>
              </a:r>
              <a:r>
                <a:rPr lang="it-IT" sz="2000" kern="1200" dirty="0" err="1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admission</a:t>
              </a:r>
              <a:r>
                <a:rPr lang="it-IT" sz="2000" kern="12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lang="it-IT" sz="2000" kern="1200" dirty="0" err="1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problem</a:t>
              </a:r>
              <a:r>
                <a:rPr lang="it-IT" sz="2000" kern="12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 under </a:t>
              </a:r>
              <a:r>
                <a:rPr lang="it-IT" sz="2000" kern="1200" dirty="0" err="1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uncertainty</a:t>
              </a:r>
              <a:endParaRPr lang="it-IT" sz="2000" kern="120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2040C11-AD76-4814-831B-CFC6836138B5}"/>
                </a:ext>
              </a:extLst>
            </p:cNvPr>
            <p:cNvSpPr txBox="1"/>
            <p:nvPr/>
          </p:nvSpPr>
          <p:spPr>
            <a:xfrm>
              <a:off x="8266176" y="5090936"/>
              <a:ext cx="3155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Interval</a:t>
              </a:r>
              <a:r>
                <a:rPr lang="it-IT" dirty="0"/>
                <a:t> of </a:t>
              </a:r>
              <a:r>
                <a:rPr lang="it-IT" dirty="0" err="1"/>
                <a:t>admission</a:t>
              </a:r>
              <a:r>
                <a:rPr lang="it-IT" dirty="0"/>
                <a:t> </a:t>
              </a:r>
              <a:r>
                <a:rPr lang="it-IT" dirty="0" err="1"/>
                <a:t>dates</a:t>
              </a:r>
              <a:endParaRPr lang="it-IT" dirty="0"/>
            </a:p>
          </p:txBody>
        </p:sp>
      </p:grpSp>
      <p:sp>
        <p:nvSpPr>
          <p:cNvPr id="32" name="Segnaposto numero diapositiva 31">
            <a:extLst>
              <a:ext uri="{FF2B5EF4-FFF2-40B4-BE49-F238E27FC236}">
                <a16:creationId xmlns:a16="http://schemas.microsoft.com/office/drawing/2014/main" id="{55C43BA9-B996-47F6-ACBB-963825BE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54F063-4717-48CD-9B61-BC63DDD5F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03" y="164612"/>
            <a:ext cx="4657150" cy="1004765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it-IT" dirty="0" err="1"/>
              <a:t>Problem</a:t>
            </a:r>
            <a:r>
              <a:rPr lang="it-IT" dirty="0"/>
              <a:t> statement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A8EFED10-841C-4288-96B3-1423E9FBD9B9}"/>
              </a:ext>
            </a:extLst>
          </p:cNvPr>
          <p:cNvGrpSpPr/>
          <p:nvPr/>
        </p:nvGrpSpPr>
        <p:grpSpPr>
          <a:xfrm>
            <a:off x="2115574" y="4674837"/>
            <a:ext cx="3480446" cy="1740877"/>
            <a:chOff x="89532" y="2541239"/>
            <a:chExt cx="3480446" cy="1740877"/>
          </a:xfrm>
        </p:grpSpPr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7A50F8E5-3CEF-4787-9FE6-975DF7F8825C}"/>
                </a:ext>
              </a:extLst>
            </p:cNvPr>
            <p:cNvGrpSpPr/>
            <p:nvPr/>
          </p:nvGrpSpPr>
          <p:grpSpPr>
            <a:xfrm>
              <a:off x="157150" y="2760271"/>
              <a:ext cx="3310967" cy="1212090"/>
              <a:chOff x="8291654" y="283213"/>
              <a:chExt cx="3310967" cy="1212090"/>
            </a:xfrm>
          </p:grpSpPr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247F0A46-8E89-4BB6-AE2F-57548079E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97164" y="344490"/>
                <a:ext cx="410958" cy="540177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6543F438-9D53-4C5A-A408-7A46A785DD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8478" y="318902"/>
                <a:ext cx="448187" cy="546621"/>
              </a:xfrm>
              <a:prstGeom prst="rect">
                <a:avLst/>
              </a:prstGeom>
            </p:spPr>
          </p:pic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8A7C55F8-6B72-484C-A0B6-4974A9B3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72822" y="958013"/>
                <a:ext cx="415483" cy="525274"/>
              </a:xfrm>
              <a:prstGeom prst="rect">
                <a:avLst/>
              </a:prstGeom>
            </p:spPr>
          </p:pic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0D99C06A-0CBA-4C1F-9053-043D064399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40057" y="315857"/>
                <a:ext cx="410958" cy="540177"/>
              </a:xfrm>
              <a:prstGeom prst="rect">
                <a:avLst/>
              </a:prstGeom>
            </p:spPr>
          </p:pic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C9768C8F-9C57-4125-B223-82B15C818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2278" y="309413"/>
                <a:ext cx="448187" cy="546621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4A3B7430-9C18-4F9A-8177-3688A7D6EF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0053" y="947713"/>
                <a:ext cx="415483" cy="525274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3DCB532A-B1A3-40D6-A917-0960B2D7A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47582" y="871936"/>
                <a:ext cx="468657" cy="616019"/>
              </a:xfrm>
              <a:prstGeom prst="rect">
                <a:avLst/>
              </a:prstGeom>
            </p:spPr>
          </p:pic>
          <p:pic>
            <p:nvPicPr>
              <p:cNvPr id="18" name="Immagine 17">
                <a:extLst>
                  <a:ext uri="{FF2B5EF4-FFF2-40B4-BE49-F238E27FC236}">
                    <a16:creationId xmlns:a16="http://schemas.microsoft.com/office/drawing/2014/main" id="{C8D821F8-B0AF-4015-A6AC-2B959CD1E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1654" y="871936"/>
                <a:ext cx="511113" cy="623367"/>
              </a:xfrm>
              <a:prstGeom prst="rect">
                <a:avLst/>
              </a:prstGeom>
            </p:spPr>
          </p:pic>
          <p:pic>
            <p:nvPicPr>
              <p:cNvPr id="19" name="Immagine 18">
                <a:extLst>
                  <a:ext uri="{FF2B5EF4-FFF2-40B4-BE49-F238E27FC236}">
                    <a16:creationId xmlns:a16="http://schemas.microsoft.com/office/drawing/2014/main" id="{A323BF82-9E6D-44DD-9F38-DBCFDFF71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8640" y="283213"/>
                <a:ext cx="473817" cy="599023"/>
              </a:xfrm>
              <a:prstGeom prst="rect">
                <a:avLst/>
              </a:prstGeom>
            </p:spPr>
          </p:pic>
          <p:pic>
            <p:nvPicPr>
              <p:cNvPr id="20" name="Immagine 19">
                <a:extLst>
                  <a:ext uri="{FF2B5EF4-FFF2-40B4-BE49-F238E27FC236}">
                    <a16:creationId xmlns:a16="http://schemas.microsoft.com/office/drawing/2014/main" id="{69C69F21-2CF4-4383-91EE-64C485A81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91663" y="955126"/>
                <a:ext cx="410958" cy="540177"/>
              </a:xfrm>
              <a:prstGeom prst="rect">
                <a:avLst/>
              </a:prstGeom>
            </p:spPr>
          </p:pic>
          <p:pic>
            <p:nvPicPr>
              <p:cNvPr id="21" name="Immagine 20">
                <a:extLst>
                  <a:ext uri="{FF2B5EF4-FFF2-40B4-BE49-F238E27FC236}">
                    <a16:creationId xmlns:a16="http://schemas.microsoft.com/office/drawing/2014/main" id="{6F9CB232-2C6E-4B68-8278-ABCE43E1CE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8894" y="906634"/>
                <a:ext cx="448187" cy="546621"/>
              </a:xfrm>
              <a:prstGeom prst="rect">
                <a:avLst/>
              </a:prstGeom>
            </p:spPr>
          </p:pic>
          <p:pic>
            <p:nvPicPr>
              <p:cNvPr id="22" name="Immagine 21">
                <a:extLst>
                  <a:ext uri="{FF2B5EF4-FFF2-40B4-BE49-F238E27FC236}">
                    <a16:creationId xmlns:a16="http://schemas.microsoft.com/office/drawing/2014/main" id="{0E0B6DAB-BB9D-4F61-9F41-83D2C4328A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0220" y="293137"/>
                <a:ext cx="415483" cy="525274"/>
              </a:xfrm>
              <a:prstGeom prst="rect">
                <a:avLst/>
              </a:prstGeom>
            </p:spPr>
          </p:pic>
        </p:grp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D4550E7F-7822-44AB-AA0E-E42E923DBB0D}"/>
                </a:ext>
              </a:extLst>
            </p:cNvPr>
            <p:cNvSpPr/>
            <p:nvPr/>
          </p:nvSpPr>
          <p:spPr>
            <a:xfrm>
              <a:off x="89532" y="2541239"/>
              <a:ext cx="3480446" cy="174087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631496BD-5FD9-467F-B655-434FC6217EAB}"/>
              </a:ext>
            </a:extLst>
          </p:cNvPr>
          <p:cNvSpPr/>
          <p:nvPr/>
        </p:nvSpPr>
        <p:spPr>
          <a:xfrm>
            <a:off x="3193995" y="1606905"/>
            <a:ext cx="81580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CMSS10"/>
              </a:rPr>
              <a:t>Patient bed assignment problem</a:t>
            </a:r>
            <a:r>
              <a:rPr lang="en-US" sz="2800" dirty="0">
                <a:solidFill>
                  <a:srgbClr val="000000"/>
                </a:solidFill>
                <a:latin typeface="CMSS10"/>
              </a:rPr>
              <a:t> consists in assigning </a:t>
            </a:r>
            <a:r>
              <a:rPr lang="en-US" sz="2800" b="1" i="1" dirty="0">
                <a:solidFill>
                  <a:srgbClr val="000000"/>
                </a:solidFill>
                <a:latin typeface="CMSS10"/>
              </a:rPr>
              <a:t>elective patients </a:t>
            </a:r>
            <a:r>
              <a:rPr lang="en-US" sz="2800" dirty="0">
                <a:solidFill>
                  <a:srgbClr val="000000"/>
                </a:solidFill>
                <a:latin typeface="CMSS10"/>
              </a:rPr>
              <a:t>to beds by taking into account several requirements.</a:t>
            </a:r>
            <a:endParaRPr lang="it-IT" dirty="0">
              <a:solidFill>
                <a:srgbClr val="008000"/>
              </a:solidFill>
              <a:latin typeface="CMSSBX10"/>
            </a:endParaRPr>
          </a:p>
          <a:p>
            <a:endParaRPr lang="it-IT" dirty="0">
              <a:solidFill>
                <a:srgbClr val="008000"/>
              </a:solidFill>
              <a:latin typeface="CMSSBX10"/>
            </a:endParaRPr>
          </a:p>
          <a:p>
            <a:r>
              <a:rPr lang="it-IT" sz="2400" dirty="0">
                <a:solidFill>
                  <a:srgbClr val="008000"/>
                </a:solidFill>
                <a:latin typeface="CMSSBX10"/>
              </a:rPr>
              <a:t>Offline </a:t>
            </a:r>
            <a:r>
              <a:rPr lang="it-IT" sz="2400" dirty="0" err="1">
                <a:solidFill>
                  <a:srgbClr val="008000"/>
                </a:solidFill>
                <a:latin typeface="CMSSBX10"/>
              </a:rPr>
              <a:t>scheduling</a:t>
            </a:r>
            <a:r>
              <a:rPr lang="it-IT" sz="2400" dirty="0">
                <a:solidFill>
                  <a:srgbClr val="008000"/>
                </a:solidFill>
                <a:latin typeface="CMSSBX10"/>
              </a:rPr>
              <a:t> </a:t>
            </a:r>
            <a:r>
              <a:rPr lang="it-IT" sz="2400" dirty="0" err="1">
                <a:solidFill>
                  <a:srgbClr val="008000"/>
                </a:solidFill>
                <a:latin typeface="CMSSBX10"/>
              </a:rPr>
              <a:t>problems</a:t>
            </a:r>
            <a:r>
              <a:rPr lang="it-IT" sz="2400" dirty="0">
                <a:solidFill>
                  <a:srgbClr val="000000"/>
                </a:solidFill>
                <a:latin typeface="CMSS1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MSS10"/>
              </a:rPr>
              <a:t>patients need to be assigned to a bed/room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MSS10"/>
              </a:rPr>
              <a:t>admission and discharge dates are known</a:t>
            </a:r>
          </a:p>
          <a:p>
            <a:r>
              <a:rPr lang="it-IT" sz="800" dirty="0">
                <a:solidFill>
                  <a:srgbClr val="FFFFFF"/>
                </a:solidFill>
                <a:latin typeface="CMSS8"/>
              </a:rPr>
              <a:t>Rosita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022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egnaposto numero diapositiva 28">
            <a:extLst>
              <a:ext uri="{FF2B5EF4-FFF2-40B4-BE49-F238E27FC236}">
                <a16:creationId xmlns:a16="http://schemas.microsoft.com/office/drawing/2014/main" id="{2845CB5C-150F-4801-823B-756310D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F5FE0B-5772-4381-9418-E3D5540FAB7B}"/>
              </a:ext>
            </a:extLst>
          </p:cNvPr>
          <p:cNvSpPr/>
          <p:nvPr/>
        </p:nvSpPr>
        <p:spPr>
          <a:xfrm>
            <a:off x="3934084" y="442808"/>
            <a:ext cx="77261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MSS10"/>
              </a:rPr>
              <a:t>Department</a:t>
            </a:r>
            <a:r>
              <a:rPr lang="en-US" dirty="0">
                <a:latin typeface="CMSS10"/>
              </a:rPr>
              <a:t>: a hospital has a number of departments. A hospital department has a number of specialties</a:t>
            </a:r>
          </a:p>
          <a:p>
            <a:endParaRPr lang="en-US" dirty="0">
              <a:latin typeface="CMSS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MSS10"/>
              </a:rPr>
              <a:t>Specialism</a:t>
            </a:r>
            <a:r>
              <a:rPr lang="en-US" dirty="0">
                <a:latin typeface="CMSS10"/>
              </a:rPr>
              <a:t>: department specialties have different expertise in treating certain pathologies. The department should have high expertise for the specialty of patients assigned to their rooms. Low expertise is penalized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MSS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latin typeface="CMSS10"/>
              </a:rPr>
              <a:t>Rooms</a:t>
            </a:r>
            <a:r>
              <a:rPr lang="en-US" dirty="0">
                <a:latin typeface="CMSS10"/>
              </a:rPr>
              <a:t>: Every room belongs to a unique department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CMSS10"/>
              </a:rPr>
              <a:t>Room Capacity</a:t>
            </a:r>
            <a:r>
              <a:rPr lang="en-US" dirty="0">
                <a:latin typeface="CMSS10"/>
              </a:rPr>
              <a:t>: every room has a number of beds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CMSS10"/>
              </a:rPr>
              <a:t>Room Equipment</a:t>
            </a:r>
            <a:r>
              <a:rPr lang="en-US" dirty="0">
                <a:latin typeface="CMSS10"/>
              </a:rPr>
              <a:t>: some beds have equipment (e.g. oxygen, </a:t>
            </a:r>
            <a:r>
              <a:rPr lang="it-IT" dirty="0">
                <a:latin typeface="CMSS10"/>
              </a:rPr>
              <a:t>monitoring).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1" dirty="0">
                <a:latin typeface="CMSS10"/>
              </a:rPr>
              <a:t>Room Age Policy </a:t>
            </a:r>
            <a:r>
              <a:rPr lang="en-US" dirty="0">
                <a:latin typeface="CMSS10"/>
              </a:rPr>
              <a:t>(e.g. </a:t>
            </a:r>
            <a:r>
              <a:rPr lang="en-US" dirty="0" err="1">
                <a:latin typeface="CMSS10"/>
              </a:rPr>
              <a:t>paediatric</a:t>
            </a:r>
            <a:r>
              <a:rPr lang="en-US" dirty="0">
                <a:latin typeface="CMSS10"/>
              </a:rPr>
              <a:t> and geriatric departments)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i="1" dirty="0">
                <a:latin typeface="CMSS10"/>
              </a:rPr>
              <a:t>Room Gender Policy</a:t>
            </a:r>
            <a:r>
              <a:rPr lang="it-IT" dirty="0">
                <a:latin typeface="CMSS10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restricted only to male or female patients (restricted gender </a:t>
            </a:r>
            <a:r>
              <a:rPr lang="it-IT" dirty="0">
                <a:latin typeface="CMSS10"/>
              </a:rPr>
              <a:t>policy)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dependent gender policy (only patients with the same gender of the first assigned patient can be assigned to)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rooms without a gender policy can be assigned both to female and male at the same time</a:t>
            </a:r>
            <a:endParaRPr lang="it-IT" dirty="0">
              <a:latin typeface="CMSS10"/>
            </a:endParaRPr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E7025137-FDEA-494E-AEDF-0078DFCD9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5" y="970344"/>
            <a:ext cx="3106938" cy="2312703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61CC32B7-31FD-4AFC-9379-B793CA99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606" y="4055506"/>
            <a:ext cx="3170056" cy="23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8A2A86A0-B44E-4384-AC0C-4D50AF77BAB1}"/>
              </a:ext>
            </a:extLst>
          </p:cNvPr>
          <p:cNvGrpSpPr/>
          <p:nvPr/>
        </p:nvGrpSpPr>
        <p:grpSpPr>
          <a:xfrm>
            <a:off x="248653" y="1517629"/>
            <a:ext cx="3480446" cy="1740877"/>
            <a:chOff x="89532" y="2541239"/>
            <a:chExt cx="3480446" cy="1740877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AD7F923D-B3DF-49A9-875C-AE0DB0700B74}"/>
                </a:ext>
              </a:extLst>
            </p:cNvPr>
            <p:cNvGrpSpPr/>
            <p:nvPr/>
          </p:nvGrpSpPr>
          <p:grpSpPr>
            <a:xfrm>
              <a:off x="157150" y="2760271"/>
              <a:ext cx="3310967" cy="1212090"/>
              <a:chOff x="8291654" y="283213"/>
              <a:chExt cx="3310967" cy="1212090"/>
            </a:xfrm>
          </p:grpSpPr>
          <p:pic>
            <p:nvPicPr>
              <p:cNvPr id="6" name="Immagine 5">
                <a:extLst>
                  <a:ext uri="{FF2B5EF4-FFF2-40B4-BE49-F238E27FC236}">
                    <a16:creationId xmlns:a16="http://schemas.microsoft.com/office/drawing/2014/main" id="{7CB6339D-F55D-4F52-8ADE-1F0901066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797164" y="344490"/>
                <a:ext cx="410958" cy="540177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EA1124D0-6599-446E-8C6B-E066BB37A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98478" y="318902"/>
                <a:ext cx="448187" cy="546621"/>
              </a:xfrm>
              <a:prstGeom prst="rect">
                <a:avLst/>
              </a:prstGeom>
            </p:spPr>
          </p:pic>
          <p:pic>
            <p:nvPicPr>
              <p:cNvPr id="8" name="Immagine 7">
                <a:extLst>
                  <a:ext uri="{FF2B5EF4-FFF2-40B4-BE49-F238E27FC236}">
                    <a16:creationId xmlns:a16="http://schemas.microsoft.com/office/drawing/2014/main" id="{88480466-3580-4A5D-92BB-BAA668167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72822" y="958013"/>
                <a:ext cx="415483" cy="525274"/>
              </a:xfrm>
              <a:prstGeom prst="rect">
                <a:avLst/>
              </a:prstGeom>
            </p:spPr>
          </p:pic>
          <p:pic>
            <p:nvPicPr>
              <p:cNvPr id="9" name="Immagine 8">
                <a:extLst>
                  <a:ext uri="{FF2B5EF4-FFF2-40B4-BE49-F238E27FC236}">
                    <a16:creationId xmlns:a16="http://schemas.microsoft.com/office/drawing/2014/main" id="{4690A017-A556-43F3-8A3E-18E33D960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40057" y="315857"/>
                <a:ext cx="410958" cy="540177"/>
              </a:xfrm>
              <a:prstGeom prst="rect">
                <a:avLst/>
              </a:prstGeom>
            </p:spPr>
          </p:pic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22A92BCF-A841-4E47-BA17-6742EDD67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2278" y="309413"/>
                <a:ext cx="448187" cy="546621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551B184E-7995-4FC7-893D-A086A05B60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30053" y="947713"/>
                <a:ext cx="415483" cy="525274"/>
              </a:xfrm>
              <a:prstGeom prst="rect">
                <a:avLst/>
              </a:prstGeom>
            </p:spPr>
          </p:pic>
          <p:pic>
            <p:nvPicPr>
              <p:cNvPr id="12" name="Immagine 11">
                <a:extLst>
                  <a:ext uri="{FF2B5EF4-FFF2-40B4-BE49-F238E27FC236}">
                    <a16:creationId xmlns:a16="http://schemas.microsoft.com/office/drawing/2014/main" id="{428DCC43-B3CC-435D-BA19-3DB29A449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947582" y="871936"/>
                <a:ext cx="468657" cy="616019"/>
              </a:xfrm>
              <a:prstGeom prst="rect">
                <a:avLst/>
              </a:prstGeom>
            </p:spPr>
          </p:pic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FC6EB6A9-068F-409E-9070-D207EE329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91654" y="871936"/>
                <a:ext cx="511113" cy="623367"/>
              </a:xfrm>
              <a:prstGeom prst="rect">
                <a:avLst/>
              </a:prstGeom>
            </p:spPr>
          </p:pic>
          <p:pic>
            <p:nvPicPr>
              <p:cNvPr id="14" name="Immagine 13">
                <a:extLst>
                  <a:ext uri="{FF2B5EF4-FFF2-40B4-BE49-F238E27FC236}">
                    <a16:creationId xmlns:a16="http://schemas.microsoft.com/office/drawing/2014/main" id="{32DC282C-9C60-49AC-98EF-015B28003F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28640" y="283213"/>
                <a:ext cx="473817" cy="599023"/>
              </a:xfrm>
              <a:prstGeom prst="rect">
                <a:avLst/>
              </a:prstGeom>
            </p:spPr>
          </p:pic>
          <p:pic>
            <p:nvPicPr>
              <p:cNvPr id="15" name="Immagine 14">
                <a:extLst>
                  <a:ext uri="{FF2B5EF4-FFF2-40B4-BE49-F238E27FC236}">
                    <a16:creationId xmlns:a16="http://schemas.microsoft.com/office/drawing/2014/main" id="{9698F86B-C1B0-4677-B8C2-42377D72F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91663" y="955126"/>
                <a:ext cx="410958" cy="540177"/>
              </a:xfrm>
              <a:prstGeom prst="rect">
                <a:avLst/>
              </a:prstGeom>
            </p:spPr>
          </p:pic>
          <p:pic>
            <p:nvPicPr>
              <p:cNvPr id="16" name="Immagine 15">
                <a:extLst>
                  <a:ext uri="{FF2B5EF4-FFF2-40B4-BE49-F238E27FC236}">
                    <a16:creationId xmlns:a16="http://schemas.microsoft.com/office/drawing/2014/main" id="{62252370-D819-4331-9B66-D3B1759E2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48894" y="906634"/>
                <a:ext cx="448187" cy="546621"/>
              </a:xfrm>
              <a:prstGeom prst="rect">
                <a:avLst/>
              </a:prstGeom>
            </p:spPr>
          </p:pic>
          <p:pic>
            <p:nvPicPr>
              <p:cNvPr id="17" name="Immagine 16">
                <a:extLst>
                  <a:ext uri="{FF2B5EF4-FFF2-40B4-BE49-F238E27FC236}">
                    <a16:creationId xmlns:a16="http://schemas.microsoft.com/office/drawing/2014/main" id="{AC2075D1-93AC-4D30-A0AF-8DA98DD29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00220" y="293137"/>
                <a:ext cx="415483" cy="525274"/>
              </a:xfrm>
              <a:prstGeom prst="rect">
                <a:avLst/>
              </a:prstGeom>
            </p:spPr>
          </p:pic>
        </p:grp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CF146141-E33D-4550-BD7F-4AC965A5B482}"/>
                </a:ext>
              </a:extLst>
            </p:cNvPr>
            <p:cNvSpPr/>
            <p:nvPr/>
          </p:nvSpPr>
          <p:spPr>
            <a:xfrm>
              <a:off x="89532" y="2541239"/>
              <a:ext cx="3480446" cy="1740877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9" name="Segnaposto numero diapositiva 28">
            <a:extLst>
              <a:ext uri="{FF2B5EF4-FFF2-40B4-BE49-F238E27FC236}">
                <a16:creationId xmlns:a16="http://schemas.microsoft.com/office/drawing/2014/main" id="{2845CB5C-150F-4801-823B-756310DB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B5F5FE0B-5772-4381-9418-E3D5540FAB7B}"/>
              </a:ext>
            </a:extLst>
          </p:cNvPr>
          <p:cNvSpPr/>
          <p:nvPr/>
        </p:nvSpPr>
        <p:spPr>
          <a:xfrm>
            <a:off x="3951056" y="807712"/>
            <a:ext cx="772610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Patients</a:t>
            </a:r>
            <a:r>
              <a:rPr lang="en-US" dirty="0"/>
              <a:t>: A set of elective patients must be assigned to hospital rooms in a defined planning period. Patients are </a:t>
            </a:r>
            <a:r>
              <a:rPr lang="it-IT" dirty="0" err="1"/>
              <a:t>characterized</a:t>
            </a:r>
            <a:r>
              <a:rPr lang="it-IT" dirty="0"/>
              <a:t> 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age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pathology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mandatory</a:t>
            </a:r>
            <a:r>
              <a:rPr lang="it-IT" dirty="0"/>
              <a:t>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preferred equipment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room type preference (single, double, or ward)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MSS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MSS1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Every patient should be treated in a room in correspondence with his/her characteristics otherwise there is a penalization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MSS1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Patients should not change their bed during the stay. A change of bed is a transfer and it is penalized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CMSS1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i="1" dirty="0"/>
              <a:t>Admission-discharge day are patient dependent</a:t>
            </a:r>
            <a:endParaRPr lang="it-IT" b="1" i="1" dirty="0">
              <a:latin typeface="CMSS10"/>
            </a:endParaRPr>
          </a:p>
        </p:txBody>
      </p:sp>
    </p:spTree>
    <p:extLst>
      <p:ext uri="{BB962C8B-B14F-4D97-AF65-F5344CB8AC3E}">
        <p14:creationId xmlns:p14="http://schemas.microsoft.com/office/powerpoint/2010/main" val="244749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54A28-8384-4206-83EB-A6ED08E2980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4021" y="174505"/>
            <a:ext cx="11626850" cy="54803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5331E995-9FF1-4829-AF8A-F2175490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8212" y="631837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8FA355-1224-4924-A685-7ADDE2C58658}"/>
              </a:ext>
            </a:extLst>
          </p:cNvPr>
          <p:cNvSpPr/>
          <p:nvPr/>
        </p:nvSpPr>
        <p:spPr>
          <a:xfrm>
            <a:off x="1636295" y="929513"/>
            <a:ext cx="456397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Resources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Departments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Specialties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Levels of expertise in treating a disease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Rooms category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Room 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Rooms equipment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Room gender policy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Room age policy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9A7070-BE87-4FDE-A8BF-230367CB612C}"/>
              </a:ext>
            </a:extLst>
          </p:cNvPr>
          <p:cNvSpPr txBox="1"/>
          <p:nvPr/>
        </p:nvSpPr>
        <p:spPr>
          <a:xfrm>
            <a:off x="6344653" y="929513"/>
            <a:ext cx="55962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Demand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Patients (female and male)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Patient's specialties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Preferred room 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Patient's gender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Patient's 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Patient’s equipment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8077682-2E52-43AE-96EB-41F1388A17EB}"/>
              </a:ext>
            </a:extLst>
          </p:cNvPr>
          <p:cNvSpPr txBox="1"/>
          <p:nvPr/>
        </p:nvSpPr>
        <p:spPr>
          <a:xfrm>
            <a:off x="8301789" y="6133704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err="1"/>
              <a:t>Table</a:t>
            </a:r>
            <a:r>
              <a:rPr lang="it-IT" b="1" i="1" dirty="0"/>
              <a:t> 2 – Sets and </a:t>
            </a:r>
            <a:r>
              <a:rPr lang="it-IT" b="1" i="1" dirty="0" err="1"/>
              <a:t>parameters</a:t>
            </a: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369562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54A28-8384-4206-83EB-A6ED08E2980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00273" y="174505"/>
            <a:ext cx="5740597" cy="54803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Segnaposto numero diapositiva 4">
            <a:extLst>
              <a:ext uri="{FF2B5EF4-FFF2-40B4-BE49-F238E27FC236}">
                <a16:creationId xmlns:a16="http://schemas.microsoft.com/office/drawing/2014/main" id="{5331E995-9FF1-4829-AF8A-F2175490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8212" y="631837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98FA355-1224-4924-A685-7ADDE2C58658}"/>
              </a:ext>
            </a:extLst>
          </p:cNvPr>
          <p:cNvSpPr/>
          <p:nvPr/>
        </p:nvSpPr>
        <p:spPr>
          <a:xfrm>
            <a:off x="1708484" y="753448"/>
            <a:ext cx="45639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Objective </a:t>
            </a:r>
          </a:p>
          <a:p>
            <a:r>
              <a:rPr lang="en-US" sz="2400" dirty="0"/>
              <a:t>Assigning patients to beds according to quality of care </a:t>
            </a:r>
            <a:r>
              <a:rPr lang="it-IT" sz="2400" dirty="0"/>
              <a:t>and </a:t>
            </a:r>
            <a:r>
              <a:rPr lang="it-IT" sz="2400" dirty="0" err="1"/>
              <a:t>patients</a:t>
            </a:r>
            <a:r>
              <a:rPr lang="it-IT" sz="2400" dirty="0"/>
              <a:t>' </a:t>
            </a:r>
            <a:r>
              <a:rPr lang="it-IT" sz="2400" dirty="0" err="1"/>
              <a:t>preferences</a:t>
            </a:r>
            <a:endParaRPr lang="en-US" sz="24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D9A7070-BE87-4FDE-A8BF-230367CB612C}"/>
              </a:ext>
            </a:extLst>
          </p:cNvPr>
          <p:cNvSpPr txBox="1"/>
          <p:nvPr/>
        </p:nvSpPr>
        <p:spPr>
          <a:xfrm>
            <a:off x="7115223" y="753448"/>
            <a:ext cx="47627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 err="1"/>
              <a:t>Constraints</a:t>
            </a:r>
            <a:r>
              <a:rPr lang="it-IT" sz="2000" b="1" u="sng" dirty="0"/>
              <a:t> (hard)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every patient has to be assigned to a bed over his/her stay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patient mandatory equipment requirement has to be satisfied by assigning him/her to a well-equipped room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patients have to be assigned consistently to rooms with defined age policies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each patient has to be assigned to a room such that the defined gender policy (restricted or dependent) is satisfied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room capacity constraint. </a:t>
            </a:r>
            <a:endParaRPr lang="it-IT" sz="20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F4918DA-1F14-47E3-8D11-F426B823C041}"/>
              </a:ext>
            </a:extLst>
          </p:cNvPr>
          <p:cNvSpPr/>
          <p:nvPr/>
        </p:nvSpPr>
        <p:spPr>
          <a:xfrm>
            <a:off x="1708484" y="3021288"/>
            <a:ext cx="5406739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Constraints (Soft)</a:t>
            </a:r>
            <a:r>
              <a:rPr lang="en-US" sz="2000" b="1" dirty="0"/>
              <a:t>: </a:t>
            </a:r>
            <a:r>
              <a:rPr lang="en-US" sz="2800" i="1" dirty="0" err="1">
                <a:solidFill>
                  <a:srgbClr val="000000"/>
                </a:solidFill>
              </a:rPr>
              <a:t>w</a:t>
            </a:r>
            <a:r>
              <a:rPr lang="en-US" sz="2800" i="1" baseline="-25000" dirty="0" err="1">
                <a:solidFill>
                  <a:srgbClr val="000000"/>
                </a:solidFill>
              </a:rPr>
              <a:t>pr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assignment cost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Violations on a patient not being assigned to a room of the correct specialty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Violations on patient not being assigned to a room with preferred equipment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Violations on patient not being assigned to a department with the right specialty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Violations on room category preference </a:t>
            </a:r>
          </a:p>
        </p:txBody>
      </p:sp>
    </p:spTree>
    <p:extLst>
      <p:ext uri="{BB962C8B-B14F-4D97-AF65-F5344CB8AC3E}">
        <p14:creationId xmlns:p14="http://schemas.microsoft.com/office/powerpoint/2010/main" val="236303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0EEC6A2D-9C02-41CB-8C8D-8323185E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589" y="2694600"/>
            <a:ext cx="7774822" cy="1468800"/>
          </a:xfrm>
        </p:spPr>
        <p:txBody>
          <a:bodyPr>
            <a:normAutofit fontScale="90000"/>
          </a:bodyPr>
          <a:lstStyle/>
          <a:p>
            <a:r>
              <a:rPr lang="it-IT" sz="6600" b="1" kern="0" dirty="0">
                <a:latin typeface="Calibri" panose="020F0502020204030204"/>
              </a:rPr>
              <a:t>Optimization model</a:t>
            </a:r>
            <a:r>
              <a:rPr lang="it-IT" b="1" kern="0" dirty="0">
                <a:latin typeface="Calibri" panose="020F0502020204030204"/>
              </a:rPr>
              <a:t/>
            </a:r>
            <a:br>
              <a:rPr lang="it-IT" b="1" kern="0" dirty="0">
                <a:latin typeface="Calibri" panose="020F0502020204030204"/>
              </a:rPr>
            </a:b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66B876-57D6-4C75-9767-31D47F49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62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B392D869F044582D17ADCD8E176E1" ma:contentTypeVersion="9" ma:contentTypeDescription="Create a new document." ma:contentTypeScope="" ma:versionID="5e72af5c183b4ae29c43c88d5eab0486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0c9962da07b8b107b37171c8679bb30c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94C3CF9-4131-49D1-A760-6E741CC413DD}"/>
</file>

<file path=customXml/itemProps2.xml><?xml version="1.0" encoding="utf-8"?>
<ds:datastoreItem xmlns:ds="http://schemas.openxmlformats.org/officeDocument/2006/customXml" ds:itemID="{34283D3E-9B1B-48DC-B787-21867EDCD0D3}"/>
</file>

<file path=customXml/itemProps3.xml><?xml version="1.0" encoding="utf-8"?>
<ds:datastoreItem xmlns:ds="http://schemas.openxmlformats.org/officeDocument/2006/customXml" ds:itemID="{C826AE9D-53A5-420F-8325-558F36AE608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8362</TotalTime>
  <Words>671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Cambria Math</vt:lpstr>
      <vt:lpstr>Century Gothic</vt:lpstr>
      <vt:lpstr>CMSS10</vt:lpstr>
      <vt:lpstr>CMSS8</vt:lpstr>
      <vt:lpstr>CMSSBX10</vt:lpstr>
      <vt:lpstr>Tahoma</vt:lpstr>
      <vt:lpstr>Times New Roman</vt:lpstr>
      <vt:lpstr>Trebuchet MS</vt:lpstr>
      <vt:lpstr>Wingdings</vt:lpstr>
      <vt:lpstr>Wingdings 2</vt:lpstr>
      <vt:lpstr>Wingdings 3</vt:lpstr>
      <vt:lpstr>HDOfficeLightV0</vt:lpstr>
      <vt:lpstr>Filo</vt:lpstr>
      <vt:lpstr>Patient Bed Assignment problem  Mimmo CONFORTI</vt:lpstr>
      <vt:lpstr>Problem statement</vt:lpstr>
      <vt:lpstr>Presentazione standard di PowerPoint</vt:lpstr>
      <vt:lpstr>Problem statement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Optimization model </vt:lpstr>
      <vt:lpstr>Decision variables</vt:lpstr>
      <vt:lpstr>Objective function</vt:lpstr>
      <vt:lpstr>Presentazione standard di PowerPoint</vt:lpstr>
      <vt:lpstr>Presentazione standard di PowerPoint</vt:lpstr>
      <vt:lpstr>Results 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Rosita Guido</dc:creator>
  <cp:lastModifiedBy>Mimmo Conforti</cp:lastModifiedBy>
  <cp:revision>269</cp:revision>
  <dcterms:created xsi:type="dcterms:W3CDTF">2018-06-28T10:25:19Z</dcterms:created>
  <dcterms:modified xsi:type="dcterms:W3CDTF">2023-12-06T21:32:58Z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