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8" r:id="rId1"/>
    <p:sldMasterId id="2147483957" r:id="rId2"/>
  </p:sldMasterIdLst>
  <p:notesMasterIdLst>
    <p:notesMasterId r:id="rId26"/>
  </p:notesMasterIdLst>
  <p:sldIdLst>
    <p:sldId id="256" r:id="rId3"/>
    <p:sldId id="301" r:id="rId4"/>
    <p:sldId id="343" r:id="rId5"/>
    <p:sldId id="338" r:id="rId6"/>
    <p:sldId id="312" r:id="rId7"/>
    <p:sldId id="311" r:id="rId8"/>
    <p:sldId id="331" r:id="rId9"/>
    <p:sldId id="332" r:id="rId10"/>
    <p:sldId id="344" r:id="rId11"/>
    <p:sldId id="297" r:id="rId12"/>
    <p:sldId id="310" r:id="rId13"/>
    <p:sldId id="333" r:id="rId14"/>
    <p:sldId id="334" r:id="rId15"/>
    <p:sldId id="335" r:id="rId16"/>
    <p:sldId id="303" r:id="rId17"/>
    <p:sldId id="294" r:id="rId18"/>
    <p:sldId id="309" r:id="rId19"/>
    <p:sldId id="336" r:id="rId20"/>
    <p:sldId id="337" r:id="rId21"/>
    <p:sldId id="339" r:id="rId22"/>
    <p:sldId id="340" r:id="rId23"/>
    <p:sldId id="341" r:id="rId24"/>
    <p:sldId id="342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04C788E-0344-4D0C-B947-3D7E935BFDEC}">
          <p14:sldIdLst>
            <p14:sldId id="256"/>
            <p14:sldId id="301"/>
            <p14:sldId id="343"/>
            <p14:sldId id="338"/>
            <p14:sldId id="312"/>
            <p14:sldId id="311"/>
            <p14:sldId id="331"/>
            <p14:sldId id="332"/>
            <p14:sldId id="344"/>
            <p14:sldId id="297"/>
            <p14:sldId id="310"/>
            <p14:sldId id="333"/>
            <p14:sldId id="334"/>
            <p14:sldId id="335"/>
            <p14:sldId id="303"/>
            <p14:sldId id="294"/>
            <p14:sldId id="309"/>
            <p14:sldId id="336"/>
            <p14:sldId id="337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186DDE"/>
    <a:srgbClr val="3AABEA"/>
    <a:srgbClr val="EA04B3"/>
    <a:srgbClr val="FEACEA"/>
    <a:srgbClr val="3366FF"/>
    <a:srgbClr val="26FAA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5418-0415-4175-BD2B-088679578E86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F79A5-F9A8-4A8C-9DDB-88F18169F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21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7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A45F-B951-41E8-9869-9B3DDD51B08A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0341-987D-4AEE-9784-1AA67D60A30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688-1FFE-4718-92EF-C0C5080D271A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B2F2-01EC-4520-A699-B300FDCA7B1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3E67-A5FC-42DF-B2A5-573A20DCB979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6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947-C2D2-45F2-A14A-15F96AC3E16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5C20-4249-4610-880D-51D33C2C14E8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6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457-C67F-41C0-AAF1-341E8877925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B6C-8409-4665-94B2-D05E25445B2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3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0DEF-74BC-4A17-AF0C-CCEC92402873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6439-86A4-42C9-83E4-47E33FD9904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3DD-0814-4FCB-80E2-D385D42F3BAC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60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1BCB-084F-4907-B25E-18F253417BB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9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04C5-892B-484D-931B-D436C4EF2C1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36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C16-5482-461F-8432-754101BD78F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222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DF8-C8B4-4649-9534-3BC7CDBD977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4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EAE-97F7-454E-9AD7-E4AAFC7925A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90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8980-9633-41EA-8D3A-F98C00A8DA70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67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62C2-94CF-4010-8988-C25244D846C1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1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B58-9AF9-4BAD-A8FE-8B81B52D583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A915-152E-45FA-BD07-BAE07B1C40C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FBD3-7199-463F-BBDA-64761348D52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7FE-0DA6-4E97-84BB-A0A31D895EF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970-ADBB-4E66-9AB7-CCBC2FC14C7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2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FBF5-F16D-4986-A13E-A38DE630C2F7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1E3-A2BA-410A-BE64-E676350CA3A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61C2-EE7C-47FF-8763-1BE49661ABA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A53CAC-2D83-42AB-A416-7EE12E6E73A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01E2-8C12-4760-A48C-4F398039FF33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7313B-4C0A-4E7F-AE20-49213C718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706" y="1421394"/>
            <a:ext cx="10610660" cy="24245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Assistenza Domiciliare Integrata (ADI) Rete Cure Domiciliari</a:t>
            </a:r>
            <a:b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100" b="1" i="1" dirty="0">
                <a:solidFill>
                  <a:schemeClr val="tx1"/>
                </a:solidFill>
              </a:rPr>
              <a:t>Mimmo CONFORTI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FADF4F-FB85-4D8C-828C-406AB863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2393" y="4400373"/>
            <a:ext cx="7247214" cy="669790"/>
          </a:xfrm>
        </p:spPr>
        <p:txBody>
          <a:bodyPr>
            <a:normAutofit/>
          </a:bodyPr>
          <a:lstStyle/>
          <a:p>
            <a:pPr algn="ctr"/>
            <a:r>
              <a:rPr lang="it-IT" sz="3500" b="1" dirty="0">
                <a:solidFill>
                  <a:schemeClr val="tx1"/>
                </a:solidFill>
              </a:rPr>
              <a:t>LM-41 Medicina TD – PGSS 23/24</a:t>
            </a:r>
            <a:endParaRPr lang="it-IT" sz="3500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BE65D9-1C2E-4715-8938-57575D60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21" y="5624563"/>
            <a:ext cx="3943851" cy="9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4F063-4717-48CD-9B61-BC63DDD5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55" y="98597"/>
            <a:ext cx="6753473" cy="61711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t-IT" sz="3200" b="1" dirty="0"/>
              <a:t>Formulazione del problema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31496BD-5FD9-467F-B655-434FC6217EAB}"/>
              </a:ext>
            </a:extLst>
          </p:cNvPr>
          <p:cNvSpPr/>
          <p:nvPr/>
        </p:nvSpPr>
        <p:spPr>
          <a:xfrm>
            <a:off x="1593410" y="837360"/>
            <a:ext cx="102032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Una </a:t>
            </a:r>
            <a:r>
              <a:rPr lang="it-IT" b="1" i="1" dirty="0"/>
              <a:t>Rete di Cure Domiciliari </a:t>
            </a:r>
            <a:r>
              <a:rPr lang="it-IT" dirty="0"/>
              <a:t>di un </a:t>
            </a:r>
            <a:r>
              <a:rPr lang="it-IT" b="1" dirty="0"/>
              <a:t>Distretto Sanitario </a:t>
            </a:r>
            <a:r>
              <a:rPr lang="it-IT" dirty="0"/>
              <a:t>è costituita dalle </a:t>
            </a:r>
            <a:r>
              <a:rPr lang="it-IT" b="1" dirty="0"/>
              <a:t>risorse sanitarie </a:t>
            </a:r>
            <a:r>
              <a:rPr lang="it-IT" dirty="0"/>
              <a:t>disponibili per erogare i servizi e dall’insieme dei </a:t>
            </a:r>
            <a:r>
              <a:rPr lang="it-IT" b="1" dirty="0"/>
              <a:t>pazienti</a:t>
            </a:r>
            <a:r>
              <a:rPr lang="it-IT" dirty="0"/>
              <a:t> che fruiscono dei servizi di ADI. 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Un fondamentale </a:t>
            </a:r>
            <a:r>
              <a:rPr lang="it-IT" b="1" dirty="0"/>
              <a:t>problema decisionale </a:t>
            </a:r>
            <a:r>
              <a:rPr lang="it-IT" dirty="0"/>
              <a:t>da affrontare al fine di raggiungere adeguati livelli di efficacia e di efficienza del sistema complessivo, riguarda </a:t>
            </a:r>
            <a:r>
              <a:rPr lang="it-IT" b="1" u="sng" dirty="0"/>
              <a:t>l’assegnamento appropriato delle risorse sanitarie al paziente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b="1" i="1" u="sng" dirty="0"/>
              <a:t>Aspetti da considerare</a:t>
            </a:r>
            <a:r>
              <a:rPr lang="it-IT" dirty="0"/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/>
              <a:t>specifiche esigenze e richieste di assistenza e cura del paziente, sulla base delle personali caratteristiche relative alle condizioni patologiche;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/>
              <a:t>identificare varie categorie di pazienti considerando in particolare le richieste relative alla continuità di cura;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/>
              <a:t>caratterizzare i </a:t>
            </a:r>
            <a:r>
              <a:rPr lang="it-IT" i="1" dirty="0"/>
              <a:t>team</a:t>
            </a:r>
            <a:r>
              <a:rPr lang="it-IT" dirty="0"/>
              <a:t> degli operatori sanitari sulla base delle loro specifiche competenze professionali, definendo in modo sistematico vari profili professionali;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/>
              <a:t>l’assegnamento </a:t>
            </a:r>
            <a:r>
              <a:rPr lang="it-IT" i="1" dirty="0"/>
              <a:t>team </a:t>
            </a:r>
            <a:r>
              <a:rPr lang="it-IT" dirty="0"/>
              <a:t>– paziente su un fissato orizzonte temporale, prendendo in considerazione il complessivo monte ore di lavoro ordinario e straordinario che il </a:t>
            </a:r>
            <a:r>
              <a:rPr lang="it-IT" i="1" dirty="0"/>
              <a:t>team</a:t>
            </a:r>
            <a:r>
              <a:rPr lang="it-IT" dirty="0"/>
              <a:t> è in grado di assicurare, con l’obiettivo di utilizzare in modo efficiente le risorse tenendo sotto controllo i costi totali del personale;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/>
              <a:t>le condizioni al contorno da rispettare, considerando le modalità per garantire un assegnamento appropriato e il rispetto delle limitazioni delle risorse disponibili.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it-IT" sz="800" dirty="0">
                <a:solidFill>
                  <a:srgbClr val="FFFFFF"/>
                </a:solidFill>
                <a:latin typeface="CMSS8"/>
              </a:rPr>
              <a:t>Rosita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022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54A28-8384-4206-83EB-A6ED08E298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4021" y="174505"/>
            <a:ext cx="11626850" cy="5480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8FA355-1224-4924-A685-7ADDE2C58658}"/>
              </a:ext>
            </a:extLst>
          </p:cNvPr>
          <p:cNvSpPr/>
          <p:nvPr/>
        </p:nvSpPr>
        <p:spPr>
          <a:xfrm>
            <a:off x="1573403" y="1203158"/>
            <a:ext cx="103045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DATI</a:t>
            </a:r>
          </a:p>
          <a:p>
            <a:endParaRPr lang="it-IT" dirty="0"/>
          </a:p>
          <a:p>
            <a:r>
              <a:rPr lang="it-IT" dirty="0"/>
              <a:t>L’insieme dei dati fa riferimento a:</a:t>
            </a:r>
          </a:p>
          <a:p>
            <a:endParaRPr lang="it-IT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t-IT" dirty="0"/>
              <a:t>Orizzonte temporale di pianificazione ed eventuali condizioni sulle ore di lavoro.</a:t>
            </a:r>
          </a:p>
          <a:p>
            <a:pPr lvl="0"/>
            <a:endParaRPr lang="it-I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H</a:t>
            </a:r>
            <a:r>
              <a:rPr lang="en-US" dirty="0"/>
              <a:t>: </a:t>
            </a:r>
            <a:r>
              <a:rPr lang="it-IT" dirty="0"/>
              <a:t>orizzonte temporale di pianificazione (in numero di giorni).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it-IT" dirty="0"/>
          </a:p>
          <a:p>
            <a:pPr lvl="0"/>
            <a:endParaRPr lang="it-IT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/>
              <a:t>Struttura e caratteristiche specifiche dell’</a:t>
            </a:r>
            <a:r>
              <a:rPr lang="it-IT" b="1" dirty="0"/>
              <a:t>insieme dei </a:t>
            </a:r>
            <a:r>
              <a:rPr lang="it-IT" b="1" i="1" dirty="0"/>
              <a:t>team di operatori sanitari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t-IT" dirty="0"/>
              <a:t>Articolazione e caratteristiche specifiche dell’</a:t>
            </a:r>
            <a:r>
              <a:rPr lang="it-IT" b="1" dirty="0"/>
              <a:t>insieme dei pazienti</a:t>
            </a:r>
            <a:r>
              <a:rPr lang="it-IT" dirty="0"/>
              <a:t>.</a:t>
            </a:r>
          </a:p>
          <a:p>
            <a:pPr lvl="0"/>
            <a:endParaRPr lang="it-IT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t-IT" dirty="0"/>
              <a:t>Caratteristiche dell’</a:t>
            </a:r>
            <a:r>
              <a:rPr lang="it-IT" b="1" dirty="0"/>
              <a:t>assegnamento </a:t>
            </a:r>
            <a:r>
              <a:rPr lang="it-IT" b="1" i="1" dirty="0"/>
              <a:t>team</a:t>
            </a:r>
            <a:r>
              <a:rPr lang="it-IT" b="1" dirty="0"/>
              <a:t>-paziente</a:t>
            </a:r>
            <a:r>
              <a:rPr lang="it-IT" dirty="0"/>
              <a:t>, ovvero specifiche di compatibilità tra </a:t>
            </a:r>
            <a:r>
              <a:rPr lang="it-IT" i="1" dirty="0"/>
              <a:t>team</a:t>
            </a:r>
            <a:r>
              <a:rPr lang="it-IT" dirty="0"/>
              <a:t> e paziente.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62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8FA355-1224-4924-A685-7ADDE2C58658}"/>
              </a:ext>
            </a:extLst>
          </p:cNvPr>
          <p:cNvSpPr/>
          <p:nvPr/>
        </p:nvSpPr>
        <p:spPr>
          <a:xfrm>
            <a:off x="1645831" y="487935"/>
            <a:ext cx="10304576" cy="609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Operatori Sanitari</a:t>
            </a:r>
            <a:endParaRPr lang="it-IT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it-IT" sz="2800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insieme dei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lvl="1" algn="just">
              <a:lnSpc>
                <a:spcPct val="115000"/>
              </a:lnSpc>
              <a:spcAft>
                <a:spcPts val="0"/>
              </a:spcAft>
            </a:pPr>
            <a:endParaRPr lang="it-IT" sz="2800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ogni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800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it-IT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it-IT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monte ore di lavoro ordinario in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it-IT" sz="2800" b="1" i="1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it-IT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monte ore di lavoro straordinario in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it-IT" sz="2800" b="1" i="1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it-IT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costo (€/ora) per la retribuzione del lavoro straordinario</a:t>
            </a:r>
          </a:p>
          <a:p>
            <a:pPr lvl="2" algn="just">
              <a:lnSpc>
                <a:spcPct val="115000"/>
              </a:lnSpc>
              <a:spcAft>
                <a:spcPts val="0"/>
              </a:spcAft>
            </a:pPr>
            <a:endParaRPr lang="it-IT" sz="2800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soglia massima di numero di ore di lavoro straordinario consentito in </a:t>
            </a:r>
            <a:r>
              <a:rPr lang="it-IT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it-IT" sz="2800" b="1" i="1" dirty="0">
              <a:latin typeface="Futura Bk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8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A762C2-7ABB-49F8-B83B-2E4BA5100335}"/>
                  </a:ext>
                </a:extLst>
              </p:cNvPr>
              <p:cNvSpPr/>
              <p:nvPr/>
            </p:nvSpPr>
            <p:spPr>
              <a:xfrm>
                <a:off x="1729212" y="410769"/>
                <a:ext cx="9877331" cy="6036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L’insieme complessivo di pazienti </a:t>
                </a:r>
                <a:r>
                  <a:rPr lang="it-IT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viene stratificato in </a:t>
                </a:r>
                <a:r>
                  <a:rPr lang="it-IT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cinque gruppi 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sulla base della specifica stadiazione delle condizioni patologiche e delle relative esigenze sanitarie: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it-IT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PCC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Pazienti che necessitano di presa in carico e continuità di cura e che iniziano il loro trattamento durante il periodo di pianificazione.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it-IT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PCCa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Pazienti che necessitano di continuità di cura e sono già stati presi in carico (pertanto hanno un </a:t>
                </a:r>
                <a:r>
                  <a:rPr lang="it-IT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team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assegnato che è appropriato non sostituire). 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it-IT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PPC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Pazienti che necessitano di cure parzialmente continuative e iniziano il loro trattamento durante il periodo di pianificazione. 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it-IT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PPCa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Pazienti che necessitano di cure parzialmente continuative e che hanno iniziato il loro trattamento in passato (hanno quindi un </a:t>
                </a:r>
                <a:r>
                  <a:rPr lang="it-IT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team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assegnato,  preferibilmente da non sostituire, nel caso si incorre in una penalità). 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it-IT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PNC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Pazienti che necessitano di cure non continuative e che non manifestano specifiche esigenze o richieste. 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ogni paziente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viene stimato un tempo totale medio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richiesto per i trattamenti previsto dal </a:t>
                </a:r>
                <a:r>
                  <a:rPr lang="it-IT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PAI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ed erogato dal </a:t>
                </a:r>
                <a:r>
                  <a:rPr lang="it-IT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team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assegnato durante l’orizzonte temporale.</a:t>
                </a:r>
                <a:endParaRPr lang="it-IT" sz="14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A762C2-7ABB-49F8-B83B-2E4BA5100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12" y="410769"/>
                <a:ext cx="9877331" cy="6036461"/>
              </a:xfrm>
              <a:prstGeom prst="rect">
                <a:avLst/>
              </a:prstGeom>
              <a:blipFill>
                <a:blip r:embed="rId2"/>
                <a:stretch>
                  <a:fillRect l="-556" t="-505" r="-494" b="-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5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A762C2-7ABB-49F8-B83B-2E4BA5100335}"/>
                  </a:ext>
                </a:extLst>
              </p:cNvPr>
              <p:cNvSpPr/>
              <p:nvPr/>
            </p:nvSpPr>
            <p:spPr>
              <a:xfrm>
                <a:off x="1276371" y="1288955"/>
                <a:ext cx="10601608" cy="4068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it-IT" sz="3200" b="1" dirty="0"/>
                  <a:t>Compatibilità </a:t>
                </a:r>
                <a:r>
                  <a:rPr lang="it-IT" sz="3200" b="1" i="1" dirty="0"/>
                  <a:t>Team – Pazienti</a:t>
                </a:r>
              </a:p>
              <a:p>
                <a:pPr lvl="0"/>
                <a:endParaRPr lang="it-IT" sz="2400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acc>
                      </m:e>
                      <m:sub>
                        <m:r>
                          <a:rPr lang="it-IT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it-IT" sz="2800" dirty="0"/>
                  <a:t>: sottoinsieme dei </a:t>
                </a:r>
                <a:r>
                  <a:rPr lang="it-IT" sz="2800" i="1" dirty="0"/>
                  <a:t>team</a:t>
                </a:r>
                <a:r>
                  <a:rPr lang="it-IT" sz="2800" dirty="0"/>
                  <a:t> già assegnati ai pazienti degli insiemi </a:t>
                </a:r>
                <a:r>
                  <a:rPr lang="it-IT" sz="2800" b="1" i="1" dirty="0" err="1"/>
                  <a:t>PCCa</a:t>
                </a:r>
                <a:r>
                  <a:rPr lang="it-IT" sz="2800" dirty="0"/>
                  <a:t> e </a:t>
                </a:r>
                <a:r>
                  <a:rPr lang="it-IT" sz="2800" b="1" i="1" dirty="0" err="1"/>
                  <a:t>PPCa</a:t>
                </a:r>
                <a:endParaRPr lang="it-IT" sz="2800" b="1" i="1" dirty="0"/>
              </a:p>
              <a:p>
                <a:pPr lvl="1"/>
                <a:endParaRPr lang="it-IT" sz="2800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8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800" dirty="0"/>
                  <a:t>: sottoinsieme dei </a:t>
                </a:r>
                <a:r>
                  <a:rPr lang="it-IT" sz="2800" i="1" dirty="0"/>
                  <a:t>team</a:t>
                </a:r>
                <a:r>
                  <a:rPr lang="it-IT" sz="2800" dirty="0"/>
                  <a:t> compatibili con il paziente </a:t>
                </a:r>
                <a:r>
                  <a:rPr lang="it-IT" sz="2800" b="1" i="1" dirty="0"/>
                  <a:t>p</a:t>
                </a:r>
              </a:p>
              <a:p>
                <a:pPr lvl="1"/>
                <a:endParaRPr lang="it-IT" sz="2800" b="1" i="1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it-IT" sz="2800" b="1" i="1" dirty="0">
                    <a:latin typeface="Symbol" panose="05050102010706020507" pitchFamily="18" charset="2"/>
                  </a:rPr>
                  <a:t>g:</a:t>
                </a:r>
                <a:r>
                  <a:rPr lang="it-IT" sz="2800" dirty="0"/>
                  <a:t> parametro di penalità per l’assegnamento di un nuovo </a:t>
                </a:r>
                <a:r>
                  <a:rPr lang="it-IT" sz="2800" i="1" dirty="0"/>
                  <a:t>team </a:t>
                </a:r>
                <a:r>
                  <a:rPr lang="it-IT" sz="2800" dirty="0"/>
                  <a:t>ai pazienti dell’insieme </a:t>
                </a:r>
                <a:r>
                  <a:rPr lang="it-IT" sz="2800" b="1" i="1" dirty="0" err="1"/>
                  <a:t>PPCa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A762C2-7ABB-49F8-B83B-2E4BA5100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71" y="1288955"/>
                <a:ext cx="10601608" cy="4068165"/>
              </a:xfrm>
              <a:prstGeom prst="rect">
                <a:avLst/>
              </a:prstGeom>
              <a:blipFill>
                <a:blip r:embed="rId2"/>
                <a:stretch>
                  <a:fillRect l="-1438" t="-1796" r="-58" b="-31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3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EEC6A2D-9C02-41CB-8C8D-8323185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96" y="2694600"/>
            <a:ext cx="8424488" cy="1468800"/>
          </a:xfrm>
        </p:spPr>
        <p:txBody>
          <a:bodyPr>
            <a:normAutofit fontScale="90000"/>
          </a:bodyPr>
          <a:lstStyle/>
          <a:p>
            <a:r>
              <a:rPr lang="it-IT" sz="6600" b="1" kern="0" dirty="0">
                <a:latin typeface="Calibri" panose="020F0502020204030204"/>
              </a:rPr>
              <a:t>Modello di Ottimizzazione</a:t>
            </a:r>
            <a:br>
              <a:rPr lang="it-IT" b="1" kern="0" dirty="0">
                <a:latin typeface="Calibri" panose="020F0502020204030204"/>
              </a:rPr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66B876-57D6-4C75-9767-31D47F49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Variabili Decisionali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/>
              <p:nvPr/>
            </p:nvSpPr>
            <p:spPr>
              <a:xfrm>
                <a:off x="1692442" y="1532805"/>
                <a:ext cx="10096637" cy="479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decisioni da assumere riguardano l’assegnamento dei previsti gruppi dei pazienti ai </a:t>
                </a:r>
                <a:r>
                  <a:rPr lang="it-IT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team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it-IT" sz="20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0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𝒄𝒂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𝑷𝑪𝑪𝒂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acc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𝑷𝑪𝑪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𝒑𝒂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𝑷𝑷𝑪𝒂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acc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𝑷𝑷𝑪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𝑷𝑵𝑪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𝒑𝒂</m:t>
                        </m:r>
                      </m:sup>
                    </m:sSup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𝒑𝒂𝒛𝒊𝒆𝒏𝒕𝒆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𝑷𝑷𝑪𝒂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è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𝒓𝒊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𝒂𝒔𝒔𝒆𝒈𝒏𝒂𝒕𝒐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𝒂𝒍𝒕𝒓𝒊𝒎𝒆𝒏𝒕𝒊</m:t>
                    </m:r>
                  </m:oMath>
                </a14:m>
                <a:endParaRPr lang="it-IT" sz="2000" b="1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2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≥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𝒐𝒓𝒆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𝒅𝒊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𝒍𝒂𝒗𝒐𝒓𝒐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𝒔𝒕𝒓𝒂𝒐𝒓𝒅𝒊𝒏𝒂𝒓𝒊𝒐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𝒅𝒆𝒍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𝒕𝒆𝒂𝒎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𝑯</m:t>
                    </m:r>
                  </m:oMath>
                </a14:m>
                <a:endParaRPr lang="it-IT" sz="2000" b="1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42" y="1532805"/>
                <a:ext cx="10096637" cy="4794967"/>
              </a:xfrm>
              <a:prstGeom prst="rect">
                <a:avLst/>
              </a:prstGeom>
              <a:blipFill>
                <a:blip r:embed="rId2"/>
                <a:stretch>
                  <a:fillRect l="-664" t="-254" b="-6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30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74479" y="580274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Funzione Obiettivo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0CD8DCA-7ECA-4364-AC88-F9B347B1B0F2}"/>
              </a:ext>
            </a:extLst>
          </p:cNvPr>
          <p:cNvSpPr/>
          <p:nvPr/>
        </p:nvSpPr>
        <p:spPr>
          <a:xfrm>
            <a:off x="1774478" y="1509727"/>
            <a:ext cx="9759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Vengono tenuti sotto controllo i costi totali di lavoro straordinario con la contestuale penalizzazione di un eventuale assegnamento improprio del </a:t>
            </a:r>
            <a:r>
              <a:rPr lang="it-IT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1F02001-CA34-497F-BCC8-33FFD810FA26}"/>
                  </a:ext>
                </a:extLst>
              </p:cNvPr>
              <p:cNvSpPr/>
              <p:nvPr/>
            </p:nvSpPr>
            <p:spPr>
              <a:xfrm>
                <a:off x="1865014" y="3117601"/>
                <a:ext cx="4792044" cy="1850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4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it-IT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it-IT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it-IT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4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sz="4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4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it-IT" sz="4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4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it-IT" sz="4400" i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4400" i="1">
                                              <a:latin typeface="Cambria Math" panose="02040503050406030204" pitchFamily="18" charset="0"/>
                                            </a:rPr>
                                            <m:t>𝑃𝑃𝐶𝑎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4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4400" i="1">
                                                  <a:latin typeface="Cambria Math" panose="02040503050406030204" pitchFamily="18" charset="0"/>
                                                </a:rPr>
                                                <m:t>𝑝𝑎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it-IT" sz="4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1F02001-CA34-497F-BCC8-33FFD810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14" y="3117601"/>
                <a:ext cx="4792044" cy="1850956"/>
              </a:xfrm>
              <a:prstGeom prst="rect">
                <a:avLst/>
              </a:prstGeom>
              <a:blipFill>
                <a:blip r:embed="rId2"/>
                <a:stretch>
                  <a:fillRect r="-647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04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Vincoli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/>
              <p:nvPr/>
            </p:nvSpPr>
            <p:spPr>
              <a:xfrm>
                <a:off x="1692442" y="1394327"/>
                <a:ext cx="9452374" cy="5293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it-IT" sz="2400" b="1" i="1" dirty="0"/>
                  <a:t>Funzioni di vincolo (1) – (5)</a:t>
                </a:r>
                <a:r>
                  <a:rPr lang="it-IT" sz="2400" dirty="0"/>
                  <a:t>:</a:t>
                </a:r>
                <a:r>
                  <a:rPr lang="it-IT" sz="2400" b="1" i="1" dirty="0"/>
                  <a:t> </a:t>
                </a:r>
                <a:r>
                  <a:rPr lang="it-IT" sz="2400" dirty="0"/>
                  <a:t>vengono imposte le condizioni logiche di assegnamento in modo da rispettare la coerenza tra il </a:t>
                </a:r>
                <a:r>
                  <a:rPr lang="it-IT" sz="2400" i="1" dirty="0"/>
                  <a:t>team</a:t>
                </a:r>
                <a:r>
                  <a:rPr lang="it-IT" sz="2400" dirty="0"/>
                  <a:t> e il tipo di paziente. 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acc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𝒄𝒂</m:t>
                            </m:r>
                          </m:sup>
                        </m:s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,    ∀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𝑷𝑪𝑪𝒂</m:t>
                        </m:r>
                      </m:e>
                    </m:nary>
                  </m:oMath>
                </a14:m>
                <a:r>
                  <a:rPr lang="it-IT" b="1" i="1" dirty="0"/>
                  <a:t>					(1)</a:t>
                </a:r>
              </a:p>
              <a:p>
                <a:r>
                  <a:rPr lang="it-IT" b="1" i="1" dirty="0"/>
                  <a:t> 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,      ∀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𝑷𝑪𝑪</m:t>
                        </m:r>
                      </m:e>
                    </m:nary>
                  </m:oMath>
                </a14:m>
                <a:r>
                  <a:rPr lang="it-IT" b="1" i="1" dirty="0"/>
                  <a:t>						(2)</a:t>
                </a:r>
              </a:p>
              <a:p>
                <a:r>
                  <a:rPr lang="it-IT" b="1" i="1" dirty="0"/>
                  <a:t> 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𝒑𝒂</m:t>
                            </m:r>
                          </m:sup>
                        </m:s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it-IT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4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𝒑𝒂</m:t>
                                </m:r>
                              </m:sup>
                            </m:s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   ∀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𝑷𝑷𝑪𝒂</m:t>
                            </m:r>
                          </m:e>
                        </m:nary>
                      </m:e>
                    </m:nary>
                  </m:oMath>
                </a14:m>
                <a:r>
                  <a:rPr lang="it-IT" b="1" i="1" dirty="0"/>
                  <a:t>				(3)</a:t>
                </a:r>
              </a:p>
              <a:p>
                <a:r>
                  <a:rPr lang="it-IT" b="1" i="1" dirty="0"/>
                  <a:t> 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e>
                    </m:nary>
                    <m:r>
                      <a:rPr lang="it-IT" sz="2400" b="1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𝑷𝑷𝑪</m:t>
                    </m:r>
                  </m:oMath>
                </a14:m>
                <a:r>
                  <a:rPr lang="it-IT" b="1" i="1" dirty="0"/>
                  <a:t>						(4)</a:t>
                </a:r>
              </a:p>
              <a:p>
                <a:r>
                  <a:rPr lang="it-IT" b="1" i="1" dirty="0"/>
                  <a:t> 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  <m:r>
                      <a:rPr lang="it-IT" sz="2400" b="1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,   ∀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𝑷𝑵𝑪</m:t>
                    </m:r>
                  </m:oMath>
                </a14:m>
                <a:r>
                  <a:rPr lang="it-IT" b="1" i="1" dirty="0"/>
                  <a:t>						(5)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20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42" y="1394327"/>
                <a:ext cx="9452374" cy="5293950"/>
              </a:xfrm>
              <a:prstGeom prst="rect">
                <a:avLst/>
              </a:prstGeom>
              <a:blipFill>
                <a:blip r:embed="rId2"/>
                <a:stretch>
                  <a:fillRect l="-5032" t="-922" b="-8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1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Vincoli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/>
              <p:nvPr/>
            </p:nvSpPr>
            <p:spPr>
              <a:xfrm>
                <a:off x="1267485" y="1394327"/>
                <a:ext cx="10836997" cy="4272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it-IT" sz="2400" b="1" i="1" dirty="0"/>
                  <a:t>Funzioni di vincolo (6) – (7)</a:t>
                </a:r>
                <a:r>
                  <a:rPr lang="it-IT" sz="2400" dirty="0"/>
                  <a:t>:</a:t>
                </a:r>
                <a:r>
                  <a:rPr lang="it-IT" sz="2400" b="1" i="1" dirty="0"/>
                  <a:t> </a:t>
                </a:r>
                <a:r>
                  <a:rPr lang="it-IT" sz="2400" dirty="0"/>
                  <a:t>occorre rispettare la limitazione imposta dalle complessive risorse monte ore di lavoro ordinario e straordinario disponibile.</a:t>
                </a:r>
              </a:p>
              <a:p>
                <a:pPr lvl="0"/>
                <a:endParaRPr lang="it-IT" sz="2000" b="1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𝑷𝑪𝑪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sSup>
                          <m:sSup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nary>
                    <m:r>
                      <a:rPr lang="it-IT" sz="3200" b="1" i="1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𝑷𝑪𝑪𝒂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sSup>
                          <m:sSup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𝒄𝒂</m:t>
                            </m:r>
                          </m:sup>
                        </m:sSup>
                      </m:e>
                    </m:nary>
                    <m:r>
                      <a:rPr lang="it-IT" sz="3200" b="1" i="1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𝑷𝑷𝑪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sSup>
                          <m:sSup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e>
                    </m:nary>
                    <m:r>
                      <a:rPr lang="it-IT" sz="3200" b="1" i="1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𝑷𝑷𝑪𝒂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𝒑𝒂</m:t>
                        </m:r>
                      </m:sup>
                    </m:sSup>
                    <m:r>
                      <a:rPr lang="it-IT" sz="3200" b="1" i="1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𝑷𝑵𝑪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it-IT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e>
                    </m:nary>
                    <m:r>
                      <a:rPr lang="it-IT" sz="3200" b="1" i="1">
                        <a:latin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sz="3200" b="1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sz="3200" b="1" i="1">
                        <a:latin typeface="Cambria Math" panose="02040503050406030204" pitchFamily="18" charset="0"/>
                      </a:rPr>
                      <m:t> ,   ∀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it-IT" sz="3200" b="1" i="1" dirty="0"/>
                  <a:t> </a:t>
                </a:r>
                <a:r>
                  <a:rPr lang="it-IT" sz="3200" dirty="0"/>
                  <a:t>	</a:t>
                </a:r>
                <a:r>
                  <a:rPr lang="it-IT" sz="2800" dirty="0"/>
                  <a:t>(6)</a:t>
                </a:r>
              </a:p>
              <a:p>
                <a:r>
                  <a:rPr lang="it-IT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sz="3200" b="1" i="1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32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it-IT" dirty="0"/>
                  <a:t>								</a:t>
                </a:r>
                <a:r>
                  <a:rPr lang="it-IT" sz="2800" dirty="0"/>
                  <a:t>(7)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2000" dirty="0">
                  <a:effectLst/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A82E64E8-892B-4853-9DF4-24F6B1ED2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85" y="1394327"/>
                <a:ext cx="10836997" cy="4272003"/>
              </a:xfrm>
              <a:prstGeom prst="rect">
                <a:avLst/>
              </a:prstGeom>
              <a:blipFill>
                <a:blip r:embed="rId2"/>
                <a:stretch>
                  <a:fillRect l="-900" t="-1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0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1702052" y="597260"/>
            <a:ext cx="98682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«Casa come primo luogo di cura»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sz="2400" dirty="0"/>
              <a:t>Il </a:t>
            </a:r>
            <a:r>
              <a:rPr lang="it-IT" sz="2400" b="1" i="1" dirty="0"/>
              <a:t>domicilio</a:t>
            </a:r>
            <a:r>
              <a:rPr lang="it-IT" sz="2400" dirty="0"/>
              <a:t> come nodo centrale della complessiva </a:t>
            </a:r>
            <a:r>
              <a:rPr lang="it-IT" sz="2400" b="1" dirty="0"/>
              <a:t>Rete di Assistenza e Cura a livello Territoriale</a:t>
            </a:r>
            <a:r>
              <a:rPr lang="it-IT" sz="2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sz="24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sz="2400" dirty="0"/>
              <a:t>I nodi della Rete di Assistenza e Cura Territoriale:</a:t>
            </a:r>
          </a:p>
          <a:p>
            <a:pPr algn="just"/>
            <a:endParaRPr lang="it-IT" sz="2400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Domicilio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Casa della Comunità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MMG/PLS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Infermiere di Famiglia o di Comunità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Centrale Operativa Territoriale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Unità di Continuità Assistenziale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2400" dirty="0"/>
              <a:t>Rete di Cure Palliative</a:t>
            </a:r>
          </a:p>
        </p:txBody>
      </p: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DE5770-09DE-4B82-B71E-12648A8249C1}"/>
              </a:ext>
            </a:extLst>
          </p:cNvPr>
          <p:cNvSpPr txBox="1"/>
          <p:nvPr/>
        </p:nvSpPr>
        <p:spPr>
          <a:xfrm>
            <a:off x="9173261" y="5675965"/>
            <a:ext cx="189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/>
              <a:t>PNRR</a:t>
            </a:r>
          </a:p>
        </p:txBody>
      </p:sp>
    </p:spTree>
    <p:extLst>
      <p:ext uri="{BB962C8B-B14F-4D97-AF65-F5344CB8AC3E}">
        <p14:creationId xmlns:p14="http://schemas.microsoft.com/office/powerpoint/2010/main" val="4124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Istanza del modello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63C4F9-28BC-434D-9993-9C63C2DA9B95}"/>
              </a:ext>
            </a:extLst>
          </p:cNvPr>
          <p:cNvSpPr/>
          <p:nvPr/>
        </p:nvSpPr>
        <p:spPr>
          <a:xfrm>
            <a:off x="1692442" y="1521379"/>
            <a:ext cx="9859780" cy="421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DI INPUT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di input per il modello sono suddivisi in tre gruppi principali: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Operatori Sanitari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Both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team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Both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team: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ore di lavoro ordinario settimanale (in minuti)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ore massimo di lavoro straordinario (in minuti)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Pazienti: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Both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pazienti per ogni gruppo PCC,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PCCa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PPC,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PPCa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PNC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Both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paziente:</a:t>
            </a:r>
            <a:endParaRPr lang="it-IT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totale (in minuti) di cure da ricevere durante la settimana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2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Istanza del modello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63C4F9-28BC-434D-9993-9C63C2DA9B95}"/>
              </a:ext>
            </a:extLst>
          </p:cNvPr>
          <p:cNvSpPr/>
          <p:nvPr/>
        </p:nvSpPr>
        <p:spPr>
          <a:xfrm>
            <a:off x="1692442" y="1521379"/>
            <a:ext cx="9859780" cy="3731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Mappa</a:t>
            </a:r>
            <a:r>
              <a:rPr lang="it-IT" dirty="0"/>
              <a:t> </a:t>
            </a:r>
            <a:r>
              <a:rPr lang="it-IT" b="1" dirty="0"/>
              <a:t>di assegnamento</a:t>
            </a:r>
            <a:r>
              <a:rPr lang="it-IT" dirty="0"/>
              <a:t> </a:t>
            </a:r>
            <a:r>
              <a:rPr lang="it-IT" b="1" dirty="0"/>
              <a:t>Team – Paziente </a:t>
            </a:r>
            <a:endParaRPr lang="it-IT" dirty="0"/>
          </a:p>
          <a:p>
            <a:pPr lvl="0"/>
            <a:endParaRPr lang="it-IT" dirty="0"/>
          </a:p>
          <a:p>
            <a:pPr lvl="0"/>
            <a:r>
              <a:rPr lang="it-IT" dirty="0"/>
              <a:t>Sulla base delle competenze dei team si ha una mappa-matrice </a:t>
            </a:r>
            <a:r>
              <a:rPr lang="it-IT" b="1" i="1" dirty="0"/>
              <a:t>Numero di Team </a:t>
            </a:r>
            <a:r>
              <a:rPr lang="it-IT" b="1" dirty="0"/>
              <a:t>x</a:t>
            </a:r>
            <a:r>
              <a:rPr lang="it-IT" b="1" i="1" dirty="0"/>
              <a:t> Numero di Pazienti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Di seguito si riporta un esempio di mappa costruita considerando l’appropriatezza dell’assegnamento di un dato team a un dato paziente sulla base delle competenze. </a:t>
            </a:r>
          </a:p>
          <a:p>
            <a:endParaRPr lang="it-IT" dirty="0"/>
          </a:p>
          <a:p>
            <a:r>
              <a:rPr lang="it-IT" dirty="0"/>
              <a:t>La codifica adottata </a:t>
            </a:r>
            <a:r>
              <a:rPr lang="it-IT" b="1" dirty="0"/>
              <a:t>{0, 1, 2} </a:t>
            </a:r>
            <a:r>
              <a:rPr lang="it-IT" dirty="0"/>
              <a:t>ha il seguente significato</a:t>
            </a:r>
          </a:p>
          <a:p>
            <a:pPr lvl="1"/>
            <a:r>
              <a:rPr lang="it-IT" b="1" dirty="0"/>
              <a:t>0</a:t>
            </a:r>
            <a:r>
              <a:rPr lang="it-IT" dirty="0"/>
              <a:t> : il team non può avere in cura un dato paziente</a:t>
            </a:r>
          </a:p>
          <a:p>
            <a:pPr lvl="1"/>
            <a:r>
              <a:rPr lang="it-IT" b="1" dirty="0"/>
              <a:t>1</a:t>
            </a:r>
            <a:r>
              <a:rPr lang="it-IT" dirty="0"/>
              <a:t> : il team può avere in cura un dato paziente</a:t>
            </a:r>
          </a:p>
          <a:p>
            <a:pPr lvl="1"/>
            <a:r>
              <a:rPr lang="it-IT" b="1" dirty="0"/>
              <a:t>2</a:t>
            </a:r>
            <a:r>
              <a:rPr lang="it-IT" dirty="0"/>
              <a:t> : il team deve avere in cura un dato paziente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Istanza del modello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1A3D84-F4DA-4DCE-BE27-DC598370C1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42" y="1575303"/>
            <a:ext cx="10022742" cy="472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048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Istanza del modello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1A5F985-A4EA-4294-BD17-8EE5AC36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2" y="1420825"/>
            <a:ext cx="89829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seguito si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riporta un esempio di possibili dati input relativi ai tempi di cure domiciliari (in minuti) di cui i singoli pazienti necessitano durante la settimana.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magine 4">
            <a:extLst>
              <a:ext uri="{FF2B5EF4-FFF2-40B4-BE49-F238E27FC236}">
                <a16:creationId xmlns:a16="http://schemas.microsoft.com/office/drawing/2014/main" id="{BB54B600-1305-4E1B-9F9A-30ED4496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6" y="2537768"/>
            <a:ext cx="10616698" cy="6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122A2-5B21-4756-A35D-979B437A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1" y="34174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EB366-B212-40C9-81BA-2B1CC797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2" y="3387934"/>
            <a:ext cx="930961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T_NURSE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tempi di cure domiciliari (in minuti) che ogni infermiere può prestare durante la settimana.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tempi di lavoro straordinario (in minuti) che ogni infermiere può prestare durante la settimana.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magine 5">
            <a:extLst>
              <a:ext uri="{FF2B5EF4-FFF2-40B4-BE49-F238E27FC236}">
                <a16:creationId xmlns:a16="http://schemas.microsoft.com/office/drawing/2014/main" id="{53FEE95F-CE6B-4971-B407-5ED2D66B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42" y="4449872"/>
            <a:ext cx="4763001" cy="216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EEC6A2D-9C02-41CB-8C8D-8323185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96" y="2694600"/>
            <a:ext cx="8424488" cy="1468800"/>
          </a:xfrm>
        </p:spPr>
        <p:txBody>
          <a:bodyPr>
            <a:normAutofit fontScale="90000"/>
          </a:bodyPr>
          <a:lstStyle/>
          <a:p>
            <a:r>
              <a:rPr lang="it-IT" sz="6600" b="1" kern="0" dirty="0">
                <a:latin typeface="Calibri" panose="020F0502020204030204"/>
              </a:rPr>
              <a:t>Analisi del Contesto</a:t>
            </a:r>
            <a:br>
              <a:rPr lang="it-IT" b="1" kern="0" dirty="0">
                <a:latin typeface="Calibri" panose="020F0502020204030204"/>
              </a:rPr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66B876-57D6-4C75-9767-31D47F49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1649469" y="117693"/>
            <a:ext cx="986827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i="1" u="sng" dirty="0"/>
              <a:t>GENERALITA’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L'</a:t>
            </a:r>
            <a:r>
              <a:rPr lang="it-IT" b="1" dirty="0"/>
              <a:t>ADI (Assistenza Domiciliare Integrata) </a:t>
            </a:r>
            <a:r>
              <a:rPr lang="it-IT" dirty="0"/>
              <a:t>è un servizio sanitario caratterizzato da prestazioni di assistenza e cura erogate a domicilio, rivolto a persone in situazioni di fragilità.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L’ADI consiste in un insieme di trattamenti medici, infermieristici e riabilitativi, tipicamente integrati con servizi socio-assistenziali, svolti direttamente al domicilio della persona.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Il servizio di ADI viene prodotto ed erogato dal Servizio Sanitario Nazionale. La responsabilità organizzativa e gestionale del servizio ADI è di norma affidata al </a:t>
            </a:r>
            <a:r>
              <a:rPr lang="it-IT" b="1" dirty="0"/>
              <a:t>Distretto Sanitario</a:t>
            </a:r>
            <a:r>
              <a:rPr lang="it-IT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Tali servizi vengono attivati solo in presenza di determinati requisiti e risultano fondamentali per garantire un’assistenza sanitaria adeguata al di fuori del contesto ospedaliero.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Si rivolge unicamente a persone: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non autosufficienti in modo totale o parziale, per un periodo di tempo più o meno lungo;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non in grado di deambulare o di essere trasportate presso i presidi sanitari ambulatoriali;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affiancate quotidianamente da un </a:t>
            </a:r>
            <a:r>
              <a:rPr lang="it-IT" sz="1600" i="1" dirty="0" err="1"/>
              <a:t>caregiver</a:t>
            </a:r>
            <a:r>
              <a:rPr lang="it-IT" sz="1600" dirty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in condizioni abitative idonee.</a:t>
            </a:r>
          </a:p>
        </p:txBody>
      </p: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1733702" y="331443"/>
            <a:ext cx="979135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i="1" u="sng" dirty="0"/>
              <a:t>ORGANIZZAZIONE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Le componenti fondamentali del modello organizzativo e gestionale dell’ADI sono: </a:t>
            </a:r>
          </a:p>
          <a:p>
            <a:pPr algn="just"/>
            <a:endParaRPr lang="it-IT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dirty="0"/>
              <a:t>il </a:t>
            </a:r>
            <a:r>
              <a:rPr lang="it-IT" b="1" dirty="0"/>
              <a:t>servizio di assistenza domiciliare </a:t>
            </a:r>
            <a:r>
              <a:rPr lang="it-IT" dirty="0"/>
              <a:t>(che si esplica attraverso il </a:t>
            </a:r>
            <a:r>
              <a:rPr lang="it-IT" b="1" dirty="0"/>
              <a:t>PAI Piano Assistenziale Individuale</a:t>
            </a:r>
            <a:r>
              <a:rPr lang="it-IT" dirty="0"/>
              <a:t>), che garantisce la continuità dell’assistenza nelle modalità indicate dalla normativa nazionale e regionale vigente;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dirty="0"/>
              <a:t>la composizione del </a:t>
            </a:r>
            <a:r>
              <a:rPr lang="it-IT" b="1" i="1" dirty="0"/>
              <a:t>team di operatori sanitari </a:t>
            </a:r>
            <a:r>
              <a:rPr lang="it-IT" dirty="0"/>
              <a:t>responsabili dell’erogazione delle prestazioni e il relativo </a:t>
            </a:r>
            <a:r>
              <a:rPr lang="it-IT" b="1" i="1" dirty="0"/>
              <a:t>pool di risorse strumentali e materiali</a:t>
            </a:r>
            <a:r>
              <a:rPr lang="it-IT" dirty="0"/>
              <a:t> a supporto;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dirty="0"/>
              <a:t>l’assegnamento del </a:t>
            </a:r>
            <a:r>
              <a:rPr lang="it-IT" b="1" i="1" dirty="0"/>
              <a:t>team di operatori sanitari</a:t>
            </a:r>
            <a:r>
              <a:rPr lang="it-IT" dirty="0"/>
              <a:t> ai pazienti riceventi il servizio;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dirty="0"/>
              <a:t>la pianificazione degli </a:t>
            </a:r>
            <a:r>
              <a:rPr lang="it-IT" b="1" dirty="0"/>
              <a:t>accessi domiciliari</a:t>
            </a:r>
            <a:r>
              <a:rPr lang="it-IT" dirty="0"/>
              <a:t>, sviluppata nell’arco dell’orizzonte temporale fissato, secondo quanto previsto dalla predetta normativa tenendo conto della complessità clinico-assistenziale dei pazienti;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dirty="0"/>
              <a:t>il </a:t>
            </a:r>
            <a:r>
              <a:rPr lang="it-IT" b="1" dirty="0"/>
              <a:t>trattamento di assistenza e cure domiciliari </a:t>
            </a:r>
            <a:r>
              <a:rPr lang="it-IT" dirty="0"/>
              <a:t>tipicamente integrato con </a:t>
            </a:r>
            <a:r>
              <a:rPr lang="it-IT" b="1" dirty="0"/>
              <a:t>prestazioni di telemedicina</a:t>
            </a:r>
            <a:r>
              <a:rPr lang="it-IT" dirty="0"/>
              <a:t> da remoto. </a:t>
            </a:r>
          </a:p>
        </p:txBody>
      </p: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1656784" y="472046"/>
            <a:ext cx="98682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i="1" u="sng" dirty="0"/>
              <a:t>PROCESSO</a:t>
            </a:r>
            <a:endParaRPr lang="it-IT" sz="24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La </a:t>
            </a:r>
            <a:r>
              <a:rPr lang="it-IT" b="1" dirty="0"/>
              <a:t>richiesta di servizio </a:t>
            </a:r>
            <a:r>
              <a:rPr lang="it-IT" dirty="0"/>
              <a:t>di Assistenza Domiciliare Integrata può essere segnalata al Distretto Sanitario da: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Medico di medicina generale;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Medico ospedaliero;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Paziente stesso o un familiare;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Assistente sociale.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Periodicamente, l’insieme delle richieste di servizio ADI viene esaminato da una </a:t>
            </a:r>
            <a:r>
              <a:rPr lang="it-IT" b="1" dirty="0"/>
              <a:t>equipe medica </a:t>
            </a:r>
            <a:r>
              <a:rPr lang="it-IT" dirty="0"/>
              <a:t>che, tramite una valutazione multidimensionale del paziente, analizza in modo approfondito la condizione clinica, tenendo anche conto di fattori socio-ambientali e psichici.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Al termine della valutazione, viene redatto il </a:t>
            </a:r>
            <a:r>
              <a:rPr lang="it-IT" b="1" dirty="0"/>
              <a:t>Piano Assistenziale Individuale (PAI)</a:t>
            </a:r>
            <a:r>
              <a:rPr lang="it-IT" dirty="0"/>
              <a:t>, che identifica gli obiettivi di assistenza e cura, definendo un programma coordinato di interventi da parte di molteplici figure professionali (medici, infermieri, fisioterapisti, nutrizionisti, </a:t>
            </a:r>
            <a:r>
              <a:rPr lang="it-IT" dirty="0" err="1"/>
              <a:t>etc</a:t>
            </a:r>
            <a:r>
              <a:rPr lang="it-IT" dirty="0"/>
              <a:t>), volto a migliorare la qualità di vita del paziente.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it-IT" dirty="0"/>
              <a:t>Una volta individuati tali obiettivi, vengono </a:t>
            </a:r>
            <a:r>
              <a:rPr lang="it-IT" b="1" dirty="0"/>
              <a:t>pianificati gli accessi </a:t>
            </a:r>
            <a:r>
              <a:rPr lang="it-IT" dirty="0"/>
              <a:t>ed erogate all’assistito le </a:t>
            </a:r>
            <a:r>
              <a:rPr lang="it-IT" b="1" dirty="0"/>
              <a:t>prestazioni a domicilio</a:t>
            </a:r>
            <a:r>
              <a:rPr lang="it-IT" dirty="0"/>
              <a:t> previste dal PAI.</a:t>
            </a:r>
          </a:p>
        </p:txBody>
      </p: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89A5B55-D4AB-4FA3-B754-BD8713C221BF}"/>
              </a:ext>
            </a:extLst>
          </p:cNvPr>
          <p:cNvSpPr/>
          <p:nvPr/>
        </p:nvSpPr>
        <p:spPr>
          <a:xfrm>
            <a:off x="1311205" y="4560988"/>
            <a:ext cx="1653952" cy="511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1916584" y="1538448"/>
            <a:ext cx="4373840" cy="19553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78910" y="628658"/>
            <a:ext cx="7406640" cy="55117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ADI </a:t>
            </a:r>
            <a:r>
              <a:rPr lang="it-IT" b="1" dirty="0" err="1"/>
              <a:t>Patient</a:t>
            </a:r>
            <a:r>
              <a:rPr lang="it-IT" b="1" dirty="0"/>
              <a:t> Flow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1979664" y="1690287"/>
            <a:ext cx="4158898" cy="1706162"/>
            <a:chOff x="-457321" y="283445"/>
            <a:chExt cx="6533883" cy="3254719"/>
          </a:xfrm>
        </p:grpSpPr>
        <p:grpSp>
          <p:nvGrpSpPr>
            <p:cNvPr id="6" name="Gruppo 57"/>
            <p:cNvGrpSpPr/>
            <p:nvPr/>
          </p:nvGrpSpPr>
          <p:grpSpPr>
            <a:xfrm>
              <a:off x="-457321" y="283445"/>
              <a:ext cx="6533883" cy="3254719"/>
              <a:chOff x="2422161" y="3355279"/>
              <a:chExt cx="7240296" cy="3254719"/>
            </a:xfrm>
          </p:grpSpPr>
          <p:pic>
            <p:nvPicPr>
              <p:cNvPr id="8" name="Picture 6" descr="C:\Documents and Settings\g.mortelliti\Impostazioni locali\Temporary Internet Files\Content.IE5\0D2VG9UR\MCj03340260000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8706" y="3355279"/>
                <a:ext cx="886698" cy="1402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404638" y="3679137"/>
                <a:ext cx="642942" cy="1889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CasellaDiTesto 9"/>
              <p:cNvSpPr txBox="1"/>
              <p:nvPr/>
            </p:nvSpPr>
            <p:spPr>
              <a:xfrm>
                <a:off x="2422161" y="4740664"/>
                <a:ext cx="2676120" cy="123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Arial" pitchFamily="34" charset="0"/>
                    <a:cs typeface="Arial" pitchFamily="34" charset="0"/>
                  </a:rPr>
                  <a:t>Unità di Valutazione Multidimensionale</a:t>
                </a:r>
              </a:p>
            </p:txBody>
          </p:sp>
          <p:grpSp>
            <p:nvGrpSpPr>
              <p:cNvPr id="11" name="Gruppo 15"/>
              <p:cNvGrpSpPr/>
              <p:nvPr/>
            </p:nvGrpSpPr>
            <p:grpSpPr>
              <a:xfrm>
                <a:off x="4959857" y="4057725"/>
                <a:ext cx="2899943" cy="2331934"/>
                <a:chOff x="5851740" y="1279376"/>
                <a:chExt cx="3038036" cy="2217136"/>
              </a:xfrm>
            </p:grpSpPr>
            <p:sp>
              <p:nvSpPr>
                <p:cNvPr id="13" name="AutoShape 6"/>
                <p:cNvSpPr>
                  <a:spLocks noChangeArrowheads="1"/>
                </p:cNvSpPr>
                <p:nvPr/>
              </p:nvSpPr>
              <p:spPr bwMode="auto">
                <a:xfrm>
                  <a:off x="5972792" y="1279376"/>
                  <a:ext cx="2916984" cy="1928826"/>
                </a:xfrm>
                <a:prstGeom prst="flowChartMultidocumen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it-IT" sz="162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4" name="Gruppo 130"/>
                <p:cNvGrpSpPr/>
                <p:nvPr/>
              </p:nvGrpSpPr>
              <p:grpSpPr>
                <a:xfrm>
                  <a:off x="5851740" y="1804888"/>
                  <a:ext cx="2269288" cy="1691624"/>
                  <a:chOff x="5851740" y="1804888"/>
                  <a:chExt cx="2269288" cy="1691624"/>
                </a:xfrm>
              </p:grpSpPr>
              <p:sp>
                <p:nvSpPr>
                  <p:cNvPr id="15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52907" y="2285992"/>
                    <a:ext cx="1073542" cy="121052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620" dirty="0"/>
                      <a:t>.......</a:t>
                    </a:r>
                  </a:p>
                  <a:p>
                    <a:endParaRPr lang="en-CA" sz="1620" dirty="0"/>
                  </a:p>
                </p:txBody>
              </p:sp>
              <p:sp>
                <p:nvSpPr>
                  <p:cNvPr id="1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51740" y="1804888"/>
                    <a:ext cx="2269288" cy="41611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720" dirty="0"/>
                      <a:t>Patient  1  Priority   Date</a:t>
                    </a:r>
                    <a:endParaRPr lang="en-CA" sz="720" dirty="0"/>
                  </a:p>
                </p:txBody>
              </p:sp>
            </p:grpSp>
          </p:grpSp>
          <p:sp>
            <p:nvSpPr>
              <p:cNvPr id="12" name="Text Box 74"/>
              <p:cNvSpPr txBox="1">
                <a:spLocks noChangeArrowheads="1"/>
              </p:cNvSpPr>
              <p:nvPr/>
            </p:nvSpPr>
            <p:spPr bwMode="auto">
              <a:xfrm>
                <a:off x="7709056" y="5494466"/>
                <a:ext cx="1953401" cy="11155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Profili</a:t>
                </a:r>
                <a:r>
                  <a:rPr lang="en-US" sz="1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dei</a:t>
                </a:r>
                <a:r>
                  <a:rPr lang="en-US" sz="1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Pazienti</a:t>
                </a:r>
                <a:endParaRPr lang="en-US" sz="1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1832778" y="1941496"/>
              <a:ext cx="1995090" cy="437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" dirty="0"/>
                <a:t>Patient  2  Priority   Date </a:t>
              </a:r>
              <a:endParaRPr lang="en-CA" sz="720" dirty="0"/>
            </a:p>
          </p:txBody>
        </p:sp>
      </p:grpSp>
      <p:sp>
        <p:nvSpPr>
          <p:cNvPr id="4" name="CasellaDiTesto 3"/>
          <p:cNvSpPr txBox="1"/>
          <p:nvPr/>
        </p:nvSpPr>
        <p:spPr>
          <a:xfrm>
            <a:off x="2444679" y="3143436"/>
            <a:ext cx="18544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40" b="1" dirty="0">
                <a:latin typeface="Arial" pitchFamily="34" charset="0"/>
                <a:cs typeface="Arial" pitchFamily="34" charset="0"/>
              </a:rPr>
              <a:t>Valutazione Clinica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965157" y="1646495"/>
            <a:ext cx="208217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40" b="1" dirty="0">
                <a:latin typeface="Arial" pitchFamily="34" charset="0"/>
                <a:cs typeface="Arial" pitchFamily="34" charset="0"/>
              </a:rPr>
              <a:t>Criteri di Ammissione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3051020" y="3768273"/>
            <a:ext cx="5831691" cy="11665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b="1" dirty="0"/>
              <a:t>Piano Assistenziale Individuale (PAI)</a:t>
            </a:r>
          </a:p>
        </p:txBody>
      </p:sp>
      <p:cxnSp>
        <p:nvCxnSpPr>
          <p:cNvPr id="20" name="Connettore 4 19"/>
          <p:cNvCxnSpPr/>
          <p:nvPr/>
        </p:nvCxnSpPr>
        <p:spPr>
          <a:xfrm>
            <a:off x="2078910" y="3665647"/>
            <a:ext cx="972108" cy="67794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allone 25"/>
          <p:cNvSpPr/>
          <p:nvPr/>
        </p:nvSpPr>
        <p:spPr>
          <a:xfrm>
            <a:off x="3651315" y="4365483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sp>
        <p:nvSpPr>
          <p:cNvPr id="28" name="Gallone 27"/>
          <p:cNvSpPr/>
          <p:nvPr/>
        </p:nvSpPr>
        <p:spPr>
          <a:xfrm>
            <a:off x="4422006" y="4365483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sp>
        <p:nvSpPr>
          <p:cNvPr id="29" name="Gallone 28"/>
          <p:cNvSpPr/>
          <p:nvPr/>
        </p:nvSpPr>
        <p:spPr>
          <a:xfrm>
            <a:off x="5206106" y="4351538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sp>
        <p:nvSpPr>
          <p:cNvPr id="30" name="Gallone 29"/>
          <p:cNvSpPr/>
          <p:nvPr/>
        </p:nvSpPr>
        <p:spPr>
          <a:xfrm>
            <a:off x="6025700" y="4351537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sp>
        <p:nvSpPr>
          <p:cNvPr id="31" name="Gallone 30"/>
          <p:cNvSpPr/>
          <p:nvPr/>
        </p:nvSpPr>
        <p:spPr>
          <a:xfrm>
            <a:off x="6727510" y="4351538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sp>
        <p:nvSpPr>
          <p:cNvPr id="32" name="Gallone 31"/>
          <p:cNvSpPr/>
          <p:nvPr/>
        </p:nvSpPr>
        <p:spPr>
          <a:xfrm>
            <a:off x="7521759" y="4351538"/>
            <a:ext cx="516900" cy="308800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2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/>
          <p:nvPr/>
        </p:nvCxnSpPr>
        <p:spPr>
          <a:xfrm>
            <a:off x="6614458" y="3082063"/>
            <a:ext cx="0" cy="653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7068108" y="3079359"/>
            <a:ext cx="0" cy="653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7564219" y="3082062"/>
            <a:ext cx="0" cy="653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8038658" y="3082063"/>
            <a:ext cx="0" cy="653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8558674" y="3082061"/>
            <a:ext cx="0" cy="653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6398975" y="2664258"/>
            <a:ext cx="2395207" cy="341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620" b="1" dirty="0">
                <a:solidFill>
                  <a:srgbClr val="FF0000"/>
                </a:solidFill>
              </a:rPr>
              <a:t>Erogazione Servizi ADI</a:t>
            </a:r>
          </a:p>
        </p:txBody>
      </p:sp>
      <p:cxnSp>
        <p:nvCxnSpPr>
          <p:cNvPr id="40" name="Connettore 2 39"/>
          <p:cNvCxnSpPr/>
          <p:nvPr/>
        </p:nvCxnSpPr>
        <p:spPr>
          <a:xfrm flipV="1">
            <a:off x="6727509" y="4934804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7132916" y="4934804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7527476" y="4934804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7968868" y="4948270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8364252" y="4948270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V="1">
            <a:off x="8817902" y="4948270"/>
            <a:ext cx="0" cy="581489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03098" y="5588377"/>
            <a:ext cx="4690633" cy="120032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8000"/>
                </a:solidFill>
              </a:rPr>
              <a:t>Allocazione Risorse Sanitarie: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008000"/>
                </a:solidFill>
              </a:rPr>
              <a:t>Team operatori sanitari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008000"/>
                </a:solidFill>
              </a:rPr>
              <a:t>Strumenti e materiali</a:t>
            </a:r>
          </a:p>
        </p:txBody>
      </p:sp>
      <p:cxnSp>
        <p:nvCxnSpPr>
          <p:cNvPr id="49" name="Connettore 4 48"/>
          <p:cNvCxnSpPr/>
          <p:nvPr/>
        </p:nvCxnSpPr>
        <p:spPr>
          <a:xfrm>
            <a:off x="8886438" y="4055418"/>
            <a:ext cx="907301" cy="703994"/>
          </a:xfrm>
          <a:prstGeom prst="bentConnector3">
            <a:avLst>
              <a:gd name="adj1" fmla="val 22599"/>
            </a:avLst>
          </a:prstGeom>
          <a:ln w="762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9138209" y="3975560"/>
            <a:ext cx="124906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20" b="1" dirty="0"/>
              <a:t>Dimissione</a:t>
            </a:r>
          </a:p>
          <a:p>
            <a:r>
              <a:rPr lang="it-IT" sz="1620" b="1" dirty="0" err="1"/>
              <a:t>Follow</a:t>
            </a:r>
            <a:r>
              <a:rPr lang="it-IT" sz="1620" b="1" dirty="0"/>
              <a:t> up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F2B3FAE-957E-4829-AF98-ACEA77C19520}"/>
              </a:ext>
            </a:extLst>
          </p:cNvPr>
          <p:cNvSpPr txBox="1"/>
          <p:nvPr/>
        </p:nvSpPr>
        <p:spPr>
          <a:xfrm>
            <a:off x="1307480" y="4540038"/>
            <a:ext cx="1739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20" b="1" dirty="0">
                <a:solidFill>
                  <a:schemeClr val="accent2">
                    <a:lumMod val="50000"/>
                  </a:schemeClr>
                </a:solidFill>
              </a:rPr>
              <a:t>Ammissione al Servizio</a:t>
            </a:r>
          </a:p>
        </p:txBody>
      </p:sp>
    </p:spTree>
    <p:extLst>
      <p:ext uri="{BB962C8B-B14F-4D97-AF65-F5344CB8AC3E}">
        <p14:creationId xmlns:p14="http://schemas.microsoft.com/office/powerpoint/2010/main" val="28378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1828799" y="458761"/>
            <a:ext cx="967815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b="1" dirty="0"/>
              <a:t>Obiettivi di sistema (PNRR)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incrementare il numero di pazienti presi in carico a domicilio;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garantire a tutta la popolazione lo stesso livello assistenziale e qualità delle cure erogate migliorando l’efficienza organizzativa anche in contesti geograficamente svantaggiati;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fornire al paziente un’assistenza che comprenda risposte a bisogni clinico-assistenziali e psicologici anche per ridurre l’impatto negativo del vissuto di malattia del paziente;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ridurre gli accessi al pronto soccorso, l’ospedalizzazione e l’esposizione ai rischi legati ad essa;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permettere una dimissione protetta dalle strutture di ricovero potendo assicurare a domicilio la continuità di assistenza e cure di pari efficacia;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ridurre gli accessi in </a:t>
            </a:r>
            <a:r>
              <a:rPr lang="it-IT" sz="1600" i="1" dirty="0"/>
              <a:t>day hospital </a:t>
            </a:r>
            <a:r>
              <a:rPr lang="it-IT" sz="1600" dirty="0"/>
              <a:t>sviluppando risposte alternative a domicilio;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ridurre gli accessi, da parte degli assistiti, in luoghi di cura non appropriati per la patologia;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prendere in carico il paziente a domicilio, coordinandone la gestione e assicurando il costante monitoraggio di parametri clinici, al fine di ridurre il rischio d'insorgenza di complicazioni in persone a rischio o affette da patologie croniche;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fornire alla famiglia educazione terapeutica nel proprio contesto di vita, migliorando l’uso di risorse e di servizi, favorendo le attività di sorveglianza in ambito sanitario;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accrescere l’utilizzo appropriato dei servizi a distanza finalizzato ad una più efficace risposta ai bisogni assistenziali;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migliorare la qualità di vita percepita del paziente, delle famiglie e dei </a:t>
            </a:r>
            <a:r>
              <a:rPr lang="it-IT" sz="1600" i="1" dirty="0" err="1"/>
              <a:t>caregiver</a:t>
            </a:r>
            <a:r>
              <a:rPr lang="it-IT" sz="16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migliorare le transizioni tra setting grazie all’informatizzazione e all’interoperabilità dei sistemi e favorire la continuità informativa nelle transizioni tra setting.  </a:t>
            </a:r>
          </a:p>
        </p:txBody>
      </p: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8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EEC6A2D-9C02-41CB-8C8D-8323185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96" y="2694600"/>
            <a:ext cx="8424488" cy="1468800"/>
          </a:xfrm>
        </p:spPr>
        <p:txBody>
          <a:bodyPr>
            <a:normAutofit fontScale="90000"/>
          </a:bodyPr>
          <a:lstStyle/>
          <a:p>
            <a:r>
              <a:rPr lang="it-IT" sz="6600" b="1" kern="0" dirty="0">
                <a:latin typeface="Calibri" panose="020F0502020204030204"/>
              </a:rPr>
              <a:t>Problema decisionale</a:t>
            </a:r>
            <a:br>
              <a:rPr lang="it-IT" b="1" kern="0" dirty="0">
                <a:latin typeface="Calibri" panose="020F0502020204030204"/>
              </a:rPr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66B876-57D6-4C75-9767-31D47F49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58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8D6816-69B6-4282-B6AB-24559BC8BEB5}"/>
</file>

<file path=customXml/itemProps2.xml><?xml version="1.0" encoding="utf-8"?>
<ds:datastoreItem xmlns:ds="http://schemas.openxmlformats.org/officeDocument/2006/customXml" ds:itemID="{44D1F135-7314-4E8F-92B9-BEB8CB44CD37}"/>
</file>

<file path=customXml/itemProps3.xml><?xml version="1.0" encoding="utf-8"?>
<ds:datastoreItem xmlns:ds="http://schemas.openxmlformats.org/officeDocument/2006/customXml" ds:itemID="{6B744BA2-B79F-47A9-A164-CEBEF97DA1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8587</TotalTime>
  <Words>1982</Words>
  <Application>Microsoft Office PowerPoint</Application>
  <PresentationFormat>Widescreen</PresentationFormat>
  <Paragraphs>221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Gothic</vt:lpstr>
      <vt:lpstr>CMSS8</vt:lpstr>
      <vt:lpstr>Futura Bk</vt:lpstr>
      <vt:lpstr>Symbol</vt:lpstr>
      <vt:lpstr>Times New Roman</vt:lpstr>
      <vt:lpstr>Wingdings</vt:lpstr>
      <vt:lpstr>Wingdings 2</vt:lpstr>
      <vt:lpstr>Wingdings 3</vt:lpstr>
      <vt:lpstr>HDOfficeLightV0</vt:lpstr>
      <vt:lpstr>Filo</vt:lpstr>
      <vt:lpstr>Assistenza Domiciliare Integrata (ADI) Rete Cure Domiciliari  Mimmo CONFORTI</vt:lpstr>
      <vt:lpstr>Presentazione standard di PowerPoint</vt:lpstr>
      <vt:lpstr>Analisi del Contesto </vt:lpstr>
      <vt:lpstr>Presentazione standard di PowerPoint</vt:lpstr>
      <vt:lpstr>Presentazione standard di PowerPoint</vt:lpstr>
      <vt:lpstr>Presentazione standard di PowerPoint</vt:lpstr>
      <vt:lpstr>ADI Patient Flow</vt:lpstr>
      <vt:lpstr>Presentazione standard di PowerPoint</vt:lpstr>
      <vt:lpstr>Problema decisionale </vt:lpstr>
      <vt:lpstr>Formulazione del problema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Modello di Ottimizzazione </vt:lpstr>
      <vt:lpstr>Variabili Decisionali</vt:lpstr>
      <vt:lpstr>Funzione Obiettivo</vt:lpstr>
      <vt:lpstr>Vincoli</vt:lpstr>
      <vt:lpstr>Vincoli</vt:lpstr>
      <vt:lpstr>Istanza del modello</vt:lpstr>
      <vt:lpstr>Istanza del modello</vt:lpstr>
      <vt:lpstr>Istanza del modello</vt:lpstr>
      <vt:lpstr>Istanza del modello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Rosita Guido</dc:creator>
  <cp:lastModifiedBy>Domenico Conforti</cp:lastModifiedBy>
  <cp:revision>313</cp:revision>
  <dcterms:created xsi:type="dcterms:W3CDTF">2018-06-28T10:25:19Z</dcterms:created>
  <dcterms:modified xsi:type="dcterms:W3CDTF">2023-12-12T11:44:13Z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