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diagrams/data1.xml" ContentType="application/vnd.openxmlformats-officedocument.drawingml.diagramData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2.xml" ContentType="application/vnd.openxmlformats-officedocument.presentationml.slideMaster+xml"/>
  <Override PartName="/ppt/notesSlides/notesSlide2.xml" ContentType="application/vnd.openxmlformats-officedocument.presentationml.notesSlide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Override2.xml" ContentType="application/vnd.openxmlformats-officedocument.themeOverride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  <p:sldMasterId id="2147483751" r:id="rId2"/>
  </p:sldMasterIdLst>
  <p:notesMasterIdLst>
    <p:notesMasterId r:id="rId16"/>
  </p:notesMasterIdLst>
  <p:sldIdLst>
    <p:sldId id="370" r:id="rId3"/>
    <p:sldId id="415" r:id="rId4"/>
    <p:sldId id="348" r:id="rId5"/>
    <p:sldId id="402" r:id="rId6"/>
    <p:sldId id="256" r:id="rId7"/>
    <p:sldId id="403" r:id="rId8"/>
    <p:sldId id="404" r:id="rId9"/>
    <p:sldId id="407" r:id="rId10"/>
    <p:sldId id="409" r:id="rId11"/>
    <p:sldId id="408" r:id="rId12"/>
    <p:sldId id="414" r:id="rId13"/>
    <p:sldId id="416" r:id="rId14"/>
    <p:sldId id="4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0000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06" autoAdjust="0"/>
    <p:restoredTop sz="93979" autoAdjust="0"/>
  </p:normalViewPr>
  <p:slideViewPr>
    <p:cSldViewPr>
      <p:cViewPr varScale="1">
        <p:scale>
          <a:sx n="131" d="100"/>
          <a:sy n="131" d="100"/>
        </p:scale>
        <p:origin x="414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3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customXml" Target="../customXml/item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1D9B1C-1660-4B2B-B316-36342750C18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39320BF5-3CFF-4C22-98DF-B6138A4832E2}">
      <dgm:prSet phldrT="[Testo]"/>
      <dgm:spPr/>
      <dgm:t>
        <a:bodyPr/>
        <a:lstStyle/>
        <a:p>
          <a:r>
            <a:rPr lang="it-IT" dirty="0"/>
            <a:t>Organizzazione per Processi – BPM (Business </a:t>
          </a:r>
          <a:r>
            <a:rPr lang="it-IT" dirty="0" err="1"/>
            <a:t>Process</a:t>
          </a:r>
          <a:r>
            <a:rPr lang="it-IT" dirty="0"/>
            <a:t> Management)</a:t>
          </a:r>
        </a:p>
      </dgm:t>
    </dgm:pt>
    <dgm:pt modelId="{71A570C0-747B-4E03-87A3-38676EB13552}" type="parTrans" cxnId="{65B4D72F-5955-4D8C-A6FB-324BFB589497}">
      <dgm:prSet/>
      <dgm:spPr/>
      <dgm:t>
        <a:bodyPr/>
        <a:lstStyle/>
        <a:p>
          <a:endParaRPr lang="it-IT"/>
        </a:p>
      </dgm:t>
    </dgm:pt>
    <dgm:pt modelId="{3A252B7D-B29F-43AA-9683-779575B78624}" type="sibTrans" cxnId="{65B4D72F-5955-4D8C-A6FB-324BFB589497}">
      <dgm:prSet/>
      <dgm:spPr/>
      <dgm:t>
        <a:bodyPr/>
        <a:lstStyle/>
        <a:p>
          <a:endParaRPr lang="it-IT"/>
        </a:p>
      </dgm:t>
    </dgm:pt>
    <dgm:pt modelId="{15A7FCD1-6A98-4476-B996-02436E1323BB}">
      <dgm:prSet phldrT="[Testo]"/>
      <dgm:spPr/>
      <dgm:t>
        <a:bodyPr/>
        <a:lstStyle/>
        <a:p>
          <a:r>
            <a:rPr lang="it-IT" b="1" dirty="0">
              <a:solidFill>
                <a:schemeClr val="tx1"/>
              </a:solidFill>
              <a:highlight>
                <a:srgbClr val="FFFF00"/>
              </a:highlight>
            </a:rPr>
            <a:t>Modelli di Assistenza e Cura – Linee Guida</a:t>
          </a:r>
        </a:p>
      </dgm:t>
    </dgm:pt>
    <dgm:pt modelId="{18BB10A2-880A-42D8-809D-55E60204443E}" type="parTrans" cxnId="{873A5019-D36D-466B-A89D-E8C6383CE255}">
      <dgm:prSet/>
      <dgm:spPr/>
      <dgm:t>
        <a:bodyPr/>
        <a:lstStyle/>
        <a:p>
          <a:endParaRPr lang="it-IT"/>
        </a:p>
      </dgm:t>
    </dgm:pt>
    <dgm:pt modelId="{E9D1D93E-5251-4D22-B647-1F5CAA54ED19}" type="sibTrans" cxnId="{873A5019-D36D-466B-A89D-E8C6383CE255}">
      <dgm:prSet/>
      <dgm:spPr/>
      <dgm:t>
        <a:bodyPr/>
        <a:lstStyle/>
        <a:p>
          <a:endParaRPr lang="it-IT"/>
        </a:p>
      </dgm:t>
    </dgm:pt>
    <dgm:pt modelId="{6C147583-8161-4806-BCB9-CE52129BE5BD}">
      <dgm:prSet phldrT="[Testo]"/>
      <dgm:spPr/>
      <dgm:t>
        <a:bodyPr/>
        <a:lstStyle/>
        <a:p>
          <a:r>
            <a:rPr lang="it-IT" dirty="0"/>
            <a:t>Percorsi Diagnostici – Terapeutici – Assistenziali (PDTA)</a:t>
          </a:r>
        </a:p>
      </dgm:t>
    </dgm:pt>
    <dgm:pt modelId="{BD1E0DD6-AA99-4895-98EB-7E33F18CABFC}" type="parTrans" cxnId="{98EB55FC-0D7A-4A27-B735-52CBA044D9CF}">
      <dgm:prSet/>
      <dgm:spPr/>
      <dgm:t>
        <a:bodyPr/>
        <a:lstStyle/>
        <a:p>
          <a:endParaRPr lang="it-IT"/>
        </a:p>
      </dgm:t>
    </dgm:pt>
    <dgm:pt modelId="{C9B9A337-980F-42B3-9673-21813891C026}" type="sibTrans" cxnId="{98EB55FC-0D7A-4A27-B735-52CBA044D9CF}">
      <dgm:prSet/>
      <dgm:spPr/>
      <dgm:t>
        <a:bodyPr/>
        <a:lstStyle/>
        <a:p>
          <a:endParaRPr lang="it-IT"/>
        </a:p>
      </dgm:t>
    </dgm:pt>
    <dgm:pt modelId="{920F976F-4F12-42C3-B32C-A51A1D62D64A}">
      <dgm:prSet phldrT="[Testo]"/>
      <dgm:spPr/>
      <dgm:t>
        <a:bodyPr/>
        <a:lstStyle/>
        <a:p>
          <a:r>
            <a:rPr lang="it-IT" dirty="0"/>
            <a:t>Esempi</a:t>
          </a:r>
        </a:p>
      </dgm:t>
    </dgm:pt>
    <dgm:pt modelId="{83602DAA-80C7-426C-BF3D-66F8F6D5C1D2}" type="parTrans" cxnId="{9224F19C-2986-42C5-9565-80C92FB3C9C5}">
      <dgm:prSet/>
      <dgm:spPr/>
      <dgm:t>
        <a:bodyPr/>
        <a:lstStyle/>
        <a:p>
          <a:endParaRPr lang="it-IT"/>
        </a:p>
      </dgm:t>
    </dgm:pt>
    <dgm:pt modelId="{23A5CB96-C919-45BF-B092-13CA4157155D}" type="sibTrans" cxnId="{9224F19C-2986-42C5-9565-80C92FB3C9C5}">
      <dgm:prSet/>
      <dgm:spPr/>
      <dgm:t>
        <a:bodyPr/>
        <a:lstStyle/>
        <a:p>
          <a:endParaRPr lang="it-IT"/>
        </a:p>
      </dgm:t>
    </dgm:pt>
    <dgm:pt modelId="{930D824C-4559-48F0-851F-C2118EF0ADCF}">
      <dgm:prSet phldrT="[Testo]" custT="1"/>
      <dgm:spPr/>
      <dgm:t>
        <a:bodyPr/>
        <a:lstStyle/>
        <a:p>
          <a:r>
            <a:rPr lang="it-IT" sz="1600" b="1" dirty="0"/>
            <a:t>PDTA Scompenso Cardiaco</a:t>
          </a:r>
        </a:p>
      </dgm:t>
    </dgm:pt>
    <dgm:pt modelId="{785FAE49-57E4-40E7-AC48-E27DACD0C608}" type="parTrans" cxnId="{EA7658EB-AE64-4A8A-BEAC-9D924330E58E}">
      <dgm:prSet/>
      <dgm:spPr/>
      <dgm:t>
        <a:bodyPr/>
        <a:lstStyle/>
        <a:p>
          <a:endParaRPr lang="it-IT"/>
        </a:p>
      </dgm:t>
    </dgm:pt>
    <dgm:pt modelId="{30C90B67-CCE4-40E4-B60E-59442B7ED535}" type="sibTrans" cxnId="{EA7658EB-AE64-4A8A-BEAC-9D924330E58E}">
      <dgm:prSet/>
      <dgm:spPr/>
      <dgm:t>
        <a:bodyPr/>
        <a:lstStyle/>
        <a:p>
          <a:endParaRPr lang="it-IT"/>
        </a:p>
      </dgm:t>
    </dgm:pt>
    <dgm:pt modelId="{D1A94CEC-D4C9-4D89-8D1C-883E2FEFBD68}">
      <dgm:prSet phldrT="[Testo]" custT="1"/>
      <dgm:spPr/>
      <dgm:t>
        <a:bodyPr/>
        <a:lstStyle/>
        <a:p>
          <a:r>
            <a:rPr lang="it-IT" sz="1600" b="1" dirty="0"/>
            <a:t>PDTA </a:t>
          </a:r>
          <a:r>
            <a:rPr lang="it-IT" sz="1600" b="1" dirty="0" err="1"/>
            <a:t>Stroke</a:t>
          </a:r>
          <a:endParaRPr lang="it-IT" sz="1600" b="1" dirty="0"/>
        </a:p>
      </dgm:t>
    </dgm:pt>
    <dgm:pt modelId="{983899E4-1EFF-498D-B3EC-81B15741B7C3}" type="parTrans" cxnId="{E5E11D06-8A20-4697-8FFF-8775FB08A92A}">
      <dgm:prSet/>
      <dgm:spPr/>
      <dgm:t>
        <a:bodyPr/>
        <a:lstStyle/>
        <a:p>
          <a:endParaRPr lang="it-IT"/>
        </a:p>
      </dgm:t>
    </dgm:pt>
    <dgm:pt modelId="{6BCEE68A-C12E-4DE3-A693-2B1A264B3D37}" type="sibTrans" cxnId="{E5E11D06-8A20-4697-8FFF-8775FB08A92A}">
      <dgm:prSet/>
      <dgm:spPr/>
      <dgm:t>
        <a:bodyPr/>
        <a:lstStyle/>
        <a:p>
          <a:endParaRPr lang="it-IT"/>
        </a:p>
      </dgm:t>
    </dgm:pt>
    <dgm:pt modelId="{2AA4357B-7A6A-498B-934D-701B11383C8F}" type="pres">
      <dgm:prSet presAssocID="{7D1D9B1C-1660-4B2B-B316-36342750C183}" presName="linear" presStyleCnt="0">
        <dgm:presLayoutVars>
          <dgm:dir/>
          <dgm:animLvl val="lvl"/>
          <dgm:resizeHandles val="exact"/>
        </dgm:presLayoutVars>
      </dgm:prSet>
      <dgm:spPr/>
    </dgm:pt>
    <dgm:pt modelId="{C9322C9C-A312-4A3C-9610-CFFB9B7D8495}" type="pres">
      <dgm:prSet presAssocID="{39320BF5-3CFF-4C22-98DF-B6138A4832E2}" presName="parentLin" presStyleCnt="0"/>
      <dgm:spPr/>
    </dgm:pt>
    <dgm:pt modelId="{32CCF9C9-2F7F-4233-A818-A5A30BCBC73B}" type="pres">
      <dgm:prSet presAssocID="{39320BF5-3CFF-4C22-98DF-B6138A4832E2}" presName="parentLeftMargin" presStyleLbl="node1" presStyleIdx="0" presStyleCnt="4"/>
      <dgm:spPr/>
    </dgm:pt>
    <dgm:pt modelId="{5B64C212-FACF-4C83-A1D6-9DE3B17F4685}" type="pres">
      <dgm:prSet presAssocID="{39320BF5-3CFF-4C22-98DF-B6138A4832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C9E120-232F-4E67-9ED4-7D07E869791E}" type="pres">
      <dgm:prSet presAssocID="{39320BF5-3CFF-4C22-98DF-B6138A4832E2}" presName="negativeSpace" presStyleCnt="0"/>
      <dgm:spPr/>
    </dgm:pt>
    <dgm:pt modelId="{C0399A66-F985-4EB0-BD4D-F9698495333B}" type="pres">
      <dgm:prSet presAssocID="{39320BF5-3CFF-4C22-98DF-B6138A4832E2}" presName="childText" presStyleLbl="conFgAcc1" presStyleIdx="0" presStyleCnt="4">
        <dgm:presLayoutVars>
          <dgm:bulletEnabled val="1"/>
        </dgm:presLayoutVars>
      </dgm:prSet>
      <dgm:spPr/>
    </dgm:pt>
    <dgm:pt modelId="{9EAA4588-EBFA-474C-9E21-E53336E2E11A}" type="pres">
      <dgm:prSet presAssocID="{3A252B7D-B29F-43AA-9683-779575B78624}" presName="spaceBetweenRectangles" presStyleCnt="0"/>
      <dgm:spPr/>
    </dgm:pt>
    <dgm:pt modelId="{259F43EF-1A63-4112-9081-EAFBA0FFBAA1}" type="pres">
      <dgm:prSet presAssocID="{15A7FCD1-6A98-4476-B996-02436E1323BB}" presName="parentLin" presStyleCnt="0"/>
      <dgm:spPr/>
    </dgm:pt>
    <dgm:pt modelId="{9A6C002C-316E-4D5E-A789-A0F594163E73}" type="pres">
      <dgm:prSet presAssocID="{15A7FCD1-6A98-4476-B996-02436E1323BB}" presName="parentLeftMargin" presStyleLbl="node1" presStyleIdx="0" presStyleCnt="4"/>
      <dgm:spPr/>
    </dgm:pt>
    <dgm:pt modelId="{1FC14659-F5F6-4C88-BD92-3531B101968A}" type="pres">
      <dgm:prSet presAssocID="{15A7FCD1-6A98-4476-B996-02436E1323B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C35257-8CD7-4D16-8549-3E7F6C36556E}" type="pres">
      <dgm:prSet presAssocID="{15A7FCD1-6A98-4476-B996-02436E1323BB}" presName="negativeSpace" presStyleCnt="0"/>
      <dgm:spPr/>
    </dgm:pt>
    <dgm:pt modelId="{66042DA4-0A97-4D2D-A155-C5D14B3960D7}" type="pres">
      <dgm:prSet presAssocID="{15A7FCD1-6A98-4476-B996-02436E1323BB}" presName="childText" presStyleLbl="conFgAcc1" presStyleIdx="1" presStyleCnt="4">
        <dgm:presLayoutVars>
          <dgm:bulletEnabled val="1"/>
        </dgm:presLayoutVars>
      </dgm:prSet>
      <dgm:spPr/>
    </dgm:pt>
    <dgm:pt modelId="{1146676F-FE46-473B-9DD6-E831F8CA888E}" type="pres">
      <dgm:prSet presAssocID="{E9D1D93E-5251-4D22-B647-1F5CAA54ED19}" presName="spaceBetweenRectangles" presStyleCnt="0"/>
      <dgm:spPr/>
    </dgm:pt>
    <dgm:pt modelId="{FBD8BA30-60E9-4EE1-A702-EDBB48FCFBFD}" type="pres">
      <dgm:prSet presAssocID="{6C147583-8161-4806-BCB9-CE52129BE5BD}" presName="parentLin" presStyleCnt="0"/>
      <dgm:spPr/>
    </dgm:pt>
    <dgm:pt modelId="{06F4E039-849A-4F08-8351-C2276D404F08}" type="pres">
      <dgm:prSet presAssocID="{6C147583-8161-4806-BCB9-CE52129BE5BD}" presName="parentLeftMargin" presStyleLbl="node1" presStyleIdx="1" presStyleCnt="4"/>
      <dgm:spPr/>
    </dgm:pt>
    <dgm:pt modelId="{0A3447AC-D9F2-47A8-A194-5E96C69BDAD5}" type="pres">
      <dgm:prSet presAssocID="{6C147583-8161-4806-BCB9-CE52129BE5B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E8BB15-0CCD-4B26-8107-C3FDC50B7EEA}" type="pres">
      <dgm:prSet presAssocID="{6C147583-8161-4806-BCB9-CE52129BE5BD}" presName="negativeSpace" presStyleCnt="0"/>
      <dgm:spPr/>
    </dgm:pt>
    <dgm:pt modelId="{09CC198A-77A9-4FDA-B56A-CB643E4262D9}" type="pres">
      <dgm:prSet presAssocID="{6C147583-8161-4806-BCB9-CE52129BE5BD}" presName="childText" presStyleLbl="conFgAcc1" presStyleIdx="2" presStyleCnt="4">
        <dgm:presLayoutVars>
          <dgm:bulletEnabled val="1"/>
        </dgm:presLayoutVars>
      </dgm:prSet>
      <dgm:spPr/>
    </dgm:pt>
    <dgm:pt modelId="{5E896259-7829-44F6-A444-757320D8EE55}" type="pres">
      <dgm:prSet presAssocID="{C9B9A337-980F-42B3-9673-21813891C026}" presName="spaceBetweenRectangles" presStyleCnt="0"/>
      <dgm:spPr/>
    </dgm:pt>
    <dgm:pt modelId="{B26961A8-9742-4F57-A0DD-5DC1CA4A4E9E}" type="pres">
      <dgm:prSet presAssocID="{920F976F-4F12-42C3-B32C-A51A1D62D64A}" presName="parentLin" presStyleCnt="0"/>
      <dgm:spPr/>
    </dgm:pt>
    <dgm:pt modelId="{BFB2F266-5F37-4F28-80B4-C0C0DF912FFC}" type="pres">
      <dgm:prSet presAssocID="{920F976F-4F12-42C3-B32C-A51A1D62D64A}" presName="parentLeftMargin" presStyleLbl="node1" presStyleIdx="2" presStyleCnt="4"/>
      <dgm:spPr/>
    </dgm:pt>
    <dgm:pt modelId="{AA7D2AAF-71E3-4D07-A839-D66002A9C772}" type="pres">
      <dgm:prSet presAssocID="{920F976F-4F12-42C3-B32C-A51A1D62D64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00AD232-A6DB-4AF0-853A-E19E9D70EFD6}" type="pres">
      <dgm:prSet presAssocID="{920F976F-4F12-42C3-B32C-A51A1D62D64A}" presName="negativeSpace" presStyleCnt="0"/>
      <dgm:spPr/>
    </dgm:pt>
    <dgm:pt modelId="{9D884F2D-BA4D-4540-8930-BE26D37BF8EA}" type="pres">
      <dgm:prSet presAssocID="{920F976F-4F12-42C3-B32C-A51A1D62D64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5E11D06-8A20-4697-8FFF-8775FB08A92A}" srcId="{920F976F-4F12-42C3-B32C-A51A1D62D64A}" destId="{D1A94CEC-D4C9-4D89-8D1C-883E2FEFBD68}" srcOrd="1" destOrd="0" parTransId="{983899E4-1EFF-498D-B3EC-81B15741B7C3}" sibTransId="{6BCEE68A-C12E-4DE3-A693-2B1A264B3D37}"/>
    <dgm:cxn modelId="{5117DF0E-D668-4B22-901E-E855EC3F65BE}" type="presOf" srcId="{920F976F-4F12-42C3-B32C-A51A1D62D64A}" destId="{BFB2F266-5F37-4F28-80B4-C0C0DF912FFC}" srcOrd="0" destOrd="0" presId="urn:microsoft.com/office/officeart/2005/8/layout/list1"/>
    <dgm:cxn modelId="{873A5019-D36D-466B-A89D-E8C6383CE255}" srcId="{7D1D9B1C-1660-4B2B-B316-36342750C183}" destId="{15A7FCD1-6A98-4476-B996-02436E1323BB}" srcOrd="1" destOrd="0" parTransId="{18BB10A2-880A-42D8-809D-55E60204443E}" sibTransId="{E9D1D93E-5251-4D22-B647-1F5CAA54ED19}"/>
    <dgm:cxn modelId="{9E1E9B28-7BC6-4394-9A73-31C051D6F3D6}" type="presOf" srcId="{6C147583-8161-4806-BCB9-CE52129BE5BD}" destId="{06F4E039-849A-4F08-8351-C2276D404F08}" srcOrd="0" destOrd="0" presId="urn:microsoft.com/office/officeart/2005/8/layout/list1"/>
    <dgm:cxn modelId="{65B4D72F-5955-4D8C-A6FB-324BFB589497}" srcId="{7D1D9B1C-1660-4B2B-B316-36342750C183}" destId="{39320BF5-3CFF-4C22-98DF-B6138A4832E2}" srcOrd="0" destOrd="0" parTransId="{71A570C0-747B-4E03-87A3-38676EB13552}" sibTransId="{3A252B7D-B29F-43AA-9683-779575B78624}"/>
    <dgm:cxn modelId="{F8DB3F32-C375-4091-AD87-88A486EA0F36}" type="presOf" srcId="{920F976F-4F12-42C3-B32C-A51A1D62D64A}" destId="{AA7D2AAF-71E3-4D07-A839-D66002A9C772}" srcOrd="1" destOrd="0" presId="urn:microsoft.com/office/officeart/2005/8/layout/list1"/>
    <dgm:cxn modelId="{C9788840-7311-47EE-A706-E053B0E7E968}" type="presOf" srcId="{930D824C-4559-48F0-851F-C2118EF0ADCF}" destId="{9D884F2D-BA4D-4540-8930-BE26D37BF8EA}" srcOrd="0" destOrd="0" presId="urn:microsoft.com/office/officeart/2005/8/layout/list1"/>
    <dgm:cxn modelId="{DF6D4344-B901-47D7-BA41-4B3532549FC2}" type="presOf" srcId="{D1A94CEC-D4C9-4D89-8D1C-883E2FEFBD68}" destId="{9D884F2D-BA4D-4540-8930-BE26D37BF8EA}" srcOrd="0" destOrd="1" presId="urn:microsoft.com/office/officeart/2005/8/layout/list1"/>
    <dgm:cxn modelId="{239E5870-D709-4DD7-BACE-D282CB101B4B}" type="presOf" srcId="{6C147583-8161-4806-BCB9-CE52129BE5BD}" destId="{0A3447AC-D9F2-47A8-A194-5E96C69BDAD5}" srcOrd="1" destOrd="0" presId="urn:microsoft.com/office/officeart/2005/8/layout/list1"/>
    <dgm:cxn modelId="{11855A59-5719-4BD7-B4F6-82B3141A93B6}" type="presOf" srcId="{15A7FCD1-6A98-4476-B996-02436E1323BB}" destId="{9A6C002C-316E-4D5E-A789-A0F594163E73}" srcOrd="0" destOrd="0" presId="urn:microsoft.com/office/officeart/2005/8/layout/list1"/>
    <dgm:cxn modelId="{9728BB5A-C50F-47C0-A5F1-F74ADB6EDF27}" type="presOf" srcId="{39320BF5-3CFF-4C22-98DF-B6138A4832E2}" destId="{5B64C212-FACF-4C83-A1D6-9DE3B17F4685}" srcOrd="1" destOrd="0" presId="urn:microsoft.com/office/officeart/2005/8/layout/list1"/>
    <dgm:cxn modelId="{F36D0686-804B-4F90-BFE6-E10CAC6F9A65}" type="presOf" srcId="{15A7FCD1-6A98-4476-B996-02436E1323BB}" destId="{1FC14659-F5F6-4C88-BD92-3531B101968A}" srcOrd="1" destOrd="0" presId="urn:microsoft.com/office/officeart/2005/8/layout/list1"/>
    <dgm:cxn modelId="{9224F19C-2986-42C5-9565-80C92FB3C9C5}" srcId="{7D1D9B1C-1660-4B2B-B316-36342750C183}" destId="{920F976F-4F12-42C3-B32C-A51A1D62D64A}" srcOrd="3" destOrd="0" parTransId="{83602DAA-80C7-426C-BF3D-66F8F6D5C1D2}" sibTransId="{23A5CB96-C919-45BF-B092-13CA4157155D}"/>
    <dgm:cxn modelId="{EA7658EB-AE64-4A8A-BEAC-9D924330E58E}" srcId="{920F976F-4F12-42C3-B32C-A51A1D62D64A}" destId="{930D824C-4559-48F0-851F-C2118EF0ADCF}" srcOrd="0" destOrd="0" parTransId="{785FAE49-57E4-40E7-AC48-E27DACD0C608}" sibTransId="{30C90B67-CCE4-40E4-B60E-59442B7ED535}"/>
    <dgm:cxn modelId="{BC981BEF-5CE0-47F6-A83A-53FEEE8D5179}" type="presOf" srcId="{39320BF5-3CFF-4C22-98DF-B6138A4832E2}" destId="{32CCF9C9-2F7F-4233-A818-A5A30BCBC73B}" srcOrd="0" destOrd="0" presId="urn:microsoft.com/office/officeart/2005/8/layout/list1"/>
    <dgm:cxn modelId="{98EB55FC-0D7A-4A27-B735-52CBA044D9CF}" srcId="{7D1D9B1C-1660-4B2B-B316-36342750C183}" destId="{6C147583-8161-4806-BCB9-CE52129BE5BD}" srcOrd="2" destOrd="0" parTransId="{BD1E0DD6-AA99-4895-98EB-7E33F18CABFC}" sibTransId="{C9B9A337-980F-42B3-9673-21813891C026}"/>
    <dgm:cxn modelId="{B6BF1EFF-54F9-4E6B-87FE-8422DE09E838}" type="presOf" srcId="{7D1D9B1C-1660-4B2B-B316-36342750C183}" destId="{2AA4357B-7A6A-498B-934D-701B11383C8F}" srcOrd="0" destOrd="0" presId="urn:microsoft.com/office/officeart/2005/8/layout/list1"/>
    <dgm:cxn modelId="{028964BD-8D75-4533-8DFC-1D49E2AA0AD2}" type="presParOf" srcId="{2AA4357B-7A6A-498B-934D-701B11383C8F}" destId="{C9322C9C-A312-4A3C-9610-CFFB9B7D8495}" srcOrd="0" destOrd="0" presId="urn:microsoft.com/office/officeart/2005/8/layout/list1"/>
    <dgm:cxn modelId="{5E3165A0-4720-4D19-A0C5-8A2FA64A292D}" type="presParOf" srcId="{C9322C9C-A312-4A3C-9610-CFFB9B7D8495}" destId="{32CCF9C9-2F7F-4233-A818-A5A30BCBC73B}" srcOrd="0" destOrd="0" presId="urn:microsoft.com/office/officeart/2005/8/layout/list1"/>
    <dgm:cxn modelId="{53249265-814F-4DB8-A166-27265B14DC15}" type="presParOf" srcId="{C9322C9C-A312-4A3C-9610-CFFB9B7D8495}" destId="{5B64C212-FACF-4C83-A1D6-9DE3B17F4685}" srcOrd="1" destOrd="0" presId="urn:microsoft.com/office/officeart/2005/8/layout/list1"/>
    <dgm:cxn modelId="{ECEFDCC4-622A-4F89-9AB5-793808259773}" type="presParOf" srcId="{2AA4357B-7A6A-498B-934D-701B11383C8F}" destId="{29C9E120-232F-4E67-9ED4-7D07E869791E}" srcOrd="1" destOrd="0" presId="urn:microsoft.com/office/officeart/2005/8/layout/list1"/>
    <dgm:cxn modelId="{022C2592-2EEA-484A-BBC4-B55648D776AF}" type="presParOf" srcId="{2AA4357B-7A6A-498B-934D-701B11383C8F}" destId="{C0399A66-F985-4EB0-BD4D-F9698495333B}" srcOrd="2" destOrd="0" presId="urn:microsoft.com/office/officeart/2005/8/layout/list1"/>
    <dgm:cxn modelId="{52F6FB88-FCC8-4882-BA89-6307B52C7348}" type="presParOf" srcId="{2AA4357B-7A6A-498B-934D-701B11383C8F}" destId="{9EAA4588-EBFA-474C-9E21-E53336E2E11A}" srcOrd="3" destOrd="0" presId="urn:microsoft.com/office/officeart/2005/8/layout/list1"/>
    <dgm:cxn modelId="{1AAE506C-27E7-4A35-9B16-3373E2FCDC74}" type="presParOf" srcId="{2AA4357B-7A6A-498B-934D-701B11383C8F}" destId="{259F43EF-1A63-4112-9081-EAFBA0FFBAA1}" srcOrd="4" destOrd="0" presId="urn:microsoft.com/office/officeart/2005/8/layout/list1"/>
    <dgm:cxn modelId="{62F57FF6-4FC0-41AF-9D7F-4CBFD5167C23}" type="presParOf" srcId="{259F43EF-1A63-4112-9081-EAFBA0FFBAA1}" destId="{9A6C002C-316E-4D5E-A789-A0F594163E73}" srcOrd="0" destOrd="0" presId="urn:microsoft.com/office/officeart/2005/8/layout/list1"/>
    <dgm:cxn modelId="{B5A14C75-32ED-4BC0-9EC7-8913CF453080}" type="presParOf" srcId="{259F43EF-1A63-4112-9081-EAFBA0FFBAA1}" destId="{1FC14659-F5F6-4C88-BD92-3531B101968A}" srcOrd="1" destOrd="0" presId="urn:microsoft.com/office/officeart/2005/8/layout/list1"/>
    <dgm:cxn modelId="{4CDD762E-3A7B-4495-908B-AD5EA54883DF}" type="presParOf" srcId="{2AA4357B-7A6A-498B-934D-701B11383C8F}" destId="{A5C35257-8CD7-4D16-8549-3E7F6C36556E}" srcOrd="5" destOrd="0" presId="urn:microsoft.com/office/officeart/2005/8/layout/list1"/>
    <dgm:cxn modelId="{A2C6996F-5165-45A9-BC59-43AC5D2E49E3}" type="presParOf" srcId="{2AA4357B-7A6A-498B-934D-701B11383C8F}" destId="{66042DA4-0A97-4D2D-A155-C5D14B3960D7}" srcOrd="6" destOrd="0" presId="urn:microsoft.com/office/officeart/2005/8/layout/list1"/>
    <dgm:cxn modelId="{3EFF58CC-BEA7-49FD-9E19-AFF5A7E4DE59}" type="presParOf" srcId="{2AA4357B-7A6A-498B-934D-701B11383C8F}" destId="{1146676F-FE46-473B-9DD6-E831F8CA888E}" srcOrd="7" destOrd="0" presId="urn:microsoft.com/office/officeart/2005/8/layout/list1"/>
    <dgm:cxn modelId="{22CF5102-4742-4106-B662-C1374ABF1628}" type="presParOf" srcId="{2AA4357B-7A6A-498B-934D-701B11383C8F}" destId="{FBD8BA30-60E9-4EE1-A702-EDBB48FCFBFD}" srcOrd="8" destOrd="0" presId="urn:microsoft.com/office/officeart/2005/8/layout/list1"/>
    <dgm:cxn modelId="{7C81EA54-D753-437E-AF4E-C8B7CA09D8C2}" type="presParOf" srcId="{FBD8BA30-60E9-4EE1-A702-EDBB48FCFBFD}" destId="{06F4E039-849A-4F08-8351-C2276D404F08}" srcOrd="0" destOrd="0" presId="urn:microsoft.com/office/officeart/2005/8/layout/list1"/>
    <dgm:cxn modelId="{BDD2EDB9-EE6F-45EA-8B68-EC7442A644A3}" type="presParOf" srcId="{FBD8BA30-60E9-4EE1-A702-EDBB48FCFBFD}" destId="{0A3447AC-D9F2-47A8-A194-5E96C69BDAD5}" srcOrd="1" destOrd="0" presId="urn:microsoft.com/office/officeart/2005/8/layout/list1"/>
    <dgm:cxn modelId="{25C0A8F4-B67F-4195-AB91-D4039FD931AE}" type="presParOf" srcId="{2AA4357B-7A6A-498B-934D-701B11383C8F}" destId="{E8E8BB15-0CCD-4B26-8107-C3FDC50B7EEA}" srcOrd="9" destOrd="0" presId="urn:microsoft.com/office/officeart/2005/8/layout/list1"/>
    <dgm:cxn modelId="{6582CE13-B773-42DD-8D42-DF472DBDCC54}" type="presParOf" srcId="{2AA4357B-7A6A-498B-934D-701B11383C8F}" destId="{09CC198A-77A9-4FDA-B56A-CB643E4262D9}" srcOrd="10" destOrd="0" presId="urn:microsoft.com/office/officeart/2005/8/layout/list1"/>
    <dgm:cxn modelId="{B861DA2D-4D35-468B-BC84-DB7846AEF387}" type="presParOf" srcId="{2AA4357B-7A6A-498B-934D-701B11383C8F}" destId="{5E896259-7829-44F6-A444-757320D8EE55}" srcOrd="11" destOrd="0" presId="urn:microsoft.com/office/officeart/2005/8/layout/list1"/>
    <dgm:cxn modelId="{3CAC36F4-CA17-4F02-8E8B-A6A22310E970}" type="presParOf" srcId="{2AA4357B-7A6A-498B-934D-701B11383C8F}" destId="{B26961A8-9742-4F57-A0DD-5DC1CA4A4E9E}" srcOrd="12" destOrd="0" presId="urn:microsoft.com/office/officeart/2005/8/layout/list1"/>
    <dgm:cxn modelId="{34711704-307C-4B79-83F4-F44698535CBF}" type="presParOf" srcId="{B26961A8-9742-4F57-A0DD-5DC1CA4A4E9E}" destId="{BFB2F266-5F37-4F28-80B4-C0C0DF912FFC}" srcOrd="0" destOrd="0" presId="urn:microsoft.com/office/officeart/2005/8/layout/list1"/>
    <dgm:cxn modelId="{AEDF276F-DCF0-45D2-9BB3-DF563F442BDE}" type="presParOf" srcId="{B26961A8-9742-4F57-A0DD-5DC1CA4A4E9E}" destId="{AA7D2AAF-71E3-4D07-A839-D66002A9C772}" srcOrd="1" destOrd="0" presId="urn:microsoft.com/office/officeart/2005/8/layout/list1"/>
    <dgm:cxn modelId="{763EDD5C-3A14-427A-BDB9-8838C7D5089D}" type="presParOf" srcId="{2AA4357B-7A6A-498B-934D-701B11383C8F}" destId="{300AD232-A6DB-4AF0-853A-E19E9D70EFD6}" srcOrd="13" destOrd="0" presId="urn:microsoft.com/office/officeart/2005/8/layout/list1"/>
    <dgm:cxn modelId="{904348F7-D20F-4DB5-B67B-F4AF04E22D7A}" type="presParOf" srcId="{2AA4357B-7A6A-498B-934D-701B11383C8F}" destId="{9D884F2D-BA4D-4540-8930-BE26D37BF8E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99A66-F985-4EB0-BD4D-F9698495333B}">
      <dsp:nvSpPr>
        <dsp:cNvPr id="0" name=""/>
        <dsp:cNvSpPr/>
      </dsp:nvSpPr>
      <dsp:spPr>
        <a:xfrm>
          <a:off x="0" y="988084"/>
          <a:ext cx="8458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4C212-FACF-4C83-A1D6-9DE3B17F4685}">
      <dsp:nvSpPr>
        <dsp:cNvPr id="0" name=""/>
        <dsp:cNvSpPr/>
      </dsp:nvSpPr>
      <dsp:spPr>
        <a:xfrm>
          <a:off x="422910" y="781444"/>
          <a:ext cx="5920740" cy="413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Organizzazione per Processi – BPM (Business </a:t>
          </a:r>
          <a:r>
            <a:rPr lang="it-IT" sz="1400" kern="1200" dirty="0" err="1"/>
            <a:t>Process</a:t>
          </a:r>
          <a:r>
            <a:rPr lang="it-IT" sz="1400" kern="1200" dirty="0"/>
            <a:t> Management)</a:t>
          </a:r>
        </a:p>
      </dsp:txBody>
      <dsp:txXfrm>
        <a:off x="443085" y="801619"/>
        <a:ext cx="5880390" cy="372930"/>
      </dsp:txXfrm>
    </dsp:sp>
    <dsp:sp modelId="{66042DA4-0A97-4D2D-A155-C5D14B3960D7}">
      <dsp:nvSpPr>
        <dsp:cNvPr id="0" name=""/>
        <dsp:cNvSpPr/>
      </dsp:nvSpPr>
      <dsp:spPr>
        <a:xfrm>
          <a:off x="0" y="1623124"/>
          <a:ext cx="8458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444054"/>
              <a:satOff val="18234"/>
              <a:lumOff val="-1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C14659-F5F6-4C88-BD92-3531B101968A}">
      <dsp:nvSpPr>
        <dsp:cNvPr id="0" name=""/>
        <dsp:cNvSpPr/>
      </dsp:nvSpPr>
      <dsp:spPr>
        <a:xfrm>
          <a:off x="422910" y="1416484"/>
          <a:ext cx="5920740" cy="413280"/>
        </a:xfrm>
        <a:prstGeom prst="roundRect">
          <a:avLst/>
        </a:prstGeom>
        <a:solidFill>
          <a:schemeClr val="accent5">
            <a:hueOff val="-3444054"/>
            <a:satOff val="18234"/>
            <a:lumOff val="-1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b="1" kern="1200" dirty="0">
              <a:solidFill>
                <a:schemeClr val="tx1"/>
              </a:solidFill>
              <a:highlight>
                <a:srgbClr val="FFFF00"/>
              </a:highlight>
            </a:rPr>
            <a:t>Modelli di Assistenza e Cura – Linee Guida</a:t>
          </a:r>
        </a:p>
      </dsp:txBody>
      <dsp:txXfrm>
        <a:off x="443085" y="1436659"/>
        <a:ext cx="5880390" cy="372930"/>
      </dsp:txXfrm>
    </dsp:sp>
    <dsp:sp modelId="{09CC198A-77A9-4FDA-B56A-CB643E4262D9}">
      <dsp:nvSpPr>
        <dsp:cNvPr id="0" name=""/>
        <dsp:cNvSpPr/>
      </dsp:nvSpPr>
      <dsp:spPr>
        <a:xfrm>
          <a:off x="0" y="2258165"/>
          <a:ext cx="84582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888107"/>
              <a:satOff val="36467"/>
              <a:lumOff val="-3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447AC-D9F2-47A8-A194-5E96C69BDAD5}">
      <dsp:nvSpPr>
        <dsp:cNvPr id="0" name=""/>
        <dsp:cNvSpPr/>
      </dsp:nvSpPr>
      <dsp:spPr>
        <a:xfrm>
          <a:off x="422910" y="2051525"/>
          <a:ext cx="5920740" cy="413280"/>
        </a:xfrm>
        <a:prstGeom prst="roundRect">
          <a:avLst/>
        </a:prstGeom>
        <a:solidFill>
          <a:schemeClr val="accent5">
            <a:hueOff val="-6888107"/>
            <a:satOff val="36467"/>
            <a:lumOff val="-3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Percorsi Diagnostici – Terapeutici – Assistenziali (PDTA)</a:t>
          </a:r>
        </a:p>
      </dsp:txBody>
      <dsp:txXfrm>
        <a:off x="443085" y="2071700"/>
        <a:ext cx="5880390" cy="372930"/>
      </dsp:txXfrm>
    </dsp:sp>
    <dsp:sp modelId="{9D884F2D-BA4D-4540-8930-BE26D37BF8EA}">
      <dsp:nvSpPr>
        <dsp:cNvPr id="0" name=""/>
        <dsp:cNvSpPr/>
      </dsp:nvSpPr>
      <dsp:spPr>
        <a:xfrm>
          <a:off x="0" y="2893204"/>
          <a:ext cx="8458200" cy="948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0332161"/>
              <a:satOff val="54701"/>
              <a:lumOff val="-476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450" tIns="291592" rIns="65645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PDTA Scompenso Cardiaco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600" b="1" kern="1200" dirty="0"/>
            <a:t>PDTA </a:t>
          </a:r>
          <a:r>
            <a:rPr lang="it-IT" sz="1600" b="1" kern="1200" dirty="0" err="1"/>
            <a:t>Stroke</a:t>
          </a:r>
          <a:endParaRPr lang="it-IT" sz="1600" b="1" kern="1200" dirty="0"/>
        </a:p>
      </dsp:txBody>
      <dsp:txXfrm>
        <a:off x="0" y="2893204"/>
        <a:ext cx="8458200" cy="948150"/>
      </dsp:txXfrm>
    </dsp:sp>
    <dsp:sp modelId="{AA7D2AAF-71E3-4D07-A839-D66002A9C772}">
      <dsp:nvSpPr>
        <dsp:cNvPr id="0" name=""/>
        <dsp:cNvSpPr/>
      </dsp:nvSpPr>
      <dsp:spPr>
        <a:xfrm>
          <a:off x="422910" y="2686565"/>
          <a:ext cx="5920740" cy="413280"/>
        </a:xfrm>
        <a:prstGeom prst="roundRect">
          <a:avLst/>
        </a:prstGeom>
        <a:solidFill>
          <a:schemeClr val="accent5">
            <a:hueOff val="-10332161"/>
            <a:satOff val="54701"/>
            <a:lumOff val="-476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3790" tIns="0" rIns="22379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Esempi</a:t>
          </a:r>
        </a:p>
      </dsp:txBody>
      <dsp:txXfrm>
        <a:off x="443085" y="2706740"/>
        <a:ext cx="5880390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3DFCE9-C550-4412-9B40-E91BF66FF644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F19F8-BD61-439F-B977-3DDC8008FB5D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5F19F8-BD61-439F-B977-3DDC8008FB5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6160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5CCAE61-9AE5-40FF-B394-8C58112D515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8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273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9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040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10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8856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11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754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12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860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0A4C4-6CA8-42DD-8B68-C3039BEB5DC9}" type="slidenum">
              <a:rPr lang="it-IT">
                <a:solidFill>
                  <a:prstClr val="black"/>
                </a:solidFill>
              </a:rPr>
              <a:pPr/>
              <a:t>13</a:t>
            </a:fld>
            <a:endParaRPr lang="it-IT">
              <a:solidFill>
                <a:prstClr val="black"/>
              </a:solidFill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163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978560-E38C-49B5-8B2D-F0460675FF2C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ABD74-B435-432F-B611-0D17AE0F7C80}" type="slidenum">
              <a:rPr lang="en-US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7AB996-D5D2-47D1-9B80-62761DCAF28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86F10-2451-4382-A410-CF1064F5092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3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81788" y="1428750"/>
            <a:ext cx="2057400" cy="4754563"/>
          </a:xfrm>
        </p:spPr>
        <p:txBody>
          <a:bodyPr vert="eaVert"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509588" y="1428750"/>
            <a:ext cx="6019800" cy="4754563"/>
          </a:xfrm>
        </p:spPr>
        <p:txBody>
          <a:bodyPr vert="eaVert"/>
          <a:lstStyle>
            <a:lvl3pPr marL="1143000" indent="-228600">
              <a:buFont typeface="Myriad Web Pro" panose="020B0503030403020204" pitchFamily="34" charset="0"/>
              <a:buChar char="•"/>
              <a:defRPr/>
            </a:lvl3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6682BD-1667-4F6E-AEF0-179963950399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C15168-BA97-41EB-A655-5155F745918F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89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5222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‹N›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9963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D2BA574-07F0-4690-827B-D099631CCFB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7A742D-2079-4906-886B-10AF84FBE87A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7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6A2C2E-67D7-453A-B837-3533FAED2564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9B6C25-7932-4C38-B99E-F92430A978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84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09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700588" y="2903538"/>
            <a:ext cx="4038600" cy="3279775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1DA9D8-EE0E-4F9D-9481-CE42E4A9B5B3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A1649-7D32-4764-85E2-528FF4E10E25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>
            <a:lvl2pPr marL="742950" indent="-285750">
              <a:buFont typeface="Myriad Web Pro" panose="020B0503030403020204" pitchFamily="34" charset="0"/>
              <a:buChar char="–"/>
              <a:defRPr/>
            </a:lvl2pPr>
            <a:lvl3pPr marL="1143000" indent="-228600">
              <a:buFont typeface="Myriad Web Pro" panose="020B0503030403020204" pitchFamily="34" charset="0"/>
              <a:buChar char="•"/>
              <a:defRPr/>
            </a:lvl3pPr>
            <a:lvl4pPr marL="1600200" indent="-228600">
              <a:buFont typeface="Myriad Web Pro" panose="020B0503030403020204" pitchFamily="34" charset="0"/>
              <a:buChar char="•"/>
              <a:defRPr/>
            </a:lvl4pPr>
            <a:lvl5pPr marL="2057400" indent="-228600">
              <a:buFont typeface="Myriad Web Pro" panose="020B0503030403020204" pitchFamily="34" charset="0"/>
              <a:buChar char="•"/>
              <a:defRPr/>
            </a:lvl5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77BA22-C829-41DA-84CB-97EE9D49DF95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91284A-1C8D-4D5D-98CC-792540E99F9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64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E8E7E8-FF84-4095-A1C9-6945D45DD3BB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6F464-0A24-4F21-B088-C560B41CA5B9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B3A38B3-2829-4C7A-94D5-4343D8F3DFE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AA5E4E-BA17-4D25-9A55-4687D44B2374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36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 marL="1143000" indent="-228600">
              <a:buFont typeface="Myriad Web Pro" panose="020B0503030403020204" pitchFamily="34" charset="0"/>
              <a:buChar char="•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BD3C96-08A3-48B6-8E98-E25A510346D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1FD2EA-2679-4005-AF01-6226DCB84606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24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BBB691-AF82-4D1D-B33A-72DFE5EBDF41}" type="datetime1">
              <a:rPr lang="en-US"/>
              <a:pPr/>
              <a:t>12/19/2023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9E8267-6C84-4886-B738-FED0826775C7}" type="slidenum">
              <a:rPr lang="en-US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5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EEDB5A7-1F60-48F2-ABFD-C24996D56196}" type="datetime1">
              <a:rPr lang="en-US"/>
              <a:pPr/>
              <a:t>12/19/2023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614754E-5C39-4029-B20C-E143566B8F4F}" type="slidenum">
              <a:rPr lang="en-US"/>
              <a:pPr/>
              <a:t>‹N›</a:t>
            </a:fld>
            <a:endParaRPr lang="en-US" dirty="0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9588" y="2903538"/>
            <a:ext cx="8229600" cy="327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509588" y="14287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dirty="0"/>
              <a:t>Fare clic per modificare lo stile del titolo</a:t>
            </a:r>
          </a:p>
        </p:txBody>
      </p:sp>
      <p:pic>
        <p:nvPicPr>
          <p:cNvPr id="10" name="Immagine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00" y="237600"/>
            <a:ext cx="1958400" cy="814926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51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457200" rtl="0" fontAlgn="base">
        <a:spcBef>
          <a:spcPct val="0"/>
        </a:spcBef>
        <a:spcAft>
          <a:spcPct val="0"/>
        </a:spcAft>
        <a:defRPr sz="4400" kern="1200">
          <a:solidFill>
            <a:srgbClr val="0084D1"/>
          </a:solidFill>
          <a:latin typeface="+mj-lt"/>
          <a:ea typeface="+mj-ea"/>
          <a:cs typeface="+mj-cs"/>
        </a:defRPr>
      </a:lvl1pPr>
      <a:lvl2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C93301"/>
          </a:solidFill>
          <a:latin typeface="Myriad Pro Cond" panose="020B0506030403020204" pitchFamily="34" charset="0"/>
          <a:ea typeface="ＭＳ Ｐゴシック" panose="020B0600070205080204" pitchFamily="34" charset="-128"/>
          <a:cs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Myriad Web Pro Condensed" panose="020B0506030403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Myriad Web Pro" panose="020B0503030403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0" y="0"/>
            <a:ext cx="252413" cy="6858000"/>
          </a:xfrm>
          <a:prstGeom prst="rect">
            <a:avLst/>
          </a:prstGeom>
          <a:solidFill>
            <a:srgbClr val="0084D1"/>
          </a:solidFill>
          <a:ln>
            <a:noFill/>
          </a:ln>
          <a:effectLst>
            <a:outerShdw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magin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218" y="2272281"/>
            <a:ext cx="5559563" cy="231343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7200" y="6324134"/>
            <a:ext cx="1292464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7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3000"/>
            <a:ext cx="8077200" cy="1143000"/>
          </a:xfrm>
        </p:spPr>
        <p:txBody>
          <a:bodyPr>
            <a:normAutofit/>
          </a:bodyPr>
          <a:lstStyle/>
          <a:p>
            <a:pPr algn="ctr"/>
            <a:r>
              <a:rPr lang="en-US" sz="2800" b="1" i="1" dirty="0" err="1"/>
              <a:t>Modelli</a:t>
            </a:r>
            <a:r>
              <a:rPr lang="en-US" sz="2800" b="1" i="1" dirty="0"/>
              <a:t> di </a:t>
            </a:r>
            <a:r>
              <a:rPr lang="en-US" sz="2800" b="1" i="1" dirty="0" err="1"/>
              <a:t>Assistenza</a:t>
            </a:r>
            <a:r>
              <a:rPr lang="en-US" sz="2800" b="1" i="1" dirty="0"/>
              <a:t> e </a:t>
            </a:r>
            <a:r>
              <a:rPr lang="en-US" sz="2800" b="1" i="1" dirty="0" err="1"/>
              <a:t>Cura</a:t>
            </a:r>
            <a:r>
              <a:rPr lang="en-US" sz="2800" b="1" i="1" dirty="0"/>
              <a:t> </a:t>
            </a:r>
          </a:p>
          <a:p>
            <a:pPr algn="ctr"/>
            <a:r>
              <a:rPr lang="en-US" sz="2800" b="1" i="1" dirty="0" err="1"/>
              <a:t>Linee</a:t>
            </a:r>
            <a:r>
              <a:rPr lang="en-US" sz="2800" b="1" i="1" dirty="0"/>
              <a:t> </a:t>
            </a:r>
            <a:r>
              <a:rPr lang="en-US" sz="2800" b="1" i="1" dirty="0" err="1"/>
              <a:t>Guida</a:t>
            </a:r>
            <a:endParaRPr lang="en-US" sz="2800" b="1" i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1041156-C302-4B6D-A324-6F6CD2203D5D}"/>
              </a:ext>
            </a:extLst>
          </p:cNvPr>
          <p:cNvSpPr txBox="1"/>
          <p:nvPr/>
        </p:nvSpPr>
        <p:spPr>
          <a:xfrm>
            <a:off x="5308411" y="469612"/>
            <a:ext cx="3328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i="1" dirty="0">
                <a:solidFill>
                  <a:srgbClr val="0070C0"/>
                </a:solidFill>
              </a:rPr>
              <a:t>Mimmo Conforti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2147" y="305811"/>
            <a:ext cx="4449556" cy="612412"/>
          </a:xfrm>
        </p:spPr>
        <p:txBody>
          <a:bodyPr>
            <a:noAutofit/>
          </a:bodyPr>
          <a:lstStyle/>
          <a:p>
            <a:r>
              <a:rPr lang="it-IT" sz="5400" b="1" dirty="0"/>
              <a:t>Protocolli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733755" y="1089898"/>
            <a:ext cx="7056784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2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400" b="1" i="1" dirty="0"/>
              <a:t>Prescrizioni</a:t>
            </a:r>
            <a:r>
              <a:rPr lang="it-IT" sz="2400" dirty="0"/>
              <a:t> di comportamenti </a:t>
            </a:r>
            <a:r>
              <a:rPr lang="it-IT" sz="2400" b="1" dirty="0"/>
              <a:t>standardizzati </a:t>
            </a:r>
            <a:r>
              <a:rPr lang="it-IT" sz="2400" dirty="0"/>
              <a:t>a tutti gli operatori a cui viene richiesto </a:t>
            </a:r>
            <a:r>
              <a:rPr lang="it-IT" sz="2400" b="1" dirty="0"/>
              <a:t>uno specifico risultato atteso</a:t>
            </a:r>
            <a:r>
              <a:rPr lang="it-IT" sz="2400" dirty="0"/>
              <a:t>.</a:t>
            </a:r>
          </a:p>
          <a:p>
            <a:endParaRPr lang="it-IT" sz="22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1600" dirty="0"/>
              <a:t>Un </a:t>
            </a:r>
            <a:r>
              <a:rPr lang="it-IT" sz="1600" b="1" dirty="0"/>
              <a:t>risultato atteso </a:t>
            </a:r>
            <a:r>
              <a:rPr lang="it-IT" sz="1600" dirty="0"/>
              <a:t>ad esempio è la compilazione della </a:t>
            </a:r>
            <a:r>
              <a:rPr lang="it-IT" sz="1600" b="1" dirty="0"/>
              <a:t>cartella infermieristica </a:t>
            </a:r>
            <a:r>
              <a:rPr lang="it-IT" sz="1600" dirty="0"/>
              <a:t>in cui non è permessa alcuna discrezionalità, bensì un unico risultato sempre raggiunto: una </a:t>
            </a:r>
            <a:r>
              <a:rPr lang="it-IT" sz="1600" b="1" dirty="0"/>
              <a:t>raccolta dati </a:t>
            </a:r>
            <a:r>
              <a:rPr lang="it-IT" sz="1600" dirty="0"/>
              <a:t>completa e formalmente corretta.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1600" dirty="0"/>
              <a:t>I protocolli non supportano le decisioni degli operatori perché </a:t>
            </a:r>
            <a:r>
              <a:rPr lang="it-IT" sz="1600" b="1" dirty="0"/>
              <a:t>semplicemente le prescrivono </a:t>
            </a:r>
            <a:r>
              <a:rPr lang="it-IT" sz="1600" dirty="0"/>
              <a:t>e precludono ogni discrezionalità.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it-IT" sz="1600" dirty="0"/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it-IT" sz="1600" dirty="0"/>
              <a:t>Indicano all’operatore uno </a:t>
            </a:r>
            <a:r>
              <a:rPr lang="it-IT" sz="1600" b="1" dirty="0"/>
              <a:t>schema di comportamento</a:t>
            </a:r>
            <a:r>
              <a:rPr lang="it-IT" sz="1600" dirty="0"/>
              <a:t>, una sequenza ben definita, una successione di azioni che ci si aspetta l’operatore compia per raggiungere un determinato obiettivo e per erogarlo in maniera efficace, efficiente ed omogeneo.</a:t>
            </a:r>
          </a:p>
        </p:txBody>
      </p:sp>
    </p:spTree>
    <p:extLst>
      <p:ext uri="{BB962C8B-B14F-4D97-AF65-F5344CB8AC3E}">
        <p14:creationId xmlns:p14="http://schemas.microsoft.com/office/powerpoint/2010/main" val="416425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0" y="305811"/>
            <a:ext cx="5943600" cy="612412"/>
          </a:xfrm>
        </p:spPr>
        <p:txBody>
          <a:bodyPr>
            <a:noAutofit/>
          </a:bodyPr>
          <a:lstStyle/>
          <a:p>
            <a:r>
              <a:rPr lang="it-IT" sz="3600" b="1" dirty="0"/>
              <a:t>Percorso Assistenziale (PA)</a:t>
            </a:r>
            <a:endParaRPr lang="it-IT" sz="5400" b="1" dirty="0"/>
          </a:p>
        </p:txBody>
      </p:sp>
      <p:sp>
        <p:nvSpPr>
          <p:cNvPr id="3" name="Rettangolo 2"/>
          <p:cNvSpPr/>
          <p:nvPr/>
        </p:nvSpPr>
        <p:spPr>
          <a:xfrm>
            <a:off x="775411" y="1219200"/>
            <a:ext cx="7949703" cy="5007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sz="2000" b="1" dirty="0"/>
              <a:t>Strumento finalizzato all’implementazione delle LG</a:t>
            </a:r>
            <a:r>
              <a:rPr lang="it-IT" sz="2000" dirty="0"/>
              <a:t>, risultato dell’integrazione di due componenti: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it-IT" dirty="0"/>
              <a:t>le raccomandazioni cliniche della LG di riferimento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it-IT" dirty="0"/>
              <a:t>gli elementi di contesto locale in grado di condizionarne l’applicazione e che richiedono un adattamento delle raccomandazioni.</a:t>
            </a:r>
            <a:r>
              <a:rPr lang="it-IT" sz="1600" dirty="0"/>
              <a:t> </a:t>
            </a:r>
          </a:p>
          <a:p>
            <a:pPr marL="355600" marR="5080" indent="-342900">
              <a:lnSpc>
                <a:spcPct val="107100"/>
              </a:lnSpc>
              <a:spcBef>
                <a:spcPts val="1215"/>
              </a:spcBef>
              <a:buFont typeface="Arial" panose="020B0604020202020204" pitchFamily="34" charset="0"/>
              <a:buChar char="•"/>
            </a:pPr>
            <a:r>
              <a:rPr lang="it-IT" sz="2000" dirty="0"/>
              <a:t>Fattori che condizionano l’applicazione delle LG</a:t>
            </a:r>
          </a:p>
          <a:p>
            <a:pPr marL="742950" lvl="1" indent="-285750" algn="just">
              <a:lnSpc>
                <a:spcPct val="100000"/>
              </a:lnSpc>
              <a:spcBef>
                <a:spcPts val="969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dirty="0"/>
              <a:t>Requisiti minimi di accreditamento</a:t>
            </a:r>
          </a:p>
          <a:p>
            <a:pPr marL="1440180" lvl="3" indent="-28575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469265" algn="l"/>
                <a:tab pos="469900" algn="l"/>
              </a:tabLst>
            </a:pPr>
            <a:r>
              <a:rPr lang="it-IT" sz="1600" b="1" spc="-5" dirty="0">
                <a:solidFill>
                  <a:srgbClr val="00457D"/>
                </a:solidFill>
                <a:latin typeface="Calibri"/>
                <a:cs typeface="Calibri"/>
              </a:rPr>
              <a:t>S</a:t>
            </a:r>
            <a:r>
              <a:rPr lang="it-IT" sz="1600" spc="-5" dirty="0">
                <a:solidFill>
                  <a:srgbClr val="00457D"/>
                </a:solidFill>
                <a:latin typeface="Calibri"/>
                <a:cs typeface="Calibri"/>
              </a:rPr>
              <a:t>trutturali</a:t>
            </a:r>
            <a:endParaRPr lang="it-IT" sz="1600" dirty="0">
              <a:latin typeface="Calibri"/>
              <a:cs typeface="Calibri"/>
            </a:endParaRPr>
          </a:p>
          <a:p>
            <a:pPr marL="1440180" lvl="3" indent="-28575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469265" algn="l"/>
                <a:tab pos="469900" algn="l"/>
              </a:tabLst>
            </a:pPr>
            <a:r>
              <a:rPr lang="it-IT" sz="1600" b="1" spc="-5" dirty="0">
                <a:solidFill>
                  <a:srgbClr val="00457D"/>
                </a:solidFill>
                <a:latin typeface="Calibri"/>
                <a:cs typeface="Calibri"/>
              </a:rPr>
              <a:t>T</a:t>
            </a:r>
            <a:r>
              <a:rPr lang="it-IT" sz="1600" spc="-5" dirty="0">
                <a:solidFill>
                  <a:srgbClr val="00457D"/>
                </a:solidFill>
                <a:latin typeface="Calibri"/>
                <a:cs typeface="Calibri"/>
              </a:rPr>
              <a:t>ecnologici</a:t>
            </a:r>
            <a:endParaRPr lang="it-IT" sz="1600" dirty="0">
              <a:latin typeface="Calibri"/>
              <a:cs typeface="Calibri"/>
            </a:endParaRPr>
          </a:p>
          <a:p>
            <a:pPr marL="1440180" lvl="3" indent="-28575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469265" algn="l"/>
                <a:tab pos="469900" algn="l"/>
              </a:tabLst>
            </a:pPr>
            <a:r>
              <a:rPr lang="it-IT" sz="1600" b="1" spc="-5" dirty="0">
                <a:solidFill>
                  <a:srgbClr val="00457D"/>
                </a:solidFill>
                <a:latin typeface="Calibri"/>
                <a:cs typeface="Calibri"/>
              </a:rPr>
              <a:t>O</a:t>
            </a:r>
            <a:r>
              <a:rPr lang="it-IT" sz="1600" spc="-5" dirty="0">
                <a:solidFill>
                  <a:srgbClr val="00457D"/>
                </a:solidFill>
                <a:latin typeface="Calibri"/>
                <a:cs typeface="Calibri"/>
              </a:rPr>
              <a:t>rganizzativi</a:t>
            </a:r>
            <a:endParaRPr lang="it-IT" sz="1600" dirty="0">
              <a:latin typeface="Calibri"/>
              <a:cs typeface="Calibri"/>
            </a:endParaRPr>
          </a:p>
          <a:p>
            <a:pPr marL="1440180" lvl="3" indent="-285750">
              <a:spcBef>
                <a:spcPts val="170"/>
              </a:spcBef>
              <a:buFont typeface="Courier New" panose="02070309020205020404" pitchFamily="49" charset="0"/>
              <a:buChar char="o"/>
              <a:tabLst>
                <a:tab pos="469265" algn="l"/>
                <a:tab pos="469900" algn="l"/>
              </a:tabLst>
            </a:pPr>
            <a:r>
              <a:rPr lang="it-IT" sz="1600" b="1" spc="-5" dirty="0">
                <a:solidFill>
                  <a:srgbClr val="00457D"/>
                </a:solidFill>
                <a:latin typeface="Calibri"/>
                <a:cs typeface="Calibri"/>
              </a:rPr>
              <a:t>P</a:t>
            </a:r>
            <a:r>
              <a:rPr lang="it-IT" sz="1600" spc="-5" dirty="0">
                <a:solidFill>
                  <a:srgbClr val="00457D"/>
                </a:solidFill>
                <a:latin typeface="Calibri"/>
                <a:cs typeface="Calibri"/>
              </a:rPr>
              <a:t>rofessionali</a:t>
            </a:r>
            <a:endParaRPr lang="it-IT" sz="1600" dirty="0">
              <a:latin typeface="Calibri"/>
              <a:cs typeface="Calibri"/>
            </a:endParaRPr>
          </a:p>
          <a:p>
            <a:pPr marL="742950" lvl="1" indent="-285750" algn="just">
              <a:spcBef>
                <a:spcPts val="969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dirty="0"/>
              <a:t>Normative sanitarie</a:t>
            </a:r>
          </a:p>
          <a:p>
            <a:pPr marL="742950" lvl="1" indent="-285750" algn="just">
              <a:spcBef>
                <a:spcPts val="969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dirty="0"/>
              <a:t>Fattori socio-culturali</a:t>
            </a:r>
          </a:p>
          <a:p>
            <a:pPr marL="742950" lvl="1" indent="-285750" algn="just">
              <a:spcBef>
                <a:spcPts val="969"/>
              </a:spcBef>
              <a:buFont typeface="Wingdings" panose="05000000000000000000" pitchFamily="2" charset="2"/>
              <a:buChar char="ü"/>
              <a:tabLst>
                <a:tab pos="240665" algn="l"/>
                <a:tab pos="241300" algn="l"/>
              </a:tabLst>
            </a:pPr>
            <a:r>
              <a:rPr lang="it-IT" dirty="0"/>
              <a:t>Fattori ambientali (orografia e viabilità)</a:t>
            </a:r>
          </a:p>
        </p:txBody>
      </p:sp>
    </p:spTree>
    <p:extLst>
      <p:ext uri="{BB962C8B-B14F-4D97-AF65-F5344CB8AC3E}">
        <p14:creationId xmlns:p14="http://schemas.microsoft.com/office/powerpoint/2010/main" val="3584946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71800" y="305811"/>
            <a:ext cx="5943600" cy="612412"/>
          </a:xfrm>
        </p:spPr>
        <p:txBody>
          <a:bodyPr>
            <a:noAutofit/>
          </a:bodyPr>
          <a:lstStyle/>
          <a:p>
            <a:r>
              <a:rPr lang="it-IT" sz="3600" b="1" dirty="0"/>
              <a:t>Percorso Assistenziale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636738" y="1143000"/>
            <a:ext cx="8105445" cy="4379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200" dirty="0"/>
          </a:p>
          <a:p>
            <a:pPr algn="just"/>
            <a:endParaRPr lang="it-IT" sz="1600" b="1" dirty="0"/>
          </a:p>
          <a:p>
            <a:pPr algn="just"/>
            <a:r>
              <a:rPr lang="it-IT" sz="2000" b="1" dirty="0"/>
              <a:t>Esempio</a:t>
            </a:r>
          </a:p>
          <a:p>
            <a:pPr algn="just"/>
            <a:endParaRPr lang="it-IT" sz="2000" b="1" dirty="0"/>
          </a:p>
          <a:p>
            <a:pPr marL="522605" marR="62865" lvl="1" algn="just">
              <a:lnSpc>
                <a:spcPct val="110000"/>
              </a:lnSpc>
              <a:spcBef>
                <a:spcPts val="435"/>
              </a:spcBef>
            </a:pPr>
            <a:r>
              <a:rPr lang="it-IT" sz="1600" b="1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Raccomandazione</a:t>
            </a:r>
            <a:r>
              <a:rPr lang="it-IT" sz="1600" b="1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b="1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clinica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“tutti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pazienti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con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emorragia</a:t>
            </a:r>
            <a:r>
              <a:rPr lang="it-IT" sz="1600" spc="-3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digestiva</a:t>
            </a:r>
            <a:r>
              <a:rPr lang="it-IT" sz="1600" spc="-3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superiore</a:t>
            </a:r>
            <a:r>
              <a:rPr lang="it-IT" sz="1600" spc="-4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dovrebbero</a:t>
            </a:r>
            <a:r>
              <a:rPr lang="it-IT" sz="1600" spc="-3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eseguire</a:t>
            </a:r>
            <a:r>
              <a:rPr lang="it-IT" sz="1600" spc="-3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una</a:t>
            </a:r>
            <a:r>
              <a:rPr lang="it-IT" sz="1600" spc="-22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endoscopia</a:t>
            </a:r>
            <a:r>
              <a:rPr lang="it-IT" sz="1600" spc="-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entro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24 ore”.</a:t>
            </a:r>
            <a:endParaRPr lang="it-IT" sz="200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522605" marR="62865" lvl="1" algn="just">
              <a:lnSpc>
                <a:spcPct val="110000"/>
              </a:lnSpc>
              <a:spcBef>
                <a:spcPts val="605"/>
              </a:spcBef>
            </a:pPr>
            <a:r>
              <a:rPr lang="it-IT" sz="1600" b="1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Ostacolo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 il servizio di endoscopia digestiva eroga le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prestazioni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dal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lunedì al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venerdì,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nella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fascia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oraria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8.00</a:t>
            </a:r>
            <a:r>
              <a:rPr lang="it-IT" sz="1600" spc="-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- 16.00.</a:t>
            </a:r>
            <a:endParaRPr lang="it-IT" sz="200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522605" marR="64135" lvl="1" algn="just">
              <a:lnSpc>
                <a:spcPct val="110000"/>
              </a:lnSpc>
              <a:spcBef>
                <a:spcPts val="605"/>
              </a:spcBef>
            </a:pPr>
            <a:r>
              <a:rPr lang="it-IT" sz="1600" b="1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Proposta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: attivazione della reperibilità endoscopica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da</a:t>
            </a:r>
            <a:r>
              <a:rPr lang="it-IT" sz="1600" spc="-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venerdì</a:t>
            </a:r>
            <a:r>
              <a:rPr lang="it-IT" sz="1600" spc="-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(ore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16.00) a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domenica</a:t>
            </a:r>
            <a:r>
              <a:rPr lang="it-IT" sz="1600" spc="-1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(ore 14.00).</a:t>
            </a:r>
            <a:endParaRPr lang="it-IT" sz="2000" dirty="0">
              <a:latin typeface="Georgia" panose="02040502050405020303" pitchFamily="18" charset="0"/>
              <a:ea typeface="Georgia" panose="02040502050405020303" pitchFamily="18" charset="0"/>
              <a:cs typeface="Georgia" panose="02040502050405020303" pitchFamily="18" charset="0"/>
            </a:endParaRPr>
          </a:p>
          <a:p>
            <a:pPr marL="522605" marR="62865" lvl="1" algn="just">
              <a:lnSpc>
                <a:spcPct val="110000"/>
              </a:lnSpc>
              <a:spcBef>
                <a:spcPts val="605"/>
              </a:spcBef>
            </a:pP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Se l’organizzazione, per ragioni di varia natura, non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può accettare la proposta e rimuovere l’ostacolo, il Percorso Assistenziale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deve prevedere che “i pazienti con emorragia digestiva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superiore</a:t>
            </a:r>
            <a:r>
              <a:rPr lang="it-IT" sz="1600" spc="-3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che</a:t>
            </a:r>
            <a:r>
              <a:rPr lang="it-IT" sz="1600" spc="-2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arrivano</a:t>
            </a:r>
            <a:r>
              <a:rPr lang="it-IT" sz="1600" spc="-4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dalle</a:t>
            </a:r>
            <a:r>
              <a:rPr lang="it-IT" sz="1600" spc="-2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16.00</a:t>
            </a:r>
            <a:r>
              <a:rPr lang="it-IT" sz="1600" spc="-2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di</a:t>
            </a:r>
            <a:r>
              <a:rPr lang="it-IT" sz="1600" spc="-2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venerdì</a:t>
            </a:r>
            <a:r>
              <a:rPr lang="it-IT" sz="1600" spc="-1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alle</a:t>
            </a:r>
            <a:r>
              <a:rPr lang="it-IT" sz="1600" spc="-3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14.00</a:t>
            </a:r>
            <a:r>
              <a:rPr lang="it-IT" sz="1600" spc="-21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di domenica, devono essere trasferiti in altra struttura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in grado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di</a:t>
            </a:r>
            <a:r>
              <a:rPr lang="it-IT" sz="1600" spc="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eseguire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l’endoscopia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entro</a:t>
            </a:r>
            <a:r>
              <a:rPr lang="it-IT" sz="1600" spc="-1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24</a:t>
            </a:r>
            <a:r>
              <a:rPr lang="it-IT" sz="1600" spc="-5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r>
              <a:rPr lang="it-IT" sz="1600" dirty="0">
                <a:solidFill>
                  <a:srgbClr val="231F1F"/>
                </a:solidFill>
                <a:latin typeface="Georgia" panose="02040502050405020303" pitchFamily="18" charset="0"/>
                <a:ea typeface="Georgia" panose="02040502050405020303" pitchFamily="18" charset="0"/>
                <a:cs typeface="Georgia" panose="02040502050405020303" pitchFamily="18" charset="0"/>
              </a:rPr>
              <a:t>ore”.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029651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0" y="305811"/>
            <a:ext cx="5282703" cy="612412"/>
          </a:xfrm>
        </p:spPr>
        <p:txBody>
          <a:bodyPr>
            <a:noAutofit/>
          </a:bodyPr>
          <a:lstStyle/>
          <a:p>
            <a:r>
              <a:rPr lang="it-IT" sz="3600" b="1" dirty="0"/>
              <a:t>Processo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606258" y="1447800"/>
            <a:ext cx="810544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Rappresenta l’unità elementare del Percorso Assistenziale.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Caratterizzato da un punto di ingresso e un punto di uscita del paziente e da una articolazione in fasi delle diverse attività.</a:t>
            </a:r>
          </a:p>
          <a:p>
            <a:pPr algn="just"/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Caratterizzato non solo dagli aspetti clinici ma anche quelli organizzativi e gestionali, condizionato da numerose variabili che caratterizzano le diverse realtà assistenziali.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it-IT" dirty="0"/>
              <a:t>Pertanto, se le LG raccomandano quali trattamenti sanitari (</a:t>
            </a:r>
            <a:r>
              <a:rPr lang="it-IT" i="1" dirty="0" err="1"/>
              <a:t>What</a:t>
            </a:r>
            <a:r>
              <a:rPr lang="it-IT" dirty="0"/>
              <a:t>) dovrebbero essere prescritti a specifiche categorie di pazienti, un Percorso Assistenziale deve definire per ciascuna fase del processo: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i="1" dirty="0" err="1"/>
              <a:t>Who</a:t>
            </a:r>
            <a:r>
              <a:rPr lang="it-IT" sz="1400" dirty="0"/>
              <a:t>: i professionisti responsabili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i="1" dirty="0" err="1"/>
              <a:t>Where</a:t>
            </a:r>
            <a:r>
              <a:rPr lang="it-IT" sz="1400" dirty="0"/>
              <a:t>: i diversi setting in cui viene erogato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i="1" dirty="0" err="1"/>
              <a:t>When</a:t>
            </a:r>
            <a:r>
              <a:rPr lang="it-IT" sz="1400" dirty="0"/>
              <a:t>: le tempistiche cliniche e organizzative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it-IT" sz="1400" i="1" dirty="0"/>
              <a:t>How</a:t>
            </a:r>
            <a:r>
              <a:rPr lang="it-IT" sz="1400" dirty="0"/>
              <a:t>: la descrizione delle procedure operative.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29041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2147" y="305811"/>
            <a:ext cx="4449556" cy="612412"/>
          </a:xfrm>
        </p:spPr>
        <p:txBody>
          <a:bodyPr>
            <a:noAutofit/>
          </a:bodyPr>
          <a:lstStyle/>
          <a:p>
            <a:r>
              <a:rPr lang="it-IT" sz="5400" b="1" dirty="0"/>
              <a:t>Agenda</a:t>
            </a:r>
          </a:p>
        </p:txBody>
      </p:sp>
      <p:graphicFrame>
        <p:nvGraphicFramePr>
          <p:cNvPr id="3" name="Diagramma 2">
            <a:extLst>
              <a:ext uri="{FF2B5EF4-FFF2-40B4-BE49-F238E27FC236}">
                <a16:creationId xmlns:a16="http://schemas.microsoft.com/office/drawing/2014/main" id="{3F09662E-D27A-4003-9C53-A506BD8ED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945547"/>
              </p:ext>
            </p:extLst>
          </p:nvPr>
        </p:nvGraphicFramePr>
        <p:xfrm>
          <a:off x="533400" y="1397000"/>
          <a:ext cx="84582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640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3" descr="C:\Documents and Settings\wildmava\Local Settings\Temporary Internet Files\Content.IE5\PFNRPD4U\MP900433123[2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457200"/>
            <a:ext cx="2362200" cy="1568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8" name="Picture 3" descr="BaptistSC2_155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4600" y="4778465"/>
            <a:ext cx="2362200" cy="14749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5" name="TextBox 14"/>
          <p:cNvSpPr txBox="1"/>
          <p:nvPr/>
        </p:nvSpPr>
        <p:spPr>
          <a:xfrm>
            <a:off x="2362200" y="1036446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Un Sistema 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Sanitario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… “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fratturato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”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33600" y="4984414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Concepire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nuovi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modelli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di 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Assistenza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e </a:t>
            </a:r>
            <a:r>
              <a:rPr lang="en-US" sz="24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Cura</a:t>
            </a:r>
            <a:r>
              <a:rPr lang="en-US" sz="24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j-ea"/>
                <a:cs typeface="Arial" pitchFamily="34" charset="0"/>
              </a:rPr>
              <a:t> </a:t>
            </a:r>
          </a:p>
        </p:txBody>
      </p:sp>
      <p:pic>
        <p:nvPicPr>
          <p:cNvPr id="6" name="Picture 3" descr="twisted man coordination">
            <a:extLst>
              <a:ext uri="{FF2B5EF4-FFF2-40B4-BE49-F238E27FC236}">
                <a16:creationId xmlns:a16="http://schemas.microsoft.com/office/drawing/2014/main" id="{89F3B80F-D84C-442B-8129-F22F6EE9A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2856" y="1937378"/>
            <a:ext cx="2362200" cy="279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B164CB1-8B43-4DC0-AEF8-BEFABED44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17536" y="2914929"/>
            <a:ext cx="4953000" cy="838200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sz="4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Occorre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sz="3200" b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trovare</a:t>
            </a:r>
            <a:r>
              <a:rPr lang="en-US" sz="3200" b="1" dirty="0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un … </a:t>
            </a:r>
            <a:r>
              <a:rPr lang="en-US" sz="3200" b="1" i="1" dirty="0" err="1">
                <a:solidFill>
                  <a:schemeClr val="accent5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coordinamento</a:t>
            </a:r>
            <a:endParaRPr lang="en-US" sz="3200" b="1" i="1" dirty="0">
              <a:solidFill>
                <a:schemeClr val="accent5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304800" y="1072367"/>
            <a:ext cx="883920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4400" b="1" i="1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Integrated</a:t>
            </a:r>
            <a:r>
              <a:rPr lang="it-IT" sz="4400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 Care </a:t>
            </a:r>
          </a:p>
          <a:p>
            <a:pPr algn="ctr"/>
            <a:r>
              <a:rPr lang="it-IT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b="1" i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crossing the boundaries between primary, community, hospital and social care)</a:t>
            </a:r>
            <a:r>
              <a:rPr lang="it-IT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 </a:t>
            </a:r>
          </a:p>
          <a:p>
            <a:pPr algn="ctr"/>
            <a:endParaRPr lang="it-IT" sz="2800" dirty="0">
              <a:solidFill>
                <a:srgbClr val="0084D1"/>
              </a:solidFill>
              <a:latin typeface="+mj-lt"/>
              <a:ea typeface="+mj-ea"/>
              <a:cs typeface="+mj-cs"/>
            </a:endParaRPr>
          </a:p>
          <a:p>
            <a:pPr algn="ctr"/>
            <a:r>
              <a:rPr lang="it-IT" sz="2800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ovvero … come comporre, dirigere e far esibire una … </a:t>
            </a:r>
          </a:p>
          <a:p>
            <a:pPr algn="ctr"/>
            <a:r>
              <a:rPr lang="it-IT" sz="32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Orchestra Sinfonica</a:t>
            </a:r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4351743" cy="28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23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arrotondato 7"/>
          <p:cNvSpPr/>
          <p:nvPr/>
        </p:nvSpPr>
        <p:spPr>
          <a:xfrm>
            <a:off x="5318013" y="1034823"/>
            <a:ext cx="3545341" cy="490469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350" b="1" dirty="0">
                <a:solidFill>
                  <a:schemeClr val="tx1"/>
                </a:solidFill>
              </a:rPr>
              <a:t>Specialistico II livello (Ospedale)</a:t>
            </a:r>
          </a:p>
        </p:txBody>
      </p:sp>
      <p:sp>
        <p:nvSpPr>
          <p:cNvPr id="7" name="Rettangolo arrotondato 6"/>
          <p:cNvSpPr/>
          <p:nvPr/>
        </p:nvSpPr>
        <p:spPr>
          <a:xfrm>
            <a:off x="5587434" y="1359354"/>
            <a:ext cx="3006498" cy="405969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350" b="1" dirty="0">
                <a:solidFill>
                  <a:schemeClr val="tx1"/>
                </a:solidFill>
              </a:rPr>
              <a:t>Specialistico I livello (Territorio)</a:t>
            </a:r>
          </a:p>
        </p:txBody>
      </p:sp>
      <p:sp>
        <p:nvSpPr>
          <p:cNvPr id="6" name="Rettangolo arrotondato 5"/>
          <p:cNvSpPr/>
          <p:nvPr/>
        </p:nvSpPr>
        <p:spPr>
          <a:xfrm>
            <a:off x="5856853" y="1570264"/>
            <a:ext cx="2467655" cy="314121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350" b="1" dirty="0">
                <a:solidFill>
                  <a:schemeClr val="tx1"/>
                </a:solidFill>
              </a:rPr>
              <a:t>MMG/territorio</a:t>
            </a:r>
          </a:p>
        </p:txBody>
      </p:sp>
      <p:sp>
        <p:nvSpPr>
          <p:cNvPr id="5" name="Ovale 4"/>
          <p:cNvSpPr/>
          <p:nvPr/>
        </p:nvSpPr>
        <p:spPr>
          <a:xfrm>
            <a:off x="6172200" y="2014538"/>
            <a:ext cx="1836964" cy="2252662"/>
          </a:xfrm>
          <a:prstGeom prst="ellipse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it-IT" sz="1200" b="1" dirty="0">
                <a:solidFill>
                  <a:schemeClr val="tx1"/>
                </a:solidFill>
              </a:rPr>
              <a:t>Empowerment/Engagement del Paziente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731" y="2394958"/>
            <a:ext cx="877900" cy="877900"/>
          </a:xfrm>
          <a:prstGeom prst="rect">
            <a:avLst/>
          </a:prstGeom>
        </p:spPr>
      </p:pic>
      <p:sp>
        <p:nvSpPr>
          <p:cNvPr id="9" name="Rettangolo 3">
            <a:extLst>
              <a:ext uri="{FF2B5EF4-FFF2-40B4-BE49-F238E27FC236}">
                <a16:creationId xmlns:a16="http://schemas.microsoft.com/office/drawing/2014/main" id="{6862D062-6B6B-4099-B0F8-62E82B6F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67" y="1671646"/>
            <a:ext cx="4572000" cy="343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7000"/>
              </a:lnSpc>
            </a:pPr>
            <a:r>
              <a:rPr lang="it-IT" altLang="it-IT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CARE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modello 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paziente-centrico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nell’erogazione dei servizi sanitari; 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livelli di assistenza e cura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concentrici e via via più complessi in termini di </a:t>
            </a:r>
            <a:r>
              <a:rPr lang="it-IT" altLang="it-IT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 clinici 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prognosi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terapia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integrazione trasversale dei </a:t>
            </a:r>
            <a:r>
              <a:rPr lang="it-IT" altLang="it-IT" sz="20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di cura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altLang="it-IT" sz="20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it-IT" altLang="it-IT" sz="2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care</a:t>
            </a:r>
            <a:r>
              <a:rPr lang="it-IT" altLang="it-IT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it-IT" altLang="it-IT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7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/>
          <p:nvPr/>
        </p:nvSpPr>
        <p:spPr>
          <a:xfrm>
            <a:off x="490250" y="1373130"/>
            <a:ext cx="81634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defTabSz="914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Percorsi</a:t>
            </a: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di assistenza e cura che integrino vari ambienti (Specialistico, Primario, Domiciliare)</a:t>
            </a:r>
          </a:p>
          <a:p>
            <a:pPr marL="342900" lvl="0" indent="-342900" algn="just" defTabSz="914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srgbClr val="FF0000"/>
                </a:solidFill>
                <a:latin typeface="Calibri"/>
              </a:rPr>
              <a:t>Processi</a:t>
            </a: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 clinici basati sull’evidenza e sulle migliori pratiche (</a:t>
            </a:r>
            <a:r>
              <a:rPr lang="it-IT" sz="2400" b="1" kern="0" dirty="0">
                <a:solidFill>
                  <a:srgbClr val="00B050"/>
                </a:solidFill>
                <a:latin typeface="Calibri"/>
              </a:rPr>
              <a:t>Linee Guida </a:t>
            </a: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e </a:t>
            </a:r>
            <a:r>
              <a:rPr lang="it-IT" sz="2400" b="1" kern="0" dirty="0">
                <a:solidFill>
                  <a:srgbClr val="7030A0"/>
                </a:solidFill>
                <a:latin typeface="Calibri"/>
              </a:rPr>
              <a:t>Protocolli</a:t>
            </a: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)</a:t>
            </a:r>
          </a:p>
          <a:p>
            <a:pPr marL="342900" indent="-342900" algn="just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Pianificazione, produzione, erogazione dei </a:t>
            </a:r>
            <a:r>
              <a:rPr lang="it-IT" sz="2400" b="1" kern="0" dirty="0">
                <a:solidFill>
                  <a:srgbClr val="FF0000"/>
                </a:solidFill>
                <a:latin typeface="Calibri"/>
              </a:rPr>
              <a:t>Servizi</a:t>
            </a: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 </a:t>
            </a:r>
            <a:r>
              <a:rPr lang="it-IT" sz="2400" b="1" kern="0" dirty="0">
                <a:solidFill>
                  <a:srgbClr val="FF0000"/>
                </a:solidFill>
                <a:latin typeface="Calibri"/>
              </a:rPr>
              <a:t>Clinici </a:t>
            </a:r>
            <a:r>
              <a:rPr lang="it-IT" sz="2400" b="1" kern="0" dirty="0">
                <a:solidFill>
                  <a:prstClr val="black"/>
                </a:solidFill>
                <a:latin typeface="Calibri"/>
              </a:rPr>
              <a:t>più appropriati</a:t>
            </a:r>
            <a:endParaRPr lang="it-IT" sz="2400" b="1" kern="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  <a:p>
            <a:pPr marL="342900" lvl="0" indent="-342900" algn="just" defTabSz="914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Attori</a:t>
            </a: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del contesto, con definizione di responsabilità, ruoli e funzioni</a:t>
            </a:r>
          </a:p>
          <a:p>
            <a:pPr marL="342900" lvl="0" indent="-342900" algn="just" defTabSz="914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Meccanismi</a:t>
            </a: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per sostenere approcci collaborativi e cooperativi tra gli attori</a:t>
            </a:r>
          </a:p>
          <a:p>
            <a:pPr marL="342900" lvl="0" indent="-342900" algn="just" defTabSz="9144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Pianificazione e gestione operativa delle </a:t>
            </a:r>
            <a:r>
              <a:rPr lang="it-IT" sz="2400" b="1" kern="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Risorse</a:t>
            </a: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</a:t>
            </a:r>
            <a:r>
              <a:rPr lang="it-IT" sz="2400" b="1" kern="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Sanitarie</a:t>
            </a:r>
            <a:r>
              <a:rPr lang="it-IT" sz="2400" b="1" kern="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 complessivamente coinvolte</a:t>
            </a:r>
          </a:p>
        </p:txBody>
      </p:sp>
      <p:sp>
        <p:nvSpPr>
          <p:cNvPr id="3" name="Rettangolo 2"/>
          <p:cNvSpPr/>
          <p:nvPr/>
        </p:nvSpPr>
        <p:spPr>
          <a:xfrm>
            <a:off x="2667000" y="615607"/>
            <a:ext cx="6477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3200" b="1" i="1" dirty="0" err="1">
                <a:solidFill>
                  <a:srgbClr val="0084D1"/>
                </a:solidFill>
                <a:latin typeface="+mj-lt"/>
                <a:ea typeface="+mj-ea"/>
                <a:cs typeface="+mj-cs"/>
              </a:rPr>
              <a:t>Integrated</a:t>
            </a:r>
            <a:r>
              <a:rPr lang="it-IT" sz="3200" b="1" i="1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 Care</a:t>
            </a:r>
            <a:r>
              <a:rPr lang="it-IT" sz="3200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: gli </a:t>
            </a:r>
            <a:r>
              <a:rPr lang="it-IT" sz="3200" b="1" i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ingredienti</a:t>
            </a:r>
            <a:endParaRPr lang="it-IT" sz="3200" dirty="0">
              <a:solidFill>
                <a:srgbClr val="008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32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/>
          <p:cNvSpPr/>
          <p:nvPr/>
        </p:nvSpPr>
        <p:spPr>
          <a:xfrm>
            <a:off x="3505200" y="323220"/>
            <a:ext cx="525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i="1" dirty="0" err="1">
                <a:solidFill>
                  <a:srgbClr val="0084D1"/>
                </a:solidFill>
                <a:latin typeface="+mj-lt"/>
                <a:ea typeface="+mj-ea"/>
                <a:cs typeface="+mj-cs"/>
              </a:rPr>
              <a:t>Integrated</a:t>
            </a:r>
            <a:r>
              <a:rPr lang="it-IT" sz="2400" b="1" i="1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 Care</a:t>
            </a:r>
            <a:r>
              <a:rPr lang="it-IT" sz="2400" dirty="0">
                <a:solidFill>
                  <a:srgbClr val="0084D1"/>
                </a:solidFill>
                <a:latin typeface="+mj-lt"/>
                <a:ea typeface="+mj-ea"/>
                <a:cs typeface="+mj-cs"/>
              </a:rPr>
              <a:t>: le </a:t>
            </a:r>
            <a:r>
              <a:rPr lang="it-IT" sz="2400" b="1" i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coordinate</a:t>
            </a:r>
            <a:endParaRPr lang="it-IT" sz="2400" dirty="0">
              <a:solidFill>
                <a:srgbClr val="0084D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Rettangolo arrotondato 1"/>
          <p:cNvSpPr/>
          <p:nvPr/>
        </p:nvSpPr>
        <p:spPr>
          <a:xfrm>
            <a:off x="1388124" y="990600"/>
            <a:ext cx="6510969" cy="535511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Integrazione di SISTEMA</a:t>
            </a:r>
          </a:p>
        </p:txBody>
      </p:sp>
      <p:sp>
        <p:nvSpPr>
          <p:cNvPr id="3" name="Ovale 2"/>
          <p:cNvSpPr/>
          <p:nvPr/>
        </p:nvSpPr>
        <p:spPr>
          <a:xfrm>
            <a:off x="1602955" y="1676400"/>
            <a:ext cx="6103344" cy="452701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Integrazione ORGANIZZATIVA</a:t>
            </a:r>
          </a:p>
        </p:txBody>
      </p:sp>
      <p:sp>
        <p:nvSpPr>
          <p:cNvPr id="4" name="Ovale 3"/>
          <p:cNvSpPr/>
          <p:nvPr/>
        </p:nvSpPr>
        <p:spPr>
          <a:xfrm>
            <a:off x="2291509" y="2819400"/>
            <a:ext cx="4726236" cy="3052589"/>
          </a:xfrm>
          <a:prstGeom prst="ellipse">
            <a:avLst/>
          </a:prstGeom>
          <a:solidFill>
            <a:srgbClr val="FF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Integrazione PROFESSIONALE</a:t>
            </a:r>
          </a:p>
        </p:txBody>
      </p:sp>
      <p:sp>
        <p:nvSpPr>
          <p:cNvPr id="5" name="Ovale 4"/>
          <p:cNvSpPr/>
          <p:nvPr/>
        </p:nvSpPr>
        <p:spPr>
          <a:xfrm>
            <a:off x="3116229" y="3886200"/>
            <a:ext cx="3076796" cy="187562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Integrazione dei SERVIZI</a:t>
            </a:r>
          </a:p>
        </p:txBody>
      </p:sp>
      <p:sp>
        <p:nvSpPr>
          <p:cNvPr id="6" name="Smile 5"/>
          <p:cNvSpPr/>
          <p:nvPr/>
        </p:nvSpPr>
        <p:spPr>
          <a:xfrm>
            <a:off x="4324121" y="4885980"/>
            <a:ext cx="661012" cy="677538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50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95600" y="305811"/>
            <a:ext cx="5816103" cy="612412"/>
          </a:xfrm>
        </p:spPr>
        <p:txBody>
          <a:bodyPr>
            <a:noAutofit/>
          </a:bodyPr>
          <a:lstStyle/>
          <a:p>
            <a:r>
              <a:rPr lang="it-IT" sz="5400" b="1" dirty="0"/>
              <a:t>Linee Guida (LG)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990600" y="1447800"/>
            <a:ext cx="705678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sz="1200" dirty="0"/>
          </a:p>
          <a:p>
            <a:pPr marL="342900" indent="-342900">
              <a:buFont typeface="Arial" pitchFamily="34" charset="0"/>
              <a:buChar char="•"/>
            </a:pPr>
            <a:r>
              <a:rPr lang="it-IT" sz="2200" dirty="0"/>
              <a:t>Insieme delle </a:t>
            </a:r>
            <a:r>
              <a:rPr lang="it-IT" sz="2200" b="1" dirty="0">
                <a:solidFill>
                  <a:srgbClr val="C00000"/>
                </a:solidFill>
              </a:rPr>
              <a:t>raccomandazioni</a:t>
            </a:r>
            <a:r>
              <a:rPr lang="it-IT" sz="2200" dirty="0"/>
              <a:t> di comportamento clinico-assistenziale, prodotte attraverso un processo sistematico, allo scopo di assistere gli operatori nel prendere </a:t>
            </a:r>
            <a:r>
              <a:rPr lang="it-IT" sz="2200" b="1" i="1" dirty="0">
                <a:solidFill>
                  <a:srgbClr val="0070C0"/>
                </a:solidFill>
              </a:rPr>
              <a:t>decisioni</a:t>
            </a:r>
            <a:r>
              <a:rPr lang="it-IT" sz="2200" dirty="0"/>
              <a:t> sulle modalità di assistenza più appropriate ed efficaci, al fine di raggiungere gli obiettivi di cui gli operatori sono responsabili in una specifica situazione clinica.</a:t>
            </a:r>
          </a:p>
          <a:p>
            <a:endParaRPr lang="it-IT" sz="2200" dirty="0"/>
          </a:p>
          <a:p>
            <a:pPr marL="342900" indent="-342900">
              <a:buFont typeface="Arial" pitchFamily="34" charset="0"/>
              <a:buChar char="•"/>
            </a:pPr>
            <a:r>
              <a:rPr lang="it-IT" sz="2200" dirty="0"/>
              <a:t>Le </a:t>
            </a:r>
            <a:r>
              <a:rPr lang="it-IT" sz="2200" b="1" dirty="0">
                <a:solidFill>
                  <a:srgbClr val="C00000"/>
                </a:solidFill>
              </a:rPr>
              <a:t>raccomandazioni</a:t>
            </a:r>
            <a:r>
              <a:rPr lang="it-IT" sz="2200" dirty="0"/>
              <a:t> sono finalizzate a ottimizzare l’assistenza per i pazienti, e sono basate su una revisione sistematica delle evidenze e sulla valutazione di benefici e rischi di opzioni alternative.</a:t>
            </a:r>
          </a:p>
        </p:txBody>
      </p:sp>
    </p:spTree>
    <p:extLst>
      <p:ext uri="{BB962C8B-B14F-4D97-AF65-F5344CB8AC3E}">
        <p14:creationId xmlns:p14="http://schemas.microsoft.com/office/powerpoint/2010/main" val="308857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62147" y="305811"/>
            <a:ext cx="4449556" cy="612412"/>
          </a:xfrm>
        </p:spPr>
        <p:txBody>
          <a:bodyPr>
            <a:noAutofit/>
          </a:bodyPr>
          <a:lstStyle/>
          <a:p>
            <a:r>
              <a:rPr lang="it-IT" sz="5400" b="1" dirty="0"/>
              <a:t>Linee Guida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747877" y="1295400"/>
            <a:ext cx="76482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Tutte le raccomandazioni di ogni linea guida devono avere due requisiti essenziali: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Classe delle raccomandazioni</a:t>
            </a:r>
            <a:r>
              <a:rPr lang="it-IT" dirty="0"/>
              <a:t>: è la probabilità che l’applicazione di una raccomandazione determini un miglioramento dello stato di salute della popolazione a cui la raccomandazione è rivolta, generalmente viene indicata con le prime lettere dell’alfabeto da A (per le migliori) ad E (raccomandazioni deboli o addirittura sconsigliate).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Livello di evidenza</a:t>
            </a:r>
            <a:r>
              <a:rPr lang="it-IT" dirty="0"/>
              <a:t>: è la probabilità che un certo numero di conoscenze sia derivato da studi validati, pianificati e condotti in modo tale da produrre informazioni valide e prive di errori sistematici. Vengono identificati spesso con un numero romano (dipende dall’agenzia che li rilascia) da “I” per prove ottenute da più studi clinici randomizzati e/o revisioni sistematiche di studi randomizzati fino a “VI” per quelle prove basate da opinioni di esperti, gruppi e comitati.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4006185594"/>
      </p:ext>
    </p:extLst>
  </p:cSld>
  <p:clrMapOvr>
    <a:masterClrMapping/>
  </p:clrMapOvr>
</p:sld>
</file>

<file path=ppt/theme/theme1.xml><?xml version="1.0" encoding="utf-8"?>
<a:theme xmlns:a="http://schemas.openxmlformats.org/drawingml/2006/main" name="2_eligo template_with logo_white">
  <a:themeElements>
    <a:clrScheme name="2_eligo template_with logo_white 1">
      <a:dk1>
        <a:srgbClr val="000000"/>
      </a:dk1>
      <a:lt1>
        <a:srgbClr val="FFFFFF"/>
      </a:lt1>
      <a:dk2>
        <a:srgbClr val="C60C30"/>
      </a:dk2>
      <a:lt2>
        <a:srgbClr val="FFFFFF"/>
      </a:lt2>
      <a:accent1>
        <a:srgbClr val="C60C30"/>
      </a:accent1>
      <a:accent2>
        <a:srgbClr val="009AA6"/>
      </a:accent2>
      <a:accent3>
        <a:srgbClr val="FFFFFF"/>
      </a:accent3>
      <a:accent4>
        <a:srgbClr val="000000"/>
      </a:accent4>
      <a:accent5>
        <a:srgbClr val="DFAAAD"/>
      </a:accent5>
      <a:accent6>
        <a:srgbClr val="008B96"/>
      </a:accent6>
      <a:hlink>
        <a:srgbClr val="002060"/>
      </a:hlink>
      <a:folHlink>
        <a:srgbClr val="C2BDBF"/>
      </a:folHlink>
    </a:clrScheme>
    <a:fontScheme name="2_eligo template_with logo_white">
      <a:majorFont>
        <a:latin typeface="Myriad Pro Cond"/>
        <a:ea typeface="ＭＳ Ｐゴシック"/>
        <a:cs typeface="Calibri"/>
      </a:majorFont>
      <a:minorFont>
        <a:latin typeface="Myriad Pro Cond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eligo template_with logo_white 1">
        <a:dk1>
          <a:srgbClr val="000000"/>
        </a:dk1>
        <a:lt1>
          <a:srgbClr val="FFFFFF"/>
        </a:lt1>
        <a:dk2>
          <a:srgbClr val="C60C30"/>
        </a:dk2>
        <a:lt2>
          <a:srgbClr val="FFFFFF"/>
        </a:lt2>
        <a:accent1>
          <a:srgbClr val="C60C3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DFAAAD"/>
        </a:accent5>
        <a:accent6>
          <a:srgbClr val="008B96"/>
        </a:accent6>
        <a:hlink>
          <a:srgbClr val="002060"/>
        </a:hlink>
        <a:folHlink>
          <a:srgbClr val="C2BDB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AC7E0AF-2126-47F8-BBD4-8D75DB92AFD4}"/>
    </a:ext>
  </a:extLst>
</a:theme>
</file>

<file path=ppt/theme/theme2.xml><?xml version="1.0" encoding="utf-8"?>
<a:theme xmlns:a="http://schemas.openxmlformats.org/drawingml/2006/main" name="Personalizza struttura">
  <a:themeElements>
    <a:clrScheme name="Personalizza struttur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ersonalizza struttur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ersonalizza struttur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sonalizza struttur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sonalizza struttur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ehealth_powerpoint_v4.potx" id="{5E513EBB-9F3A-45C2-9CF7-ECE39AE130F1}" vid="{A95D2744-07E6-4E0B-B753-A4672121507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ersonalizza struttura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2_eligo template_with logo_white 1">
    <a:dk1>
      <a:srgbClr val="000000"/>
    </a:dk1>
    <a:lt1>
      <a:srgbClr val="FFFFFF"/>
    </a:lt1>
    <a:dk2>
      <a:srgbClr val="C60C30"/>
    </a:dk2>
    <a:lt2>
      <a:srgbClr val="FFFFFF"/>
    </a:lt2>
    <a:accent1>
      <a:srgbClr val="C60C30"/>
    </a:accent1>
    <a:accent2>
      <a:srgbClr val="009AA6"/>
    </a:accent2>
    <a:accent3>
      <a:srgbClr val="FFFFFF"/>
    </a:accent3>
    <a:accent4>
      <a:srgbClr val="000000"/>
    </a:accent4>
    <a:accent5>
      <a:srgbClr val="DFAAAD"/>
    </a:accent5>
    <a:accent6>
      <a:srgbClr val="008B96"/>
    </a:accent6>
    <a:hlink>
      <a:srgbClr val="002060"/>
    </a:hlink>
    <a:folHlink>
      <a:srgbClr val="C2BD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02B392D869F044582D17ADCD8E176E1" ma:contentTypeVersion="9" ma:contentTypeDescription="Creare un nuovo documento." ma:contentTypeScope="" ma:versionID="cdeb62fe031afbd192913014e08c4035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de64c311e8691415736e5719969f95fe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bd42e5a-aa3e-40a5-929b-a7e251e79455" xsi:nil="true"/>
    <lcf76f155ced4ddcb4097134ff3c332f xmlns="6f473069-c0e3-499c-a13a-ad6d47d60cd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1D8D7F-F4B7-4589-94A3-E582ACC144F8}"/>
</file>

<file path=customXml/itemProps2.xml><?xml version="1.0" encoding="utf-8"?>
<ds:datastoreItem xmlns:ds="http://schemas.openxmlformats.org/officeDocument/2006/customXml" ds:itemID="{EFD919E0-D630-406F-8FB8-F0230F141C11}"/>
</file>

<file path=customXml/itemProps3.xml><?xml version="1.0" encoding="utf-8"?>
<ds:datastoreItem xmlns:ds="http://schemas.openxmlformats.org/officeDocument/2006/customXml" ds:itemID="{C95204AE-54BD-4782-AD85-85463221A9C7}"/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1451</TotalTime>
  <Words>908</Words>
  <Application>Microsoft Office PowerPoint</Application>
  <PresentationFormat>Presentazione su schermo (4:3)</PresentationFormat>
  <Paragraphs>101</Paragraphs>
  <Slides>13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10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5" baseType="lpstr">
      <vt:lpstr>ＭＳ Ｐゴシック</vt:lpstr>
      <vt:lpstr>Arial</vt:lpstr>
      <vt:lpstr>Calibri</vt:lpstr>
      <vt:lpstr>Courier New</vt:lpstr>
      <vt:lpstr>Georgia</vt:lpstr>
      <vt:lpstr>Myriad Pro Cond</vt:lpstr>
      <vt:lpstr>Myriad Web Pro</vt:lpstr>
      <vt:lpstr>Myriad Web Pro Condensed</vt:lpstr>
      <vt:lpstr>Times New Roman</vt:lpstr>
      <vt:lpstr>Wingdings</vt:lpstr>
      <vt:lpstr>2_eligo template_with logo_white</vt:lpstr>
      <vt:lpstr>Personalizza struttura</vt:lpstr>
      <vt:lpstr>Presentazione standard di PowerPoint</vt:lpstr>
      <vt:lpstr>Agenda</vt:lpstr>
      <vt:lpstr> Occorre trovare un … coordinamento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Linee Guida (LG)</vt:lpstr>
      <vt:lpstr>Linee Guida</vt:lpstr>
      <vt:lpstr>Protocolli</vt:lpstr>
      <vt:lpstr>Percorso Assistenziale (PA)</vt:lpstr>
      <vt:lpstr>Percorso Assistenziale</vt:lpstr>
      <vt:lpstr>Processo</vt:lpstr>
    </vt:vector>
  </TitlesOfParts>
  <Company>Iowa Health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Chronic Care Disease Management: Elevating Practice, Engaging Patients and Driving Best Outcomes</dc:title>
  <dc:creator>wildmava</dc:creator>
  <cp:lastModifiedBy>Domenico Conforti</cp:lastModifiedBy>
  <cp:revision>149</cp:revision>
  <dcterms:created xsi:type="dcterms:W3CDTF">2011-03-02T19:27:41Z</dcterms:created>
  <dcterms:modified xsi:type="dcterms:W3CDTF">2023-12-19T10:30:53Z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