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diagrams/data1.xml" ContentType="application/vnd.openxmlformats-officedocument.drawingml.diagramData+xml"/>
  <Override PartName="/ppt/presentation.xml" ContentType="application/vnd.openxmlformats-officedocument.presentationml.presentation.main+xml"/>
  <Override PartName="/ppt/slides/slide4.xml" ContentType="application/vnd.openxmlformats-officedocument.presentationml.slide+xml"/>
  <Override PartName="/ppt/slides/slide1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2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0.xml" ContentType="application/vnd.openxmlformats-officedocument.presentationml.slide+xml"/>
  <Override PartName="/ppt/slides/slide19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15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8.xml" ContentType="application/vnd.openxmlformats-officedocument.presentationml.slide+xml"/>
  <Override PartName="/ppt/slideMasters/slideMaster2.xml" ContentType="application/vnd.openxmlformats-officedocument.presentationml.slideMaster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1.xml" ContentType="application/vnd.openxmlformats-officedocument.drawingml.diagramStyle+xml"/>
  <Override PartName="/ppt/diagrams/layout1.xml" ContentType="application/vnd.openxmlformats-officedocument.drawingml.diagramLayout+xml"/>
  <Override PartName="/ppt/theme/themeOverride1.xml" ContentType="application/vnd.openxmlformats-officedocument.themeOverrid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diagrams/drawing1.xml" ContentType="application/vnd.ms-office.drawingml.diagramDrawing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9" r:id="rId1"/>
    <p:sldMasterId id="2147483751" r:id="rId2"/>
  </p:sldMasterIdLst>
  <p:notesMasterIdLst>
    <p:notesMasterId r:id="rId22"/>
  </p:notesMasterIdLst>
  <p:sldIdLst>
    <p:sldId id="370" r:id="rId3"/>
    <p:sldId id="262" r:id="rId4"/>
    <p:sldId id="377" r:id="rId5"/>
    <p:sldId id="263" r:id="rId6"/>
    <p:sldId id="354" r:id="rId7"/>
    <p:sldId id="356" r:id="rId8"/>
    <p:sldId id="378" r:id="rId9"/>
    <p:sldId id="371" r:id="rId10"/>
    <p:sldId id="264" r:id="rId11"/>
    <p:sldId id="266" r:id="rId12"/>
    <p:sldId id="272" r:id="rId13"/>
    <p:sldId id="274" r:id="rId14"/>
    <p:sldId id="284" r:id="rId15"/>
    <p:sldId id="373" r:id="rId16"/>
    <p:sldId id="372" r:id="rId17"/>
    <p:sldId id="379" r:id="rId18"/>
    <p:sldId id="374" r:id="rId19"/>
    <p:sldId id="265" r:id="rId20"/>
    <p:sldId id="37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FF3B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06" autoAdjust="0"/>
    <p:restoredTop sz="93979" autoAdjust="0"/>
  </p:normalViewPr>
  <p:slideViewPr>
    <p:cSldViewPr>
      <p:cViewPr varScale="1">
        <p:scale>
          <a:sx n="131" d="100"/>
          <a:sy n="131" d="100"/>
        </p:scale>
        <p:origin x="1656" y="1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035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28" Type="http://schemas.openxmlformats.org/officeDocument/2006/relationships/customXml" Target="../customXml/item2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customXml" Target="../customXml/item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30893AE-28B8-4435-826C-DB9BDF740031}" type="doc">
      <dgm:prSet loTypeId="urn:microsoft.com/office/officeart/2005/8/layout/list1" loCatId="list" qsTypeId="urn:microsoft.com/office/officeart/2005/8/quickstyle/3d3" qsCatId="3D" csTypeId="urn:microsoft.com/office/officeart/2005/8/colors/colorful5" csCatId="colorful" phldr="1"/>
      <dgm:spPr/>
      <dgm:t>
        <a:bodyPr/>
        <a:lstStyle/>
        <a:p>
          <a:endParaRPr lang="it-IT"/>
        </a:p>
      </dgm:t>
    </dgm:pt>
    <dgm:pt modelId="{31A2D1DD-E621-4754-98BD-FB9EA2B86E1C}">
      <dgm:prSet phldrT="[Testo]"/>
      <dgm:spPr/>
      <dgm:t>
        <a:bodyPr/>
        <a:lstStyle/>
        <a:p>
          <a:r>
            <a:rPr lang="it-IT" b="1" dirty="0"/>
            <a:t>Rappresentazione sistematica del dominio clinico</a:t>
          </a:r>
        </a:p>
      </dgm:t>
    </dgm:pt>
    <dgm:pt modelId="{B761210D-1B1F-41A1-A28E-DBB434498A68}" type="parTrans" cxnId="{90AC88EB-2A20-4F0C-869A-A78A7939E85C}">
      <dgm:prSet/>
      <dgm:spPr/>
      <dgm:t>
        <a:bodyPr/>
        <a:lstStyle/>
        <a:p>
          <a:endParaRPr lang="it-IT"/>
        </a:p>
      </dgm:t>
    </dgm:pt>
    <dgm:pt modelId="{295BA232-A70B-481C-A285-A12BFAB0595B}" type="sibTrans" cxnId="{90AC88EB-2A20-4F0C-869A-A78A7939E85C}">
      <dgm:prSet/>
      <dgm:spPr/>
      <dgm:t>
        <a:bodyPr/>
        <a:lstStyle/>
        <a:p>
          <a:endParaRPr lang="it-IT"/>
        </a:p>
      </dgm:t>
    </dgm:pt>
    <dgm:pt modelId="{D3F2291E-8AA5-477D-ADDA-19E6319F027F}">
      <dgm:prSet phldrT="[Testo]"/>
      <dgm:spPr/>
      <dgm:t>
        <a:bodyPr/>
        <a:lstStyle/>
        <a:p>
          <a:r>
            <a:rPr lang="it-IT" b="1" dirty="0"/>
            <a:t>Definizione dei possibili scenari applicativi</a:t>
          </a:r>
        </a:p>
      </dgm:t>
    </dgm:pt>
    <dgm:pt modelId="{B86E78EC-030D-4A84-8B9E-16705B93A00A}" type="parTrans" cxnId="{FCEBB7E2-06D5-488B-83F4-7E9B1BB8EB7C}">
      <dgm:prSet/>
      <dgm:spPr/>
      <dgm:t>
        <a:bodyPr/>
        <a:lstStyle/>
        <a:p>
          <a:endParaRPr lang="it-IT"/>
        </a:p>
      </dgm:t>
    </dgm:pt>
    <dgm:pt modelId="{025CE76B-39E6-4227-9BA8-2E69FDB69A27}" type="sibTrans" cxnId="{FCEBB7E2-06D5-488B-83F4-7E9B1BB8EB7C}">
      <dgm:prSet/>
      <dgm:spPr/>
      <dgm:t>
        <a:bodyPr/>
        <a:lstStyle/>
        <a:p>
          <a:endParaRPr lang="it-IT"/>
        </a:p>
      </dgm:t>
    </dgm:pt>
    <dgm:pt modelId="{7CA73C65-DF4D-467F-B491-6E91651B753D}">
      <dgm:prSet phldrT="[Testo]"/>
      <dgm:spPr/>
      <dgm:t>
        <a:bodyPr/>
        <a:lstStyle/>
        <a:p>
          <a:r>
            <a:rPr lang="it-IT" b="1" dirty="0"/>
            <a:t>Analisi e definizione dei relativi workflow clinici</a:t>
          </a:r>
        </a:p>
      </dgm:t>
    </dgm:pt>
    <dgm:pt modelId="{D365B83D-C6A9-455B-87BA-D5FF9A74372F}" type="parTrans" cxnId="{2DBA76C2-612B-4B04-A47A-CE8E0EEF2493}">
      <dgm:prSet/>
      <dgm:spPr/>
      <dgm:t>
        <a:bodyPr/>
        <a:lstStyle/>
        <a:p>
          <a:endParaRPr lang="it-IT"/>
        </a:p>
      </dgm:t>
    </dgm:pt>
    <dgm:pt modelId="{1F7C0598-B81C-4F09-93D2-D3C69BEBAD25}" type="sibTrans" cxnId="{2DBA76C2-612B-4B04-A47A-CE8E0EEF2493}">
      <dgm:prSet/>
      <dgm:spPr/>
      <dgm:t>
        <a:bodyPr/>
        <a:lstStyle/>
        <a:p>
          <a:endParaRPr lang="it-IT"/>
        </a:p>
      </dgm:t>
    </dgm:pt>
    <dgm:pt modelId="{3EF8B87C-B0A9-4052-ADCD-2DFA0467A3F5}">
      <dgm:prSet phldrT="[Testo]"/>
      <dgm:spPr/>
      <dgm:t>
        <a:bodyPr/>
        <a:lstStyle/>
        <a:p>
          <a:r>
            <a:rPr lang="it-IT" b="1" dirty="0"/>
            <a:t>Disegno dell’architettura organizzativa</a:t>
          </a:r>
        </a:p>
      </dgm:t>
    </dgm:pt>
    <dgm:pt modelId="{B51BAAC6-46DD-47C4-BDBF-13CDD3DBA788}" type="parTrans" cxnId="{A84E730A-63C6-4AFE-81C5-4A622711F898}">
      <dgm:prSet/>
      <dgm:spPr/>
      <dgm:t>
        <a:bodyPr/>
        <a:lstStyle/>
        <a:p>
          <a:endParaRPr lang="it-IT"/>
        </a:p>
      </dgm:t>
    </dgm:pt>
    <dgm:pt modelId="{253FF396-0E25-4C51-B02D-497AB81E99C5}" type="sibTrans" cxnId="{A84E730A-63C6-4AFE-81C5-4A622711F898}">
      <dgm:prSet/>
      <dgm:spPr/>
      <dgm:t>
        <a:bodyPr/>
        <a:lstStyle/>
        <a:p>
          <a:endParaRPr lang="it-IT"/>
        </a:p>
      </dgm:t>
    </dgm:pt>
    <dgm:pt modelId="{3227B3F9-E5A8-43F3-85CC-E7E3782C4D03}">
      <dgm:prSet phldrT="[Testo]"/>
      <dgm:spPr/>
      <dgm:t>
        <a:bodyPr/>
        <a:lstStyle/>
        <a:p>
          <a:r>
            <a:rPr lang="it-IT" b="1" dirty="0"/>
            <a:t>Allocazione delle risorse sanitarie</a:t>
          </a:r>
        </a:p>
      </dgm:t>
    </dgm:pt>
    <dgm:pt modelId="{40E735C8-5ED7-47FF-9567-D539158E77BC}" type="parTrans" cxnId="{C25ECC1A-A3C9-4BD5-A129-6339E3B3BCCD}">
      <dgm:prSet/>
      <dgm:spPr/>
      <dgm:t>
        <a:bodyPr/>
        <a:lstStyle/>
        <a:p>
          <a:endParaRPr lang="it-IT"/>
        </a:p>
      </dgm:t>
    </dgm:pt>
    <dgm:pt modelId="{C51BC9C3-8360-4FF8-A9B2-4E5FF0701169}" type="sibTrans" cxnId="{C25ECC1A-A3C9-4BD5-A129-6339E3B3BCCD}">
      <dgm:prSet/>
      <dgm:spPr/>
      <dgm:t>
        <a:bodyPr/>
        <a:lstStyle/>
        <a:p>
          <a:endParaRPr lang="it-IT"/>
        </a:p>
      </dgm:t>
    </dgm:pt>
    <dgm:pt modelId="{E1164259-93EC-4D58-A3EC-0D89A7AA704C}">
      <dgm:prSet phldrT="[Testo]"/>
      <dgm:spPr/>
      <dgm:t>
        <a:bodyPr/>
        <a:lstStyle/>
        <a:p>
          <a:r>
            <a:rPr lang="it-IT" b="1" dirty="0"/>
            <a:t>Sviluppo della piattaforma tecnologica di servizi digitali</a:t>
          </a:r>
        </a:p>
      </dgm:t>
    </dgm:pt>
    <dgm:pt modelId="{051F6ADC-6390-4D84-AE6C-899A5F40CF7E}" type="parTrans" cxnId="{8006827E-3975-4531-BA1B-21BF149A18D7}">
      <dgm:prSet/>
      <dgm:spPr/>
      <dgm:t>
        <a:bodyPr/>
        <a:lstStyle/>
        <a:p>
          <a:endParaRPr lang="it-IT"/>
        </a:p>
      </dgm:t>
    </dgm:pt>
    <dgm:pt modelId="{51A3EC9B-0178-43E2-9863-6934B3FD8957}" type="sibTrans" cxnId="{8006827E-3975-4531-BA1B-21BF149A18D7}">
      <dgm:prSet/>
      <dgm:spPr/>
      <dgm:t>
        <a:bodyPr/>
        <a:lstStyle/>
        <a:p>
          <a:endParaRPr lang="it-IT"/>
        </a:p>
      </dgm:t>
    </dgm:pt>
    <dgm:pt modelId="{1C479378-B328-422E-99D9-1B3972C390CA}" type="pres">
      <dgm:prSet presAssocID="{630893AE-28B8-4435-826C-DB9BDF740031}" presName="linear" presStyleCnt="0">
        <dgm:presLayoutVars>
          <dgm:dir/>
          <dgm:animLvl val="lvl"/>
          <dgm:resizeHandles val="exact"/>
        </dgm:presLayoutVars>
      </dgm:prSet>
      <dgm:spPr/>
    </dgm:pt>
    <dgm:pt modelId="{B20E0775-242A-4422-9FAF-5EF924051C5C}" type="pres">
      <dgm:prSet presAssocID="{31A2D1DD-E621-4754-98BD-FB9EA2B86E1C}" presName="parentLin" presStyleCnt="0"/>
      <dgm:spPr/>
    </dgm:pt>
    <dgm:pt modelId="{8F677011-2943-4FA9-A18B-8E28B85733BE}" type="pres">
      <dgm:prSet presAssocID="{31A2D1DD-E621-4754-98BD-FB9EA2B86E1C}" presName="parentLeftMargin" presStyleLbl="node1" presStyleIdx="0" presStyleCnt="6"/>
      <dgm:spPr/>
    </dgm:pt>
    <dgm:pt modelId="{463404F4-301F-4CE0-A8C6-6BE208A136E0}" type="pres">
      <dgm:prSet presAssocID="{31A2D1DD-E621-4754-98BD-FB9EA2B86E1C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5CAEF9A8-E5C6-445C-B048-56F68A0260D2}" type="pres">
      <dgm:prSet presAssocID="{31A2D1DD-E621-4754-98BD-FB9EA2B86E1C}" presName="negativeSpace" presStyleCnt="0"/>
      <dgm:spPr/>
    </dgm:pt>
    <dgm:pt modelId="{03AF5CDC-2430-49FA-84FE-567E5A86707A}" type="pres">
      <dgm:prSet presAssocID="{31A2D1DD-E621-4754-98BD-FB9EA2B86E1C}" presName="childText" presStyleLbl="conFgAcc1" presStyleIdx="0" presStyleCnt="6">
        <dgm:presLayoutVars>
          <dgm:bulletEnabled val="1"/>
        </dgm:presLayoutVars>
      </dgm:prSet>
      <dgm:spPr/>
    </dgm:pt>
    <dgm:pt modelId="{E7D5B54D-ED72-4113-8994-1FD3535759E3}" type="pres">
      <dgm:prSet presAssocID="{295BA232-A70B-481C-A285-A12BFAB0595B}" presName="spaceBetweenRectangles" presStyleCnt="0"/>
      <dgm:spPr/>
    </dgm:pt>
    <dgm:pt modelId="{0F2967A5-547B-4088-9BCB-1CA083451199}" type="pres">
      <dgm:prSet presAssocID="{D3F2291E-8AA5-477D-ADDA-19E6319F027F}" presName="parentLin" presStyleCnt="0"/>
      <dgm:spPr/>
    </dgm:pt>
    <dgm:pt modelId="{BDBACF05-7638-4B8A-9D00-DE154056955C}" type="pres">
      <dgm:prSet presAssocID="{D3F2291E-8AA5-477D-ADDA-19E6319F027F}" presName="parentLeftMargin" presStyleLbl="node1" presStyleIdx="0" presStyleCnt="6"/>
      <dgm:spPr/>
    </dgm:pt>
    <dgm:pt modelId="{C5BACF37-70CD-419C-8DD5-78A962FC420F}" type="pres">
      <dgm:prSet presAssocID="{D3F2291E-8AA5-477D-ADDA-19E6319F027F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45EB5362-0442-4D58-9A15-969AB74FF4AD}" type="pres">
      <dgm:prSet presAssocID="{D3F2291E-8AA5-477D-ADDA-19E6319F027F}" presName="negativeSpace" presStyleCnt="0"/>
      <dgm:spPr/>
    </dgm:pt>
    <dgm:pt modelId="{67C448C5-704B-4F56-9FC5-4CBDD5B283E2}" type="pres">
      <dgm:prSet presAssocID="{D3F2291E-8AA5-477D-ADDA-19E6319F027F}" presName="childText" presStyleLbl="conFgAcc1" presStyleIdx="1" presStyleCnt="6">
        <dgm:presLayoutVars>
          <dgm:bulletEnabled val="1"/>
        </dgm:presLayoutVars>
      </dgm:prSet>
      <dgm:spPr/>
    </dgm:pt>
    <dgm:pt modelId="{29DEF356-4324-49D3-AB7D-0F292DA79865}" type="pres">
      <dgm:prSet presAssocID="{025CE76B-39E6-4227-9BA8-2E69FDB69A27}" presName="spaceBetweenRectangles" presStyleCnt="0"/>
      <dgm:spPr/>
    </dgm:pt>
    <dgm:pt modelId="{C1366F6A-BA60-4172-A9BB-4EDF21A491FD}" type="pres">
      <dgm:prSet presAssocID="{7CA73C65-DF4D-467F-B491-6E91651B753D}" presName="parentLin" presStyleCnt="0"/>
      <dgm:spPr/>
    </dgm:pt>
    <dgm:pt modelId="{918CF898-1A5B-4220-A9B8-04E0624B4CC5}" type="pres">
      <dgm:prSet presAssocID="{7CA73C65-DF4D-467F-B491-6E91651B753D}" presName="parentLeftMargin" presStyleLbl="node1" presStyleIdx="1" presStyleCnt="6"/>
      <dgm:spPr/>
    </dgm:pt>
    <dgm:pt modelId="{4C5C96B5-6CE9-41C2-8231-F65FA63F6F4D}" type="pres">
      <dgm:prSet presAssocID="{7CA73C65-DF4D-467F-B491-6E91651B753D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2DCE1347-87AF-4C3C-B583-D1FCCCC2475F}" type="pres">
      <dgm:prSet presAssocID="{7CA73C65-DF4D-467F-B491-6E91651B753D}" presName="negativeSpace" presStyleCnt="0"/>
      <dgm:spPr/>
    </dgm:pt>
    <dgm:pt modelId="{7F4B502A-802D-4A84-A3CA-748EB98C4CA1}" type="pres">
      <dgm:prSet presAssocID="{7CA73C65-DF4D-467F-B491-6E91651B753D}" presName="childText" presStyleLbl="conFgAcc1" presStyleIdx="2" presStyleCnt="6">
        <dgm:presLayoutVars>
          <dgm:bulletEnabled val="1"/>
        </dgm:presLayoutVars>
      </dgm:prSet>
      <dgm:spPr/>
    </dgm:pt>
    <dgm:pt modelId="{B53B5C37-025E-4763-9651-483042AEA15B}" type="pres">
      <dgm:prSet presAssocID="{1F7C0598-B81C-4F09-93D2-D3C69BEBAD25}" presName="spaceBetweenRectangles" presStyleCnt="0"/>
      <dgm:spPr/>
    </dgm:pt>
    <dgm:pt modelId="{F6875DB3-4F84-4904-BD3D-9106E6861A27}" type="pres">
      <dgm:prSet presAssocID="{3EF8B87C-B0A9-4052-ADCD-2DFA0467A3F5}" presName="parentLin" presStyleCnt="0"/>
      <dgm:spPr/>
    </dgm:pt>
    <dgm:pt modelId="{F735FEF7-C741-4A06-9640-392C12DECB52}" type="pres">
      <dgm:prSet presAssocID="{3EF8B87C-B0A9-4052-ADCD-2DFA0467A3F5}" presName="parentLeftMargin" presStyleLbl="node1" presStyleIdx="2" presStyleCnt="6"/>
      <dgm:spPr/>
    </dgm:pt>
    <dgm:pt modelId="{EF58E347-636A-42F2-B607-6F957C9A5286}" type="pres">
      <dgm:prSet presAssocID="{3EF8B87C-B0A9-4052-ADCD-2DFA0467A3F5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1EE03A0A-F3CF-4127-8512-FEA744177856}" type="pres">
      <dgm:prSet presAssocID="{3EF8B87C-B0A9-4052-ADCD-2DFA0467A3F5}" presName="negativeSpace" presStyleCnt="0"/>
      <dgm:spPr/>
    </dgm:pt>
    <dgm:pt modelId="{8F399708-7B4E-4575-9071-9E194AA40309}" type="pres">
      <dgm:prSet presAssocID="{3EF8B87C-B0A9-4052-ADCD-2DFA0467A3F5}" presName="childText" presStyleLbl="conFgAcc1" presStyleIdx="3" presStyleCnt="6">
        <dgm:presLayoutVars>
          <dgm:bulletEnabled val="1"/>
        </dgm:presLayoutVars>
      </dgm:prSet>
      <dgm:spPr/>
    </dgm:pt>
    <dgm:pt modelId="{30A6AF73-4E73-4904-990C-651E31E9ACA9}" type="pres">
      <dgm:prSet presAssocID="{253FF396-0E25-4C51-B02D-497AB81E99C5}" presName="spaceBetweenRectangles" presStyleCnt="0"/>
      <dgm:spPr/>
    </dgm:pt>
    <dgm:pt modelId="{187804A0-DF83-427E-A3E1-90A6BC363BD6}" type="pres">
      <dgm:prSet presAssocID="{3227B3F9-E5A8-43F3-85CC-E7E3782C4D03}" presName="parentLin" presStyleCnt="0"/>
      <dgm:spPr/>
    </dgm:pt>
    <dgm:pt modelId="{F05E9E32-5E09-49A1-81E7-C51B6CCCA3B7}" type="pres">
      <dgm:prSet presAssocID="{3227B3F9-E5A8-43F3-85CC-E7E3782C4D03}" presName="parentLeftMargin" presStyleLbl="node1" presStyleIdx="3" presStyleCnt="6"/>
      <dgm:spPr/>
    </dgm:pt>
    <dgm:pt modelId="{79A165A2-0FA6-4E19-A0A7-47416700C939}" type="pres">
      <dgm:prSet presAssocID="{3227B3F9-E5A8-43F3-85CC-E7E3782C4D03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C55F325B-30FF-4D2F-938E-0182052C3C6A}" type="pres">
      <dgm:prSet presAssocID="{3227B3F9-E5A8-43F3-85CC-E7E3782C4D03}" presName="negativeSpace" presStyleCnt="0"/>
      <dgm:spPr/>
    </dgm:pt>
    <dgm:pt modelId="{9785BB48-E239-42D3-8B8C-E435516A0935}" type="pres">
      <dgm:prSet presAssocID="{3227B3F9-E5A8-43F3-85CC-E7E3782C4D03}" presName="childText" presStyleLbl="conFgAcc1" presStyleIdx="4" presStyleCnt="6">
        <dgm:presLayoutVars>
          <dgm:bulletEnabled val="1"/>
        </dgm:presLayoutVars>
      </dgm:prSet>
      <dgm:spPr/>
    </dgm:pt>
    <dgm:pt modelId="{3B1359F9-6893-4E68-AD27-CD7F911B026C}" type="pres">
      <dgm:prSet presAssocID="{C51BC9C3-8360-4FF8-A9B2-4E5FF0701169}" presName="spaceBetweenRectangles" presStyleCnt="0"/>
      <dgm:spPr/>
    </dgm:pt>
    <dgm:pt modelId="{359A2D07-1D95-4BE3-A082-0859D6DCEE5C}" type="pres">
      <dgm:prSet presAssocID="{E1164259-93EC-4D58-A3EC-0D89A7AA704C}" presName="parentLin" presStyleCnt="0"/>
      <dgm:spPr/>
    </dgm:pt>
    <dgm:pt modelId="{EA756AEB-5A91-4C74-9EF2-CD58ECF463B5}" type="pres">
      <dgm:prSet presAssocID="{E1164259-93EC-4D58-A3EC-0D89A7AA704C}" presName="parentLeftMargin" presStyleLbl="node1" presStyleIdx="4" presStyleCnt="6"/>
      <dgm:spPr/>
    </dgm:pt>
    <dgm:pt modelId="{4D9B9D7A-6D26-4226-AB33-C9E6DED0FE4F}" type="pres">
      <dgm:prSet presAssocID="{E1164259-93EC-4D58-A3EC-0D89A7AA704C}" presName="parentText" presStyleLbl="node1" presStyleIdx="5" presStyleCnt="6">
        <dgm:presLayoutVars>
          <dgm:chMax val="0"/>
          <dgm:bulletEnabled val="1"/>
        </dgm:presLayoutVars>
      </dgm:prSet>
      <dgm:spPr/>
    </dgm:pt>
    <dgm:pt modelId="{122987AE-6FCB-4EBD-83BD-B9DA9A8B6E82}" type="pres">
      <dgm:prSet presAssocID="{E1164259-93EC-4D58-A3EC-0D89A7AA704C}" presName="negativeSpace" presStyleCnt="0"/>
      <dgm:spPr/>
    </dgm:pt>
    <dgm:pt modelId="{333BFB7D-78FC-4F30-A7E6-EA539C8C0951}" type="pres">
      <dgm:prSet presAssocID="{E1164259-93EC-4D58-A3EC-0D89A7AA704C}" presName="childText" presStyleLbl="conFgAcc1" presStyleIdx="5" presStyleCnt="6">
        <dgm:presLayoutVars>
          <dgm:bulletEnabled val="1"/>
        </dgm:presLayoutVars>
      </dgm:prSet>
      <dgm:spPr/>
    </dgm:pt>
  </dgm:ptLst>
  <dgm:cxnLst>
    <dgm:cxn modelId="{A84E730A-63C6-4AFE-81C5-4A622711F898}" srcId="{630893AE-28B8-4435-826C-DB9BDF740031}" destId="{3EF8B87C-B0A9-4052-ADCD-2DFA0467A3F5}" srcOrd="3" destOrd="0" parTransId="{B51BAAC6-46DD-47C4-BDBF-13CDD3DBA788}" sibTransId="{253FF396-0E25-4C51-B02D-497AB81E99C5}"/>
    <dgm:cxn modelId="{BA158714-E24A-450B-9885-74CB02856B42}" type="presOf" srcId="{7CA73C65-DF4D-467F-B491-6E91651B753D}" destId="{4C5C96B5-6CE9-41C2-8231-F65FA63F6F4D}" srcOrd="1" destOrd="0" presId="urn:microsoft.com/office/officeart/2005/8/layout/list1"/>
    <dgm:cxn modelId="{C25ECC1A-A3C9-4BD5-A129-6339E3B3BCCD}" srcId="{630893AE-28B8-4435-826C-DB9BDF740031}" destId="{3227B3F9-E5A8-43F3-85CC-E7E3782C4D03}" srcOrd="4" destOrd="0" parTransId="{40E735C8-5ED7-47FF-9567-D539158E77BC}" sibTransId="{C51BC9C3-8360-4FF8-A9B2-4E5FF0701169}"/>
    <dgm:cxn modelId="{E8DC2022-7F43-4235-A5B2-05D7748FA09C}" type="presOf" srcId="{E1164259-93EC-4D58-A3EC-0D89A7AA704C}" destId="{4D9B9D7A-6D26-4226-AB33-C9E6DED0FE4F}" srcOrd="1" destOrd="0" presId="urn:microsoft.com/office/officeart/2005/8/layout/list1"/>
    <dgm:cxn modelId="{D11D7D2D-D011-4F15-BC3C-4889A2BE0BCA}" type="presOf" srcId="{630893AE-28B8-4435-826C-DB9BDF740031}" destId="{1C479378-B328-422E-99D9-1B3972C390CA}" srcOrd="0" destOrd="0" presId="urn:microsoft.com/office/officeart/2005/8/layout/list1"/>
    <dgm:cxn modelId="{0963D15F-225A-4FCB-8D1D-7E53FA47303B}" type="presOf" srcId="{3227B3F9-E5A8-43F3-85CC-E7E3782C4D03}" destId="{79A165A2-0FA6-4E19-A0A7-47416700C939}" srcOrd="1" destOrd="0" presId="urn:microsoft.com/office/officeart/2005/8/layout/list1"/>
    <dgm:cxn modelId="{EA614564-5EBD-4611-AC58-F97CD3ED815B}" type="presOf" srcId="{7CA73C65-DF4D-467F-B491-6E91651B753D}" destId="{918CF898-1A5B-4220-A9B8-04E0624B4CC5}" srcOrd="0" destOrd="0" presId="urn:microsoft.com/office/officeart/2005/8/layout/list1"/>
    <dgm:cxn modelId="{A9FE0376-54D1-49CB-A429-16F052CC4E5D}" type="presOf" srcId="{D3F2291E-8AA5-477D-ADDA-19E6319F027F}" destId="{C5BACF37-70CD-419C-8DD5-78A962FC420F}" srcOrd="1" destOrd="0" presId="urn:microsoft.com/office/officeart/2005/8/layout/list1"/>
    <dgm:cxn modelId="{8006827E-3975-4531-BA1B-21BF149A18D7}" srcId="{630893AE-28B8-4435-826C-DB9BDF740031}" destId="{E1164259-93EC-4D58-A3EC-0D89A7AA704C}" srcOrd="5" destOrd="0" parTransId="{051F6ADC-6390-4D84-AE6C-899A5F40CF7E}" sibTransId="{51A3EC9B-0178-43E2-9863-6934B3FD8957}"/>
    <dgm:cxn modelId="{0D4D1898-B154-4C02-A554-2152EEEB063C}" type="presOf" srcId="{31A2D1DD-E621-4754-98BD-FB9EA2B86E1C}" destId="{463404F4-301F-4CE0-A8C6-6BE208A136E0}" srcOrd="1" destOrd="0" presId="urn:microsoft.com/office/officeart/2005/8/layout/list1"/>
    <dgm:cxn modelId="{E7AF4EBE-86F9-4984-B476-13D5F15C1ECF}" type="presOf" srcId="{D3F2291E-8AA5-477D-ADDA-19E6319F027F}" destId="{BDBACF05-7638-4B8A-9D00-DE154056955C}" srcOrd="0" destOrd="0" presId="urn:microsoft.com/office/officeart/2005/8/layout/list1"/>
    <dgm:cxn modelId="{2DBA76C2-612B-4B04-A47A-CE8E0EEF2493}" srcId="{630893AE-28B8-4435-826C-DB9BDF740031}" destId="{7CA73C65-DF4D-467F-B491-6E91651B753D}" srcOrd="2" destOrd="0" parTransId="{D365B83D-C6A9-455B-87BA-D5FF9A74372F}" sibTransId="{1F7C0598-B81C-4F09-93D2-D3C69BEBAD25}"/>
    <dgm:cxn modelId="{1D8489CA-043E-4DC5-81F0-42FC81B5FE3F}" type="presOf" srcId="{3227B3F9-E5A8-43F3-85CC-E7E3782C4D03}" destId="{F05E9E32-5E09-49A1-81E7-C51B6CCCA3B7}" srcOrd="0" destOrd="0" presId="urn:microsoft.com/office/officeart/2005/8/layout/list1"/>
    <dgm:cxn modelId="{34EB1ED0-B990-4988-B114-C78D72C1CBA4}" type="presOf" srcId="{31A2D1DD-E621-4754-98BD-FB9EA2B86E1C}" destId="{8F677011-2943-4FA9-A18B-8E28B85733BE}" srcOrd="0" destOrd="0" presId="urn:microsoft.com/office/officeart/2005/8/layout/list1"/>
    <dgm:cxn modelId="{F33427D9-5FBA-4CDB-91A7-5C3ECE45346A}" type="presOf" srcId="{3EF8B87C-B0A9-4052-ADCD-2DFA0467A3F5}" destId="{EF58E347-636A-42F2-B607-6F957C9A5286}" srcOrd="1" destOrd="0" presId="urn:microsoft.com/office/officeart/2005/8/layout/list1"/>
    <dgm:cxn modelId="{FCEBB7E2-06D5-488B-83F4-7E9B1BB8EB7C}" srcId="{630893AE-28B8-4435-826C-DB9BDF740031}" destId="{D3F2291E-8AA5-477D-ADDA-19E6319F027F}" srcOrd="1" destOrd="0" parTransId="{B86E78EC-030D-4A84-8B9E-16705B93A00A}" sibTransId="{025CE76B-39E6-4227-9BA8-2E69FDB69A27}"/>
    <dgm:cxn modelId="{90AC88EB-2A20-4F0C-869A-A78A7939E85C}" srcId="{630893AE-28B8-4435-826C-DB9BDF740031}" destId="{31A2D1DD-E621-4754-98BD-FB9EA2B86E1C}" srcOrd="0" destOrd="0" parTransId="{B761210D-1B1F-41A1-A28E-DBB434498A68}" sibTransId="{295BA232-A70B-481C-A285-A12BFAB0595B}"/>
    <dgm:cxn modelId="{59DD01FC-635D-49AB-8C5A-38CE50FD7348}" type="presOf" srcId="{3EF8B87C-B0A9-4052-ADCD-2DFA0467A3F5}" destId="{F735FEF7-C741-4A06-9640-392C12DECB52}" srcOrd="0" destOrd="0" presId="urn:microsoft.com/office/officeart/2005/8/layout/list1"/>
    <dgm:cxn modelId="{85AADBFE-D034-4656-A334-78DFB4764EE7}" type="presOf" srcId="{E1164259-93EC-4D58-A3EC-0D89A7AA704C}" destId="{EA756AEB-5A91-4C74-9EF2-CD58ECF463B5}" srcOrd="0" destOrd="0" presId="urn:microsoft.com/office/officeart/2005/8/layout/list1"/>
    <dgm:cxn modelId="{D8ECF68D-502E-48CD-A208-9E2BDEB09A31}" type="presParOf" srcId="{1C479378-B328-422E-99D9-1B3972C390CA}" destId="{B20E0775-242A-4422-9FAF-5EF924051C5C}" srcOrd="0" destOrd="0" presId="urn:microsoft.com/office/officeart/2005/8/layout/list1"/>
    <dgm:cxn modelId="{DA4AC642-0112-4278-9C14-98F901CB3CE3}" type="presParOf" srcId="{B20E0775-242A-4422-9FAF-5EF924051C5C}" destId="{8F677011-2943-4FA9-A18B-8E28B85733BE}" srcOrd="0" destOrd="0" presId="urn:microsoft.com/office/officeart/2005/8/layout/list1"/>
    <dgm:cxn modelId="{62355CF0-68E1-47AA-9E05-4755F561E5DF}" type="presParOf" srcId="{B20E0775-242A-4422-9FAF-5EF924051C5C}" destId="{463404F4-301F-4CE0-A8C6-6BE208A136E0}" srcOrd="1" destOrd="0" presId="urn:microsoft.com/office/officeart/2005/8/layout/list1"/>
    <dgm:cxn modelId="{68FC151C-4E5E-4622-BE07-37B59BD05532}" type="presParOf" srcId="{1C479378-B328-422E-99D9-1B3972C390CA}" destId="{5CAEF9A8-E5C6-445C-B048-56F68A0260D2}" srcOrd="1" destOrd="0" presId="urn:microsoft.com/office/officeart/2005/8/layout/list1"/>
    <dgm:cxn modelId="{80E038E6-ACD4-4193-B915-0D1271C94198}" type="presParOf" srcId="{1C479378-B328-422E-99D9-1B3972C390CA}" destId="{03AF5CDC-2430-49FA-84FE-567E5A86707A}" srcOrd="2" destOrd="0" presId="urn:microsoft.com/office/officeart/2005/8/layout/list1"/>
    <dgm:cxn modelId="{05E3D402-D7F9-4E75-B348-061FF6F8CD5E}" type="presParOf" srcId="{1C479378-B328-422E-99D9-1B3972C390CA}" destId="{E7D5B54D-ED72-4113-8994-1FD3535759E3}" srcOrd="3" destOrd="0" presId="urn:microsoft.com/office/officeart/2005/8/layout/list1"/>
    <dgm:cxn modelId="{031070E4-108A-4C73-B608-09D633D10414}" type="presParOf" srcId="{1C479378-B328-422E-99D9-1B3972C390CA}" destId="{0F2967A5-547B-4088-9BCB-1CA083451199}" srcOrd="4" destOrd="0" presId="urn:microsoft.com/office/officeart/2005/8/layout/list1"/>
    <dgm:cxn modelId="{00AD046D-5774-442B-B12B-6B5DE42CC59A}" type="presParOf" srcId="{0F2967A5-547B-4088-9BCB-1CA083451199}" destId="{BDBACF05-7638-4B8A-9D00-DE154056955C}" srcOrd="0" destOrd="0" presId="urn:microsoft.com/office/officeart/2005/8/layout/list1"/>
    <dgm:cxn modelId="{575D9636-8531-47C6-BC9A-74404ECDFE97}" type="presParOf" srcId="{0F2967A5-547B-4088-9BCB-1CA083451199}" destId="{C5BACF37-70CD-419C-8DD5-78A962FC420F}" srcOrd="1" destOrd="0" presId="urn:microsoft.com/office/officeart/2005/8/layout/list1"/>
    <dgm:cxn modelId="{7D373EE9-193D-4221-90A1-D0F4AAC480F5}" type="presParOf" srcId="{1C479378-B328-422E-99D9-1B3972C390CA}" destId="{45EB5362-0442-4D58-9A15-969AB74FF4AD}" srcOrd="5" destOrd="0" presId="urn:microsoft.com/office/officeart/2005/8/layout/list1"/>
    <dgm:cxn modelId="{303E41DD-0B9A-4A47-9B58-8203C56B6E4C}" type="presParOf" srcId="{1C479378-B328-422E-99D9-1B3972C390CA}" destId="{67C448C5-704B-4F56-9FC5-4CBDD5B283E2}" srcOrd="6" destOrd="0" presId="urn:microsoft.com/office/officeart/2005/8/layout/list1"/>
    <dgm:cxn modelId="{916B0C5A-4EE2-4157-A220-713CBEEAAF28}" type="presParOf" srcId="{1C479378-B328-422E-99D9-1B3972C390CA}" destId="{29DEF356-4324-49D3-AB7D-0F292DA79865}" srcOrd="7" destOrd="0" presId="urn:microsoft.com/office/officeart/2005/8/layout/list1"/>
    <dgm:cxn modelId="{9E7B718F-0D4A-48D5-A7FC-B6014250D45B}" type="presParOf" srcId="{1C479378-B328-422E-99D9-1B3972C390CA}" destId="{C1366F6A-BA60-4172-A9BB-4EDF21A491FD}" srcOrd="8" destOrd="0" presId="urn:microsoft.com/office/officeart/2005/8/layout/list1"/>
    <dgm:cxn modelId="{1ED6513B-F904-4513-8A1A-6F94A5771781}" type="presParOf" srcId="{C1366F6A-BA60-4172-A9BB-4EDF21A491FD}" destId="{918CF898-1A5B-4220-A9B8-04E0624B4CC5}" srcOrd="0" destOrd="0" presId="urn:microsoft.com/office/officeart/2005/8/layout/list1"/>
    <dgm:cxn modelId="{B7551096-DA8D-4C3E-80AF-2F0FB9A031E5}" type="presParOf" srcId="{C1366F6A-BA60-4172-A9BB-4EDF21A491FD}" destId="{4C5C96B5-6CE9-41C2-8231-F65FA63F6F4D}" srcOrd="1" destOrd="0" presId="urn:microsoft.com/office/officeart/2005/8/layout/list1"/>
    <dgm:cxn modelId="{94A833A6-70DA-4B1C-B67F-761DA5E928D6}" type="presParOf" srcId="{1C479378-B328-422E-99D9-1B3972C390CA}" destId="{2DCE1347-87AF-4C3C-B583-D1FCCCC2475F}" srcOrd="9" destOrd="0" presId="urn:microsoft.com/office/officeart/2005/8/layout/list1"/>
    <dgm:cxn modelId="{996EC7D5-816C-4F99-8601-7CB80BC7EF89}" type="presParOf" srcId="{1C479378-B328-422E-99D9-1B3972C390CA}" destId="{7F4B502A-802D-4A84-A3CA-748EB98C4CA1}" srcOrd="10" destOrd="0" presId="urn:microsoft.com/office/officeart/2005/8/layout/list1"/>
    <dgm:cxn modelId="{BC95CFA9-5113-43C2-B165-45D0A491D1A5}" type="presParOf" srcId="{1C479378-B328-422E-99D9-1B3972C390CA}" destId="{B53B5C37-025E-4763-9651-483042AEA15B}" srcOrd="11" destOrd="0" presId="urn:microsoft.com/office/officeart/2005/8/layout/list1"/>
    <dgm:cxn modelId="{5F35A58B-5D1B-4113-9043-A9B1538853B9}" type="presParOf" srcId="{1C479378-B328-422E-99D9-1B3972C390CA}" destId="{F6875DB3-4F84-4904-BD3D-9106E6861A27}" srcOrd="12" destOrd="0" presId="urn:microsoft.com/office/officeart/2005/8/layout/list1"/>
    <dgm:cxn modelId="{CA0CFDF4-3D23-4304-8056-F3100985E086}" type="presParOf" srcId="{F6875DB3-4F84-4904-BD3D-9106E6861A27}" destId="{F735FEF7-C741-4A06-9640-392C12DECB52}" srcOrd="0" destOrd="0" presId="urn:microsoft.com/office/officeart/2005/8/layout/list1"/>
    <dgm:cxn modelId="{5F01C651-4BC6-48E2-99BA-C782723DFC11}" type="presParOf" srcId="{F6875DB3-4F84-4904-BD3D-9106E6861A27}" destId="{EF58E347-636A-42F2-B607-6F957C9A5286}" srcOrd="1" destOrd="0" presId="urn:microsoft.com/office/officeart/2005/8/layout/list1"/>
    <dgm:cxn modelId="{79774279-A069-42AD-A1B5-90E80AFA7192}" type="presParOf" srcId="{1C479378-B328-422E-99D9-1B3972C390CA}" destId="{1EE03A0A-F3CF-4127-8512-FEA744177856}" srcOrd="13" destOrd="0" presId="urn:microsoft.com/office/officeart/2005/8/layout/list1"/>
    <dgm:cxn modelId="{1A6BC5A9-BB9D-4618-9B5C-05A471AA67F4}" type="presParOf" srcId="{1C479378-B328-422E-99D9-1B3972C390CA}" destId="{8F399708-7B4E-4575-9071-9E194AA40309}" srcOrd="14" destOrd="0" presId="urn:microsoft.com/office/officeart/2005/8/layout/list1"/>
    <dgm:cxn modelId="{9EF3B553-A388-4917-AABC-3E42D691DD64}" type="presParOf" srcId="{1C479378-B328-422E-99D9-1B3972C390CA}" destId="{30A6AF73-4E73-4904-990C-651E31E9ACA9}" srcOrd="15" destOrd="0" presId="urn:microsoft.com/office/officeart/2005/8/layout/list1"/>
    <dgm:cxn modelId="{94F365CF-DBFE-4658-B376-0DB528E44692}" type="presParOf" srcId="{1C479378-B328-422E-99D9-1B3972C390CA}" destId="{187804A0-DF83-427E-A3E1-90A6BC363BD6}" srcOrd="16" destOrd="0" presId="urn:microsoft.com/office/officeart/2005/8/layout/list1"/>
    <dgm:cxn modelId="{CCF49871-51A9-40C4-B0F6-3AA252C6BA2E}" type="presParOf" srcId="{187804A0-DF83-427E-A3E1-90A6BC363BD6}" destId="{F05E9E32-5E09-49A1-81E7-C51B6CCCA3B7}" srcOrd="0" destOrd="0" presId="urn:microsoft.com/office/officeart/2005/8/layout/list1"/>
    <dgm:cxn modelId="{09B16380-B773-4375-8991-789B8FC6A3D6}" type="presParOf" srcId="{187804A0-DF83-427E-A3E1-90A6BC363BD6}" destId="{79A165A2-0FA6-4E19-A0A7-47416700C939}" srcOrd="1" destOrd="0" presId="urn:microsoft.com/office/officeart/2005/8/layout/list1"/>
    <dgm:cxn modelId="{3EC6F533-A60F-4F4A-9C13-8DD1AE2C33B6}" type="presParOf" srcId="{1C479378-B328-422E-99D9-1B3972C390CA}" destId="{C55F325B-30FF-4D2F-938E-0182052C3C6A}" srcOrd="17" destOrd="0" presId="urn:microsoft.com/office/officeart/2005/8/layout/list1"/>
    <dgm:cxn modelId="{CF623940-4B5A-4D74-A79F-848DDF4C9C46}" type="presParOf" srcId="{1C479378-B328-422E-99D9-1B3972C390CA}" destId="{9785BB48-E239-42D3-8B8C-E435516A0935}" srcOrd="18" destOrd="0" presId="urn:microsoft.com/office/officeart/2005/8/layout/list1"/>
    <dgm:cxn modelId="{72A6FEB3-27A4-4B89-88F5-BBE04112A625}" type="presParOf" srcId="{1C479378-B328-422E-99D9-1B3972C390CA}" destId="{3B1359F9-6893-4E68-AD27-CD7F911B026C}" srcOrd="19" destOrd="0" presId="urn:microsoft.com/office/officeart/2005/8/layout/list1"/>
    <dgm:cxn modelId="{B808953E-E9F8-45E2-84A2-B6A5E2A0DC6C}" type="presParOf" srcId="{1C479378-B328-422E-99D9-1B3972C390CA}" destId="{359A2D07-1D95-4BE3-A082-0859D6DCEE5C}" srcOrd="20" destOrd="0" presId="urn:microsoft.com/office/officeart/2005/8/layout/list1"/>
    <dgm:cxn modelId="{2219928F-BC2C-45F4-B7FB-7A3BCD1677C0}" type="presParOf" srcId="{359A2D07-1D95-4BE3-A082-0859D6DCEE5C}" destId="{EA756AEB-5A91-4C74-9EF2-CD58ECF463B5}" srcOrd="0" destOrd="0" presId="urn:microsoft.com/office/officeart/2005/8/layout/list1"/>
    <dgm:cxn modelId="{9B5394D4-A7D2-44E2-B897-B757E8C3C845}" type="presParOf" srcId="{359A2D07-1D95-4BE3-A082-0859D6DCEE5C}" destId="{4D9B9D7A-6D26-4226-AB33-C9E6DED0FE4F}" srcOrd="1" destOrd="0" presId="urn:microsoft.com/office/officeart/2005/8/layout/list1"/>
    <dgm:cxn modelId="{AD2150D0-5B86-4463-B945-8CDCD407B208}" type="presParOf" srcId="{1C479378-B328-422E-99D9-1B3972C390CA}" destId="{122987AE-6FCB-4EBD-83BD-B9DA9A8B6E82}" srcOrd="21" destOrd="0" presId="urn:microsoft.com/office/officeart/2005/8/layout/list1"/>
    <dgm:cxn modelId="{84BED425-055F-4C6F-88E1-2251615F8DB0}" type="presParOf" srcId="{1C479378-B328-422E-99D9-1B3972C390CA}" destId="{333BFB7D-78FC-4F30-A7E6-EA539C8C0951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AF5CDC-2430-49FA-84FE-567E5A86707A}">
      <dsp:nvSpPr>
        <dsp:cNvPr id="0" name=""/>
        <dsp:cNvSpPr/>
      </dsp:nvSpPr>
      <dsp:spPr>
        <a:xfrm>
          <a:off x="0" y="815820"/>
          <a:ext cx="7772400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3404F4-301F-4CE0-A8C6-6BE208A136E0}">
      <dsp:nvSpPr>
        <dsp:cNvPr id="0" name=""/>
        <dsp:cNvSpPr/>
      </dsp:nvSpPr>
      <dsp:spPr>
        <a:xfrm>
          <a:off x="388620" y="609180"/>
          <a:ext cx="5440680" cy="4132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5645" tIns="0" rIns="205645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b="1" kern="1200" dirty="0"/>
            <a:t>Rappresentazione sistematica del dominio clinico</a:t>
          </a:r>
        </a:p>
      </dsp:txBody>
      <dsp:txXfrm>
        <a:off x="408795" y="629355"/>
        <a:ext cx="5400330" cy="372930"/>
      </dsp:txXfrm>
    </dsp:sp>
    <dsp:sp modelId="{67C448C5-704B-4F56-9FC5-4CBDD5B283E2}">
      <dsp:nvSpPr>
        <dsp:cNvPr id="0" name=""/>
        <dsp:cNvSpPr/>
      </dsp:nvSpPr>
      <dsp:spPr>
        <a:xfrm>
          <a:off x="0" y="1450860"/>
          <a:ext cx="7772400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BACF37-70CD-419C-8DD5-78A962FC420F}">
      <dsp:nvSpPr>
        <dsp:cNvPr id="0" name=""/>
        <dsp:cNvSpPr/>
      </dsp:nvSpPr>
      <dsp:spPr>
        <a:xfrm>
          <a:off x="388620" y="1244220"/>
          <a:ext cx="5440680" cy="413280"/>
        </a:xfrm>
        <a:prstGeom prst="roundRect">
          <a:avLst/>
        </a:prstGeom>
        <a:solidFill>
          <a:schemeClr val="accent5">
            <a:hueOff val="-2066432"/>
            <a:satOff val="10940"/>
            <a:lumOff val="-9529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5645" tIns="0" rIns="205645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b="1" kern="1200" dirty="0"/>
            <a:t>Definizione dei possibili scenari applicativi</a:t>
          </a:r>
        </a:p>
      </dsp:txBody>
      <dsp:txXfrm>
        <a:off x="408795" y="1264395"/>
        <a:ext cx="5400330" cy="372930"/>
      </dsp:txXfrm>
    </dsp:sp>
    <dsp:sp modelId="{7F4B502A-802D-4A84-A3CA-748EB98C4CA1}">
      <dsp:nvSpPr>
        <dsp:cNvPr id="0" name=""/>
        <dsp:cNvSpPr/>
      </dsp:nvSpPr>
      <dsp:spPr>
        <a:xfrm>
          <a:off x="0" y="2085900"/>
          <a:ext cx="7772400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5C96B5-6CE9-41C2-8231-F65FA63F6F4D}">
      <dsp:nvSpPr>
        <dsp:cNvPr id="0" name=""/>
        <dsp:cNvSpPr/>
      </dsp:nvSpPr>
      <dsp:spPr>
        <a:xfrm>
          <a:off x="388620" y="1879260"/>
          <a:ext cx="5440680" cy="413280"/>
        </a:xfrm>
        <a:prstGeom prst="roundRect">
          <a:avLst/>
        </a:prstGeom>
        <a:solidFill>
          <a:schemeClr val="accent5">
            <a:hueOff val="-4132864"/>
            <a:satOff val="21880"/>
            <a:lumOff val="-19059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5645" tIns="0" rIns="205645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b="1" kern="1200" dirty="0"/>
            <a:t>Analisi e definizione dei relativi workflow clinici</a:t>
          </a:r>
        </a:p>
      </dsp:txBody>
      <dsp:txXfrm>
        <a:off x="408795" y="1899435"/>
        <a:ext cx="5400330" cy="372930"/>
      </dsp:txXfrm>
    </dsp:sp>
    <dsp:sp modelId="{8F399708-7B4E-4575-9071-9E194AA40309}">
      <dsp:nvSpPr>
        <dsp:cNvPr id="0" name=""/>
        <dsp:cNvSpPr/>
      </dsp:nvSpPr>
      <dsp:spPr>
        <a:xfrm>
          <a:off x="0" y="2720940"/>
          <a:ext cx="7772400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58E347-636A-42F2-B607-6F957C9A5286}">
      <dsp:nvSpPr>
        <dsp:cNvPr id="0" name=""/>
        <dsp:cNvSpPr/>
      </dsp:nvSpPr>
      <dsp:spPr>
        <a:xfrm>
          <a:off x="388620" y="2514300"/>
          <a:ext cx="5440680" cy="413280"/>
        </a:xfrm>
        <a:prstGeom prst="roundRect">
          <a:avLst/>
        </a:prstGeom>
        <a:solidFill>
          <a:schemeClr val="accent5">
            <a:hueOff val="-6199297"/>
            <a:satOff val="32821"/>
            <a:lumOff val="-28588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5645" tIns="0" rIns="205645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b="1" kern="1200" dirty="0"/>
            <a:t>Disegno dell’architettura organizzativa</a:t>
          </a:r>
        </a:p>
      </dsp:txBody>
      <dsp:txXfrm>
        <a:off x="408795" y="2534475"/>
        <a:ext cx="5400330" cy="372930"/>
      </dsp:txXfrm>
    </dsp:sp>
    <dsp:sp modelId="{9785BB48-E239-42D3-8B8C-E435516A0935}">
      <dsp:nvSpPr>
        <dsp:cNvPr id="0" name=""/>
        <dsp:cNvSpPr/>
      </dsp:nvSpPr>
      <dsp:spPr>
        <a:xfrm>
          <a:off x="0" y="3355980"/>
          <a:ext cx="7772400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A165A2-0FA6-4E19-A0A7-47416700C939}">
      <dsp:nvSpPr>
        <dsp:cNvPr id="0" name=""/>
        <dsp:cNvSpPr/>
      </dsp:nvSpPr>
      <dsp:spPr>
        <a:xfrm>
          <a:off x="388620" y="3149340"/>
          <a:ext cx="5440680" cy="413280"/>
        </a:xfrm>
        <a:prstGeom prst="roundRect">
          <a:avLst/>
        </a:prstGeom>
        <a:solidFill>
          <a:schemeClr val="accent5">
            <a:hueOff val="-8265729"/>
            <a:satOff val="43761"/>
            <a:lumOff val="-38118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5645" tIns="0" rIns="205645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b="1" kern="1200" dirty="0"/>
            <a:t>Allocazione delle risorse sanitarie</a:t>
          </a:r>
        </a:p>
      </dsp:txBody>
      <dsp:txXfrm>
        <a:off x="408795" y="3169515"/>
        <a:ext cx="5400330" cy="372930"/>
      </dsp:txXfrm>
    </dsp:sp>
    <dsp:sp modelId="{333BFB7D-78FC-4F30-A7E6-EA539C8C0951}">
      <dsp:nvSpPr>
        <dsp:cNvPr id="0" name=""/>
        <dsp:cNvSpPr/>
      </dsp:nvSpPr>
      <dsp:spPr>
        <a:xfrm>
          <a:off x="0" y="3991020"/>
          <a:ext cx="7772400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9B9D7A-6D26-4226-AB33-C9E6DED0FE4F}">
      <dsp:nvSpPr>
        <dsp:cNvPr id="0" name=""/>
        <dsp:cNvSpPr/>
      </dsp:nvSpPr>
      <dsp:spPr>
        <a:xfrm>
          <a:off x="388620" y="3784380"/>
          <a:ext cx="5440680" cy="413280"/>
        </a:xfrm>
        <a:prstGeom prst="roundRect">
          <a:avLst/>
        </a:prstGeom>
        <a:solidFill>
          <a:schemeClr val="accent5">
            <a:hueOff val="-10332161"/>
            <a:satOff val="54701"/>
            <a:lumOff val="-47647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5645" tIns="0" rIns="205645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b="1" kern="1200" dirty="0"/>
            <a:t>Sviluppo della piattaforma tecnologica di servizi digitali</a:t>
          </a:r>
        </a:p>
      </dsp:txBody>
      <dsp:txXfrm>
        <a:off x="408795" y="3804555"/>
        <a:ext cx="5400330" cy="3729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3DFCE9-C550-4412-9B40-E91BF66FF644}" type="datetimeFigureOut">
              <a:rPr lang="en-US" smtClean="0"/>
              <a:pPr/>
              <a:t>12/19/2023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5F19F8-BD61-439F-B977-3DDC8008FB5D}" type="slidenum">
              <a:rPr lang="en-US" smtClean="0"/>
              <a:pPr/>
              <a:t>‹N›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5F19F8-BD61-439F-B977-3DDC8008FB5D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dirty="0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dirty="0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2978560-E38C-49B5-8B2D-F0460675FF2C}" type="datetime1">
              <a:rPr lang="en-US"/>
              <a:pPr/>
              <a:t>12/19/2023</a:t>
            </a:fld>
            <a:endParaRPr lang="en-US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DABD74-B435-432F-B611-0D17AE0F7C80}" type="slidenum">
              <a:rPr lang="en-US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976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3pPr marL="1143000" indent="-228600">
              <a:buFont typeface="Myriad Web Pro" panose="020B0503030403020204" pitchFamily="34" charset="0"/>
              <a:buChar char="•"/>
              <a:defRPr/>
            </a:lvl3pPr>
          </a:lstStyle>
          <a:p>
            <a:pPr lvl="0"/>
            <a:r>
              <a:rPr lang="it-IT" dirty="0"/>
              <a:t>Fare clic per modificare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37AB996-D5D2-47D1-9B80-62761DCAF284}" type="datetime1">
              <a:rPr lang="en-US"/>
              <a:pPr/>
              <a:t>12/19/2023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086F10-2451-4382-A410-CF1064F50924}" type="slidenum">
              <a:rPr lang="en-US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635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81788" y="1428750"/>
            <a:ext cx="2057400" cy="4754563"/>
          </a:xfrm>
        </p:spPr>
        <p:txBody>
          <a:bodyPr vert="eaVert"/>
          <a:lstStyle/>
          <a:p>
            <a:r>
              <a:rPr lang="it-IT" dirty="0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509588" y="1428750"/>
            <a:ext cx="6019800" cy="4754563"/>
          </a:xfrm>
        </p:spPr>
        <p:txBody>
          <a:bodyPr vert="eaVert"/>
          <a:lstStyle>
            <a:lvl3pPr marL="1143000" indent="-228600">
              <a:buFont typeface="Myriad Web Pro" panose="020B0503030403020204" pitchFamily="34" charset="0"/>
              <a:buChar char="•"/>
              <a:defRPr/>
            </a:lvl3pPr>
          </a:lstStyle>
          <a:p>
            <a:pPr lvl="0"/>
            <a:r>
              <a:rPr lang="it-IT" dirty="0"/>
              <a:t>Fare clic per modificare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26682BD-1667-4F6E-AEF0-179963950399}" type="datetime1">
              <a:rPr lang="en-US"/>
              <a:pPr/>
              <a:t>12/19/2023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C15168-BA97-41EB-A655-5155F745918F}" type="slidenum">
              <a:rPr lang="en-US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1893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12/19/2023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77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24434">
              <a:lnSpc>
                <a:spcPts val="904"/>
              </a:lnSpc>
            </a:pPr>
            <a:fld id="{81D60167-4931-47E6-BA6A-407CBD079E47}" type="slidenum">
              <a:rPr lang="it-IT" smtClean="0"/>
              <a:pPr marL="24434">
                <a:lnSpc>
                  <a:spcPts val="904"/>
                </a:lnSpc>
              </a:pPr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089049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52224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‹N›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499636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dirty="0"/>
              <a:t>Fare clic per modificare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D2BA574-07F0-4690-827B-D099631CCFB5}" type="datetime1">
              <a:rPr lang="en-US"/>
              <a:pPr/>
              <a:t>12/19/2023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7A742D-2079-4906-886B-10AF84FBE87A}" type="slidenum">
              <a:rPr lang="en-US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677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dirty="0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it-IT" dirty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16A2C2E-67D7-453A-B837-3533FAED2564}" type="datetime1">
              <a:rPr lang="en-US"/>
              <a:pPr/>
              <a:t>12/19/2023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9B6C25-7932-4C38-B99E-F92430A978C7}" type="slidenum">
              <a:rPr lang="en-US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841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509588" y="2903538"/>
            <a:ext cx="4038600" cy="3279775"/>
          </a:xfrm>
        </p:spPr>
        <p:txBody>
          <a:bodyPr/>
          <a:lstStyle/>
          <a:p>
            <a:pPr lvl="0"/>
            <a:r>
              <a:rPr lang="it-IT" dirty="0"/>
              <a:t>Fare clic per modificare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700588" y="2903538"/>
            <a:ext cx="4038600" cy="3279775"/>
          </a:xfrm>
        </p:spPr>
        <p:txBody>
          <a:bodyPr/>
          <a:lstStyle/>
          <a:p>
            <a:pPr lvl="0"/>
            <a:r>
              <a:rPr lang="it-IT" dirty="0"/>
              <a:t>Fare clic per modificare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C1DA9D8-EE0E-4F9D-9481-CE42E4A9B5B3}" type="datetime1">
              <a:rPr lang="en-US"/>
              <a:pPr/>
              <a:t>12/19/2023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2A1649-7D32-4764-85E2-528FF4E10E25}" type="slidenum">
              <a:rPr lang="en-US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195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it-IT" dirty="0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it-IT" dirty="0"/>
              <a:t>Fare clic per modificare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>
            <a:lvl2pPr marL="742950" indent="-285750">
              <a:buFont typeface="Myriad Web Pro" panose="020B0503030403020204" pitchFamily="34" charset="0"/>
              <a:buChar char="–"/>
              <a:defRPr/>
            </a:lvl2pPr>
            <a:lvl3pPr marL="1143000" indent="-228600">
              <a:buFont typeface="Myriad Web Pro" panose="020B0503030403020204" pitchFamily="34" charset="0"/>
              <a:buChar char="•"/>
              <a:defRPr/>
            </a:lvl3pPr>
            <a:lvl4pPr marL="1600200" indent="-228600">
              <a:buFont typeface="Myriad Web Pro" panose="020B0503030403020204" pitchFamily="34" charset="0"/>
              <a:buChar char="•"/>
              <a:defRPr/>
            </a:lvl4pPr>
            <a:lvl5pPr marL="2057400" indent="-228600">
              <a:buFont typeface="Myriad Web Pro" panose="020B0503030403020204" pitchFamily="34" charset="0"/>
              <a:buChar char="•"/>
              <a:defRPr/>
            </a:lvl5pPr>
          </a:lstStyle>
          <a:p>
            <a:pPr lvl="0"/>
            <a:r>
              <a:rPr lang="it-IT" dirty="0"/>
              <a:t>Fare clic per modificare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B77BA22-C829-41DA-84CB-97EE9D49DF95}" type="datetime1">
              <a:rPr lang="en-US"/>
              <a:pPr/>
              <a:t>12/19/2023</a:t>
            </a:fld>
            <a:endParaRPr lang="en-US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t-IT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91284A-1C8D-4D5D-98CC-792540E99F96}" type="slidenum">
              <a:rPr lang="en-US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964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4E8E7E8-FF84-4095-A1C9-6945D45DD3BB}" type="datetime1">
              <a:rPr lang="en-US"/>
              <a:pPr/>
              <a:t>12/19/2023</a:t>
            </a:fld>
            <a:endParaRPr lang="en-US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66F464-0A24-4F21-B088-C560B41CA5B9}" type="slidenum">
              <a:rPr lang="en-US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133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B3A38B3-2829-4C7A-94D5-4343D8F3DFE1}" type="datetime1">
              <a:rPr lang="en-US"/>
              <a:pPr/>
              <a:t>12/19/2023</a:t>
            </a:fld>
            <a:endParaRPr lang="en-US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AA5E4E-BA17-4D25-9A55-4687D44B2374}" type="slidenum">
              <a:rPr lang="en-US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336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dirty="0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 marL="1143000" indent="-228600">
              <a:buFont typeface="Myriad Web Pro" panose="020B0503030403020204" pitchFamily="34" charset="0"/>
              <a:buChar char="•"/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dirty="0"/>
              <a:t>Fare clic per modificare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dirty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4BD3C96-08A3-48B6-8E98-E25A510346D1}" type="datetime1">
              <a:rPr lang="en-US"/>
              <a:pPr/>
              <a:t>12/19/2023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1FD2EA-2679-4005-AF01-6226DCB84606}" type="slidenum">
              <a:rPr lang="en-US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824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dirty="0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dirty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ABBB691-AF82-4D1D-B33A-72DFE5EBDF41}" type="datetime1">
              <a:rPr lang="en-US"/>
              <a:pPr/>
              <a:t>12/19/2023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9E8267-6C84-4886-B738-FED0826775C7}" type="slidenum">
              <a:rPr lang="en-US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751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0"/>
            <a:ext cx="252413" cy="6858000"/>
          </a:xfrm>
          <a:prstGeom prst="rect">
            <a:avLst/>
          </a:prstGeom>
          <a:solidFill>
            <a:srgbClr val="0084D1"/>
          </a:solidFill>
          <a:ln>
            <a:noFill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4EEDB5A7-1F60-48F2-ABFD-C24996D56196}" type="datetime1">
              <a:rPr lang="en-US"/>
              <a:pPr/>
              <a:t>12/19/2023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A614754E-5C39-4029-B20C-E143566B8F4F}" type="slidenum">
              <a:rPr lang="en-US"/>
              <a:pPr/>
              <a:t>‹N›</a:t>
            </a:fld>
            <a:endParaRPr lang="en-US" dirty="0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9588" y="2903538"/>
            <a:ext cx="8229600" cy="3279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6554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509588" y="142875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 dirty="0"/>
              <a:t>Fare clic per modificare lo stile del titolo</a:t>
            </a:r>
          </a:p>
        </p:txBody>
      </p:sp>
      <p:pic>
        <p:nvPicPr>
          <p:cNvPr id="10" name="Immagine 9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00" y="237600"/>
            <a:ext cx="1958400" cy="814926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457200" y="6324134"/>
            <a:ext cx="1292464" cy="49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515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4" r:id="rId12"/>
  </p:sldLayoutIdLst>
  <p:txStyles>
    <p:titleStyle>
      <a:lvl1pPr algn="l" defTabSz="457200" rtl="0" fontAlgn="base">
        <a:spcBef>
          <a:spcPct val="0"/>
        </a:spcBef>
        <a:spcAft>
          <a:spcPct val="0"/>
        </a:spcAft>
        <a:defRPr sz="4400" kern="1200">
          <a:solidFill>
            <a:srgbClr val="0084D1"/>
          </a:solidFill>
          <a:latin typeface="+mj-lt"/>
          <a:ea typeface="+mj-ea"/>
          <a:cs typeface="+mj-cs"/>
        </a:defRPr>
      </a:lvl1pPr>
      <a:lvl2pPr algn="l" defTabSz="457200" rtl="0" fontAlgn="base">
        <a:spcBef>
          <a:spcPct val="0"/>
        </a:spcBef>
        <a:spcAft>
          <a:spcPct val="0"/>
        </a:spcAft>
        <a:defRPr sz="4400">
          <a:solidFill>
            <a:srgbClr val="C93301"/>
          </a:solidFill>
          <a:latin typeface="Myriad Pro Cond" panose="020B0506030403020204" pitchFamily="34" charset="0"/>
          <a:ea typeface="ＭＳ Ｐゴシック" panose="020B0600070205080204" pitchFamily="34" charset="-128"/>
          <a:cs typeface="Calibri" pitchFamily="34" charset="0"/>
        </a:defRPr>
      </a:lvl2pPr>
      <a:lvl3pPr algn="l" defTabSz="457200" rtl="0" fontAlgn="base">
        <a:spcBef>
          <a:spcPct val="0"/>
        </a:spcBef>
        <a:spcAft>
          <a:spcPct val="0"/>
        </a:spcAft>
        <a:defRPr sz="4400">
          <a:solidFill>
            <a:srgbClr val="C93301"/>
          </a:solidFill>
          <a:latin typeface="Myriad Pro Cond" panose="020B0506030403020204" pitchFamily="34" charset="0"/>
          <a:ea typeface="ＭＳ Ｐゴシック" panose="020B0600070205080204" pitchFamily="34" charset="-128"/>
          <a:cs typeface="Calibri" pitchFamily="34" charset="0"/>
        </a:defRPr>
      </a:lvl3pPr>
      <a:lvl4pPr algn="l" defTabSz="457200" rtl="0" fontAlgn="base">
        <a:spcBef>
          <a:spcPct val="0"/>
        </a:spcBef>
        <a:spcAft>
          <a:spcPct val="0"/>
        </a:spcAft>
        <a:defRPr sz="4400">
          <a:solidFill>
            <a:srgbClr val="C93301"/>
          </a:solidFill>
          <a:latin typeface="Myriad Pro Cond" panose="020B0506030403020204" pitchFamily="34" charset="0"/>
          <a:ea typeface="ＭＳ Ｐゴシック" panose="020B0600070205080204" pitchFamily="34" charset="-128"/>
          <a:cs typeface="Calibri" pitchFamily="34" charset="0"/>
        </a:defRPr>
      </a:lvl4pPr>
      <a:lvl5pPr algn="l" defTabSz="457200" rtl="0" fontAlgn="base">
        <a:spcBef>
          <a:spcPct val="0"/>
        </a:spcBef>
        <a:spcAft>
          <a:spcPct val="0"/>
        </a:spcAft>
        <a:defRPr sz="4400">
          <a:solidFill>
            <a:srgbClr val="C93301"/>
          </a:solidFill>
          <a:latin typeface="Myriad Pro Cond" panose="020B0506030403020204" pitchFamily="34" charset="0"/>
          <a:ea typeface="ＭＳ Ｐゴシック" panose="020B0600070205080204" pitchFamily="34" charset="-128"/>
          <a:cs typeface="Calibri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4400">
          <a:solidFill>
            <a:srgbClr val="C93301"/>
          </a:solidFill>
          <a:latin typeface="Myriad Pro Cond" panose="020B0506030403020204" pitchFamily="34" charset="0"/>
          <a:ea typeface="ＭＳ Ｐゴシック" panose="020B0600070205080204" pitchFamily="34" charset="-128"/>
          <a:cs typeface="Calibri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4400">
          <a:solidFill>
            <a:srgbClr val="C93301"/>
          </a:solidFill>
          <a:latin typeface="Myriad Pro Cond" panose="020B0506030403020204" pitchFamily="34" charset="0"/>
          <a:ea typeface="ＭＳ Ｐゴシック" panose="020B0600070205080204" pitchFamily="34" charset="-128"/>
          <a:cs typeface="Calibri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4400">
          <a:solidFill>
            <a:srgbClr val="C93301"/>
          </a:solidFill>
          <a:latin typeface="Myriad Pro Cond" panose="020B0506030403020204" pitchFamily="34" charset="0"/>
          <a:ea typeface="ＭＳ Ｐゴシック" panose="020B0600070205080204" pitchFamily="34" charset="-128"/>
          <a:cs typeface="Calibri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4400">
          <a:solidFill>
            <a:srgbClr val="C93301"/>
          </a:solidFill>
          <a:latin typeface="Myriad Pro Cond" panose="020B0506030403020204" pitchFamily="34" charset="0"/>
          <a:ea typeface="ＭＳ Ｐゴシック" panose="020B0600070205080204" pitchFamily="34" charset="-128"/>
          <a:cs typeface="Calibri" pitchFamily="34" charset="0"/>
        </a:defRPr>
      </a:lvl9pPr>
    </p:titleStyle>
    <p:bodyStyle>
      <a:lvl1pPr marL="342900" indent="-342900" algn="l" defTabSz="457200" rtl="0" fontAlgn="base">
        <a:spcBef>
          <a:spcPct val="20000"/>
        </a:spcBef>
        <a:spcAft>
          <a:spcPct val="0"/>
        </a:spcAft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fontAlgn="base">
        <a:spcBef>
          <a:spcPct val="20000"/>
        </a:spcBef>
        <a:spcAft>
          <a:spcPct val="0"/>
        </a:spcAft>
        <a:buFont typeface="Myriad Web Pro" panose="020B0503030403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fontAlgn="base">
        <a:spcBef>
          <a:spcPct val="20000"/>
        </a:spcBef>
        <a:spcAft>
          <a:spcPct val="0"/>
        </a:spcAft>
        <a:buFont typeface="Myriad Web Pro" panose="020B0503030403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fontAlgn="base">
        <a:spcBef>
          <a:spcPct val="20000"/>
        </a:spcBef>
        <a:spcAft>
          <a:spcPct val="0"/>
        </a:spcAft>
        <a:buFont typeface="Myriad Web Pro Condensed" panose="020B050603040309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fontAlgn="base">
        <a:spcBef>
          <a:spcPct val="20000"/>
        </a:spcBef>
        <a:spcAft>
          <a:spcPct val="0"/>
        </a:spcAft>
        <a:buFont typeface="Myriad Web Pro" panose="020B0503030403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 userDrawn="1"/>
        </p:nvSpPr>
        <p:spPr bwMode="auto">
          <a:xfrm>
            <a:off x="0" y="0"/>
            <a:ext cx="252413" cy="6858000"/>
          </a:xfrm>
          <a:prstGeom prst="rect">
            <a:avLst/>
          </a:prstGeom>
          <a:solidFill>
            <a:srgbClr val="0084D1"/>
          </a:solidFill>
          <a:ln>
            <a:noFill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6" name="Immagine 5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2218" y="2272281"/>
            <a:ext cx="5559563" cy="2313437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457200" y="6324134"/>
            <a:ext cx="1292464" cy="49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77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4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3000"/>
            <a:ext cx="8077200" cy="1143000"/>
          </a:xfrm>
        </p:spPr>
        <p:txBody>
          <a:bodyPr>
            <a:normAutofit/>
          </a:bodyPr>
          <a:lstStyle/>
          <a:p>
            <a:pPr algn="ctr"/>
            <a:r>
              <a:rPr lang="en-US" sz="2800" b="1" i="1" dirty="0"/>
              <a:t>PDTA </a:t>
            </a:r>
          </a:p>
          <a:p>
            <a:pPr algn="ctr"/>
            <a:r>
              <a:rPr lang="en-US" sz="2800" b="1" i="1" dirty="0" err="1"/>
              <a:t>Percorsi</a:t>
            </a:r>
            <a:r>
              <a:rPr lang="en-US" sz="2800" b="1" i="1" dirty="0"/>
              <a:t> </a:t>
            </a:r>
            <a:r>
              <a:rPr lang="en-US" sz="2800" b="1" i="1" dirty="0" err="1"/>
              <a:t>Diagnostici</a:t>
            </a:r>
            <a:r>
              <a:rPr lang="en-US" sz="2800" b="1" i="1" dirty="0"/>
              <a:t> </a:t>
            </a:r>
            <a:r>
              <a:rPr lang="en-US" sz="2800" b="1" i="1" dirty="0" err="1"/>
              <a:t>Terapeutici</a:t>
            </a:r>
            <a:r>
              <a:rPr lang="en-US" sz="2800" b="1" i="1" dirty="0"/>
              <a:t> </a:t>
            </a:r>
            <a:r>
              <a:rPr lang="en-US" sz="2800" b="1" i="1" dirty="0" err="1"/>
              <a:t>Assistenziali</a:t>
            </a:r>
            <a:endParaRPr lang="en-US" sz="2800" b="1" i="1" dirty="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8571CE8A-C37D-4F06-98BE-1C9ED7A63784}"/>
              </a:ext>
            </a:extLst>
          </p:cNvPr>
          <p:cNvSpPr txBox="1"/>
          <p:nvPr/>
        </p:nvSpPr>
        <p:spPr>
          <a:xfrm>
            <a:off x="6477000" y="6324600"/>
            <a:ext cx="215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i="1" dirty="0"/>
              <a:t>Fonte </a:t>
            </a:r>
            <a:r>
              <a:rPr lang="it-IT" b="1" i="1" dirty="0"/>
              <a:t>GIMBE 2020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B73970CF-26AE-4815-AB65-154BFA087441}"/>
              </a:ext>
            </a:extLst>
          </p:cNvPr>
          <p:cNvSpPr txBox="1"/>
          <p:nvPr/>
        </p:nvSpPr>
        <p:spPr>
          <a:xfrm>
            <a:off x="5308411" y="469612"/>
            <a:ext cx="33281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b="1" i="1" dirty="0">
                <a:solidFill>
                  <a:srgbClr val="0070C0"/>
                </a:solidFill>
              </a:rPr>
              <a:t>Mimmo Conforti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899183" y="2060650"/>
            <a:ext cx="3297460" cy="2202378"/>
            <a:chOff x="1205345" y="1468813"/>
            <a:chExt cx="5141595" cy="3434079"/>
          </a:xfrm>
        </p:grpSpPr>
        <p:sp>
          <p:nvSpPr>
            <p:cNvPr id="3" name="object 3"/>
            <p:cNvSpPr/>
            <p:nvPr/>
          </p:nvSpPr>
          <p:spPr>
            <a:xfrm>
              <a:off x="2084971" y="2408846"/>
              <a:ext cx="3329304" cy="577215"/>
            </a:xfrm>
            <a:custGeom>
              <a:avLst/>
              <a:gdLst/>
              <a:ahLst/>
              <a:cxnLst/>
              <a:rect l="l" t="t" r="r" b="b"/>
              <a:pathLst>
                <a:path w="3329304" h="577214">
                  <a:moveTo>
                    <a:pt x="144399" y="432587"/>
                  </a:moveTo>
                  <a:lnTo>
                    <a:pt x="0" y="432587"/>
                  </a:lnTo>
                  <a:lnTo>
                    <a:pt x="0" y="577049"/>
                  </a:lnTo>
                  <a:lnTo>
                    <a:pt x="144399" y="577049"/>
                  </a:lnTo>
                  <a:lnTo>
                    <a:pt x="144399" y="432587"/>
                  </a:lnTo>
                  <a:close/>
                </a:path>
                <a:path w="3329304" h="577214">
                  <a:moveTo>
                    <a:pt x="144399" y="215900"/>
                  </a:moveTo>
                  <a:lnTo>
                    <a:pt x="0" y="215900"/>
                  </a:lnTo>
                  <a:lnTo>
                    <a:pt x="0" y="360362"/>
                  </a:lnTo>
                  <a:lnTo>
                    <a:pt x="144399" y="360362"/>
                  </a:lnTo>
                  <a:lnTo>
                    <a:pt x="144399" y="215900"/>
                  </a:lnTo>
                  <a:close/>
                </a:path>
                <a:path w="3329304" h="577214">
                  <a:moveTo>
                    <a:pt x="144399" y="0"/>
                  </a:moveTo>
                  <a:lnTo>
                    <a:pt x="0" y="0"/>
                  </a:lnTo>
                  <a:lnTo>
                    <a:pt x="0" y="144462"/>
                  </a:lnTo>
                  <a:lnTo>
                    <a:pt x="144399" y="144462"/>
                  </a:lnTo>
                  <a:lnTo>
                    <a:pt x="144399" y="0"/>
                  </a:lnTo>
                  <a:close/>
                </a:path>
                <a:path w="3329304" h="577214">
                  <a:moveTo>
                    <a:pt x="360210" y="432587"/>
                  </a:moveTo>
                  <a:lnTo>
                    <a:pt x="215811" y="432587"/>
                  </a:lnTo>
                  <a:lnTo>
                    <a:pt x="215811" y="577049"/>
                  </a:lnTo>
                  <a:lnTo>
                    <a:pt x="360210" y="577049"/>
                  </a:lnTo>
                  <a:lnTo>
                    <a:pt x="360210" y="432587"/>
                  </a:lnTo>
                  <a:close/>
                </a:path>
                <a:path w="3329304" h="577214">
                  <a:moveTo>
                    <a:pt x="360210" y="215900"/>
                  </a:moveTo>
                  <a:lnTo>
                    <a:pt x="215811" y="215900"/>
                  </a:lnTo>
                  <a:lnTo>
                    <a:pt x="215811" y="360362"/>
                  </a:lnTo>
                  <a:lnTo>
                    <a:pt x="360210" y="360362"/>
                  </a:lnTo>
                  <a:lnTo>
                    <a:pt x="360210" y="215900"/>
                  </a:lnTo>
                  <a:close/>
                </a:path>
                <a:path w="3329304" h="577214">
                  <a:moveTo>
                    <a:pt x="360210" y="0"/>
                  </a:moveTo>
                  <a:lnTo>
                    <a:pt x="215811" y="0"/>
                  </a:lnTo>
                  <a:lnTo>
                    <a:pt x="215811" y="144462"/>
                  </a:lnTo>
                  <a:lnTo>
                    <a:pt x="360210" y="144462"/>
                  </a:lnTo>
                  <a:lnTo>
                    <a:pt x="360210" y="0"/>
                  </a:lnTo>
                  <a:close/>
                </a:path>
                <a:path w="3329304" h="577214">
                  <a:moveTo>
                    <a:pt x="576021" y="432587"/>
                  </a:moveTo>
                  <a:lnTo>
                    <a:pt x="431622" y="432587"/>
                  </a:lnTo>
                  <a:lnTo>
                    <a:pt x="431622" y="577049"/>
                  </a:lnTo>
                  <a:lnTo>
                    <a:pt x="576021" y="577049"/>
                  </a:lnTo>
                  <a:lnTo>
                    <a:pt x="576021" y="432587"/>
                  </a:lnTo>
                  <a:close/>
                </a:path>
                <a:path w="3329304" h="577214">
                  <a:moveTo>
                    <a:pt x="576021" y="215900"/>
                  </a:moveTo>
                  <a:lnTo>
                    <a:pt x="431622" y="215900"/>
                  </a:lnTo>
                  <a:lnTo>
                    <a:pt x="431622" y="360362"/>
                  </a:lnTo>
                  <a:lnTo>
                    <a:pt x="576021" y="360362"/>
                  </a:lnTo>
                  <a:lnTo>
                    <a:pt x="576021" y="215900"/>
                  </a:lnTo>
                  <a:close/>
                </a:path>
                <a:path w="3329304" h="577214">
                  <a:moveTo>
                    <a:pt x="576021" y="0"/>
                  </a:moveTo>
                  <a:lnTo>
                    <a:pt x="431622" y="0"/>
                  </a:lnTo>
                  <a:lnTo>
                    <a:pt x="431622" y="144462"/>
                  </a:lnTo>
                  <a:lnTo>
                    <a:pt x="576021" y="144462"/>
                  </a:lnTo>
                  <a:lnTo>
                    <a:pt x="576021" y="0"/>
                  </a:lnTo>
                  <a:close/>
                </a:path>
                <a:path w="3329304" h="577214">
                  <a:moveTo>
                    <a:pt x="1206004" y="215900"/>
                  </a:moveTo>
                  <a:lnTo>
                    <a:pt x="1061605" y="215900"/>
                  </a:lnTo>
                  <a:lnTo>
                    <a:pt x="1061605" y="360362"/>
                  </a:lnTo>
                  <a:lnTo>
                    <a:pt x="1206004" y="360362"/>
                  </a:lnTo>
                  <a:lnTo>
                    <a:pt x="1206004" y="215900"/>
                  </a:lnTo>
                  <a:close/>
                </a:path>
                <a:path w="3329304" h="577214">
                  <a:moveTo>
                    <a:pt x="1206004" y="0"/>
                  </a:moveTo>
                  <a:lnTo>
                    <a:pt x="1061605" y="0"/>
                  </a:lnTo>
                  <a:lnTo>
                    <a:pt x="1061605" y="144462"/>
                  </a:lnTo>
                  <a:lnTo>
                    <a:pt x="1206004" y="144462"/>
                  </a:lnTo>
                  <a:lnTo>
                    <a:pt x="1206004" y="0"/>
                  </a:lnTo>
                  <a:close/>
                </a:path>
                <a:path w="3329304" h="577214">
                  <a:moveTo>
                    <a:pt x="1421815" y="215900"/>
                  </a:moveTo>
                  <a:lnTo>
                    <a:pt x="1277416" y="215900"/>
                  </a:lnTo>
                  <a:lnTo>
                    <a:pt x="1277416" y="360362"/>
                  </a:lnTo>
                  <a:lnTo>
                    <a:pt x="1421815" y="360362"/>
                  </a:lnTo>
                  <a:lnTo>
                    <a:pt x="1421815" y="215900"/>
                  </a:lnTo>
                  <a:close/>
                </a:path>
                <a:path w="3329304" h="577214">
                  <a:moveTo>
                    <a:pt x="1421815" y="0"/>
                  </a:moveTo>
                  <a:lnTo>
                    <a:pt x="1277416" y="0"/>
                  </a:lnTo>
                  <a:lnTo>
                    <a:pt x="1277416" y="144462"/>
                  </a:lnTo>
                  <a:lnTo>
                    <a:pt x="1421815" y="144462"/>
                  </a:lnTo>
                  <a:lnTo>
                    <a:pt x="1421815" y="0"/>
                  </a:lnTo>
                  <a:close/>
                </a:path>
                <a:path w="3329304" h="577214">
                  <a:moveTo>
                    <a:pt x="1637626" y="215900"/>
                  </a:moveTo>
                  <a:lnTo>
                    <a:pt x="1493227" y="215900"/>
                  </a:lnTo>
                  <a:lnTo>
                    <a:pt x="1493227" y="360362"/>
                  </a:lnTo>
                  <a:lnTo>
                    <a:pt x="1637626" y="360362"/>
                  </a:lnTo>
                  <a:lnTo>
                    <a:pt x="1637626" y="215900"/>
                  </a:lnTo>
                  <a:close/>
                </a:path>
                <a:path w="3329304" h="577214">
                  <a:moveTo>
                    <a:pt x="1637626" y="0"/>
                  </a:moveTo>
                  <a:lnTo>
                    <a:pt x="1493227" y="0"/>
                  </a:lnTo>
                  <a:lnTo>
                    <a:pt x="1493227" y="144462"/>
                  </a:lnTo>
                  <a:lnTo>
                    <a:pt x="1637626" y="144462"/>
                  </a:lnTo>
                  <a:lnTo>
                    <a:pt x="1637626" y="0"/>
                  </a:lnTo>
                  <a:close/>
                </a:path>
                <a:path w="3329304" h="577214">
                  <a:moveTo>
                    <a:pt x="2279510" y="0"/>
                  </a:moveTo>
                  <a:lnTo>
                    <a:pt x="2135111" y="0"/>
                  </a:lnTo>
                  <a:lnTo>
                    <a:pt x="2135111" y="144462"/>
                  </a:lnTo>
                  <a:lnTo>
                    <a:pt x="2279510" y="144462"/>
                  </a:lnTo>
                  <a:lnTo>
                    <a:pt x="2279510" y="0"/>
                  </a:lnTo>
                  <a:close/>
                </a:path>
                <a:path w="3329304" h="577214">
                  <a:moveTo>
                    <a:pt x="2495334" y="0"/>
                  </a:moveTo>
                  <a:lnTo>
                    <a:pt x="2350922" y="0"/>
                  </a:lnTo>
                  <a:lnTo>
                    <a:pt x="2350922" y="144462"/>
                  </a:lnTo>
                  <a:lnTo>
                    <a:pt x="2495334" y="144462"/>
                  </a:lnTo>
                  <a:lnTo>
                    <a:pt x="2495334" y="0"/>
                  </a:lnTo>
                  <a:close/>
                </a:path>
                <a:path w="3329304" h="577214">
                  <a:moveTo>
                    <a:pt x="2711145" y="0"/>
                  </a:moveTo>
                  <a:lnTo>
                    <a:pt x="2566733" y="0"/>
                  </a:lnTo>
                  <a:lnTo>
                    <a:pt x="2566733" y="144462"/>
                  </a:lnTo>
                  <a:lnTo>
                    <a:pt x="2711145" y="144462"/>
                  </a:lnTo>
                  <a:lnTo>
                    <a:pt x="2711145" y="0"/>
                  </a:lnTo>
                  <a:close/>
                </a:path>
                <a:path w="3329304" h="577214">
                  <a:moveTo>
                    <a:pt x="3329228" y="0"/>
                  </a:moveTo>
                  <a:lnTo>
                    <a:pt x="3184817" y="0"/>
                  </a:lnTo>
                  <a:lnTo>
                    <a:pt x="3184817" y="144462"/>
                  </a:lnTo>
                  <a:lnTo>
                    <a:pt x="3329228" y="144462"/>
                  </a:lnTo>
                  <a:lnTo>
                    <a:pt x="3329228" y="0"/>
                  </a:lnTo>
                  <a:close/>
                </a:path>
              </a:pathLst>
            </a:custGeom>
            <a:solidFill>
              <a:srgbClr val="FFCA00"/>
            </a:solidFill>
          </p:spPr>
          <p:txBody>
            <a:bodyPr wrap="square" lIns="0" tIns="0" rIns="0" bIns="0" rtlCol="0"/>
            <a:lstStyle/>
            <a:p>
              <a:endParaRPr sz="1154"/>
            </a:p>
          </p:txBody>
        </p:sp>
        <p:sp>
          <p:nvSpPr>
            <p:cNvPr id="4" name="object 4"/>
            <p:cNvSpPr/>
            <p:nvPr/>
          </p:nvSpPr>
          <p:spPr>
            <a:xfrm>
              <a:off x="1977067" y="2336604"/>
              <a:ext cx="791845" cy="720725"/>
            </a:xfrm>
            <a:custGeom>
              <a:avLst/>
              <a:gdLst/>
              <a:ahLst/>
              <a:cxnLst/>
              <a:rect l="l" t="t" r="r" b="b"/>
              <a:pathLst>
                <a:path w="791844" h="720725">
                  <a:moveTo>
                    <a:pt x="0" y="0"/>
                  </a:moveTo>
                  <a:lnTo>
                    <a:pt x="791842" y="0"/>
                  </a:lnTo>
                  <a:lnTo>
                    <a:pt x="791842" y="720724"/>
                  </a:lnTo>
                  <a:lnTo>
                    <a:pt x="0" y="720724"/>
                  </a:lnTo>
                  <a:lnTo>
                    <a:pt x="0" y="0"/>
                  </a:lnTo>
                  <a:close/>
                </a:path>
              </a:pathLst>
            </a:custGeom>
            <a:ln w="25395">
              <a:solidFill>
                <a:srgbClr val="00BA63"/>
              </a:solidFill>
            </a:ln>
          </p:spPr>
          <p:txBody>
            <a:bodyPr wrap="square" lIns="0" tIns="0" rIns="0" bIns="0" rtlCol="0"/>
            <a:lstStyle/>
            <a:p>
              <a:endParaRPr sz="1154"/>
            </a:p>
          </p:txBody>
        </p:sp>
        <p:sp>
          <p:nvSpPr>
            <p:cNvPr id="5" name="object 5"/>
            <p:cNvSpPr/>
            <p:nvPr/>
          </p:nvSpPr>
          <p:spPr>
            <a:xfrm>
              <a:off x="3044229" y="2336603"/>
              <a:ext cx="791845" cy="504190"/>
            </a:xfrm>
            <a:custGeom>
              <a:avLst/>
              <a:gdLst/>
              <a:ahLst/>
              <a:cxnLst/>
              <a:rect l="l" t="t" r="r" b="b"/>
              <a:pathLst>
                <a:path w="791845" h="504189">
                  <a:moveTo>
                    <a:pt x="0" y="0"/>
                  </a:moveTo>
                  <a:lnTo>
                    <a:pt x="791842" y="0"/>
                  </a:lnTo>
                  <a:lnTo>
                    <a:pt x="791842" y="504031"/>
                  </a:lnTo>
                  <a:lnTo>
                    <a:pt x="0" y="504031"/>
                  </a:lnTo>
                  <a:lnTo>
                    <a:pt x="0" y="0"/>
                  </a:lnTo>
                  <a:close/>
                </a:path>
              </a:pathLst>
            </a:custGeom>
            <a:ln w="25397">
              <a:solidFill>
                <a:srgbClr val="00BA63"/>
              </a:solidFill>
            </a:ln>
          </p:spPr>
          <p:txBody>
            <a:bodyPr wrap="square" lIns="0" tIns="0" rIns="0" bIns="0" rtlCol="0"/>
            <a:lstStyle/>
            <a:p>
              <a:endParaRPr sz="1154"/>
            </a:p>
          </p:txBody>
        </p:sp>
        <p:sp>
          <p:nvSpPr>
            <p:cNvPr id="6" name="object 6"/>
            <p:cNvSpPr/>
            <p:nvPr/>
          </p:nvSpPr>
          <p:spPr>
            <a:xfrm>
              <a:off x="4112185" y="2336603"/>
              <a:ext cx="791845" cy="288290"/>
            </a:xfrm>
            <a:custGeom>
              <a:avLst/>
              <a:gdLst/>
              <a:ahLst/>
              <a:cxnLst/>
              <a:rect l="l" t="t" r="r" b="b"/>
              <a:pathLst>
                <a:path w="791845" h="288289">
                  <a:moveTo>
                    <a:pt x="0" y="0"/>
                  </a:moveTo>
                  <a:lnTo>
                    <a:pt x="791842" y="0"/>
                  </a:lnTo>
                  <a:lnTo>
                    <a:pt x="791842" y="288131"/>
                  </a:lnTo>
                  <a:lnTo>
                    <a:pt x="0" y="288131"/>
                  </a:lnTo>
                  <a:lnTo>
                    <a:pt x="0" y="0"/>
                  </a:lnTo>
                  <a:close/>
                </a:path>
              </a:pathLst>
            </a:custGeom>
            <a:ln w="25398">
              <a:solidFill>
                <a:srgbClr val="00BA63"/>
              </a:solidFill>
            </a:ln>
          </p:spPr>
          <p:txBody>
            <a:bodyPr wrap="square" lIns="0" tIns="0" rIns="0" bIns="0" rtlCol="0"/>
            <a:lstStyle/>
            <a:p>
              <a:endParaRPr sz="1154"/>
            </a:p>
          </p:txBody>
        </p:sp>
        <p:sp>
          <p:nvSpPr>
            <p:cNvPr id="7" name="object 7"/>
            <p:cNvSpPr/>
            <p:nvPr/>
          </p:nvSpPr>
          <p:spPr>
            <a:xfrm>
              <a:off x="5180140" y="2336603"/>
              <a:ext cx="323850" cy="288290"/>
            </a:xfrm>
            <a:custGeom>
              <a:avLst/>
              <a:gdLst/>
              <a:ahLst/>
              <a:cxnLst/>
              <a:rect l="l" t="t" r="r" b="b"/>
              <a:pathLst>
                <a:path w="323850" h="288289">
                  <a:moveTo>
                    <a:pt x="0" y="0"/>
                  </a:moveTo>
                  <a:lnTo>
                    <a:pt x="323719" y="0"/>
                  </a:lnTo>
                  <a:lnTo>
                    <a:pt x="323719" y="288131"/>
                  </a:lnTo>
                  <a:lnTo>
                    <a:pt x="0" y="288131"/>
                  </a:lnTo>
                  <a:lnTo>
                    <a:pt x="0" y="0"/>
                  </a:lnTo>
                  <a:close/>
                </a:path>
              </a:pathLst>
            </a:custGeom>
            <a:ln w="25395">
              <a:solidFill>
                <a:srgbClr val="00BA63"/>
              </a:solidFill>
            </a:ln>
          </p:spPr>
          <p:txBody>
            <a:bodyPr wrap="square" lIns="0" tIns="0" rIns="0" bIns="0" rtlCol="0"/>
            <a:lstStyle/>
            <a:p>
              <a:endParaRPr sz="1154"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332967" y="2490282"/>
            <a:ext cx="4373878" cy="1030410"/>
          </a:xfrm>
          <a:prstGeom prst="rect">
            <a:avLst/>
          </a:prstGeom>
          <a:ln w="38098">
            <a:solidFill>
              <a:srgbClr val="CE1C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9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9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90" dirty="0">
              <a:latin typeface="Times New Roman"/>
              <a:cs typeface="Times New Roman"/>
            </a:endParaRPr>
          </a:p>
          <a:p>
            <a:pPr>
              <a:spcBef>
                <a:spcPts val="19"/>
              </a:spcBef>
            </a:pPr>
            <a:endParaRPr sz="1026" dirty="0">
              <a:latin typeface="Times New Roman"/>
              <a:cs typeface="Times New Roman"/>
            </a:endParaRPr>
          </a:p>
          <a:p>
            <a:pPr marL="159632" algn="ctr">
              <a:tabLst>
                <a:tab pos="846215" algn="l"/>
                <a:tab pos="1532390" algn="l"/>
                <a:tab pos="2063412" algn="l"/>
              </a:tabLst>
            </a:pPr>
            <a:r>
              <a:rPr sz="2400" b="1" spc="-3" dirty="0">
                <a:solidFill>
                  <a:srgbClr val="00457D"/>
                </a:solidFill>
                <a:latin typeface="Calibri"/>
                <a:cs typeface="Calibri"/>
              </a:rPr>
              <a:t>A	B	C	D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081450" y="4038600"/>
            <a:ext cx="1133157" cy="988493"/>
          </a:xfrm>
          <a:prstGeom prst="rect">
            <a:avLst/>
          </a:prstGeom>
        </p:spPr>
        <p:txBody>
          <a:bodyPr vert="horz" wrap="square" lIns="0" tIns="8145" rIns="0" bIns="0" rtlCol="0">
            <a:spAutoFit/>
          </a:bodyPr>
          <a:lstStyle/>
          <a:p>
            <a:pPr marL="8145" marR="3258">
              <a:lnSpc>
                <a:spcPct val="119000"/>
              </a:lnSpc>
              <a:spcBef>
                <a:spcPts val="64"/>
              </a:spcBef>
            </a:pPr>
            <a:r>
              <a:rPr b="1" spc="-3" dirty="0" err="1">
                <a:solidFill>
                  <a:srgbClr val="00457D"/>
                </a:solidFill>
                <a:latin typeface="Calibri"/>
                <a:cs typeface="Calibri"/>
              </a:rPr>
              <a:t>Percorso</a:t>
            </a:r>
            <a:r>
              <a:rPr b="1" spc="-3" dirty="0">
                <a:solidFill>
                  <a:srgbClr val="00457D"/>
                </a:solidFill>
                <a:latin typeface="Calibri"/>
                <a:cs typeface="Calibri"/>
              </a:rPr>
              <a:t> </a:t>
            </a:r>
            <a:r>
              <a:rPr b="1" dirty="0">
                <a:solidFill>
                  <a:srgbClr val="00457D"/>
                </a:solidFill>
                <a:latin typeface="Calibri"/>
                <a:cs typeface="Calibri"/>
              </a:rPr>
              <a:t> </a:t>
            </a:r>
            <a:endParaRPr lang="it-IT" b="1" dirty="0">
              <a:solidFill>
                <a:srgbClr val="00457D"/>
              </a:solidFill>
              <a:latin typeface="Calibri"/>
              <a:cs typeface="Calibri"/>
            </a:endParaRPr>
          </a:p>
          <a:p>
            <a:pPr marL="8145" marR="3258">
              <a:lnSpc>
                <a:spcPct val="119000"/>
              </a:lnSpc>
              <a:spcBef>
                <a:spcPts val="64"/>
              </a:spcBef>
            </a:pPr>
            <a:r>
              <a:rPr b="1" spc="-3" dirty="0" err="1">
                <a:solidFill>
                  <a:srgbClr val="00457D"/>
                </a:solidFill>
                <a:latin typeface="Calibri"/>
                <a:cs typeface="Calibri"/>
              </a:rPr>
              <a:t>Processi</a:t>
            </a:r>
            <a:r>
              <a:rPr b="1" spc="-3" dirty="0">
                <a:solidFill>
                  <a:srgbClr val="00457D"/>
                </a:solidFill>
                <a:latin typeface="Calibri"/>
                <a:cs typeface="Calibri"/>
              </a:rPr>
              <a:t> </a:t>
            </a:r>
            <a:r>
              <a:rPr b="1" dirty="0">
                <a:solidFill>
                  <a:srgbClr val="00457D"/>
                </a:solidFill>
                <a:latin typeface="Calibri"/>
                <a:cs typeface="Calibri"/>
              </a:rPr>
              <a:t> </a:t>
            </a:r>
            <a:r>
              <a:rPr b="1" spc="-3" dirty="0">
                <a:solidFill>
                  <a:srgbClr val="00457D"/>
                </a:solidFill>
                <a:latin typeface="Calibri"/>
                <a:cs typeface="Calibri"/>
              </a:rPr>
              <a:t>Pr</a:t>
            </a:r>
            <a:r>
              <a:rPr b="1" spc="-6" dirty="0">
                <a:solidFill>
                  <a:srgbClr val="00457D"/>
                </a:solidFill>
                <a:latin typeface="Calibri"/>
                <a:cs typeface="Calibri"/>
              </a:rPr>
              <a:t>ocedure</a:t>
            </a:r>
            <a:endParaRPr dirty="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361693" y="4162843"/>
            <a:ext cx="807783" cy="836093"/>
            <a:chOff x="3882584" y="3778871"/>
            <a:chExt cx="542925" cy="631825"/>
          </a:xfrm>
        </p:grpSpPr>
        <p:sp>
          <p:nvSpPr>
            <p:cNvPr id="11" name="object 11"/>
            <p:cNvSpPr/>
            <p:nvPr/>
          </p:nvSpPr>
          <p:spPr>
            <a:xfrm>
              <a:off x="4081744" y="4265973"/>
              <a:ext cx="144780" cy="144780"/>
            </a:xfrm>
            <a:custGeom>
              <a:avLst/>
              <a:gdLst/>
              <a:ahLst/>
              <a:cxnLst/>
              <a:rect l="l" t="t" r="r" b="b"/>
              <a:pathLst>
                <a:path w="144779" h="144779">
                  <a:moveTo>
                    <a:pt x="144403" y="0"/>
                  </a:moveTo>
                  <a:lnTo>
                    <a:pt x="0" y="0"/>
                  </a:lnTo>
                  <a:lnTo>
                    <a:pt x="0" y="144462"/>
                  </a:lnTo>
                  <a:lnTo>
                    <a:pt x="144403" y="144462"/>
                  </a:lnTo>
                  <a:lnTo>
                    <a:pt x="144403" y="0"/>
                  </a:lnTo>
                  <a:close/>
                </a:path>
              </a:pathLst>
            </a:custGeom>
            <a:solidFill>
              <a:srgbClr val="FFFB00"/>
            </a:solidFill>
          </p:spPr>
          <p:txBody>
            <a:bodyPr wrap="square" lIns="0" tIns="0" rIns="0" bIns="0" rtlCol="0"/>
            <a:lstStyle/>
            <a:p>
              <a:endParaRPr sz="1154"/>
            </a:p>
          </p:txBody>
        </p:sp>
        <p:sp>
          <p:nvSpPr>
            <p:cNvPr id="12" name="object 12"/>
            <p:cNvSpPr/>
            <p:nvPr/>
          </p:nvSpPr>
          <p:spPr>
            <a:xfrm>
              <a:off x="3901634" y="3797921"/>
              <a:ext cx="504825" cy="0"/>
            </a:xfrm>
            <a:custGeom>
              <a:avLst/>
              <a:gdLst/>
              <a:ahLst/>
              <a:cxnLst/>
              <a:rect l="l" t="t" r="r" b="b"/>
              <a:pathLst>
                <a:path w="504825">
                  <a:moveTo>
                    <a:pt x="0" y="0"/>
                  </a:moveTo>
                  <a:lnTo>
                    <a:pt x="504621" y="0"/>
                  </a:lnTo>
                </a:path>
              </a:pathLst>
            </a:custGeom>
            <a:ln w="38099">
              <a:solidFill>
                <a:srgbClr val="CE1C00"/>
              </a:solidFill>
            </a:ln>
          </p:spPr>
          <p:txBody>
            <a:bodyPr wrap="square" lIns="0" tIns="0" rIns="0" bIns="0" rtlCol="0"/>
            <a:lstStyle/>
            <a:p>
              <a:endParaRPr sz="1154"/>
            </a:p>
          </p:txBody>
        </p:sp>
        <p:sp>
          <p:nvSpPr>
            <p:cNvPr id="13" name="object 13"/>
            <p:cNvSpPr/>
            <p:nvPr/>
          </p:nvSpPr>
          <p:spPr>
            <a:xfrm>
              <a:off x="3901634" y="4049948"/>
              <a:ext cx="504825" cy="0"/>
            </a:xfrm>
            <a:custGeom>
              <a:avLst/>
              <a:gdLst/>
              <a:ahLst/>
              <a:cxnLst/>
              <a:rect l="l" t="t" r="r" b="b"/>
              <a:pathLst>
                <a:path w="504825">
                  <a:moveTo>
                    <a:pt x="0" y="0"/>
                  </a:moveTo>
                  <a:lnTo>
                    <a:pt x="504621" y="0"/>
                  </a:lnTo>
                </a:path>
              </a:pathLst>
            </a:custGeom>
            <a:ln w="25399">
              <a:solidFill>
                <a:srgbClr val="00BA63"/>
              </a:solidFill>
            </a:ln>
          </p:spPr>
          <p:txBody>
            <a:bodyPr wrap="square" lIns="0" tIns="0" rIns="0" bIns="0" rtlCol="0"/>
            <a:lstStyle/>
            <a:p>
              <a:endParaRPr sz="1154"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2027166" y="2677525"/>
            <a:ext cx="137241" cy="166088"/>
          </a:xfrm>
          <a:prstGeom prst="rect">
            <a:avLst/>
          </a:prstGeom>
        </p:spPr>
        <p:txBody>
          <a:bodyPr vert="horz" wrap="square" lIns="0" tIns="8145" rIns="0" bIns="0" rtlCol="0">
            <a:spAutoFit/>
          </a:bodyPr>
          <a:lstStyle/>
          <a:p>
            <a:pPr marL="8145">
              <a:spcBef>
                <a:spcPts val="64"/>
              </a:spcBef>
            </a:pPr>
            <a:r>
              <a:rPr sz="1026" b="1" spc="-3" dirty="0">
                <a:solidFill>
                  <a:srgbClr val="00457D"/>
                </a:solidFill>
                <a:latin typeface="Calibri"/>
                <a:cs typeface="Calibri"/>
              </a:rPr>
              <a:t>IN</a:t>
            </a:r>
            <a:endParaRPr sz="1026" dirty="0">
              <a:latin typeface="Calibri"/>
              <a:cs typeface="Calibri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1793481" y="2879302"/>
            <a:ext cx="467370" cy="188506"/>
            <a:chOff x="1237744" y="2585999"/>
            <a:chExt cx="487045" cy="114300"/>
          </a:xfrm>
        </p:grpSpPr>
        <p:sp>
          <p:nvSpPr>
            <p:cNvPr id="16" name="object 16"/>
            <p:cNvSpPr/>
            <p:nvPr/>
          </p:nvSpPr>
          <p:spPr>
            <a:xfrm>
              <a:off x="1256794" y="2643020"/>
              <a:ext cx="429895" cy="1270"/>
            </a:xfrm>
            <a:custGeom>
              <a:avLst/>
              <a:gdLst/>
              <a:ahLst/>
              <a:cxnLst/>
              <a:rect l="l" t="t" r="r" b="b"/>
              <a:pathLst>
                <a:path w="429894" h="1269">
                  <a:moveTo>
                    <a:pt x="0" y="729"/>
                  </a:moveTo>
                  <a:lnTo>
                    <a:pt x="429434" y="0"/>
                  </a:lnTo>
                </a:path>
              </a:pathLst>
            </a:custGeom>
            <a:ln w="38099">
              <a:solidFill>
                <a:srgbClr val="005990"/>
              </a:solidFill>
            </a:ln>
          </p:spPr>
          <p:txBody>
            <a:bodyPr wrap="square" lIns="0" tIns="0" rIns="0" bIns="0" rtlCol="0"/>
            <a:lstStyle/>
            <a:p>
              <a:endParaRPr sz="1154"/>
            </a:p>
          </p:txBody>
        </p:sp>
        <p:sp>
          <p:nvSpPr>
            <p:cNvPr id="17" name="object 17"/>
            <p:cNvSpPr/>
            <p:nvPr/>
          </p:nvSpPr>
          <p:spPr>
            <a:xfrm>
              <a:off x="1609962" y="2585999"/>
              <a:ext cx="114935" cy="114300"/>
            </a:xfrm>
            <a:custGeom>
              <a:avLst/>
              <a:gdLst/>
              <a:ahLst/>
              <a:cxnLst/>
              <a:rect l="l" t="t" r="r" b="b"/>
              <a:pathLst>
                <a:path w="114935" h="114300">
                  <a:moveTo>
                    <a:pt x="0" y="0"/>
                  </a:moveTo>
                  <a:lnTo>
                    <a:pt x="194" y="114300"/>
                  </a:lnTo>
                  <a:lnTo>
                    <a:pt x="114350" y="569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5990"/>
            </a:solidFill>
          </p:spPr>
          <p:txBody>
            <a:bodyPr wrap="square" lIns="0" tIns="0" rIns="0" bIns="0" rtlCol="0"/>
            <a:lstStyle/>
            <a:p>
              <a:endParaRPr sz="1154"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6860979" y="2663521"/>
            <a:ext cx="254121" cy="166088"/>
          </a:xfrm>
          <a:prstGeom prst="rect">
            <a:avLst/>
          </a:prstGeom>
        </p:spPr>
        <p:txBody>
          <a:bodyPr vert="horz" wrap="square" lIns="0" tIns="8145" rIns="0" bIns="0" rtlCol="0">
            <a:spAutoFit/>
          </a:bodyPr>
          <a:lstStyle/>
          <a:p>
            <a:pPr marL="8145">
              <a:spcBef>
                <a:spcPts val="64"/>
              </a:spcBef>
            </a:pPr>
            <a:r>
              <a:rPr sz="1026" b="1" spc="-3" dirty="0">
                <a:solidFill>
                  <a:srgbClr val="00457D"/>
                </a:solidFill>
                <a:latin typeface="Calibri"/>
                <a:cs typeface="Calibri"/>
              </a:rPr>
              <a:t>O</a:t>
            </a:r>
            <a:r>
              <a:rPr sz="1026" b="1" spc="-6" dirty="0">
                <a:solidFill>
                  <a:srgbClr val="00457D"/>
                </a:solidFill>
                <a:latin typeface="Calibri"/>
                <a:cs typeface="Calibri"/>
              </a:rPr>
              <a:t>U</a:t>
            </a:r>
            <a:r>
              <a:rPr sz="1026" b="1" spc="-3" dirty="0">
                <a:solidFill>
                  <a:srgbClr val="00457D"/>
                </a:solidFill>
                <a:latin typeface="Calibri"/>
                <a:cs typeface="Calibri"/>
              </a:rPr>
              <a:t>T</a:t>
            </a:r>
            <a:endParaRPr sz="1026" dirty="0">
              <a:latin typeface="Calibri"/>
              <a:cs typeface="Calibri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529744" y="1613871"/>
            <a:ext cx="5943600" cy="3756529"/>
            <a:chOff x="1207423" y="1473431"/>
            <a:chExt cx="5141595" cy="3429000"/>
          </a:xfrm>
        </p:grpSpPr>
        <p:sp>
          <p:nvSpPr>
            <p:cNvPr id="20" name="object 20"/>
            <p:cNvSpPr/>
            <p:nvPr/>
          </p:nvSpPr>
          <p:spPr>
            <a:xfrm>
              <a:off x="5755475" y="2643020"/>
              <a:ext cx="429895" cy="1270"/>
            </a:xfrm>
            <a:custGeom>
              <a:avLst/>
              <a:gdLst/>
              <a:ahLst/>
              <a:cxnLst/>
              <a:rect l="l" t="t" r="r" b="b"/>
              <a:pathLst>
                <a:path w="429895" h="1269">
                  <a:moveTo>
                    <a:pt x="0" y="729"/>
                  </a:moveTo>
                  <a:lnTo>
                    <a:pt x="429434" y="0"/>
                  </a:lnTo>
                </a:path>
              </a:pathLst>
            </a:custGeom>
            <a:ln w="38099">
              <a:solidFill>
                <a:srgbClr val="005990"/>
              </a:solidFill>
            </a:ln>
          </p:spPr>
          <p:txBody>
            <a:bodyPr wrap="square" lIns="0" tIns="0" rIns="0" bIns="0" rtlCol="0"/>
            <a:lstStyle/>
            <a:p>
              <a:endParaRPr sz="1154"/>
            </a:p>
          </p:txBody>
        </p:sp>
        <p:sp>
          <p:nvSpPr>
            <p:cNvPr id="21" name="object 21"/>
            <p:cNvSpPr/>
            <p:nvPr/>
          </p:nvSpPr>
          <p:spPr>
            <a:xfrm>
              <a:off x="6108643" y="2585999"/>
              <a:ext cx="114935" cy="114300"/>
            </a:xfrm>
            <a:custGeom>
              <a:avLst/>
              <a:gdLst/>
              <a:ahLst/>
              <a:cxnLst/>
              <a:rect l="l" t="t" r="r" b="b"/>
              <a:pathLst>
                <a:path w="114935" h="114300">
                  <a:moveTo>
                    <a:pt x="0" y="0"/>
                  </a:moveTo>
                  <a:lnTo>
                    <a:pt x="194" y="114300"/>
                  </a:lnTo>
                  <a:lnTo>
                    <a:pt x="114350" y="569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5990"/>
            </a:solidFill>
          </p:spPr>
          <p:txBody>
            <a:bodyPr wrap="square" lIns="0" tIns="0" rIns="0" bIns="0" rtlCol="0"/>
            <a:lstStyle/>
            <a:p>
              <a:endParaRPr sz="1154"/>
            </a:p>
          </p:txBody>
        </p:sp>
        <p:sp>
          <p:nvSpPr>
            <p:cNvPr id="23" name="object 23"/>
            <p:cNvSpPr/>
            <p:nvPr/>
          </p:nvSpPr>
          <p:spPr>
            <a:xfrm>
              <a:off x="1207423" y="1473431"/>
              <a:ext cx="5141595" cy="3429000"/>
            </a:xfrm>
            <a:custGeom>
              <a:avLst/>
              <a:gdLst/>
              <a:ahLst/>
              <a:cxnLst/>
              <a:rect l="l" t="t" r="r" b="b"/>
              <a:pathLst>
                <a:path w="5141595" h="3429000">
                  <a:moveTo>
                    <a:pt x="0" y="0"/>
                  </a:moveTo>
                  <a:lnTo>
                    <a:pt x="5141421" y="0"/>
                  </a:lnTo>
                  <a:lnTo>
                    <a:pt x="5141421" y="3428999"/>
                  </a:lnTo>
                  <a:lnTo>
                    <a:pt x="0" y="3428999"/>
                  </a:lnTo>
                  <a:lnTo>
                    <a:pt x="0" y="0"/>
                  </a:lnTo>
                  <a:close/>
                </a:path>
              </a:pathLst>
            </a:custGeom>
            <a:ln w="1246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154"/>
            </a:p>
          </p:txBody>
        </p:sp>
      </p:grpSp>
      <p:sp>
        <p:nvSpPr>
          <p:cNvPr id="34" name="object 6">
            <a:extLst>
              <a:ext uri="{FF2B5EF4-FFF2-40B4-BE49-F238E27FC236}">
                <a16:creationId xmlns:a16="http://schemas.microsoft.com/office/drawing/2014/main" id="{CABAF6E0-D467-4957-8A27-765ADCC6210A}"/>
              </a:ext>
            </a:extLst>
          </p:cNvPr>
          <p:cNvSpPr txBox="1"/>
          <p:nvPr/>
        </p:nvSpPr>
        <p:spPr>
          <a:xfrm>
            <a:off x="1275766" y="5464440"/>
            <a:ext cx="6764487" cy="753468"/>
          </a:xfrm>
          <a:prstGeom prst="rect">
            <a:avLst/>
          </a:prstGeom>
        </p:spPr>
        <p:txBody>
          <a:bodyPr vert="horz" wrap="square" lIns="0" tIns="14661" rIns="0" bIns="0" rtlCol="0">
            <a:spAutoFit/>
          </a:bodyPr>
          <a:lstStyle/>
          <a:p>
            <a:pPr marL="32171" marR="3258" indent="-24434">
              <a:spcBef>
                <a:spcPts val="115"/>
              </a:spcBef>
            </a:pPr>
            <a:r>
              <a:rPr sz="2400" i="1" spc="-3" dirty="0">
                <a:solidFill>
                  <a:srgbClr val="16165D"/>
                </a:solidFill>
                <a:latin typeface="Calibri"/>
                <a:cs typeface="Calibri"/>
              </a:rPr>
              <a:t>Il</a:t>
            </a:r>
            <a:r>
              <a:rPr sz="2400" i="1" dirty="0">
                <a:solidFill>
                  <a:srgbClr val="16165D"/>
                </a:solidFill>
                <a:latin typeface="Calibri"/>
                <a:cs typeface="Calibri"/>
              </a:rPr>
              <a:t> </a:t>
            </a:r>
            <a:r>
              <a:rPr lang="it-IT" sz="2400" i="1" dirty="0">
                <a:solidFill>
                  <a:srgbClr val="16165D"/>
                </a:solidFill>
                <a:latin typeface="Calibri"/>
                <a:cs typeface="Calibri"/>
              </a:rPr>
              <a:t>sistema di gestione del </a:t>
            </a:r>
            <a:r>
              <a:rPr sz="2400" i="1" spc="-3" dirty="0" err="1">
                <a:solidFill>
                  <a:srgbClr val="16165D"/>
                </a:solidFill>
                <a:latin typeface="Calibri"/>
                <a:cs typeface="Calibri"/>
              </a:rPr>
              <a:t>percorso</a:t>
            </a:r>
            <a:r>
              <a:rPr sz="2400" i="1" spc="-3" dirty="0">
                <a:solidFill>
                  <a:srgbClr val="16165D"/>
                </a:solidFill>
                <a:latin typeface="Calibri"/>
                <a:cs typeface="Calibri"/>
              </a:rPr>
              <a:t> del</a:t>
            </a:r>
            <a:r>
              <a:rPr sz="2400" i="1" dirty="0">
                <a:solidFill>
                  <a:srgbClr val="16165D"/>
                </a:solidFill>
                <a:latin typeface="Calibri"/>
                <a:cs typeface="Calibri"/>
              </a:rPr>
              <a:t> </a:t>
            </a:r>
            <a:r>
              <a:rPr sz="2400" i="1" spc="-3" dirty="0" err="1">
                <a:solidFill>
                  <a:srgbClr val="16165D"/>
                </a:solidFill>
                <a:latin typeface="Calibri"/>
                <a:cs typeface="Calibri"/>
              </a:rPr>
              <a:t>paziente</a:t>
            </a:r>
            <a:r>
              <a:rPr sz="2400" i="1" spc="-3" dirty="0">
                <a:solidFill>
                  <a:srgbClr val="16165D"/>
                </a:solidFill>
                <a:latin typeface="Calibri"/>
                <a:cs typeface="Calibri"/>
              </a:rPr>
              <a:t> </a:t>
            </a:r>
            <a:r>
              <a:rPr lang="it-IT" sz="2400" i="1" spc="-3" dirty="0">
                <a:solidFill>
                  <a:srgbClr val="16165D"/>
                </a:solidFill>
                <a:latin typeface="Calibri"/>
                <a:cs typeface="Calibri"/>
              </a:rPr>
              <a:t>segue la </a:t>
            </a:r>
            <a:r>
              <a:rPr sz="2400" i="1" spc="-3" dirty="0" err="1">
                <a:solidFill>
                  <a:srgbClr val="16165D"/>
                </a:solidFill>
                <a:latin typeface="Calibri"/>
                <a:cs typeface="Calibri"/>
              </a:rPr>
              <a:t>logica</a:t>
            </a:r>
            <a:r>
              <a:rPr sz="2400" i="1" spc="-3" dirty="0">
                <a:solidFill>
                  <a:srgbClr val="16165D"/>
                </a:solidFill>
                <a:latin typeface="Calibri"/>
                <a:cs typeface="Calibri"/>
              </a:rPr>
              <a:t> </a:t>
            </a:r>
            <a:r>
              <a:rPr sz="2400" i="1" spc="-253" dirty="0">
                <a:solidFill>
                  <a:srgbClr val="16165D"/>
                </a:solidFill>
                <a:latin typeface="Calibri"/>
                <a:cs typeface="Calibri"/>
              </a:rPr>
              <a:t> </a:t>
            </a:r>
            <a:r>
              <a:rPr sz="2400" i="1" spc="-3" dirty="0">
                <a:solidFill>
                  <a:srgbClr val="16165D"/>
                </a:solidFill>
                <a:latin typeface="Calibri"/>
                <a:cs typeface="Calibri"/>
              </a:rPr>
              <a:t>della </a:t>
            </a:r>
            <a:r>
              <a:rPr sz="2400" b="1" i="1" spc="-3" dirty="0">
                <a:solidFill>
                  <a:srgbClr val="FF0000"/>
                </a:solidFill>
                <a:latin typeface="Calibri"/>
                <a:cs typeface="Calibri"/>
              </a:rPr>
              <a:t>“gestione per</a:t>
            </a:r>
            <a:r>
              <a:rPr sz="2400" b="1" i="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i="1" spc="-3" dirty="0">
                <a:solidFill>
                  <a:srgbClr val="FF0000"/>
                </a:solidFill>
                <a:latin typeface="Calibri"/>
                <a:cs typeface="Calibri"/>
              </a:rPr>
              <a:t>processi”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5800" y="1100121"/>
            <a:ext cx="7964430" cy="2813929"/>
          </a:xfrm>
          <a:prstGeom prst="rect">
            <a:avLst/>
          </a:prstGeom>
        </p:spPr>
        <p:txBody>
          <a:bodyPr vert="horz" wrap="square" lIns="0" tIns="8145" rIns="0" bIns="0" rtlCol="0">
            <a:spAutoFit/>
          </a:bodyPr>
          <a:lstStyle/>
          <a:p>
            <a:pPr marL="618576">
              <a:spcBef>
                <a:spcPts val="64"/>
              </a:spcBef>
            </a:pPr>
            <a:r>
              <a:rPr sz="2400" b="1" spc="-6" dirty="0" err="1">
                <a:solidFill>
                  <a:srgbClr val="C00000"/>
                </a:solidFill>
                <a:latin typeface="Calibri"/>
                <a:cs typeface="Calibri"/>
              </a:rPr>
              <a:t>Mappatura</a:t>
            </a:r>
            <a:r>
              <a:rPr sz="2400" b="1" spc="-6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lang="it-IT" sz="2400" b="1" spc="-6" dirty="0">
                <a:solidFill>
                  <a:srgbClr val="C00000"/>
                </a:solidFill>
                <a:latin typeface="Calibri"/>
                <a:cs typeface="Calibri"/>
              </a:rPr>
              <a:t>del P</a:t>
            </a:r>
            <a:r>
              <a:rPr sz="2400" b="1" spc="-6" dirty="0" err="1">
                <a:solidFill>
                  <a:srgbClr val="C00000"/>
                </a:solidFill>
                <a:latin typeface="Calibri"/>
                <a:cs typeface="Calibri"/>
              </a:rPr>
              <a:t>ercorso</a:t>
            </a:r>
            <a:endParaRPr lang="it-IT" sz="1600" spc="-3" dirty="0">
              <a:solidFill>
                <a:srgbClr val="00457D"/>
              </a:solidFill>
              <a:latin typeface="Calibri"/>
              <a:cs typeface="Calibri"/>
            </a:endParaRPr>
          </a:p>
          <a:p>
            <a:pPr marL="293487" marR="165334" indent="-285750">
              <a:lnSpc>
                <a:spcPct val="107100"/>
              </a:lnSpc>
              <a:spcBef>
                <a:spcPts val="686"/>
              </a:spcBef>
              <a:buFont typeface="Wingdings" panose="05000000000000000000" pitchFamily="2" charset="2"/>
              <a:buChar char="Ø"/>
              <a:tabLst>
                <a:tab pos="154338" algn="l"/>
                <a:tab pos="154746" algn="l"/>
              </a:tabLst>
            </a:pPr>
            <a:r>
              <a:rPr sz="1600" spc="-3" dirty="0" err="1">
                <a:solidFill>
                  <a:srgbClr val="00457D"/>
                </a:solidFill>
                <a:latin typeface="Calibri"/>
                <a:cs typeface="Calibri"/>
              </a:rPr>
              <a:t>Pazienti</a:t>
            </a:r>
            <a:r>
              <a:rPr sz="1600" spc="13" dirty="0">
                <a:solidFill>
                  <a:srgbClr val="00457D"/>
                </a:solidFill>
                <a:latin typeface="Calibri"/>
                <a:cs typeface="Calibri"/>
              </a:rPr>
              <a:t> </a:t>
            </a:r>
            <a:r>
              <a:rPr sz="1600" spc="-3" dirty="0">
                <a:solidFill>
                  <a:srgbClr val="00457D"/>
                </a:solidFill>
                <a:latin typeface="Calibri"/>
                <a:cs typeface="Calibri"/>
              </a:rPr>
              <a:t>da</a:t>
            </a:r>
            <a:r>
              <a:rPr sz="1600" spc="10" dirty="0">
                <a:solidFill>
                  <a:srgbClr val="00457D"/>
                </a:solidFill>
                <a:latin typeface="Calibri"/>
                <a:cs typeface="Calibri"/>
              </a:rPr>
              <a:t> </a:t>
            </a:r>
            <a:r>
              <a:rPr sz="1600" spc="-3" dirty="0">
                <a:solidFill>
                  <a:srgbClr val="00457D"/>
                </a:solidFill>
                <a:latin typeface="Calibri"/>
                <a:cs typeface="Calibri"/>
              </a:rPr>
              <a:t>includere/escludere</a:t>
            </a:r>
            <a:r>
              <a:rPr sz="1600" spc="16" dirty="0">
                <a:solidFill>
                  <a:srgbClr val="00457D"/>
                </a:solidFill>
                <a:latin typeface="Calibri"/>
                <a:cs typeface="Calibri"/>
              </a:rPr>
              <a:t> </a:t>
            </a:r>
            <a:r>
              <a:rPr sz="1600" spc="-3" dirty="0">
                <a:solidFill>
                  <a:srgbClr val="00457D"/>
                </a:solidFill>
                <a:latin typeface="Calibri"/>
                <a:cs typeface="Calibri"/>
              </a:rPr>
              <a:t>nel</a:t>
            </a:r>
            <a:r>
              <a:rPr sz="1600" spc="10" dirty="0">
                <a:solidFill>
                  <a:srgbClr val="00457D"/>
                </a:solidFill>
                <a:latin typeface="Calibri"/>
                <a:cs typeface="Calibri"/>
              </a:rPr>
              <a:t> </a:t>
            </a:r>
            <a:r>
              <a:rPr sz="1600" spc="-3" dirty="0">
                <a:solidFill>
                  <a:srgbClr val="00457D"/>
                </a:solidFill>
                <a:latin typeface="Calibri"/>
                <a:cs typeface="Calibri"/>
              </a:rPr>
              <a:t>percorso</a:t>
            </a:r>
            <a:r>
              <a:rPr sz="1600" spc="10" dirty="0">
                <a:solidFill>
                  <a:srgbClr val="00457D"/>
                </a:solidFill>
                <a:latin typeface="Calibri"/>
                <a:cs typeface="Calibri"/>
              </a:rPr>
              <a:t> </a:t>
            </a:r>
            <a:r>
              <a:rPr sz="1600" spc="-3" dirty="0">
                <a:solidFill>
                  <a:srgbClr val="00457D"/>
                </a:solidFill>
                <a:latin typeface="Calibri"/>
                <a:cs typeface="Calibri"/>
              </a:rPr>
              <a:t>(confini</a:t>
            </a:r>
            <a:r>
              <a:rPr sz="1600" spc="10" dirty="0">
                <a:solidFill>
                  <a:srgbClr val="00457D"/>
                </a:solidFill>
                <a:latin typeface="Calibri"/>
                <a:cs typeface="Calibri"/>
              </a:rPr>
              <a:t> </a:t>
            </a:r>
            <a:r>
              <a:rPr sz="1600" spc="-3" dirty="0">
                <a:solidFill>
                  <a:srgbClr val="00457D"/>
                </a:solidFill>
                <a:latin typeface="Calibri"/>
                <a:cs typeface="Calibri"/>
              </a:rPr>
              <a:t>del </a:t>
            </a:r>
            <a:r>
              <a:rPr sz="1600" spc="-192" dirty="0">
                <a:solidFill>
                  <a:srgbClr val="00457D"/>
                </a:solidFill>
                <a:latin typeface="Calibri"/>
                <a:cs typeface="Calibri"/>
              </a:rPr>
              <a:t> </a:t>
            </a:r>
            <a:r>
              <a:rPr sz="1600" spc="-3" dirty="0">
                <a:solidFill>
                  <a:srgbClr val="00457D"/>
                </a:solidFill>
                <a:latin typeface="Calibri"/>
                <a:cs typeface="Calibri"/>
              </a:rPr>
              <a:t>PDTA)</a:t>
            </a:r>
            <a:endParaRPr sz="1600" dirty="0">
              <a:latin typeface="Calibri"/>
              <a:cs typeface="Calibri"/>
            </a:endParaRPr>
          </a:p>
          <a:p>
            <a:pPr marL="293487" marR="3258" indent="-285750">
              <a:lnSpc>
                <a:spcPct val="110100"/>
              </a:lnSpc>
              <a:buFont typeface="Wingdings" panose="05000000000000000000" pitchFamily="2" charset="2"/>
              <a:buChar char="Ø"/>
              <a:tabLst>
                <a:tab pos="154338" algn="l"/>
                <a:tab pos="154746" algn="l"/>
              </a:tabLst>
            </a:pPr>
            <a:r>
              <a:rPr sz="1600" spc="-3" dirty="0">
                <a:solidFill>
                  <a:srgbClr val="00457D"/>
                </a:solidFill>
                <a:latin typeface="Calibri"/>
                <a:cs typeface="Calibri"/>
              </a:rPr>
              <a:t>Criteri</a:t>
            </a:r>
            <a:r>
              <a:rPr sz="1600" spc="3" dirty="0">
                <a:solidFill>
                  <a:srgbClr val="00457D"/>
                </a:solidFill>
                <a:latin typeface="Calibri"/>
                <a:cs typeface="Calibri"/>
              </a:rPr>
              <a:t> </a:t>
            </a:r>
            <a:r>
              <a:rPr sz="1600" spc="-3" dirty="0">
                <a:solidFill>
                  <a:srgbClr val="00457D"/>
                </a:solidFill>
                <a:latin typeface="Calibri"/>
                <a:cs typeface="Calibri"/>
              </a:rPr>
              <a:t>ingresso</a:t>
            </a:r>
            <a:r>
              <a:rPr sz="1600" spc="6" dirty="0">
                <a:solidFill>
                  <a:srgbClr val="00457D"/>
                </a:solidFill>
                <a:latin typeface="Calibri"/>
                <a:cs typeface="Calibri"/>
              </a:rPr>
              <a:t> </a:t>
            </a:r>
            <a:r>
              <a:rPr sz="1600" spc="-3" dirty="0">
                <a:solidFill>
                  <a:srgbClr val="00457D"/>
                </a:solidFill>
                <a:latin typeface="Calibri"/>
                <a:cs typeface="Calibri"/>
              </a:rPr>
              <a:t>(IN)</a:t>
            </a:r>
            <a:r>
              <a:rPr sz="1600" spc="6" dirty="0">
                <a:solidFill>
                  <a:srgbClr val="00457D"/>
                </a:solidFill>
                <a:latin typeface="Calibri"/>
                <a:cs typeface="Calibri"/>
              </a:rPr>
              <a:t> </a:t>
            </a:r>
            <a:r>
              <a:rPr sz="1600" spc="-3" dirty="0">
                <a:solidFill>
                  <a:srgbClr val="00457D"/>
                </a:solidFill>
                <a:latin typeface="Calibri"/>
                <a:cs typeface="Calibri"/>
              </a:rPr>
              <a:t>e</a:t>
            </a:r>
            <a:r>
              <a:rPr sz="1600" spc="10" dirty="0">
                <a:solidFill>
                  <a:srgbClr val="00457D"/>
                </a:solidFill>
                <a:latin typeface="Calibri"/>
                <a:cs typeface="Calibri"/>
              </a:rPr>
              <a:t> </a:t>
            </a:r>
            <a:r>
              <a:rPr sz="1600" spc="-3" dirty="0">
                <a:solidFill>
                  <a:srgbClr val="00457D"/>
                </a:solidFill>
                <a:latin typeface="Calibri"/>
                <a:cs typeface="Calibri"/>
              </a:rPr>
              <a:t>uscita</a:t>
            </a:r>
            <a:r>
              <a:rPr sz="1600" spc="10" dirty="0">
                <a:solidFill>
                  <a:srgbClr val="00457D"/>
                </a:solidFill>
                <a:latin typeface="Calibri"/>
                <a:cs typeface="Calibri"/>
              </a:rPr>
              <a:t> </a:t>
            </a:r>
            <a:r>
              <a:rPr sz="1600" spc="-3" dirty="0">
                <a:solidFill>
                  <a:srgbClr val="00457D"/>
                </a:solidFill>
                <a:latin typeface="Calibri"/>
                <a:cs typeface="Calibri"/>
              </a:rPr>
              <a:t>(OUT)</a:t>
            </a:r>
            <a:r>
              <a:rPr sz="1600" spc="6" dirty="0">
                <a:solidFill>
                  <a:srgbClr val="00457D"/>
                </a:solidFill>
                <a:latin typeface="Calibri"/>
                <a:cs typeface="Calibri"/>
              </a:rPr>
              <a:t> </a:t>
            </a:r>
            <a:r>
              <a:rPr sz="1600" spc="-3" dirty="0">
                <a:solidFill>
                  <a:srgbClr val="00457D"/>
                </a:solidFill>
                <a:latin typeface="Calibri"/>
                <a:cs typeface="Calibri"/>
              </a:rPr>
              <a:t>del</a:t>
            </a:r>
            <a:r>
              <a:rPr sz="1600" spc="6" dirty="0">
                <a:solidFill>
                  <a:srgbClr val="00457D"/>
                </a:solidFill>
                <a:latin typeface="Calibri"/>
                <a:cs typeface="Calibri"/>
              </a:rPr>
              <a:t> </a:t>
            </a:r>
            <a:r>
              <a:rPr sz="1600" spc="-3" dirty="0">
                <a:solidFill>
                  <a:srgbClr val="00457D"/>
                </a:solidFill>
                <a:latin typeface="Calibri"/>
                <a:cs typeface="Calibri"/>
              </a:rPr>
              <a:t>paziente</a:t>
            </a:r>
            <a:r>
              <a:rPr sz="1600" spc="6" dirty="0">
                <a:solidFill>
                  <a:srgbClr val="00457D"/>
                </a:solidFill>
                <a:latin typeface="Calibri"/>
                <a:cs typeface="Calibri"/>
              </a:rPr>
              <a:t> </a:t>
            </a:r>
            <a:r>
              <a:rPr sz="1600" spc="-3" dirty="0">
                <a:solidFill>
                  <a:srgbClr val="00457D"/>
                </a:solidFill>
                <a:latin typeface="Calibri"/>
                <a:cs typeface="Calibri"/>
              </a:rPr>
              <a:t>dal</a:t>
            </a:r>
            <a:r>
              <a:rPr sz="1600" spc="10" dirty="0">
                <a:solidFill>
                  <a:srgbClr val="00457D"/>
                </a:solidFill>
                <a:latin typeface="Calibri"/>
                <a:cs typeface="Calibri"/>
              </a:rPr>
              <a:t> </a:t>
            </a:r>
            <a:r>
              <a:rPr sz="1600" spc="-3" dirty="0">
                <a:solidFill>
                  <a:srgbClr val="00457D"/>
                </a:solidFill>
                <a:latin typeface="Calibri"/>
                <a:cs typeface="Calibri"/>
              </a:rPr>
              <a:t>percorso </a:t>
            </a:r>
            <a:r>
              <a:rPr sz="1600" spc="-192" dirty="0">
                <a:solidFill>
                  <a:srgbClr val="00457D"/>
                </a:solidFill>
                <a:latin typeface="Calibri"/>
                <a:cs typeface="Calibri"/>
              </a:rPr>
              <a:t> </a:t>
            </a:r>
            <a:r>
              <a:rPr sz="1600" spc="-3" dirty="0">
                <a:solidFill>
                  <a:srgbClr val="00457D"/>
                </a:solidFill>
                <a:latin typeface="Calibri"/>
                <a:cs typeface="Calibri"/>
              </a:rPr>
              <a:t>e</a:t>
            </a:r>
            <a:r>
              <a:rPr sz="1600" dirty="0">
                <a:solidFill>
                  <a:srgbClr val="00457D"/>
                </a:solidFill>
                <a:latin typeface="Calibri"/>
                <a:cs typeface="Calibri"/>
              </a:rPr>
              <a:t> </a:t>
            </a:r>
            <a:r>
              <a:rPr sz="1600" spc="-3" dirty="0">
                <a:solidFill>
                  <a:srgbClr val="00457D"/>
                </a:solidFill>
                <a:latin typeface="Calibri"/>
                <a:cs typeface="Calibri"/>
              </a:rPr>
              <a:t>suddivisioni in fasi</a:t>
            </a:r>
            <a:r>
              <a:rPr sz="1600" dirty="0">
                <a:solidFill>
                  <a:srgbClr val="00457D"/>
                </a:solidFill>
                <a:latin typeface="Calibri"/>
                <a:cs typeface="Calibri"/>
              </a:rPr>
              <a:t> </a:t>
            </a:r>
            <a:r>
              <a:rPr sz="1600" spc="-3" dirty="0">
                <a:solidFill>
                  <a:srgbClr val="00457D"/>
                </a:solidFill>
                <a:latin typeface="Calibri"/>
                <a:cs typeface="Calibri"/>
              </a:rPr>
              <a:t>(aggregati</a:t>
            </a:r>
            <a:r>
              <a:rPr sz="1600" dirty="0">
                <a:solidFill>
                  <a:srgbClr val="00457D"/>
                </a:solidFill>
                <a:latin typeface="Calibri"/>
                <a:cs typeface="Calibri"/>
              </a:rPr>
              <a:t> </a:t>
            </a:r>
            <a:r>
              <a:rPr sz="1600" spc="-3" dirty="0">
                <a:solidFill>
                  <a:srgbClr val="00457D"/>
                </a:solidFill>
                <a:latin typeface="Calibri"/>
                <a:cs typeface="Calibri"/>
              </a:rPr>
              <a:t>omogenei)</a:t>
            </a:r>
            <a:endParaRPr sz="1600" dirty="0">
              <a:latin typeface="Calibri"/>
              <a:cs typeface="Calibri"/>
            </a:endParaRPr>
          </a:p>
          <a:p>
            <a:pPr marL="293487" indent="-285750">
              <a:spcBef>
                <a:spcPts val="109"/>
              </a:spcBef>
              <a:buFont typeface="Wingdings" panose="05000000000000000000" pitchFamily="2" charset="2"/>
              <a:buChar char="Ø"/>
              <a:tabLst>
                <a:tab pos="154338" algn="l"/>
                <a:tab pos="154746" algn="l"/>
              </a:tabLst>
            </a:pPr>
            <a:r>
              <a:rPr lang="it-IT" sz="1600" spc="-3" dirty="0">
                <a:solidFill>
                  <a:srgbClr val="00457D"/>
                </a:solidFill>
                <a:latin typeface="Calibri"/>
                <a:cs typeface="Calibri"/>
              </a:rPr>
              <a:t>Manifestazione dei b</a:t>
            </a:r>
            <a:r>
              <a:rPr sz="1600" spc="-3" dirty="0" err="1">
                <a:solidFill>
                  <a:srgbClr val="00457D"/>
                </a:solidFill>
                <a:latin typeface="Calibri"/>
                <a:cs typeface="Calibri"/>
              </a:rPr>
              <a:t>isogni</a:t>
            </a:r>
            <a:r>
              <a:rPr lang="it-IT" sz="1600" spc="-3" dirty="0">
                <a:solidFill>
                  <a:srgbClr val="00457D"/>
                </a:solidFill>
                <a:latin typeface="Calibri"/>
                <a:cs typeface="Calibri"/>
              </a:rPr>
              <a:t> ed esigenze</a:t>
            </a:r>
            <a:endParaRPr sz="1600" dirty="0">
              <a:latin typeface="Calibri"/>
              <a:cs typeface="Calibri"/>
            </a:endParaRPr>
          </a:p>
          <a:p>
            <a:pPr marL="293487" indent="-285750">
              <a:spcBef>
                <a:spcPts val="109"/>
              </a:spcBef>
              <a:buFont typeface="Wingdings" panose="05000000000000000000" pitchFamily="2" charset="2"/>
              <a:buChar char="Ø"/>
              <a:tabLst>
                <a:tab pos="154338" algn="l"/>
                <a:tab pos="154746" algn="l"/>
              </a:tabLst>
            </a:pPr>
            <a:r>
              <a:rPr lang="it-IT" sz="1600" spc="-3" dirty="0">
                <a:solidFill>
                  <a:srgbClr val="00457D"/>
                </a:solidFill>
                <a:latin typeface="Calibri"/>
                <a:cs typeface="Calibri"/>
              </a:rPr>
              <a:t>Analisi della d</a:t>
            </a:r>
            <a:r>
              <a:rPr sz="1600" spc="-3" dirty="0" err="1">
                <a:solidFill>
                  <a:srgbClr val="00457D"/>
                </a:solidFill>
                <a:latin typeface="Calibri"/>
                <a:cs typeface="Calibri"/>
              </a:rPr>
              <a:t>omanda</a:t>
            </a:r>
            <a:endParaRPr sz="1600" dirty="0">
              <a:latin typeface="Calibri"/>
              <a:cs typeface="Calibri"/>
            </a:endParaRPr>
          </a:p>
          <a:p>
            <a:pPr marL="293487" indent="-285750">
              <a:spcBef>
                <a:spcPts val="109"/>
              </a:spcBef>
              <a:buFont typeface="Wingdings" panose="05000000000000000000" pitchFamily="2" charset="2"/>
              <a:buChar char="Ø"/>
              <a:tabLst>
                <a:tab pos="154338" algn="l"/>
                <a:tab pos="154746" algn="l"/>
              </a:tabLst>
            </a:pPr>
            <a:r>
              <a:rPr sz="1600" spc="-3" dirty="0">
                <a:solidFill>
                  <a:srgbClr val="00457D"/>
                </a:solidFill>
                <a:latin typeface="Calibri"/>
                <a:cs typeface="Calibri"/>
              </a:rPr>
              <a:t>Offerta,</a:t>
            </a:r>
            <a:r>
              <a:rPr sz="1600" spc="-6" dirty="0">
                <a:solidFill>
                  <a:srgbClr val="00457D"/>
                </a:solidFill>
                <a:latin typeface="Calibri"/>
                <a:cs typeface="Calibri"/>
              </a:rPr>
              <a:t> </a:t>
            </a:r>
            <a:r>
              <a:rPr sz="1600" spc="-3" dirty="0">
                <a:solidFill>
                  <a:srgbClr val="00457D"/>
                </a:solidFill>
                <a:latin typeface="Calibri"/>
                <a:cs typeface="Calibri"/>
              </a:rPr>
              <a:t>condizionata da:</a:t>
            </a:r>
            <a:endParaRPr sz="1600" dirty="0">
              <a:latin typeface="Calibri"/>
              <a:cs typeface="Calibri"/>
            </a:endParaRPr>
          </a:p>
          <a:p>
            <a:pPr marL="954032" lvl="2" indent="-342900">
              <a:spcBef>
                <a:spcPts val="109"/>
              </a:spcBef>
              <a:buFont typeface="Wingdings" panose="05000000000000000000" pitchFamily="2" charset="2"/>
              <a:buChar char="§"/>
              <a:tabLst>
                <a:tab pos="300940" algn="l"/>
                <a:tab pos="301347" algn="l"/>
              </a:tabLst>
            </a:pPr>
            <a:r>
              <a:rPr sz="1600" i="1" spc="-3" dirty="0" err="1">
                <a:solidFill>
                  <a:srgbClr val="00457D"/>
                </a:solidFill>
                <a:latin typeface="Calibri"/>
                <a:cs typeface="Calibri"/>
              </a:rPr>
              <a:t>Patrimonio</a:t>
            </a:r>
            <a:r>
              <a:rPr sz="1600" i="1" spc="3" dirty="0">
                <a:solidFill>
                  <a:srgbClr val="00457D"/>
                </a:solidFill>
                <a:latin typeface="Calibri"/>
                <a:cs typeface="Calibri"/>
              </a:rPr>
              <a:t> </a:t>
            </a:r>
            <a:r>
              <a:rPr sz="1600" i="1" spc="-3" dirty="0">
                <a:solidFill>
                  <a:srgbClr val="00457D"/>
                </a:solidFill>
                <a:latin typeface="Calibri"/>
                <a:cs typeface="Calibri"/>
              </a:rPr>
              <a:t>STOP</a:t>
            </a:r>
            <a:r>
              <a:rPr lang="it-IT" sz="1600" i="1" spc="-3" dirty="0">
                <a:solidFill>
                  <a:srgbClr val="00457D"/>
                </a:solidFill>
                <a:latin typeface="Calibri"/>
                <a:cs typeface="Calibri"/>
              </a:rPr>
              <a:t> </a:t>
            </a:r>
            <a:r>
              <a:rPr lang="it-IT" sz="1600" spc="-3" dirty="0">
                <a:solidFill>
                  <a:srgbClr val="00457D"/>
                </a:solidFill>
                <a:latin typeface="Calibri"/>
                <a:cs typeface="Calibri"/>
              </a:rPr>
              <a:t>(Strutturale, Tecnologico, Organizzativo, Professionale)</a:t>
            </a:r>
            <a:r>
              <a:rPr sz="1600" spc="6" dirty="0">
                <a:solidFill>
                  <a:srgbClr val="00457D"/>
                </a:solidFill>
                <a:latin typeface="Calibri"/>
                <a:cs typeface="Calibri"/>
              </a:rPr>
              <a:t> </a:t>
            </a:r>
            <a:r>
              <a:rPr sz="1600" spc="-3" dirty="0">
                <a:solidFill>
                  <a:srgbClr val="00457D"/>
                </a:solidFill>
                <a:latin typeface="Calibri"/>
                <a:cs typeface="Calibri"/>
              </a:rPr>
              <a:t>dell'organizzazione</a:t>
            </a:r>
            <a:endParaRPr sz="1600" dirty="0">
              <a:latin typeface="Calibri"/>
              <a:cs typeface="Calibri"/>
            </a:endParaRPr>
          </a:p>
          <a:p>
            <a:pPr marL="954032" lvl="2" indent="-342900">
              <a:spcBef>
                <a:spcPts val="109"/>
              </a:spcBef>
              <a:buFont typeface="Wingdings" panose="05000000000000000000" pitchFamily="2" charset="2"/>
              <a:buChar char="§"/>
              <a:tabLst>
                <a:tab pos="300940" algn="l"/>
                <a:tab pos="301347" algn="l"/>
              </a:tabLst>
            </a:pPr>
            <a:r>
              <a:rPr sz="1600" spc="-3" dirty="0">
                <a:solidFill>
                  <a:srgbClr val="00457D"/>
                </a:solidFill>
                <a:latin typeface="Calibri"/>
                <a:cs typeface="Calibri"/>
              </a:rPr>
              <a:t>Accordi</a:t>
            </a:r>
            <a:r>
              <a:rPr sz="1600" spc="3" dirty="0">
                <a:solidFill>
                  <a:srgbClr val="00457D"/>
                </a:solidFill>
                <a:latin typeface="Calibri"/>
                <a:cs typeface="Calibri"/>
              </a:rPr>
              <a:t> </a:t>
            </a:r>
            <a:r>
              <a:rPr sz="1600" spc="-3" dirty="0">
                <a:solidFill>
                  <a:srgbClr val="00457D"/>
                </a:solidFill>
                <a:latin typeface="Calibri"/>
                <a:cs typeface="Calibri"/>
              </a:rPr>
              <a:t>collaborativi</a:t>
            </a:r>
            <a:r>
              <a:rPr sz="1600" spc="3" dirty="0">
                <a:solidFill>
                  <a:srgbClr val="00457D"/>
                </a:solidFill>
                <a:latin typeface="Calibri"/>
                <a:cs typeface="Calibri"/>
              </a:rPr>
              <a:t> </a:t>
            </a:r>
            <a:r>
              <a:rPr sz="1600" spc="-3" dirty="0">
                <a:solidFill>
                  <a:srgbClr val="00457D"/>
                </a:solidFill>
                <a:latin typeface="Calibri"/>
                <a:cs typeface="Calibri"/>
              </a:rPr>
              <a:t>interaziendali</a:t>
            </a:r>
            <a:endParaRPr sz="1600" dirty="0">
              <a:latin typeface="Calibri"/>
              <a:cs typeface="Calibri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48400" y="5832299"/>
            <a:ext cx="2401830" cy="879221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685800" y="4191000"/>
            <a:ext cx="8034490" cy="1556587"/>
          </a:xfrm>
          <a:prstGeom prst="rect">
            <a:avLst/>
          </a:prstGeom>
        </p:spPr>
        <p:txBody>
          <a:bodyPr vert="horz" wrap="square" lIns="0" tIns="27693" rIns="0" bIns="0" rtlCol="0">
            <a:spAutoFit/>
          </a:bodyPr>
          <a:lstStyle/>
          <a:p>
            <a:pPr marL="293487" marR="3258" indent="-285750">
              <a:spcBef>
                <a:spcPts val="218"/>
              </a:spcBef>
              <a:buFont typeface="Wingdings" panose="05000000000000000000" pitchFamily="2" charset="2"/>
              <a:buChar char="v"/>
            </a:pPr>
            <a:r>
              <a:rPr lang="it-IT" sz="1600" spc="-22" dirty="0">
                <a:latin typeface="Lucida Sans Unicode"/>
                <a:cs typeface="Lucida Sans Unicode"/>
              </a:rPr>
              <a:t>U</a:t>
            </a:r>
            <a:r>
              <a:rPr sz="1600" spc="-22" dirty="0">
                <a:latin typeface="Lucida Sans Unicode"/>
                <a:cs typeface="Lucida Sans Unicode"/>
              </a:rPr>
              <a:t>no</a:t>
            </a:r>
            <a:r>
              <a:rPr sz="1600" spc="-16" dirty="0">
                <a:latin typeface="Lucida Sans Unicode"/>
                <a:cs typeface="Lucida Sans Unicode"/>
              </a:rPr>
              <a:t> degli aspetti </a:t>
            </a:r>
            <a:r>
              <a:rPr sz="1600" spc="-19" dirty="0" err="1">
                <a:latin typeface="Lucida Sans Unicode"/>
                <a:cs typeface="Lucida Sans Unicode"/>
              </a:rPr>
              <a:t>più</a:t>
            </a:r>
            <a:r>
              <a:rPr sz="1600" spc="-16" dirty="0">
                <a:latin typeface="Lucida Sans Unicode"/>
                <a:cs typeface="Lucida Sans Unicode"/>
              </a:rPr>
              <a:t> </a:t>
            </a:r>
            <a:r>
              <a:rPr sz="1600" spc="-16" dirty="0" err="1">
                <a:latin typeface="Lucida Sans Unicode"/>
                <a:cs typeface="Lucida Sans Unicode"/>
              </a:rPr>
              <a:t>importanti</a:t>
            </a:r>
            <a:r>
              <a:rPr sz="1600" dirty="0">
                <a:latin typeface="Lucida Sans Unicode"/>
                <a:cs typeface="Lucida Sans Unicode"/>
              </a:rPr>
              <a:t> </a:t>
            </a:r>
            <a:r>
              <a:rPr sz="1600" spc="-16" dirty="0" err="1">
                <a:latin typeface="Lucida Sans Unicode"/>
                <a:cs typeface="Lucida Sans Unicode"/>
              </a:rPr>
              <a:t>nella</a:t>
            </a:r>
            <a:r>
              <a:rPr sz="1600" spc="-13" dirty="0">
                <a:latin typeface="Lucida Sans Unicode"/>
                <a:cs typeface="Lucida Sans Unicode"/>
              </a:rPr>
              <a:t> </a:t>
            </a:r>
            <a:r>
              <a:rPr sz="1600" spc="-19" dirty="0" err="1">
                <a:latin typeface="Lucida Sans Unicode"/>
                <a:cs typeface="Lucida Sans Unicode"/>
              </a:rPr>
              <a:t>determinazione</a:t>
            </a:r>
            <a:r>
              <a:rPr lang="it-IT" sz="1600" spc="-13" dirty="0">
                <a:latin typeface="Lucida Sans Unicode"/>
                <a:cs typeface="Lucida Sans Unicode"/>
              </a:rPr>
              <a:t> </a:t>
            </a:r>
            <a:r>
              <a:rPr sz="1600" spc="-16" dirty="0" err="1">
                <a:latin typeface="Lucida Sans Unicode"/>
                <a:cs typeface="Lucida Sans Unicode"/>
              </a:rPr>
              <a:t>dei</a:t>
            </a:r>
            <a:r>
              <a:rPr sz="1600" spc="-16" dirty="0">
                <a:latin typeface="Lucida Sans Unicode"/>
                <a:cs typeface="Lucida Sans Unicode"/>
              </a:rPr>
              <a:t> </a:t>
            </a:r>
            <a:r>
              <a:rPr sz="1600" spc="-13" dirty="0">
                <a:latin typeface="Lucida Sans Unicode"/>
                <a:cs typeface="Lucida Sans Unicode"/>
              </a:rPr>
              <a:t> </a:t>
            </a:r>
            <a:r>
              <a:rPr sz="1600" spc="-22" dirty="0">
                <a:latin typeface="Lucida Sans Unicode"/>
                <a:cs typeface="Lucida Sans Unicode"/>
              </a:rPr>
              <a:t>PDTA</a:t>
            </a:r>
            <a:r>
              <a:rPr sz="1600" spc="-16" dirty="0">
                <a:latin typeface="Lucida Sans Unicode"/>
                <a:cs typeface="Lucida Sans Unicode"/>
              </a:rPr>
              <a:t> </a:t>
            </a:r>
            <a:r>
              <a:rPr sz="1600" spc="-19" dirty="0">
                <a:latin typeface="Lucida Sans Unicode"/>
                <a:cs typeface="Lucida Sans Unicode"/>
              </a:rPr>
              <a:t>è</a:t>
            </a:r>
            <a:r>
              <a:rPr sz="1600" spc="-13" dirty="0">
                <a:latin typeface="Lucida Sans Unicode"/>
                <a:cs typeface="Lucida Sans Unicode"/>
              </a:rPr>
              <a:t> </a:t>
            </a:r>
            <a:r>
              <a:rPr sz="1600" spc="-16" dirty="0">
                <a:latin typeface="Lucida Sans Unicode"/>
                <a:cs typeface="Lucida Sans Unicode"/>
              </a:rPr>
              <a:t>la</a:t>
            </a:r>
            <a:r>
              <a:rPr sz="1600" spc="-13" dirty="0">
                <a:latin typeface="Lucida Sans Unicode"/>
                <a:cs typeface="Lucida Sans Unicode"/>
              </a:rPr>
              <a:t> </a:t>
            </a:r>
            <a:r>
              <a:rPr sz="1600" spc="-16" dirty="0">
                <a:latin typeface="Lucida Sans Unicode"/>
                <a:cs typeface="Lucida Sans Unicode"/>
              </a:rPr>
              <a:t>corretta </a:t>
            </a:r>
            <a:r>
              <a:rPr sz="1600" spc="-19" dirty="0">
                <a:latin typeface="Lucida Sans Unicode"/>
                <a:cs typeface="Lucida Sans Unicode"/>
              </a:rPr>
              <a:t>definizione</a:t>
            </a:r>
            <a:r>
              <a:rPr sz="1600" spc="-13" dirty="0">
                <a:latin typeface="Lucida Sans Unicode"/>
                <a:cs typeface="Lucida Sans Unicode"/>
              </a:rPr>
              <a:t> </a:t>
            </a:r>
            <a:r>
              <a:rPr sz="1600" spc="-16" dirty="0">
                <a:latin typeface="Lucida Sans Unicode"/>
                <a:cs typeface="Lucida Sans Unicode"/>
              </a:rPr>
              <a:t>della</a:t>
            </a:r>
            <a:r>
              <a:rPr sz="1600" spc="-13" dirty="0">
                <a:latin typeface="Lucida Sans Unicode"/>
                <a:cs typeface="Lucida Sans Unicode"/>
              </a:rPr>
              <a:t> </a:t>
            </a:r>
            <a:r>
              <a:rPr sz="1600" spc="-19" dirty="0">
                <a:solidFill>
                  <a:srgbClr val="DA1F28"/>
                </a:solidFill>
                <a:latin typeface="Lucida Sans Unicode"/>
                <a:cs typeface="Lucida Sans Unicode"/>
              </a:rPr>
              <a:t>sequenza </a:t>
            </a:r>
            <a:r>
              <a:rPr sz="1600" spc="-285" dirty="0">
                <a:solidFill>
                  <a:srgbClr val="DA1F28"/>
                </a:solidFill>
                <a:latin typeface="Lucida Sans Unicode"/>
                <a:cs typeface="Lucida Sans Unicode"/>
              </a:rPr>
              <a:t> </a:t>
            </a:r>
            <a:r>
              <a:rPr sz="1600" spc="-19" dirty="0">
                <a:solidFill>
                  <a:srgbClr val="DA1F28"/>
                </a:solidFill>
                <a:latin typeface="Lucida Sans Unicode"/>
                <a:cs typeface="Lucida Sans Unicode"/>
              </a:rPr>
              <a:t>con</a:t>
            </a:r>
            <a:r>
              <a:rPr sz="1600" spc="-16" dirty="0">
                <a:solidFill>
                  <a:srgbClr val="DA1F28"/>
                </a:solidFill>
                <a:latin typeface="Lucida Sans Unicode"/>
                <a:cs typeface="Lucida Sans Unicode"/>
              </a:rPr>
              <a:t> cui</a:t>
            </a:r>
            <a:r>
              <a:rPr sz="1600" spc="-13" dirty="0">
                <a:solidFill>
                  <a:srgbClr val="DA1F28"/>
                </a:solidFill>
                <a:latin typeface="Lucida Sans Unicode"/>
                <a:cs typeface="Lucida Sans Unicode"/>
              </a:rPr>
              <a:t> </a:t>
            </a:r>
            <a:r>
              <a:rPr sz="1600" spc="-16" dirty="0">
                <a:solidFill>
                  <a:srgbClr val="DA1F28"/>
                </a:solidFill>
                <a:latin typeface="Lucida Sans Unicode"/>
                <a:cs typeface="Lucida Sans Unicode"/>
              </a:rPr>
              <a:t>le attività</a:t>
            </a:r>
            <a:r>
              <a:rPr sz="1600" spc="-13" dirty="0">
                <a:solidFill>
                  <a:srgbClr val="DA1F28"/>
                </a:solidFill>
                <a:latin typeface="Lucida Sans Unicode"/>
                <a:cs typeface="Lucida Sans Unicode"/>
              </a:rPr>
              <a:t> </a:t>
            </a:r>
            <a:r>
              <a:rPr sz="1600" spc="-19" dirty="0">
                <a:solidFill>
                  <a:srgbClr val="DA1F28"/>
                </a:solidFill>
                <a:latin typeface="Lucida Sans Unicode"/>
                <a:cs typeface="Lucida Sans Unicode"/>
              </a:rPr>
              <a:t>sono</a:t>
            </a:r>
            <a:r>
              <a:rPr sz="1600" spc="-16" dirty="0">
                <a:solidFill>
                  <a:srgbClr val="DA1F28"/>
                </a:solidFill>
                <a:latin typeface="Lucida Sans Unicode"/>
                <a:cs typeface="Lucida Sans Unicode"/>
              </a:rPr>
              <a:t> svolte</a:t>
            </a:r>
            <a:r>
              <a:rPr sz="1600" spc="-13" dirty="0">
                <a:solidFill>
                  <a:srgbClr val="DA1F28"/>
                </a:solidFill>
                <a:latin typeface="Lucida Sans Unicode"/>
                <a:cs typeface="Lucida Sans Unicode"/>
              </a:rPr>
              <a:t> </a:t>
            </a:r>
            <a:r>
              <a:rPr sz="1600" spc="-16" dirty="0">
                <a:latin typeface="Lucida Sans Unicode"/>
                <a:cs typeface="Lucida Sans Unicode"/>
              </a:rPr>
              <a:t>nel </a:t>
            </a:r>
            <a:r>
              <a:rPr sz="1600" spc="-22" dirty="0">
                <a:latin typeface="Lucida Sans Unicode"/>
                <a:cs typeface="Lucida Sans Unicode"/>
              </a:rPr>
              <a:t>tempo</a:t>
            </a:r>
            <a:r>
              <a:rPr sz="1600" spc="-13" dirty="0">
                <a:latin typeface="Lucida Sans Unicode"/>
                <a:cs typeface="Lucida Sans Unicode"/>
              </a:rPr>
              <a:t> </a:t>
            </a:r>
            <a:r>
              <a:rPr sz="1600" spc="-19" dirty="0">
                <a:latin typeface="Lucida Sans Unicode"/>
                <a:cs typeface="Lucida Sans Unicode"/>
              </a:rPr>
              <a:t>e </a:t>
            </a:r>
            <a:r>
              <a:rPr sz="1600" spc="-16" dirty="0" err="1">
                <a:latin typeface="Lucida Sans Unicode"/>
                <a:cs typeface="Lucida Sans Unicode"/>
              </a:rPr>
              <a:t>nello</a:t>
            </a:r>
            <a:r>
              <a:rPr sz="1600" spc="-16" dirty="0">
                <a:latin typeface="Lucida Sans Unicode"/>
                <a:cs typeface="Lucida Sans Unicode"/>
              </a:rPr>
              <a:t> </a:t>
            </a:r>
            <a:r>
              <a:rPr sz="1600" spc="-19" dirty="0" err="1">
                <a:latin typeface="Lucida Sans Unicode"/>
                <a:cs typeface="Lucida Sans Unicode"/>
              </a:rPr>
              <a:t>spazi</a:t>
            </a:r>
            <a:r>
              <a:rPr lang="it-IT" sz="1600" spc="-19" dirty="0">
                <a:latin typeface="Lucida Sans Unicode"/>
                <a:cs typeface="Lucida Sans Unicode"/>
              </a:rPr>
              <a:t>o.</a:t>
            </a:r>
          </a:p>
          <a:p>
            <a:pPr marL="293487" marR="3258" indent="-285750">
              <a:spcBef>
                <a:spcPts val="218"/>
              </a:spcBef>
              <a:buFont typeface="Wingdings" panose="05000000000000000000" pitchFamily="2" charset="2"/>
              <a:buChar char="v"/>
            </a:pPr>
            <a:endParaRPr lang="it-IT" sz="1600" dirty="0">
              <a:latin typeface="Lucida Sans Unicode"/>
              <a:cs typeface="Lucida Sans Unicode"/>
            </a:endParaRPr>
          </a:p>
          <a:p>
            <a:pPr marL="293487" marR="3258" indent="-285750">
              <a:spcBef>
                <a:spcPts val="218"/>
              </a:spcBef>
              <a:buFont typeface="Wingdings" panose="05000000000000000000" pitchFamily="2" charset="2"/>
              <a:buChar char="v"/>
            </a:pPr>
            <a:r>
              <a:rPr lang="it-IT" sz="1600" spc="-19" dirty="0">
                <a:latin typeface="Lucida Sans Unicode"/>
                <a:cs typeface="Lucida Sans Unicode"/>
              </a:rPr>
              <a:t>N</a:t>
            </a:r>
            <a:r>
              <a:rPr sz="1600" spc="-16" dirty="0" err="1">
                <a:latin typeface="Lucida Sans Unicode"/>
                <a:cs typeface="Lucida Sans Unicode"/>
              </a:rPr>
              <a:t>elle</a:t>
            </a:r>
            <a:r>
              <a:rPr sz="1600" spc="-13" dirty="0">
                <a:latin typeface="Lucida Sans Unicode"/>
                <a:cs typeface="Lucida Sans Unicode"/>
              </a:rPr>
              <a:t> </a:t>
            </a:r>
            <a:r>
              <a:rPr sz="1600" spc="-16" dirty="0" err="1">
                <a:latin typeface="Lucida Sans Unicode"/>
                <a:cs typeface="Lucida Sans Unicode"/>
              </a:rPr>
              <a:t>interfacce</a:t>
            </a:r>
            <a:r>
              <a:rPr sz="1600" spc="-16" dirty="0">
                <a:latin typeface="Lucida Sans Unicode"/>
                <a:cs typeface="Lucida Sans Unicode"/>
              </a:rPr>
              <a:t> </a:t>
            </a:r>
            <a:r>
              <a:rPr lang="it-IT" sz="1600" spc="-16" dirty="0">
                <a:latin typeface="Lucida Sans Unicode"/>
                <a:cs typeface="Lucida Sans Unicode"/>
              </a:rPr>
              <a:t>tra le varie attività e i diversi attori </a:t>
            </a:r>
            <a:r>
              <a:rPr sz="1600" spc="-16" dirty="0" err="1">
                <a:latin typeface="Lucida Sans Unicode"/>
                <a:cs typeface="Lucida Sans Unicode"/>
              </a:rPr>
              <a:t>si</a:t>
            </a:r>
            <a:r>
              <a:rPr sz="1600" spc="-16" dirty="0">
                <a:latin typeface="Lucida Sans Unicode"/>
                <a:cs typeface="Lucida Sans Unicode"/>
              </a:rPr>
              <a:t> </a:t>
            </a:r>
            <a:r>
              <a:rPr sz="1600" spc="-19" dirty="0">
                <a:latin typeface="Lucida Sans Unicode"/>
                <a:cs typeface="Lucida Sans Unicode"/>
              </a:rPr>
              <a:t>genera</a:t>
            </a:r>
            <a:r>
              <a:rPr sz="1600" spc="-16" dirty="0">
                <a:latin typeface="Lucida Sans Unicode"/>
                <a:cs typeface="Lucida Sans Unicode"/>
              </a:rPr>
              <a:t> </a:t>
            </a:r>
            <a:r>
              <a:rPr sz="1600" spc="-10" dirty="0">
                <a:latin typeface="Lucida Sans Unicode"/>
                <a:cs typeface="Lucida Sans Unicode"/>
              </a:rPr>
              <a:t>il</a:t>
            </a:r>
            <a:r>
              <a:rPr sz="1600" spc="-13" dirty="0">
                <a:latin typeface="Lucida Sans Unicode"/>
                <a:cs typeface="Lucida Sans Unicode"/>
              </a:rPr>
              <a:t> </a:t>
            </a:r>
            <a:r>
              <a:rPr sz="1600" spc="-22" dirty="0">
                <a:solidFill>
                  <a:srgbClr val="FF0000"/>
                </a:solidFill>
                <a:latin typeface="Lucida Sans Unicode"/>
                <a:cs typeface="Lucida Sans Unicode"/>
              </a:rPr>
              <a:t>VALORE</a:t>
            </a:r>
            <a:r>
              <a:rPr sz="1600" dirty="0">
                <a:solidFill>
                  <a:srgbClr val="FF0000"/>
                </a:solidFill>
                <a:latin typeface="Lucida Sans Unicode"/>
                <a:cs typeface="Lucida Sans Unicode"/>
              </a:rPr>
              <a:t> </a:t>
            </a:r>
            <a:r>
              <a:rPr sz="1600" spc="-22" dirty="0">
                <a:latin typeface="Lucida Sans Unicode"/>
                <a:cs typeface="Lucida Sans Unicode"/>
              </a:rPr>
              <a:t>quando</a:t>
            </a:r>
            <a:r>
              <a:rPr sz="1600" spc="-13" dirty="0">
                <a:latin typeface="Lucida Sans Unicode"/>
                <a:cs typeface="Lucida Sans Unicode"/>
              </a:rPr>
              <a:t> </a:t>
            </a:r>
            <a:r>
              <a:rPr sz="1600" spc="-19" dirty="0">
                <a:latin typeface="Lucida Sans Unicode"/>
                <a:cs typeface="Lucida Sans Unicode"/>
              </a:rPr>
              <a:t>sono</a:t>
            </a:r>
            <a:r>
              <a:rPr sz="1600" spc="-13" dirty="0">
                <a:latin typeface="Lucida Sans Unicode"/>
                <a:cs typeface="Lucida Sans Unicode"/>
              </a:rPr>
              <a:t> </a:t>
            </a:r>
            <a:r>
              <a:rPr sz="1600" spc="-19" dirty="0">
                <a:latin typeface="Lucida Sans Unicode"/>
                <a:cs typeface="Lucida Sans Unicode"/>
              </a:rPr>
              <a:t>conosciute, </a:t>
            </a:r>
            <a:r>
              <a:rPr sz="1600" spc="-285" dirty="0">
                <a:latin typeface="Lucida Sans Unicode"/>
                <a:cs typeface="Lucida Sans Unicode"/>
              </a:rPr>
              <a:t> </a:t>
            </a:r>
            <a:r>
              <a:rPr sz="1600" spc="-16" dirty="0">
                <a:latin typeface="Lucida Sans Unicode"/>
                <a:cs typeface="Lucida Sans Unicode"/>
              </a:rPr>
              <a:t>presidiate, </a:t>
            </a:r>
            <a:r>
              <a:rPr sz="1600" spc="-16" dirty="0" err="1">
                <a:latin typeface="Lucida Sans Unicode"/>
                <a:cs typeface="Lucida Sans Unicode"/>
              </a:rPr>
              <a:t>gestite</a:t>
            </a:r>
            <a:r>
              <a:rPr lang="it-IT" sz="1600" spc="-16" dirty="0">
                <a:latin typeface="Lucida Sans Unicode"/>
                <a:cs typeface="Lucida Sans Unicode"/>
              </a:rPr>
              <a:t>.</a:t>
            </a:r>
            <a:endParaRPr sz="1600" dirty="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01065" y="1363610"/>
            <a:ext cx="7428535" cy="1702663"/>
          </a:xfrm>
          <a:prstGeom prst="rect">
            <a:avLst/>
          </a:prstGeom>
        </p:spPr>
        <p:txBody>
          <a:bodyPr vert="horz" wrap="square" lIns="0" tIns="8145" rIns="0" bIns="0" rtlCol="0">
            <a:spAutoFit/>
          </a:bodyPr>
          <a:lstStyle/>
          <a:p>
            <a:pPr marL="618576">
              <a:spcBef>
                <a:spcPts val="64"/>
              </a:spcBef>
            </a:pPr>
            <a:r>
              <a:rPr b="1" spc="-3" dirty="0" err="1">
                <a:solidFill>
                  <a:srgbClr val="C00000"/>
                </a:solidFill>
                <a:latin typeface="Calibri"/>
                <a:cs typeface="Calibri"/>
              </a:rPr>
              <a:t>Mappatura</a:t>
            </a:r>
            <a:r>
              <a:rPr b="1" spc="-6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b="1" spc="-3" dirty="0">
                <a:solidFill>
                  <a:srgbClr val="C00000"/>
                </a:solidFill>
                <a:latin typeface="Calibri"/>
                <a:cs typeface="Calibri"/>
              </a:rPr>
              <a:t>percorso</a:t>
            </a:r>
            <a:endParaRPr dirty="0">
              <a:latin typeface="Calibri"/>
              <a:cs typeface="Calibri"/>
            </a:endParaRPr>
          </a:p>
          <a:p>
            <a:pPr marL="154338" marR="263882" indent="-146601">
              <a:lnSpc>
                <a:spcPct val="107100"/>
              </a:lnSpc>
              <a:spcBef>
                <a:spcPts val="686"/>
              </a:spcBef>
              <a:buChar char="•"/>
              <a:tabLst>
                <a:tab pos="154338" algn="l"/>
                <a:tab pos="154746" algn="l"/>
              </a:tabLst>
            </a:pPr>
            <a:r>
              <a:rPr sz="1600" spc="-3" dirty="0">
                <a:solidFill>
                  <a:srgbClr val="00457D"/>
                </a:solidFill>
                <a:latin typeface="Calibri"/>
                <a:cs typeface="Calibri"/>
              </a:rPr>
              <a:t>Definizione</a:t>
            </a:r>
            <a:r>
              <a:rPr sz="1600" spc="13" dirty="0">
                <a:solidFill>
                  <a:srgbClr val="00457D"/>
                </a:solidFill>
                <a:latin typeface="Calibri"/>
                <a:cs typeface="Calibri"/>
              </a:rPr>
              <a:t> </a:t>
            </a:r>
            <a:r>
              <a:rPr sz="1600" spc="-3" dirty="0">
                <a:solidFill>
                  <a:srgbClr val="00457D"/>
                </a:solidFill>
                <a:latin typeface="Calibri"/>
                <a:cs typeface="Calibri"/>
              </a:rPr>
              <a:t>della</a:t>
            </a:r>
            <a:r>
              <a:rPr sz="1600" spc="10" dirty="0">
                <a:solidFill>
                  <a:srgbClr val="00457D"/>
                </a:solidFill>
                <a:latin typeface="Calibri"/>
                <a:cs typeface="Calibri"/>
              </a:rPr>
              <a:t> </a:t>
            </a:r>
            <a:r>
              <a:rPr sz="1600" spc="-3" dirty="0">
                <a:solidFill>
                  <a:srgbClr val="00457D"/>
                </a:solidFill>
                <a:latin typeface="Calibri"/>
                <a:cs typeface="Calibri"/>
              </a:rPr>
              <a:t>struttura</a:t>
            </a:r>
            <a:r>
              <a:rPr sz="1600" spc="13" dirty="0">
                <a:solidFill>
                  <a:srgbClr val="00457D"/>
                </a:solidFill>
                <a:latin typeface="Calibri"/>
                <a:cs typeface="Calibri"/>
              </a:rPr>
              <a:t> </a:t>
            </a:r>
            <a:r>
              <a:rPr sz="1600" spc="-3" dirty="0">
                <a:solidFill>
                  <a:srgbClr val="00457D"/>
                </a:solidFill>
                <a:latin typeface="Calibri"/>
                <a:cs typeface="Calibri"/>
              </a:rPr>
              <a:t>del</a:t>
            </a:r>
            <a:r>
              <a:rPr sz="1600" spc="10" dirty="0">
                <a:solidFill>
                  <a:srgbClr val="00457D"/>
                </a:solidFill>
                <a:latin typeface="Calibri"/>
                <a:cs typeface="Calibri"/>
              </a:rPr>
              <a:t> </a:t>
            </a:r>
            <a:r>
              <a:rPr sz="1600" spc="-3" dirty="0">
                <a:solidFill>
                  <a:srgbClr val="00457D"/>
                </a:solidFill>
                <a:latin typeface="Calibri"/>
                <a:cs typeface="Calibri"/>
              </a:rPr>
              <a:t>percorso</a:t>
            </a:r>
            <a:r>
              <a:rPr sz="1600" spc="10" dirty="0">
                <a:solidFill>
                  <a:srgbClr val="00457D"/>
                </a:solidFill>
                <a:latin typeface="Calibri"/>
                <a:cs typeface="Calibri"/>
              </a:rPr>
              <a:t> </a:t>
            </a:r>
            <a:r>
              <a:rPr sz="1600" spc="-3" dirty="0">
                <a:solidFill>
                  <a:srgbClr val="00457D"/>
                </a:solidFill>
                <a:latin typeface="Calibri"/>
                <a:cs typeface="Calibri"/>
              </a:rPr>
              <a:t>assistenziale </a:t>
            </a:r>
            <a:r>
              <a:rPr sz="1600" spc="-192" dirty="0">
                <a:solidFill>
                  <a:srgbClr val="00457D"/>
                </a:solidFill>
                <a:latin typeface="Calibri"/>
                <a:cs typeface="Calibri"/>
              </a:rPr>
              <a:t> </a:t>
            </a:r>
            <a:r>
              <a:rPr sz="1600" spc="-3" dirty="0">
                <a:solidFill>
                  <a:srgbClr val="00457D"/>
                </a:solidFill>
                <a:latin typeface="Calibri"/>
                <a:cs typeface="Calibri"/>
              </a:rPr>
              <a:t>(processi,</a:t>
            </a:r>
            <a:r>
              <a:rPr sz="1600" spc="-6" dirty="0">
                <a:solidFill>
                  <a:srgbClr val="00457D"/>
                </a:solidFill>
                <a:latin typeface="Calibri"/>
                <a:cs typeface="Calibri"/>
              </a:rPr>
              <a:t> </a:t>
            </a:r>
            <a:r>
              <a:rPr sz="1600" spc="-3" dirty="0">
                <a:solidFill>
                  <a:srgbClr val="00457D"/>
                </a:solidFill>
                <a:latin typeface="Calibri"/>
                <a:cs typeface="Calibri"/>
              </a:rPr>
              <a:t>sub-processi, procedure)</a:t>
            </a:r>
            <a:endParaRPr sz="1600" dirty="0">
              <a:latin typeface="Calibri"/>
              <a:cs typeface="Calibri"/>
            </a:endParaRPr>
          </a:p>
          <a:p>
            <a:pPr marL="154338" marR="3258" indent="-146601">
              <a:lnSpc>
                <a:spcPct val="110100"/>
              </a:lnSpc>
              <a:buChar char="•"/>
              <a:tabLst>
                <a:tab pos="154338" algn="l"/>
                <a:tab pos="154746" algn="l"/>
              </a:tabLst>
            </a:pPr>
            <a:r>
              <a:rPr sz="1600" spc="-3" dirty="0">
                <a:solidFill>
                  <a:srgbClr val="00457D"/>
                </a:solidFill>
                <a:latin typeface="Calibri"/>
                <a:cs typeface="Calibri"/>
              </a:rPr>
              <a:t>Definizione</a:t>
            </a:r>
            <a:r>
              <a:rPr sz="1600" spc="10" dirty="0">
                <a:solidFill>
                  <a:srgbClr val="00457D"/>
                </a:solidFill>
                <a:latin typeface="Calibri"/>
                <a:cs typeface="Calibri"/>
              </a:rPr>
              <a:t> </a:t>
            </a:r>
            <a:r>
              <a:rPr sz="1600" spc="-3" dirty="0" err="1">
                <a:solidFill>
                  <a:srgbClr val="00457D"/>
                </a:solidFill>
                <a:latin typeface="Calibri"/>
                <a:cs typeface="Calibri"/>
              </a:rPr>
              <a:t>delle</a:t>
            </a:r>
            <a:r>
              <a:rPr sz="1600" spc="13" dirty="0">
                <a:solidFill>
                  <a:srgbClr val="00457D"/>
                </a:solidFill>
                <a:latin typeface="Calibri"/>
                <a:cs typeface="Calibri"/>
              </a:rPr>
              <a:t> </a:t>
            </a:r>
            <a:r>
              <a:rPr lang="it-IT" sz="1600" spc="-3" dirty="0">
                <a:solidFill>
                  <a:srgbClr val="00457D"/>
                </a:solidFill>
                <a:latin typeface="Calibri"/>
                <a:cs typeface="Calibri"/>
              </a:rPr>
              <a:t>unità operative </a:t>
            </a:r>
            <a:r>
              <a:rPr sz="1600" spc="-3" dirty="0">
                <a:solidFill>
                  <a:srgbClr val="00457D"/>
                </a:solidFill>
                <a:latin typeface="Calibri"/>
                <a:cs typeface="Calibri"/>
              </a:rPr>
              <a:t>e</a:t>
            </a:r>
            <a:r>
              <a:rPr sz="1600" spc="13" dirty="0">
                <a:solidFill>
                  <a:srgbClr val="00457D"/>
                </a:solidFill>
                <a:latin typeface="Calibri"/>
                <a:cs typeface="Calibri"/>
              </a:rPr>
              <a:t> </a:t>
            </a:r>
            <a:r>
              <a:rPr lang="it-IT" sz="1600" spc="13" dirty="0">
                <a:solidFill>
                  <a:srgbClr val="00457D"/>
                </a:solidFill>
                <a:latin typeface="Calibri"/>
                <a:cs typeface="Calibri"/>
              </a:rPr>
              <a:t>dei </a:t>
            </a:r>
            <a:r>
              <a:rPr sz="1600" spc="-3" dirty="0" err="1">
                <a:solidFill>
                  <a:srgbClr val="00457D"/>
                </a:solidFill>
                <a:latin typeface="Calibri"/>
                <a:cs typeface="Calibri"/>
              </a:rPr>
              <a:t>servizi</a:t>
            </a:r>
            <a:r>
              <a:rPr sz="1600" spc="13" dirty="0">
                <a:solidFill>
                  <a:srgbClr val="00457D"/>
                </a:solidFill>
                <a:latin typeface="Calibri"/>
                <a:cs typeface="Calibri"/>
              </a:rPr>
              <a:t> </a:t>
            </a:r>
            <a:r>
              <a:rPr sz="1600" spc="-3" dirty="0">
                <a:solidFill>
                  <a:srgbClr val="00457D"/>
                </a:solidFill>
                <a:latin typeface="Calibri"/>
                <a:cs typeface="Calibri"/>
              </a:rPr>
              <a:t>coinvolti</a:t>
            </a:r>
            <a:r>
              <a:rPr sz="1600" spc="13" dirty="0">
                <a:solidFill>
                  <a:srgbClr val="00457D"/>
                </a:solidFill>
                <a:latin typeface="Calibri"/>
                <a:cs typeface="Calibri"/>
              </a:rPr>
              <a:t> </a:t>
            </a:r>
            <a:r>
              <a:rPr sz="1600" spc="-3" dirty="0">
                <a:solidFill>
                  <a:srgbClr val="00457D"/>
                </a:solidFill>
                <a:latin typeface="Calibri"/>
                <a:cs typeface="Calibri"/>
              </a:rPr>
              <a:t>nell'erogazione </a:t>
            </a:r>
            <a:r>
              <a:rPr sz="1600" spc="-192" dirty="0">
                <a:solidFill>
                  <a:srgbClr val="00457D"/>
                </a:solidFill>
                <a:latin typeface="Calibri"/>
                <a:cs typeface="Calibri"/>
              </a:rPr>
              <a:t> </a:t>
            </a:r>
            <a:r>
              <a:rPr sz="1600" spc="-3" dirty="0">
                <a:solidFill>
                  <a:srgbClr val="00457D"/>
                </a:solidFill>
                <a:latin typeface="Calibri"/>
                <a:cs typeface="Calibri"/>
              </a:rPr>
              <a:t>del percorso assistenziale</a:t>
            </a:r>
            <a:endParaRPr sz="1600" dirty="0">
              <a:latin typeface="Calibri"/>
              <a:cs typeface="Calibri"/>
            </a:endParaRPr>
          </a:p>
          <a:p>
            <a:pPr marL="154338" indent="-146601">
              <a:spcBef>
                <a:spcPts val="109"/>
              </a:spcBef>
              <a:buChar char="•"/>
              <a:tabLst>
                <a:tab pos="154338" algn="l"/>
                <a:tab pos="154746" algn="l"/>
              </a:tabLst>
            </a:pPr>
            <a:r>
              <a:rPr sz="1600" spc="-3" dirty="0">
                <a:solidFill>
                  <a:srgbClr val="00457D"/>
                </a:solidFill>
                <a:latin typeface="Calibri"/>
                <a:cs typeface="Calibri"/>
              </a:rPr>
              <a:t>Realizzazione</a:t>
            </a:r>
            <a:r>
              <a:rPr sz="1600" spc="13" dirty="0">
                <a:solidFill>
                  <a:srgbClr val="00457D"/>
                </a:solidFill>
                <a:latin typeface="Calibri"/>
                <a:cs typeface="Calibri"/>
              </a:rPr>
              <a:t> </a:t>
            </a:r>
            <a:r>
              <a:rPr sz="1600" spc="-3" dirty="0" err="1">
                <a:solidFill>
                  <a:srgbClr val="00457D"/>
                </a:solidFill>
                <a:latin typeface="Calibri"/>
                <a:cs typeface="Calibri"/>
              </a:rPr>
              <a:t>matrice</a:t>
            </a:r>
            <a:r>
              <a:rPr sz="1600" spc="13" dirty="0">
                <a:solidFill>
                  <a:srgbClr val="00457D"/>
                </a:solidFill>
                <a:latin typeface="Calibri"/>
                <a:cs typeface="Calibri"/>
              </a:rPr>
              <a:t> </a:t>
            </a:r>
            <a:r>
              <a:rPr sz="1600" spc="-3" dirty="0" err="1">
                <a:solidFill>
                  <a:srgbClr val="00457D"/>
                </a:solidFill>
                <a:latin typeface="Calibri"/>
                <a:cs typeface="Calibri"/>
              </a:rPr>
              <a:t>processi</a:t>
            </a:r>
            <a:r>
              <a:rPr sz="1600" spc="-3" dirty="0">
                <a:solidFill>
                  <a:srgbClr val="00457D"/>
                </a:solidFill>
                <a:latin typeface="Calibri"/>
                <a:cs typeface="Calibri"/>
              </a:rPr>
              <a:t>-</a:t>
            </a:r>
            <a:r>
              <a:rPr lang="it-IT" sz="1600" spc="-3" dirty="0">
                <a:solidFill>
                  <a:srgbClr val="00457D"/>
                </a:solidFill>
                <a:latin typeface="Calibri"/>
                <a:cs typeface="Calibri"/>
              </a:rPr>
              <a:t>unità operative</a:t>
            </a:r>
            <a:r>
              <a:rPr sz="1600" spc="-3" dirty="0">
                <a:solidFill>
                  <a:srgbClr val="00457D"/>
                </a:solidFill>
                <a:latin typeface="Calibri"/>
                <a:cs typeface="Calibri"/>
              </a:rPr>
              <a:t>/servizi</a:t>
            </a:r>
            <a:endParaRPr sz="1600" dirty="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695407" y="1308036"/>
            <a:ext cx="7923599" cy="1888802"/>
            <a:chOff x="1207423" y="1473431"/>
            <a:chExt cx="5141595" cy="34290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07100" y="1733834"/>
              <a:ext cx="790210" cy="114017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207423" y="1473431"/>
              <a:ext cx="5141595" cy="3429000"/>
            </a:xfrm>
            <a:custGeom>
              <a:avLst/>
              <a:gdLst/>
              <a:ahLst/>
              <a:cxnLst/>
              <a:rect l="l" t="t" r="r" b="b"/>
              <a:pathLst>
                <a:path w="5141595" h="3429000">
                  <a:moveTo>
                    <a:pt x="0" y="0"/>
                  </a:moveTo>
                  <a:lnTo>
                    <a:pt x="5141421" y="0"/>
                  </a:lnTo>
                  <a:lnTo>
                    <a:pt x="5141421" y="3428999"/>
                  </a:lnTo>
                  <a:lnTo>
                    <a:pt x="0" y="3428999"/>
                  </a:lnTo>
                  <a:lnTo>
                    <a:pt x="0" y="0"/>
                  </a:lnTo>
                  <a:close/>
                </a:path>
              </a:pathLst>
            </a:custGeom>
            <a:ln w="1246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154"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4572000" y="3364823"/>
            <a:ext cx="4053302" cy="2807377"/>
            <a:chOff x="1205345" y="3330536"/>
            <a:chExt cx="5149420" cy="6104321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05345" y="5793971"/>
              <a:ext cx="5141421" cy="3428998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6128719" y="3330536"/>
              <a:ext cx="226046" cy="6104321"/>
            </a:xfrm>
            <a:custGeom>
              <a:avLst/>
              <a:gdLst/>
              <a:ahLst/>
              <a:cxnLst/>
              <a:rect l="l" t="t" r="r" b="b"/>
              <a:pathLst>
                <a:path w="90170" h="3429000">
                  <a:moveTo>
                    <a:pt x="89657" y="0"/>
                  </a:moveTo>
                  <a:lnTo>
                    <a:pt x="0" y="0"/>
                  </a:lnTo>
                  <a:lnTo>
                    <a:pt x="0" y="3428998"/>
                  </a:lnTo>
                  <a:lnTo>
                    <a:pt x="89657" y="3428998"/>
                  </a:lnTo>
                  <a:lnTo>
                    <a:pt x="89657" y="0"/>
                  </a:lnTo>
                  <a:close/>
                </a:path>
              </a:pathLst>
            </a:custGeom>
            <a:solidFill>
              <a:srgbClr val="005990"/>
            </a:solidFill>
          </p:spPr>
          <p:txBody>
            <a:bodyPr wrap="square" lIns="0" tIns="0" rIns="0" bIns="0" rtlCol="0"/>
            <a:lstStyle/>
            <a:p>
              <a:endParaRPr sz="1154" dirty="0"/>
            </a:p>
          </p:txBody>
        </p:sp>
        <p:sp>
          <p:nvSpPr>
            <p:cNvPr id="10" name="object 10"/>
            <p:cNvSpPr/>
            <p:nvPr/>
          </p:nvSpPr>
          <p:spPr>
            <a:xfrm>
              <a:off x="6252348" y="5793970"/>
              <a:ext cx="90170" cy="3429000"/>
            </a:xfrm>
            <a:custGeom>
              <a:avLst/>
              <a:gdLst/>
              <a:ahLst/>
              <a:cxnLst/>
              <a:rect l="l" t="t" r="r" b="b"/>
              <a:pathLst>
                <a:path w="90170" h="3429000">
                  <a:moveTo>
                    <a:pt x="0" y="0"/>
                  </a:moveTo>
                  <a:lnTo>
                    <a:pt x="89657" y="0"/>
                  </a:lnTo>
                  <a:lnTo>
                    <a:pt x="89657" y="3428999"/>
                  </a:lnTo>
                  <a:lnTo>
                    <a:pt x="0" y="3428999"/>
                  </a:lnTo>
                  <a:lnTo>
                    <a:pt x="0" y="0"/>
                  </a:lnTo>
                  <a:close/>
                </a:path>
              </a:pathLst>
            </a:custGeom>
            <a:ln w="4760">
              <a:solidFill>
                <a:srgbClr val="005990"/>
              </a:solidFill>
            </a:ln>
          </p:spPr>
          <p:txBody>
            <a:bodyPr wrap="square" lIns="0" tIns="0" rIns="0" bIns="0" rtlCol="0"/>
            <a:lstStyle/>
            <a:p>
              <a:endParaRPr sz="1154"/>
            </a:p>
          </p:txBody>
        </p:sp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72948" y="8081876"/>
              <a:ext cx="1962842" cy="1140174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774852" y="3364823"/>
            <a:ext cx="6546693" cy="286109"/>
          </a:xfrm>
          <a:prstGeom prst="rect">
            <a:avLst/>
          </a:prstGeom>
        </p:spPr>
        <p:txBody>
          <a:bodyPr vert="horz" wrap="square" lIns="0" tIns="39502" rIns="0" bIns="0" rtlCol="0">
            <a:spAutoFit/>
          </a:bodyPr>
          <a:lstStyle/>
          <a:p>
            <a:pPr marL="550976">
              <a:spcBef>
                <a:spcPts val="310"/>
              </a:spcBef>
            </a:pPr>
            <a:r>
              <a:rPr sz="1600" b="1" spc="-3" dirty="0" err="1">
                <a:solidFill>
                  <a:srgbClr val="C00000"/>
                </a:solidFill>
                <a:latin typeface="Calibri"/>
                <a:cs typeface="Calibri"/>
              </a:rPr>
              <a:t>Mappatura</a:t>
            </a:r>
            <a:r>
              <a:rPr sz="1600" b="1" spc="-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600" b="1" spc="-3" dirty="0" err="1">
                <a:solidFill>
                  <a:srgbClr val="C00000"/>
                </a:solidFill>
                <a:latin typeface="Calibri"/>
                <a:cs typeface="Calibri"/>
              </a:rPr>
              <a:t>percorso</a:t>
            </a:r>
            <a:r>
              <a:rPr lang="it-IT" sz="1600" b="1" dirty="0">
                <a:latin typeface="Calibri"/>
                <a:cs typeface="Calibri"/>
              </a:rPr>
              <a:t> - </a:t>
            </a:r>
            <a:r>
              <a:rPr sz="1400" b="1" i="1" spc="-3" dirty="0" err="1">
                <a:solidFill>
                  <a:srgbClr val="16165D"/>
                </a:solidFill>
                <a:latin typeface="Lucida Sans Unicode"/>
                <a:cs typeface="Lucida Sans Unicode"/>
              </a:rPr>
              <a:t>Mappatura</a:t>
            </a:r>
            <a:r>
              <a:rPr sz="1400" b="1" i="1" dirty="0">
                <a:solidFill>
                  <a:srgbClr val="16165D"/>
                </a:solidFill>
                <a:latin typeface="Lucida Sans Unicode"/>
                <a:cs typeface="Lucida Sans Unicode"/>
              </a:rPr>
              <a:t> </a:t>
            </a:r>
            <a:r>
              <a:rPr sz="1400" b="1" i="1" spc="-3" dirty="0">
                <a:solidFill>
                  <a:srgbClr val="16165D"/>
                </a:solidFill>
                <a:latin typeface="Lucida Sans Unicode"/>
                <a:cs typeface="Lucida Sans Unicode"/>
              </a:rPr>
              <a:t>dei</a:t>
            </a:r>
            <a:r>
              <a:rPr sz="1400" b="1" i="1" dirty="0">
                <a:solidFill>
                  <a:srgbClr val="16165D"/>
                </a:solidFill>
                <a:latin typeface="Lucida Sans Unicode"/>
                <a:cs typeface="Lucida Sans Unicode"/>
              </a:rPr>
              <a:t> </a:t>
            </a:r>
            <a:r>
              <a:rPr sz="1400" b="1" i="1" spc="-3" dirty="0">
                <a:solidFill>
                  <a:srgbClr val="16165D"/>
                </a:solidFill>
                <a:latin typeface="Lucida Sans Unicode"/>
                <a:cs typeface="Lucida Sans Unicode"/>
              </a:rPr>
              <a:t>processi</a:t>
            </a:r>
            <a:r>
              <a:rPr sz="1400" b="1" i="1" dirty="0">
                <a:solidFill>
                  <a:srgbClr val="16165D"/>
                </a:solidFill>
                <a:latin typeface="Lucida Sans Unicode"/>
                <a:cs typeface="Lucida Sans Unicode"/>
              </a:rPr>
              <a:t> </a:t>
            </a:r>
            <a:r>
              <a:rPr sz="1400" b="1" i="1" spc="-3" dirty="0">
                <a:solidFill>
                  <a:srgbClr val="16165D"/>
                </a:solidFill>
                <a:latin typeface="Lucida Sans Unicode"/>
                <a:cs typeface="Lucida Sans Unicode"/>
              </a:rPr>
              <a:t>di</a:t>
            </a:r>
            <a:r>
              <a:rPr sz="1400" b="1" i="1" spc="3" dirty="0">
                <a:solidFill>
                  <a:srgbClr val="16165D"/>
                </a:solidFill>
                <a:latin typeface="Lucida Sans Unicode"/>
                <a:cs typeface="Lucida Sans Unicode"/>
              </a:rPr>
              <a:t> </a:t>
            </a:r>
            <a:r>
              <a:rPr sz="1400" b="1" i="1" spc="-3" dirty="0">
                <a:solidFill>
                  <a:srgbClr val="16165D"/>
                </a:solidFill>
                <a:latin typeface="Lucida Sans Unicode"/>
                <a:cs typeface="Lucida Sans Unicode"/>
              </a:rPr>
              <a:t>fase</a:t>
            </a:r>
            <a:r>
              <a:rPr sz="1400" b="1" i="1" dirty="0">
                <a:solidFill>
                  <a:srgbClr val="16165D"/>
                </a:solidFill>
                <a:latin typeface="Lucida Sans Unicode"/>
                <a:cs typeface="Lucida Sans Unicode"/>
              </a:rPr>
              <a:t> </a:t>
            </a:r>
            <a:r>
              <a:rPr sz="1400" spc="-3" dirty="0">
                <a:solidFill>
                  <a:srgbClr val="16165D"/>
                </a:solidFill>
                <a:latin typeface="Lucida Sans Unicode"/>
                <a:cs typeface="Lucida Sans Unicode"/>
              </a:rPr>
              <a:t>(</a:t>
            </a:r>
            <a:r>
              <a:rPr sz="1400" b="1" i="1" u="sng" spc="-3" dirty="0">
                <a:solidFill>
                  <a:srgbClr val="16165D"/>
                </a:solidFill>
                <a:latin typeface="Lucida Sans Unicode"/>
                <a:cs typeface="Lucida Sans Unicode"/>
              </a:rPr>
              <a:t>as-is</a:t>
            </a:r>
            <a:r>
              <a:rPr sz="1400" spc="-3" dirty="0">
                <a:solidFill>
                  <a:srgbClr val="16165D"/>
                </a:solidFill>
                <a:latin typeface="Lucida Sans Unicode"/>
                <a:cs typeface="Lucida Sans Unicode"/>
              </a:rPr>
              <a:t>)</a:t>
            </a:r>
            <a:endParaRPr sz="1400" dirty="0">
              <a:latin typeface="Lucida Sans Unicode"/>
              <a:cs typeface="Lucida Sans Unicode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47419" y="3713202"/>
            <a:ext cx="7799658" cy="1952389"/>
          </a:xfrm>
          <a:prstGeom prst="rect">
            <a:avLst/>
          </a:prstGeom>
        </p:spPr>
        <p:txBody>
          <a:bodyPr vert="horz" wrap="square" lIns="0" tIns="28507" rIns="0" bIns="0" rtlCol="0">
            <a:spAutoFit/>
          </a:bodyPr>
          <a:lstStyle/>
          <a:p>
            <a:pPr marL="89182" marR="372204" indent="-81445">
              <a:spcBef>
                <a:spcPts val="224"/>
              </a:spcBef>
            </a:pPr>
            <a:r>
              <a:rPr sz="1100" spc="-3" dirty="0">
                <a:solidFill>
                  <a:srgbClr val="16165D"/>
                </a:solidFill>
                <a:latin typeface="Lucida Sans Unicode"/>
                <a:cs typeface="Lucida Sans Unicode"/>
              </a:rPr>
              <a:t>Per</a:t>
            </a:r>
            <a:r>
              <a:rPr sz="1100" spc="3" dirty="0">
                <a:solidFill>
                  <a:srgbClr val="16165D"/>
                </a:solidFill>
                <a:latin typeface="Lucida Sans Unicode"/>
                <a:cs typeface="Lucida Sans Unicode"/>
              </a:rPr>
              <a:t> </a:t>
            </a:r>
            <a:r>
              <a:rPr sz="1100" spc="-3" dirty="0">
                <a:solidFill>
                  <a:srgbClr val="16165D"/>
                </a:solidFill>
                <a:latin typeface="Lucida Sans Unicode"/>
                <a:cs typeface="Lucida Sans Unicode"/>
              </a:rPr>
              <a:t>ogni</a:t>
            </a:r>
            <a:r>
              <a:rPr sz="1100" spc="6" dirty="0">
                <a:solidFill>
                  <a:srgbClr val="16165D"/>
                </a:solidFill>
                <a:latin typeface="Lucida Sans Unicode"/>
                <a:cs typeface="Lucida Sans Unicode"/>
              </a:rPr>
              <a:t> </a:t>
            </a:r>
            <a:r>
              <a:rPr sz="1100" b="1" i="1" spc="-3" dirty="0">
                <a:solidFill>
                  <a:srgbClr val="16165D"/>
                </a:solidFill>
                <a:latin typeface="Lucida Sans Unicode"/>
                <a:cs typeface="Lucida Sans Unicode"/>
              </a:rPr>
              <a:t>azione</a:t>
            </a:r>
            <a:r>
              <a:rPr sz="1100" spc="3" dirty="0">
                <a:solidFill>
                  <a:srgbClr val="16165D"/>
                </a:solidFill>
                <a:latin typeface="Lucida Sans Unicode"/>
                <a:cs typeface="Lucida Sans Unicode"/>
              </a:rPr>
              <a:t> </a:t>
            </a:r>
            <a:r>
              <a:rPr sz="1100" spc="-3" dirty="0">
                <a:solidFill>
                  <a:srgbClr val="16165D"/>
                </a:solidFill>
                <a:latin typeface="Lucida Sans Unicode"/>
                <a:cs typeface="Lucida Sans Unicode"/>
              </a:rPr>
              <a:t>si</a:t>
            </a:r>
            <a:r>
              <a:rPr sz="1100" spc="6" dirty="0">
                <a:solidFill>
                  <a:srgbClr val="16165D"/>
                </a:solidFill>
                <a:latin typeface="Lucida Sans Unicode"/>
                <a:cs typeface="Lucida Sans Unicode"/>
              </a:rPr>
              <a:t> </a:t>
            </a:r>
            <a:r>
              <a:rPr sz="1100" spc="-3" dirty="0">
                <a:solidFill>
                  <a:srgbClr val="16165D"/>
                </a:solidFill>
                <a:latin typeface="Lucida Sans Unicode"/>
                <a:cs typeface="Lucida Sans Unicode"/>
              </a:rPr>
              <a:t>dovrà</a:t>
            </a:r>
            <a:r>
              <a:rPr sz="1100" spc="6" dirty="0">
                <a:solidFill>
                  <a:srgbClr val="16165D"/>
                </a:solidFill>
                <a:latin typeface="Lucida Sans Unicode"/>
                <a:cs typeface="Lucida Sans Unicode"/>
              </a:rPr>
              <a:t> </a:t>
            </a:r>
            <a:r>
              <a:rPr sz="1100" spc="-3" dirty="0">
                <a:solidFill>
                  <a:srgbClr val="16165D"/>
                </a:solidFill>
                <a:latin typeface="Lucida Sans Unicode"/>
                <a:cs typeface="Lucida Sans Unicode"/>
              </a:rPr>
              <a:t>rilevare</a:t>
            </a:r>
            <a:r>
              <a:rPr sz="1100" dirty="0">
                <a:solidFill>
                  <a:srgbClr val="16165D"/>
                </a:solidFill>
                <a:latin typeface="Lucida Sans Unicode"/>
                <a:cs typeface="Lucida Sans Unicode"/>
              </a:rPr>
              <a:t> </a:t>
            </a:r>
            <a:r>
              <a:rPr sz="1100" spc="-3" dirty="0">
                <a:solidFill>
                  <a:srgbClr val="16165D"/>
                </a:solidFill>
                <a:latin typeface="Lucida Sans Unicode"/>
                <a:cs typeface="Lucida Sans Unicode"/>
              </a:rPr>
              <a:t>le</a:t>
            </a:r>
            <a:r>
              <a:rPr sz="1100" spc="3" dirty="0">
                <a:solidFill>
                  <a:srgbClr val="16165D"/>
                </a:solidFill>
                <a:latin typeface="Lucida Sans Unicode"/>
                <a:cs typeface="Lucida Sans Unicode"/>
              </a:rPr>
              <a:t> </a:t>
            </a:r>
            <a:r>
              <a:rPr sz="1100" spc="-3" dirty="0">
                <a:solidFill>
                  <a:srgbClr val="16165D"/>
                </a:solidFill>
                <a:latin typeface="Lucida Sans Unicode"/>
                <a:cs typeface="Lucida Sans Unicode"/>
              </a:rPr>
              <a:t>informazioni</a:t>
            </a:r>
            <a:r>
              <a:rPr sz="1100" spc="3" dirty="0">
                <a:solidFill>
                  <a:srgbClr val="16165D"/>
                </a:solidFill>
                <a:latin typeface="Lucida Sans Unicode"/>
                <a:cs typeface="Lucida Sans Unicode"/>
              </a:rPr>
              <a:t> </a:t>
            </a:r>
            <a:r>
              <a:rPr sz="1100" spc="-3" dirty="0">
                <a:solidFill>
                  <a:srgbClr val="16165D"/>
                </a:solidFill>
                <a:latin typeface="Lucida Sans Unicode"/>
                <a:cs typeface="Lucida Sans Unicode"/>
              </a:rPr>
              <a:t>che</a:t>
            </a:r>
            <a:r>
              <a:rPr sz="1100" spc="6" dirty="0">
                <a:solidFill>
                  <a:srgbClr val="16165D"/>
                </a:solidFill>
                <a:latin typeface="Lucida Sans Unicode"/>
                <a:cs typeface="Lucida Sans Unicode"/>
              </a:rPr>
              <a:t> </a:t>
            </a:r>
            <a:r>
              <a:rPr sz="1100" spc="-6" dirty="0">
                <a:solidFill>
                  <a:srgbClr val="16165D"/>
                </a:solidFill>
                <a:latin typeface="Lucida Sans Unicode"/>
                <a:cs typeface="Lucida Sans Unicode"/>
              </a:rPr>
              <a:t>le </a:t>
            </a:r>
            <a:r>
              <a:rPr sz="1100" spc="-3" dirty="0" err="1">
                <a:solidFill>
                  <a:srgbClr val="16165D"/>
                </a:solidFill>
                <a:latin typeface="Lucida Sans Unicode"/>
                <a:cs typeface="Lucida Sans Unicode"/>
              </a:rPr>
              <a:t>caratterizzano</a:t>
            </a:r>
            <a:r>
              <a:rPr sz="1100" spc="-3" dirty="0">
                <a:solidFill>
                  <a:srgbClr val="16165D"/>
                </a:solidFill>
                <a:latin typeface="Lucida Sans Unicode"/>
                <a:cs typeface="Lucida Sans Unicode"/>
              </a:rPr>
              <a:t>:</a:t>
            </a:r>
            <a:endParaRPr lang="it-IT" sz="1100" dirty="0">
              <a:latin typeface="Lucida Sans Unicode"/>
              <a:cs typeface="Lucida Sans Unicode"/>
            </a:endParaRPr>
          </a:p>
          <a:p>
            <a:pPr marL="179187" marR="372204" indent="-171450">
              <a:spcBef>
                <a:spcPts val="224"/>
              </a:spcBef>
              <a:buFont typeface="Arial" panose="020B0604020202020204" pitchFamily="34" charset="0"/>
              <a:buChar char="•"/>
            </a:pPr>
            <a:r>
              <a:rPr sz="1100" spc="-3" dirty="0">
                <a:solidFill>
                  <a:srgbClr val="16165D"/>
                </a:solidFill>
                <a:latin typeface="Lucida Sans Unicode"/>
                <a:cs typeface="Lucida Sans Unicode"/>
              </a:rPr>
              <a:t>Chi</a:t>
            </a:r>
            <a:r>
              <a:rPr sz="1100" spc="-6" dirty="0">
                <a:solidFill>
                  <a:srgbClr val="16165D"/>
                </a:solidFill>
                <a:latin typeface="Lucida Sans Unicode"/>
                <a:cs typeface="Lucida Sans Unicode"/>
              </a:rPr>
              <a:t> </a:t>
            </a:r>
            <a:r>
              <a:rPr sz="1100" spc="-3" dirty="0">
                <a:solidFill>
                  <a:srgbClr val="16165D"/>
                </a:solidFill>
                <a:latin typeface="Lucida Sans Unicode"/>
                <a:cs typeface="Lucida Sans Unicode"/>
              </a:rPr>
              <a:t>la</a:t>
            </a:r>
            <a:r>
              <a:rPr sz="1100" spc="-6" dirty="0">
                <a:solidFill>
                  <a:srgbClr val="16165D"/>
                </a:solidFill>
                <a:latin typeface="Lucida Sans Unicode"/>
                <a:cs typeface="Lucida Sans Unicode"/>
              </a:rPr>
              <a:t> </a:t>
            </a:r>
            <a:r>
              <a:rPr sz="1100" spc="-3" dirty="0">
                <a:solidFill>
                  <a:srgbClr val="16165D"/>
                </a:solidFill>
                <a:latin typeface="Lucida Sans Unicode"/>
                <a:cs typeface="Lucida Sans Unicode"/>
              </a:rPr>
              <a:t>esegue</a:t>
            </a:r>
            <a:r>
              <a:rPr sz="1100" spc="-6" dirty="0">
                <a:solidFill>
                  <a:srgbClr val="16165D"/>
                </a:solidFill>
                <a:latin typeface="Lucida Sans Unicode"/>
                <a:cs typeface="Lucida Sans Unicode"/>
              </a:rPr>
              <a:t> </a:t>
            </a:r>
            <a:r>
              <a:rPr sz="1100" spc="-3" dirty="0">
                <a:solidFill>
                  <a:srgbClr val="16165D"/>
                </a:solidFill>
                <a:latin typeface="Lucida Sans Unicode"/>
                <a:cs typeface="Lucida Sans Unicode"/>
              </a:rPr>
              <a:t>(figura</a:t>
            </a:r>
            <a:r>
              <a:rPr sz="1100" spc="-10" dirty="0">
                <a:solidFill>
                  <a:srgbClr val="16165D"/>
                </a:solidFill>
                <a:latin typeface="Lucida Sans Unicode"/>
                <a:cs typeface="Lucida Sans Unicode"/>
              </a:rPr>
              <a:t> </a:t>
            </a:r>
            <a:r>
              <a:rPr sz="1100" spc="-3" dirty="0" err="1">
                <a:solidFill>
                  <a:srgbClr val="16165D"/>
                </a:solidFill>
                <a:latin typeface="Lucida Sans Unicode"/>
                <a:cs typeface="Lucida Sans Unicode"/>
              </a:rPr>
              <a:t>professionale</a:t>
            </a:r>
            <a:r>
              <a:rPr sz="1100" spc="-3" dirty="0">
                <a:solidFill>
                  <a:srgbClr val="16165D"/>
                </a:solidFill>
                <a:latin typeface="Lucida Sans Unicode"/>
                <a:cs typeface="Lucida Sans Unicode"/>
              </a:rPr>
              <a:t>)</a:t>
            </a:r>
            <a:endParaRPr lang="it-IT" sz="1100" dirty="0">
              <a:latin typeface="Lucida Sans Unicode"/>
              <a:cs typeface="Lucida Sans Unicode"/>
            </a:endParaRPr>
          </a:p>
          <a:p>
            <a:pPr marL="179187" marR="372204" indent="-171450">
              <a:spcBef>
                <a:spcPts val="224"/>
              </a:spcBef>
              <a:buFont typeface="Arial" panose="020B0604020202020204" pitchFamily="34" charset="0"/>
              <a:buChar char="•"/>
            </a:pPr>
            <a:r>
              <a:rPr sz="1100" spc="-3" dirty="0">
                <a:solidFill>
                  <a:srgbClr val="16165D"/>
                </a:solidFill>
                <a:latin typeface="Lucida Sans Unicode"/>
                <a:cs typeface="Lucida Sans Unicode"/>
              </a:rPr>
              <a:t>Chi</a:t>
            </a:r>
            <a:r>
              <a:rPr sz="1100" spc="-10" dirty="0">
                <a:solidFill>
                  <a:srgbClr val="16165D"/>
                </a:solidFill>
                <a:latin typeface="Lucida Sans Unicode"/>
                <a:cs typeface="Lucida Sans Unicode"/>
              </a:rPr>
              <a:t> </a:t>
            </a:r>
            <a:r>
              <a:rPr sz="1100" spc="-3" dirty="0">
                <a:solidFill>
                  <a:srgbClr val="16165D"/>
                </a:solidFill>
                <a:latin typeface="Lucida Sans Unicode"/>
                <a:cs typeface="Lucida Sans Unicode"/>
              </a:rPr>
              <a:t>la</a:t>
            </a:r>
            <a:r>
              <a:rPr sz="1100" spc="-10" dirty="0">
                <a:solidFill>
                  <a:srgbClr val="16165D"/>
                </a:solidFill>
                <a:latin typeface="Lucida Sans Unicode"/>
                <a:cs typeface="Lucida Sans Unicode"/>
              </a:rPr>
              <a:t> </a:t>
            </a:r>
            <a:r>
              <a:rPr sz="1100" spc="-3" dirty="0" err="1">
                <a:solidFill>
                  <a:srgbClr val="16165D"/>
                </a:solidFill>
                <a:latin typeface="Lucida Sans Unicode"/>
                <a:cs typeface="Lucida Sans Unicode"/>
              </a:rPr>
              <a:t>prenota</a:t>
            </a:r>
            <a:endParaRPr lang="it-IT" sz="1100" dirty="0">
              <a:latin typeface="Lucida Sans Unicode"/>
              <a:cs typeface="Lucida Sans Unicode"/>
            </a:endParaRPr>
          </a:p>
          <a:p>
            <a:pPr marL="179187" marR="372204" indent="-171450">
              <a:spcBef>
                <a:spcPts val="224"/>
              </a:spcBef>
              <a:buFont typeface="Arial" panose="020B0604020202020204" pitchFamily="34" charset="0"/>
              <a:buChar char="•"/>
            </a:pPr>
            <a:r>
              <a:rPr sz="1100" spc="-3" dirty="0">
                <a:solidFill>
                  <a:srgbClr val="16165D"/>
                </a:solidFill>
                <a:latin typeface="Lucida Sans Unicode"/>
                <a:cs typeface="Lucida Sans Unicode"/>
              </a:rPr>
              <a:t>Con</a:t>
            </a:r>
            <a:r>
              <a:rPr sz="1100" spc="6" dirty="0">
                <a:solidFill>
                  <a:srgbClr val="16165D"/>
                </a:solidFill>
                <a:latin typeface="Lucida Sans Unicode"/>
                <a:cs typeface="Lucida Sans Unicode"/>
              </a:rPr>
              <a:t> </a:t>
            </a:r>
            <a:r>
              <a:rPr sz="1100" spc="-3" dirty="0">
                <a:solidFill>
                  <a:srgbClr val="16165D"/>
                </a:solidFill>
                <a:latin typeface="Lucida Sans Unicode"/>
                <a:cs typeface="Lucida Sans Unicode"/>
              </a:rPr>
              <a:t>quale</a:t>
            </a:r>
            <a:r>
              <a:rPr sz="1100" spc="10" dirty="0">
                <a:solidFill>
                  <a:srgbClr val="16165D"/>
                </a:solidFill>
                <a:latin typeface="Lucida Sans Unicode"/>
                <a:cs typeface="Lucida Sans Unicode"/>
              </a:rPr>
              <a:t> </a:t>
            </a:r>
            <a:r>
              <a:rPr sz="1100" spc="-3" dirty="0">
                <a:solidFill>
                  <a:srgbClr val="16165D"/>
                </a:solidFill>
                <a:latin typeface="Lucida Sans Unicode"/>
                <a:cs typeface="Lucida Sans Unicode"/>
              </a:rPr>
              <a:t>strumento</a:t>
            </a:r>
            <a:r>
              <a:rPr sz="1100" spc="13" dirty="0">
                <a:solidFill>
                  <a:srgbClr val="16165D"/>
                </a:solidFill>
                <a:latin typeface="Lucida Sans Unicode"/>
                <a:cs typeface="Lucida Sans Unicode"/>
              </a:rPr>
              <a:t> </a:t>
            </a:r>
            <a:r>
              <a:rPr sz="1100" spc="-3" dirty="0">
                <a:solidFill>
                  <a:srgbClr val="16165D"/>
                </a:solidFill>
                <a:latin typeface="Lucida Sans Unicode"/>
                <a:cs typeface="Lucida Sans Unicode"/>
              </a:rPr>
              <a:t>(applicativo</a:t>
            </a:r>
            <a:r>
              <a:rPr sz="1100" spc="6" dirty="0">
                <a:solidFill>
                  <a:srgbClr val="16165D"/>
                </a:solidFill>
                <a:latin typeface="Lucida Sans Unicode"/>
                <a:cs typeface="Lucida Sans Unicode"/>
              </a:rPr>
              <a:t> </a:t>
            </a:r>
            <a:r>
              <a:rPr sz="1100" spc="-3" dirty="0">
                <a:solidFill>
                  <a:srgbClr val="16165D"/>
                </a:solidFill>
                <a:latin typeface="Lucida Sans Unicode"/>
                <a:cs typeface="Lucida Sans Unicode"/>
              </a:rPr>
              <a:t>informatico,</a:t>
            </a:r>
            <a:r>
              <a:rPr sz="1100" spc="10" dirty="0">
                <a:solidFill>
                  <a:srgbClr val="16165D"/>
                </a:solidFill>
                <a:latin typeface="Lucida Sans Unicode"/>
                <a:cs typeface="Lucida Sans Unicode"/>
              </a:rPr>
              <a:t> </a:t>
            </a:r>
            <a:r>
              <a:rPr sz="1100" spc="-3" dirty="0">
                <a:solidFill>
                  <a:srgbClr val="16165D"/>
                </a:solidFill>
                <a:latin typeface="Lucida Sans Unicode"/>
                <a:cs typeface="Lucida Sans Unicode"/>
              </a:rPr>
              <a:t>agenda</a:t>
            </a:r>
            <a:r>
              <a:rPr sz="1100" spc="10" dirty="0">
                <a:solidFill>
                  <a:srgbClr val="16165D"/>
                </a:solidFill>
                <a:latin typeface="Lucida Sans Unicode"/>
                <a:cs typeface="Lucida Sans Unicode"/>
              </a:rPr>
              <a:t> </a:t>
            </a:r>
            <a:r>
              <a:rPr sz="1100" spc="-3" dirty="0">
                <a:solidFill>
                  <a:srgbClr val="16165D"/>
                </a:solidFill>
                <a:latin typeface="Lucida Sans Unicode"/>
                <a:cs typeface="Lucida Sans Unicode"/>
              </a:rPr>
              <a:t>cartacea,</a:t>
            </a:r>
            <a:r>
              <a:rPr sz="1100" spc="6" dirty="0">
                <a:solidFill>
                  <a:srgbClr val="16165D"/>
                </a:solidFill>
                <a:latin typeface="Lucida Sans Unicode"/>
                <a:cs typeface="Lucida Sans Unicode"/>
              </a:rPr>
              <a:t> </a:t>
            </a:r>
            <a:r>
              <a:rPr sz="1100" spc="-3" dirty="0" err="1">
                <a:solidFill>
                  <a:srgbClr val="16165D"/>
                </a:solidFill>
                <a:latin typeface="Lucida Sans Unicode"/>
                <a:cs typeface="Lucida Sans Unicode"/>
              </a:rPr>
              <a:t>etc</a:t>
            </a:r>
            <a:r>
              <a:rPr sz="1100" spc="-3" dirty="0">
                <a:solidFill>
                  <a:srgbClr val="16165D"/>
                </a:solidFill>
                <a:latin typeface="Lucida Sans Unicode"/>
                <a:cs typeface="Lucida Sans Unicode"/>
              </a:rPr>
              <a:t>)</a:t>
            </a:r>
            <a:endParaRPr lang="it-IT" sz="1100" dirty="0">
              <a:latin typeface="Lucida Sans Unicode"/>
              <a:cs typeface="Lucida Sans Unicode"/>
            </a:endParaRPr>
          </a:p>
          <a:p>
            <a:pPr marL="179187" marR="372204" indent="-171450">
              <a:spcBef>
                <a:spcPts val="224"/>
              </a:spcBef>
              <a:buFont typeface="Arial" panose="020B0604020202020204" pitchFamily="34" charset="0"/>
              <a:buChar char="•"/>
            </a:pPr>
            <a:r>
              <a:rPr sz="1100" spc="-3" dirty="0">
                <a:solidFill>
                  <a:srgbClr val="16165D"/>
                </a:solidFill>
                <a:latin typeface="Lucida Sans Unicode"/>
                <a:cs typeface="Lucida Sans Unicode"/>
              </a:rPr>
              <a:t>Con</a:t>
            </a:r>
            <a:r>
              <a:rPr sz="1100" spc="10" dirty="0">
                <a:solidFill>
                  <a:srgbClr val="16165D"/>
                </a:solidFill>
                <a:latin typeface="Lucida Sans Unicode"/>
                <a:cs typeface="Lucida Sans Unicode"/>
              </a:rPr>
              <a:t> </a:t>
            </a:r>
            <a:r>
              <a:rPr sz="1100" spc="-3" dirty="0">
                <a:solidFill>
                  <a:srgbClr val="16165D"/>
                </a:solidFill>
                <a:latin typeface="Lucida Sans Unicode"/>
                <a:cs typeface="Lucida Sans Unicode"/>
              </a:rPr>
              <a:t>quale</a:t>
            </a:r>
            <a:r>
              <a:rPr sz="1100" spc="10" dirty="0">
                <a:solidFill>
                  <a:srgbClr val="16165D"/>
                </a:solidFill>
                <a:latin typeface="Lucida Sans Unicode"/>
                <a:cs typeface="Lucida Sans Unicode"/>
              </a:rPr>
              <a:t> </a:t>
            </a:r>
            <a:r>
              <a:rPr sz="1100" spc="-3" dirty="0">
                <a:solidFill>
                  <a:srgbClr val="16165D"/>
                </a:solidFill>
                <a:latin typeface="Lucida Sans Unicode"/>
                <a:cs typeface="Lucida Sans Unicode"/>
              </a:rPr>
              <a:t>trasferimento/registrazione</a:t>
            </a:r>
            <a:r>
              <a:rPr sz="1100" spc="13" dirty="0">
                <a:solidFill>
                  <a:srgbClr val="16165D"/>
                </a:solidFill>
                <a:latin typeface="Lucida Sans Unicode"/>
                <a:cs typeface="Lucida Sans Unicode"/>
              </a:rPr>
              <a:t> </a:t>
            </a:r>
            <a:r>
              <a:rPr sz="1100" spc="-3" dirty="0">
                <a:solidFill>
                  <a:srgbClr val="16165D"/>
                </a:solidFill>
                <a:latin typeface="Lucida Sans Unicode"/>
                <a:cs typeface="Lucida Sans Unicode"/>
              </a:rPr>
              <a:t>di</a:t>
            </a:r>
            <a:r>
              <a:rPr sz="1100" spc="10" dirty="0">
                <a:solidFill>
                  <a:srgbClr val="16165D"/>
                </a:solidFill>
                <a:latin typeface="Lucida Sans Unicode"/>
                <a:cs typeface="Lucida Sans Unicode"/>
              </a:rPr>
              <a:t> </a:t>
            </a:r>
            <a:r>
              <a:rPr sz="1100" spc="-3" dirty="0" err="1">
                <a:solidFill>
                  <a:srgbClr val="16165D"/>
                </a:solidFill>
                <a:latin typeface="Lucida Sans Unicode"/>
                <a:cs typeface="Lucida Sans Unicode"/>
              </a:rPr>
              <a:t>informazioni</a:t>
            </a:r>
            <a:endParaRPr lang="it-IT" sz="1100" dirty="0">
              <a:latin typeface="Lucida Sans Unicode"/>
              <a:cs typeface="Lucida Sans Unicode"/>
            </a:endParaRPr>
          </a:p>
          <a:p>
            <a:pPr marL="179187" marR="372204" indent="-171450">
              <a:spcBef>
                <a:spcPts val="224"/>
              </a:spcBef>
              <a:buFont typeface="Arial" panose="020B0604020202020204" pitchFamily="34" charset="0"/>
              <a:buChar char="•"/>
            </a:pPr>
            <a:r>
              <a:rPr sz="1100" spc="-3" dirty="0">
                <a:solidFill>
                  <a:srgbClr val="16165D"/>
                </a:solidFill>
                <a:latin typeface="Lucida Sans Unicode"/>
                <a:cs typeface="Lucida Sans Unicode"/>
              </a:rPr>
              <a:t>Con</a:t>
            </a:r>
            <a:r>
              <a:rPr sz="1100" spc="10" dirty="0">
                <a:solidFill>
                  <a:srgbClr val="16165D"/>
                </a:solidFill>
                <a:latin typeface="Lucida Sans Unicode"/>
                <a:cs typeface="Lucida Sans Unicode"/>
              </a:rPr>
              <a:t> </a:t>
            </a:r>
            <a:r>
              <a:rPr sz="1100" spc="-3" dirty="0">
                <a:solidFill>
                  <a:srgbClr val="16165D"/>
                </a:solidFill>
                <a:latin typeface="Lucida Sans Unicode"/>
                <a:cs typeface="Lucida Sans Unicode"/>
              </a:rPr>
              <a:t>quale</a:t>
            </a:r>
            <a:r>
              <a:rPr sz="1100" spc="6" dirty="0">
                <a:solidFill>
                  <a:srgbClr val="16165D"/>
                </a:solidFill>
                <a:latin typeface="Lucida Sans Unicode"/>
                <a:cs typeface="Lucida Sans Unicode"/>
              </a:rPr>
              <a:t> </a:t>
            </a:r>
            <a:r>
              <a:rPr sz="1100" spc="-3" dirty="0">
                <a:solidFill>
                  <a:srgbClr val="16165D"/>
                </a:solidFill>
                <a:latin typeface="Lucida Sans Unicode"/>
                <a:cs typeface="Lucida Sans Unicode"/>
              </a:rPr>
              <a:t>tempistica</a:t>
            </a:r>
            <a:r>
              <a:rPr sz="1100" spc="192" dirty="0">
                <a:solidFill>
                  <a:srgbClr val="16165D"/>
                </a:solidFill>
                <a:latin typeface="Lucida Sans Unicode"/>
                <a:cs typeface="Lucida Sans Unicode"/>
              </a:rPr>
              <a:t> </a:t>
            </a:r>
            <a:r>
              <a:rPr sz="1100" spc="-3" dirty="0">
                <a:solidFill>
                  <a:srgbClr val="16165D"/>
                </a:solidFill>
                <a:latin typeface="Lucida Sans Unicode"/>
                <a:cs typeface="Lucida Sans Unicode"/>
              </a:rPr>
              <a:t>(urgente/urgente</a:t>
            </a:r>
            <a:r>
              <a:rPr sz="1100" spc="13" dirty="0">
                <a:solidFill>
                  <a:srgbClr val="16165D"/>
                </a:solidFill>
                <a:latin typeface="Lucida Sans Unicode"/>
                <a:cs typeface="Lucida Sans Unicode"/>
              </a:rPr>
              <a:t> </a:t>
            </a:r>
            <a:r>
              <a:rPr sz="1100" spc="-3" dirty="0">
                <a:solidFill>
                  <a:srgbClr val="16165D"/>
                </a:solidFill>
                <a:latin typeface="Lucida Sans Unicode"/>
                <a:cs typeface="Lucida Sans Unicode"/>
              </a:rPr>
              <a:t>differibile,</a:t>
            </a:r>
            <a:r>
              <a:rPr sz="1100" spc="6" dirty="0">
                <a:solidFill>
                  <a:srgbClr val="16165D"/>
                </a:solidFill>
                <a:latin typeface="Lucida Sans Unicode"/>
                <a:cs typeface="Lucida Sans Unicode"/>
              </a:rPr>
              <a:t> </a:t>
            </a:r>
            <a:r>
              <a:rPr sz="1100" spc="-3" dirty="0" err="1">
                <a:solidFill>
                  <a:srgbClr val="16165D"/>
                </a:solidFill>
                <a:latin typeface="Lucida Sans Unicode"/>
                <a:cs typeface="Lucida Sans Unicode"/>
              </a:rPr>
              <a:t>etc</a:t>
            </a:r>
            <a:r>
              <a:rPr sz="1100" spc="-3" dirty="0">
                <a:solidFill>
                  <a:srgbClr val="16165D"/>
                </a:solidFill>
                <a:latin typeface="Lucida Sans Unicode"/>
                <a:cs typeface="Lucida Sans Unicode"/>
              </a:rPr>
              <a:t>)</a:t>
            </a:r>
            <a:endParaRPr lang="it-IT" sz="1100" dirty="0">
              <a:latin typeface="Lucida Sans Unicode"/>
              <a:cs typeface="Lucida Sans Unicode"/>
            </a:endParaRPr>
          </a:p>
          <a:p>
            <a:pPr marL="179187" marR="372204" indent="-171450">
              <a:spcBef>
                <a:spcPts val="224"/>
              </a:spcBef>
              <a:buFont typeface="Arial" panose="020B0604020202020204" pitchFamily="34" charset="0"/>
              <a:buChar char="•"/>
            </a:pPr>
            <a:r>
              <a:rPr sz="1100" spc="-3" dirty="0" err="1">
                <a:solidFill>
                  <a:srgbClr val="16165D"/>
                </a:solidFill>
                <a:latin typeface="Lucida Sans Unicode"/>
                <a:cs typeface="Lucida Sans Unicode"/>
              </a:rPr>
              <a:t>Presso</a:t>
            </a:r>
            <a:r>
              <a:rPr sz="1100" spc="-3" dirty="0">
                <a:solidFill>
                  <a:srgbClr val="16165D"/>
                </a:solidFill>
                <a:latin typeface="Lucida Sans Unicode"/>
                <a:cs typeface="Lucida Sans Unicode"/>
              </a:rPr>
              <a:t> quale</a:t>
            </a:r>
            <a:r>
              <a:rPr sz="1100" dirty="0">
                <a:solidFill>
                  <a:srgbClr val="16165D"/>
                </a:solidFill>
                <a:latin typeface="Lucida Sans Unicode"/>
                <a:cs typeface="Lucida Sans Unicode"/>
              </a:rPr>
              <a:t> </a:t>
            </a:r>
            <a:r>
              <a:rPr sz="1100" spc="-3" dirty="0" err="1">
                <a:solidFill>
                  <a:srgbClr val="16165D"/>
                </a:solidFill>
                <a:latin typeface="Lucida Sans Unicode"/>
                <a:cs typeface="Lucida Sans Unicode"/>
              </a:rPr>
              <a:t>unità</a:t>
            </a:r>
            <a:r>
              <a:rPr sz="1100" spc="3" dirty="0">
                <a:solidFill>
                  <a:srgbClr val="16165D"/>
                </a:solidFill>
                <a:latin typeface="Lucida Sans Unicode"/>
                <a:cs typeface="Lucida Sans Unicode"/>
              </a:rPr>
              <a:t> </a:t>
            </a:r>
            <a:r>
              <a:rPr sz="1100" spc="-3" dirty="0" err="1">
                <a:solidFill>
                  <a:srgbClr val="16165D"/>
                </a:solidFill>
                <a:latin typeface="Lucida Sans Unicode"/>
                <a:cs typeface="Lucida Sans Unicode"/>
              </a:rPr>
              <a:t>operativa</a:t>
            </a:r>
            <a:endParaRPr lang="it-IT" sz="1100" dirty="0">
              <a:latin typeface="Lucida Sans Unicode"/>
              <a:cs typeface="Lucida Sans Unicode"/>
            </a:endParaRPr>
          </a:p>
          <a:p>
            <a:pPr marL="179187" marR="372204" indent="-171450">
              <a:spcBef>
                <a:spcPts val="224"/>
              </a:spcBef>
              <a:buFont typeface="Arial" panose="020B0604020202020204" pitchFamily="34" charset="0"/>
              <a:buChar char="•"/>
            </a:pPr>
            <a:r>
              <a:rPr sz="1100" spc="-3" dirty="0">
                <a:solidFill>
                  <a:srgbClr val="16165D"/>
                </a:solidFill>
                <a:latin typeface="Lucida Sans Unicode"/>
                <a:cs typeface="Lucida Sans Unicode"/>
              </a:rPr>
              <a:t>Se coerente</a:t>
            </a:r>
            <a:r>
              <a:rPr sz="1100" spc="3" dirty="0">
                <a:solidFill>
                  <a:srgbClr val="16165D"/>
                </a:solidFill>
                <a:latin typeface="Lucida Sans Unicode"/>
                <a:cs typeface="Lucida Sans Unicode"/>
              </a:rPr>
              <a:t> </a:t>
            </a:r>
            <a:r>
              <a:rPr sz="1100" spc="-3" dirty="0">
                <a:solidFill>
                  <a:srgbClr val="16165D"/>
                </a:solidFill>
                <a:latin typeface="Lucida Sans Unicode"/>
                <a:cs typeface="Lucida Sans Unicode"/>
              </a:rPr>
              <a:t>con</a:t>
            </a:r>
            <a:r>
              <a:rPr sz="1100" dirty="0">
                <a:solidFill>
                  <a:srgbClr val="16165D"/>
                </a:solidFill>
                <a:latin typeface="Lucida Sans Unicode"/>
                <a:cs typeface="Lucida Sans Unicode"/>
              </a:rPr>
              <a:t> </a:t>
            </a:r>
            <a:r>
              <a:rPr sz="1100" spc="-3" dirty="0" err="1">
                <a:solidFill>
                  <a:srgbClr val="16165D"/>
                </a:solidFill>
                <a:latin typeface="Lucida Sans Unicode"/>
                <a:cs typeface="Lucida Sans Unicode"/>
              </a:rPr>
              <a:t>linee</a:t>
            </a:r>
            <a:r>
              <a:rPr sz="1100" dirty="0">
                <a:solidFill>
                  <a:srgbClr val="16165D"/>
                </a:solidFill>
                <a:latin typeface="Lucida Sans Unicode"/>
                <a:cs typeface="Lucida Sans Unicode"/>
              </a:rPr>
              <a:t> </a:t>
            </a:r>
            <a:r>
              <a:rPr sz="1100" spc="-3" dirty="0" err="1">
                <a:solidFill>
                  <a:srgbClr val="16165D"/>
                </a:solidFill>
                <a:latin typeface="Lucida Sans Unicode"/>
                <a:cs typeface="Lucida Sans Unicode"/>
              </a:rPr>
              <a:t>regionali</a:t>
            </a:r>
            <a:endParaRPr lang="it-IT" sz="1100" dirty="0">
              <a:latin typeface="Lucida Sans Unicode"/>
              <a:cs typeface="Lucida Sans Unicode"/>
            </a:endParaRPr>
          </a:p>
          <a:p>
            <a:pPr marL="179187" marR="372204" indent="-171450">
              <a:spcBef>
                <a:spcPts val="224"/>
              </a:spcBef>
              <a:buFont typeface="Arial" panose="020B0604020202020204" pitchFamily="34" charset="0"/>
              <a:buChar char="•"/>
            </a:pPr>
            <a:r>
              <a:rPr sz="1100" spc="-3" dirty="0">
                <a:solidFill>
                  <a:srgbClr val="16165D"/>
                </a:solidFill>
                <a:latin typeface="Lucida Sans Unicode"/>
                <a:cs typeface="Lucida Sans Unicode"/>
              </a:rPr>
              <a:t>Come</a:t>
            </a:r>
            <a:r>
              <a:rPr sz="1100" spc="3" dirty="0">
                <a:solidFill>
                  <a:srgbClr val="16165D"/>
                </a:solidFill>
                <a:latin typeface="Lucida Sans Unicode"/>
                <a:cs typeface="Lucida Sans Unicode"/>
              </a:rPr>
              <a:t> </a:t>
            </a:r>
            <a:r>
              <a:rPr sz="1100" spc="-3" dirty="0">
                <a:solidFill>
                  <a:srgbClr val="16165D"/>
                </a:solidFill>
                <a:latin typeface="Lucida Sans Unicode"/>
                <a:cs typeface="Lucida Sans Unicode"/>
              </a:rPr>
              <a:t>avvengono</a:t>
            </a:r>
            <a:r>
              <a:rPr sz="1100" spc="6" dirty="0">
                <a:solidFill>
                  <a:srgbClr val="16165D"/>
                </a:solidFill>
                <a:latin typeface="Lucida Sans Unicode"/>
                <a:cs typeface="Lucida Sans Unicode"/>
              </a:rPr>
              <a:t> </a:t>
            </a:r>
            <a:r>
              <a:rPr sz="1100" spc="-3" dirty="0">
                <a:solidFill>
                  <a:srgbClr val="16165D"/>
                </a:solidFill>
                <a:latin typeface="Lucida Sans Unicode"/>
                <a:cs typeface="Lucida Sans Unicode"/>
              </a:rPr>
              <a:t>le</a:t>
            </a:r>
            <a:r>
              <a:rPr sz="1100" spc="6" dirty="0">
                <a:solidFill>
                  <a:srgbClr val="16165D"/>
                </a:solidFill>
                <a:latin typeface="Lucida Sans Unicode"/>
                <a:cs typeface="Lucida Sans Unicode"/>
              </a:rPr>
              <a:t> </a:t>
            </a:r>
            <a:r>
              <a:rPr sz="1100" spc="-3" dirty="0">
                <a:solidFill>
                  <a:srgbClr val="16165D"/>
                </a:solidFill>
                <a:latin typeface="Lucida Sans Unicode"/>
                <a:cs typeface="Lucida Sans Unicode"/>
              </a:rPr>
              <a:t>valutazioni</a:t>
            </a:r>
            <a:r>
              <a:rPr sz="1100" spc="3" dirty="0">
                <a:solidFill>
                  <a:srgbClr val="16165D"/>
                </a:solidFill>
                <a:latin typeface="Lucida Sans Unicode"/>
                <a:cs typeface="Lucida Sans Unicode"/>
              </a:rPr>
              <a:t> </a:t>
            </a:r>
            <a:r>
              <a:rPr sz="1100" spc="-3" dirty="0">
                <a:solidFill>
                  <a:srgbClr val="16165D"/>
                </a:solidFill>
                <a:latin typeface="Lucida Sans Unicode"/>
                <a:cs typeface="Lucida Sans Unicode"/>
              </a:rPr>
              <a:t>in</a:t>
            </a:r>
            <a:r>
              <a:rPr sz="1100" spc="6" dirty="0">
                <a:solidFill>
                  <a:srgbClr val="16165D"/>
                </a:solidFill>
                <a:latin typeface="Lucida Sans Unicode"/>
                <a:cs typeface="Lucida Sans Unicode"/>
              </a:rPr>
              <a:t> </a:t>
            </a:r>
            <a:r>
              <a:rPr sz="1100" spc="-3" dirty="0">
                <a:solidFill>
                  <a:srgbClr val="16165D"/>
                </a:solidFill>
                <a:latin typeface="Lucida Sans Unicode"/>
                <a:cs typeface="Lucida Sans Unicode"/>
              </a:rPr>
              <a:t>team?</a:t>
            </a:r>
            <a:r>
              <a:rPr sz="1100" spc="6" dirty="0">
                <a:solidFill>
                  <a:srgbClr val="16165D"/>
                </a:solidFill>
                <a:latin typeface="Lucida Sans Unicode"/>
                <a:cs typeface="Lucida Sans Unicode"/>
              </a:rPr>
              <a:t> </a:t>
            </a:r>
            <a:r>
              <a:rPr sz="1100" spc="-3" dirty="0">
                <a:solidFill>
                  <a:srgbClr val="16165D"/>
                </a:solidFill>
                <a:latin typeface="Lucida Sans Unicode"/>
                <a:cs typeface="Lucida Sans Unicode"/>
              </a:rPr>
              <a:t>(</a:t>
            </a:r>
            <a:r>
              <a:rPr sz="1100" spc="-3" dirty="0" err="1">
                <a:solidFill>
                  <a:srgbClr val="16165D"/>
                </a:solidFill>
                <a:latin typeface="Lucida Sans Unicode"/>
                <a:cs typeface="Lucida Sans Unicode"/>
              </a:rPr>
              <a:t>valutazione</a:t>
            </a:r>
            <a:r>
              <a:rPr sz="1100" spc="6" dirty="0">
                <a:solidFill>
                  <a:srgbClr val="16165D"/>
                </a:solidFill>
                <a:latin typeface="Lucida Sans Unicode"/>
                <a:cs typeface="Lucida Sans Unicode"/>
              </a:rPr>
              <a:t> </a:t>
            </a:r>
            <a:r>
              <a:rPr sz="1100" spc="-3" dirty="0">
                <a:solidFill>
                  <a:srgbClr val="16165D"/>
                </a:solidFill>
                <a:latin typeface="Lucida Sans Unicode"/>
                <a:cs typeface="Lucida Sans Unicode"/>
              </a:rPr>
              <a:t>congiunta</a:t>
            </a:r>
            <a:r>
              <a:rPr sz="1100" spc="10" dirty="0">
                <a:solidFill>
                  <a:srgbClr val="16165D"/>
                </a:solidFill>
                <a:latin typeface="Lucida Sans Unicode"/>
                <a:cs typeface="Lucida Sans Unicode"/>
              </a:rPr>
              <a:t> </a:t>
            </a:r>
            <a:r>
              <a:rPr sz="1100" spc="-3" dirty="0">
                <a:solidFill>
                  <a:srgbClr val="16165D"/>
                </a:solidFill>
                <a:latin typeface="Lucida Sans Unicode"/>
                <a:cs typeface="Lucida Sans Unicode"/>
              </a:rPr>
              <a:t>o </a:t>
            </a:r>
            <a:r>
              <a:rPr sz="1100" dirty="0">
                <a:solidFill>
                  <a:srgbClr val="16165D"/>
                </a:solidFill>
                <a:latin typeface="Lucida Sans Unicode"/>
                <a:cs typeface="Lucida Sans Unicode"/>
              </a:rPr>
              <a:t> </a:t>
            </a:r>
            <a:r>
              <a:rPr sz="1100" spc="-3" dirty="0">
                <a:solidFill>
                  <a:srgbClr val="16165D"/>
                </a:solidFill>
                <a:latin typeface="Lucida Sans Unicode"/>
                <a:cs typeface="Lucida Sans Unicode"/>
              </a:rPr>
              <a:t>singola,</a:t>
            </a:r>
            <a:r>
              <a:rPr sz="1100" dirty="0">
                <a:solidFill>
                  <a:srgbClr val="16165D"/>
                </a:solidFill>
                <a:latin typeface="Lucida Sans Unicode"/>
                <a:cs typeface="Lucida Sans Unicode"/>
              </a:rPr>
              <a:t> </a:t>
            </a:r>
            <a:r>
              <a:rPr sz="1100" spc="-3" dirty="0">
                <a:solidFill>
                  <a:srgbClr val="16165D"/>
                </a:solidFill>
                <a:latin typeface="Lucida Sans Unicode"/>
                <a:cs typeface="Lucida Sans Unicode"/>
              </a:rPr>
              <a:t>redazione</a:t>
            </a:r>
            <a:r>
              <a:rPr sz="1100" spc="3" dirty="0">
                <a:solidFill>
                  <a:srgbClr val="16165D"/>
                </a:solidFill>
                <a:latin typeface="Lucida Sans Unicode"/>
                <a:cs typeface="Lucida Sans Unicode"/>
              </a:rPr>
              <a:t> </a:t>
            </a:r>
            <a:r>
              <a:rPr sz="1100" spc="-3" dirty="0">
                <a:solidFill>
                  <a:srgbClr val="16165D"/>
                </a:solidFill>
                <a:latin typeface="Lucida Sans Unicode"/>
                <a:cs typeface="Lucida Sans Unicode"/>
              </a:rPr>
              <a:t>di </a:t>
            </a:r>
            <a:r>
              <a:rPr sz="1100" spc="-3" dirty="0" err="1">
                <a:solidFill>
                  <a:srgbClr val="16165D"/>
                </a:solidFill>
                <a:latin typeface="Lucida Sans Unicode"/>
                <a:cs typeface="Lucida Sans Unicode"/>
              </a:rPr>
              <a:t>verbali</a:t>
            </a:r>
            <a:r>
              <a:rPr sz="1100" spc="-3" dirty="0">
                <a:solidFill>
                  <a:srgbClr val="16165D"/>
                </a:solidFill>
                <a:latin typeface="Lucida Sans Unicode"/>
                <a:cs typeface="Lucida Sans Unicode"/>
              </a:rPr>
              <a:t>)</a:t>
            </a:r>
            <a:endParaRPr lang="it-IT" sz="1100" dirty="0">
              <a:latin typeface="Lucida Sans Unicode"/>
              <a:cs typeface="Lucida Sans Unicode"/>
            </a:endParaRPr>
          </a:p>
          <a:p>
            <a:pPr marL="179187" marR="372204" indent="-171450">
              <a:spcBef>
                <a:spcPts val="224"/>
              </a:spcBef>
              <a:buFont typeface="Arial" panose="020B0604020202020204" pitchFamily="34" charset="0"/>
              <a:buChar char="•"/>
            </a:pPr>
            <a:r>
              <a:rPr lang="it-IT" sz="1100" spc="-3" dirty="0">
                <a:solidFill>
                  <a:srgbClr val="16165D"/>
                </a:solidFill>
                <a:latin typeface="Lucida Sans Unicode"/>
                <a:cs typeface="Lucida Sans Unicode"/>
              </a:rPr>
              <a:t>Analisi delle criticità</a:t>
            </a:r>
            <a:endParaRPr sz="1100" dirty="0">
              <a:latin typeface="Lucida Sans Unicode"/>
              <a:cs typeface="Lucida Sans Unicode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96627" y="3350843"/>
            <a:ext cx="7923598" cy="2821357"/>
          </a:xfrm>
          <a:custGeom>
            <a:avLst/>
            <a:gdLst/>
            <a:ahLst/>
            <a:cxnLst/>
            <a:rect l="l" t="t" r="r" b="b"/>
            <a:pathLst>
              <a:path w="5141595" h="3429000">
                <a:moveTo>
                  <a:pt x="0" y="0"/>
                </a:moveTo>
                <a:lnTo>
                  <a:pt x="5141421" y="0"/>
                </a:lnTo>
                <a:lnTo>
                  <a:pt x="5141421" y="3428999"/>
                </a:lnTo>
                <a:lnTo>
                  <a:pt x="0" y="3428999"/>
                </a:lnTo>
                <a:lnTo>
                  <a:pt x="0" y="0"/>
                </a:lnTo>
                <a:close/>
              </a:path>
            </a:pathLst>
          </a:custGeom>
          <a:ln w="124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154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2000" y="1312213"/>
            <a:ext cx="3289066" cy="377556"/>
          </a:xfrm>
          <a:prstGeom prst="rect">
            <a:avLst/>
          </a:prstGeom>
        </p:spPr>
        <p:txBody>
          <a:bodyPr vert="horz" wrap="square" lIns="0" tIns="8145" rIns="0" bIns="0" rtlCol="0">
            <a:spAutoFit/>
          </a:bodyPr>
          <a:lstStyle/>
          <a:p>
            <a:pPr marL="8145">
              <a:spcBef>
                <a:spcPts val="64"/>
              </a:spcBef>
            </a:pPr>
            <a:r>
              <a:rPr lang="it-IT" sz="2400" b="1" spc="-3" dirty="0">
                <a:solidFill>
                  <a:srgbClr val="C00000"/>
                </a:solidFill>
                <a:latin typeface="Calibri"/>
                <a:cs typeface="Calibri"/>
              </a:rPr>
              <a:t>Costruzione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94141" y="1827661"/>
            <a:ext cx="7487859" cy="3047128"/>
          </a:xfrm>
          <a:prstGeom prst="rect">
            <a:avLst/>
          </a:prstGeom>
        </p:spPr>
        <p:txBody>
          <a:bodyPr vert="horz" wrap="square" lIns="0" tIns="1791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lang="it-IT" sz="1400" b="1" spc="-5" dirty="0">
                <a:solidFill>
                  <a:srgbClr val="C00000"/>
                </a:solidFill>
                <a:latin typeface="Calibri"/>
                <a:cs typeface="Calibri"/>
              </a:rPr>
              <a:t>OBIETTIVO</a:t>
            </a:r>
            <a:endParaRPr lang="it-IT" sz="1400" dirty="0">
              <a:latin typeface="Calibri"/>
              <a:cs typeface="Calibri"/>
            </a:endParaRPr>
          </a:p>
          <a:p>
            <a:pPr marL="12700" marR="5080">
              <a:lnSpc>
                <a:spcPts val="1850"/>
              </a:lnSpc>
              <a:spcBef>
                <a:spcPts val="40"/>
              </a:spcBef>
            </a:pPr>
            <a:r>
              <a:rPr lang="it-IT" sz="1400" spc="-5" dirty="0">
                <a:solidFill>
                  <a:srgbClr val="00457D"/>
                </a:solidFill>
                <a:latin typeface="Calibri"/>
                <a:cs typeface="Calibri"/>
              </a:rPr>
              <a:t>Costruire</a:t>
            </a:r>
            <a:r>
              <a:rPr lang="it-IT" sz="1400" spc="55" dirty="0">
                <a:solidFill>
                  <a:srgbClr val="00457D"/>
                </a:solidFill>
                <a:latin typeface="Calibri"/>
                <a:cs typeface="Calibri"/>
              </a:rPr>
              <a:t> </a:t>
            </a:r>
            <a:r>
              <a:rPr lang="it-IT" sz="1400" spc="-5" dirty="0">
                <a:solidFill>
                  <a:srgbClr val="00457D"/>
                </a:solidFill>
                <a:latin typeface="Calibri"/>
                <a:cs typeface="Calibri"/>
              </a:rPr>
              <a:t>un</a:t>
            </a:r>
            <a:r>
              <a:rPr lang="it-IT" sz="1400" spc="55" dirty="0">
                <a:solidFill>
                  <a:srgbClr val="00457D"/>
                </a:solidFill>
                <a:latin typeface="Calibri"/>
                <a:cs typeface="Calibri"/>
              </a:rPr>
              <a:t> </a:t>
            </a:r>
            <a:r>
              <a:rPr lang="it-IT" sz="1400" spc="-5" dirty="0">
                <a:solidFill>
                  <a:srgbClr val="00457D"/>
                </a:solidFill>
                <a:latin typeface="Calibri"/>
                <a:cs typeface="Calibri"/>
              </a:rPr>
              <a:t>percorso</a:t>
            </a:r>
            <a:r>
              <a:rPr lang="it-IT" sz="1400" spc="55" dirty="0">
                <a:solidFill>
                  <a:srgbClr val="00457D"/>
                </a:solidFill>
                <a:latin typeface="Calibri"/>
                <a:cs typeface="Calibri"/>
              </a:rPr>
              <a:t> </a:t>
            </a:r>
            <a:r>
              <a:rPr lang="it-IT" sz="1400" spc="-5" dirty="0">
                <a:solidFill>
                  <a:srgbClr val="00457D"/>
                </a:solidFill>
                <a:latin typeface="Calibri"/>
                <a:cs typeface="Calibri"/>
              </a:rPr>
              <a:t>assistenziale</a:t>
            </a:r>
            <a:r>
              <a:rPr lang="it-IT" sz="1400" spc="60" dirty="0">
                <a:solidFill>
                  <a:srgbClr val="00457D"/>
                </a:solidFill>
                <a:latin typeface="Calibri"/>
                <a:cs typeface="Calibri"/>
              </a:rPr>
              <a:t> </a:t>
            </a:r>
            <a:r>
              <a:rPr lang="it-IT" sz="1400" spc="-5" dirty="0">
                <a:solidFill>
                  <a:srgbClr val="00457D"/>
                </a:solidFill>
                <a:latin typeface="Calibri"/>
                <a:cs typeface="Calibri"/>
              </a:rPr>
              <a:t>caratterizzato</a:t>
            </a:r>
            <a:r>
              <a:rPr lang="it-IT" sz="1400" spc="60" dirty="0">
                <a:solidFill>
                  <a:srgbClr val="00457D"/>
                </a:solidFill>
                <a:latin typeface="Calibri"/>
                <a:cs typeface="Calibri"/>
              </a:rPr>
              <a:t> </a:t>
            </a:r>
            <a:r>
              <a:rPr lang="it-IT" sz="1400" spc="-5" dirty="0">
                <a:solidFill>
                  <a:srgbClr val="00457D"/>
                </a:solidFill>
                <a:latin typeface="Calibri"/>
                <a:cs typeface="Calibri"/>
              </a:rPr>
              <a:t>da</a:t>
            </a:r>
            <a:r>
              <a:rPr lang="it-IT" sz="1400" spc="55" dirty="0">
                <a:solidFill>
                  <a:srgbClr val="00457D"/>
                </a:solidFill>
                <a:latin typeface="Calibri"/>
                <a:cs typeface="Calibri"/>
              </a:rPr>
              <a:t> </a:t>
            </a:r>
            <a:r>
              <a:rPr lang="it-IT" sz="1400" spc="-5" dirty="0">
                <a:solidFill>
                  <a:srgbClr val="00457D"/>
                </a:solidFill>
                <a:latin typeface="Calibri"/>
                <a:cs typeface="Calibri"/>
              </a:rPr>
              <a:t>tre </a:t>
            </a:r>
            <a:r>
              <a:rPr lang="it-IT" sz="1400" dirty="0">
                <a:solidFill>
                  <a:srgbClr val="00457D"/>
                </a:solidFill>
                <a:latin typeface="Calibri"/>
                <a:cs typeface="Calibri"/>
              </a:rPr>
              <a:t> </a:t>
            </a:r>
            <a:r>
              <a:rPr lang="it-IT" sz="1400" spc="-5" dirty="0">
                <a:solidFill>
                  <a:srgbClr val="00457D"/>
                </a:solidFill>
                <a:latin typeface="Calibri"/>
                <a:cs typeface="Calibri"/>
              </a:rPr>
              <a:t>"fattori</a:t>
            </a:r>
            <a:r>
              <a:rPr lang="it-IT" sz="1400" spc="20" dirty="0">
                <a:solidFill>
                  <a:srgbClr val="00457D"/>
                </a:solidFill>
                <a:latin typeface="Calibri"/>
                <a:cs typeface="Calibri"/>
              </a:rPr>
              <a:t> </a:t>
            </a:r>
            <a:r>
              <a:rPr lang="it-IT" sz="1400" spc="-5" dirty="0">
                <a:solidFill>
                  <a:srgbClr val="00457D"/>
                </a:solidFill>
                <a:latin typeface="Calibri"/>
                <a:cs typeface="Calibri"/>
              </a:rPr>
              <a:t>prognostici"</a:t>
            </a:r>
            <a:r>
              <a:rPr lang="it-IT" sz="1400" spc="20" dirty="0">
                <a:solidFill>
                  <a:srgbClr val="00457D"/>
                </a:solidFill>
                <a:latin typeface="Calibri"/>
                <a:cs typeface="Calibri"/>
              </a:rPr>
              <a:t> </a:t>
            </a:r>
            <a:r>
              <a:rPr lang="it-IT" sz="1400" spc="-5" dirty="0">
                <a:solidFill>
                  <a:srgbClr val="00457D"/>
                </a:solidFill>
                <a:latin typeface="Calibri"/>
                <a:cs typeface="Calibri"/>
              </a:rPr>
              <a:t>indispensabili</a:t>
            </a:r>
            <a:r>
              <a:rPr lang="it-IT" sz="1400" spc="20" dirty="0">
                <a:solidFill>
                  <a:srgbClr val="00457D"/>
                </a:solidFill>
                <a:latin typeface="Calibri"/>
                <a:cs typeface="Calibri"/>
              </a:rPr>
              <a:t> </a:t>
            </a:r>
            <a:r>
              <a:rPr lang="it-IT" sz="1400" spc="-5" dirty="0">
                <a:solidFill>
                  <a:srgbClr val="00457D"/>
                </a:solidFill>
                <a:latin typeface="Calibri"/>
                <a:cs typeface="Calibri"/>
              </a:rPr>
              <a:t>per</a:t>
            </a:r>
            <a:r>
              <a:rPr lang="it-IT" sz="1400" spc="20" dirty="0">
                <a:solidFill>
                  <a:srgbClr val="00457D"/>
                </a:solidFill>
                <a:latin typeface="Calibri"/>
                <a:cs typeface="Calibri"/>
              </a:rPr>
              <a:t> </a:t>
            </a:r>
            <a:r>
              <a:rPr lang="it-IT" sz="1400" spc="-5" dirty="0">
                <a:solidFill>
                  <a:srgbClr val="00457D"/>
                </a:solidFill>
                <a:latin typeface="Calibri"/>
                <a:cs typeface="Calibri"/>
              </a:rPr>
              <a:t>la</a:t>
            </a:r>
            <a:r>
              <a:rPr lang="it-IT" sz="1400" spc="25" dirty="0">
                <a:solidFill>
                  <a:srgbClr val="00457D"/>
                </a:solidFill>
                <a:latin typeface="Calibri"/>
                <a:cs typeface="Calibri"/>
              </a:rPr>
              <a:t> </a:t>
            </a:r>
            <a:r>
              <a:rPr lang="it-IT" sz="1400" spc="-5" dirty="0">
                <a:solidFill>
                  <a:srgbClr val="00457D"/>
                </a:solidFill>
                <a:latin typeface="Calibri"/>
                <a:cs typeface="Calibri"/>
              </a:rPr>
              <a:t>sua</a:t>
            </a:r>
            <a:r>
              <a:rPr lang="it-IT" sz="1400" spc="20" dirty="0">
                <a:solidFill>
                  <a:srgbClr val="00457D"/>
                </a:solidFill>
                <a:latin typeface="Calibri"/>
                <a:cs typeface="Calibri"/>
              </a:rPr>
              <a:t> </a:t>
            </a:r>
            <a:r>
              <a:rPr lang="it-IT" sz="1400" spc="-5" dirty="0">
                <a:solidFill>
                  <a:srgbClr val="00457D"/>
                </a:solidFill>
                <a:latin typeface="Calibri"/>
                <a:cs typeface="Calibri"/>
              </a:rPr>
              <a:t>implementazione:</a:t>
            </a:r>
            <a:endParaRPr lang="it-IT" sz="1400" dirty="0">
              <a:latin typeface="Calibri"/>
              <a:cs typeface="Calibri"/>
            </a:endParaRPr>
          </a:p>
          <a:p>
            <a:pPr marL="697865" lvl="1" indent="-228600">
              <a:spcBef>
                <a:spcPts val="80"/>
              </a:spcBef>
              <a:buChar char="•"/>
              <a:tabLst>
                <a:tab pos="240665" algn="l"/>
                <a:tab pos="241300" algn="l"/>
              </a:tabLst>
            </a:pPr>
            <a:r>
              <a:rPr lang="it-IT" sz="1400" spc="-5" dirty="0" err="1">
                <a:solidFill>
                  <a:srgbClr val="00457D"/>
                </a:solidFill>
                <a:latin typeface="Calibri"/>
                <a:cs typeface="Calibri"/>
              </a:rPr>
              <a:t>Evidence-based</a:t>
            </a:r>
            <a:endParaRPr lang="it-IT" sz="1400" dirty="0">
              <a:latin typeface="Calibri"/>
              <a:cs typeface="Calibri"/>
            </a:endParaRPr>
          </a:p>
          <a:p>
            <a:pPr marL="697865" lvl="1" indent="-228600">
              <a:spcBef>
                <a:spcPts val="170"/>
              </a:spcBef>
              <a:buChar char="•"/>
              <a:tabLst>
                <a:tab pos="240665" algn="l"/>
                <a:tab pos="241300" algn="l"/>
              </a:tabLst>
            </a:pPr>
            <a:r>
              <a:rPr lang="it-IT" sz="1400" spc="-5" dirty="0">
                <a:solidFill>
                  <a:srgbClr val="00457D"/>
                </a:solidFill>
                <a:latin typeface="Calibri"/>
                <a:cs typeface="Calibri"/>
              </a:rPr>
              <a:t>Adattato al</a:t>
            </a:r>
            <a:r>
              <a:rPr lang="it-IT" sz="1400" dirty="0">
                <a:solidFill>
                  <a:srgbClr val="00457D"/>
                </a:solidFill>
                <a:latin typeface="Calibri"/>
                <a:cs typeface="Calibri"/>
              </a:rPr>
              <a:t> </a:t>
            </a:r>
            <a:r>
              <a:rPr lang="it-IT" sz="1400" spc="-5" dirty="0">
                <a:solidFill>
                  <a:srgbClr val="00457D"/>
                </a:solidFill>
                <a:latin typeface="Calibri"/>
                <a:cs typeface="Calibri"/>
              </a:rPr>
              <a:t>contesto</a:t>
            </a:r>
            <a:r>
              <a:rPr lang="it-IT" sz="1400" dirty="0">
                <a:solidFill>
                  <a:srgbClr val="00457D"/>
                </a:solidFill>
                <a:latin typeface="Calibri"/>
                <a:cs typeface="Calibri"/>
              </a:rPr>
              <a:t> </a:t>
            </a:r>
            <a:r>
              <a:rPr lang="it-IT" sz="1400" spc="-5" dirty="0">
                <a:solidFill>
                  <a:srgbClr val="00457D"/>
                </a:solidFill>
                <a:latin typeface="Calibri"/>
                <a:cs typeface="Calibri"/>
              </a:rPr>
              <a:t>locale</a:t>
            </a:r>
            <a:endParaRPr lang="it-IT" sz="1400" dirty="0">
              <a:latin typeface="Calibri"/>
              <a:cs typeface="Calibri"/>
            </a:endParaRPr>
          </a:p>
          <a:p>
            <a:pPr marL="697865" lvl="1" indent="-228600">
              <a:spcBef>
                <a:spcPts val="170"/>
              </a:spcBef>
              <a:buChar char="•"/>
              <a:tabLst>
                <a:tab pos="240665" algn="l"/>
                <a:tab pos="241300" algn="l"/>
              </a:tabLst>
            </a:pPr>
            <a:r>
              <a:rPr lang="it-IT" sz="1400" spc="-5" dirty="0">
                <a:solidFill>
                  <a:srgbClr val="00457D"/>
                </a:solidFill>
                <a:latin typeface="Calibri"/>
                <a:cs typeface="Calibri"/>
              </a:rPr>
              <a:t>Condiviso</a:t>
            </a:r>
            <a:r>
              <a:rPr lang="it-IT" sz="1400" spc="5" dirty="0">
                <a:solidFill>
                  <a:srgbClr val="00457D"/>
                </a:solidFill>
                <a:latin typeface="Calibri"/>
                <a:cs typeface="Calibri"/>
              </a:rPr>
              <a:t> </a:t>
            </a:r>
            <a:r>
              <a:rPr lang="it-IT" sz="1400" spc="-5" dirty="0">
                <a:solidFill>
                  <a:srgbClr val="00457D"/>
                </a:solidFill>
                <a:latin typeface="Calibri"/>
                <a:cs typeface="Calibri"/>
              </a:rPr>
              <a:t>tra</a:t>
            </a:r>
            <a:r>
              <a:rPr lang="it-IT" sz="1400" spc="5" dirty="0">
                <a:solidFill>
                  <a:srgbClr val="00457D"/>
                </a:solidFill>
                <a:latin typeface="Calibri"/>
                <a:cs typeface="Calibri"/>
              </a:rPr>
              <a:t> </a:t>
            </a:r>
            <a:r>
              <a:rPr lang="it-IT" sz="1400" spc="-5" dirty="0">
                <a:solidFill>
                  <a:srgbClr val="00457D"/>
                </a:solidFill>
                <a:latin typeface="Calibri"/>
                <a:cs typeface="Calibri"/>
              </a:rPr>
              <a:t>tutti</a:t>
            </a:r>
            <a:r>
              <a:rPr lang="it-IT" sz="1400" spc="15" dirty="0">
                <a:solidFill>
                  <a:srgbClr val="00457D"/>
                </a:solidFill>
                <a:latin typeface="Calibri"/>
                <a:cs typeface="Calibri"/>
              </a:rPr>
              <a:t> </a:t>
            </a:r>
            <a:r>
              <a:rPr lang="it-IT" sz="1400" spc="-5" dirty="0">
                <a:solidFill>
                  <a:srgbClr val="00457D"/>
                </a:solidFill>
                <a:latin typeface="Calibri"/>
                <a:cs typeface="Calibri"/>
              </a:rPr>
              <a:t>gli attori coinvolti</a:t>
            </a:r>
            <a:r>
              <a:rPr lang="it-IT" sz="1400" spc="10" dirty="0">
                <a:solidFill>
                  <a:srgbClr val="00457D"/>
                </a:solidFill>
                <a:latin typeface="Calibri"/>
                <a:cs typeface="Calibri"/>
              </a:rPr>
              <a:t> </a:t>
            </a:r>
            <a:r>
              <a:rPr lang="it-IT" sz="1400" spc="-5" dirty="0">
                <a:solidFill>
                  <a:srgbClr val="00457D"/>
                </a:solidFill>
                <a:latin typeface="Calibri"/>
                <a:cs typeface="Calibri"/>
              </a:rPr>
              <a:t>nella</a:t>
            </a:r>
            <a:r>
              <a:rPr lang="it-IT" sz="1400" spc="10" dirty="0">
                <a:solidFill>
                  <a:srgbClr val="00457D"/>
                </a:solidFill>
                <a:latin typeface="Calibri"/>
                <a:cs typeface="Calibri"/>
              </a:rPr>
              <a:t> </a:t>
            </a:r>
            <a:r>
              <a:rPr lang="it-IT" sz="1400" spc="-5" dirty="0">
                <a:solidFill>
                  <a:srgbClr val="00457D"/>
                </a:solidFill>
                <a:latin typeface="Calibri"/>
                <a:cs typeface="Calibri"/>
              </a:rPr>
              <a:t>sua</a:t>
            </a:r>
            <a:r>
              <a:rPr lang="it-IT" sz="1400" dirty="0">
                <a:latin typeface="Calibri"/>
                <a:cs typeface="Calibri"/>
              </a:rPr>
              <a:t> </a:t>
            </a:r>
            <a:r>
              <a:rPr lang="it-IT" sz="1400" spc="-5" dirty="0">
                <a:solidFill>
                  <a:srgbClr val="00457D"/>
                </a:solidFill>
                <a:latin typeface="Calibri"/>
                <a:cs typeface="Calibri"/>
              </a:rPr>
              <a:t>erogazione</a:t>
            </a:r>
            <a:endParaRPr lang="it-IT" sz="1400" dirty="0">
              <a:latin typeface="Calibri"/>
              <a:cs typeface="Calibri"/>
            </a:endParaRPr>
          </a:p>
          <a:p>
            <a:pPr marL="7737" marR="3258">
              <a:spcBef>
                <a:spcPts val="26"/>
              </a:spcBef>
              <a:tabLst>
                <a:tab pos="154338" algn="l"/>
                <a:tab pos="154746" algn="l"/>
              </a:tabLst>
            </a:pPr>
            <a:endParaRPr lang="it-IT" sz="1400" spc="-3" dirty="0">
              <a:solidFill>
                <a:srgbClr val="00457D"/>
              </a:solidFill>
              <a:latin typeface="Calibri"/>
              <a:cs typeface="Calibri"/>
            </a:endParaRPr>
          </a:p>
          <a:p>
            <a:pPr marL="7737" marR="3258">
              <a:lnSpc>
                <a:spcPct val="150000"/>
              </a:lnSpc>
              <a:spcBef>
                <a:spcPts val="26"/>
              </a:spcBef>
              <a:tabLst>
                <a:tab pos="154338" algn="l"/>
                <a:tab pos="154746" algn="l"/>
              </a:tabLst>
            </a:pPr>
            <a:r>
              <a:rPr lang="it-IT" sz="1400" b="1" cap="small" spc="-5" dirty="0">
                <a:solidFill>
                  <a:srgbClr val="C00000"/>
                </a:solidFill>
                <a:latin typeface="Calibri"/>
                <a:cs typeface="Calibri"/>
              </a:rPr>
              <a:t>Fasi dell’implementazione</a:t>
            </a:r>
          </a:p>
          <a:p>
            <a:pPr marL="807837" marR="3258" lvl="1" indent="-342900">
              <a:spcBef>
                <a:spcPts val="26"/>
              </a:spcBef>
              <a:buFont typeface="+mj-lt"/>
              <a:buAutoNum type="arabicPeriod"/>
              <a:tabLst>
                <a:tab pos="154338" algn="l"/>
                <a:tab pos="154746" algn="l"/>
              </a:tabLst>
            </a:pPr>
            <a:r>
              <a:rPr lang="it-IT" sz="1400" spc="-5" dirty="0">
                <a:solidFill>
                  <a:srgbClr val="00457D"/>
                </a:solidFill>
                <a:latin typeface="Calibri"/>
                <a:cs typeface="Calibri"/>
              </a:rPr>
              <a:t>Ricerca delle Linee Guida e della migliore pratica clinica basata sull’evidenza (Stato dell’Arte)</a:t>
            </a:r>
          </a:p>
          <a:p>
            <a:pPr marL="807837" marR="3258" lvl="1" indent="-342900">
              <a:spcBef>
                <a:spcPts val="26"/>
              </a:spcBef>
              <a:buFont typeface="+mj-lt"/>
              <a:buAutoNum type="arabicPeriod"/>
              <a:tabLst>
                <a:tab pos="154338" algn="l"/>
                <a:tab pos="154746" algn="l"/>
              </a:tabLst>
            </a:pPr>
            <a:r>
              <a:rPr lang="it-IT" sz="1400" spc="-5" dirty="0">
                <a:solidFill>
                  <a:srgbClr val="00457D"/>
                </a:solidFill>
                <a:latin typeface="Calibri"/>
                <a:cs typeface="Calibri"/>
              </a:rPr>
              <a:t>Valutazione critica dello Stato dell’Arte</a:t>
            </a:r>
          </a:p>
          <a:p>
            <a:pPr marL="807837" marR="3258" lvl="1" indent="-342900">
              <a:spcBef>
                <a:spcPts val="26"/>
              </a:spcBef>
              <a:buFont typeface="+mj-lt"/>
              <a:buAutoNum type="arabicPeriod"/>
              <a:tabLst>
                <a:tab pos="154338" algn="l"/>
                <a:tab pos="154746" algn="l"/>
              </a:tabLst>
            </a:pPr>
            <a:r>
              <a:rPr lang="it-IT" sz="1400" spc="-5" dirty="0">
                <a:solidFill>
                  <a:srgbClr val="00457D"/>
                </a:solidFill>
                <a:latin typeface="Calibri"/>
                <a:cs typeface="Calibri"/>
              </a:rPr>
              <a:t>Integrazione dello Stato dell’Arte</a:t>
            </a:r>
          </a:p>
          <a:p>
            <a:pPr marL="807837" marR="3258" lvl="1" indent="-342900">
              <a:spcBef>
                <a:spcPts val="26"/>
              </a:spcBef>
              <a:buFont typeface="+mj-lt"/>
              <a:buAutoNum type="arabicPeriod"/>
              <a:tabLst>
                <a:tab pos="154338" algn="l"/>
                <a:tab pos="154746" algn="l"/>
              </a:tabLst>
            </a:pPr>
            <a:r>
              <a:rPr lang="it-IT" sz="1400" b="1" i="1" u="sng" spc="-5" dirty="0">
                <a:solidFill>
                  <a:srgbClr val="00457D"/>
                </a:solidFill>
                <a:latin typeface="Calibri"/>
                <a:cs typeface="Calibri"/>
              </a:rPr>
              <a:t>Adattamento locale delle raccomandazioni</a:t>
            </a:r>
          </a:p>
          <a:p>
            <a:pPr marL="807837" marR="3258" lvl="1" indent="-342900">
              <a:spcBef>
                <a:spcPts val="26"/>
              </a:spcBef>
              <a:buFont typeface="+mj-lt"/>
              <a:buAutoNum type="arabicPeriod"/>
              <a:tabLst>
                <a:tab pos="154338" algn="l"/>
                <a:tab pos="154746" algn="l"/>
              </a:tabLst>
            </a:pPr>
            <a:r>
              <a:rPr lang="it-IT" sz="1400" spc="-5" dirty="0">
                <a:solidFill>
                  <a:srgbClr val="00457D"/>
                </a:solidFill>
                <a:latin typeface="Calibri"/>
                <a:cs typeface="Calibri"/>
              </a:rPr>
              <a:t>Pianificazione aggiornamento del percorso</a:t>
            </a:r>
            <a:endParaRPr sz="1400" spc="-5" dirty="0">
              <a:solidFill>
                <a:srgbClr val="00457D"/>
              </a:solidFill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70285" y="1233248"/>
            <a:ext cx="7905274" cy="5091352"/>
          </a:xfrm>
          <a:custGeom>
            <a:avLst/>
            <a:gdLst/>
            <a:ahLst/>
            <a:cxnLst/>
            <a:rect l="l" t="t" r="r" b="b"/>
            <a:pathLst>
              <a:path w="5141595" h="3429000">
                <a:moveTo>
                  <a:pt x="0" y="0"/>
                </a:moveTo>
                <a:lnTo>
                  <a:pt x="5141421" y="0"/>
                </a:lnTo>
                <a:lnTo>
                  <a:pt x="5141421" y="3428999"/>
                </a:lnTo>
                <a:lnTo>
                  <a:pt x="0" y="3428999"/>
                </a:lnTo>
                <a:lnTo>
                  <a:pt x="0" y="0"/>
                </a:lnTo>
                <a:close/>
              </a:path>
            </a:pathLst>
          </a:custGeom>
          <a:ln w="124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154"/>
          </a:p>
        </p:txBody>
      </p:sp>
      <p:pic>
        <p:nvPicPr>
          <p:cNvPr id="8" name="object 5">
            <a:extLst>
              <a:ext uri="{FF2B5EF4-FFF2-40B4-BE49-F238E27FC236}">
                <a16:creationId xmlns:a16="http://schemas.microsoft.com/office/drawing/2014/main" id="{DDAA1828-FC95-4C3C-A338-5FBF7377EC98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53000" y="4038600"/>
            <a:ext cx="3538392" cy="2169728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2000" y="1312213"/>
            <a:ext cx="3289066" cy="316001"/>
          </a:xfrm>
          <a:prstGeom prst="rect">
            <a:avLst/>
          </a:prstGeom>
        </p:spPr>
        <p:txBody>
          <a:bodyPr vert="horz" wrap="square" lIns="0" tIns="8145" rIns="0" bIns="0" rtlCol="0">
            <a:spAutoFit/>
          </a:bodyPr>
          <a:lstStyle/>
          <a:p>
            <a:pPr marL="8145">
              <a:spcBef>
                <a:spcPts val="64"/>
              </a:spcBef>
            </a:pPr>
            <a:r>
              <a:rPr lang="it-IT" sz="2000" b="1" spc="-3" dirty="0">
                <a:solidFill>
                  <a:srgbClr val="C00000"/>
                </a:solidFill>
                <a:latin typeface="Calibri"/>
                <a:cs typeface="Calibri"/>
              </a:rPr>
              <a:t>Adattamento locale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94141" y="1827661"/>
            <a:ext cx="7355717" cy="3395557"/>
          </a:xfrm>
          <a:prstGeom prst="rect">
            <a:avLst/>
          </a:prstGeom>
        </p:spPr>
        <p:txBody>
          <a:bodyPr vert="horz" wrap="square" lIns="0" tIns="17919" rIns="0" bIns="0" rtlCol="0">
            <a:spAutoFit/>
          </a:bodyPr>
          <a:lstStyle/>
          <a:p>
            <a:pPr marL="8145">
              <a:spcBef>
                <a:spcPts val="141"/>
              </a:spcBef>
            </a:pPr>
            <a:r>
              <a:rPr sz="1400" b="1" spc="-3" dirty="0">
                <a:solidFill>
                  <a:srgbClr val="C00000"/>
                </a:solidFill>
                <a:latin typeface="Calibri"/>
                <a:cs typeface="Calibri"/>
              </a:rPr>
              <a:t>PRINCIPI</a:t>
            </a:r>
            <a:r>
              <a:rPr sz="1400" b="1" spc="-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400" b="1" spc="-3" dirty="0">
                <a:solidFill>
                  <a:srgbClr val="C00000"/>
                </a:solidFill>
                <a:latin typeface="Calibri"/>
                <a:cs typeface="Calibri"/>
              </a:rPr>
              <a:t>GENERALI</a:t>
            </a:r>
            <a:endParaRPr sz="1400" dirty="0">
              <a:latin typeface="Calibri"/>
              <a:cs typeface="Calibri"/>
            </a:endParaRPr>
          </a:p>
          <a:p>
            <a:pPr marL="7737" marR="3258">
              <a:spcBef>
                <a:spcPts val="26"/>
              </a:spcBef>
              <a:tabLst>
                <a:tab pos="154338" algn="l"/>
                <a:tab pos="154746" algn="l"/>
              </a:tabLst>
            </a:pPr>
            <a:r>
              <a:rPr lang="it-IT" sz="1400" spc="-3" dirty="0">
                <a:solidFill>
                  <a:srgbClr val="00457D"/>
                </a:solidFill>
                <a:latin typeface="Calibri"/>
                <a:cs typeface="Calibri"/>
              </a:rPr>
              <a:t>Ciascuna organizzazione sanitaria:</a:t>
            </a:r>
          </a:p>
          <a:p>
            <a:pPr marL="636387" marR="3258" lvl="1" indent="-171450">
              <a:spcBef>
                <a:spcPts val="26"/>
              </a:spcBef>
              <a:buFont typeface="Arial" panose="020B0604020202020204" pitchFamily="34" charset="0"/>
              <a:buChar char="•"/>
              <a:tabLst>
                <a:tab pos="154338" algn="l"/>
                <a:tab pos="154746" algn="l"/>
              </a:tabLst>
            </a:pPr>
            <a:r>
              <a:rPr lang="it-IT" sz="1400" spc="-3" dirty="0">
                <a:solidFill>
                  <a:srgbClr val="00457D"/>
                </a:solidFill>
                <a:latin typeface="Calibri"/>
                <a:cs typeface="Calibri"/>
              </a:rPr>
              <a:t>Dispone di requisiti </a:t>
            </a:r>
            <a:r>
              <a:rPr lang="it-IT" sz="1400" b="1" i="1" spc="-3" dirty="0">
                <a:solidFill>
                  <a:srgbClr val="00457D"/>
                </a:solidFill>
                <a:latin typeface="Calibri"/>
                <a:cs typeface="Calibri"/>
              </a:rPr>
              <a:t>strutturali</a:t>
            </a:r>
            <a:r>
              <a:rPr lang="it-IT" sz="1400" spc="-3" dirty="0">
                <a:solidFill>
                  <a:srgbClr val="00457D"/>
                </a:solidFill>
                <a:latin typeface="Calibri"/>
                <a:cs typeface="Calibri"/>
              </a:rPr>
              <a:t>, </a:t>
            </a:r>
            <a:r>
              <a:rPr lang="it-IT" sz="1400" b="1" i="1" spc="-3" dirty="0">
                <a:solidFill>
                  <a:srgbClr val="00457D"/>
                </a:solidFill>
                <a:latin typeface="Calibri"/>
                <a:cs typeface="Calibri"/>
              </a:rPr>
              <a:t>tecnologici</a:t>
            </a:r>
            <a:r>
              <a:rPr lang="it-IT" sz="1400" spc="-3" dirty="0">
                <a:solidFill>
                  <a:srgbClr val="00457D"/>
                </a:solidFill>
                <a:latin typeface="Calibri"/>
                <a:cs typeface="Calibri"/>
              </a:rPr>
              <a:t>, </a:t>
            </a:r>
            <a:r>
              <a:rPr lang="it-IT" sz="1400" b="1" i="1" spc="-3" dirty="0">
                <a:solidFill>
                  <a:srgbClr val="00457D"/>
                </a:solidFill>
                <a:latin typeface="Calibri"/>
                <a:cs typeface="Calibri"/>
              </a:rPr>
              <a:t>organizzativi</a:t>
            </a:r>
            <a:r>
              <a:rPr lang="it-IT" sz="1400" spc="-3" dirty="0">
                <a:solidFill>
                  <a:srgbClr val="00457D"/>
                </a:solidFill>
                <a:latin typeface="Calibri"/>
                <a:cs typeface="Calibri"/>
              </a:rPr>
              <a:t>, </a:t>
            </a:r>
            <a:r>
              <a:rPr lang="it-IT" sz="1400" b="1" i="1" spc="-3" dirty="0">
                <a:solidFill>
                  <a:srgbClr val="00457D"/>
                </a:solidFill>
                <a:latin typeface="Calibri"/>
                <a:cs typeface="Calibri"/>
              </a:rPr>
              <a:t>professionali</a:t>
            </a:r>
            <a:r>
              <a:rPr lang="it-IT" sz="1400" spc="-3" dirty="0">
                <a:solidFill>
                  <a:srgbClr val="00457D"/>
                </a:solidFill>
                <a:latin typeface="Calibri"/>
                <a:cs typeface="Calibri"/>
              </a:rPr>
              <a:t> (“</a:t>
            </a:r>
            <a:r>
              <a:rPr lang="it-IT" sz="1400" b="1" i="1" spc="-3" dirty="0">
                <a:solidFill>
                  <a:srgbClr val="00457D"/>
                </a:solidFill>
                <a:latin typeface="Calibri"/>
                <a:cs typeface="Calibri"/>
              </a:rPr>
              <a:t>patrimonio STOP</a:t>
            </a:r>
            <a:r>
              <a:rPr lang="it-IT" sz="1400" spc="-3" dirty="0">
                <a:solidFill>
                  <a:srgbClr val="00457D"/>
                </a:solidFill>
                <a:latin typeface="Calibri"/>
                <a:cs typeface="Calibri"/>
              </a:rPr>
              <a:t>”)</a:t>
            </a:r>
          </a:p>
          <a:p>
            <a:pPr marL="636387" marR="3258" lvl="1" indent="-171450">
              <a:spcBef>
                <a:spcPts val="26"/>
              </a:spcBef>
              <a:buFont typeface="Arial" panose="020B0604020202020204" pitchFamily="34" charset="0"/>
              <a:buChar char="•"/>
              <a:tabLst>
                <a:tab pos="154338" algn="l"/>
                <a:tab pos="154746" algn="l"/>
              </a:tabLst>
            </a:pPr>
            <a:r>
              <a:rPr lang="it-IT" sz="1400" spc="-3" dirty="0">
                <a:solidFill>
                  <a:srgbClr val="00457D"/>
                </a:solidFill>
                <a:latin typeface="Calibri"/>
                <a:cs typeface="Calibri"/>
              </a:rPr>
              <a:t>E' ubicata in una specifica area geografica con proprie caratteristiche orografiche e di viabilità</a:t>
            </a:r>
          </a:p>
          <a:p>
            <a:pPr marL="636387" marR="3258" lvl="1" indent="-171450">
              <a:spcBef>
                <a:spcPts val="26"/>
              </a:spcBef>
              <a:buFont typeface="Arial" panose="020B0604020202020204" pitchFamily="34" charset="0"/>
              <a:buChar char="•"/>
              <a:tabLst>
                <a:tab pos="154338" algn="l"/>
                <a:tab pos="154746" algn="l"/>
              </a:tabLst>
            </a:pPr>
            <a:r>
              <a:rPr lang="it-IT" sz="1400" spc="-3" dirty="0">
                <a:solidFill>
                  <a:srgbClr val="00457D"/>
                </a:solidFill>
                <a:latin typeface="Calibri"/>
                <a:cs typeface="Calibri"/>
              </a:rPr>
              <a:t>E' condizionata dal contesto socio-culturale della popolazione</a:t>
            </a:r>
          </a:p>
          <a:p>
            <a:pPr marL="636387" marR="3258" lvl="1" indent="-171450">
              <a:spcBef>
                <a:spcPts val="26"/>
              </a:spcBef>
              <a:buFont typeface="Arial" panose="020B0604020202020204" pitchFamily="34" charset="0"/>
              <a:buChar char="•"/>
              <a:tabLst>
                <a:tab pos="154338" algn="l"/>
                <a:tab pos="154746" algn="l"/>
              </a:tabLst>
            </a:pPr>
            <a:r>
              <a:rPr lang="it-IT" sz="1400" spc="-3" dirty="0">
                <a:solidFill>
                  <a:srgbClr val="00457D"/>
                </a:solidFill>
                <a:latin typeface="Calibri"/>
                <a:cs typeface="Calibri"/>
              </a:rPr>
              <a:t>E' soggetta a normative nazionali e regionali</a:t>
            </a:r>
          </a:p>
          <a:p>
            <a:pPr marL="636387" marR="3258" lvl="1" indent="-171450">
              <a:spcBef>
                <a:spcPts val="26"/>
              </a:spcBef>
              <a:buFont typeface="Arial" panose="020B0604020202020204" pitchFamily="34" charset="0"/>
              <a:buChar char="•"/>
              <a:tabLst>
                <a:tab pos="154338" algn="l"/>
                <a:tab pos="154746" algn="l"/>
              </a:tabLst>
            </a:pPr>
            <a:r>
              <a:rPr lang="it-IT" sz="1400" spc="-3" dirty="0">
                <a:solidFill>
                  <a:srgbClr val="00457D"/>
                </a:solidFill>
                <a:latin typeface="Calibri"/>
                <a:cs typeface="Calibri"/>
              </a:rPr>
              <a:t>E' condizionata da politiche locali </a:t>
            </a:r>
          </a:p>
          <a:p>
            <a:pPr marL="464937" marR="3258" lvl="1">
              <a:spcBef>
                <a:spcPts val="26"/>
              </a:spcBef>
              <a:tabLst>
                <a:tab pos="154338" algn="l"/>
                <a:tab pos="154746" algn="l"/>
              </a:tabLst>
            </a:pPr>
            <a:endParaRPr lang="it-IT" sz="1400" spc="-3" dirty="0">
              <a:solidFill>
                <a:srgbClr val="00457D"/>
              </a:solidFill>
              <a:latin typeface="Calibri"/>
              <a:cs typeface="Calibri"/>
            </a:endParaRPr>
          </a:p>
          <a:p>
            <a:pPr marL="636387" marR="3258" lvl="1" indent="-171450">
              <a:spcBef>
                <a:spcPts val="26"/>
              </a:spcBef>
              <a:buFont typeface="Arial" panose="020B0604020202020204" pitchFamily="34" charset="0"/>
              <a:buChar char="•"/>
              <a:tabLst>
                <a:tab pos="154338" algn="l"/>
                <a:tab pos="154746" algn="l"/>
              </a:tabLst>
            </a:pPr>
            <a:r>
              <a:rPr sz="1400" spc="-3" dirty="0" err="1">
                <a:solidFill>
                  <a:srgbClr val="00457D"/>
                </a:solidFill>
                <a:latin typeface="Calibri"/>
                <a:cs typeface="Calibri"/>
              </a:rPr>
              <a:t>L’unità</a:t>
            </a:r>
            <a:r>
              <a:rPr sz="1400" spc="6" dirty="0">
                <a:solidFill>
                  <a:srgbClr val="00457D"/>
                </a:solidFill>
                <a:latin typeface="Calibri"/>
                <a:cs typeface="Calibri"/>
              </a:rPr>
              <a:t> </a:t>
            </a:r>
            <a:r>
              <a:rPr sz="1400" spc="-3" dirty="0">
                <a:solidFill>
                  <a:srgbClr val="00457D"/>
                </a:solidFill>
                <a:latin typeface="Calibri"/>
                <a:cs typeface="Calibri"/>
              </a:rPr>
              <a:t>elementare</a:t>
            </a:r>
            <a:r>
              <a:rPr sz="1400" spc="10" dirty="0">
                <a:solidFill>
                  <a:srgbClr val="00457D"/>
                </a:solidFill>
                <a:latin typeface="Calibri"/>
                <a:cs typeface="Calibri"/>
              </a:rPr>
              <a:t> </a:t>
            </a:r>
            <a:r>
              <a:rPr sz="1400" spc="-3" dirty="0">
                <a:solidFill>
                  <a:srgbClr val="00457D"/>
                </a:solidFill>
                <a:latin typeface="Calibri"/>
                <a:cs typeface="Calibri"/>
              </a:rPr>
              <a:t>di</a:t>
            </a:r>
            <a:r>
              <a:rPr sz="1400" spc="6" dirty="0">
                <a:solidFill>
                  <a:srgbClr val="00457D"/>
                </a:solidFill>
                <a:latin typeface="Calibri"/>
                <a:cs typeface="Calibri"/>
              </a:rPr>
              <a:t> </a:t>
            </a:r>
            <a:r>
              <a:rPr sz="1400" spc="-3" dirty="0">
                <a:solidFill>
                  <a:srgbClr val="00457D"/>
                </a:solidFill>
                <a:latin typeface="Calibri"/>
                <a:cs typeface="Calibri"/>
              </a:rPr>
              <a:t>adattamento</a:t>
            </a:r>
            <a:r>
              <a:rPr sz="1400" spc="10" dirty="0">
                <a:solidFill>
                  <a:srgbClr val="00457D"/>
                </a:solidFill>
                <a:latin typeface="Calibri"/>
                <a:cs typeface="Calibri"/>
              </a:rPr>
              <a:t> </a:t>
            </a:r>
            <a:r>
              <a:rPr sz="1400" spc="-3" dirty="0">
                <a:solidFill>
                  <a:srgbClr val="00457D"/>
                </a:solidFill>
                <a:latin typeface="Calibri"/>
                <a:cs typeface="Calibri"/>
              </a:rPr>
              <a:t>locale</a:t>
            </a:r>
            <a:r>
              <a:rPr sz="1400" spc="6" dirty="0">
                <a:solidFill>
                  <a:srgbClr val="00457D"/>
                </a:solidFill>
                <a:latin typeface="Calibri"/>
                <a:cs typeface="Calibri"/>
              </a:rPr>
              <a:t> </a:t>
            </a:r>
            <a:r>
              <a:rPr sz="1400" spc="-3" dirty="0">
                <a:solidFill>
                  <a:srgbClr val="00457D"/>
                </a:solidFill>
                <a:latin typeface="Calibri"/>
                <a:cs typeface="Calibri"/>
              </a:rPr>
              <a:t>non</a:t>
            </a:r>
            <a:r>
              <a:rPr sz="1400" spc="6" dirty="0">
                <a:solidFill>
                  <a:srgbClr val="00457D"/>
                </a:solidFill>
                <a:latin typeface="Calibri"/>
                <a:cs typeface="Calibri"/>
              </a:rPr>
              <a:t> </a:t>
            </a:r>
            <a:r>
              <a:rPr sz="1400" spc="-3" dirty="0">
                <a:solidFill>
                  <a:srgbClr val="00457D"/>
                </a:solidFill>
                <a:latin typeface="Calibri"/>
                <a:cs typeface="Calibri"/>
              </a:rPr>
              <a:t>è</a:t>
            </a:r>
            <a:r>
              <a:rPr sz="1400" spc="10" dirty="0">
                <a:solidFill>
                  <a:srgbClr val="00457D"/>
                </a:solidFill>
                <a:latin typeface="Calibri"/>
                <a:cs typeface="Calibri"/>
              </a:rPr>
              <a:t> </a:t>
            </a:r>
            <a:r>
              <a:rPr sz="1400" spc="-3" dirty="0">
                <a:solidFill>
                  <a:srgbClr val="00457D"/>
                </a:solidFill>
                <a:latin typeface="Calibri"/>
                <a:cs typeface="Calibri"/>
              </a:rPr>
              <a:t>l'intera</a:t>
            </a:r>
            <a:r>
              <a:rPr sz="1400" spc="6" dirty="0">
                <a:solidFill>
                  <a:srgbClr val="00457D"/>
                </a:solidFill>
                <a:latin typeface="Calibri"/>
                <a:cs typeface="Calibri"/>
              </a:rPr>
              <a:t> </a:t>
            </a:r>
            <a:r>
              <a:rPr sz="1400" spc="-3" dirty="0">
                <a:solidFill>
                  <a:srgbClr val="00457D"/>
                </a:solidFill>
                <a:latin typeface="Calibri"/>
                <a:cs typeface="Calibri"/>
              </a:rPr>
              <a:t>la </a:t>
            </a:r>
            <a:r>
              <a:rPr sz="1400" spc="-196" dirty="0">
                <a:solidFill>
                  <a:srgbClr val="00457D"/>
                </a:solidFill>
                <a:latin typeface="Calibri"/>
                <a:cs typeface="Calibri"/>
              </a:rPr>
              <a:t> </a:t>
            </a:r>
            <a:r>
              <a:rPr sz="1400" spc="-3" dirty="0">
                <a:solidFill>
                  <a:srgbClr val="00457D"/>
                </a:solidFill>
                <a:latin typeface="Calibri"/>
                <a:cs typeface="Calibri"/>
              </a:rPr>
              <a:t>linea</a:t>
            </a:r>
            <a:r>
              <a:rPr sz="1400" dirty="0">
                <a:solidFill>
                  <a:srgbClr val="00457D"/>
                </a:solidFill>
                <a:latin typeface="Calibri"/>
                <a:cs typeface="Calibri"/>
              </a:rPr>
              <a:t> </a:t>
            </a:r>
            <a:r>
              <a:rPr sz="1400" spc="-3" dirty="0">
                <a:solidFill>
                  <a:srgbClr val="00457D"/>
                </a:solidFill>
                <a:latin typeface="Calibri"/>
                <a:cs typeface="Calibri"/>
              </a:rPr>
              <a:t>guida,</a:t>
            </a:r>
            <a:r>
              <a:rPr sz="1400" dirty="0">
                <a:solidFill>
                  <a:srgbClr val="00457D"/>
                </a:solidFill>
                <a:latin typeface="Calibri"/>
                <a:cs typeface="Calibri"/>
              </a:rPr>
              <a:t> </a:t>
            </a:r>
            <a:r>
              <a:rPr sz="1400" spc="-3" dirty="0">
                <a:solidFill>
                  <a:srgbClr val="00457D"/>
                </a:solidFill>
                <a:latin typeface="Calibri"/>
                <a:cs typeface="Calibri"/>
              </a:rPr>
              <a:t>ma</a:t>
            </a:r>
            <a:r>
              <a:rPr sz="1400" dirty="0">
                <a:solidFill>
                  <a:srgbClr val="00457D"/>
                </a:solidFill>
                <a:latin typeface="Calibri"/>
                <a:cs typeface="Calibri"/>
              </a:rPr>
              <a:t> </a:t>
            </a:r>
            <a:r>
              <a:rPr sz="1400" spc="-3" dirty="0">
                <a:solidFill>
                  <a:srgbClr val="00457D"/>
                </a:solidFill>
                <a:latin typeface="Calibri"/>
                <a:cs typeface="Calibri"/>
              </a:rPr>
              <a:t>la</a:t>
            </a:r>
            <a:r>
              <a:rPr sz="1400" spc="3" dirty="0">
                <a:solidFill>
                  <a:srgbClr val="00457D"/>
                </a:solidFill>
                <a:latin typeface="Calibri"/>
                <a:cs typeface="Calibri"/>
              </a:rPr>
              <a:t> </a:t>
            </a:r>
            <a:r>
              <a:rPr sz="1400" b="1" spc="-3" dirty="0">
                <a:solidFill>
                  <a:srgbClr val="00457D"/>
                </a:solidFill>
                <a:latin typeface="Calibri"/>
                <a:cs typeface="Calibri"/>
              </a:rPr>
              <a:t>singola</a:t>
            </a:r>
            <a:r>
              <a:rPr sz="1400" b="1" dirty="0">
                <a:solidFill>
                  <a:srgbClr val="00457D"/>
                </a:solidFill>
                <a:latin typeface="Calibri"/>
                <a:cs typeface="Calibri"/>
              </a:rPr>
              <a:t> </a:t>
            </a:r>
            <a:r>
              <a:rPr sz="1400" b="1" spc="-3" dirty="0" err="1">
                <a:solidFill>
                  <a:srgbClr val="00457D"/>
                </a:solidFill>
                <a:latin typeface="Calibri"/>
                <a:cs typeface="Calibri"/>
              </a:rPr>
              <a:t>raccomandazione</a:t>
            </a:r>
            <a:r>
              <a:rPr sz="1400" b="1" spc="-6" dirty="0">
                <a:solidFill>
                  <a:srgbClr val="00457D"/>
                </a:solidFill>
                <a:latin typeface="Calibri"/>
                <a:cs typeface="Calibri"/>
              </a:rPr>
              <a:t> </a:t>
            </a:r>
            <a:r>
              <a:rPr sz="1400" spc="-3" dirty="0" err="1">
                <a:solidFill>
                  <a:srgbClr val="00457D"/>
                </a:solidFill>
                <a:latin typeface="Calibri"/>
                <a:cs typeface="Calibri"/>
              </a:rPr>
              <a:t>clinica</a:t>
            </a:r>
            <a:endParaRPr lang="it-IT" sz="1400" dirty="0">
              <a:latin typeface="Calibri"/>
              <a:cs typeface="Calibri"/>
            </a:endParaRPr>
          </a:p>
          <a:p>
            <a:pPr marL="636387" marR="3258" lvl="1" indent="-171450">
              <a:spcBef>
                <a:spcPts val="26"/>
              </a:spcBef>
              <a:buFont typeface="Arial" panose="020B0604020202020204" pitchFamily="34" charset="0"/>
              <a:buChar char="•"/>
              <a:tabLst>
                <a:tab pos="154338" algn="l"/>
                <a:tab pos="154746" algn="l"/>
              </a:tabLst>
            </a:pPr>
            <a:r>
              <a:rPr sz="1400" spc="-3" dirty="0">
                <a:solidFill>
                  <a:srgbClr val="00457D"/>
                </a:solidFill>
                <a:latin typeface="Calibri"/>
                <a:cs typeface="Calibri"/>
              </a:rPr>
              <a:t>La</a:t>
            </a:r>
            <a:r>
              <a:rPr sz="1400" spc="3" dirty="0">
                <a:solidFill>
                  <a:srgbClr val="00457D"/>
                </a:solidFill>
                <a:latin typeface="Calibri"/>
                <a:cs typeface="Calibri"/>
              </a:rPr>
              <a:t> </a:t>
            </a:r>
            <a:r>
              <a:rPr sz="1400" spc="-3" dirty="0">
                <a:solidFill>
                  <a:srgbClr val="00457D"/>
                </a:solidFill>
                <a:latin typeface="Calibri"/>
                <a:cs typeface="Calibri"/>
              </a:rPr>
              <a:t>resistenza</a:t>
            </a:r>
            <a:r>
              <a:rPr sz="1400" spc="6" dirty="0">
                <a:solidFill>
                  <a:srgbClr val="00457D"/>
                </a:solidFill>
                <a:latin typeface="Calibri"/>
                <a:cs typeface="Calibri"/>
              </a:rPr>
              <a:t> </a:t>
            </a:r>
            <a:r>
              <a:rPr sz="1400" spc="-3" dirty="0">
                <a:solidFill>
                  <a:srgbClr val="00457D"/>
                </a:solidFill>
                <a:latin typeface="Calibri"/>
                <a:cs typeface="Calibri"/>
              </a:rPr>
              <a:t>al</a:t>
            </a:r>
            <a:r>
              <a:rPr sz="1400" spc="10" dirty="0">
                <a:solidFill>
                  <a:srgbClr val="00457D"/>
                </a:solidFill>
                <a:latin typeface="Calibri"/>
                <a:cs typeface="Calibri"/>
              </a:rPr>
              <a:t> </a:t>
            </a:r>
            <a:r>
              <a:rPr sz="1400" spc="-3" dirty="0">
                <a:solidFill>
                  <a:srgbClr val="00457D"/>
                </a:solidFill>
                <a:latin typeface="Calibri"/>
                <a:cs typeface="Calibri"/>
              </a:rPr>
              <a:t>cambiamento</a:t>
            </a:r>
            <a:r>
              <a:rPr sz="1400" spc="10" dirty="0">
                <a:solidFill>
                  <a:srgbClr val="00457D"/>
                </a:solidFill>
                <a:latin typeface="Calibri"/>
                <a:cs typeface="Calibri"/>
              </a:rPr>
              <a:t> </a:t>
            </a:r>
            <a:r>
              <a:rPr sz="1400" spc="-3" dirty="0">
                <a:solidFill>
                  <a:srgbClr val="00457D"/>
                </a:solidFill>
                <a:latin typeface="Calibri"/>
                <a:cs typeface="Calibri"/>
              </a:rPr>
              <a:t>professionale</a:t>
            </a:r>
            <a:r>
              <a:rPr sz="1400" spc="10" dirty="0">
                <a:solidFill>
                  <a:srgbClr val="00457D"/>
                </a:solidFill>
                <a:latin typeface="Calibri"/>
                <a:cs typeface="Calibri"/>
              </a:rPr>
              <a:t> </a:t>
            </a:r>
            <a:r>
              <a:rPr sz="1400" spc="-3" dirty="0">
                <a:solidFill>
                  <a:srgbClr val="00457D"/>
                </a:solidFill>
                <a:latin typeface="Calibri"/>
                <a:cs typeface="Calibri"/>
              </a:rPr>
              <a:t>e</a:t>
            </a:r>
            <a:r>
              <a:rPr sz="1400" spc="10" dirty="0">
                <a:solidFill>
                  <a:srgbClr val="00457D"/>
                </a:solidFill>
                <a:latin typeface="Calibri"/>
                <a:cs typeface="Calibri"/>
              </a:rPr>
              <a:t> </a:t>
            </a:r>
            <a:r>
              <a:rPr sz="1400" spc="-3" dirty="0">
                <a:solidFill>
                  <a:srgbClr val="00457D"/>
                </a:solidFill>
                <a:latin typeface="Calibri"/>
                <a:cs typeface="Calibri"/>
              </a:rPr>
              <a:t>le</a:t>
            </a:r>
            <a:r>
              <a:rPr sz="1400" spc="10" dirty="0">
                <a:solidFill>
                  <a:srgbClr val="00457D"/>
                </a:solidFill>
                <a:latin typeface="Calibri"/>
                <a:cs typeface="Calibri"/>
              </a:rPr>
              <a:t> </a:t>
            </a:r>
            <a:r>
              <a:rPr sz="1400" spc="-3" dirty="0">
                <a:solidFill>
                  <a:srgbClr val="00457D"/>
                </a:solidFill>
                <a:latin typeface="Calibri"/>
                <a:cs typeface="Calibri"/>
              </a:rPr>
              <a:t>pratiche </a:t>
            </a:r>
            <a:r>
              <a:rPr sz="1400" spc="-196" dirty="0">
                <a:solidFill>
                  <a:srgbClr val="00457D"/>
                </a:solidFill>
                <a:latin typeface="Calibri"/>
                <a:cs typeface="Calibri"/>
              </a:rPr>
              <a:t> </a:t>
            </a:r>
            <a:r>
              <a:rPr sz="1400" spc="-3" dirty="0">
                <a:solidFill>
                  <a:srgbClr val="00457D"/>
                </a:solidFill>
                <a:latin typeface="Calibri"/>
                <a:cs typeface="Calibri"/>
              </a:rPr>
              <a:t>locali</a:t>
            </a:r>
            <a:r>
              <a:rPr sz="1400" dirty="0">
                <a:solidFill>
                  <a:srgbClr val="00457D"/>
                </a:solidFill>
                <a:latin typeface="Calibri"/>
                <a:cs typeface="Calibri"/>
              </a:rPr>
              <a:t> </a:t>
            </a:r>
            <a:r>
              <a:rPr sz="1400" spc="-3" dirty="0">
                <a:solidFill>
                  <a:srgbClr val="00457D"/>
                </a:solidFill>
                <a:latin typeface="Calibri"/>
                <a:cs typeface="Calibri"/>
              </a:rPr>
              <a:t>consolidate</a:t>
            </a:r>
            <a:r>
              <a:rPr sz="1400" dirty="0">
                <a:solidFill>
                  <a:srgbClr val="00457D"/>
                </a:solidFill>
                <a:latin typeface="Calibri"/>
                <a:cs typeface="Calibri"/>
              </a:rPr>
              <a:t> </a:t>
            </a:r>
            <a:r>
              <a:rPr sz="1400" spc="-3" dirty="0">
                <a:solidFill>
                  <a:srgbClr val="00457D"/>
                </a:solidFill>
                <a:latin typeface="Calibri"/>
                <a:cs typeface="Calibri"/>
              </a:rPr>
              <a:t>non</a:t>
            </a:r>
            <a:r>
              <a:rPr sz="1400" dirty="0">
                <a:solidFill>
                  <a:srgbClr val="00457D"/>
                </a:solidFill>
                <a:latin typeface="Calibri"/>
                <a:cs typeface="Calibri"/>
              </a:rPr>
              <a:t> </a:t>
            </a:r>
            <a:r>
              <a:rPr sz="1400" spc="-3" dirty="0">
                <a:solidFill>
                  <a:srgbClr val="00457D"/>
                </a:solidFill>
                <a:latin typeface="Calibri"/>
                <a:cs typeface="Calibri"/>
              </a:rPr>
              <a:t>giustificano</a:t>
            </a:r>
            <a:r>
              <a:rPr sz="1400" dirty="0">
                <a:solidFill>
                  <a:srgbClr val="00457D"/>
                </a:solidFill>
                <a:latin typeface="Calibri"/>
                <a:cs typeface="Calibri"/>
              </a:rPr>
              <a:t> </a:t>
            </a:r>
            <a:r>
              <a:rPr sz="1400" spc="-3" dirty="0">
                <a:solidFill>
                  <a:srgbClr val="00457D"/>
                </a:solidFill>
                <a:latin typeface="Calibri"/>
                <a:cs typeface="Calibri"/>
              </a:rPr>
              <a:t>la</a:t>
            </a:r>
            <a:r>
              <a:rPr sz="1400" dirty="0">
                <a:solidFill>
                  <a:srgbClr val="00457D"/>
                </a:solidFill>
                <a:latin typeface="Calibri"/>
                <a:cs typeface="Calibri"/>
              </a:rPr>
              <a:t> </a:t>
            </a:r>
            <a:r>
              <a:rPr sz="1400" spc="-3" dirty="0">
                <a:solidFill>
                  <a:srgbClr val="00457D"/>
                </a:solidFill>
                <a:latin typeface="Calibri"/>
                <a:cs typeface="Calibri"/>
              </a:rPr>
              <a:t>modifica</a:t>
            </a:r>
            <a:r>
              <a:rPr sz="1400" spc="3" dirty="0">
                <a:solidFill>
                  <a:srgbClr val="00457D"/>
                </a:solidFill>
                <a:latin typeface="Calibri"/>
                <a:cs typeface="Calibri"/>
              </a:rPr>
              <a:t> </a:t>
            </a:r>
            <a:r>
              <a:rPr sz="1400" spc="-3" dirty="0">
                <a:solidFill>
                  <a:srgbClr val="00457D"/>
                </a:solidFill>
                <a:latin typeface="Calibri"/>
                <a:cs typeface="Calibri"/>
              </a:rPr>
              <a:t>delle </a:t>
            </a:r>
            <a:r>
              <a:rPr sz="1400" dirty="0">
                <a:solidFill>
                  <a:srgbClr val="00457D"/>
                </a:solidFill>
                <a:latin typeface="Calibri"/>
                <a:cs typeface="Calibri"/>
              </a:rPr>
              <a:t> </a:t>
            </a:r>
            <a:r>
              <a:rPr sz="1400" spc="-3" dirty="0" err="1">
                <a:solidFill>
                  <a:srgbClr val="00457D"/>
                </a:solidFill>
                <a:latin typeface="Calibri"/>
                <a:cs typeface="Calibri"/>
              </a:rPr>
              <a:t>raccomandazioni</a:t>
            </a:r>
            <a:r>
              <a:rPr sz="1400" spc="-6" dirty="0">
                <a:solidFill>
                  <a:srgbClr val="00457D"/>
                </a:solidFill>
                <a:latin typeface="Calibri"/>
                <a:cs typeface="Calibri"/>
              </a:rPr>
              <a:t> </a:t>
            </a:r>
            <a:r>
              <a:rPr sz="1400" spc="-3" dirty="0" err="1">
                <a:solidFill>
                  <a:srgbClr val="00457D"/>
                </a:solidFill>
                <a:latin typeface="Calibri"/>
                <a:cs typeface="Calibri"/>
              </a:rPr>
              <a:t>cliniche</a:t>
            </a:r>
            <a:endParaRPr lang="it-IT" sz="1400" dirty="0">
              <a:latin typeface="Calibri"/>
              <a:cs typeface="Calibri"/>
            </a:endParaRPr>
          </a:p>
          <a:p>
            <a:pPr marL="636387" marR="3258" lvl="1" indent="-171450">
              <a:spcBef>
                <a:spcPts val="26"/>
              </a:spcBef>
              <a:buFont typeface="Arial" panose="020B0604020202020204" pitchFamily="34" charset="0"/>
              <a:buChar char="•"/>
              <a:tabLst>
                <a:tab pos="154338" algn="l"/>
                <a:tab pos="154746" algn="l"/>
              </a:tabLst>
            </a:pPr>
            <a:r>
              <a:rPr sz="1400" spc="-3" dirty="0" err="1">
                <a:solidFill>
                  <a:srgbClr val="00457D"/>
                </a:solidFill>
                <a:latin typeface="Calibri"/>
                <a:cs typeface="Calibri"/>
              </a:rPr>
              <a:t>Numerosi</a:t>
            </a:r>
            <a:r>
              <a:rPr sz="1400" spc="3" dirty="0">
                <a:solidFill>
                  <a:srgbClr val="00457D"/>
                </a:solidFill>
                <a:latin typeface="Calibri"/>
                <a:cs typeface="Calibri"/>
              </a:rPr>
              <a:t> </a:t>
            </a:r>
            <a:r>
              <a:rPr sz="1400" spc="-3" dirty="0">
                <a:solidFill>
                  <a:srgbClr val="00457D"/>
                </a:solidFill>
                <a:latin typeface="Calibri"/>
                <a:cs typeface="Calibri"/>
              </a:rPr>
              <a:t>elementi</a:t>
            </a:r>
            <a:r>
              <a:rPr sz="1400" spc="6" dirty="0">
                <a:solidFill>
                  <a:srgbClr val="00457D"/>
                </a:solidFill>
                <a:latin typeface="Calibri"/>
                <a:cs typeface="Calibri"/>
              </a:rPr>
              <a:t> </a:t>
            </a:r>
            <a:r>
              <a:rPr sz="1400" spc="-3" dirty="0">
                <a:solidFill>
                  <a:srgbClr val="00457D"/>
                </a:solidFill>
                <a:latin typeface="Calibri"/>
                <a:cs typeface="Calibri"/>
              </a:rPr>
              <a:t>di</a:t>
            </a:r>
            <a:r>
              <a:rPr sz="1400" spc="6" dirty="0">
                <a:solidFill>
                  <a:srgbClr val="00457D"/>
                </a:solidFill>
                <a:latin typeface="Calibri"/>
                <a:cs typeface="Calibri"/>
              </a:rPr>
              <a:t> </a:t>
            </a:r>
            <a:r>
              <a:rPr sz="1400" spc="-3" dirty="0">
                <a:solidFill>
                  <a:srgbClr val="00457D"/>
                </a:solidFill>
                <a:latin typeface="Calibri"/>
                <a:cs typeface="Calibri"/>
              </a:rPr>
              <a:t>contesto</a:t>
            </a:r>
            <a:r>
              <a:rPr sz="1400" spc="6" dirty="0">
                <a:solidFill>
                  <a:srgbClr val="00457D"/>
                </a:solidFill>
                <a:latin typeface="Calibri"/>
                <a:cs typeface="Calibri"/>
              </a:rPr>
              <a:t> </a:t>
            </a:r>
            <a:r>
              <a:rPr sz="1400" spc="-3" dirty="0">
                <a:solidFill>
                  <a:srgbClr val="00457D"/>
                </a:solidFill>
                <a:latin typeface="Calibri"/>
                <a:cs typeface="Calibri"/>
              </a:rPr>
              <a:t>locale</a:t>
            </a:r>
            <a:r>
              <a:rPr sz="1400" spc="10" dirty="0">
                <a:solidFill>
                  <a:srgbClr val="00457D"/>
                </a:solidFill>
                <a:latin typeface="Calibri"/>
                <a:cs typeface="Calibri"/>
              </a:rPr>
              <a:t> </a:t>
            </a:r>
            <a:r>
              <a:rPr lang="it-IT" sz="1400" spc="-3" dirty="0">
                <a:solidFill>
                  <a:srgbClr val="00457D"/>
                </a:solidFill>
                <a:latin typeface="Calibri"/>
                <a:cs typeface="Calibri"/>
              </a:rPr>
              <a:t>possono ostacolare</a:t>
            </a:r>
            <a:r>
              <a:rPr sz="1400" spc="-3" dirty="0">
                <a:solidFill>
                  <a:srgbClr val="00457D"/>
                </a:solidFill>
                <a:latin typeface="Calibri"/>
                <a:cs typeface="Calibri"/>
              </a:rPr>
              <a:t> </a:t>
            </a:r>
            <a:r>
              <a:rPr sz="1400" spc="-192" dirty="0">
                <a:solidFill>
                  <a:srgbClr val="00457D"/>
                </a:solidFill>
                <a:latin typeface="Calibri"/>
                <a:cs typeface="Calibri"/>
              </a:rPr>
              <a:t> </a:t>
            </a:r>
            <a:r>
              <a:rPr sz="1400" spc="-3" dirty="0">
                <a:solidFill>
                  <a:srgbClr val="00457D"/>
                </a:solidFill>
                <a:latin typeface="Calibri"/>
                <a:cs typeface="Calibri"/>
              </a:rPr>
              <a:t>l’applicazione</a:t>
            </a:r>
            <a:r>
              <a:rPr sz="1400" spc="3" dirty="0">
                <a:solidFill>
                  <a:srgbClr val="00457D"/>
                </a:solidFill>
                <a:latin typeface="Calibri"/>
                <a:cs typeface="Calibri"/>
              </a:rPr>
              <a:t> </a:t>
            </a:r>
            <a:r>
              <a:rPr sz="1400" spc="-3" dirty="0">
                <a:solidFill>
                  <a:srgbClr val="00457D"/>
                </a:solidFill>
                <a:latin typeface="Calibri"/>
                <a:cs typeface="Calibri"/>
              </a:rPr>
              <a:t>delle</a:t>
            </a:r>
            <a:r>
              <a:rPr sz="1400" spc="6" dirty="0">
                <a:solidFill>
                  <a:srgbClr val="00457D"/>
                </a:solidFill>
                <a:latin typeface="Calibri"/>
                <a:cs typeface="Calibri"/>
              </a:rPr>
              <a:t> </a:t>
            </a:r>
            <a:r>
              <a:rPr sz="1400" spc="-3" dirty="0" err="1">
                <a:solidFill>
                  <a:srgbClr val="00457D"/>
                </a:solidFill>
                <a:latin typeface="Calibri"/>
                <a:cs typeface="Calibri"/>
              </a:rPr>
              <a:t>raccomandazioni</a:t>
            </a:r>
            <a:r>
              <a:rPr sz="1400" dirty="0">
                <a:solidFill>
                  <a:srgbClr val="00457D"/>
                </a:solidFill>
                <a:latin typeface="Calibri"/>
                <a:cs typeface="Calibri"/>
              </a:rPr>
              <a:t> </a:t>
            </a:r>
            <a:r>
              <a:rPr sz="1400" spc="-3" dirty="0" err="1">
                <a:solidFill>
                  <a:srgbClr val="00457D"/>
                </a:solidFill>
                <a:latin typeface="Calibri"/>
                <a:cs typeface="Calibri"/>
              </a:rPr>
              <a:t>cliniche</a:t>
            </a:r>
            <a:endParaRPr lang="it-IT" sz="1400" spc="-3" dirty="0">
              <a:solidFill>
                <a:srgbClr val="00457D"/>
              </a:solidFill>
              <a:latin typeface="Calibri"/>
              <a:cs typeface="Calibri"/>
            </a:endParaRPr>
          </a:p>
          <a:p>
            <a:pPr marL="179187" marR="3258" indent="-171450">
              <a:spcBef>
                <a:spcPts val="26"/>
              </a:spcBef>
              <a:buFont typeface="Arial" panose="020B0604020202020204" pitchFamily="34" charset="0"/>
              <a:buChar char="•"/>
              <a:tabLst>
                <a:tab pos="154338" algn="l"/>
                <a:tab pos="154746" algn="l"/>
              </a:tabLst>
            </a:pPr>
            <a:endParaRPr lang="it-IT" sz="1400" spc="-3" dirty="0">
              <a:solidFill>
                <a:srgbClr val="00457D"/>
              </a:solidFill>
              <a:latin typeface="Calibri"/>
              <a:cs typeface="Calibri"/>
            </a:endParaRPr>
          </a:p>
          <a:p>
            <a:pPr marL="179187" marR="3258" indent="-171450">
              <a:lnSpc>
                <a:spcPts val="1186"/>
              </a:lnSpc>
              <a:spcBef>
                <a:spcPts val="26"/>
              </a:spcBef>
              <a:buFont typeface="Arial" panose="020B0604020202020204" pitchFamily="34" charset="0"/>
              <a:buChar char="•"/>
              <a:tabLst>
                <a:tab pos="154338" algn="l"/>
                <a:tab pos="154746" algn="l"/>
              </a:tabLst>
            </a:pPr>
            <a:endParaRPr sz="898" dirty="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70285" y="1233248"/>
            <a:ext cx="7905274" cy="5091352"/>
            <a:chOff x="1308554" y="1644043"/>
            <a:chExt cx="5141595" cy="342900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85246" y="3995316"/>
              <a:ext cx="1323247" cy="1049313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308554" y="1644043"/>
              <a:ext cx="5141595" cy="3429000"/>
            </a:xfrm>
            <a:custGeom>
              <a:avLst/>
              <a:gdLst/>
              <a:ahLst/>
              <a:cxnLst/>
              <a:rect l="l" t="t" r="r" b="b"/>
              <a:pathLst>
                <a:path w="5141595" h="3429000">
                  <a:moveTo>
                    <a:pt x="0" y="0"/>
                  </a:moveTo>
                  <a:lnTo>
                    <a:pt x="5141421" y="0"/>
                  </a:lnTo>
                  <a:lnTo>
                    <a:pt x="5141421" y="3428999"/>
                  </a:lnTo>
                  <a:lnTo>
                    <a:pt x="0" y="3428999"/>
                  </a:lnTo>
                  <a:lnTo>
                    <a:pt x="0" y="0"/>
                  </a:lnTo>
                  <a:close/>
                </a:path>
              </a:pathLst>
            </a:custGeom>
            <a:ln w="1246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154"/>
            </a:p>
          </p:txBody>
        </p:sp>
      </p:grpSp>
    </p:spTree>
    <p:extLst>
      <p:ext uri="{BB962C8B-B14F-4D97-AF65-F5344CB8AC3E}">
        <p14:creationId xmlns:p14="http://schemas.microsoft.com/office/powerpoint/2010/main" val="3703876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8200" y="1219200"/>
            <a:ext cx="3289066" cy="285223"/>
          </a:xfrm>
          <a:prstGeom prst="rect">
            <a:avLst/>
          </a:prstGeom>
        </p:spPr>
        <p:txBody>
          <a:bodyPr vert="horz" wrap="square" lIns="0" tIns="8145" rIns="0" bIns="0" rtlCol="0">
            <a:spAutoFit/>
          </a:bodyPr>
          <a:lstStyle/>
          <a:p>
            <a:pPr marL="8145">
              <a:spcBef>
                <a:spcPts val="64"/>
              </a:spcBef>
            </a:pPr>
            <a:r>
              <a:rPr lang="it-IT" b="1" spc="-3" dirty="0">
                <a:solidFill>
                  <a:srgbClr val="C00000"/>
                </a:solidFill>
                <a:latin typeface="Calibri"/>
                <a:cs typeface="Calibri"/>
              </a:rPr>
              <a:t>Adattamento locale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38200" y="1449315"/>
            <a:ext cx="7604424" cy="3278345"/>
          </a:xfrm>
          <a:prstGeom prst="rect">
            <a:avLst/>
          </a:prstGeom>
        </p:spPr>
        <p:txBody>
          <a:bodyPr vert="horz" wrap="square" lIns="0" tIns="17919" rIns="0" bIns="0" rtlCol="0">
            <a:spAutoFit/>
          </a:bodyPr>
          <a:lstStyle/>
          <a:p>
            <a:pPr marL="7737" marR="3258">
              <a:spcBef>
                <a:spcPts val="26"/>
              </a:spcBef>
              <a:tabLst>
                <a:tab pos="154338" algn="l"/>
                <a:tab pos="154746" algn="l"/>
              </a:tabLst>
            </a:pPr>
            <a:endParaRPr lang="it-IT" sz="1400" spc="-3" dirty="0">
              <a:solidFill>
                <a:srgbClr val="00457D"/>
              </a:solidFill>
              <a:latin typeface="Calibri"/>
              <a:cs typeface="Calibri"/>
            </a:endParaRPr>
          </a:p>
          <a:p>
            <a:pPr marL="154338" indent="-146601">
              <a:spcBef>
                <a:spcPts val="77"/>
              </a:spcBef>
              <a:buChar char="•"/>
              <a:tabLst>
                <a:tab pos="154338" algn="l"/>
                <a:tab pos="154746" algn="l"/>
              </a:tabLst>
            </a:pPr>
            <a:r>
              <a:rPr lang="it-IT" sz="1400" spc="-3" dirty="0">
                <a:solidFill>
                  <a:srgbClr val="00457D"/>
                </a:solidFill>
                <a:latin typeface="Calibri"/>
                <a:cs typeface="Calibri"/>
              </a:rPr>
              <a:t>Evidenziare</a:t>
            </a:r>
            <a:r>
              <a:rPr lang="it-IT" sz="1400" spc="3" dirty="0">
                <a:solidFill>
                  <a:srgbClr val="00457D"/>
                </a:solidFill>
                <a:latin typeface="Calibri"/>
                <a:cs typeface="Calibri"/>
              </a:rPr>
              <a:t> </a:t>
            </a:r>
            <a:r>
              <a:rPr lang="it-IT" sz="1400" spc="-3" dirty="0">
                <a:solidFill>
                  <a:srgbClr val="00457D"/>
                </a:solidFill>
                <a:latin typeface="Calibri"/>
                <a:cs typeface="Calibri"/>
              </a:rPr>
              <a:t>le</a:t>
            </a:r>
            <a:r>
              <a:rPr lang="it-IT" sz="1400" spc="3" dirty="0">
                <a:solidFill>
                  <a:srgbClr val="00457D"/>
                </a:solidFill>
                <a:latin typeface="Calibri"/>
                <a:cs typeface="Calibri"/>
              </a:rPr>
              <a:t> </a:t>
            </a:r>
            <a:r>
              <a:rPr lang="it-IT" sz="1400" b="1" spc="-3" dirty="0">
                <a:solidFill>
                  <a:srgbClr val="00457D"/>
                </a:solidFill>
                <a:latin typeface="Calibri"/>
                <a:cs typeface="Calibri"/>
              </a:rPr>
              <a:t>raccomandazioni</a:t>
            </a:r>
            <a:r>
              <a:rPr lang="it-IT" sz="1400" b="1" spc="10" dirty="0">
                <a:solidFill>
                  <a:srgbClr val="00457D"/>
                </a:solidFill>
                <a:latin typeface="Calibri"/>
                <a:cs typeface="Calibri"/>
              </a:rPr>
              <a:t> </a:t>
            </a:r>
            <a:r>
              <a:rPr lang="it-IT" sz="1400" spc="-3" dirty="0">
                <a:solidFill>
                  <a:srgbClr val="00457D"/>
                </a:solidFill>
                <a:latin typeface="Calibri"/>
                <a:cs typeface="Calibri"/>
              </a:rPr>
              <a:t>originali</a:t>
            </a:r>
            <a:r>
              <a:rPr lang="it-IT" sz="1400" spc="3" dirty="0">
                <a:solidFill>
                  <a:srgbClr val="00457D"/>
                </a:solidFill>
                <a:latin typeface="Calibri"/>
                <a:cs typeface="Calibri"/>
              </a:rPr>
              <a:t> </a:t>
            </a:r>
            <a:r>
              <a:rPr lang="it-IT" sz="1400" spc="-3" dirty="0">
                <a:solidFill>
                  <a:srgbClr val="00457D"/>
                </a:solidFill>
                <a:latin typeface="Calibri"/>
                <a:cs typeface="Calibri"/>
              </a:rPr>
              <a:t>della</a:t>
            </a:r>
            <a:r>
              <a:rPr lang="it-IT" sz="1400" spc="3" dirty="0">
                <a:solidFill>
                  <a:srgbClr val="00457D"/>
                </a:solidFill>
                <a:latin typeface="Calibri"/>
                <a:cs typeface="Calibri"/>
              </a:rPr>
              <a:t> </a:t>
            </a:r>
            <a:r>
              <a:rPr lang="it-IT" sz="1400" spc="-3" dirty="0">
                <a:solidFill>
                  <a:srgbClr val="00457D"/>
                </a:solidFill>
                <a:latin typeface="Calibri"/>
                <a:cs typeface="Calibri"/>
              </a:rPr>
              <a:t>linea</a:t>
            </a:r>
            <a:r>
              <a:rPr lang="it-IT" sz="1400" spc="3" dirty="0">
                <a:solidFill>
                  <a:srgbClr val="00457D"/>
                </a:solidFill>
                <a:latin typeface="Calibri"/>
                <a:cs typeface="Calibri"/>
              </a:rPr>
              <a:t> </a:t>
            </a:r>
            <a:r>
              <a:rPr lang="it-IT" sz="1400" spc="-3" dirty="0">
                <a:solidFill>
                  <a:srgbClr val="00457D"/>
                </a:solidFill>
                <a:latin typeface="Calibri"/>
                <a:cs typeface="Calibri"/>
              </a:rPr>
              <a:t>guida</a:t>
            </a:r>
            <a:endParaRPr lang="it-IT" sz="1400" dirty="0">
              <a:latin typeface="Calibri"/>
              <a:cs typeface="Calibri"/>
            </a:endParaRPr>
          </a:p>
          <a:p>
            <a:pPr marL="154338" indent="-146601">
              <a:spcBef>
                <a:spcPts val="109"/>
              </a:spcBef>
              <a:buChar char="•"/>
              <a:tabLst>
                <a:tab pos="154338" algn="l"/>
                <a:tab pos="154746" algn="l"/>
              </a:tabLst>
            </a:pPr>
            <a:r>
              <a:rPr lang="it-IT" sz="1400" spc="-3" dirty="0">
                <a:solidFill>
                  <a:srgbClr val="00457D"/>
                </a:solidFill>
                <a:latin typeface="Calibri"/>
                <a:cs typeface="Calibri"/>
              </a:rPr>
              <a:t>Identificare</a:t>
            </a:r>
            <a:r>
              <a:rPr lang="it-IT" sz="1400" spc="3" dirty="0">
                <a:solidFill>
                  <a:srgbClr val="00457D"/>
                </a:solidFill>
                <a:latin typeface="Calibri"/>
                <a:cs typeface="Calibri"/>
              </a:rPr>
              <a:t> </a:t>
            </a:r>
            <a:r>
              <a:rPr lang="it-IT" sz="1400" spc="-3" dirty="0">
                <a:solidFill>
                  <a:srgbClr val="00457D"/>
                </a:solidFill>
                <a:latin typeface="Calibri"/>
                <a:cs typeface="Calibri"/>
              </a:rPr>
              <a:t>gli</a:t>
            </a:r>
            <a:r>
              <a:rPr lang="it-IT" sz="1400" spc="6" dirty="0">
                <a:solidFill>
                  <a:srgbClr val="00457D"/>
                </a:solidFill>
                <a:latin typeface="Calibri"/>
                <a:cs typeface="Calibri"/>
              </a:rPr>
              <a:t> </a:t>
            </a:r>
            <a:r>
              <a:rPr lang="it-IT" sz="1400" b="1" spc="-3" dirty="0">
                <a:solidFill>
                  <a:srgbClr val="00457D"/>
                </a:solidFill>
                <a:latin typeface="Calibri"/>
                <a:cs typeface="Calibri"/>
              </a:rPr>
              <a:t>ostacoli</a:t>
            </a:r>
            <a:r>
              <a:rPr lang="it-IT" sz="1400" b="1" spc="3" dirty="0">
                <a:solidFill>
                  <a:srgbClr val="00457D"/>
                </a:solidFill>
                <a:latin typeface="Calibri"/>
                <a:cs typeface="Calibri"/>
              </a:rPr>
              <a:t> </a:t>
            </a:r>
            <a:r>
              <a:rPr lang="it-IT" sz="1400" spc="-3" dirty="0">
                <a:solidFill>
                  <a:srgbClr val="00457D"/>
                </a:solidFill>
                <a:latin typeface="Calibri"/>
                <a:cs typeface="Calibri"/>
              </a:rPr>
              <a:t>alla</a:t>
            </a:r>
            <a:r>
              <a:rPr lang="it-IT" sz="1400" spc="6" dirty="0">
                <a:solidFill>
                  <a:srgbClr val="00457D"/>
                </a:solidFill>
                <a:latin typeface="Calibri"/>
                <a:cs typeface="Calibri"/>
              </a:rPr>
              <a:t> </a:t>
            </a:r>
            <a:r>
              <a:rPr lang="it-IT" sz="1400" spc="-3" dirty="0">
                <a:solidFill>
                  <a:srgbClr val="00457D"/>
                </a:solidFill>
                <a:latin typeface="Calibri"/>
                <a:cs typeface="Calibri"/>
              </a:rPr>
              <a:t>loro</a:t>
            </a:r>
            <a:r>
              <a:rPr lang="it-IT" sz="1400" spc="6" dirty="0">
                <a:solidFill>
                  <a:srgbClr val="00457D"/>
                </a:solidFill>
                <a:latin typeface="Calibri"/>
                <a:cs typeface="Calibri"/>
              </a:rPr>
              <a:t> </a:t>
            </a:r>
            <a:r>
              <a:rPr lang="it-IT" sz="1400" spc="-3" dirty="0">
                <a:solidFill>
                  <a:srgbClr val="00457D"/>
                </a:solidFill>
                <a:latin typeface="Calibri"/>
                <a:cs typeface="Calibri"/>
              </a:rPr>
              <a:t>applicazione</a:t>
            </a:r>
            <a:endParaRPr lang="it-IT" sz="1400" dirty="0">
              <a:latin typeface="Calibri"/>
              <a:cs typeface="Calibri"/>
            </a:endParaRPr>
          </a:p>
          <a:p>
            <a:pPr marL="154338" indent="-146601">
              <a:spcBef>
                <a:spcPts val="109"/>
              </a:spcBef>
              <a:buChar char="•"/>
              <a:tabLst>
                <a:tab pos="154338" algn="l"/>
                <a:tab pos="154746" algn="l"/>
              </a:tabLst>
            </a:pPr>
            <a:r>
              <a:rPr lang="it-IT" sz="1400" spc="-3" dirty="0">
                <a:solidFill>
                  <a:srgbClr val="00457D"/>
                </a:solidFill>
                <a:latin typeface="Calibri"/>
                <a:cs typeface="Calibri"/>
              </a:rPr>
              <a:t>Valutare</a:t>
            </a:r>
            <a:r>
              <a:rPr lang="it-IT" sz="1400" spc="3" dirty="0">
                <a:solidFill>
                  <a:srgbClr val="00457D"/>
                </a:solidFill>
                <a:latin typeface="Calibri"/>
                <a:cs typeface="Calibri"/>
              </a:rPr>
              <a:t> </a:t>
            </a:r>
            <a:r>
              <a:rPr lang="it-IT" sz="1400" spc="-3" dirty="0">
                <a:solidFill>
                  <a:srgbClr val="00457D"/>
                </a:solidFill>
                <a:latin typeface="Calibri"/>
                <a:cs typeface="Calibri"/>
              </a:rPr>
              <a:t>la</a:t>
            </a:r>
            <a:r>
              <a:rPr lang="it-IT" sz="1400" dirty="0">
                <a:solidFill>
                  <a:srgbClr val="00457D"/>
                </a:solidFill>
                <a:latin typeface="Calibri"/>
                <a:cs typeface="Calibri"/>
              </a:rPr>
              <a:t> </a:t>
            </a:r>
            <a:r>
              <a:rPr lang="it-IT" sz="1400" spc="-3" dirty="0">
                <a:solidFill>
                  <a:srgbClr val="00457D"/>
                </a:solidFill>
                <a:latin typeface="Calibri"/>
                <a:cs typeface="Calibri"/>
              </a:rPr>
              <a:t>possibilità</a:t>
            </a:r>
            <a:r>
              <a:rPr lang="it-IT" sz="1400" spc="3" dirty="0">
                <a:solidFill>
                  <a:srgbClr val="00457D"/>
                </a:solidFill>
                <a:latin typeface="Calibri"/>
                <a:cs typeface="Calibri"/>
              </a:rPr>
              <a:t> </a:t>
            </a:r>
            <a:r>
              <a:rPr lang="it-IT" sz="1400" spc="-3" dirty="0">
                <a:solidFill>
                  <a:srgbClr val="00457D"/>
                </a:solidFill>
                <a:latin typeface="Calibri"/>
                <a:cs typeface="Calibri"/>
              </a:rPr>
              <a:t>di</a:t>
            </a:r>
            <a:r>
              <a:rPr lang="it-IT" sz="1400" dirty="0">
                <a:solidFill>
                  <a:srgbClr val="00457D"/>
                </a:solidFill>
                <a:latin typeface="Calibri"/>
                <a:cs typeface="Calibri"/>
              </a:rPr>
              <a:t> </a:t>
            </a:r>
            <a:r>
              <a:rPr lang="it-IT" sz="1400" b="1" spc="-3" dirty="0">
                <a:solidFill>
                  <a:srgbClr val="00457D"/>
                </a:solidFill>
                <a:latin typeface="Calibri"/>
                <a:cs typeface="Calibri"/>
              </a:rPr>
              <a:t>rimuovere</a:t>
            </a:r>
            <a:r>
              <a:rPr lang="it-IT" sz="1400" b="1" spc="3" dirty="0">
                <a:solidFill>
                  <a:srgbClr val="00457D"/>
                </a:solidFill>
                <a:latin typeface="Calibri"/>
                <a:cs typeface="Calibri"/>
              </a:rPr>
              <a:t> </a:t>
            </a:r>
            <a:r>
              <a:rPr lang="it-IT" sz="1400" b="1" spc="-3" dirty="0">
                <a:solidFill>
                  <a:srgbClr val="00457D"/>
                </a:solidFill>
                <a:latin typeface="Calibri"/>
                <a:cs typeface="Calibri"/>
              </a:rPr>
              <a:t>gli</a:t>
            </a:r>
            <a:r>
              <a:rPr lang="it-IT" sz="1400" b="1" spc="3" dirty="0">
                <a:solidFill>
                  <a:srgbClr val="00457D"/>
                </a:solidFill>
                <a:latin typeface="Calibri"/>
                <a:cs typeface="Calibri"/>
              </a:rPr>
              <a:t> </a:t>
            </a:r>
            <a:r>
              <a:rPr lang="it-IT" sz="1400" b="1" spc="-3" dirty="0">
                <a:solidFill>
                  <a:srgbClr val="00457D"/>
                </a:solidFill>
                <a:latin typeface="Calibri"/>
                <a:cs typeface="Calibri"/>
              </a:rPr>
              <a:t>ostacoli</a:t>
            </a:r>
            <a:endParaRPr lang="it-IT" sz="1400" dirty="0">
              <a:latin typeface="Calibri"/>
              <a:cs typeface="Calibri"/>
            </a:endParaRPr>
          </a:p>
          <a:p>
            <a:pPr marL="154338" marR="3258" indent="-146601">
              <a:buFont typeface="Calibri"/>
              <a:buChar char="•"/>
              <a:tabLst>
                <a:tab pos="154338" algn="l"/>
                <a:tab pos="154746" algn="l"/>
              </a:tabLst>
            </a:pPr>
            <a:r>
              <a:rPr lang="it-IT" sz="1400" b="1" spc="-3" dirty="0">
                <a:solidFill>
                  <a:srgbClr val="00457D"/>
                </a:solidFill>
                <a:latin typeface="Calibri"/>
                <a:cs typeface="Calibri"/>
              </a:rPr>
              <a:t>Adattare/modificare</a:t>
            </a:r>
            <a:r>
              <a:rPr lang="it-IT" sz="1400" b="1" spc="10" dirty="0">
                <a:solidFill>
                  <a:srgbClr val="00457D"/>
                </a:solidFill>
                <a:latin typeface="Calibri"/>
                <a:cs typeface="Calibri"/>
              </a:rPr>
              <a:t> </a:t>
            </a:r>
            <a:r>
              <a:rPr lang="it-IT" sz="1400" spc="-3" dirty="0">
                <a:solidFill>
                  <a:srgbClr val="00457D"/>
                </a:solidFill>
                <a:latin typeface="Calibri"/>
                <a:cs typeface="Calibri"/>
              </a:rPr>
              <a:t>le</a:t>
            </a:r>
            <a:r>
              <a:rPr lang="it-IT" sz="1400" spc="13" dirty="0">
                <a:solidFill>
                  <a:srgbClr val="00457D"/>
                </a:solidFill>
                <a:latin typeface="Calibri"/>
                <a:cs typeface="Calibri"/>
              </a:rPr>
              <a:t> </a:t>
            </a:r>
            <a:r>
              <a:rPr lang="it-IT" sz="1400" spc="-3" dirty="0">
                <a:solidFill>
                  <a:srgbClr val="00457D"/>
                </a:solidFill>
                <a:latin typeface="Calibri"/>
                <a:cs typeface="Calibri"/>
              </a:rPr>
              <a:t>raccomandazioni</a:t>
            </a:r>
            <a:r>
              <a:rPr lang="it-IT" sz="1400" spc="10" dirty="0">
                <a:solidFill>
                  <a:srgbClr val="00457D"/>
                </a:solidFill>
                <a:latin typeface="Calibri"/>
                <a:cs typeface="Calibri"/>
              </a:rPr>
              <a:t> </a:t>
            </a:r>
            <a:r>
              <a:rPr lang="it-IT" sz="1400" spc="-3" dirty="0">
                <a:solidFill>
                  <a:srgbClr val="00457D"/>
                </a:solidFill>
                <a:latin typeface="Calibri"/>
                <a:cs typeface="Calibri"/>
              </a:rPr>
              <a:t>originali,</a:t>
            </a:r>
            <a:r>
              <a:rPr lang="it-IT" sz="1400" spc="10" dirty="0">
                <a:solidFill>
                  <a:srgbClr val="00457D"/>
                </a:solidFill>
                <a:latin typeface="Calibri"/>
                <a:cs typeface="Calibri"/>
              </a:rPr>
              <a:t> </a:t>
            </a:r>
            <a:r>
              <a:rPr lang="it-IT" sz="1400" spc="-3" dirty="0">
                <a:solidFill>
                  <a:srgbClr val="00457D"/>
                </a:solidFill>
                <a:latin typeface="Calibri"/>
                <a:cs typeface="Calibri"/>
              </a:rPr>
              <a:t>se</a:t>
            </a:r>
            <a:r>
              <a:rPr lang="it-IT" sz="1400" spc="13" dirty="0">
                <a:solidFill>
                  <a:srgbClr val="00457D"/>
                </a:solidFill>
                <a:latin typeface="Calibri"/>
                <a:cs typeface="Calibri"/>
              </a:rPr>
              <a:t> </a:t>
            </a:r>
            <a:r>
              <a:rPr lang="it-IT" sz="1400" spc="-3" dirty="0">
                <a:solidFill>
                  <a:srgbClr val="00457D"/>
                </a:solidFill>
                <a:latin typeface="Calibri"/>
                <a:cs typeface="Calibri"/>
              </a:rPr>
              <a:t>gli</a:t>
            </a:r>
            <a:r>
              <a:rPr lang="it-IT" sz="1400" spc="10" dirty="0">
                <a:solidFill>
                  <a:srgbClr val="00457D"/>
                </a:solidFill>
                <a:latin typeface="Calibri"/>
                <a:cs typeface="Calibri"/>
              </a:rPr>
              <a:t> </a:t>
            </a:r>
            <a:r>
              <a:rPr lang="it-IT" sz="1400" spc="-3" dirty="0">
                <a:solidFill>
                  <a:srgbClr val="00457D"/>
                </a:solidFill>
                <a:latin typeface="Calibri"/>
                <a:cs typeface="Calibri"/>
              </a:rPr>
              <a:t>ostacoli </a:t>
            </a:r>
            <a:r>
              <a:rPr lang="it-IT" sz="1400" spc="-192" dirty="0">
                <a:solidFill>
                  <a:srgbClr val="00457D"/>
                </a:solidFill>
                <a:latin typeface="Calibri"/>
                <a:cs typeface="Calibri"/>
              </a:rPr>
              <a:t> </a:t>
            </a:r>
            <a:r>
              <a:rPr lang="it-IT" sz="1400" spc="-3" dirty="0">
                <a:solidFill>
                  <a:srgbClr val="00457D"/>
                </a:solidFill>
                <a:latin typeface="Calibri"/>
                <a:cs typeface="Calibri"/>
              </a:rPr>
              <a:t>non</a:t>
            </a:r>
            <a:r>
              <a:rPr lang="it-IT" sz="1400" spc="-6" dirty="0">
                <a:solidFill>
                  <a:srgbClr val="00457D"/>
                </a:solidFill>
                <a:latin typeface="Calibri"/>
                <a:cs typeface="Calibri"/>
              </a:rPr>
              <a:t> </a:t>
            </a:r>
            <a:r>
              <a:rPr lang="it-IT" sz="1400" spc="-3" dirty="0">
                <a:solidFill>
                  <a:srgbClr val="00457D"/>
                </a:solidFill>
                <a:latin typeface="Calibri"/>
                <a:cs typeface="Calibri"/>
              </a:rPr>
              <a:t>possono essere</a:t>
            </a:r>
            <a:r>
              <a:rPr lang="it-IT" sz="1400" dirty="0">
                <a:solidFill>
                  <a:srgbClr val="00457D"/>
                </a:solidFill>
                <a:latin typeface="Calibri"/>
                <a:cs typeface="Calibri"/>
              </a:rPr>
              <a:t> </a:t>
            </a:r>
            <a:r>
              <a:rPr lang="it-IT" sz="1400" spc="-6" dirty="0">
                <a:solidFill>
                  <a:srgbClr val="00457D"/>
                </a:solidFill>
                <a:latin typeface="Calibri"/>
                <a:cs typeface="Calibri"/>
              </a:rPr>
              <a:t>rimossi</a:t>
            </a:r>
          </a:p>
          <a:p>
            <a:pPr marL="154338" marR="3258" indent="-146601">
              <a:buFont typeface="Calibri"/>
              <a:buChar char="•"/>
              <a:tabLst>
                <a:tab pos="154338" algn="l"/>
                <a:tab pos="154746" algn="l"/>
              </a:tabLst>
            </a:pPr>
            <a:endParaRPr lang="it-IT" sz="1400" spc="-6" dirty="0">
              <a:solidFill>
                <a:srgbClr val="00457D"/>
              </a:solidFill>
              <a:latin typeface="Calibri"/>
              <a:cs typeface="Calibri"/>
            </a:endParaRPr>
          </a:p>
          <a:p>
            <a:pPr marL="8145" marR="78595">
              <a:lnSpc>
                <a:spcPct val="99200"/>
              </a:lnSpc>
              <a:spcBef>
                <a:spcPts val="500"/>
              </a:spcBef>
            </a:pPr>
            <a:r>
              <a:rPr lang="it-IT" sz="1400" spc="-3" dirty="0">
                <a:solidFill>
                  <a:srgbClr val="002060"/>
                </a:solidFill>
                <a:latin typeface="Calibri"/>
                <a:cs typeface="Calibri"/>
              </a:rPr>
              <a:t>Dal</a:t>
            </a:r>
            <a:r>
              <a:rPr lang="it-IT" sz="1400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lang="it-IT" sz="1400" spc="-3" dirty="0">
                <a:solidFill>
                  <a:srgbClr val="002060"/>
                </a:solidFill>
                <a:latin typeface="Calibri"/>
                <a:cs typeface="Calibri"/>
              </a:rPr>
              <a:t>percorso</a:t>
            </a:r>
            <a:r>
              <a:rPr lang="it-IT" sz="1400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lang="it-IT" sz="1400" b="1" i="1" spc="-3" dirty="0" err="1">
                <a:solidFill>
                  <a:srgbClr val="002060"/>
                </a:solidFill>
                <a:latin typeface="Calibri"/>
                <a:cs typeface="Calibri"/>
              </a:rPr>
              <a:t>as-is</a:t>
            </a:r>
            <a:r>
              <a:rPr lang="it-IT" sz="1400" spc="-3" dirty="0">
                <a:solidFill>
                  <a:srgbClr val="002060"/>
                </a:solidFill>
                <a:latin typeface="Calibri"/>
                <a:cs typeface="Calibri"/>
              </a:rPr>
              <a:t>,</a:t>
            </a:r>
            <a:r>
              <a:rPr lang="it-IT" sz="1400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lang="it-IT" sz="1400" spc="-3" dirty="0">
                <a:solidFill>
                  <a:srgbClr val="002060"/>
                </a:solidFill>
                <a:latin typeface="Calibri"/>
                <a:cs typeface="Calibri"/>
              </a:rPr>
              <a:t>analizzate ed</a:t>
            </a:r>
            <a:r>
              <a:rPr lang="it-IT" sz="1400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lang="it-IT" sz="1400" spc="-3" dirty="0">
                <a:solidFill>
                  <a:srgbClr val="002060"/>
                </a:solidFill>
                <a:latin typeface="Calibri"/>
                <a:cs typeface="Calibri"/>
              </a:rPr>
              <a:t>adattate</a:t>
            </a:r>
            <a:r>
              <a:rPr lang="it-IT" sz="1400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lang="it-IT" sz="1400" spc="-3" dirty="0">
                <a:solidFill>
                  <a:srgbClr val="002060"/>
                </a:solidFill>
                <a:latin typeface="Calibri"/>
                <a:cs typeface="Calibri"/>
              </a:rPr>
              <a:t>le raccomandazioni,</a:t>
            </a:r>
            <a:r>
              <a:rPr lang="it-IT" sz="1400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lang="it-IT" sz="1400" spc="-3" dirty="0">
                <a:solidFill>
                  <a:srgbClr val="002060"/>
                </a:solidFill>
                <a:latin typeface="Calibri"/>
                <a:cs typeface="Calibri"/>
              </a:rPr>
              <a:t>occorre</a:t>
            </a:r>
            <a:r>
              <a:rPr lang="it-IT" sz="1400" spc="3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lang="it-IT" sz="1400" spc="-3" dirty="0">
                <a:solidFill>
                  <a:srgbClr val="002060"/>
                </a:solidFill>
                <a:latin typeface="Calibri"/>
                <a:cs typeface="Calibri"/>
              </a:rPr>
              <a:t>ridisegnare</a:t>
            </a:r>
            <a:r>
              <a:rPr lang="it-IT" sz="1400" spc="3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lang="it-IT" sz="1400" spc="-3" dirty="0">
                <a:solidFill>
                  <a:srgbClr val="002060"/>
                </a:solidFill>
                <a:latin typeface="Calibri"/>
                <a:cs typeface="Calibri"/>
              </a:rPr>
              <a:t>il</a:t>
            </a:r>
            <a:r>
              <a:rPr lang="it-IT" sz="1400" spc="3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lang="it-IT" sz="1400" spc="-3" dirty="0">
                <a:solidFill>
                  <a:srgbClr val="002060"/>
                </a:solidFill>
                <a:latin typeface="Calibri"/>
                <a:cs typeface="Calibri"/>
              </a:rPr>
              <a:t>percorso </a:t>
            </a:r>
            <a:r>
              <a:rPr lang="it-IT" sz="1400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lang="it-IT" sz="1400" spc="-3" dirty="0">
                <a:solidFill>
                  <a:srgbClr val="002060"/>
                </a:solidFill>
                <a:latin typeface="Calibri"/>
                <a:cs typeface="Calibri"/>
              </a:rPr>
              <a:t>(percorso</a:t>
            </a:r>
            <a:r>
              <a:rPr lang="it-IT" sz="1400" spc="3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lang="it-IT" sz="1400" spc="-3" dirty="0">
                <a:solidFill>
                  <a:srgbClr val="002060"/>
                </a:solidFill>
                <a:latin typeface="Calibri"/>
                <a:cs typeface="Calibri"/>
              </a:rPr>
              <a:t>di</a:t>
            </a:r>
            <a:r>
              <a:rPr lang="it-IT" sz="1400" spc="6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lang="it-IT" sz="1400" spc="-3" dirty="0">
                <a:solidFill>
                  <a:srgbClr val="002060"/>
                </a:solidFill>
                <a:latin typeface="Calibri"/>
                <a:cs typeface="Calibri"/>
              </a:rPr>
              <a:t>riferimento</a:t>
            </a:r>
            <a:r>
              <a:rPr lang="it-IT" sz="1400" spc="6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lang="it-IT" sz="1400" b="1" i="1" spc="-3" dirty="0" err="1">
                <a:solidFill>
                  <a:srgbClr val="C00000"/>
                </a:solidFill>
                <a:latin typeface="Calibri"/>
                <a:cs typeface="Calibri"/>
              </a:rPr>
              <a:t>as</a:t>
            </a:r>
            <a:r>
              <a:rPr lang="it-IT" sz="1400" b="1" i="1" spc="-3" dirty="0">
                <a:solidFill>
                  <a:srgbClr val="C00000"/>
                </a:solidFill>
                <a:latin typeface="Calibri"/>
                <a:cs typeface="Calibri"/>
              </a:rPr>
              <a:t>-to-be</a:t>
            </a:r>
            <a:r>
              <a:rPr lang="it-IT" sz="1400" spc="-3" dirty="0">
                <a:solidFill>
                  <a:srgbClr val="002060"/>
                </a:solidFill>
                <a:latin typeface="Calibri"/>
                <a:cs typeface="Calibri"/>
              </a:rPr>
              <a:t>)</a:t>
            </a:r>
            <a:r>
              <a:rPr lang="it-IT" sz="1400" spc="6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lang="it-IT" sz="1400" spc="-3" dirty="0">
                <a:solidFill>
                  <a:srgbClr val="002060"/>
                </a:solidFill>
                <a:latin typeface="Calibri"/>
                <a:cs typeface="Calibri"/>
              </a:rPr>
              <a:t>che</a:t>
            </a:r>
            <a:r>
              <a:rPr lang="it-IT" sz="1400" spc="10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lang="it-IT" sz="1400" spc="-3" dirty="0">
                <a:solidFill>
                  <a:srgbClr val="002060"/>
                </a:solidFill>
                <a:latin typeface="Calibri"/>
                <a:cs typeface="Calibri"/>
              </a:rPr>
              <a:t>tiene</a:t>
            </a:r>
            <a:r>
              <a:rPr lang="it-IT" sz="1400" spc="10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lang="it-IT" sz="1400" spc="-3" dirty="0">
                <a:solidFill>
                  <a:srgbClr val="002060"/>
                </a:solidFill>
                <a:latin typeface="Calibri"/>
                <a:cs typeface="Calibri"/>
              </a:rPr>
              <a:t>conto</a:t>
            </a:r>
            <a:r>
              <a:rPr lang="it-IT" sz="1400" spc="10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lang="it-IT" sz="1400" spc="-3" dirty="0">
                <a:solidFill>
                  <a:srgbClr val="002060"/>
                </a:solidFill>
                <a:latin typeface="Calibri"/>
                <a:cs typeface="Calibri"/>
              </a:rPr>
              <a:t>di </a:t>
            </a:r>
            <a:r>
              <a:rPr lang="it-IT" sz="1400" spc="-192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lang="it-IT" sz="1400" spc="-3" dirty="0">
                <a:solidFill>
                  <a:srgbClr val="002060"/>
                </a:solidFill>
                <a:latin typeface="Calibri"/>
                <a:cs typeface="Calibri"/>
              </a:rPr>
              <a:t>tutte le</a:t>
            </a:r>
            <a:r>
              <a:rPr lang="it-IT" sz="1400" spc="3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lang="it-IT" sz="1400" spc="-3" dirty="0">
                <a:solidFill>
                  <a:srgbClr val="002060"/>
                </a:solidFill>
                <a:latin typeface="Calibri"/>
                <a:cs typeface="Calibri"/>
              </a:rPr>
              <a:t>azioni correttive</a:t>
            </a:r>
            <a:r>
              <a:rPr lang="it-IT" sz="1400" spc="3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lang="it-IT" sz="1400" spc="-3" dirty="0">
                <a:solidFill>
                  <a:srgbClr val="002060"/>
                </a:solidFill>
                <a:latin typeface="Calibri"/>
                <a:cs typeface="Calibri"/>
              </a:rPr>
              <a:t>ritenute fattibili</a:t>
            </a:r>
            <a:endParaRPr lang="it-IT" sz="1400" dirty="0">
              <a:latin typeface="Calibri"/>
              <a:cs typeface="Calibri"/>
            </a:endParaRPr>
          </a:p>
          <a:p>
            <a:pPr>
              <a:spcBef>
                <a:spcPts val="6"/>
              </a:spcBef>
            </a:pPr>
            <a:endParaRPr lang="it-IT" sz="1400" dirty="0">
              <a:latin typeface="Calibri"/>
              <a:cs typeface="Calibri"/>
            </a:endParaRPr>
          </a:p>
          <a:p>
            <a:pPr marL="807837" lvl="1" indent="-342900">
              <a:buFont typeface="Wingdings" panose="05000000000000000000" pitchFamily="2" charset="2"/>
              <a:buChar char="ü"/>
              <a:tabLst>
                <a:tab pos="118095" algn="l"/>
              </a:tabLst>
            </a:pPr>
            <a:r>
              <a:rPr lang="it-IT" sz="1400" b="1" i="1" spc="-3" dirty="0">
                <a:solidFill>
                  <a:srgbClr val="FF0000"/>
                </a:solidFill>
                <a:latin typeface="Calibri"/>
                <a:cs typeface="Calibri"/>
              </a:rPr>
              <a:t>Quali</a:t>
            </a:r>
            <a:r>
              <a:rPr lang="it-IT" sz="1400" b="1" i="1" spc="-6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it-IT" sz="1400" b="1" i="1" spc="-3" dirty="0">
                <a:solidFill>
                  <a:srgbClr val="FF0000"/>
                </a:solidFill>
                <a:latin typeface="Calibri"/>
                <a:cs typeface="Calibri"/>
              </a:rPr>
              <a:t>interventi (</a:t>
            </a:r>
            <a:r>
              <a:rPr lang="it-IT" sz="1400" b="1" i="1" spc="-3" dirty="0" err="1">
                <a:solidFill>
                  <a:srgbClr val="FF0000"/>
                </a:solidFill>
                <a:latin typeface="Calibri"/>
                <a:cs typeface="Calibri"/>
              </a:rPr>
              <a:t>What</a:t>
            </a:r>
            <a:r>
              <a:rPr lang="it-IT" sz="1400" b="1" i="1" spc="-3" dirty="0">
                <a:solidFill>
                  <a:srgbClr val="FF0000"/>
                </a:solidFill>
                <a:latin typeface="Calibri"/>
                <a:cs typeface="Calibri"/>
              </a:rPr>
              <a:t>)</a:t>
            </a:r>
            <a:endParaRPr lang="it-IT" sz="1400" b="1" i="1" dirty="0">
              <a:solidFill>
                <a:srgbClr val="FF0000"/>
              </a:solidFill>
              <a:latin typeface="Calibri"/>
              <a:cs typeface="Calibri"/>
            </a:endParaRPr>
          </a:p>
          <a:p>
            <a:pPr marL="807837" lvl="1" indent="-342900">
              <a:buFont typeface="Wingdings" panose="05000000000000000000" pitchFamily="2" charset="2"/>
              <a:buChar char="ü"/>
              <a:tabLst>
                <a:tab pos="118095" algn="l"/>
              </a:tabLst>
            </a:pPr>
            <a:r>
              <a:rPr lang="it-IT" sz="1400" b="1" i="1" spc="-3" dirty="0">
                <a:solidFill>
                  <a:srgbClr val="FF0000"/>
                </a:solidFill>
                <a:latin typeface="Calibri"/>
                <a:cs typeface="Calibri"/>
              </a:rPr>
              <a:t>Quali</a:t>
            </a:r>
            <a:r>
              <a:rPr lang="it-IT" sz="1400" b="1" i="1" spc="6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it-IT" sz="1400" b="1" i="1" spc="-3" dirty="0">
                <a:solidFill>
                  <a:srgbClr val="FF0000"/>
                </a:solidFill>
                <a:latin typeface="Calibri"/>
                <a:cs typeface="Calibri"/>
              </a:rPr>
              <a:t>professionisti</a:t>
            </a:r>
            <a:r>
              <a:rPr lang="it-IT" sz="1400" b="1" i="1" spc="13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it-IT" sz="1400" b="1" i="1" spc="-3" dirty="0">
                <a:solidFill>
                  <a:srgbClr val="FF0000"/>
                </a:solidFill>
                <a:latin typeface="Calibri"/>
                <a:cs typeface="Calibri"/>
              </a:rPr>
              <a:t>coinvolti</a:t>
            </a:r>
            <a:r>
              <a:rPr lang="it-IT" sz="1400" b="1" i="1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it-IT" sz="1400" b="1" i="1" spc="-3" dirty="0">
                <a:solidFill>
                  <a:srgbClr val="FF0000"/>
                </a:solidFill>
                <a:latin typeface="Calibri"/>
                <a:cs typeface="Calibri"/>
              </a:rPr>
              <a:t>/responsabili (</a:t>
            </a:r>
            <a:r>
              <a:rPr lang="it-IT" sz="1400" b="1" i="1" spc="-3" dirty="0" err="1">
                <a:solidFill>
                  <a:srgbClr val="FF0000"/>
                </a:solidFill>
                <a:latin typeface="Calibri"/>
                <a:cs typeface="Calibri"/>
              </a:rPr>
              <a:t>Who</a:t>
            </a:r>
            <a:r>
              <a:rPr lang="it-IT" sz="1400" b="1" i="1" spc="-3" dirty="0">
                <a:solidFill>
                  <a:srgbClr val="FF0000"/>
                </a:solidFill>
                <a:latin typeface="Calibri"/>
                <a:cs typeface="Calibri"/>
              </a:rPr>
              <a:t>)</a:t>
            </a:r>
            <a:endParaRPr lang="it-IT" sz="1400" b="1" i="1" dirty="0">
              <a:solidFill>
                <a:srgbClr val="FF0000"/>
              </a:solidFill>
              <a:latin typeface="Calibri"/>
              <a:cs typeface="Calibri"/>
            </a:endParaRPr>
          </a:p>
          <a:p>
            <a:pPr marL="807837" lvl="1" indent="-342900">
              <a:spcBef>
                <a:spcPts val="13"/>
              </a:spcBef>
              <a:buFont typeface="Wingdings" panose="05000000000000000000" pitchFamily="2" charset="2"/>
              <a:buChar char="ü"/>
              <a:tabLst>
                <a:tab pos="118095" algn="l"/>
              </a:tabLst>
            </a:pPr>
            <a:r>
              <a:rPr lang="it-IT" sz="1400" b="1" i="1" spc="-3" dirty="0">
                <a:solidFill>
                  <a:srgbClr val="FF0000"/>
                </a:solidFill>
                <a:latin typeface="Calibri"/>
                <a:cs typeface="Calibri"/>
              </a:rPr>
              <a:t>In quale setting</a:t>
            </a:r>
            <a:r>
              <a:rPr lang="it-IT" sz="1400" b="1" i="1" spc="-6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it-IT" sz="1400" b="1" i="1" spc="-3" dirty="0">
                <a:solidFill>
                  <a:srgbClr val="FF0000"/>
                </a:solidFill>
                <a:latin typeface="Calibri"/>
                <a:cs typeface="Calibri"/>
              </a:rPr>
              <a:t>(</a:t>
            </a:r>
            <a:r>
              <a:rPr lang="it-IT" sz="1400" b="1" i="1" spc="-3" dirty="0" err="1">
                <a:solidFill>
                  <a:srgbClr val="FF0000"/>
                </a:solidFill>
                <a:latin typeface="Calibri"/>
                <a:cs typeface="Calibri"/>
              </a:rPr>
              <a:t>Where</a:t>
            </a:r>
            <a:r>
              <a:rPr lang="it-IT" sz="1400" b="1" i="1" spc="-3" dirty="0">
                <a:solidFill>
                  <a:srgbClr val="FF0000"/>
                </a:solidFill>
                <a:latin typeface="Calibri"/>
                <a:cs typeface="Calibri"/>
              </a:rPr>
              <a:t>)</a:t>
            </a:r>
            <a:endParaRPr lang="it-IT" sz="1400" b="1" i="1" dirty="0">
              <a:solidFill>
                <a:srgbClr val="FF0000"/>
              </a:solidFill>
              <a:latin typeface="Calibri"/>
              <a:cs typeface="Calibri"/>
            </a:endParaRPr>
          </a:p>
          <a:p>
            <a:pPr marL="807837" lvl="1" indent="-342900">
              <a:buFont typeface="Wingdings" panose="05000000000000000000" pitchFamily="2" charset="2"/>
              <a:buChar char="ü"/>
              <a:tabLst>
                <a:tab pos="118095" algn="l"/>
              </a:tabLst>
            </a:pPr>
            <a:r>
              <a:rPr lang="it-IT" sz="1400" b="1" i="1" spc="-3" dirty="0">
                <a:solidFill>
                  <a:srgbClr val="FF0000"/>
                </a:solidFill>
                <a:latin typeface="Calibri"/>
                <a:cs typeface="Calibri"/>
              </a:rPr>
              <a:t>Con</a:t>
            </a:r>
            <a:r>
              <a:rPr lang="it-IT" sz="1400" b="1" i="1" spc="3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it-IT" sz="1400" b="1" i="1" spc="-3" dirty="0">
                <a:solidFill>
                  <a:srgbClr val="FF0000"/>
                </a:solidFill>
                <a:latin typeface="Calibri"/>
                <a:cs typeface="Calibri"/>
              </a:rPr>
              <a:t>quale</a:t>
            </a:r>
            <a:r>
              <a:rPr lang="it-IT" sz="1400" b="1" i="1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it-IT" sz="1400" b="1" i="1" spc="-3" dirty="0">
                <a:solidFill>
                  <a:srgbClr val="FF0000"/>
                </a:solidFill>
                <a:latin typeface="Calibri"/>
                <a:cs typeface="Calibri"/>
              </a:rPr>
              <a:t>tempistica</a:t>
            </a:r>
            <a:r>
              <a:rPr lang="it-IT" sz="1400" b="1" i="1" spc="3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it-IT" sz="1400" b="1" i="1" spc="-3" dirty="0">
                <a:solidFill>
                  <a:srgbClr val="FF0000"/>
                </a:solidFill>
                <a:latin typeface="Calibri"/>
                <a:cs typeface="Calibri"/>
              </a:rPr>
              <a:t>clinica</a:t>
            </a:r>
            <a:r>
              <a:rPr lang="it-IT" sz="1400" b="1" i="1" spc="6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it-IT" sz="1400" b="1" i="1" spc="-3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lang="it-IT" sz="1400" b="1" i="1" spc="6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it-IT" sz="1400" b="1" i="1" spc="-3" dirty="0">
                <a:solidFill>
                  <a:srgbClr val="FF0000"/>
                </a:solidFill>
                <a:latin typeface="Calibri"/>
                <a:cs typeface="Calibri"/>
              </a:rPr>
              <a:t>organizzativa</a:t>
            </a:r>
            <a:r>
              <a:rPr lang="it-IT" sz="1400" b="1" i="1" spc="6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it-IT" sz="1400" b="1" i="1" spc="-3" dirty="0">
                <a:solidFill>
                  <a:srgbClr val="FF0000"/>
                </a:solidFill>
                <a:latin typeface="Calibri"/>
                <a:cs typeface="Calibri"/>
              </a:rPr>
              <a:t>(</a:t>
            </a:r>
            <a:r>
              <a:rPr lang="it-IT" sz="1400" b="1" i="1" spc="-3" dirty="0" err="1">
                <a:solidFill>
                  <a:srgbClr val="FF0000"/>
                </a:solidFill>
                <a:latin typeface="Calibri"/>
                <a:cs typeface="Calibri"/>
              </a:rPr>
              <a:t>When</a:t>
            </a:r>
            <a:r>
              <a:rPr lang="it-IT" sz="1400" b="1" i="1" spc="-3" dirty="0">
                <a:solidFill>
                  <a:srgbClr val="FF0000"/>
                </a:solidFill>
                <a:latin typeface="Calibri"/>
                <a:cs typeface="Calibri"/>
              </a:rPr>
              <a:t>)</a:t>
            </a:r>
            <a:endParaRPr lang="it-IT" sz="1400" b="1" i="1" dirty="0">
              <a:solidFill>
                <a:srgbClr val="FF0000"/>
              </a:solidFill>
              <a:latin typeface="Calibri"/>
              <a:cs typeface="Calibri"/>
            </a:endParaRPr>
          </a:p>
          <a:p>
            <a:pPr marL="807837" lvl="1" indent="-342900">
              <a:spcBef>
                <a:spcPts val="13"/>
              </a:spcBef>
              <a:buFont typeface="Wingdings" panose="05000000000000000000" pitchFamily="2" charset="2"/>
              <a:buChar char="ü"/>
              <a:tabLst>
                <a:tab pos="118095" algn="l"/>
              </a:tabLst>
            </a:pPr>
            <a:r>
              <a:rPr lang="it-IT" sz="1400" b="1" i="1" spc="-3" dirty="0">
                <a:solidFill>
                  <a:srgbClr val="FF0000"/>
                </a:solidFill>
                <a:latin typeface="Calibri"/>
                <a:cs typeface="Calibri"/>
              </a:rPr>
              <a:t>Con quali</a:t>
            </a:r>
            <a:r>
              <a:rPr lang="it-IT" sz="1400" b="1" i="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it-IT" sz="1400" b="1" i="1" spc="-3" dirty="0">
                <a:solidFill>
                  <a:srgbClr val="FF0000"/>
                </a:solidFill>
                <a:latin typeface="Calibri"/>
                <a:cs typeface="Calibri"/>
              </a:rPr>
              <a:t>procedure/modalità</a:t>
            </a:r>
            <a:r>
              <a:rPr lang="it-IT" sz="1400" b="1" i="1" spc="3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it-IT" sz="1400" b="1" i="1" spc="-3" dirty="0">
                <a:solidFill>
                  <a:srgbClr val="FF0000"/>
                </a:solidFill>
                <a:latin typeface="Calibri"/>
                <a:cs typeface="Calibri"/>
              </a:rPr>
              <a:t>(How)</a:t>
            </a:r>
            <a:endParaRPr lang="it-IT" sz="1400" b="1" i="1" dirty="0">
              <a:solidFill>
                <a:srgbClr val="FF0000"/>
              </a:solidFill>
              <a:latin typeface="Calibri"/>
              <a:cs typeface="Calibri"/>
            </a:endParaRPr>
          </a:p>
          <a:p>
            <a:pPr marL="179187" marR="3258" indent="-171450">
              <a:lnSpc>
                <a:spcPts val="1186"/>
              </a:lnSpc>
              <a:spcBef>
                <a:spcPts val="26"/>
              </a:spcBef>
              <a:buFont typeface="Arial" panose="020B0604020202020204" pitchFamily="34" charset="0"/>
              <a:buChar char="•"/>
              <a:tabLst>
                <a:tab pos="154338" algn="l"/>
                <a:tab pos="154746" algn="l"/>
              </a:tabLst>
            </a:pPr>
            <a:endParaRPr sz="898" dirty="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73944" y="1143000"/>
            <a:ext cx="7905274" cy="4265685"/>
            <a:chOff x="1207423" y="1473431"/>
            <a:chExt cx="5141595" cy="342900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66575" y="3903983"/>
              <a:ext cx="1206686" cy="902002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207423" y="1473431"/>
              <a:ext cx="5141595" cy="3429000"/>
            </a:xfrm>
            <a:custGeom>
              <a:avLst/>
              <a:gdLst/>
              <a:ahLst/>
              <a:cxnLst/>
              <a:rect l="l" t="t" r="r" b="b"/>
              <a:pathLst>
                <a:path w="5141595" h="3429000">
                  <a:moveTo>
                    <a:pt x="0" y="0"/>
                  </a:moveTo>
                  <a:lnTo>
                    <a:pt x="5141421" y="0"/>
                  </a:lnTo>
                  <a:lnTo>
                    <a:pt x="5141421" y="3428999"/>
                  </a:lnTo>
                  <a:lnTo>
                    <a:pt x="0" y="3428999"/>
                  </a:lnTo>
                  <a:lnTo>
                    <a:pt x="0" y="0"/>
                  </a:lnTo>
                  <a:close/>
                </a:path>
              </a:pathLst>
            </a:custGeom>
            <a:ln w="1246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154"/>
            </a:p>
          </p:txBody>
        </p:sp>
      </p:grpSp>
    </p:spTree>
    <p:extLst>
      <p:ext uri="{BB962C8B-B14F-4D97-AF65-F5344CB8AC3E}">
        <p14:creationId xmlns:p14="http://schemas.microsoft.com/office/powerpoint/2010/main" val="6288932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/>
          <p:nvPr/>
        </p:nvSpPr>
        <p:spPr>
          <a:xfrm>
            <a:off x="1066800" y="1524000"/>
            <a:ext cx="7162800" cy="2103670"/>
          </a:xfrm>
          <a:prstGeom prst="rect">
            <a:avLst/>
          </a:prstGeom>
        </p:spPr>
        <p:txBody>
          <a:bodyPr vert="horz" wrap="square" lIns="0" tIns="8145" rIns="0" bIns="0" rtlCol="0">
            <a:spAutoFit/>
          </a:bodyPr>
          <a:lstStyle/>
          <a:p>
            <a:pPr marL="55790" algn="r">
              <a:spcBef>
                <a:spcPts val="64"/>
              </a:spcBef>
            </a:pPr>
            <a:r>
              <a:rPr lang="it-IT" sz="3200" b="1" dirty="0">
                <a:solidFill>
                  <a:schemeClr val="accent2">
                    <a:lumMod val="75000"/>
                  </a:schemeClr>
                </a:solidFill>
              </a:rPr>
              <a:t>PDTA: </a:t>
            </a:r>
            <a:r>
              <a:rPr lang="it-IT" sz="3200" b="1" i="1" dirty="0">
                <a:solidFill>
                  <a:schemeClr val="accent2">
                    <a:lumMod val="75000"/>
                  </a:schemeClr>
                </a:solidFill>
              </a:rPr>
              <a:t>attuazione</a:t>
            </a:r>
          </a:p>
          <a:p>
            <a:pPr marL="398690" indent="-342900">
              <a:spcBef>
                <a:spcPts val="64"/>
              </a:spcBef>
              <a:buFont typeface="Wingdings" panose="05000000000000000000" pitchFamily="2" charset="2"/>
              <a:buChar char="q"/>
            </a:pPr>
            <a:endParaRPr lang="it-IT" sz="2000" b="1" i="1" dirty="0">
              <a:solidFill>
                <a:schemeClr val="accent2">
                  <a:lumMod val="75000"/>
                </a:schemeClr>
              </a:solidFill>
            </a:endParaRPr>
          </a:p>
          <a:p>
            <a:pPr marL="55790">
              <a:spcBef>
                <a:spcPts val="64"/>
              </a:spcBef>
            </a:pPr>
            <a:endParaRPr lang="it-IT" sz="2000" b="1" i="1" dirty="0">
              <a:solidFill>
                <a:schemeClr val="accent2">
                  <a:lumMod val="75000"/>
                </a:schemeClr>
              </a:solidFill>
            </a:endParaRPr>
          </a:p>
          <a:p>
            <a:pPr marL="398690" indent="-342900">
              <a:spcBef>
                <a:spcPts val="64"/>
              </a:spcBef>
              <a:buFont typeface="Wingdings" panose="05000000000000000000" pitchFamily="2" charset="2"/>
              <a:buChar char="q"/>
            </a:pPr>
            <a:r>
              <a:rPr lang="it-IT" sz="2000" b="1" i="1" dirty="0">
                <a:solidFill>
                  <a:schemeClr val="accent2">
                    <a:lumMod val="75000"/>
                  </a:schemeClr>
                </a:solidFill>
              </a:rPr>
              <a:t>Disseminazione – Implementazione – Valutazione</a:t>
            </a:r>
          </a:p>
          <a:p>
            <a:pPr marL="55790">
              <a:spcBef>
                <a:spcPts val="64"/>
              </a:spcBef>
            </a:pPr>
            <a:endParaRPr lang="it-IT" sz="2000" b="1" i="1" dirty="0">
              <a:solidFill>
                <a:schemeClr val="accent2">
                  <a:lumMod val="75000"/>
                </a:schemeClr>
              </a:solidFill>
            </a:endParaRPr>
          </a:p>
          <a:p>
            <a:pPr marL="398690" indent="-342900">
              <a:spcBef>
                <a:spcPts val="64"/>
              </a:spcBef>
              <a:buFont typeface="Wingdings" panose="05000000000000000000" pitchFamily="2" charset="2"/>
              <a:buChar char="q"/>
            </a:pPr>
            <a:r>
              <a:rPr lang="it-IT" sz="2000" b="1" i="1" dirty="0">
                <a:solidFill>
                  <a:schemeClr val="accent2">
                    <a:lumMod val="75000"/>
                  </a:schemeClr>
                </a:solidFill>
              </a:rPr>
              <a:t>Effetti – Benefici  </a:t>
            </a:r>
          </a:p>
        </p:txBody>
      </p:sp>
    </p:spTree>
    <p:extLst>
      <p:ext uri="{BB962C8B-B14F-4D97-AF65-F5344CB8AC3E}">
        <p14:creationId xmlns:p14="http://schemas.microsoft.com/office/powerpoint/2010/main" val="2383104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8200" y="1448225"/>
            <a:ext cx="6781800" cy="377556"/>
          </a:xfrm>
          <a:prstGeom prst="rect">
            <a:avLst/>
          </a:prstGeom>
        </p:spPr>
        <p:txBody>
          <a:bodyPr vert="horz" wrap="square" lIns="0" tIns="8145" rIns="0" bIns="0" rtlCol="0">
            <a:spAutoFit/>
          </a:bodyPr>
          <a:lstStyle/>
          <a:p>
            <a:pPr marL="8145">
              <a:spcBef>
                <a:spcPts val="64"/>
              </a:spcBef>
            </a:pPr>
            <a:r>
              <a:rPr lang="it-IT" sz="2400" b="1" spc="-3" dirty="0">
                <a:solidFill>
                  <a:srgbClr val="C00000"/>
                </a:solidFill>
                <a:latin typeface="Calibri"/>
                <a:cs typeface="Calibri"/>
              </a:rPr>
              <a:t>Disseminazione – Implementazione – Valutazione 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38200" y="1924351"/>
            <a:ext cx="7604424" cy="3009297"/>
          </a:xfrm>
          <a:prstGeom prst="rect">
            <a:avLst/>
          </a:prstGeom>
        </p:spPr>
        <p:txBody>
          <a:bodyPr vert="horz" wrap="square" lIns="0" tIns="17919" rIns="0" bIns="0" rtlCol="0">
            <a:spAutoFit/>
          </a:bodyPr>
          <a:lstStyle/>
          <a:p>
            <a:pPr marL="7737" marR="3258">
              <a:spcBef>
                <a:spcPts val="26"/>
              </a:spcBef>
              <a:tabLst>
                <a:tab pos="154338" algn="l"/>
                <a:tab pos="154746" algn="l"/>
              </a:tabLst>
            </a:pPr>
            <a:endParaRPr lang="it-IT" sz="1400" spc="-3" dirty="0">
              <a:solidFill>
                <a:srgbClr val="00457D"/>
              </a:solidFill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lang="it-IT" b="1" spc="-5" dirty="0">
                <a:solidFill>
                  <a:srgbClr val="C00000"/>
                </a:solidFill>
                <a:latin typeface="Calibri"/>
                <a:cs typeface="Calibri"/>
              </a:rPr>
              <a:t>OBIETTIVO</a:t>
            </a:r>
            <a:endParaRPr lang="it-IT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it-IT" spc="-5" dirty="0">
                <a:solidFill>
                  <a:srgbClr val="00457D"/>
                </a:solidFill>
                <a:latin typeface="Calibri"/>
                <a:cs typeface="Calibri"/>
              </a:rPr>
              <a:t>Implementare</a:t>
            </a:r>
            <a:r>
              <a:rPr lang="it-IT" spc="20" dirty="0">
                <a:solidFill>
                  <a:srgbClr val="00457D"/>
                </a:solidFill>
                <a:latin typeface="Calibri"/>
                <a:cs typeface="Calibri"/>
              </a:rPr>
              <a:t> </a:t>
            </a:r>
            <a:r>
              <a:rPr lang="it-IT" spc="-5" dirty="0">
                <a:solidFill>
                  <a:srgbClr val="00457D"/>
                </a:solidFill>
                <a:latin typeface="Calibri"/>
                <a:cs typeface="Calibri"/>
              </a:rPr>
              <a:t>e</a:t>
            </a:r>
            <a:r>
              <a:rPr lang="it-IT" spc="25" dirty="0">
                <a:solidFill>
                  <a:srgbClr val="00457D"/>
                </a:solidFill>
                <a:latin typeface="Calibri"/>
                <a:cs typeface="Calibri"/>
              </a:rPr>
              <a:t> </a:t>
            </a:r>
            <a:r>
              <a:rPr lang="it-IT" spc="-5" dirty="0">
                <a:solidFill>
                  <a:srgbClr val="00457D"/>
                </a:solidFill>
                <a:latin typeface="Calibri"/>
                <a:cs typeface="Calibri"/>
              </a:rPr>
              <a:t>verificare</a:t>
            </a:r>
            <a:r>
              <a:rPr lang="it-IT" spc="20" dirty="0">
                <a:solidFill>
                  <a:srgbClr val="00457D"/>
                </a:solidFill>
                <a:latin typeface="Calibri"/>
                <a:cs typeface="Calibri"/>
              </a:rPr>
              <a:t> </a:t>
            </a:r>
            <a:r>
              <a:rPr lang="it-IT" spc="-5" dirty="0">
                <a:solidFill>
                  <a:srgbClr val="00457D"/>
                </a:solidFill>
                <a:latin typeface="Calibri"/>
                <a:cs typeface="Calibri"/>
              </a:rPr>
              <a:t>l'impatto</a:t>
            </a:r>
            <a:r>
              <a:rPr lang="it-IT" spc="25" dirty="0">
                <a:solidFill>
                  <a:srgbClr val="00457D"/>
                </a:solidFill>
                <a:latin typeface="Calibri"/>
                <a:cs typeface="Calibri"/>
              </a:rPr>
              <a:t> </a:t>
            </a:r>
            <a:r>
              <a:rPr lang="it-IT" spc="-5" dirty="0">
                <a:solidFill>
                  <a:srgbClr val="00457D"/>
                </a:solidFill>
                <a:latin typeface="Calibri"/>
                <a:cs typeface="Calibri"/>
              </a:rPr>
              <a:t>del</a:t>
            </a:r>
            <a:r>
              <a:rPr lang="it-IT" spc="15" dirty="0">
                <a:solidFill>
                  <a:srgbClr val="00457D"/>
                </a:solidFill>
                <a:latin typeface="Calibri"/>
                <a:cs typeface="Calibri"/>
              </a:rPr>
              <a:t> </a:t>
            </a:r>
            <a:r>
              <a:rPr lang="it-IT" spc="-5" dirty="0">
                <a:solidFill>
                  <a:srgbClr val="00457D"/>
                </a:solidFill>
                <a:latin typeface="Calibri"/>
                <a:cs typeface="Calibri"/>
              </a:rPr>
              <a:t>percorso</a:t>
            </a:r>
            <a:r>
              <a:rPr lang="it-IT" spc="20" dirty="0">
                <a:solidFill>
                  <a:srgbClr val="00457D"/>
                </a:solidFill>
                <a:latin typeface="Calibri"/>
                <a:cs typeface="Calibri"/>
              </a:rPr>
              <a:t> </a:t>
            </a:r>
            <a:r>
              <a:rPr lang="it-IT" spc="-5" dirty="0">
                <a:solidFill>
                  <a:srgbClr val="00457D"/>
                </a:solidFill>
                <a:latin typeface="Calibri"/>
                <a:cs typeface="Calibri"/>
              </a:rPr>
              <a:t>assistenziale:</a:t>
            </a:r>
            <a:endParaRPr lang="it-IT" dirty="0">
              <a:latin typeface="Calibri"/>
              <a:cs typeface="Calibri"/>
            </a:endParaRPr>
          </a:p>
          <a:p>
            <a:pPr marL="240665" indent="-228600">
              <a:lnSpc>
                <a:spcPct val="100000"/>
              </a:lnSpc>
              <a:spcBef>
                <a:spcPts val="170"/>
              </a:spcBef>
              <a:buChar char="•"/>
              <a:tabLst>
                <a:tab pos="240665" algn="l"/>
                <a:tab pos="241300" algn="l"/>
              </a:tabLst>
            </a:pPr>
            <a:r>
              <a:rPr lang="it-IT" b="1" i="1" spc="-5" dirty="0">
                <a:solidFill>
                  <a:srgbClr val="00457D"/>
                </a:solidFill>
                <a:latin typeface="Calibri"/>
                <a:cs typeface="Calibri"/>
              </a:rPr>
              <a:t>Disseminazione del percorso</a:t>
            </a:r>
            <a:r>
              <a:rPr lang="it-IT" spc="-5" dirty="0">
                <a:solidFill>
                  <a:srgbClr val="00457D"/>
                </a:solidFill>
                <a:latin typeface="Calibri"/>
                <a:cs typeface="Calibri"/>
              </a:rPr>
              <a:t>: capillare</a:t>
            </a:r>
            <a:r>
              <a:rPr lang="it-IT" spc="10" dirty="0">
                <a:solidFill>
                  <a:srgbClr val="00457D"/>
                </a:solidFill>
                <a:latin typeface="Calibri"/>
                <a:cs typeface="Calibri"/>
              </a:rPr>
              <a:t> </a:t>
            </a:r>
            <a:r>
              <a:rPr lang="it-IT" spc="-5" dirty="0">
                <a:solidFill>
                  <a:srgbClr val="00457D"/>
                </a:solidFill>
                <a:latin typeface="Calibri"/>
                <a:cs typeface="Calibri"/>
              </a:rPr>
              <a:t>attività</a:t>
            </a:r>
            <a:r>
              <a:rPr lang="it-IT" spc="10" dirty="0">
                <a:solidFill>
                  <a:srgbClr val="00457D"/>
                </a:solidFill>
                <a:latin typeface="Calibri"/>
                <a:cs typeface="Calibri"/>
              </a:rPr>
              <a:t> </a:t>
            </a:r>
            <a:r>
              <a:rPr lang="it-IT" spc="-5" dirty="0">
                <a:solidFill>
                  <a:srgbClr val="00457D"/>
                </a:solidFill>
                <a:latin typeface="Calibri"/>
                <a:cs typeface="Calibri"/>
              </a:rPr>
              <a:t>di</a:t>
            </a:r>
            <a:r>
              <a:rPr lang="it-IT" spc="10" dirty="0">
                <a:solidFill>
                  <a:srgbClr val="00457D"/>
                </a:solidFill>
                <a:latin typeface="Calibri"/>
                <a:cs typeface="Calibri"/>
              </a:rPr>
              <a:t> </a:t>
            </a:r>
            <a:r>
              <a:rPr lang="it-IT" b="1" spc="-5" dirty="0">
                <a:solidFill>
                  <a:srgbClr val="00457D"/>
                </a:solidFill>
                <a:latin typeface="Calibri"/>
                <a:cs typeface="Calibri"/>
              </a:rPr>
              <a:t>disseminazione</a:t>
            </a:r>
            <a:endParaRPr lang="it-IT" dirty="0">
              <a:latin typeface="Calibri"/>
              <a:cs typeface="Calibri"/>
            </a:endParaRPr>
          </a:p>
          <a:p>
            <a:pPr marL="240665" marR="402590" indent="-228600">
              <a:lnSpc>
                <a:spcPct val="110100"/>
              </a:lnSpc>
              <a:buChar char="•"/>
              <a:tabLst>
                <a:tab pos="240665" algn="l"/>
                <a:tab pos="241300" algn="l"/>
              </a:tabLst>
            </a:pPr>
            <a:r>
              <a:rPr lang="it-IT" b="1" i="1" spc="-5" dirty="0">
                <a:solidFill>
                  <a:srgbClr val="00457D"/>
                </a:solidFill>
                <a:latin typeface="Calibri"/>
                <a:cs typeface="Calibri"/>
              </a:rPr>
              <a:t>Implementazione del percorso</a:t>
            </a:r>
            <a:r>
              <a:rPr lang="it-IT" spc="-5" dirty="0">
                <a:solidFill>
                  <a:srgbClr val="00457D"/>
                </a:solidFill>
                <a:latin typeface="Calibri"/>
                <a:cs typeface="Calibri"/>
              </a:rPr>
              <a:t>: sviluppo</a:t>
            </a:r>
            <a:r>
              <a:rPr lang="it-IT" dirty="0">
                <a:solidFill>
                  <a:srgbClr val="00457D"/>
                </a:solidFill>
                <a:latin typeface="Calibri"/>
                <a:cs typeface="Calibri"/>
              </a:rPr>
              <a:t> </a:t>
            </a:r>
            <a:r>
              <a:rPr lang="it-IT" spc="-5" dirty="0">
                <a:solidFill>
                  <a:srgbClr val="00457D"/>
                </a:solidFill>
                <a:latin typeface="Calibri"/>
                <a:cs typeface="Calibri"/>
              </a:rPr>
              <a:t>di</a:t>
            </a:r>
            <a:r>
              <a:rPr lang="it-IT" spc="10" dirty="0">
                <a:solidFill>
                  <a:srgbClr val="00457D"/>
                </a:solidFill>
                <a:latin typeface="Calibri"/>
                <a:cs typeface="Calibri"/>
              </a:rPr>
              <a:t> </a:t>
            </a:r>
            <a:r>
              <a:rPr lang="it-IT" spc="-5" dirty="0">
                <a:solidFill>
                  <a:srgbClr val="00457D"/>
                </a:solidFill>
                <a:latin typeface="Calibri"/>
                <a:cs typeface="Calibri"/>
              </a:rPr>
              <a:t>un</a:t>
            </a:r>
            <a:r>
              <a:rPr lang="it-IT" spc="15" dirty="0">
                <a:solidFill>
                  <a:srgbClr val="00457D"/>
                </a:solidFill>
                <a:latin typeface="Calibri"/>
                <a:cs typeface="Calibri"/>
              </a:rPr>
              <a:t> </a:t>
            </a:r>
            <a:r>
              <a:rPr lang="it-IT" b="1" spc="-5" dirty="0">
                <a:solidFill>
                  <a:srgbClr val="00457D"/>
                </a:solidFill>
                <a:latin typeface="Calibri"/>
                <a:cs typeface="Calibri"/>
              </a:rPr>
              <a:t>piano</a:t>
            </a:r>
            <a:r>
              <a:rPr lang="it-IT" b="1" spc="10" dirty="0">
                <a:solidFill>
                  <a:srgbClr val="00457D"/>
                </a:solidFill>
                <a:latin typeface="Calibri"/>
                <a:cs typeface="Calibri"/>
              </a:rPr>
              <a:t> </a:t>
            </a:r>
            <a:r>
              <a:rPr lang="it-IT" b="1" spc="-5" dirty="0">
                <a:solidFill>
                  <a:srgbClr val="00457D"/>
                </a:solidFill>
                <a:latin typeface="Calibri"/>
                <a:cs typeface="Calibri"/>
              </a:rPr>
              <a:t>di</a:t>
            </a:r>
            <a:r>
              <a:rPr lang="it-IT" b="1" spc="10" dirty="0">
                <a:solidFill>
                  <a:srgbClr val="00457D"/>
                </a:solidFill>
                <a:latin typeface="Calibri"/>
                <a:cs typeface="Calibri"/>
              </a:rPr>
              <a:t> </a:t>
            </a:r>
            <a:r>
              <a:rPr lang="it-IT" b="1" spc="-5" dirty="0">
                <a:solidFill>
                  <a:srgbClr val="00457D"/>
                </a:solidFill>
                <a:latin typeface="Calibri"/>
                <a:cs typeface="Calibri"/>
              </a:rPr>
              <a:t>implementazione</a:t>
            </a:r>
            <a:r>
              <a:rPr lang="it-IT" b="1" dirty="0">
                <a:solidFill>
                  <a:srgbClr val="00457D"/>
                </a:solidFill>
                <a:latin typeface="Calibri"/>
                <a:cs typeface="Calibri"/>
              </a:rPr>
              <a:t> </a:t>
            </a:r>
            <a:r>
              <a:rPr lang="it-IT" spc="-5" dirty="0">
                <a:solidFill>
                  <a:srgbClr val="00457D"/>
                </a:solidFill>
                <a:latin typeface="Calibri"/>
                <a:cs typeface="Calibri"/>
              </a:rPr>
              <a:t>efficace</a:t>
            </a:r>
            <a:r>
              <a:rPr lang="it-IT" spc="10" dirty="0">
                <a:solidFill>
                  <a:srgbClr val="00457D"/>
                </a:solidFill>
                <a:latin typeface="Calibri"/>
                <a:cs typeface="Calibri"/>
              </a:rPr>
              <a:t> </a:t>
            </a:r>
            <a:r>
              <a:rPr lang="it-IT" spc="-5" dirty="0">
                <a:solidFill>
                  <a:srgbClr val="00457D"/>
                </a:solidFill>
                <a:latin typeface="Calibri"/>
                <a:cs typeface="Calibri"/>
              </a:rPr>
              <a:t>per </a:t>
            </a:r>
            <a:r>
              <a:rPr lang="it-IT" spc="-300" dirty="0">
                <a:solidFill>
                  <a:srgbClr val="00457D"/>
                </a:solidFill>
                <a:latin typeface="Calibri"/>
                <a:cs typeface="Calibri"/>
              </a:rPr>
              <a:t> </a:t>
            </a:r>
            <a:r>
              <a:rPr lang="it-IT" spc="-5" dirty="0">
                <a:solidFill>
                  <a:srgbClr val="00457D"/>
                </a:solidFill>
                <a:latin typeface="Calibri"/>
                <a:cs typeface="Calibri"/>
              </a:rPr>
              <a:t>modificare</a:t>
            </a:r>
            <a:r>
              <a:rPr lang="it-IT" spc="5" dirty="0">
                <a:solidFill>
                  <a:srgbClr val="00457D"/>
                </a:solidFill>
                <a:latin typeface="Calibri"/>
                <a:cs typeface="Calibri"/>
              </a:rPr>
              <a:t> </a:t>
            </a:r>
            <a:r>
              <a:rPr lang="it-IT" spc="-5" dirty="0">
                <a:solidFill>
                  <a:srgbClr val="00457D"/>
                </a:solidFill>
                <a:latin typeface="Calibri"/>
                <a:cs typeface="Calibri"/>
              </a:rPr>
              <a:t>i</a:t>
            </a:r>
            <a:r>
              <a:rPr lang="it-IT" dirty="0">
                <a:solidFill>
                  <a:srgbClr val="00457D"/>
                </a:solidFill>
                <a:latin typeface="Calibri"/>
                <a:cs typeface="Calibri"/>
              </a:rPr>
              <a:t> </a:t>
            </a:r>
            <a:r>
              <a:rPr lang="it-IT" spc="-5" dirty="0">
                <a:solidFill>
                  <a:srgbClr val="00457D"/>
                </a:solidFill>
                <a:latin typeface="Calibri"/>
                <a:cs typeface="Calibri"/>
              </a:rPr>
              <a:t>comportamenti</a:t>
            </a:r>
            <a:r>
              <a:rPr lang="it-IT" spc="10" dirty="0">
                <a:solidFill>
                  <a:srgbClr val="00457D"/>
                </a:solidFill>
                <a:latin typeface="Calibri"/>
                <a:cs typeface="Calibri"/>
              </a:rPr>
              <a:t> </a:t>
            </a:r>
            <a:r>
              <a:rPr lang="it-IT" spc="-5" dirty="0">
                <a:solidFill>
                  <a:srgbClr val="00457D"/>
                </a:solidFill>
                <a:latin typeface="Calibri"/>
                <a:cs typeface="Calibri"/>
              </a:rPr>
              <a:t>professionali</a:t>
            </a:r>
            <a:r>
              <a:rPr lang="it-IT" dirty="0">
                <a:solidFill>
                  <a:srgbClr val="00457D"/>
                </a:solidFill>
                <a:latin typeface="Calibri"/>
                <a:cs typeface="Calibri"/>
              </a:rPr>
              <a:t> </a:t>
            </a:r>
            <a:r>
              <a:rPr lang="it-IT" spc="-5" dirty="0">
                <a:solidFill>
                  <a:srgbClr val="00457D"/>
                </a:solidFill>
                <a:latin typeface="Calibri"/>
                <a:cs typeface="Calibri"/>
              </a:rPr>
              <a:t>e</a:t>
            </a:r>
            <a:r>
              <a:rPr lang="it-IT" dirty="0">
                <a:solidFill>
                  <a:srgbClr val="00457D"/>
                </a:solidFill>
                <a:latin typeface="Calibri"/>
                <a:cs typeface="Calibri"/>
              </a:rPr>
              <a:t> </a:t>
            </a:r>
            <a:r>
              <a:rPr lang="it-IT" b="1" spc="-5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lang="it-IT" b="1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it-IT" b="1" spc="-5" dirty="0">
                <a:solidFill>
                  <a:srgbClr val="FF0000"/>
                </a:solidFill>
                <a:latin typeface="Calibri"/>
                <a:cs typeface="Calibri"/>
              </a:rPr>
              <a:t>modelli </a:t>
            </a:r>
            <a:r>
              <a:rPr lang="it-IT" b="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it-IT" b="1" spc="-5" dirty="0">
                <a:solidFill>
                  <a:srgbClr val="FF0000"/>
                </a:solidFill>
                <a:latin typeface="Calibri"/>
                <a:cs typeface="Calibri"/>
              </a:rPr>
              <a:t>organizzativi</a:t>
            </a:r>
            <a:endParaRPr lang="it-IT" b="1" dirty="0">
              <a:latin typeface="Calibri"/>
              <a:cs typeface="Calibri"/>
            </a:endParaRPr>
          </a:p>
          <a:p>
            <a:pPr marL="240665" indent="-228600">
              <a:lnSpc>
                <a:spcPct val="100000"/>
              </a:lnSpc>
              <a:spcBef>
                <a:spcPts val="390"/>
              </a:spcBef>
              <a:buChar char="•"/>
              <a:tabLst>
                <a:tab pos="240665" algn="l"/>
                <a:tab pos="241300" algn="l"/>
              </a:tabLst>
            </a:pPr>
            <a:r>
              <a:rPr lang="it-IT" b="1" i="1" spc="-5" dirty="0">
                <a:solidFill>
                  <a:srgbClr val="00457D"/>
                </a:solidFill>
                <a:latin typeface="Calibri"/>
                <a:cs typeface="Calibri"/>
              </a:rPr>
              <a:t>Valutazione dell’impatto del percorso</a:t>
            </a:r>
            <a:r>
              <a:rPr lang="it-IT" spc="-5" dirty="0">
                <a:solidFill>
                  <a:srgbClr val="00457D"/>
                </a:solidFill>
                <a:latin typeface="Calibri"/>
                <a:cs typeface="Calibri"/>
              </a:rPr>
              <a:t>: definizione</a:t>
            </a:r>
            <a:r>
              <a:rPr lang="it-IT" spc="15" dirty="0">
                <a:solidFill>
                  <a:srgbClr val="00457D"/>
                </a:solidFill>
                <a:latin typeface="Calibri"/>
                <a:cs typeface="Calibri"/>
              </a:rPr>
              <a:t> </a:t>
            </a:r>
            <a:r>
              <a:rPr lang="it-IT" spc="-5" dirty="0">
                <a:solidFill>
                  <a:srgbClr val="00457D"/>
                </a:solidFill>
                <a:latin typeface="Calibri"/>
                <a:cs typeface="Calibri"/>
              </a:rPr>
              <a:t>di</a:t>
            </a:r>
            <a:r>
              <a:rPr lang="it-IT" spc="10" dirty="0">
                <a:solidFill>
                  <a:srgbClr val="00457D"/>
                </a:solidFill>
                <a:latin typeface="Calibri"/>
                <a:cs typeface="Calibri"/>
              </a:rPr>
              <a:t> </a:t>
            </a:r>
            <a:r>
              <a:rPr lang="it-IT" spc="-5" dirty="0">
                <a:solidFill>
                  <a:srgbClr val="00457D"/>
                </a:solidFill>
                <a:latin typeface="Calibri"/>
                <a:cs typeface="Calibri"/>
              </a:rPr>
              <a:t>un</a:t>
            </a:r>
            <a:r>
              <a:rPr lang="it-IT" spc="10" dirty="0">
                <a:solidFill>
                  <a:srgbClr val="00457D"/>
                </a:solidFill>
                <a:latin typeface="Calibri"/>
                <a:cs typeface="Calibri"/>
              </a:rPr>
              <a:t> </a:t>
            </a:r>
            <a:r>
              <a:rPr lang="it-IT" b="1" spc="-5" dirty="0">
                <a:solidFill>
                  <a:srgbClr val="00457D"/>
                </a:solidFill>
                <a:latin typeface="Calibri"/>
                <a:cs typeface="Calibri"/>
              </a:rPr>
              <a:t>set</a:t>
            </a:r>
            <a:r>
              <a:rPr lang="it-IT" b="1" spc="15" dirty="0">
                <a:solidFill>
                  <a:srgbClr val="00457D"/>
                </a:solidFill>
                <a:latin typeface="Calibri"/>
                <a:cs typeface="Calibri"/>
              </a:rPr>
              <a:t> </a:t>
            </a:r>
            <a:r>
              <a:rPr lang="it-IT" b="1" spc="-5" dirty="0">
                <a:solidFill>
                  <a:srgbClr val="00457D"/>
                </a:solidFill>
                <a:latin typeface="Calibri"/>
                <a:cs typeface="Calibri"/>
              </a:rPr>
              <a:t>multidimensionale</a:t>
            </a:r>
            <a:r>
              <a:rPr lang="it-IT" b="1" spc="15" dirty="0">
                <a:solidFill>
                  <a:srgbClr val="00457D"/>
                </a:solidFill>
                <a:latin typeface="Calibri"/>
                <a:cs typeface="Calibri"/>
              </a:rPr>
              <a:t> </a:t>
            </a:r>
            <a:r>
              <a:rPr lang="it-IT" b="1" spc="-5" dirty="0">
                <a:solidFill>
                  <a:srgbClr val="00457D"/>
                </a:solidFill>
                <a:latin typeface="Calibri"/>
                <a:cs typeface="Calibri"/>
              </a:rPr>
              <a:t>di</a:t>
            </a:r>
            <a:r>
              <a:rPr lang="it-IT" b="1" spc="20" dirty="0">
                <a:solidFill>
                  <a:srgbClr val="00457D"/>
                </a:solidFill>
                <a:latin typeface="Calibri"/>
                <a:cs typeface="Calibri"/>
              </a:rPr>
              <a:t> </a:t>
            </a:r>
            <a:r>
              <a:rPr lang="it-IT" b="1" spc="-5" dirty="0">
                <a:solidFill>
                  <a:srgbClr val="00457D"/>
                </a:solidFill>
                <a:latin typeface="Calibri"/>
                <a:cs typeface="Calibri"/>
              </a:rPr>
              <a:t>indicatori</a:t>
            </a:r>
            <a:r>
              <a:rPr lang="it-IT" spc="-5" dirty="0">
                <a:solidFill>
                  <a:srgbClr val="00457D"/>
                </a:solidFill>
                <a:latin typeface="Calibri"/>
                <a:cs typeface="Calibri"/>
              </a:rPr>
              <a:t>,</a:t>
            </a:r>
            <a:r>
              <a:rPr lang="it-IT" b="1" spc="-5" dirty="0">
                <a:solidFill>
                  <a:srgbClr val="00457D"/>
                </a:solidFill>
                <a:latin typeface="Calibri"/>
                <a:cs typeface="Calibri"/>
              </a:rPr>
              <a:t> </a:t>
            </a:r>
            <a:r>
              <a:rPr lang="it-IT" spc="-5" dirty="0">
                <a:solidFill>
                  <a:srgbClr val="00457D"/>
                </a:solidFill>
                <a:latin typeface="Calibri"/>
                <a:cs typeface="Calibri"/>
              </a:rPr>
              <a:t>pianificazione</a:t>
            </a:r>
            <a:r>
              <a:rPr lang="it-IT" spc="15" dirty="0">
                <a:solidFill>
                  <a:srgbClr val="00457D"/>
                </a:solidFill>
                <a:latin typeface="Calibri"/>
                <a:cs typeface="Calibri"/>
              </a:rPr>
              <a:t> </a:t>
            </a:r>
            <a:r>
              <a:rPr lang="it-IT" spc="-5" dirty="0">
                <a:solidFill>
                  <a:srgbClr val="00457D"/>
                </a:solidFill>
                <a:latin typeface="Calibri"/>
                <a:cs typeface="Calibri"/>
              </a:rPr>
              <a:t>e</a:t>
            </a:r>
            <a:r>
              <a:rPr lang="it-IT" spc="15" dirty="0">
                <a:solidFill>
                  <a:srgbClr val="00457D"/>
                </a:solidFill>
                <a:latin typeface="Calibri"/>
                <a:cs typeface="Calibri"/>
              </a:rPr>
              <a:t> </a:t>
            </a:r>
            <a:r>
              <a:rPr lang="it-IT" spc="-5" dirty="0">
                <a:solidFill>
                  <a:srgbClr val="00457D"/>
                </a:solidFill>
                <a:latin typeface="Calibri"/>
                <a:cs typeface="Calibri"/>
              </a:rPr>
              <a:t>conduzione</a:t>
            </a:r>
            <a:r>
              <a:rPr lang="it-IT" spc="15" dirty="0">
                <a:solidFill>
                  <a:srgbClr val="00457D"/>
                </a:solidFill>
                <a:latin typeface="Calibri"/>
                <a:cs typeface="Calibri"/>
              </a:rPr>
              <a:t> </a:t>
            </a:r>
            <a:r>
              <a:rPr lang="it-IT" spc="-5" dirty="0">
                <a:solidFill>
                  <a:srgbClr val="00457D"/>
                </a:solidFill>
                <a:latin typeface="Calibri"/>
                <a:cs typeface="Calibri"/>
              </a:rPr>
              <a:t>dell'</a:t>
            </a:r>
            <a:r>
              <a:rPr lang="it-IT" b="1" spc="-5" dirty="0">
                <a:solidFill>
                  <a:srgbClr val="00457D"/>
                </a:solidFill>
                <a:latin typeface="Calibri"/>
                <a:cs typeface="Calibri"/>
              </a:rPr>
              <a:t>audit </a:t>
            </a:r>
            <a:r>
              <a:rPr lang="it-IT" b="1" spc="-305" dirty="0">
                <a:solidFill>
                  <a:srgbClr val="00457D"/>
                </a:solidFill>
                <a:latin typeface="Calibri"/>
                <a:cs typeface="Calibri"/>
              </a:rPr>
              <a:t> </a:t>
            </a:r>
            <a:r>
              <a:rPr lang="it-IT" b="1" spc="-5" dirty="0">
                <a:solidFill>
                  <a:srgbClr val="00457D"/>
                </a:solidFill>
                <a:latin typeface="Calibri"/>
                <a:cs typeface="Calibri"/>
              </a:rPr>
              <a:t>clinico</a:t>
            </a:r>
            <a:endParaRPr lang="it-IT" dirty="0">
              <a:latin typeface="Calibri"/>
              <a:cs typeface="Calibri"/>
            </a:endParaRPr>
          </a:p>
          <a:p>
            <a:pPr marL="7737" marR="3258">
              <a:tabLst>
                <a:tab pos="154338" algn="l"/>
                <a:tab pos="154746" algn="l"/>
              </a:tabLst>
            </a:pPr>
            <a:endParaRPr lang="it-IT" sz="1400" spc="-6" dirty="0">
              <a:solidFill>
                <a:srgbClr val="00457D"/>
              </a:solidFill>
              <a:latin typeface="Calibri"/>
              <a:cs typeface="Calibri"/>
            </a:endParaRPr>
          </a:p>
          <a:p>
            <a:pPr marL="7737" marR="3258">
              <a:lnSpc>
                <a:spcPts val="1186"/>
              </a:lnSpc>
              <a:spcBef>
                <a:spcPts val="26"/>
              </a:spcBef>
              <a:tabLst>
                <a:tab pos="154338" algn="l"/>
                <a:tab pos="154746" algn="l"/>
              </a:tabLst>
            </a:pPr>
            <a:endParaRPr sz="898" dirty="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64800" y="1349654"/>
            <a:ext cx="7905274" cy="4265685"/>
          </a:xfrm>
          <a:custGeom>
            <a:avLst/>
            <a:gdLst/>
            <a:ahLst/>
            <a:cxnLst/>
            <a:rect l="l" t="t" r="r" b="b"/>
            <a:pathLst>
              <a:path w="5141595" h="3429000">
                <a:moveTo>
                  <a:pt x="0" y="0"/>
                </a:moveTo>
                <a:lnTo>
                  <a:pt x="5141421" y="0"/>
                </a:lnTo>
                <a:lnTo>
                  <a:pt x="5141421" y="3428999"/>
                </a:lnTo>
                <a:lnTo>
                  <a:pt x="0" y="3428999"/>
                </a:lnTo>
                <a:lnTo>
                  <a:pt x="0" y="0"/>
                </a:lnTo>
                <a:close/>
              </a:path>
            </a:pathLst>
          </a:custGeom>
          <a:ln w="124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154"/>
          </a:p>
        </p:txBody>
      </p:sp>
      <p:pic>
        <p:nvPicPr>
          <p:cNvPr id="7" name="object 5">
            <a:extLst>
              <a:ext uri="{FF2B5EF4-FFF2-40B4-BE49-F238E27FC236}">
                <a16:creationId xmlns:a16="http://schemas.microsoft.com/office/drawing/2014/main" id="{9C9A2D3F-D9FC-4CF8-89EE-E52E4A02295D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90944" y="4242566"/>
            <a:ext cx="1688256" cy="1299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9891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2916616" y="5831891"/>
            <a:ext cx="500911" cy="72409"/>
          </a:xfrm>
          <a:prstGeom prst="rect">
            <a:avLst/>
          </a:prstGeom>
        </p:spPr>
        <p:txBody>
          <a:bodyPr vert="horz" wrap="square" lIns="0" tIns="8145" rIns="0" bIns="0" rtlCol="0">
            <a:spAutoFit/>
          </a:bodyPr>
          <a:lstStyle/>
          <a:p>
            <a:pPr marL="24434">
              <a:spcBef>
                <a:spcPts val="64"/>
              </a:spcBef>
            </a:pPr>
            <a:r>
              <a:rPr sz="353" spc="-3" dirty="0">
                <a:solidFill>
                  <a:srgbClr val="FFFF99"/>
                </a:solidFill>
                <a:latin typeface="Arial MT"/>
                <a:cs typeface="Arial MT"/>
              </a:rPr>
              <a:t>Copyright</a:t>
            </a:r>
            <a:r>
              <a:rPr sz="353" spc="-10" dirty="0">
                <a:solidFill>
                  <a:srgbClr val="FFFF99"/>
                </a:solidFill>
                <a:latin typeface="Arial MT"/>
                <a:cs typeface="Arial MT"/>
              </a:rPr>
              <a:t> </a:t>
            </a:r>
            <a:r>
              <a:rPr sz="353" spc="-3" dirty="0">
                <a:solidFill>
                  <a:srgbClr val="FFFF99"/>
                </a:solidFill>
                <a:latin typeface="Arial MT"/>
                <a:cs typeface="Arial MT"/>
              </a:rPr>
              <a:t>©</a:t>
            </a:r>
            <a:r>
              <a:rPr sz="353" spc="-6" dirty="0">
                <a:solidFill>
                  <a:srgbClr val="FFFF99"/>
                </a:solidFill>
                <a:latin typeface="Arial MT"/>
                <a:cs typeface="Arial MT"/>
              </a:rPr>
              <a:t> </a:t>
            </a:r>
            <a:r>
              <a:rPr sz="353" spc="-3" dirty="0">
                <a:solidFill>
                  <a:srgbClr val="FFFF99"/>
                </a:solidFill>
                <a:latin typeface="Arial MT"/>
                <a:cs typeface="Arial MT"/>
              </a:rPr>
              <a:t>-</a:t>
            </a:r>
            <a:r>
              <a:rPr sz="353" spc="-6" dirty="0">
                <a:solidFill>
                  <a:srgbClr val="FFFF99"/>
                </a:solidFill>
                <a:latin typeface="Arial MT"/>
                <a:cs typeface="Arial MT"/>
              </a:rPr>
              <a:t> </a:t>
            </a:r>
            <a:r>
              <a:rPr sz="417" spc="3" dirty="0">
                <a:solidFill>
                  <a:srgbClr val="FFFDA9"/>
                </a:solidFill>
                <a:latin typeface="Trebuchet MS"/>
                <a:cs typeface="Trebuchet MS"/>
              </a:rPr>
              <a:t>GIMBE</a:t>
            </a:r>
            <a:r>
              <a:rPr sz="385" spc="4" baseline="27777" dirty="0">
                <a:solidFill>
                  <a:srgbClr val="FFFF66"/>
                </a:solidFill>
                <a:latin typeface="Trebuchet MS"/>
                <a:cs typeface="Trebuchet MS"/>
              </a:rPr>
              <a:t>®</a:t>
            </a:r>
            <a:endParaRPr sz="385" baseline="27777">
              <a:latin typeface="Trebuchet MS"/>
              <a:cs typeface="Trebuchet MS"/>
            </a:endParaRPr>
          </a:p>
        </p:txBody>
      </p:sp>
      <p:grpSp>
        <p:nvGrpSpPr>
          <p:cNvPr id="3" name="object 2">
            <a:extLst>
              <a:ext uri="{FF2B5EF4-FFF2-40B4-BE49-F238E27FC236}">
                <a16:creationId xmlns:a16="http://schemas.microsoft.com/office/drawing/2014/main" id="{E8E41BCA-EB74-461A-A079-2A815137E41F}"/>
              </a:ext>
            </a:extLst>
          </p:cNvPr>
          <p:cNvGrpSpPr/>
          <p:nvPr/>
        </p:nvGrpSpPr>
        <p:grpSpPr>
          <a:xfrm>
            <a:off x="1205345" y="1471354"/>
            <a:ext cx="6643255" cy="4777045"/>
            <a:chOff x="1205345" y="1471354"/>
            <a:chExt cx="6643255" cy="4777045"/>
          </a:xfrm>
        </p:grpSpPr>
        <p:pic>
          <p:nvPicPr>
            <p:cNvPr id="4" name="object 3">
              <a:extLst>
                <a:ext uri="{FF2B5EF4-FFF2-40B4-BE49-F238E27FC236}">
                  <a16:creationId xmlns:a16="http://schemas.microsoft.com/office/drawing/2014/main" id="{D8211614-5BA3-4966-B597-14B3B727FE21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05345" y="1471354"/>
              <a:ext cx="6567055" cy="4700846"/>
            </a:xfrm>
            <a:prstGeom prst="rect">
              <a:avLst/>
            </a:prstGeom>
          </p:spPr>
        </p:pic>
        <p:pic>
          <p:nvPicPr>
            <p:cNvPr id="6" name="object 5">
              <a:extLst>
                <a:ext uri="{FF2B5EF4-FFF2-40B4-BE49-F238E27FC236}">
                  <a16:creationId xmlns:a16="http://schemas.microsoft.com/office/drawing/2014/main" id="{689B3268-5121-4758-B0FA-30449FDE1070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4000" y="1729046"/>
              <a:ext cx="6019800" cy="4290753"/>
            </a:xfrm>
            <a:prstGeom prst="rect">
              <a:avLst/>
            </a:prstGeom>
          </p:spPr>
        </p:pic>
        <p:sp>
          <p:nvSpPr>
            <p:cNvPr id="7" name="object 6">
              <a:extLst>
                <a:ext uri="{FF2B5EF4-FFF2-40B4-BE49-F238E27FC236}">
                  <a16:creationId xmlns:a16="http://schemas.microsoft.com/office/drawing/2014/main" id="{6EAF8B4A-7B00-4C63-BB08-70194AB54F40}"/>
                </a:ext>
              </a:extLst>
            </p:cNvPr>
            <p:cNvSpPr/>
            <p:nvPr/>
          </p:nvSpPr>
          <p:spPr>
            <a:xfrm>
              <a:off x="1207423" y="1473430"/>
              <a:ext cx="6641177" cy="4774969"/>
            </a:xfrm>
            <a:custGeom>
              <a:avLst/>
              <a:gdLst/>
              <a:ahLst/>
              <a:cxnLst/>
              <a:rect l="l" t="t" r="r" b="b"/>
              <a:pathLst>
                <a:path w="5141595" h="3429000">
                  <a:moveTo>
                    <a:pt x="0" y="0"/>
                  </a:moveTo>
                  <a:lnTo>
                    <a:pt x="5141421" y="0"/>
                  </a:lnTo>
                  <a:lnTo>
                    <a:pt x="5141421" y="3428999"/>
                  </a:lnTo>
                  <a:lnTo>
                    <a:pt x="0" y="3428999"/>
                  </a:lnTo>
                  <a:lnTo>
                    <a:pt x="0" y="0"/>
                  </a:lnTo>
                  <a:close/>
                </a:path>
              </a:pathLst>
            </a:custGeom>
            <a:ln w="1246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787510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2916616" y="5831891"/>
            <a:ext cx="500911" cy="72409"/>
          </a:xfrm>
          <a:prstGeom prst="rect">
            <a:avLst/>
          </a:prstGeom>
        </p:spPr>
        <p:txBody>
          <a:bodyPr vert="horz" wrap="square" lIns="0" tIns="8145" rIns="0" bIns="0" rtlCol="0">
            <a:spAutoFit/>
          </a:bodyPr>
          <a:lstStyle/>
          <a:p>
            <a:pPr marL="24434">
              <a:spcBef>
                <a:spcPts val="64"/>
              </a:spcBef>
            </a:pPr>
            <a:r>
              <a:rPr sz="353" spc="-3" dirty="0">
                <a:solidFill>
                  <a:srgbClr val="FFFF99"/>
                </a:solidFill>
                <a:latin typeface="Arial MT"/>
                <a:cs typeface="Arial MT"/>
              </a:rPr>
              <a:t>Copyright</a:t>
            </a:r>
            <a:r>
              <a:rPr sz="353" spc="-10" dirty="0">
                <a:solidFill>
                  <a:srgbClr val="FFFF99"/>
                </a:solidFill>
                <a:latin typeface="Arial MT"/>
                <a:cs typeface="Arial MT"/>
              </a:rPr>
              <a:t> </a:t>
            </a:r>
            <a:r>
              <a:rPr sz="353" spc="-3" dirty="0">
                <a:solidFill>
                  <a:srgbClr val="FFFF99"/>
                </a:solidFill>
                <a:latin typeface="Arial MT"/>
                <a:cs typeface="Arial MT"/>
              </a:rPr>
              <a:t>©</a:t>
            </a:r>
            <a:r>
              <a:rPr sz="353" spc="-6" dirty="0">
                <a:solidFill>
                  <a:srgbClr val="FFFF99"/>
                </a:solidFill>
                <a:latin typeface="Arial MT"/>
                <a:cs typeface="Arial MT"/>
              </a:rPr>
              <a:t> </a:t>
            </a:r>
            <a:r>
              <a:rPr sz="353" spc="-3" dirty="0">
                <a:solidFill>
                  <a:srgbClr val="FFFF99"/>
                </a:solidFill>
                <a:latin typeface="Arial MT"/>
                <a:cs typeface="Arial MT"/>
              </a:rPr>
              <a:t>-</a:t>
            </a:r>
            <a:r>
              <a:rPr sz="353" spc="-6" dirty="0">
                <a:solidFill>
                  <a:srgbClr val="FFFF99"/>
                </a:solidFill>
                <a:latin typeface="Arial MT"/>
                <a:cs typeface="Arial MT"/>
              </a:rPr>
              <a:t> </a:t>
            </a:r>
            <a:r>
              <a:rPr sz="417" spc="3" dirty="0">
                <a:solidFill>
                  <a:srgbClr val="FFFDA9"/>
                </a:solidFill>
                <a:latin typeface="Trebuchet MS"/>
                <a:cs typeface="Trebuchet MS"/>
              </a:rPr>
              <a:t>GIMBE</a:t>
            </a:r>
            <a:r>
              <a:rPr sz="385" spc="4" baseline="27777" dirty="0">
                <a:solidFill>
                  <a:srgbClr val="FFFF66"/>
                </a:solidFill>
                <a:latin typeface="Trebuchet MS"/>
                <a:cs typeface="Trebuchet MS"/>
              </a:rPr>
              <a:t>®</a:t>
            </a:r>
            <a:endParaRPr sz="385" baseline="27777">
              <a:latin typeface="Trebuchet MS"/>
              <a:cs typeface="Trebuchet MS"/>
            </a:endParaRPr>
          </a:p>
        </p:txBody>
      </p:sp>
      <p:grpSp>
        <p:nvGrpSpPr>
          <p:cNvPr id="8" name="object 2">
            <a:extLst>
              <a:ext uri="{FF2B5EF4-FFF2-40B4-BE49-F238E27FC236}">
                <a16:creationId xmlns:a16="http://schemas.microsoft.com/office/drawing/2014/main" id="{35CCD46E-3058-451A-8689-724E59E266F4}"/>
              </a:ext>
            </a:extLst>
          </p:cNvPr>
          <p:cNvGrpSpPr/>
          <p:nvPr/>
        </p:nvGrpSpPr>
        <p:grpSpPr>
          <a:xfrm>
            <a:off x="1205345" y="1471354"/>
            <a:ext cx="7252855" cy="4700846"/>
            <a:chOff x="1205345" y="1471354"/>
            <a:chExt cx="7252855" cy="4700846"/>
          </a:xfrm>
        </p:grpSpPr>
        <p:pic>
          <p:nvPicPr>
            <p:cNvPr id="9" name="object 3">
              <a:extLst>
                <a:ext uri="{FF2B5EF4-FFF2-40B4-BE49-F238E27FC236}">
                  <a16:creationId xmlns:a16="http://schemas.microsoft.com/office/drawing/2014/main" id="{167EDF00-F1CB-4297-898F-966DB726657E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05345" y="1471354"/>
              <a:ext cx="7252855" cy="4700846"/>
            </a:xfrm>
            <a:prstGeom prst="rect">
              <a:avLst/>
            </a:prstGeom>
          </p:spPr>
        </p:pic>
        <p:pic>
          <p:nvPicPr>
            <p:cNvPr id="10" name="object 4">
              <a:extLst>
                <a:ext uri="{FF2B5EF4-FFF2-40B4-BE49-F238E27FC236}">
                  <a16:creationId xmlns:a16="http://schemas.microsoft.com/office/drawing/2014/main" id="{0BDE14C0-F568-488F-8E23-523C2FE387E1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52678" y="1745693"/>
              <a:ext cx="6195922" cy="3933797"/>
            </a:xfrm>
            <a:prstGeom prst="rect">
              <a:avLst/>
            </a:prstGeom>
          </p:spPr>
        </p:pic>
        <p:sp>
          <p:nvSpPr>
            <p:cNvPr id="12" name="object 6">
              <a:extLst>
                <a:ext uri="{FF2B5EF4-FFF2-40B4-BE49-F238E27FC236}">
                  <a16:creationId xmlns:a16="http://schemas.microsoft.com/office/drawing/2014/main" id="{856209BF-BCE5-4AEC-8350-6812E1D778C8}"/>
                </a:ext>
              </a:extLst>
            </p:cNvPr>
            <p:cNvSpPr/>
            <p:nvPr/>
          </p:nvSpPr>
          <p:spPr>
            <a:xfrm>
              <a:off x="1207423" y="1473430"/>
              <a:ext cx="7174577" cy="4546369"/>
            </a:xfrm>
            <a:custGeom>
              <a:avLst/>
              <a:gdLst/>
              <a:ahLst/>
              <a:cxnLst/>
              <a:rect l="l" t="t" r="r" b="b"/>
              <a:pathLst>
                <a:path w="5141595" h="3429000">
                  <a:moveTo>
                    <a:pt x="0" y="0"/>
                  </a:moveTo>
                  <a:lnTo>
                    <a:pt x="5141421" y="0"/>
                  </a:lnTo>
                  <a:lnTo>
                    <a:pt x="5141421" y="3428999"/>
                  </a:lnTo>
                  <a:lnTo>
                    <a:pt x="0" y="3428999"/>
                  </a:lnTo>
                  <a:lnTo>
                    <a:pt x="0" y="0"/>
                  </a:lnTo>
                  <a:close/>
                </a:path>
              </a:pathLst>
            </a:custGeom>
            <a:ln w="1246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269994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/>
          <p:nvPr/>
        </p:nvSpPr>
        <p:spPr>
          <a:xfrm>
            <a:off x="457200" y="1600200"/>
            <a:ext cx="8534400" cy="685333"/>
          </a:xfrm>
          <a:prstGeom prst="rect">
            <a:avLst/>
          </a:prstGeom>
        </p:spPr>
        <p:txBody>
          <a:bodyPr vert="horz" wrap="square" lIns="0" tIns="8145" rIns="0" bIns="0" rtlCol="0">
            <a:spAutoFit/>
          </a:bodyPr>
          <a:lstStyle/>
          <a:p>
            <a:pPr marL="55790" algn="ctr">
              <a:spcBef>
                <a:spcPts val="64"/>
              </a:spcBef>
            </a:pPr>
            <a:r>
              <a:rPr lang="it-IT" sz="4400" b="1" dirty="0">
                <a:solidFill>
                  <a:schemeClr val="accent2">
                    <a:lumMod val="75000"/>
                  </a:schemeClr>
                </a:solidFill>
              </a:rPr>
              <a:t>PDTA: </a:t>
            </a:r>
            <a:r>
              <a:rPr lang="it-IT" sz="4400" b="1" i="1" dirty="0">
                <a:solidFill>
                  <a:schemeClr val="accent2">
                    <a:lumMod val="75000"/>
                  </a:schemeClr>
                </a:solidFill>
              </a:rPr>
              <a:t>generalità</a:t>
            </a:r>
            <a:endParaRPr sz="4400" b="1" i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/>
          <p:nvPr/>
        </p:nvSpPr>
        <p:spPr>
          <a:xfrm>
            <a:off x="457200" y="1600200"/>
            <a:ext cx="8534400" cy="3388509"/>
          </a:xfrm>
          <a:prstGeom prst="rect">
            <a:avLst/>
          </a:prstGeom>
        </p:spPr>
        <p:txBody>
          <a:bodyPr vert="horz" wrap="square" lIns="0" tIns="8145" rIns="0" bIns="0" rtlCol="0">
            <a:spAutoFit/>
          </a:bodyPr>
          <a:lstStyle/>
          <a:p>
            <a:pPr marL="55790">
              <a:spcBef>
                <a:spcPts val="64"/>
              </a:spcBef>
            </a:pPr>
            <a:r>
              <a:rPr sz="2400" b="1" dirty="0">
                <a:solidFill>
                  <a:schemeClr val="accent2">
                    <a:lumMod val="75000"/>
                  </a:schemeClr>
                </a:solidFill>
              </a:rPr>
              <a:t>Percorso Assistenziale = Care Pathway</a:t>
            </a:r>
          </a:p>
          <a:p>
            <a:pPr>
              <a:spcBef>
                <a:spcPts val="29"/>
              </a:spcBef>
            </a:pPr>
            <a:endParaRPr sz="2800" dirty="0">
              <a:latin typeface="Calibri"/>
              <a:cs typeface="Calibri"/>
            </a:endParaRPr>
          </a:p>
          <a:p>
            <a:pPr marL="8145">
              <a:lnSpc>
                <a:spcPct val="150000"/>
              </a:lnSpc>
            </a:pPr>
            <a:r>
              <a:rPr sz="2800" spc="-3" dirty="0">
                <a:solidFill>
                  <a:srgbClr val="00457D"/>
                </a:solidFill>
                <a:latin typeface="Calibri"/>
                <a:cs typeface="Calibri"/>
              </a:rPr>
              <a:t>= </a:t>
            </a:r>
            <a:r>
              <a:rPr sz="2800" spc="-3" dirty="0" err="1">
                <a:solidFill>
                  <a:srgbClr val="00457D"/>
                </a:solidFill>
                <a:latin typeface="Calibri"/>
                <a:cs typeface="Calibri"/>
              </a:rPr>
              <a:t>percorso</a:t>
            </a:r>
            <a:r>
              <a:rPr sz="2800" spc="-3" dirty="0">
                <a:solidFill>
                  <a:srgbClr val="00457D"/>
                </a:solidFill>
                <a:latin typeface="Calibri"/>
                <a:cs typeface="Calibri"/>
              </a:rPr>
              <a:t> </a:t>
            </a:r>
            <a:r>
              <a:rPr sz="2800" spc="-3" dirty="0" err="1">
                <a:solidFill>
                  <a:srgbClr val="00457D"/>
                </a:solidFill>
                <a:latin typeface="Calibri"/>
                <a:cs typeface="Calibri"/>
              </a:rPr>
              <a:t>clinico-assistenziale</a:t>
            </a:r>
            <a:endParaRPr lang="it-IT" sz="2800" spc="-3" dirty="0">
              <a:solidFill>
                <a:srgbClr val="00457D"/>
              </a:solidFill>
              <a:latin typeface="Calibri"/>
              <a:cs typeface="Calibri"/>
            </a:endParaRPr>
          </a:p>
          <a:p>
            <a:pPr marL="8145">
              <a:lnSpc>
                <a:spcPct val="150000"/>
              </a:lnSpc>
            </a:pPr>
            <a:r>
              <a:rPr sz="2800" spc="-3" dirty="0">
                <a:solidFill>
                  <a:srgbClr val="00457D"/>
                </a:solidFill>
                <a:latin typeface="Calibri"/>
                <a:cs typeface="Calibri"/>
              </a:rPr>
              <a:t>= </a:t>
            </a:r>
            <a:r>
              <a:rPr sz="2800" spc="-3" dirty="0" err="1">
                <a:solidFill>
                  <a:srgbClr val="00457D"/>
                </a:solidFill>
                <a:latin typeface="Calibri"/>
                <a:cs typeface="Calibri"/>
              </a:rPr>
              <a:t>percorso</a:t>
            </a:r>
            <a:r>
              <a:rPr sz="2800" spc="-3" dirty="0">
                <a:solidFill>
                  <a:srgbClr val="00457D"/>
                </a:solidFill>
                <a:latin typeface="Calibri"/>
                <a:cs typeface="Calibri"/>
              </a:rPr>
              <a:t>/</a:t>
            </a:r>
            <a:r>
              <a:rPr sz="2800" spc="-3" dirty="0" err="1">
                <a:solidFill>
                  <a:srgbClr val="00457D"/>
                </a:solidFill>
                <a:latin typeface="Calibri"/>
                <a:cs typeface="Calibri"/>
              </a:rPr>
              <a:t>profilo</a:t>
            </a:r>
            <a:r>
              <a:rPr sz="2800" spc="-3" dirty="0">
                <a:solidFill>
                  <a:srgbClr val="00457D"/>
                </a:solidFill>
                <a:latin typeface="Calibri"/>
                <a:cs typeface="Calibri"/>
              </a:rPr>
              <a:t> (</a:t>
            </a:r>
            <a:r>
              <a:rPr sz="2800" spc="-3" dirty="0" err="1">
                <a:solidFill>
                  <a:srgbClr val="00457D"/>
                </a:solidFill>
                <a:latin typeface="Calibri"/>
                <a:cs typeface="Calibri"/>
              </a:rPr>
              <a:t>integrato</a:t>
            </a:r>
            <a:r>
              <a:rPr sz="2800" spc="-3" dirty="0">
                <a:solidFill>
                  <a:srgbClr val="00457D"/>
                </a:solidFill>
                <a:latin typeface="Calibri"/>
                <a:cs typeface="Calibri"/>
              </a:rPr>
              <a:t>) di </a:t>
            </a:r>
            <a:r>
              <a:rPr sz="2800" spc="-3" dirty="0" err="1">
                <a:solidFill>
                  <a:srgbClr val="00457D"/>
                </a:solidFill>
                <a:latin typeface="Calibri"/>
                <a:cs typeface="Calibri"/>
              </a:rPr>
              <a:t>cura</a:t>
            </a:r>
            <a:endParaRPr lang="it-IT" sz="2800" spc="-3" dirty="0">
              <a:solidFill>
                <a:srgbClr val="00457D"/>
              </a:solidFill>
              <a:latin typeface="Calibri"/>
              <a:cs typeface="Calibri"/>
            </a:endParaRPr>
          </a:p>
          <a:p>
            <a:pPr marL="8145">
              <a:lnSpc>
                <a:spcPct val="150000"/>
              </a:lnSpc>
            </a:pPr>
            <a:r>
              <a:rPr sz="2800" spc="-3" dirty="0">
                <a:solidFill>
                  <a:srgbClr val="00457D"/>
                </a:solidFill>
                <a:latin typeface="Calibri"/>
                <a:cs typeface="Calibri"/>
              </a:rPr>
              <a:t>= </a:t>
            </a:r>
            <a:r>
              <a:rPr sz="2800" spc="-3" dirty="0" err="1">
                <a:solidFill>
                  <a:srgbClr val="00457D"/>
                </a:solidFill>
                <a:latin typeface="Calibri"/>
                <a:cs typeface="Calibri"/>
              </a:rPr>
              <a:t>percorso</a:t>
            </a:r>
            <a:r>
              <a:rPr sz="2800" spc="-3" dirty="0">
                <a:solidFill>
                  <a:srgbClr val="00457D"/>
                </a:solidFill>
                <a:latin typeface="Calibri"/>
                <a:cs typeface="Calibri"/>
              </a:rPr>
              <a:t> </a:t>
            </a:r>
            <a:r>
              <a:rPr sz="2800" spc="-3" dirty="0" err="1">
                <a:solidFill>
                  <a:srgbClr val="00457D"/>
                </a:solidFill>
                <a:latin typeface="Calibri"/>
                <a:cs typeface="Calibri"/>
              </a:rPr>
              <a:t>diagnostico-terapeutico</a:t>
            </a:r>
            <a:endParaRPr lang="it-IT" sz="2800" spc="-3" dirty="0">
              <a:solidFill>
                <a:srgbClr val="00457D"/>
              </a:solidFill>
              <a:latin typeface="Calibri"/>
              <a:cs typeface="Calibri"/>
            </a:endParaRPr>
          </a:p>
          <a:p>
            <a:pPr marL="8145">
              <a:lnSpc>
                <a:spcPct val="150000"/>
              </a:lnSpc>
            </a:pPr>
            <a:r>
              <a:rPr sz="2800" spc="-3" dirty="0">
                <a:solidFill>
                  <a:srgbClr val="00457D"/>
                </a:solidFill>
                <a:latin typeface="Calibri"/>
                <a:cs typeface="Calibri"/>
              </a:rPr>
              <a:t>= </a:t>
            </a:r>
            <a:r>
              <a:rPr sz="2800" b="1" spc="-3" dirty="0" err="1">
                <a:solidFill>
                  <a:schemeClr val="accent5">
                    <a:lumMod val="50000"/>
                  </a:schemeClr>
                </a:solidFill>
                <a:latin typeface="Calibri"/>
                <a:cs typeface="Calibri"/>
              </a:rPr>
              <a:t>percorso</a:t>
            </a:r>
            <a:r>
              <a:rPr sz="2800" b="1" spc="-3" dirty="0">
                <a:solidFill>
                  <a:schemeClr val="accent5">
                    <a:lumMod val="50000"/>
                  </a:schemeClr>
                </a:solidFill>
                <a:latin typeface="Calibri"/>
                <a:cs typeface="Calibri"/>
              </a:rPr>
              <a:t> </a:t>
            </a:r>
            <a:r>
              <a:rPr sz="2800" b="1" spc="-3" dirty="0" err="1">
                <a:solidFill>
                  <a:schemeClr val="accent5">
                    <a:lumMod val="50000"/>
                  </a:schemeClr>
                </a:solidFill>
                <a:latin typeface="Calibri"/>
                <a:cs typeface="Calibri"/>
              </a:rPr>
              <a:t>diagnostico-terapeutico-assistenziale</a:t>
            </a:r>
            <a:r>
              <a:rPr sz="2800" b="1" spc="-3" dirty="0">
                <a:solidFill>
                  <a:schemeClr val="accent5">
                    <a:lumMod val="50000"/>
                  </a:schemeClr>
                </a:solidFill>
                <a:latin typeface="Calibri"/>
                <a:cs typeface="Calibri"/>
              </a:rPr>
              <a:t>  (PDTA)</a:t>
            </a:r>
          </a:p>
        </p:txBody>
      </p:sp>
    </p:spTree>
    <p:extLst>
      <p:ext uri="{BB962C8B-B14F-4D97-AF65-F5344CB8AC3E}">
        <p14:creationId xmlns:p14="http://schemas.microsoft.com/office/powerpoint/2010/main" val="1281627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43200" y="385310"/>
            <a:ext cx="6324600" cy="346779"/>
          </a:xfrm>
          <a:prstGeom prst="rect">
            <a:avLst/>
          </a:prstGeom>
        </p:spPr>
        <p:txBody>
          <a:bodyPr vert="horz" wrap="square" lIns="0" tIns="8145" rIns="0" bIns="0" rtlCol="0">
            <a:spAutoFit/>
          </a:bodyPr>
          <a:lstStyle/>
          <a:p>
            <a:pPr marL="55790">
              <a:spcBef>
                <a:spcPts val="64"/>
              </a:spcBef>
            </a:pPr>
            <a:r>
              <a:rPr lang="it-IT" sz="2200" b="1" dirty="0">
                <a:solidFill>
                  <a:schemeClr val="accent2">
                    <a:lumMod val="75000"/>
                  </a:schemeClr>
                </a:solidFill>
              </a:rPr>
              <a:t>PDTA = </a:t>
            </a:r>
            <a:r>
              <a:rPr sz="2200" b="1" dirty="0" err="1">
                <a:solidFill>
                  <a:schemeClr val="accent2">
                    <a:lumMod val="75000"/>
                  </a:schemeClr>
                </a:solidFill>
              </a:rPr>
              <a:t>Percorso</a:t>
            </a:r>
            <a:r>
              <a:rPr sz="2200" b="1" dirty="0">
                <a:solidFill>
                  <a:schemeClr val="accent2">
                    <a:lumMod val="75000"/>
                  </a:schemeClr>
                </a:solidFill>
              </a:rPr>
              <a:t> Assistenziale = </a:t>
            </a:r>
            <a:r>
              <a:rPr sz="2200" b="1" i="1" dirty="0">
                <a:solidFill>
                  <a:schemeClr val="accent2">
                    <a:lumMod val="75000"/>
                  </a:schemeClr>
                </a:solidFill>
              </a:rPr>
              <a:t>Care</a:t>
            </a:r>
            <a:r>
              <a:rPr sz="2200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sz="2200" b="1" i="1" dirty="0">
                <a:solidFill>
                  <a:schemeClr val="accent2">
                    <a:lumMod val="75000"/>
                  </a:schemeClr>
                </a:solidFill>
              </a:rPr>
              <a:t>Pathway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5800" y="1143000"/>
            <a:ext cx="7924800" cy="5156301"/>
          </a:xfrm>
          <a:prstGeom prst="rect">
            <a:avLst/>
          </a:prstGeom>
        </p:spPr>
        <p:txBody>
          <a:bodyPr vert="horz" wrap="square" lIns="0" tIns="8145" rIns="0" bIns="0" rtlCol="0">
            <a:spAutoFit/>
          </a:bodyPr>
          <a:lstStyle/>
          <a:p>
            <a:pPr marL="293895" marR="63120" indent="-285750" algn="just">
              <a:lnSpc>
                <a:spcPct val="99800"/>
              </a:lnSpc>
              <a:spcBef>
                <a:spcPts val="64"/>
              </a:spcBef>
              <a:buFont typeface="Wingdings" panose="05000000000000000000" pitchFamily="2" charset="2"/>
              <a:buChar char="q"/>
            </a:pPr>
            <a:r>
              <a:rPr lang="it-IT" b="1" spc="-3" dirty="0">
                <a:solidFill>
                  <a:srgbClr val="002060"/>
                </a:solidFill>
                <a:latin typeface="Calibri"/>
                <a:cs typeface="Calibri"/>
              </a:rPr>
              <a:t>P</a:t>
            </a:r>
            <a:r>
              <a:rPr b="1" spc="-3" dirty="0" err="1">
                <a:solidFill>
                  <a:srgbClr val="002060"/>
                </a:solidFill>
                <a:latin typeface="Calibri"/>
                <a:cs typeface="Calibri"/>
              </a:rPr>
              <a:t>iani</a:t>
            </a:r>
            <a:r>
              <a:rPr b="1" spc="-3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b="1" spc="-3" dirty="0" err="1">
                <a:solidFill>
                  <a:srgbClr val="002060"/>
                </a:solidFill>
                <a:latin typeface="Calibri"/>
                <a:cs typeface="Calibri"/>
              </a:rPr>
              <a:t>interdisciplinari</a:t>
            </a:r>
            <a:r>
              <a:rPr b="1" spc="-3" dirty="0">
                <a:solidFill>
                  <a:srgbClr val="002060"/>
                </a:solidFill>
                <a:latin typeface="Calibri"/>
                <a:cs typeface="Calibri"/>
              </a:rPr>
              <a:t> di</a:t>
            </a:r>
            <a:r>
              <a:rPr lang="it-IT" b="1" spc="-3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b="1" spc="-3" dirty="0" err="1">
                <a:solidFill>
                  <a:srgbClr val="002060"/>
                </a:solidFill>
                <a:latin typeface="Calibri"/>
                <a:cs typeface="Calibri"/>
              </a:rPr>
              <a:t>assistenza</a:t>
            </a:r>
            <a:r>
              <a:rPr lang="it-IT" b="1" spc="-3" dirty="0">
                <a:solidFill>
                  <a:srgbClr val="002060"/>
                </a:solidFill>
                <a:latin typeface="Calibri"/>
                <a:cs typeface="Calibri"/>
              </a:rPr>
              <a:t> e cura </a:t>
            </a:r>
            <a:r>
              <a:rPr lang="it-IT" spc="-3" dirty="0">
                <a:latin typeface="Calibri"/>
                <a:cs typeface="Calibri"/>
              </a:rPr>
              <a:t>per specifici domini clinici</a:t>
            </a:r>
            <a:r>
              <a:rPr spc="-3" dirty="0">
                <a:latin typeface="Calibri"/>
                <a:cs typeface="Calibri"/>
              </a:rPr>
              <a:t>, costruiti sulla base </a:t>
            </a:r>
            <a:r>
              <a:rPr lang="it-IT" spc="-3" dirty="0">
                <a:latin typeface="Calibri"/>
                <a:cs typeface="Calibri"/>
              </a:rPr>
              <a:t>delle più avanzate evidenze scientifiche e </a:t>
            </a:r>
            <a:r>
              <a:rPr spc="-3" dirty="0" err="1">
                <a:latin typeface="Calibri"/>
                <a:cs typeface="Calibri"/>
              </a:rPr>
              <a:t>delle</a:t>
            </a:r>
            <a:r>
              <a:rPr spc="-3" dirty="0">
                <a:latin typeface="Calibri"/>
                <a:cs typeface="Calibri"/>
              </a:rPr>
              <a:t> </a:t>
            </a:r>
            <a:r>
              <a:rPr spc="-3" dirty="0" err="1">
                <a:latin typeface="Calibri"/>
                <a:cs typeface="Calibri"/>
              </a:rPr>
              <a:t>migliori</a:t>
            </a:r>
            <a:r>
              <a:rPr spc="-3" dirty="0">
                <a:latin typeface="Calibri"/>
                <a:cs typeface="Calibri"/>
              </a:rPr>
              <a:t> </a:t>
            </a:r>
            <a:r>
              <a:rPr spc="-3" dirty="0" err="1">
                <a:latin typeface="Calibri"/>
                <a:cs typeface="Calibri"/>
              </a:rPr>
              <a:t>pratiche</a:t>
            </a:r>
            <a:r>
              <a:rPr lang="it-IT" spc="-3" dirty="0">
                <a:latin typeface="Calibri"/>
                <a:cs typeface="Calibri"/>
              </a:rPr>
              <a:t> </a:t>
            </a:r>
            <a:r>
              <a:rPr spc="-3" dirty="0" err="1">
                <a:latin typeface="Calibri"/>
                <a:cs typeface="Calibri"/>
              </a:rPr>
              <a:t>cliniche</a:t>
            </a:r>
            <a:r>
              <a:rPr spc="-3" dirty="0">
                <a:latin typeface="Calibri"/>
                <a:cs typeface="Calibri"/>
              </a:rPr>
              <a:t>, </a:t>
            </a:r>
            <a:r>
              <a:rPr spc="-3" dirty="0" err="1">
                <a:latin typeface="Calibri"/>
                <a:cs typeface="Calibri"/>
              </a:rPr>
              <a:t>che</a:t>
            </a:r>
            <a:r>
              <a:rPr lang="it-IT" spc="-3" dirty="0">
                <a:latin typeface="Calibri"/>
                <a:cs typeface="Calibri"/>
              </a:rPr>
              <a:t> realizzano</a:t>
            </a:r>
            <a:r>
              <a:rPr spc="-3" dirty="0">
                <a:latin typeface="Calibri"/>
                <a:cs typeface="Calibri"/>
              </a:rPr>
              <a:t> </a:t>
            </a:r>
            <a:r>
              <a:rPr lang="it-IT" spc="-3" dirty="0">
                <a:latin typeface="Calibri"/>
                <a:cs typeface="Calibri"/>
              </a:rPr>
              <a:t>ed erogano trattamenti</a:t>
            </a:r>
            <a:r>
              <a:rPr spc="-3" dirty="0">
                <a:latin typeface="Calibri"/>
                <a:cs typeface="Calibri"/>
              </a:rPr>
              <a:t> </a:t>
            </a:r>
            <a:r>
              <a:rPr spc="-3" dirty="0" err="1">
                <a:latin typeface="Calibri"/>
                <a:cs typeface="Calibri"/>
              </a:rPr>
              <a:t>coordinati</a:t>
            </a:r>
            <a:r>
              <a:rPr spc="-3" dirty="0">
                <a:latin typeface="Calibri"/>
                <a:cs typeface="Calibri"/>
              </a:rPr>
              <a:t> e</a:t>
            </a:r>
            <a:r>
              <a:rPr lang="it-IT" spc="-3" dirty="0">
                <a:latin typeface="Calibri"/>
                <a:cs typeface="Calibri"/>
              </a:rPr>
              <a:t> integrati </a:t>
            </a:r>
            <a:r>
              <a:rPr spc="-3" dirty="0">
                <a:latin typeface="Calibri"/>
                <a:cs typeface="Calibri"/>
              </a:rPr>
              <a:t>al fine di ottenere il miglior </a:t>
            </a:r>
            <a:r>
              <a:rPr spc="-3" dirty="0" err="1">
                <a:latin typeface="Calibri"/>
                <a:cs typeface="Calibri"/>
              </a:rPr>
              <a:t>risultato</a:t>
            </a:r>
            <a:r>
              <a:rPr spc="-3" dirty="0">
                <a:latin typeface="Calibri"/>
                <a:cs typeface="Calibri"/>
              </a:rPr>
              <a:t> </a:t>
            </a:r>
            <a:r>
              <a:rPr lang="it-IT" spc="-3" dirty="0">
                <a:latin typeface="Calibri"/>
                <a:cs typeface="Calibri"/>
              </a:rPr>
              <a:t>possibile </a:t>
            </a:r>
            <a:r>
              <a:rPr spc="-3" dirty="0">
                <a:latin typeface="Calibri"/>
                <a:cs typeface="Calibri"/>
              </a:rPr>
              <a:t>di </a:t>
            </a:r>
            <a:r>
              <a:rPr lang="it-IT" spc="-3" dirty="0">
                <a:latin typeface="Calibri"/>
                <a:cs typeface="Calibri"/>
              </a:rPr>
              <a:t>tutela della </a:t>
            </a:r>
            <a:r>
              <a:rPr spc="-3" dirty="0">
                <a:latin typeface="Calibri"/>
                <a:cs typeface="Calibri"/>
              </a:rPr>
              <a:t>salute.</a:t>
            </a:r>
          </a:p>
          <a:p>
            <a:pPr marL="285750" indent="-285750" algn="just">
              <a:spcBef>
                <a:spcPts val="32"/>
              </a:spcBef>
              <a:buFont typeface="Wingdings" panose="05000000000000000000" pitchFamily="2" charset="2"/>
              <a:buChar char="q"/>
            </a:pPr>
            <a:endParaRPr dirty="0">
              <a:latin typeface="Calibri"/>
              <a:cs typeface="Calibri"/>
            </a:endParaRPr>
          </a:p>
          <a:p>
            <a:pPr marL="293895" marR="63120" indent="-285750" algn="just">
              <a:lnSpc>
                <a:spcPct val="99800"/>
              </a:lnSpc>
              <a:buFont typeface="Wingdings" panose="05000000000000000000" pitchFamily="2" charset="2"/>
              <a:buChar char="q"/>
            </a:pPr>
            <a:r>
              <a:rPr spc="-3" dirty="0">
                <a:latin typeface="Calibri"/>
                <a:cs typeface="Calibri"/>
              </a:rPr>
              <a:t>Lo</a:t>
            </a:r>
            <a:r>
              <a:rPr spc="3" dirty="0">
                <a:latin typeface="Calibri"/>
                <a:cs typeface="Calibri"/>
              </a:rPr>
              <a:t> </a:t>
            </a:r>
            <a:r>
              <a:rPr spc="-3" dirty="0">
                <a:latin typeface="Calibri"/>
                <a:cs typeface="Calibri"/>
              </a:rPr>
              <a:t>scopo</a:t>
            </a:r>
            <a:r>
              <a:rPr spc="3" dirty="0">
                <a:latin typeface="Calibri"/>
                <a:cs typeface="Calibri"/>
              </a:rPr>
              <a:t> </a:t>
            </a:r>
            <a:r>
              <a:rPr spc="-3" dirty="0">
                <a:latin typeface="Calibri"/>
                <a:cs typeface="Calibri"/>
              </a:rPr>
              <a:t>dei</a:t>
            </a:r>
            <a:r>
              <a:rPr spc="3" dirty="0">
                <a:latin typeface="Calibri"/>
                <a:cs typeface="Calibri"/>
              </a:rPr>
              <a:t> </a:t>
            </a:r>
            <a:r>
              <a:rPr b="1" i="1" spc="-3" dirty="0">
                <a:latin typeface="Calibri"/>
                <a:cs typeface="Calibri"/>
              </a:rPr>
              <a:t>PDTA</a:t>
            </a:r>
            <a:r>
              <a:rPr spc="3" dirty="0">
                <a:latin typeface="Calibri"/>
                <a:cs typeface="Calibri"/>
              </a:rPr>
              <a:t> </a:t>
            </a:r>
            <a:r>
              <a:rPr spc="-3" dirty="0">
                <a:latin typeface="Calibri"/>
                <a:cs typeface="Calibri"/>
              </a:rPr>
              <a:t>è</a:t>
            </a:r>
            <a:r>
              <a:rPr dirty="0">
                <a:latin typeface="Calibri"/>
                <a:cs typeface="Calibri"/>
              </a:rPr>
              <a:t> </a:t>
            </a:r>
            <a:r>
              <a:rPr spc="-3" dirty="0">
                <a:latin typeface="Calibri"/>
                <a:cs typeface="Calibri"/>
              </a:rPr>
              <a:t>di</a:t>
            </a:r>
            <a:r>
              <a:rPr spc="3" dirty="0">
                <a:latin typeface="Calibri"/>
                <a:cs typeface="Calibri"/>
              </a:rPr>
              <a:t> </a:t>
            </a:r>
            <a:r>
              <a:rPr lang="it-IT" spc="-3" dirty="0">
                <a:latin typeface="Calibri"/>
                <a:cs typeface="Calibri"/>
              </a:rPr>
              <a:t>favorire</a:t>
            </a:r>
            <a:r>
              <a:rPr spc="3" dirty="0">
                <a:latin typeface="Calibri"/>
                <a:cs typeface="Calibri"/>
              </a:rPr>
              <a:t> </a:t>
            </a:r>
            <a:r>
              <a:rPr lang="it-IT" spc="-3" dirty="0">
                <a:latin typeface="Calibri"/>
                <a:cs typeface="Calibri"/>
              </a:rPr>
              <a:t>modelli di</a:t>
            </a:r>
            <a:r>
              <a:rPr spc="3" dirty="0">
                <a:latin typeface="Calibri"/>
                <a:cs typeface="Calibri"/>
              </a:rPr>
              <a:t> </a:t>
            </a:r>
            <a:r>
              <a:rPr spc="-3" dirty="0" err="1">
                <a:latin typeface="Calibri"/>
                <a:cs typeface="Calibri"/>
              </a:rPr>
              <a:t>assistenza</a:t>
            </a:r>
            <a:r>
              <a:rPr spc="3" dirty="0">
                <a:latin typeface="Calibri"/>
                <a:cs typeface="Calibri"/>
              </a:rPr>
              <a:t> </a:t>
            </a:r>
            <a:r>
              <a:rPr lang="it-IT" spc="3" dirty="0">
                <a:latin typeface="Calibri"/>
                <a:cs typeface="Calibri"/>
              </a:rPr>
              <a:t>e cura </a:t>
            </a:r>
            <a:r>
              <a:rPr spc="-3" dirty="0">
                <a:latin typeface="Calibri"/>
                <a:cs typeface="Calibri"/>
              </a:rPr>
              <a:t>con</a:t>
            </a:r>
            <a:r>
              <a:rPr dirty="0">
                <a:latin typeface="Calibri"/>
                <a:cs typeface="Calibri"/>
              </a:rPr>
              <a:t> </a:t>
            </a:r>
            <a:r>
              <a:rPr spc="-3" dirty="0" err="1">
                <a:latin typeface="Calibri"/>
                <a:cs typeface="Calibri"/>
              </a:rPr>
              <a:t>elevati</a:t>
            </a:r>
            <a:r>
              <a:rPr spc="-3" dirty="0">
                <a:latin typeface="Calibri"/>
                <a:cs typeface="Calibri"/>
              </a:rPr>
              <a:t> standard</a:t>
            </a:r>
            <a:r>
              <a:rPr spc="6" dirty="0">
                <a:latin typeface="Calibri"/>
                <a:cs typeface="Calibri"/>
              </a:rPr>
              <a:t> </a:t>
            </a:r>
            <a:r>
              <a:rPr spc="-3" dirty="0">
                <a:latin typeface="Calibri"/>
                <a:cs typeface="Calibri"/>
              </a:rPr>
              <a:t>qualitativi</a:t>
            </a:r>
            <a:r>
              <a:rPr spc="10" dirty="0">
                <a:latin typeface="Calibri"/>
                <a:cs typeface="Calibri"/>
              </a:rPr>
              <a:t> </a:t>
            </a:r>
            <a:r>
              <a:rPr spc="-3" dirty="0">
                <a:latin typeface="Calibri"/>
                <a:cs typeface="Calibri"/>
              </a:rPr>
              <a:t>a</a:t>
            </a:r>
            <a:r>
              <a:rPr spc="6" dirty="0">
                <a:latin typeface="Calibri"/>
                <a:cs typeface="Calibri"/>
              </a:rPr>
              <a:t> </a:t>
            </a:r>
            <a:r>
              <a:rPr spc="-3" dirty="0">
                <a:latin typeface="Calibri"/>
                <a:cs typeface="Calibri"/>
              </a:rPr>
              <a:t>partire</a:t>
            </a:r>
            <a:r>
              <a:rPr spc="10" dirty="0">
                <a:latin typeface="Calibri"/>
                <a:cs typeface="Calibri"/>
              </a:rPr>
              <a:t> </a:t>
            </a:r>
            <a:r>
              <a:rPr spc="-3" dirty="0">
                <a:latin typeface="Calibri"/>
                <a:cs typeface="Calibri"/>
              </a:rPr>
              <a:t>dagli</a:t>
            </a:r>
            <a:r>
              <a:rPr spc="13" dirty="0">
                <a:latin typeface="Calibri"/>
                <a:cs typeface="Calibri"/>
              </a:rPr>
              <a:t> </a:t>
            </a:r>
            <a:r>
              <a:rPr b="1" u="sng" spc="-3" dirty="0">
                <a:solidFill>
                  <a:schemeClr val="tx2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esiti</a:t>
            </a:r>
            <a:r>
              <a:rPr b="1" u="sng" spc="6" dirty="0">
                <a:solidFill>
                  <a:schemeClr val="tx2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b="1" u="sng" spc="-3" dirty="0">
                <a:solidFill>
                  <a:schemeClr val="tx2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di</a:t>
            </a:r>
            <a:r>
              <a:rPr b="1" u="sng" spc="10" dirty="0">
                <a:solidFill>
                  <a:schemeClr val="tx2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b="1" u="sng" spc="-3" dirty="0">
                <a:solidFill>
                  <a:schemeClr val="tx2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salute</a:t>
            </a:r>
            <a:r>
              <a:rPr spc="-3" dirty="0">
                <a:latin typeface="Calibri"/>
                <a:cs typeface="Calibri"/>
              </a:rPr>
              <a:t>,</a:t>
            </a:r>
            <a:r>
              <a:rPr spc="10" dirty="0">
                <a:latin typeface="Calibri"/>
                <a:cs typeface="Calibri"/>
              </a:rPr>
              <a:t> </a:t>
            </a:r>
            <a:r>
              <a:rPr spc="-3" dirty="0" err="1">
                <a:latin typeface="Calibri"/>
                <a:cs typeface="Calibri"/>
              </a:rPr>
              <a:t>dalla</a:t>
            </a:r>
            <a:r>
              <a:rPr spc="6" dirty="0">
                <a:latin typeface="Calibri"/>
                <a:cs typeface="Calibri"/>
              </a:rPr>
              <a:t> </a:t>
            </a:r>
            <a:r>
              <a:rPr b="1" u="sng" spc="-3" dirty="0" err="1">
                <a:solidFill>
                  <a:schemeClr val="tx2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sicurezza</a:t>
            </a:r>
            <a:r>
              <a:rPr b="1" u="sng" spc="-163" dirty="0">
                <a:solidFill>
                  <a:schemeClr val="tx2"/>
                </a:solidFill>
                <a:latin typeface="Calibri"/>
                <a:cs typeface="Calibri"/>
              </a:rPr>
              <a:t> </a:t>
            </a:r>
            <a:r>
              <a:rPr b="1" u="sng" spc="-3" dirty="0">
                <a:solidFill>
                  <a:schemeClr val="tx2"/>
                </a:solidFill>
                <a:latin typeface="Calibri"/>
                <a:cs typeface="Calibri"/>
              </a:rPr>
              <a:t>delle</a:t>
            </a:r>
            <a:r>
              <a:rPr b="1" u="sng" spc="3" dirty="0">
                <a:solidFill>
                  <a:schemeClr val="tx2"/>
                </a:solidFill>
                <a:latin typeface="Calibri"/>
                <a:cs typeface="Calibri"/>
              </a:rPr>
              <a:t> </a:t>
            </a:r>
            <a:r>
              <a:rPr b="1" u="sng" spc="-3" dirty="0">
                <a:solidFill>
                  <a:schemeClr val="tx2"/>
                </a:solidFill>
                <a:latin typeface="Calibri"/>
                <a:cs typeface="Calibri"/>
              </a:rPr>
              <a:t>cure</a:t>
            </a:r>
            <a:r>
              <a:rPr spc="-3" dirty="0">
                <a:latin typeface="Calibri"/>
                <a:cs typeface="Calibri"/>
              </a:rPr>
              <a:t>,</a:t>
            </a:r>
            <a:r>
              <a:rPr spc="3" dirty="0">
                <a:latin typeface="Calibri"/>
                <a:cs typeface="Calibri"/>
              </a:rPr>
              <a:t> </a:t>
            </a:r>
            <a:r>
              <a:rPr spc="-3" dirty="0">
                <a:latin typeface="Calibri"/>
                <a:cs typeface="Calibri"/>
              </a:rPr>
              <a:t>dalla</a:t>
            </a:r>
            <a:r>
              <a:rPr dirty="0">
                <a:latin typeface="Calibri"/>
                <a:cs typeface="Calibri"/>
              </a:rPr>
              <a:t> </a:t>
            </a:r>
            <a:r>
              <a:rPr b="1" u="sng" spc="-3" dirty="0">
                <a:solidFill>
                  <a:schemeClr val="tx2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soddisfazione</a:t>
            </a:r>
            <a:r>
              <a:rPr b="1" u="sng" dirty="0">
                <a:solidFill>
                  <a:schemeClr val="tx2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b="1" u="sng" spc="-3" dirty="0">
                <a:solidFill>
                  <a:schemeClr val="tx2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dei</a:t>
            </a:r>
            <a:r>
              <a:rPr b="1" u="sng" spc="3" dirty="0">
                <a:solidFill>
                  <a:schemeClr val="tx2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b="1" u="sng" spc="-3" dirty="0">
                <a:solidFill>
                  <a:schemeClr val="tx2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pazienti</a:t>
            </a:r>
            <a:r>
              <a:rPr b="1" dirty="0">
                <a:solidFill>
                  <a:schemeClr val="tx2"/>
                </a:solidFill>
                <a:latin typeface="Calibri"/>
                <a:cs typeface="Calibri"/>
              </a:rPr>
              <a:t> </a:t>
            </a:r>
            <a:r>
              <a:rPr spc="-3" dirty="0">
                <a:latin typeface="Calibri"/>
                <a:cs typeface="Calibri"/>
              </a:rPr>
              <a:t>e</a:t>
            </a:r>
            <a:r>
              <a:rPr dirty="0">
                <a:latin typeface="Calibri"/>
                <a:cs typeface="Calibri"/>
              </a:rPr>
              <a:t> </a:t>
            </a:r>
            <a:r>
              <a:rPr spc="-3" dirty="0" err="1">
                <a:latin typeface="Calibri"/>
                <a:cs typeface="Calibri"/>
              </a:rPr>
              <a:t>dall’utilizzo</a:t>
            </a:r>
            <a:r>
              <a:rPr spc="-3" dirty="0">
                <a:latin typeface="Calibri"/>
                <a:cs typeface="Calibri"/>
              </a:rPr>
              <a:t> </a:t>
            </a:r>
            <a:r>
              <a:rPr spc="-3" dirty="0" err="1">
                <a:latin typeface="Calibri"/>
                <a:cs typeface="Calibri"/>
              </a:rPr>
              <a:t>razionale</a:t>
            </a:r>
            <a:r>
              <a:rPr spc="-3" dirty="0">
                <a:latin typeface="Calibri"/>
                <a:cs typeface="Calibri"/>
              </a:rPr>
              <a:t> ed</a:t>
            </a:r>
            <a:r>
              <a:rPr dirty="0">
                <a:latin typeface="Calibri"/>
                <a:cs typeface="Calibri"/>
              </a:rPr>
              <a:t> </a:t>
            </a:r>
            <a:r>
              <a:rPr spc="-3" dirty="0">
                <a:latin typeface="Calibri"/>
                <a:cs typeface="Calibri"/>
              </a:rPr>
              <a:t>efficiente delle</a:t>
            </a:r>
            <a:r>
              <a:rPr spc="3" dirty="0">
                <a:latin typeface="Calibri"/>
                <a:cs typeface="Calibri"/>
              </a:rPr>
              <a:t> </a:t>
            </a:r>
            <a:r>
              <a:rPr b="1" u="sng" spc="-3" dirty="0">
                <a:solidFill>
                  <a:schemeClr val="tx2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risorse</a:t>
            </a:r>
            <a:r>
              <a:rPr dirty="0">
                <a:latin typeface="Calibri"/>
                <a:cs typeface="Calibri"/>
              </a:rPr>
              <a:t> </a:t>
            </a:r>
            <a:r>
              <a:rPr spc="-3" dirty="0">
                <a:latin typeface="Calibri"/>
                <a:cs typeface="Calibri"/>
              </a:rPr>
              <a:t>a </a:t>
            </a:r>
            <a:r>
              <a:rPr spc="-3" dirty="0" err="1">
                <a:latin typeface="Calibri"/>
                <a:cs typeface="Calibri"/>
              </a:rPr>
              <a:t>disposizione</a:t>
            </a:r>
            <a:r>
              <a:rPr spc="-3" dirty="0">
                <a:latin typeface="Calibri"/>
                <a:cs typeface="Calibri"/>
              </a:rPr>
              <a:t>.</a:t>
            </a:r>
            <a:endParaRPr lang="it-IT" spc="-3" dirty="0">
              <a:latin typeface="Calibri"/>
              <a:cs typeface="Calibri"/>
            </a:endParaRPr>
          </a:p>
          <a:p>
            <a:pPr marL="293895" marR="63120" indent="-285750" algn="just">
              <a:lnSpc>
                <a:spcPct val="99800"/>
              </a:lnSpc>
              <a:buFont typeface="Wingdings" panose="05000000000000000000" pitchFamily="2" charset="2"/>
              <a:buChar char="q"/>
            </a:pPr>
            <a:endParaRPr lang="it-IT" spc="-3" dirty="0">
              <a:latin typeface="Calibri"/>
              <a:cs typeface="Calibri"/>
            </a:endParaRPr>
          </a:p>
          <a:p>
            <a:pPr marL="293895" marR="63120" indent="-285750" algn="just">
              <a:lnSpc>
                <a:spcPct val="99800"/>
              </a:lnSpc>
              <a:spcBef>
                <a:spcPts val="64"/>
              </a:spcBef>
              <a:buFont typeface="Wingdings" panose="05000000000000000000" pitchFamily="2" charset="2"/>
              <a:buChar char="q"/>
            </a:pPr>
            <a:r>
              <a:rPr lang="it-IT" spc="-3" dirty="0">
                <a:latin typeface="Calibri"/>
                <a:cs typeface="Calibri"/>
              </a:rPr>
              <a:t>Le caratteristiche che definiscono i percorsi includono:</a:t>
            </a:r>
          </a:p>
          <a:p>
            <a:pPr marL="751095" marR="63120" lvl="1" indent="-285750" algn="just">
              <a:lnSpc>
                <a:spcPct val="99800"/>
              </a:lnSpc>
              <a:spcBef>
                <a:spcPts val="13"/>
              </a:spcBef>
              <a:buFont typeface="Arial" panose="020B0604020202020204" pitchFamily="34" charset="0"/>
              <a:buChar char="•"/>
              <a:tabLst>
                <a:tab pos="79001" algn="l"/>
              </a:tabLst>
            </a:pPr>
            <a:r>
              <a:rPr lang="it-IT" sz="1600" b="1" i="1" spc="-3" dirty="0">
                <a:latin typeface="Calibri"/>
                <a:cs typeface="Calibri"/>
              </a:rPr>
              <a:t>la definizione esplicita degli obiettivi e degli elementi chiave dell’assistenza basati su evidenze, migliori pratiche e aspettative del paziente;</a:t>
            </a:r>
          </a:p>
          <a:p>
            <a:pPr marL="742950" marR="63120" lvl="1" indent="-285750" algn="just">
              <a:lnSpc>
                <a:spcPct val="99800"/>
              </a:lnSpc>
              <a:buFont typeface="Arial" panose="020B0604020202020204" pitchFamily="34" charset="0"/>
              <a:buChar char="•"/>
              <a:tabLst>
                <a:tab pos="79001" algn="l"/>
              </a:tabLst>
            </a:pPr>
            <a:r>
              <a:rPr lang="it-IT" sz="1600" b="1" i="1" spc="-3" dirty="0">
                <a:latin typeface="Calibri"/>
                <a:cs typeface="Calibri"/>
              </a:rPr>
              <a:t>la facilitazione di comunicazione, coordinamento dei ruoli e messa in sequenza delle attività di tutti gli attori coinvolti (team assistenziali multidisciplinari, pazienti e familiari);</a:t>
            </a:r>
          </a:p>
          <a:p>
            <a:pPr marL="751095" marR="63120" lvl="1" indent="-285750" algn="just">
              <a:lnSpc>
                <a:spcPct val="99800"/>
              </a:lnSpc>
              <a:spcBef>
                <a:spcPts val="6"/>
              </a:spcBef>
              <a:buFont typeface="Arial" panose="020B0604020202020204" pitchFamily="34" charset="0"/>
              <a:buChar char="•"/>
              <a:tabLst>
                <a:tab pos="79001" algn="l"/>
              </a:tabLst>
            </a:pPr>
            <a:r>
              <a:rPr lang="it-IT" sz="1600" b="1" i="1" spc="-3" dirty="0">
                <a:latin typeface="Calibri"/>
                <a:cs typeface="Calibri"/>
              </a:rPr>
              <a:t>la documentazione, il monitoraggio e la valutazione dei risultati attesi e del riesame sulla base degli eventuali scostamenti;</a:t>
            </a:r>
          </a:p>
          <a:p>
            <a:pPr marL="742950" marR="63120" lvl="1" indent="-285750" algn="just">
              <a:lnSpc>
                <a:spcPct val="99800"/>
              </a:lnSpc>
              <a:buFont typeface="Arial" panose="020B0604020202020204" pitchFamily="34" charset="0"/>
              <a:buChar char="•"/>
              <a:tabLst>
                <a:tab pos="79001" algn="l"/>
              </a:tabLst>
            </a:pPr>
            <a:r>
              <a:rPr lang="it-IT" sz="1600" b="1" i="1" spc="-3" dirty="0">
                <a:latin typeface="Calibri"/>
                <a:cs typeface="Calibri"/>
              </a:rPr>
              <a:t>l’identificazione delle appropriate risorse da allocare.</a:t>
            </a:r>
          </a:p>
          <a:p>
            <a:pPr marL="8145" marR="63120">
              <a:lnSpc>
                <a:spcPct val="99800"/>
              </a:lnSpc>
            </a:pPr>
            <a:endParaRPr sz="77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62A8C89E-36A8-4FCD-BEB5-24271C86B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3200" y="381000"/>
            <a:ext cx="6248400" cy="533400"/>
          </a:xfrm>
        </p:spPr>
        <p:txBody>
          <a:bodyPr>
            <a:normAutofit/>
          </a:bodyPr>
          <a:lstStyle/>
          <a:p>
            <a:pPr marL="0" indent="0">
              <a:buNone/>
              <a:tabLst>
                <a:tab pos="3763566" algn="l"/>
              </a:tabLst>
            </a:pPr>
            <a:r>
              <a:rPr lang="it-IT" sz="2400" b="1" dirty="0">
                <a:solidFill>
                  <a:schemeClr val="accent2">
                    <a:lumMod val="75000"/>
                  </a:schemeClr>
                </a:solidFill>
              </a:rPr>
              <a:t>PDTA: modalità di sviluppo e realizzazione </a:t>
            </a:r>
          </a:p>
          <a:p>
            <a:pPr lvl="0"/>
            <a:endParaRPr lang="it-IT" dirty="0"/>
          </a:p>
          <a:p>
            <a:pPr marL="0" indent="0">
              <a:buNone/>
              <a:tabLst>
                <a:tab pos="3763566" algn="l"/>
              </a:tabLst>
            </a:pPr>
            <a:endParaRPr lang="it-IT" sz="1500" dirty="0"/>
          </a:p>
          <a:p>
            <a:pPr marL="0" indent="0">
              <a:buNone/>
            </a:pPr>
            <a:endParaRPr lang="it-IT" dirty="0"/>
          </a:p>
        </p:txBody>
      </p:sp>
      <p:graphicFrame>
        <p:nvGraphicFramePr>
          <p:cNvPr id="6" name="Diagramma 5">
            <a:extLst>
              <a:ext uri="{FF2B5EF4-FFF2-40B4-BE49-F238E27FC236}">
                <a16:creationId xmlns:a16="http://schemas.microsoft.com/office/drawing/2014/main" id="{006F0FFB-C01E-45D2-A048-D5D4401BA1F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81097383"/>
              </p:ext>
            </p:extLst>
          </p:nvPr>
        </p:nvGraphicFramePr>
        <p:xfrm>
          <a:off x="762000" y="1219200"/>
          <a:ext cx="7772400" cy="495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89219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62A8C89E-36A8-4FCD-BEB5-24271C86B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66" y="1951110"/>
            <a:ext cx="8292765" cy="348853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it-IT" dirty="0"/>
          </a:p>
          <a:p>
            <a:pPr marL="0" indent="0">
              <a:buNone/>
              <a:tabLst>
                <a:tab pos="3763566" algn="l"/>
              </a:tabLst>
            </a:pPr>
            <a:r>
              <a:rPr lang="it-IT" sz="3225" dirty="0"/>
              <a:t> </a:t>
            </a:r>
          </a:p>
          <a:p>
            <a:pPr marL="1371600" lvl="4" indent="0">
              <a:buNone/>
              <a:tabLst>
                <a:tab pos="3763566" algn="l"/>
              </a:tabLst>
            </a:pPr>
            <a:endParaRPr lang="it-IT" sz="1500" dirty="0"/>
          </a:p>
          <a:p>
            <a:pPr marL="0" indent="0">
              <a:buNone/>
            </a:pPr>
            <a:endParaRPr lang="it-IT" dirty="0"/>
          </a:p>
        </p:txBody>
      </p:sp>
      <p:sp>
        <p:nvSpPr>
          <p:cNvPr id="9" name="Rettangolo 8"/>
          <p:cNvSpPr/>
          <p:nvPr/>
        </p:nvSpPr>
        <p:spPr>
          <a:xfrm>
            <a:off x="529766" y="1046703"/>
            <a:ext cx="7852234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it-IT" sz="2100" b="1" dirty="0">
                <a:solidFill>
                  <a:srgbClr val="C00000"/>
                </a:solidFill>
                <a:latin typeface="Calibri" panose="020F0502020204030204"/>
                <a:cs typeface="+mn-cs"/>
              </a:rPr>
              <a:t>Stratificazione pazienti con integrazione degli attori e dei servizi</a:t>
            </a: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034" y="1442743"/>
            <a:ext cx="6351059" cy="3712786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75A6D945-2561-4CA2-A603-8348BB64F4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9958" y="3825244"/>
            <a:ext cx="2762573" cy="2660570"/>
          </a:xfrm>
          <a:prstGeom prst="rect">
            <a:avLst/>
          </a:prstGeom>
        </p:spPr>
      </p:pic>
      <p:sp>
        <p:nvSpPr>
          <p:cNvPr id="7" name="Rettangolo 6">
            <a:extLst>
              <a:ext uri="{FF2B5EF4-FFF2-40B4-BE49-F238E27FC236}">
                <a16:creationId xmlns:a16="http://schemas.microsoft.com/office/drawing/2014/main" id="{4A0024C5-A05C-46A5-960E-CBFD3B6A19C8}"/>
              </a:ext>
            </a:extLst>
          </p:cNvPr>
          <p:cNvSpPr/>
          <p:nvPr/>
        </p:nvSpPr>
        <p:spPr>
          <a:xfrm>
            <a:off x="2931560" y="361850"/>
            <a:ext cx="58505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2400" b="1" dirty="0">
                <a:solidFill>
                  <a:schemeClr val="accent2">
                    <a:lumMod val="75000"/>
                  </a:schemeClr>
                </a:solidFill>
              </a:rPr>
              <a:t>Percorso Assistenziale Individuale (PAI)</a:t>
            </a:r>
          </a:p>
        </p:txBody>
      </p:sp>
    </p:spTree>
    <p:extLst>
      <p:ext uri="{BB962C8B-B14F-4D97-AF65-F5344CB8AC3E}">
        <p14:creationId xmlns:p14="http://schemas.microsoft.com/office/powerpoint/2010/main" val="1012685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/>
          <p:nvPr/>
        </p:nvSpPr>
        <p:spPr>
          <a:xfrm>
            <a:off x="1295400" y="1371600"/>
            <a:ext cx="7162800" cy="4027273"/>
          </a:xfrm>
          <a:prstGeom prst="rect">
            <a:avLst/>
          </a:prstGeom>
        </p:spPr>
        <p:txBody>
          <a:bodyPr vert="horz" wrap="square" lIns="0" tIns="8145" rIns="0" bIns="0" rtlCol="0">
            <a:spAutoFit/>
          </a:bodyPr>
          <a:lstStyle/>
          <a:p>
            <a:pPr marL="55790" algn="r">
              <a:spcBef>
                <a:spcPts val="64"/>
              </a:spcBef>
            </a:pPr>
            <a:r>
              <a:rPr lang="it-IT" sz="3200" b="1" dirty="0">
                <a:solidFill>
                  <a:schemeClr val="accent2">
                    <a:lumMod val="75000"/>
                  </a:schemeClr>
                </a:solidFill>
              </a:rPr>
              <a:t>PDTA: </a:t>
            </a:r>
            <a:r>
              <a:rPr lang="it-IT" sz="3200" b="1" i="1" dirty="0">
                <a:solidFill>
                  <a:schemeClr val="accent2">
                    <a:lumMod val="75000"/>
                  </a:schemeClr>
                </a:solidFill>
              </a:rPr>
              <a:t>componenti</a:t>
            </a:r>
          </a:p>
          <a:p>
            <a:pPr marL="398690" indent="-342900">
              <a:spcBef>
                <a:spcPts val="64"/>
              </a:spcBef>
              <a:buFont typeface="Wingdings" panose="05000000000000000000" pitchFamily="2" charset="2"/>
              <a:buChar char="q"/>
            </a:pPr>
            <a:endParaRPr lang="it-IT" sz="2000" b="1" i="1" dirty="0">
              <a:solidFill>
                <a:schemeClr val="accent2">
                  <a:lumMod val="75000"/>
                </a:schemeClr>
              </a:solidFill>
            </a:endParaRPr>
          </a:p>
          <a:p>
            <a:pPr marL="398690" indent="-342900">
              <a:spcBef>
                <a:spcPts val="64"/>
              </a:spcBef>
              <a:buFont typeface="Wingdings" panose="05000000000000000000" pitchFamily="2" charset="2"/>
              <a:buChar char="q"/>
            </a:pPr>
            <a:r>
              <a:rPr lang="it-IT" sz="2000" b="1" i="1" dirty="0">
                <a:solidFill>
                  <a:schemeClr val="accent2">
                    <a:lumMod val="75000"/>
                  </a:schemeClr>
                </a:solidFill>
              </a:rPr>
              <a:t>Workflow Clinici</a:t>
            </a:r>
          </a:p>
          <a:p>
            <a:pPr marL="855890" lvl="1" indent="-342900">
              <a:spcBef>
                <a:spcPts val="64"/>
              </a:spcBef>
              <a:buFont typeface="Wingdings" panose="05000000000000000000" pitchFamily="2" charset="2"/>
              <a:buChar char="ü"/>
            </a:pPr>
            <a:r>
              <a:rPr lang="it-IT" sz="2000" b="1" i="1" dirty="0">
                <a:solidFill>
                  <a:schemeClr val="accent2">
                    <a:lumMod val="75000"/>
                  </a:schemeClr>
                </a:solidFill>
              </a:rPr>
              <a:t>Processo</a:t>
            </a:r>
          </a:p>
          <a:p>
            <a:pPr marL="855890" lvl="1" indent="-342900">
              <a:spcBef>
                <a:spcPts val="64"/>
              </a:spcBef>
              <a:buFont typeface="Wingdings" panose="05000000000000000000" pitchFamily="2" charset="2"/>
              <a:buChar char="ü"/>
            </a:pPr>
            <a:r>
              <a:rPr lang="it-IT" sz="2000" b="1" i="1" dirty="0">
                <a:solidFill>
                  <a:schemeClr val="accent2">
                    <a:lumMod val="75000"/>
                  </a:schemeClr>
                </a:solidFill>
              </a:rPr>
              <a:t>Procedura</a:t>
            </a:r>
          </a:p>
          <a:p>
            <a:pPr marL="855890" lvl="1" indent="-342900">
              <a:spcBef>
                <a:spcPts val="64"/>
              </a:spcBef>
              <a:buFont typeface="Wingdings" panose="05000000000000000000" pitchFamily="2" charset="2"/>
              <a:buChar char="ü"/>
            </a:pPr>
            <a:r>
              <a:rPr lang="it-IT" sz="2000" b="1" i="1" dirty="0">
                <a:solidFill>
                  <a:schemeClr val="accent2">
                    <a:lumMod val="75000"/>
                  </a:schemeClr>
                </a:solidFill>
              </a:rPr>
              <a:t>Protocollo</a:t>
            </a:r>
          </a:p>
          <a:p>
            <a:pPr marL="512990" lvl="1">
              <a:spcBef>
                <a:spcPts val="64"/>
              </a:spcBef>
            </a:pPr>
            <a:endParaRPr lang="it-IT" sz="2000" b="1" i="1" dirty="0">
              <a:solidFill>
                <a:schemeClr val="accent2">
                  <a:lumMod val="75000"/>
                </a:schemeClr>
              </a:solidFill>
            </a:endParaRPr>
          </a:p>
          <a:p>
            <a:pPr marL="398690" indent="-342900">
              <a:spcBef>
                <a:spcPts val="64"/>
              </a:spcBef>
              <a:buFont typeface="Wingdings" panose="05000000000000000000" pitchFamily="2" charset="2"/>
              <a:buChar char="q"/>
            </a:pPr>
            <a:r>
              <a:rPr lang="it-IT" sz="2000" b="1" i="1" dirty="0">
                <a:solidFill>
                  <a:schemeClr val="accent2">
                    <a:lumMod val="75000"/>
                  </a:schemeClr>
                </a:solidFill>
              </a:rPr>
              <a:t>Mappatura del percorso</a:t>
            </a:r>
          </a:p>
          <a:p>
            <a:pPr marL="55790">
              <a:spcBef>
                <a:spcPts val="64"/>
              </a:spcBef>
            </a:pPr>
            <a:endParaRPr lang="it-IT" sz="2000" b="1" i="1" dirty="0">
              <a:solidFill>
                <a:schemeClr val="accent2">
                  <a:lumMod val="75000"/>
                </a:schemeClr>
              </a:solidFill>
            </a:endParaRPr>
          </a:p>
          <a:p>
            <a:pPr marL="398690" indent="-342900">
              <a:spcBef>
                <a:spcPts val="64"/>
              </a:spcBef>
              <a:buFont typeface="Wingdings" panose="05000000000000000000" pitchFamily="2" charset="2"/>
              <a:buChar char="q"/>
            </a:pPr>
            <a:r>
              <a:rPr lang="it-IT" sz="2000" b="1" i="1" dirty="0">
                <a:solidFill>
                  <a:schemeClr val="accent2">
                    <a:lumMod val="75000"/>
                  </a:schemeClr>
                </a:solidFill>
              </a:rPr>
              <a:t>Costruzione del percorso</a:t>
            </a:r>
          </a:p>
          <a:p>
            <a:pPr marL="55790">
              <a:spcBef>
                <a:spcPts val="64"/>
              </a:spcBef>
            </a:pPr>
            <a:endParaRPr lang="it-IT" sz="2000" b="1" i="1" dirty="0">
              <a:solidFill>
                <a:schemeClr val="accent2">
                  <a:lumMod val="75000"/>
                </a:schemeClr>
              </a:solidFill>
            </a:endParaRPr>
          </a:p>
          <a:p>
            <a:pPr marL="398690" indent="-342900">
              <a:spcBef>
                <a:spcPts val="64"/>
              </a:spcBef>
              <a:buFont typeface="Wingdings" panose="05000000000000000000" pitchFamily="2" charset="2"/>
              <a:buChar char="q"/>
            </a:pPr>
            <a:r>
              <a:rPr lang="it-IT" sz="2000" b="1" i="1" dirty="0">
                <a:solidFill>
                  <a:schemeClr val="accent2">
                    <a:lumMod val="75000"/>
                  </a:schemeClr>
                </a:solidFill>
              </a:rPr>
              <a:t>Adattamento locale del percorso</a:t>
            </a:r>
          </a:p>
        </p:txBody>
      </p:sp>
    </p:spTree>
    <p:extLst>
      <p:ext uri="{BB962C8B-B14F-4D97-AF65-F5344CB8AC3E}">
        <p14:creationId xmlns:p14="http://schemas.microsoft.com/office/powerpoint/2010/main" val="2650215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DF48AD40-AA4C-4DEC-8E45-4A4ED40A1292}"/>
              </a:ext>
            </a:extLst>
          </p:cNvPr>
          <p:cNvSpPr/>
          <p:nvPr/>
        </p:nvSpPr>
        <p:spPr>
          <a:xfrm>
            <a:off x="533400" y="1295400"/>
            <a:ext cx="8077200" cy="50413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marR="0" lvl="1" indent="-28575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it-IT" sz="240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rPr>
              <a:t>Flussi</a:t>
            </a:r>
            <a:r>
              <a:rPr kumimoji="0" lang="it-IT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rPr>
              <a:t> </a:t>
            </a:r>
            <a:r>
              <a:rPr kumimoji="0" lang="it-IT" sz="240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rPr>
              <a:t>longitudinali</a:t>
            </a:r>
            <a:r>
              <a:rPr kumimoji="0" lang="it-IT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rPr>
              <a:t> (</a:t>
            </a:r>
            <a:r>
              <a:rPr kumimoji="0" lang="it-IT" sz="2400" b="1" i="1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entury Gothic"/>
              </a:rPr>
              <a:t>Workflow Clinici</a:t>
            </a:r>
            <a:r>
              <a:rPr kumimoji="0" lang="it-IT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rPr>
              <a:t>) basati sull’evidenza scientifica e sulla migliore pratica clinica.</a:t>
            </a:r>
          </a:p>
          <a:p>
            <a:pPr marL="742950" marR="0" lvl="1" indent="-28575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it-IT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rPr>
              <a:t>Possono intersecare e integrare </a:t>
            </a:r>
            <a:r>
              <a:rPr kumimoji="0" lang="it-IT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rPr>
              <a:t>Ambiti</a:t>
            </a:r>
            <a:r>
              <a:rPr kumimoji="0" lang="it-IT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rPr>
              <a:t>, </a:t>
            </a:r>
            <a:r>
              <a:rPr kumimoji="0" lang="it-IT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rPr>
              <a:t>Ambienti</a:t>
            </a:r>
            <a:r>
              <a:rPr kumimoji="0" lang="it-IT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rPr>
              <a:t> e </a:t>
            </a:r>
            <a:r>
              <a:rPr kumimoji="0" lang="it-IT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rPr>
              <a:t>Processi Clinici</a:t>
            </a:r>
            <a:r>
              <a:rPr kumimoji="0" lang="it-IT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rPr>
              <a:t> per la tutela della salute.</a:t>
            </a:r>
          </a:p>
          <a:p>
            <a:pPr marL="0" marR="0" lvl="1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it-IT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/>
            </a:endParaRPr>
          </a:p>
          <a:p>
            <a:pPr marL="742950" marR="0" lvl="1" indent="-28575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it-IT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rPr>
              <a:t>Definiscono:</a:t>
            </a:r>
          </a:p>
          <a:p>
            <a:pPr marL="1143000" marR="0" lvl="2" indent="-22860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it-IT" sz="2400" b="1" i="1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entury Gothic"/>
              </a:rPr>
              <a:t>Attori</a:t>
            </a:r>
            <a:r>
              <a:rPr kumimoji="0" lang="it-IT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rPr>
              <a:t> (</a:t>
            </a:r>
            <a:r>
              <a:rPr kumimoji="0" lang="it-IT" sz="2400" b="0" i="1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rPr>
              <a:t>who</a:t>
            </a:r>
            <a:r>
              <a:rPr kumimoji="0" lang="it-IT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rPr>
              <a:t>)</a:t>
            </a:r>
          </a:p>
          <a:p>
            <a:pPr marL="1143000" marR="0" lvl="2" indent="-22860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it-IT" sz="2400" b="1" i="1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entury Gothic"/>
              </a:rPr>
              <a:t>Setting</a:t>
            </a:r>
            <a:r>
              <a:rPr kumimoji="0" lang="it-IT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rPr>
              <a:t> (</a:t>
            </a:r>
            <a:r>
              <a:rPr kumimoji="0" lang="it-IT" sz="2400" b="0" i="1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rPr>
              <a:t>where</a:t>
            </a:r>
            <a:r>
              <a:rPr kumimoji="0" lang="it-IT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rPr>
              <a:t>)</a:t>
            </a:r>
          </a:p>
          <a:p>
            <a:pPr marL="1143000" marR="0" lvl="2" indent="-22860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it-IT" sz="2400" b="1" i="1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entury Gothic"/>
              </a:rPr>
              <a:t>Tempistiche</a:t>
            </a:r>
            <a:r>
              <a:rPr kumimoji="0" lang="it-IT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rPr>
              <a:t> (</a:t>
            </a:r>
            <a:r>
              <a:rPr kumimoji="0" lang="it-IT" sz="2400" b="0" i="1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rPr>
              <a:t>when</a:t>
            </a:r>
            <a:r>
              <a:rPr kumimoji="0" lang="it-IT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rPr>
              <a:t>)</a:t>
            </a:r>
          </a:p>
          <a:p>
            <a:pPr marL="1143000" marR="0" lvl="2" indent="-22860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it-IT" sz="2400" b="1" i="1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entury Gothic"/>
              </a:rPr>
              <a:t>Attività</a:t>
            </a:r>
            <a:r>
              <a:rPr kumimoji="0" lang="it-IT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rPr>
              <a:t> (</a:t>
            </a:r>
            <a:r>
              <a:rPr kumimoji="0" lang="it-IT" sz="2400" b="0" i="1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rPr>
              <a:t>how</a:t>
            </a:r>
            <a:r>
              <a:rPr kumimoji="0" lang="it-IT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</a:rPr>
              <a:t>)</a:t>
            </a:r>
            <a:endParaRPr kumimoji="0" lang="it-IT" sz="2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60133531-5978-45C0-917A-6EEDC31444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9243" y="4009668"/>
            <a:ext cx="3833757" cy="2438400"/>
          </a:xfrm>
          <a:prstGeom prst="rect">
            <a:avLst/>
          </a:prstGeom>
        </p:spPr>
      </p:pic>
      <p:sp>
        <p:nvSpPr>
          <p:cNvPr id="6" name="object 2">
            <a:extLst>
              <a:ext uri="{FF2B5EF4-FFF2-40B4-BE49-F238E27FC236}">
                <a16:creationId xmlns:a16="http://schemas.microsoft.com/office/drawing/2014/main" id="{D18F3EDF-9103-481F-A8D8-3D27FFE1F614}"/>
              </a:ext>
            </a:extLst>
          </p:cNvPr>
          <p:cNvSpPr txBox="1"/>
          <p:nvPr/>
        </p:nvSpPr>
        <p:spPr>
          <a:xfrm>
            <a:off x="2895600" y="409932"/>
            <a:ext cx="5867400" cy="377556"/>
          </a:xfrm>
          <a:prstGeom prst="rect">
            <a:avLst/>
          </a:prstGeom>
        </p:spPr>
        <p:txBody>
          <a:bodyPr vert="horz" wrap="square" lIns="0" tIns="8145" rIns="0" bIns="0" rtlCol="0">
            <a:spAutoFit/>
          </a:bodyPr>
          <a:lstStyle/>
          <a:p>
            <a:pPr marL="8145">
              <a:spcBef>
                <a:spcPts val="64"/>
              </a:spcBef>
            </a:pPr>
            <a:r>
              <a:rPr lang="it-IT" sz="2400" b="1" dirty="0">
                <a:solidFill>
                  <a:schemeClr val="accent2">
                    <a:lumMod val="75000"/>
                  </a:schemeClr>
                </a:solidFill>
              </a:rPr>
              <a:t>PDTA: </a:t>
            </a:r>
            <a:r>
              <a:rPr lang="it-IT" sz="2400" b="1" i="1" dirty="0">
                <a:solidFill>
                  <a:schemeClr val="accent2">
                    <a:lumMod val="75000"/>
                  </a:schemeClr>
                </a:solidFill>
              </a:rPr>
              <a:t>workflow clinici</a:t>
            </a:r>
            <a:endParaRPr sz="2400" b="1" i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3628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1000" y="1066800"/>
            <a:ext cx="8610600" cy="2092898"/>
          </a:xfrm>
          <a:prstGeom prst="rect">
            <a:avLst/>
          </a:prstGeom>
        </p:spPr>
        <p:txBody>
          <a:bodyPr vert="horz" wrap="square" lIns="0" tIns="8145" rIns="0" bIns="0" rtlCol="0">
            <a:spAutoFit/>
          </a:bodyPr>
          <a:lstStyle/>
          <a:p>
            <a:pPr marL="8145">
              <a:spcBef>
                <a:spcPts val="64"/>
              </a:spcBef>
            </a:pPr>
            <a:r>
              <a:rPr sz="2400" b="1" spc="-6" dirty="0">
                <a:solidFill>
                  <a:srgbClr val="C00000"/>
                </a:solidFill>
                <a:latin typeface="Calibri"/>
                <a:cs typeface="Calibri"/>
              </a:rPr>
              <a:t>Processo</a:t>
            </a:r>
            <a:endParaRPr sz="2400" dirty="0">
              <a:latin typeface="Calibri"/>
              <a:cs typeface="Calibri"/>
            </a:endParaRPr>
          </a:p>
          <a:p>
            <a:pPr marL="154338" marR="3258" indent="-146601" algn="just">
              <a:lnSpc>
                <a:spcPct val="107100"/>
              </a:lnSpc>
              <a:spcBef>
                <a:spcPts val="779"/>
              </a:spcBef>
              <a:buFont typeface="Calibri"/>
              <a:buChar char="•"/>
              <a:tabLst>
                <a:tab pos="154338" algn="l"/>
                <a:tab pos="154746" algn="l"/>
              </a:tabLst>
            </a:pPr>
            <a:r>
              <a:rPr sz="1400" b="1" spc="-3" dirty="0">
                <a:solidFill>
                  <a:srgbClr val="00457D"/>
                </a:solidFill>
                <a:latin typeface="Calibri"/>
                <a:cs typeface="Calibri"/>
              </a:rPr>
              <a:t>Unità</a:t>
            </a:r>
            <a:r>
              <a:rPr sz="1400" b="1" spc="6" dirty="0">
                <a:solidFill>
                  <a:srgbClr val="00457D"/>
                </a:solidFill>
                <a:latin typeface="Calibri"/>
                <a:cs typeface="Calibri"/>
              </a:rPr>
              <a:t> </a:t>
            </a:r>
            <a:r>
              <a:rPr sz="1400" b="1" spc="-3" dirty="0">
                <a:solidFill>
                  <a:srgbClr val="00457D"/>
                </a:solidFill>
                <a:latin typeface="Calibri"/>
                <a:cs typeface="Calibri"/>
              </a:rPr>
              <a:t>elementare</a:t>
            </a:r>
            <a:r>
              <a:rPr sz="1400" b="1" spc="6" dirty="0">
                <a:solidFill>
                  <a:srgbClr val="00457D"/>
                </a:solidFill>
                <a:latin typeface="Calibri"/>
                <a:cs typeface="Calibri"/>
              </a:rPr>
              <a:t> </a:t>
            </a:r>
            <a:r>
              <a:rPr sz="1400" spc="-3" dirty="0">
                <a:solidFill>
                  <a:srgbClr val="00457D"/>
                </a:solidFill>
                <a:latin typeface="Calibri"/>
                <a:cs typeface="Calibri"/>
              </a:rPr>
              <a:t>del</a:t>
            </a:r>
            <a:r>
              <a:rPr sz="1400" spc="10" dirty="0">
                <a:solidFill>
                  <a:srgbClr val="00457D"/>
                </a:solidFill>
                <a:latin typeface="Calibri"/>
                <a:cs typeface="Calibri"/>
              </a:rPr>
              <a:t> </a:t>
            </a:r>
            <a:r>
              <a:rPr lang="it-IT" sz="1400" spc="-3" dirty="0">
                <a:solidFill>
                  <a:srgbClr val="00457D"/>
                </a:solidFill>
                <a:latin typeface="Calibri"/>
                <a:cs typeface="Calibri"/>
              </a:rPr>
              <a:t>flusso di attività</a:t>
            </a:r>
            <a:r>
              <a:rPr sz="1400" spc="-3" dirty="0">
                <a:solidFill>
                  <a:srgbClr val="00457D"/>
                </a:solidFill>
                <a:latin typeface="Calibri"/>
                <a:cs typeface="Calibri"/>
              </a:rPr>
              <a:t>,</a:t>
            </a:r>
            <a:r>
              <a:rPr sz="1400" spc="10" dirty="0">
                <a:solidFill>
                  <a:srgbClr val="00457D"/>
                </a:solidFill>
                <a:latin typeface="Calibri"/>
                <a:cs typeface="Calibri"/>
              </a:rPr>
              <a:t> </a:t>
            </a:r>
            <a:r>
              <a:rPr sz="1400" spc="-3" dirty="0">
                <a:solidFill>
                  <a:srgbClr val="00457D"/>
                </a:solidFill>
                <a:latin typeface="Calibri"/>
                <a:cs typeface="Calibri"/>
              </a:rPr>
              <a:t>costituito</a:t>
            </a:r>
            <a:r>
              <a:rPr sz="1400" spc="13" dirty="0">
                <a:solidFill>
                  <a:srgbClr val="00457D"/>
                </a:solidFill>
                <a:latin typeface="Calibri"/>
                <a:cs typeface="Calibri"/>
              </a:rPr>
              <a:t> </a:t>
            </a:r>
            <a:r>
              <a:rPr sz="1400" spc="-3" dirty="0">
                <a:solidFill>
                  <a:srgbClr val="00457D"/>
                </a:solidFill>
                <a:latin typeface="Calibri"/>
                <a:cs typeface="Calibri"/>
              </a:rPr>
              <a:t>da</a:t>
            </a:r>
            <a:r>
              <a:rPr sz="1400" spc="10" dirty="0">
                <a:solidFill>
                  <a:srgbClr val="00457D"/>
                </a:solidFill>
                <a:latin typeface="Calibri"/>
                <a:cs typeface="Calibri"/>
              </a:rPr>
              <a:t> </a:t>
            </a:r>
            <a:r>
              <a:rPr sz="1400" spc="-3" dirty="0">
                <a:solidFill>
                  <a:srgbClr val="00457D"/>
                </a:solidFill>
                <a:latin typeface="Calibri"/>
                <a:cs typeface="Calibri"/>
              </a:rPr>
              <a:t>un </a:t>
            </a:r>
            <a:r>
              <a:rPr sz="1400" spc="-192" dirty="0">
                <a:solidFill>
                  <a:srgbClr val="00457D"/>
                </a:solidFill>
                <a:latin typeface="Calibri"/>
                <a:cs typeface="Calibri"/>
              </a:rPr>
              <a:t> </a:t>
            </a:r>
            <a:r>
              <a:rPr sz="1400" spc="-3" dirty="0">
                <a:solidFill>
                  <a:srgbClr val="00457D"/>
                </a:solidFill>
                <a:latin typeface="Calibri"/>
                <a:cs typeface="Calibri"/>
              </a:rPr>
              <a:t>numero variabile</a:t>
            </a:r>
            <a:r>
              <a:rPr sz="1400" spc="3" dirty="0">
                <a:solidFill>
                  <a:srgbClr val="00457D"/>
                </a:solidFill>
                <a:latin typeface="Calibri"/>
                <a:cs typeface="Calibri"/>
              </a:rPr>
              <a:t> </a:t>
            </a:r>
            <a:r>
              <a:rPr sz="1400" spc="-3" dirty="0">
                <a:solidFill>
                  <a:srgbClr val="00457D"/>
                </a:solidFill>
                <a:latin typeface="Calibri"/>
                <a:cs typeface="Calibri"/>
              </a:rPr>
              <a:t>di </a:t>
            </a:r>
            <a:r>
              <a:rPr sz="1400" spc="-3" dirty="0" err="1">
                <a:solidFill>
                  <a:srgbClr val="00457D"/>
                </a:solidFill>
                <a:latin typeface="Calibri"/>
                <a:cs typeface="Calibri"/>
              </a:rPr>
              <a:t>entità</a:t>
            </a:r>
            <a:r>
              <a:rPr sz="1400" spc="3" dirty="0">
                <a:solidFill>
                  <a:srgbClr val="00457D"/>
                </a:solidFill>
                <a:latin typeface="Calibri"/>
                <a:cs typeface="Calibri"/>
              </a:rPr>
              <a:t> </a:t>
            </a:r>
            <a:r>
              <a:rPr sz="1400" spc="-3" dirty="0" err="1">
                <a:solidFill>
                  <a:srgbClr val="00457D"/>
                </a:solidFill>
                <a:latin typeface="Calibri"/>
                <a:cs typeface="Calibri"/>
              </a:rPr>
              <a:t>clinico-organizzative</a:t>
            </a:r>
            <a:r>
              <a:rPr lang="it-IT" sz="1400" spc="-3" dirty="0">
                <a:solidFill>
                  <a:srgbClr val="00457D"/>
                </a:solidFill>
                <a:latin typeface="Calibri"/>
                <a:cs typeface="Calibri"/>
              </a:rPr>
              <a:t>.</a:t>
            </a:r>
            <a:endParaRPr sz="1400" dirty="0">
              <a:latin typeface="Calibri"/>
              <a:cs typeface="Calibri"/>
            </a:endParaRPr>
          </a:p>
          <a:p>
            <a:pPr marL="154338" marR="249222" indent="-146601" algn="just">
              <a:lnSpc>
                <a:spcPct val="110100"/>
              </a:lnSpc>
              <a:buChar char="•"/>
              <a:tabLst>
                <a:tab pos="154338" algn="l"/>
                <a:tab pos="154746" algn="l"/>
              </a:tabLst>
            </a:pPr>
            <a:r>
              <a:rPr sz="1400" spc="-3" dirty="0">
                <a:solidFill>
                  <a:srgbClr val="00457D"/>
                </a:solidFill>
                <a:latin typeface="Calibri"/>
                <a:cs typeface="Calibri"/>
              </a:rPr>
              <a:t>In</a:t>
            </a:r>
            <a:r>
              <a:rPr sz="1400" spc="6" dirty="0">
                <a:solidFill>
                  <a:srgbClr val="00457D"/>
                </a:solidFill>
                <a:latin typeface="Calibri"/>
                <a:cs typeface="Calibri"/>
              </a:rPr>
              <a:t> </a:t>
            </a:r>
            <a:r>
              <a:rPr sz="1400" spc="-3" dirty="0">
                <a:solidFill>
                  <a:srgbClr val="00457D"/>
                </a:solidFill>
                <a:latin typeface="Calibri"/>
                <a:cs typeface="Calibri"/>
              </a:rPr>
              <a:t>relazione</a:t>
            </a:r>
            <a:r>
              <a:rPr sz="1400" spc="10" dirty="0">
                <a:solidFill>
                  <a:srgbClr val="00457D"/>
                </a:solidFill>
                <a:latin typeface="Calibri"/>
                <a:cs typeface="Calibri"/>
              </a:rPr>
              <a:t> </a:t>
            </a:r>
            <a:r>
              <a:rPr sz="1400" spc="-3" dirty="0">
                <a:solidFill>
                  <a:srgbClr val="00457D"/>
                </a:solidFill>
                <a:latin typeface="Calibri"/>
                <a:cs typeface="Calibri"/>
              </a:rPr>
              <a:t>al</a:t>
            </a:r>
            <a:r>
              <a:rPr sz="1400" spc="10" dirty="0">
                <a:solidFill>
                  <a:srgbClr val="00457D"/>
                </a:solidFill>
                <a:latin typeface="Calibri"/>
                <a:cs typeface="Calibri"/>
              </a:rPr>
              <a:t> </a:t>
            </a:r>
            <a:r>
              <a:rPr sz="1400" spc="-3" dirty="0">
                <a:solidFill>
                  <a:srgbClr val="00457D"/>
                </a:solidFill>
                <a:latin typeface="Calibri"/>
                <a:cs typeface="Calibri"/>
              </a:rPr>
              <a:t>numero</a:t>
            </a:r>
            <a:r>
              <a:rPr sz="1400" spc="6" dirty="0">
                <a:solidFill>
                  <a:srgbClr val="00457D"/>
                </a:solidFill>
                <a:latin typeface="Calibri"/>
                <a:cs typeface="Calibri"/>
              </a:rPr>
              <a:t> </a:t>
            </a:r>
            <a:r>
              <a:rPr sz="1400" spc="-3" dirty="0">
                <a:solidFill>
                  <a:srgbClr val="00457D"/>
                </a:solidFill>
                <a:latin typeface="Calibri"/>
                <a:cs typeface="Calibri"/>
              </a:rPr>
              <a:t>di</a:t>
            </a:r>
            <a:r>
              <a:rPr sz="1400" spc="3" dirty="0">
                <a:solidFill>
                  <a:srgbClr val="00457D"/>
                </a:solidFill>
                <a:latin typeface="Calibri"/>
                <a:cs typeface="Calibri"/>
              </a:rPr>
              <a:t> </a:t>
            </a:r>
            <a:r>
              <a:rPr sz="1400" spc="-3" dirty="0">
                <a:solidFill>
                  <a:srgbClr val="00457D"/>
                </a:solidFill>
                <a:latin typeface="Calibri"/>
                <a:cs typeface="Calibri"/>
              </a:rPr>
              <a:t>articolazioni</a:t>
            </a:r>
            <a:r>
              <a:rPr sz="1400" spc="6" dirty="0">
                <a:solidFill>
                  <a:srgbClr val="00457D"/>
                </a:solidFill>
                <a:latin typeface="Calibri"/>
                <a:cs typeface="Calibri"/>
              </a:rPr>
              <a:t> </a:t>
            </a:r>
            <a:r>
              <a:rPr sz="1400" spc="-3" dirty="0">
                <a:solidFill>
                  <a:srgbClr val="00457D"/>
                </a:solidFill>
                <a:latin typeface="Calibri"/>
                <a:cs typeface="Calibri"/>
              </a:rPr>
              <a:t>organizzative</a:t>
            </a:r>
            <a:r>
              <a:rPr sz="1400" spc="10" dirty="0">
                <a:solidFill>
                  <a:srgbClr val="00457D"/>
                </a:solidFill>
                <a:latin typeface="Calibri"/>
                <a:cs typeface="Calibri"/>
              </a:rPr>
              <a:t> </a:t>
            </a:r>
            <a:r>
              <a:rPr sz="1400" spc="-3" dirty="0">
                <a:solidFill>
                  <a:srgbClr val="00457D"/>
                </a:solidFill>
                <a:latin typeface="Calibri"/>
                <a:cs typeface="Calibri"/>
              </a:rPr>
              <a:t>e</a:t>
            </a:r>
            <a:r>
              <a:rPr sz="1400" spc="10" dirty="0">
                <a:solidFill>
                  <a:srgbClr val="00457D"/>
                </a:solidFill>
                <a:latin typeface="Calibri"/>
                <a:cs typeface="Calibri"/>
              </a:rPr>
              <a:t> </a:t>
            </a:r>
            <a:r>
              <a:rPr sz="1400" spc="-3" dirty="0">
                <a:solidFill>
                  <a:srgbClr val="00457D"/>
                </a:solidFill>
                <a:latin typeface="Calibri"/>
                <a:cs typeface="Calibri"/>
              </a:rPr>
              <a:t>di </a:t>
            </a:r>
            <a:r>
              <a:rPr sz="1400" spc="-196" dirty="0">
                <a:solidFill>
                  <a:srgbClr val="00457D"/>
                </a:solidFill>
                <a:latin typeface="Calibri"/>
                <a:cs typeface="Calibri"/>
              </a:rPr>
              <a:t> </a:t>
            </a:r>
            <a:r>
              <a:rPr sz="1400" spc="-3" dirty="0">
                <a:solidFill>
                  <a:srgbClr val="00457D"/>
                </a:solidFill>
                <a:latin typeface="Calibri"/>
                <a:cs typeface="Calibri"/>
              </a:rPr>
              <a:t>professionisti</a:t>
            </a:r>
            <a:r>
              <a:rPr sz="1400" dirty="0">
                <a:solidFill>
                  <a:srgbClr val="00457D"/>
                </a:solidFill>
                <a:latin typeface="Calibri"/>
                <a:cs typeface="Calibri"/>
              </a:rPr>
              <a:t> </a:t>
            </a:r>
            <a:r>
              <a:rPr sz="1400" spc="-3" dirty="0">
                <a:solidFill>
                  <a:srgbClr val="00457D"/>
                </a:solidFill>
                <a:latin typeface="Calibri"/>
                <a:cs typeface="Calibri"/>
              </a:rPr>
              <a:t>il processo può </a:t>
            </a:r>
            <a:r>
              <a:rPr sz="1400" spc="-3" dirty="0" err="1">
                <a:solidFill>
                  <a:srgbClr val="00457D"/>
                </a:solidFill>
                <a:latin typeface="Calibri"/>
                <a:cs typeface="Calibri"/>
              </a:rPr>
              <a:t>essere</a:t>
            </a:r>
            <a:r>
              <a:rPr sz="1400" spc="-3" dirty="0">
                <a:solidFill>
                  <a:srgbClr val="00457D"/>
                </a:solidFill>
                <a:latin typeface="Calibri"/>
                <a:cs typeface="Calibri"/>
              </a:rPr>
              <a:t>:</a:t>
            </a:r>
            <a:endParaRPr sz="1400" dirty="0">
              <a:latin typeface="Calibri"/>
              <a:cs typeface="Calibri"/>
            </a:endParaRPr>
          </a:p>
          <a:p>
            <a:pPr marL="300940" lvl="1" indent="-147008" algn="just">
              <a:spcBef>
                <a:spcPts val="109"/>
              </a:spcBef>
              <a:buFont typeface="Calibri"/>
              <a:buChar char="-"/>
              <a:tabLst>
                <a:tab pos="300940" algn="l"/>
                <a:tab pos="301347" algn="l"/>
              </a:tabLst>
            </a:pPr>
            <a:r>
              <a:rPr sz="1400" b="1" spc="-3" dirty="0">
                <a:solidFill>
                  <a:srgbClr val="00457D"/>
                </a:solidFill>
                <a:latin typeface="Calibri"/>
                <a:cs typeface="Calibri"/>
              </a:rPr>
              <a:t>molto</a:t>
            </a:r>
            <a:r>
              <a:rPr sz="1400" b="1" spc="6" dirty="0">
                <a:solidFill>
                  <a:srgbClr val="00457D"/>
                </a:solidFill>
                <a:latin typeface="Calibri"/>
                <a:cs typeface="Calibri"/>
              </a:rPr>
              <a:t> </a:t>
            </a:r>
            <a:r>
              <a:rPr sz="1400" b="1" spc="-3" dirty="0">
                <a:solidFill>
                  <a:srgbClr val="00457D"/>
                </a:solidFill>
                <a:latin typeface="Calibri"/>
                <a:cs typeface="Calibri"/>
              </a:rPr>
              <a:t>semplice</a:t>
            </a:r>
            <a:r>
              <a:rPr sz="1400" spc="-3" dirty="0">
                <a:solidFill>
                  <a:srgbClr val="00457D"/>
                </a:solidFill>
                <a:latin typeface="Calibri"/>
                <a:cs typeface="Calibri"/>
              </a:rPr>
              <a:t>,</a:t>
            </a:r>
            <a:r>
              <a:rPr sz="1400" spc="3" dirty="0">
                <a:solidFill>
                  <a:srgbClr val="00457D"/>
                </a:solidFill>
                <a:latin typeface="Calibri"/>
                <a:cs typeface="Calibri"/>
              </a:rPr>
              <a:t> </a:t>
            </a:r>
            <a:r>
              <a:rPr sz="1400" spc="-3" dirty="0">
                <a:solidFill>
                  <a:srgbClr val="00457D"/>
                </a:solidFill>
                <a:latin typeface="Calibri"/>
                <a:cs typeface="Calibri"/>
              </a:rPr>
              <a:t>identificandosi</a:t>
            </a:r>
            <a:r>
              <a:rPr sz="1400" spc="3" dirty="0">
                <a:solidFill>
                  <a:srgbClr val="00457D"/>
                </a:solidFill>
                <a:latin typeface="Calibri"/>
                <a:cs typeface="Calibri"/>
              </a:rPr>
              <a:t> </a:t>
            </a:r>
            <a:r>
              <a:rPr sz="1400" spc="-3" dirty="0">
                <a:solidFill>
                  <a:srgbClr val="00457D"/>
                </a:solidFill>
                <a:latin typeface="Calibri"/>
                <a:cs typeface="Calibri"/>
              </a:rPr>
              <a:t>talora</a:t>
            </a:r>
            <a:r>
              <a:rPr sz="1400" spc="3" dirty="0">
                <a:solidFill>
                  <a:srgbClr val="00457D"/>
                </a:solidFill>
                <a:latin typeface="Calibri"/>
                <a:cs typeface="Calibri"/>
              </a:rPr>
              <a:t> </a:t>
            </a:r>
            <a:r>
              <a:rPr sz="1400" spc="-3" dirty="0">
                <a:solidFill>
                  <a:srgbClr val="00457D"/>
                </a:solidFill>
                <a:latin typeface="Calibri"/>
                <a:cs typeface="Calibri"/>
              </a:rPr>
              <a:t>con</a:t>
            </a:r>
            <a:r>
              <a:rPr sz="1400" spc="3" dirty="0">
                <a:solidFill>
                  <a:srgbClr val="00457D"/>
                </a:solidFill>
                <a:latin typeface="Calibri"/>
                <a:cs typeface="Calibri"/>
              </a:rPr>
              <a:t> </a:t>
            </a:r>
            <a:r>
              <a:rPr sz="1400" spc="-3" dirty="0">
                <a:solidFill>
                  <a:srgbClr val="00457D"/>
                </a:solidFill>
                <a:latin typeface="Calibri"/>
                <a:cs typeface="Calibri"/>
              </a:rPr>
              <a:t>la</a:t>
            </a:r>
            <a:r>
              <a:rPr sz="1400" spc="3" dirty="0">
                <a:solidFill>
                  <a:srgbClr val="00457D"/>
                </a:solidFill>
                <a:latin typeface="Calibri"/>
                <a:cs typeface="Calibri"/>
              </a:rPr>
              <a:t> </a:t>
            </a:r>
            <a:r>
              <a:rPr sz="1400" spc="-3" dirty="0" err="1">
                <a:solidFill>
                  <a:srgbClr val="00457D"/>
                </a:solidFill>
                <a:latin typeface="Calibri"/>
                <a:cs typeface="Calibri"/>
              </a:rPr>
              <a:t>procedura</a:t>
            </a:r>
            <a:r>
              <a:rPr lang="it-IT" sz="1400" spc="-3" dirty="0">
                <a:solidFill>
                  <a:srgbClr val="00457D"/>
                </a:solidFill>
                <a:latin typeface="Calibri"/>
                <a:cs typeface="Calibri"/>
              </a:rPr>
              <a:t>;</a:t>
            </a:r>
            <a:endParaRPr sz="1400" dirty="0">
              <a:latin typeface="Calibri"/>
              <a:cs typeface="Calibri"/>
            </a:endParaRPr>
          </a:p>
          <a:p>
            <a:pPr marL="300940" marR="155560" lvl="1" indent="-146601" algn="just">
              <a:lnSpc>
                <a:spcPct val="110100"/>
              </a:lnSpc>
              <a:buFont typeface="Calibri"/>
              <a:buChar char="-"/>
              <a:tabLst>
                <a:tab pos="300940" algn="l"/>
                <a:tab pos="301347" algn="l"/>
              </a:tabLst>
            </a:pPr>
            <a:r>
              <a:rPr sz="1400" b="1" spc="-3" dirty="0">
                <a:solidFill>
                  <a:srgbClr val="00457D"/>
                </a:solidFill>
                <a:latin typeface="Calibri"/>
                <a:cs typeface="Calibri"/>
              </a:rPr>
              <a:t>estremamente</a:t>
            </a:r>
            <a:r>
              <a:rPr sz="1400" b="1" dirty="0">
                <a:solidFill>
                  <a:srgbClr val="00457D"/>
                </a:solidFill>
                <a:latin typeface="Calibri"/>
                <a:cs typeface="Calibri"/>
              </a:rPr>
              <a:t> </a:t>
            </a:r>
            <a:r>
              <a:rPr sz="1400" b="1" spc="-3" dirty="0">
                <a:solidFill>
                  <a:srgbClr val="00457D"/>
                </a:solidFill>
                <a:latin typeface="Calibri"/>
                <a:cs typeface="Calibri"/>
              </a:rPr>
              <a:t>complesso</a:t>
            </a:r>
            <a:r>
              <a:rPr sz="1400" spc="-3" dirty="0">
                <a:solidFill>
                  <a:srgbClr val="00457D"/>
                </a:solidFill>
                <a:latin typeface="Calibri"/>
                <a:cs typeface="Calibri"/>
              </a:rPr>
              <a:t>:</a:t>
            </a:r>
            <a:r>
              <a:rPr sz="1400" dirty="0">
                <a:solidFill>
                  <a:srgbClr val="00457D"/>
                </a:solidFill>
                <a:latin typeface="Calibri"/>
                <a:cs typeface="Calibri"/>
              </a:rPr>
              <a:t> </a:t>
            </a:r>
            <a:r>
              <a:rPr sz="1400" spc="-3" dirty="0">
                <a:solidFill>
                  <a:srgbClr val="00457D"/>
                </a:solidFill>
                <a:latin typeface="Calibri"/>
                <a:cs typeface="Calibri"/>
              </a:rPr>
              <a:t>in</a:t>
            </a:r>
            <a:r>
              <a:rPr sz="1400" dirty="0">
                <a:solidFill>
                  <a:srgbClr val="00457D"/>
                </a:solidFill>
                <a:latin typeface="Calibri"/>
                <a:cs typeface="Calibri"/>
              </a:rPr>
              <a:t> </a:t>
            </a:r>
            <a:r>
              <a:rPr sz="1400" spc="-3" dirty="0">
                <a:solidFill>
                  <a:srgbClr val="00457D"/>
                </a:solidFill>
                <a:latin typeface="Calibri"/>
                <a:cs typeface="Calibri"/>
              </a:rPr>
              <a:t>tal</a:t>
            </a:r>
            <a:r>
              <a:rPr sz="1400" spc="6" dirty="0">
                <a:solidFill>
                  <a:srgbClr val="00457D"/>
                </a:solidFill>
                <a:latin typeface="Calibri"/>
                <a:cs typeface="Calibri"/>
              </a:rPr>
              <a:t> </a:t>
            </a:r>
            <a:r>
              <a:rPr sz="1400" spc="-3" dirty="0">
                <a:solidFill>
                  <a:srgbClr val="00457D"/>
                </a:solidFill>
                <a:latin typeface="Calibri"/>
                <a:cs typeface="Calibri"/>
              </a:rPr>
              <a:t>caso</a:t>
            </a:r>
            <a:r>
              <a:rPr sz="1400" dirty="0">
                <a:solidFill>
                  <a:srgbClr val="00457D"/>
                </a:solidFill>
                <a:latin typeface="Calibri"/>
                <a:cs typeface="Calibri"/>
              </a:rPr>
              <a:t> </a:t>
            </a:r>
            <a:r>
              <a:rPr sz="1400" spc="-3" dirty="0">
                <a:solidFill>
                  <a:srgbClr val="00457D"/>
                </a:solidFill>
                <a:latin typeface="Calibri"/>
                <a:cs typeface="Calibri"/>
              </a:rPr>
              <a:t>utile</a:t>
            </a:r>
            <a:r>
              <a:rPr sz="1400" spc="3" dirty="0">
                <a:solidFill>
                  <a:srgbClr val="00457D"/>
                </a:solidFill>
                <a:latin typeface="Calibri"/>
                <a:cs typeface="Calibri"/>
              </a:rPr>
              <a:t> </a:t>
            </a:r>
            <a:r>
              <a:rPr sz="1400" spc="-3" dirty="0">
                <a:solidFill>
                  <a:srgbClr val="00457D"/>
                </a:solidFill>
                <a:latin typeface="Calibri"/>
                <a:cs typeface="Calibri"/>
              </a:rPr>
              <a:t>dividerlo</a:t>
            </a:r>
            <a:r>
              <a:rPr sz="1400" spc="3" dirty="0">
                <a:solidFill>
                  <a:srgbClr val="00457D"/>
                </a:solidFill>
                <a:latin typeface="Calibri"/>
                <a:cs typeface="Calibri"/>
              </a:rPr>
              <a:t> </a:t>
            </a:r>
            <a:r>
              <a:rPr sz="1400" spc="-3" dirty="0">
                <a:solidFill>
                  <a:srgbClr val="00457D"/>
                </a:solidFill>
                <a:latin typeface="Calibri"/>
                <a:cs typeface="Calibri"/>
              </a:rPr>
              <a:t>in </a:t>
            </a:r>
            <a:r>
              <a:rPr sz="1400" spc="-196" dirty="0">
                <a:solidFill>
                  <a:srgbClr val="00457D"/>
                </a:solidFill>
                <a:latin typeface="Calibri"/>
                <a:cs typeface="Calibri"/>
              </a:rPr>
              <a:t> </a:t>
            </a:r>
            <a:r>
              <a:rPr sz="1400" spc="-3" dirty="0">
                <a:solidFill>
                  <a:srgbClr val="00457D"/>
                </a:solidFill>
                <a:latin typeface="Calibri"/>
                <a:cs typeface="Calibri"/>
              </a:rPr>
              <a:t>sub-</a:t>
            </a:r>
            <a:r>
              <a:rPr sz="1400" spc="-3" dirty="0" err="1">
                <a:solidFill>
                  <a:srgbClr val="00457D"/>
                </a:solidFill>
                <a:latin typeface="Calibri"/>
                <a:cs typeface="Calibri"/>
              </a:rPr>
              <a:t>processi</a:t>
            </a:r>
            <a:r>
              <a:rPr lang="it-IT" sz="1400" spc="-3" dirty="0">
                <a:solidFill>
                  <a:srgbClr val="00457D"/>
                </a:solidFill>
                <a:latin typeface="Calibri"/>
                <a:cs typeface="Calibri"/>
              </a:rPr>
              <a:t>.</a:t>
            </a:r>
            <a:endParaRPr sz="1400" dirty="0">
              <a:latin typeface="Calibri"/>
              <a:cs typeface="Calibri"/>
            </a:endParaRPr>
          </a:p>
          <a:p>
            <a:pPr marL="154338" marR="41130" indent="-146601" algn="just">
              <a:lnSpc>
                <a:spcPct val="110100"/>
              </a:lnSpc>
              <a:spcBef>
                <a:spcPts val="3"/>
              </a:spcBef>
              <a:buChar char="•"/>
              <a:tabLst>
                <a:tab pos="154338" algn="l"/>
                <a:tab pos="154746" algn="l"/>
              </a:tabLst>
            </a:pPr>
            <a:r>
              <a:rPr sz="1400" spc="-3" dirty="0">
                <a:solidFill>
                  <a:srgbClr val="00457D"/>
                </a:solidFill>
                <a:latin typeface="Calibri"/>
                <a:cs typeface="Calibri"/>
              </a:rPr>
              <a:t>L’</a:t>
            </a:r>
            <a:r>
              <a:rPr sz="1400" b="1" spc="-3" dirty="0">
                <a:solidFill>
                  <a:srgbClr val="00457D"/>
                </a:solidFill>
                <a:latin typeface="Calibri"/>
                <a:cs typeface="Calibri"/>
              </a:rPr>
              <a:t>appropriatezza</a:t>
            </a:r>
            <a:r>
              <a:rPr sz="1400" b="1" spc="-6" dirty="0">
                <a:solidFill>
                  <a:srgbClr val="00457D"/>
                </a:solidFill>
                <a:latin typeface="Calibri"/>
                <a:cs typeface="Calibri"/>
              </a:rPr>
              <a:t> </a:t>
            </a:r>
            <a:r>
              <a:rPr sz="1400" spc="-3" dirty="0">
                <a:solidFill>
                  <a:srgbClr val="00457D"/>
                </a:solidFill>
                <a:latin typeface="Calibri"/>
                <a:cs typeface="Calibri"/>
              </a:rPr>
              <a:t>dei</a:t>
            </a:r>
            <a:r>
              <a:rPr sz="1400" dirty="0">
                <a:solidFill>
                  <a:srgbClr val="00457D"/>
                </a:solidFill>
                <a:latin typeface="Calibri"/>
                <a:cs typeface="Calibri"/>
              </a:rPr>
              <a:t> </a:t>
            </a:r>
            <a:r>
              <a:rPr sz="1400" spc="-3" dirty="0">
                <a:solidFill>
                  <a:srgbClr val="00457D"/>
                </a:solidFill>
                <a:latin typeface="Calibri"/>
                <a:cs typeface="Calibri"/>
              </a:rPr>
              <a:t>processi</a:t>
            </a:r>
            <a:r>
              <a:rPr sz="1400" dirty="0">
                <a:solidFill>
                  <a:srgbClr val="00457D"/>
                </a:solidFill>
                <a:latin typeface="Calibri"/>
                <a:cs typeface="Calibri"/>
              </a:rPr>
              <a:t> </a:t>
            </a:r>
            <a:r>
              <a:rPr sz="1400" spc="-3" dirty="0">
                <a:solidFill>
                  <a:srgbClr val="00457D"/>
                </a:solidFill>
                <a:latin typeface="Calibri"/>
                <a:cs typeface="Calibri"/>
              </a:rPr>
              <a:t>è</a:t>
            </a:r>
            <a:r>
              <a:rPr sz="1400" spc="3" dirty="0">
                <a:solidFill>
                  <a:srgbClr val="00457D"/>
                </a:solidFill>
                <a:latin typeface="Calibri"/>
                <a:cs typeface="Calibri"/>
              </a:rPr>
              <a:t> </a:t>
            </a:r>
            <a:r>
              <a:rPr sz="1400" spc="-3" dirty="0">
                <a:solidFill>
                  <a:srgbClr val="00457D"/>
                </a:solidFill>
                <a:latin typeface="Calibri"/>
                <a:cs typeface="Calibri"/>
              </a:rPr>
              <a:t>correlata</a:t>
            </a:r>
            <a:r>
              <a:rPr sz="1400" dirty="0">
                <a:solidFill>
                  <a:srgbClr val="00457D"/>
                </a:solidFill>
                <a:latin typeface="Calibri"/>
                <a:cs typeface="Calibri"/>
              </a:rPr>
              <a:t> </a:t>
            </a:r>
            <a:r>
              <a:rPr sz="1400" spc="-3" dirty="0">
                <a:solidFill>
                  <a:srgbClr val="00457D"/>
                </a:solidFill>
                <a:latin typeface="Calibri"/>
                <a:cs typeface="Calibri"/>
              </a:rPr>
              <a:t>al</a:t>
            </a:r>
            <a:r>
              <a:rPr sz="1400" spc="3" dirty="0">
                <a:solidFill>
                  <a:srgbClr val="00457D"/>
                </a:solidFill>
                <a:latin typeface="Calibri"/>
                <a:cs typeface="Calibri"/>
              </a:rPr>
              <a:t> </a:t>
            </a:r>
            <a:r>
              <a:rPr sz="1400" spc="-3" dirty="0">
                <a:solidFill>
                  <a:srgbClr val="00457D"/>
                </a:solidFill>
                <a:latin typeface="Calibri"/>
                <a:cs typeface="Calibri"/>
              </a:rPr>
              <a:t>grado</a:t>
            </a:r>
            <a:r>
              <a:rPr sz="1400" dirty="0">
                <a:solidFill>
                  <a:srgbClr val="00457D"/>
                </a:solidFill>
                <a:latin typeface="Calibri"/>
                <a:cs typeface="Calibri"/>
              </a:rPr>
              <a:t> </a:t>
            </a:r>
            <a:r>
              <a:rPr sz="1400" spc="-3" dirty="0">
                <a:solidFill>
                  <a:srgbClr val="00457D"/>
                </a:solidFill>
                <a:latin typeface="Calibri"/>
                <a:cs typeface="Calibri"/>
              </a:rPr>
              <a:t>di </a:t>
            </a:r>
            <a:r>
              <a:rPr sz="1400" dirty="0">
                <a:solidFill>
                  <a:srgbClr val="00457D"/>
                </a:solidFill>
                <a:latin typeface="Calibri"/>
                <a:cs typeface="Calibri"/>
              </a:rPr>
              <a:t> </a:t>
            </a:r>
            <a:r>
              <a:rPr sz="1400" spc="-3" dirty="0">
                <a:solidFill>
                  <a:srgbClr val="00457D"/>
                </a:solidFill>
                <a:latin typeface="Calibri"/>
                <a:cs typeface="Calibri"/>
              </a:rPr>
              <a:t>aderenza</a:t>
            </a:r>
            <a:r>
              <a:rPr sz="1400" spc="10" dirty="0">
                <a:solidFill>
                  <a:srgbClr val="00457D"/>
                </a:solidFill>
                <a:latin typeface="Calibri"/>
                <a:cs typeface="Calibri"/>
              </a:rPr>
              <a:t> </a:t>
            </a:r>
            <a:r>
              <a:rPr sz="1400" spc="-3" dirty="0">
                <a:solidFill>
                  <a:srgbClr val="00457D"/>
                </a:solidFill>
                <a:latin typeface="Calibri"/>
                <a:cs typeface="Calibri"/>
              </a:rPr>
              <a:t>agli</a:t>
            </a:r>
            <a:r>
              <a:rPr sz="1400" spc="13" dirty="0">
                <a:solidFill>
                  <a:srgbClr val="00457D"/>
                </a:solidFill>
                <a:latin typeface="Calibri"/>
                <a:cs typeface="Calibri"/>
              </a:rPr>
              <a:t> </a:t>
            </a:r>
            <a:r>
              <a:rPr sz="1400" spc="-3" dirty="0">
                <a:solidFill>
                  <a:srgbClr val="00457D"/>
                </a:solidFill>
                <a:latin typeface="Calibri"/>
                <a:cs typeface="Calibri"/>
              </a:rPr>
              <a:t>standard</a:t>
            </a:r>
            <a:r>
              <a:rPr sz="1400" spc="10" dirty="0">
                <a:solidFill>
                  <a:srgbClr val="00457D"/>
                </a:solidFill>
                <a:latin typeface="Calibri"/>
                <a:cs typeface="Calibri"/>
              </a:rPr>
              <a:t> </a:t>
            </a:r>
            <a:r>
              <a:rPr sz="1400" spc="-3" dirty="0">
                <a:solidFill>
                  <a:srgbClr val="00457D"/>
                </a:solidFill>
                <a:latin typeface="Calibri"/>
                <a:cs typeface="Calibri"/>
              </a:rPr>
              <a:t>(professionali</a:t>
            </a:r>
            <a:r>
              <a:rPr sz="1400" spc="13" dirty="0">
                <a:solidFill>
                  <a:srgbClr val="00457D"/>
                </a:solidFill>
                <a:latin typeface="Calibri"/>
                <a:cs typeface="Calibri"/>
              </a:rPr>
              <a:t> </a:t>
            </a:r>
            <a:r>
              <a:rPr sz="1400" spc="-3" dirty="0">
                <a:solidFill>
                  <a:srgbClr val="00457D"/>
                </a:solidFill>
                <a:latin typeface="Calibri"/>
                <a:cs typeface="Calibri"/>
              </a:rPr>
              <a:t>e</a:t>
            </a:r>
            <a:r>
              <a:rPr sz="1400" spc="13" dirty="0">
                <a:solidFill>
                  <a:srgbClr val="00457D"/>
                </a:solidFill>
                <a:latin typeface="Calibri"/>
                <a:cs typeface="Calibri"/>
              </a:rPr>
              <a:t> </a:t>
            </a:r>
            <a:r>
              <a:rPr sz="1400" spc="-3" dirty="0">
                <a:solidFill>
                  <a:srgbClr val="00457D"/>
                </a:solidFill>
                <a:latin typeface="Calibri"/>
                <a:cs typeface="Calibri"/>
              </a:rPr>
              <a:t>organizzativi)</a:t>
            </a:r>
            <a:r>
              <a:rPr sz="1400" spc="13" dirty="0">
                <a:solidFill>
                  <a:srgbClr val="00457D"/>
                </a:solidFill>
                <a:latin typeface="Calibri"/>
                <a:cs typeface="Calibri"/>
              </a:rPr>
              <a:t> </a:t>
            </a:r>
            <a:r>
              <a:rPr sz="1400" spc="-3" dirty="0" err="1">
                <a:solidFill>
                  <a:srgbClr val="00457D"/>
                </a:solidFill>
                <a:latin typeface="Calibri"/>
                <a:cs typeface="Calibri"/>
              </a:rPr>
              <a:t>definiti</a:t>
            </a:r>
            <a:r>
              <a:rPr sz="1400" spc="-3" dirty="0">
                <a:solidFill>
                  <a:srgbClr val="00457D"/>
                </a:solidFill>
                <a:latin typeface="Calibri"/>
                <a:cs typeface="Calibri"/>
              </a:rPr>
              <a:t> </a:t>
            </a:r>
            <a:r>
              <a:rPr sz="1400" spc="-3" dirty="0" err="1">
                <a:solidFill>
                  <a:srgbClr val="00457D"/>
                </a:solidFill>
                <a:latin typeface="Calibri"/>
                <a:cs typeface="Calibri"/>
              </a:rPr>
              <a:t>nel</a:t>
            </a:r>
            <a:r>
              <a:rPr sz="1400" spc="-3" dirty="0">
                <a:solidFill>
                  <a:srgbClr val="00457D"/>
                </a:solidFill>
                <a:latin typeface="Calibri"/>
                <a:cs typeface="Calibri"/>
              </a:rPr>
              <a:t> </a:t>
            </a:r>
            <a:r>
              <a:rPr sz="1400" spc="-3" dirty="0" err="1">
                <a:solidFill>
                  <a:srgbClr val="00457D"/>
                </a:solidFill>
                <a:latin typeface="Calibri"/>
                <a:cs typeface="Calibri"/>
              </a:rPr>
              <a:t>percorso</a:t>
            </a:r>
            <a:r>
              <a:rPr sz="1400" spc="-3" dirty="0">
                <a:solidFill>
                  <a:srgbClr val="00457D"/>
                </a:solidFill>
                <a:latin typeface="Calibri"/>
                <a:cs typeface="Calibri"/>
              </a:rPr>
              <a:t> </a:t>
            </a:r>
            <a:r>
              <a:rPr sz="1400" spc="-3" dirty="0" err="1">
                <a:solidFill>
                  <a:srgbClr val="00457D"/>
                </a:solidFill>
                <a:latin typeface="Calibri"/>
                <a:cs typeface="Calibri"/>
              </a:rPr>
              <a:t>assistenziale</a:t>
            </a:r>
            <a:r>
              <a:rPr lang="it-IT" sz="1400" spc="-3" dirty="0">
                <a:solidFill>
                  <a:srgbClr val="00457D"/>
                </a:solidFill>
                <a:latin typeface="Calibri"/>
                <a:cs typeface="Calibri"/>
              </a:rPr>
              <a:t>.</a:t>
            </a:r>
          </a:p>
          <a:p>
            <a:pPr marL="7737" marR="41130">
              <a:lnSpc>
                <a:spcPct val="110100"/>
              </a:lnSpc>
              <a:spcBef>
                <a:spcPts val="3"/>
              </a:spcBef>
              <a:tabLst>
                <a:tab pos="154338" algn="l"/>
                <a:tab pos="154746" algn="l"/>
              </a:tabLst>
            </a:pPr>
            <a:endParaRPr sz="898" dirty="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1000" y="3048000"/>
            <a:ext cx="8610600" cy="1649892"/>
          </a:xfrm>
          <a:prstGeom prst="rect">
            <a:avLst/>
          </a:prstGeom>
        </p:spPr>
        <p:txBody>
          <a:bodyPr vert="horz" wrap="square" lIns="0" tIns="8145" rIns="0" bIns="0" rtlCol="0">
            <a:spAutoFit/>
          </a:bodyPr>
          <a:lstStyle/>
          <a:p>
            <a:pPr marL="52125">
              <a:spcBef>
                <a:spcPts val="64"/>
              </a:spcBef>
            </a:pPr>
            <a:r>
              <a:rPr sz="2400" b="1" spc="-6" dirty="0">
                <a:solidFill>
                  <a:srgbClr val="C00000"/>
                </a:solidFill>
                <a:latin typeface="Calibri"/>
                <a:cs typeface="Calibri"/>
              </a:rPr>
              <a:t>Procedura</a:t>
            </a:r>
          </a:p>
          <a:p>
            <a:pPr marL="154338" marR="18325" indent="-146601" algn="just">
              <a:lnSpc>
                <a:spcPct val="107100"/>
              </a:lnSpc>
              <a:spcBef>
                <a:spcPts val="779"/>
              </a:spcBef>
              <a:buFont typeface="Calibri"/>
              <a:buChar char="•"/>
              <a:tabLst>
                <a:tab pos="154338" algn="l"/>
                <a:tab pos="154746" algn="l"/>
              </a:tabLst>
            </a:pPr>
            <a:r>
              <a:rPr sz="1400" b="1" spc="-3" dirty="0">
                <a:solidFill>
                  <a:srgbClr val="00457D"/>
                </a:solidFill>
                <a:latin typeface="Calibri"/>
                <a:cs typeface="Calibri"/>
              </a:rPr>
              <a:t>Sequenza</a:t>
            </a:r>
            <a:r>
              <a:rPr sz="1400" b="1" spc="6" dirty="0">
                <a:solidFill>
                  <a:srgbClr val="00457D"/>
                </a:solidFill>
                <a:latin typeface="Calibri"/>
                <a:cs typeface="Calibri"/>
              </a:rPr>
              <a:t> </a:t>
            </a:r>
            <a:r>
              <a:rPr sz="1400" spc="-3" dirty="0">
                <a:solidFill>
                  <a:srgbClr val="00457D"/>
                </a:solidFill>
                <a:latin typeface="Calibri"/>
                <a:cs typeface="Calibri"/>
              </a:rPr>
              <a:t>di</a:t>
            </a:r>
            <a:r>
              <a:rPr sz="1400" spc="6" dirty="0">
                <a:solidFill>
                  <a:srgbClr val="00457D"/>
                </a:solidFill>
                <a:latin typeface="Calibri"/>
                <a:cs typeface="Calibri"/>
              </a:rPr>
              <a:t> </a:t>
            </a:r>
            <a:r>
              <a:rPr lang="it-IT" sz="1400" spc="6" dirty="0">
                <a:solidFill>
                  <a:srgbClr val="00457D"/>
                </a:solidFill>
                <a:latin typeface="Calibri"/>
                <a:cs typeface="Calibri"/>
              </a:rPr>
              <a:t>funzioni e </a:t>
            </a:r>
            <a:r>
              <a:rPr sz="1400" spc="-3" dirty="0" err="1">
                <a:solidFill>
                  <a:srgbClr val="00457D"/>
                </a:solidFill>
                <a:latin typeface="Calibri"/>
                <a:cs typeface="Calibri"/>
              </a:rPr>
              <a:t>azioni</a:t>
            </a:r>
            <a:r>
              <a:rPr sz="1400" spc="6" dirty="0">
                <a:solidFill>
                  <a:srgbClr val="00457D"/>
                </a:solidFill>
                <a:latin typeface="Calibri"/>
                <a:cs typeface="Calibri"/>
              </a:rPr>
              <a:t> </a:t>
            </a:r>
            <a:r>
              <a:rPr sz="1400" spc="-3" dirty="0" err="1">
                <a:solidFill>
                  <a:srgbClr val="00457D"/>
                </a:solidFill>
                <a:latin typeface="Calibri"/>
                <a:cs typeface="Calibri"/>
              </a:rPr>
              <a:t>tecnico</a:t>
            </a:r>
            <a:r>
              <a:rPr sz="1400" spc="-3" dirty="0">
                <a:solidFill>
                  <a:srgbClr val="00457D"/>
                </a:solidFill>
                <a:latin typeface="Calibri"/>
                <a:cs typeface="Calibri"/>
              </a:rPr>
              <a:t>-operative</a:t>
            </a:r>
            <a:r>
              <a:rPr sz="1400" spc="6" dirty="0">
                <a:solidFill>
                  <a:srgbClr val="00457D"/>
                </a:solidFill>
                <a:latin typeface="Calibri"/>
                <a:cs typeface="Calibri"/>
              </a:rPr>
              <a:t> </a:t>
            </a:r>
            <a:r>
              <a:rPr sz="1400" spc="-3" dirty="0">
                <a:solidFill>
                  <a:srgbClr val="00457D"/>
                </a:solidFill>
                <a:latin typeface="Calibri"/>
                <a:cs typeface="Calibri"/>
              </a:rPr>
              <a:t>attraverso</a:t>
            </a:r>
            <a:r>
              <a:rPr sz="1400" spc="6" dirty="0">
                <a:solidFill>
                  <a:srgbClr val="00457D"/>
                </a:solidFill>
                <a:latin typeface="Calibri"/>
                <a:cs typeface="Calibri"/>
              </a:rPr>
              <a:t> </a:t>
            </a:r>
            <a:r>
              <a:rPr sz="1400" spc="-3" dirty="0">
                <a:solidFill>
                  <a:srgbClr val="00457D"/>
                </a:solidFill>
                <a:latin typeface="Calibri"/>
                <a:cs typeface="Calibri"/>
              </a:rPr>
              <a:t>cui</a:t>
            </a:r>
            <a:r>
              <a:rPr sz="1400" spc="6" dirty="0">
                <a:solidFill>
                  <a:srgbClr val="00457D"/>
                </a:solidFill>
                <a:latin typeface="Calibri"/>
                <a:cs typeface="Calibri"/>
              </a:rPr>
              <a:t> </a:t>
            </a:r>
            <a:r>
              <a:rPr lang="it-IT" sz="1400" spc="-3" dirty="0">
                <a:solidFill>
                  <a:srgbClr val="00457D"/>
                </a:solidFill>
                <a:latin typeface="Calibri"/>
                <a:cs typeface="Calibri"/>
              </a:rPr>
              <a:t>l’operatore sanitario </a:t>
            </a:r>
            <a:r>
              <a:rPr sz="1400" spc="-3" dirty="0" err="1">
                <a:solidFill>
                  <a:srgbClr val="00457D"/>
                </a:solidFill>
                <a:latin typeface="Calibri"/>
                <a:cs typeface="Calibri"/>
              </a:rPr>
              <a:t>eroga</a:t>
            </a:r>
            <a:r>
              <a:rPr sz="1400" dirty="0">
                <a:solidFill>
                  <a:srgbClr val="00457D"/>
                </a:solidFill>
                <a:latin typeface="Calibri"/>
                <a:cs typeface="Calibri"/>
              </a:rPr>
              <a:t> </a:t>
            </a:r>
            <a:r>
              <a:rPr sz="1400" spc="-3" dirty="0">
                <a:solidFill>
                  <a:srgbClr val="00457D"/>
                </a:solidFill>
                <a:latin typeface="Calibri"/>
                <a:cs typeface="Calibri"/>
              </a:rPr>
              <a:t>gli </a:t>
            </a:r>
            <a:r>
              <a:rPr sz="1400" spc="-3" dirty="0" err="1">
                <a:solidFill>
                  <a:srgbClr val="00457D"/>
                </a:solidFill>
                <a:latin typeface="Calibri"/>
                <a:cs typeface="Calibri"/>
              </a:rPr>
              <a:t>interventi</a:t>
            </a:r>
            <a:r>
              <a:rPr sz="1400" spc="3" dirty="0">
                <a:solidFill>
                  <a:srgbClr val="00457D"/>
                </a:solidFill>
                <a:latin typeface="Calibri"/>
                <a:cs typeface="Calibri"/>
              </a:rPr>
              <a:t> </a:t>
            </a:r>
            <a:r>
              <a:rPr sz="1400" spc="-3" dirty="0" err="1">
                <a:solidFill>
                  <a:srgbClr val="00457D"/>
                </a:solidFill>
                <a:latin typeface="Calibri"/>
                <a:cs typeface="Calibri"/>
              </a:rPr>
              <a:t>assistenziali</a:t>
            </a:r>
            <a:r>
              <a:rPr lang="it-IT" sz="1400" spc="-3" dirty="0">
                <a:solidFill>
                  <a:srgbClr val="00457D"/>
                </a:solidFill>
                <a:latin typeface="Calibri"/>
                <a:cs typeface="Calibri"/>
              </a:rPr>
              <a:t>.</a:t>
            </a:r>
            <a:endParaRPr sz="1400" dirty="0">
              <a:latin typeface="Calibri"/>
              <a:cs typeface="Calibri"/>
            </a:endParaRPr>
          </a:p>
          <a:p>
            <a:pPr marL="154338" marR="3258" indent="-146601" algn="just">
              <a:lnSpc>
                <a:spcPct val="110100"/>
              </a:lnSpc>
              <a:buFont typeface="Calibri"/>
              <a:buChar char="•"/>
              <a:tabLst>
                <a:tab pos="154338" algn="l"/>
                <a:tab pos="154746" algn="l"/>
              </a:tabLst>
            </a:pPr>
            <a:r>
              <a:rPr sz="1400" b="1" spc="-3" dirty="0">
                <a:solidFill>
                  <a:srgbClr val="00457D"/>
                </a:solidFill>
                <a:latin typeface="Calibri"/>
                <a:cs typeface="Calibri"/>
              </a:rPr>
              <a:t>Unità</a:t>
            </a:r>
            <a:r>
              <a:rPr sz="1400" b="1" dirty="0">
                <a:solidFill>
                  <a:srgbClr val="00457D"/>
                </a:solidFill>
                <a:latin typeface="Calibri"/>
                <a:cs typeface="Calibri"/>
              </a:rPr>
              <a:t> </a:t>
            </a:r>
            <a:r>
              <a:rPr sz="1400" b="1" spc="-3" dirty="0">
                <a:solidFill>
                  <a:srgbClr val="00457D"/>
                </a:solidFill>
                <a:latin typeface="Calibri"/>
                <a:cs typeface="Calibri"/>
              </a:rPr>
              <a:t>elementare </a:t>
            </a:r>
            <a:r>
              <a:rPr sz="1400" spc="-3" dirty="0">
                <a:solidFill>
                  <a:srgbClr val="00457D"/>
                </a:solidFill>
                <a:latin typeface="Calibri"/>
                <a:cs typeface="Calibri"/>
              </a:rPr>
              <a:t>del</a:t>
            </a:r>
            <a:r>
              <a:rPr sz="1400" dirty="0">
                <a:solidFill>
                  <a:srgbClr val="00457D"/>
                </a:solidFill>
                <a:latin typeface="Calibri"/>
                <a:cs typeface="Calibri"/>
              </a:rPr>
              <a:t> </a:t>
            </a:r>
            <a:r>
              <a:rPr sz="1400" spc="-3" dirty="0">
                <a:solidFill>
                  <a:srgbClr val="00457D"/>
                </a:solidFill>
                <a:latin typeface="Calibri"/>
                <a:cs typeface="Calibri"/>
              </a:rPr>
              <a:t>(sub-)processo,</a:t>
            </a:r>
            <a:r>
              <a:rPr sz="1400" dirty="0">
                <a:solidFill>
                  <a:srgbClr val="00457D"/>
                </a:solidFill>
                <a:latin typeface="Calibri"/>
                <a:cs typeface="Calibri"/>
              </a:rPr>
              <a:t> </a:t>
            </a:r>
            <a:r>
              <a:rPr sz="1400" spc="-3" dirty="0">
                <a:solidFill>
                  <a:srgbClr val="00457D"/>
                </a:solidFill>
                <a:latin typeface="Calibri"/>
                <a:cs typeface="Calibri"/>
              </a:rPr>
              <a:t>costituito</a:t>
            </a:r>
            <a:r>
              <a:rPr sz="1400" spc="6" dirty="0">
                <a:solidFill>
                  <a:srgbClr val="00457D"/>
                </a:solidFill>
                <a:latin typeface="Calibri"/>
                <a:cs typeface="Calibri"/>
              </a:rPr>
              <a:t> </a:t>
            </a:r>
            <a:r>
              <a:rPr sz="1400" spc="-3" dirty="0">
                <a:solidFill>
                  <a:srgbClr val="00457D"/>
                </a:solidFill>
                <a:latin typeface="Calibri"/>
                <a:cs typeface="Calibri"/>
              </a:rPr>
              <a:t>da</a:t>
            </a:r>
            <a:r>
              <a:rPr sz="1400" dirty="0">
                <a:solidFill>
                  <a:srgbClr val="00457D"/>
                </a:solidFill>
                <a:latin typeface="Calibri"/>
                <a:cs typeface="Calibri"/>
              </a:rPr>
              <a:t> </a:t>
            </a:r>
            <a:r>
              <a:rPr sz="1400" spc="-3" dirty="0">
                <a:solidFill>
                  <a:srgbClr val="00457D"/>
                </a:solidFill>
                <a:latin typeface="Calibri"/>
                <a:cs typeface="Calibri"/>
              </a:rPr>
              <a:t>un </a:t>
            </a:r>
            <a:r>
              <a:rPr sz="1400" dirty="0">
                <a:solidFill>
                  <a:srgbClr val="00457D"/>
                </a:solidFill>
                <a:latin typeface="Calibri"/>
                <a:cs typeface="Calibri"/>
              </a:rPr>
              <a:t> </a:t>
            </a:r>
            <a:r>
              <a:rPr sz="1400" spc="-3" dirty="0">
                <a:solidFill>
                  <a:srgbClr val="00457D"/>
                </a:solidFill>
                <a:latin typeface="Calibri"/>
                <a:cs typeface="Calibri"/>
              </a:rPr>
              <a:t>numero</a:t>
            </a:r>
            <a:r>
              <a:rPr sz="1400" spc="10" dirty="0">
                <a:solidFill>
                  <a:srgbClr val="00457D"/>
                </a:solidFill>
                <a:latin typeface="Calibri"/>
                <a:cs typeface="Calibri"/>
              </a:rPr>
              <a:t> </a:t>
            </a:r>
            <a:r>
              <a:rPr sz="1400" spc="-3" dirty="0">
                <a:solidFill>
                  <a:srgbClr val="00457D"/>
                </a:solidFill>
                <a:latin typeface="Calibri"/>
                <a:cs typeface="Calibri"/>
              </a:rPr>
              <a:t>variabile</a:t>
            </a:r>
            <a:r>
              <a:rPr sz="1400" spc="13" dirty="0">
                <a:solidFill>
                  <a:srgbClr val="00457D"/>
                </a:solidFill>
                <a:latin typeface="Calibri"/>
                <a:cs typeface="Calibri"/>
              </a:rPr>
              <a:t> </a:t>
            </a:r>
            <a:r>
              <a:rPr sz="1400" spc="-3" dirty="0">
                <a:solidFill>
                  <a:srgbClr val="00457D"/>
                </a:solidFill>
                <a:latin typeface="Calibri"/>
                <a:cs typeface="Calibri"/>
              </a:rPr>
              <a:t>di</a:t>
            </a:r>
            <a:r>
              <a:rPr sz="1400" spc="10" dirty="0">
                <a:solidFill>
                  <a:srgbClr val="00457D"/>
                </a:solidFill>
                <a:latin typeface="Calibri"/>
                <a:cs typeface="Calibri"/>
              </a:rPr>
              <a:t> </a:t>
            </a:r>
            <a:r>
              <a:rPr sz="1400" spc="-3" dirty="0">
                <a:solidFill>
                  <a:srgbClr val="00457D"/>
                </a:solidFill>
                <a:latin typeface="Calibri"/>
                <a:cs typeface="Calibri"/>
              </a:rPr>
              <a:t>procedure,</a:t>
            </a:r>
            <a:r>
              <a:rPr sz="1400" spc="10" dirty="0">
                <a:solidFill>
                  <a:srgbClr val="00457D"/>
                </a:solidFill>
                <a:latin typeface="Calibri"/>
                <a:cs typeface="Calibri"/>
              </a:rPr>
              <a:t> </a:t>
            </a:r>
            <a:r>
              <a:rPr sz="1400" spc="-3" dirty="0">
                <a:solidFill>
                  <a:srgbClr val="00457D"/>
                </a:solidFill>
                <a:latin typeface="Calibri"/>
                <a:cs typeface="Calibri"/>
              </a:rPr>
              <a:t>non</a:t>
            </a:r>
            <a:r>
              <a:rPr sz="1400" spc="10" dirty="0">
                <a:solidFill>
                  <a:srgbClr val="00457D"/>
                </a:solidFill>
                <a:latin typeface="Calibri"/>
                <a:cs typeface="Calibri"/>
              </a:rPr>
              <a:t> </a:t>
            </a:r>
            <a:r>
              <a:rPr sz="1400" spc="-3" dirty="0" err="1">
                <a:solidFill>
                  <a:srgbClr val="00457D"/>
                </a:solidFill>
                <a:latin typeface="Calibri"/>
                <a:cs typeface="Calibri"/>
              </a:rPr>
              <a:t>ulteriormente</a:t>
            </a:r>
            <a:r>
              <a:rPr sz="1400" spc="10" dirty="0">
                <a:solidFill>
                  <a:srgbClr val="00457D"/>
                </a:solidFill>
                <a:latin typeface="Calibri"/>
                <a:cs typeface="Calibri"/>
              </a:rPr>
              <a:t> </a:t>
            </a:r>
            <a:r>
              <a:rPr sz="1400" spc="-3" dirty="0" err="1">
                <a:solidFill>
                  <a:srgbClr val="00457D"/>
                </a:solidFill>
                <a:latin typeface="Calibri"/>
                <a:cs typeface="Calibri"/>
              </a:rPr>
              <a:t>scindibile</a:t>
            </a:r>
            <a:r>
              <a:rPr lang="it-IT" sz="1400" spc="-3" dirty="0">
                <a:solidFill>
                  <a:srgbClr val="00457D"/>
                </a:solidFill>
                <a:latin typeface="Calibri"/>
                <a:cs typeface="Calibri"/>
              </a:rPr>
              <a:t>.</a:t>
            </a:r>
            <a:endParaRPr sz="1400" dirty="0">
              <a:latin typeface="Calibri"/>
              <a:cs typeface="Calibri"/>
            </a:endParaRPr>
          </a:p>
          <a:p>
            <a:pPr marL="154338" marR="25248" indent="-146601" algn="just">
              <a:lnSpc>
                <a:spcPct val="110100"/>
              </a:lnSpc>
              <a:buChar char="•"/>
              <a:tabLst>
                <a:tab pos="154338" algn="l"/>
                <a:tab pos="154746" algn="l"/>
              </a:tabLst>
            </a:pPr>
            <a:r>
              <a:rPr sz="1400" spc="-3" dirty="0">
                <a:solidFill>
                  <a:srgbClr val="00457D"/>
                </a:solidFill>
                <a:latin typeface="Calibri"/>
                <a:cs typeface="Calibri"/>
              </a:rPr>
              <a:t>Può</a:t>
            </a:r>
            <a:r>
              <a:rPr sz="1400" dirty="0">
                <a:solidFill>
                  <a:srgbClr val="00457D"/>
                </a:solidFill>
                <a:latin typeface="Calibri"/>
                <a:cs typeface="Calibri"/>
              </a:rPr>
              <a:t> </a:t>
            </a:r>
            <a:r>
              <a:rPr sz="1400" spc="-3" dirty="0">
                <a:solidFill>
                  <a:srgbClr val="00457D"/>
                </a:solidFill>
                <a:latin typeface="Calibri"/>
                <a:cs typeface="Calibri"/>
              </a:rPr>
              <a:t>essere</a:t>
            </a:r>
            <a:r>
              <a:rPr sz="1400" spc="3" dirty="0">
                <a:solidFill>
                  <a:srgbClr val="00457D"/>
                </a:solidFill>
                <a:latin typeface="Calibri"/>
                <a:cs typeface="Calibri"/>
              </a:rPr>
              <a:t> </a:t>
            </a:r>
            <a:r>
              <a:rPr sz="1400" spc="-3" dirty="0">
                <a:solidFill>
                  <a:srgbClr val="00457D"/>
                </a:solidFill>
                <a:latin typeface="Calibri"/>
                <a:cs typeface="Calibri"/>
              </a:rPr>
              <a:t>molto</a:t>
            </a:r>
            <a:r>
              <a:rPr sz="1400" dirty="0">
                <a:solidFill>
                  <a:srgbClr val="00457D"/>
                </a:solidFill>
                <a:latin typeface="Calibri"/>
                <a:cs typeface="Calibri"/>
              </a:rPr>
              <a:t> </a:t>
            </a:r>
            <a:r>
              <a:rPr sz="1400" b="1" spc="-3" dirty="0">
                <a:solidFill>
                  <a:srgbClr val="00457D"/>
                </a:solidFill>
                <a:latin typeface="Calibri"/>
                <a:cs typeface="Calibri"/>
              </a:rPr>
              <a:t>semplice</a:t>
            </a:r>
            <a:r>
              <a:rPr sz="1400" b="1" dirty="0">
                <a:solidFill>
                  <a:srgbClr val="00457D"/>
                </a:solidFill>
                <a:latin typeface="Calibri"/>
                <a:cs typeface="Calibri"/>
              </a:rPr>
              <a:t> </a:t>
            </a:r>
            <a:r>
              <a:rPr sz="1400" spc="-3" dirty="0">
                <a:solidFill>
                  <a:srgbClr val="00457D"/>
                </a:solidFill>
                <a:latin typeface="Calibri"/>
                <a:cs typeface="Calibri"/>
              </a:rPr>
              <a:t>(cateterismo</a:t>
            </a:r>
            <a:r>
              <a:rPr sz="1400" dirty="0">
                <a:solidFill>
                  <a:srgbClr val="00457D"/>
                </a:solidFill>
                <a:latin typeface="Calibri"/>
                <a:cs typeface="Calibri"/>
              </a:rPr>
              <a:t> </a:t>
            </a:r>
            <a:r>
              <a:rPr sz="1400" spc="-3" dirty="0">
                <a:solidFill>
                  <a:srgbClr val="00457D"/>
                </a:solidFill>
                <a:latin typeface="Calibri"/>
                <a:cs typeface="Calibri"/>
              </a:rPr>
              <a:t>vescicale)</a:t>
            </a:r>
            <a:r>
              <a:rPr sz="1400" dirty="0">
                <a:solidFill>
                  <a:srgbClr val="00457D"/>
                </a:solidFill>
                <a:latin typeface="Calibri"/>
                <a:cs typeface="Calibri"/>
              </a:rPr>
              <a:t> </a:t>
            </a:r>
            <a:r>
              <a:rPr sz="1400" spc="-3" dirty="0">
                <a:solidFill>
                  <a:srgbClr val="00457D"/>
                </a:solidFill>
                <a:latin typeface="Calibri"/>
                <a:cs typeface="Calibri"/>
              </a:rPr>
              <a:t>o</a:t>
            </a:r>
            <a:r>
              <a:rPr lang="it-IT" sz="1400" spc="-3" dirty="0">
                <a:solidFill>
                  <a:srgbClr val="00457D"/>
                </a:solidFill>
                <a:latin typeface="Calibri"/>
                <a:cs typeface="Calibri"/>
              </a:rPr>
              <a:t> </a:t>
            </a:r>
            <a:r>
              <a:rPr sz="1400" spc="-3" dirty="0" err="1">
                <a:solidFill>
                  <a:srgbClr val="00457D"/>
                </a:solidFill>
                <a:latin typeface="Calibri"/>
                <a:cs typeface="Calibri"/>
              </a:rPr>
              <a:t>estremamente</a:t>
            </a:r>
            <a:r>
              <a:rPr sz="1400" spc="16" dirty="0">
                <a:solidFill>
                  <a:srgbClr val="00457D"/>
                </a:solidFill>
                <a:latin typeface="Calibri"/>
                <a:cs typeface="Calibri"/>
              </a:rPr>
              <a:t> </a:t>
            </a:r>
            <a:r>
              <a:rPr sz="1400" b="1" spc="-3" dirty="0">
                <a:solidFill>
                  <a:srgbClr val="00457D"/>
                </a:solidFill>
                <a:latin typeface="Calibri"/>
                <a:cs typeface="Calibri"/>
              </a:rPr>
              <a:t>complessa</a:t>
            </a:r>
            <a:r>
              <a:rPr sz="1400" b="1" spc="16" dirty="0">
                <a:solidFill>
                  <a:srgbClr val="00457D"/>
                </a:solidFill>
                <a:latin typeface="Calibri"/>
                <a:cs typeface="Calibri"/>
              </a:rPr>
              <a:t> </a:t>
            </a:r>
            <a:r>
              <a:rPr sz="1400" spc="-3" dirty="0">
                <a:solidFill>
                  <a:srgbClr val="00457D"/>
                </a:solidFill>
                <a:latin typeface="Calibri"/>
                <a:cs typeface="Calibri"/>
              </a:rPr>
              <a:t>(chirurgia</a:t>
            </a:r>
            <a:r>
              <a:rPr sz="1400" spc="13" dirty="0">
                <a:solidFill>
                  <a:srgbClr val="00457D"/>
                </a:solidFill>
                <a:latin typeface="Calibri"/>
                <a:cs typeface="Calibri"/>
              </a:rPr>
              <a:t> </a:t>
            </a:r>
            <a:r>
              <a:rPr sz="1400" spc="-3" dirty="0">
                <a:solidFill>
                  <a:srgbClr val="00457D"/>
                </a:solidFill>
                <a:latin typeface="Calibri"/>
                <a:cs typeface="Calibri"/>
              </a:rPr>
              <a:t>dell’aorta</a:t>
            </a:r>
            <a:r>
              <a:rPr sz="1400" spc="16" dirty="0">
                <a:solidFill>
                  <a:srgbClr val="00457D"/>
                </a:solidFill>
                <a:latin typeface="Calibri"/>
                <a:cs typeface="Calibri"/>
              </a:rPr>
              <a:t> </a:t>
            </a:r>
            <a:r>
              <a:rPr sz="1400" spc="-3" dirty="0" err="1">
                <a:solidFill>
                  <a:srgbClr val="00457D"/>
                </a:solidFill>
                <a:latin typeface="Calibri"/>
                <a:cs typeface="Calibri"/>
              </a:rPr>
              <a:t>addominale</a:t>
            </a:r>
            <a:r>
              <a:rPr sz="1400" spc="-3" dirty="0">
                <a:solidFill>
                  <a:srgbClr val="00457D"/>
                </a:solidFill>
                <a:latin typeface="Calibri"/>
                <a:cs typeface="Calibri"/>
              </a:rPr>
              <a:t>)</a:t>
            </a:r>
            <a:r>
              <a:rPr lang="it-IT" sz="1400" spc="-3" dirty="0">
                <a:solidFill>
                  <a:srgbClr val="00457D"/>
                </a:solidFill>
                <a:latin typeface="Calibri"/>
                <a:cs typeface="Calibri"/>
              </a:rPr>
              <a:t>.</a:t>
            </a:r>
            <a:endParaRPr sz="1400" dirty="0">
              <a:latin typeface="Calibri"/>
              <a:cs typeface="Calibri"/>
            </a:endParaRPr>
          </a:p>
          <a:p>
            <a:pPr marL="154338" marR="122168" indent="-146601" algn="just">
              <a:lnSpc>
                <a:spcPct val="110100"/>
              </a:lnSpc>
              <a:spcBef>
                <a:spcPts val="3"/>
              </a:spcBef>
              <a:buChar char="•"/>
              <a:tabLst>
                <a:tab pos="154338" algn="l"/>
                <a:tab pos="154746" algn="l"/>
              </a:tabLst>
            </a:pPr>
            <a:r>
              <a:rPr sz="1400" spc="-3" dirty="0">
                <a:solidFill>
                  <a:srgbClr val="00457D"/>
                </a:solidFill>
                <a:latin typeface="Calibri"/>
                <a:cs typeface="Calibri"/>
              </a:rPr>
              <a:t>La</a:t>
            </a:r>
            <a:r>
              <a:rPr sz="1400" spc="3" dirty="0">
                <a:solidFill>
                  <a:srgbClr val="00457D"/>
                </a:solidFill>
                <a:latin typeface="Calibri"/>
                <a:cs typeface="Calibri"/>
              </a:rPr>
              <a:t> </a:t>
            </a:r>
            <a:r>
              <a:rPr sz="1400" spc="-3" dirty="0">
                <a:solidFill>
                  <a:srgbClr val="00457D"/>
                </a:solidFill>
                <a:latin typeface="Calibri"/>
                <a:cs typeface="Calibri"/>
              </a:rPr>
              <a:t>conformità</a:t>
            </a:r>
            <a:r>
              <a:rPr sz="1400" spc="10" dirty="0">
                <a:solidFill>
                  <a:srgbClr val="00457D"/>
                </a:solidFill>
                <a:latin typeface="Calibri"/>
                <a:cs typeface="Calibri"/>
              </a:rPr>
              <a:t> </a:t>
            </a:r>
            <a:r>
              <a:rPr sz="1400" spc="-3" dirty="0">
                <a:solidFill>
                  <a:srgbClr val="00457D"/>
                </a:solidFill>
                <a:latin typeface="Calibri"/>
                <a:cs typeface="Calibri"/>
              </a:rPr>
              <a:t>della</a:t>
            </a:r>
            <a:r>
              <a:rPr sz="1400" spc="3" dirty="0">
                <a:solidFill>
                  <a:srgbClr val="00457D"/>
                </a:solidFill>
                <a:latin typeface="Calibri"/>
                <a:cs typeface="Calibri"/>
              </a:rPr>
              <a:t> </a:t>
            </a:r>
            <a:r>
              <a:rPr sz="1400" spc="-3" dirty="0">
                <a:solidFill>
                  <a:srgbClr val="00457D"/>
                </a:solidFill>
                <a:latin typeface="Calibri"/>
                <a:cs typeface="Calibri"/>
              </a:rPr>
              <a:t>procedura</a:t>
            </a:r>
            <a:r>
              <a:rPr sz="1400" spc="6" dirty="0">
                <a:solidFill>
                  <a:srgbClr val="00457D"/>
                </a:solidFill>
                <a:latin typeface="Calibri"/>
                <a:cs typeface="Calibri"/>
              </a:rPr>
              <a:t> </a:t>
            </a:r>
            <a:r>
              <a:rPr sz="1400" spc="-3" dirty="0">
                <a:solidFill>
                  <a:srgbClr val="00457D"/>
                </a:solidFill>
                <a:latin typeface="Calibri"/>
                <a:cs typeface="Calibri"/>
              </a:rPr>
              <a:t>è</a:t>
            </a:r>
            <a:r>
              <a:rPr sz="1400" spc="10" dirty="0">
                <a:solidFill>
                  <a:srgbClr val="00457D"/>
                </a:solidFill>
                <a:latin typeface="Calibri"/>
                <a:cs typeface="Calibri"/>
              </a:rPr>
              <a:t> </a:t>
            </a:r>
            <a:r>
              <a:rPr sz="1400" spc="-3" dirty="0">
                <a:solidFill>
                  <a:srgbClr val="00457D"/>
                </a:solidFill>
                <a:latin typeface="Calibri"/>
                <a:cs typeface="Calibri"/>
              </a:rPr>
              <a:t>correlata</a:t>
            </a:r>
            <a:r>
              <a:rPr sz="1400" spc="3" dirty="0">
                <a:solidFill>
                  <a:srgbClr val="00457D"/>
                </a:solidFill>
                <a:latin typeface="Calibri"/>
                <a:cs typeface="Calibri"/>
              </a:rPr>
              <a:t> </a:t>
            </a:r>
            <a:r>
              <a:rPr sz="1400" spc="-3" dirty="0">
                <a:solidFill>
                  <a:srgbClr val="00457D"/>
                </a:solidFill>
                <a:latin typeface="Calibri"/>
                <a:cs typeface="Calibri"/>
              </a:rPr>
              <a:t>agli</a:t>
            </a:r>
            <a:r>
              <a:rPr sz="1400" spc="6" dirty="0">
                <a:solidFill>
                  <a:srgbClr val="00457D"/>
                </a:solidFill>
                <a:latin typeface="Calibri"/>
                <a:cs typeface="Calibri"/>
              </a:rPr>
              <a:t> </a:t>
            </a:r>
            <a:r>
              <a:rPr sz="1400" spc="-3" dirty="0">
                <a:solidFill>
                  <a:srgbClr val="00457D"/>
                </a:solidFill>
                <a:latin typeface="Calibri"/>
                <a:cs typeface="Calibri"/>
              </a:rPr>
              <a:t>standard</a:t>
            </a:r>
            <a:r>
              <a:rPr sz="1400" spc="3" dirty="0">
                <a:solidFill>
                  <a:srgbClr val="00457D"/>
                </a:solidFill>
                <a:latin typeface="Calibri"/>
                <a:cs typeface="Calibri"/>
              </a:rPr>
              <a:t> </a:t>
            </a:r>
            <a:r>
              <a:rPr sz="1400" spc="-3" dirty="0">
                <a:solidFill>
                  <a:srgbClr val="00457D"/>
                </a:solidFill>
                <a:latin typeface="Calibri"/>
                <a:cs typeface="Calibri"/>
              </a:rPr>
              <a:t>di </a:t>
            </a:r>
            <a:r>
              <a:rPr sz="1400" spc="-192" dirty="0">
                <a:solidFill>
                  <a:srgbClr val="00457D"/>
                </a:solidFill>
                <a:latin typeface="Calibri"/>
                <a:cs typeface="Calibri"/>
              </a:rPr>
              <a:t> </a:t>
            </a:r>
            <a:r>
              <a:rPr sz="1400" spc="-3" dirty="0" err="1">
                <a:solidFill>
                  <a:srgbClr val="00457D"/>
                </a:solidFill>
                <a:latin typeface="Calibri"/>
                <a:cs typeface="Calibri"/>
              </a:rPr>
              <a:t>competen</a:t>
            </a:r>
            <a:r>
              <a:rPr lang="it-IT" sz="1400" spc="-3" dirty="0">
                <a:solidFill>
                  <a:srgbClr val="00457D"/>
                </a:solidFill>
                <a:latin typeface="Calibri"/>
                <a:cs typeface="Calibri"/>
              </a:rPr>
              <a:t>za</a:t>
            </a:r>
            <a:r>
              <a:rPr sz="1400" spc="-3" dirty="0">
                <a:solidFill>
                  <a:srgbClr val="00457D"/>
                </a:solidFill>
                <a:latin typeface="Calibri"/>
                <a:cs typeface="Calibri"/>
              </a:rPr>
              <a:t> </a:t>
            </a:r>
            <a:r>
              <a:rPr sz="1400" spc="-3" dirty="0" err="1">
                <a:solidFill>
                  <a:srgbClr val="00457D"/>
                </a:solidFill>
                <a:latin typeface="Calibri"/>
                <a:cs typeface="Calibri"/>
              </a:rPr>
              <a:t>professionale</a:t>
            </a:r>
            <a:r>
              <a:rPr lang="it-IT" sz="1400" spc="-3" dirty="0">
                <a:solidFill>
                  <a:srgbClr val="00457D"/>
                </a:solidFill>
                <a:latin typeface="Calibri"/>
                <a:cs typeface="Calibri"/>
              </a:rPr>
              <a:t>.</a:t>
            </a:r>
            <a:endParaRPr sz="1400" dirty="0">
              <a:latin typeface="Calibri"/>
              <a:cs typeface="Calibri"/>
            </a:endParaRPr>
          </a:p>
          <a:p>
            <a:pPr marL="154338" indent="-146601" algn="just">
              <a:spcBef>
                <a:spcPts val="109"/>
              </a:spcBef>
              <a:buChar char="•"/>
              <a:tabLst>
                <a:tab pos="154338" algn="l"/>
                <a:tab pos="154746" algn="l"/>
              </a:tabLst>
            </a:pPr>
            <a:r>
              <a:rPr sz="1400" spc="-3" dirty="0">
                <a:solidFill>
                  <a:srgbClr val="00457D"/>
                </a:solidFill>
                <a:latin typeface="Calibri"/>
                <a:cs typeface="Calibri"/>
              </a:rPr>
              <a:t>Sinomini:</a:t>
            </a:r>
            <a:r>
              <a:rPr sz="1400" spc="10" dirty="0">
                <a:solidFill>
                  <a:srgbClr val="00457D"/>
                </a:solidFill>
                <a:latin typeface="Calibri"/>
                <a:cs typeface="Calibri"/>
              </a:rPr>
              <a:t> </a:t>
            </a:r>
            <a:r>
              <a:rPr sz="1400" spc="-3" dirty="0">
                <a:solidFill>
                  <a:srgbClr val="00457D"/>
                </a:solidFill>
                <a:latin typeface="Calibri"/>
                <a:cs typeface="Calibri"/>
              </a:rPr>
              <a:t>istruzione</a:t>
            </a:r>
            <a:r>
              <a:rPr sz="1400" spc="16" dirty="0">
                <a:solidFill>
                  <a:srgbClr val="00457D"/>
                </a:solidFill>
                <a:latin typeface="Calibri"/>
                <a:cs typeface="Calibri"/>
              </a:rPr>
              <a:t> </a:t>
            </a:r>
            <a:r>
              <a:rPr sz="1400" spc="-3" dirty="0">
                <a:solidFill>
                  <a:srgbClr val="00457D"/>
                </a:solidFill>
                <a:latin typeface="Calibri"/>
                <a:cs typeface="Calibri"/>
              </a:rPr>
              <a:t>operativa</a:t>
            </a:r>
            <a:r>
              <a:rPr sz="1400" spc="13" dirty="0">
                <a:solidFill>
                  <a:srgbClr val="00457D"/>
                </a:solidFill>
                <a:latin typeface="Calibri"/>
                <a:cs typeface="Calibri"/>
              </a:rPr>
              <a:t> </a:t>
            </a:r>
            <a:r>
              <a:rPr sz="1400" spc="-3" dirty="0">
                <a:solidFill>
                  <a:srgbClr val="00457D"/>
                </a:solidFill>
                <a:latin typeface="Calibri"/>
                <a:cs typeface="Calibri"/>
              </a:rPr>
              <a:t>(generale/</a:t>
            </a:r>
            <a:r>
              <a:rPr sz="1400" spc="-3" dirty="0" err="1">
                <a:solidFill>
                  <a:srgbClr val="00457D"/>
                </a:solidFill>
                <a:latin typeface="Calibri"/>
                <a:cs typeface="Calibri"/>
              </a:rPr>
              <a:t>specifica</a:t>
            </a:r>
            <a:r>
              <a:rPr sz="1400" spc="-3" dirty="0">
                <a:solidFill>
                  <a:srgbClr val="00457D"/>
                </a:solidFill>
                <a:latin typeface="Calibri"/>
                <a:cs typeface="Calibri"/>
              </a:rPr>
              <a:t>)</a:t>
            </a:r>
            <a:r>
              <a:rPr lang="it-IT" sz="1400" spc="-3" dirty="0">
                <a:solidFill>
                  <a:srgbClr val="00457D"/>
                </a:solidFill>
                <a:latin typeface="Calibri"/>
                <a:cs typeface="Calibri"/>
              </a:rPr>
              <a:t>.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883B13CA-7CF8-499F-AAAA-EF8996199573}"/>
              </a:ext>
            </a:extLst>
          </p:cNvPr>
          <p:cNvSpPr txBox="1"/>
          <p:nvPr/>
        </p:nvSpPr>
        <p:spPr>
          <a:xfrm>
            <a:off x="381000" y="4876800"/>
            <a:ext cx="8610600" cy="1172774"/>
          </a:xfrm>
          <a:prstGeom prst="rect">
            <a:avLst/>
          </a:prstGeom>
        </p:spPr>
        <p:txBody>
          <a:bodyPr vert="horz" wrap="square" lIns="0" tIns="8145" rIns="0" bIns="0" rtlCol="0">
            <a:spAutoFit/>
          </a:bodyPr>
          <a:lstStyle/>
          <a:p>
            <a:pPr marL="219495">
              <a:spcBef>
                <a:spcPts val="64"/>
              </a:spcBef>
            </a:pPr>
            <a:r>
              <a:rPr lang="it-IT" sz="2400" b="1" spc="-6" dirty="0">
                <a:solidFill>
                  <a:srgbClr val="C00000"/>
                </a:solidFill>
                <a:latin typeface="Calibri"/>
                <a:cs typeface="Calibri"/>
              </a:rPr>
              <a:t>Protocollo</a:t>
            </a:r>
            <a:endParaRPr sz="2400" b="1" spc="-6" dirty="0">
              <a:solidFill>
                <a:srgbClr val="C00000"/>
              </a:solidFill>
              <a:latin typeface="Calibri"/>
              <a:cs typeface="Calibri"/>
            </a:endParaRPr>
          </a:p>
          <a:p>
            <a:pPr marL="154338" marR="213386" indent="-146601" algn="just">
              <a:lnSpc>
                <a:spcPct val="107100"/>
              </a:lnSpc>
              <a:spcBef>
                <a:spcPts val="779"/>
              </a:spcBef>
              <a:buChar char="•"/>
              <a:tabLst>
                <a:tab pos="154338" algn="l"/>
                <a:tab pos="154746" algn="l"/>
              </a:tabLst>
            </a:pPr>
            <a:r>
              <a:rPr sz="1400" spc="-3" dirty="0">
                <a:solidFill>
                  <a:srgbClr val="00457D"/>
                </a:solidFill>
                <a:latin typeface="Calibri"/>
                <a:cs typeface="Calibri"/>
              </a:rPr>
              <a:t>Può indicare, indifferentemente, un intero percorso  assistenziale, un (sub)processo o una </a:t>
            </a:r>
            <a:r>
              <a:rPr sz="1400" spc="-3" dirty="0" err="1">
                <a:solidFill>
                  <a:srgbClr val="00457D"/>
                </a:solidFill>
                <a:latin typeface="Calibri"/>
                <a:cs typeface="Calibri"/>
              </a:rPr>
              <a:t>procedura</a:t>
            </a:r>
            <a:r>
              <a:rPr lang="it-IT" sz="1400" spc="-3" dirty="0">
                <a:solidFill>
                  <a:srgbClr val="00457D"/>
                </a:solidFill>
                <a:latin typeface="Calibri"/>
                <a:cs typeface="Calibri"/>
              </a:rPr>
              <a:t>.</a:t>
            </a:r>
            <a:endParaRPr sz="1400" spc="-3" dirty="0">
              <a:solidFill>
                <a:srgbClr val="00457D"/>
              </a:solidFill>
              <a:latin typeface="Calibri"/>
              <a:cs typeface="Calibri"/>
            </a:endParaRPr>
          </a:p>
          <a:p>
            <a:pPr marL="154338" marR="171849" indent="-146601" algn="just">
              <a:lnSpc>
                <a:spcPct val="110100"/>
              </a:lnSpc>
              <a:buChar char="•"/>
              <a:tabLst>
                <a:tab pos="154338" algn="l"/>
                <a:tab pos="154746" algn="l"/>
              </a:tabLst>
            </a:pPr>
            <a:r>
              <a:rPr sz="1400" spc="-3" dirty="0">
                <a:solidFill>
                  <a:srgbClr val="00457D"/>
                </a:solidFill>
                <a:latin typeface="Calibri"/>
                <a:cs typeface="Calibri"/>
              </a:rPr>
              <a:t>Nella letteratura giuridica il termine </a:t>
            </a:r>
            <a:r>
              <a:rPr sz="1400" spc="-3" dirty="0" err="1">
                <a:solidFill>
                  <a:srgbClr val="00457D"/>
                </a:solidFill>
                <a:latin typeface="Calibri"/>
                <a:cs typeface="Calibri"/>
              </a:rPr>
              <a:t>protocollo</a:t>
            </a:r>
            <a:r>
              <a:rPr sz="1400" spc="-3" dirty="0">
                <a:solidFill>
                  <a:srgbClr val="00457D"/>
                </a:solidFill>
                <a:latin typeface="Calibri"/>
                <a:cs typeface="Calibri"/>
              </a:rPr>
              <a:t> </a:t>
            </a:r>
            <a:r>
              <a:rPr sz="1400" spc="-3" dirty="0" err="1">
                <a:solidFill>
                  <a:srgbClr val="00457D"/>
                </a:solidFill>
                <a:latin typeface="Calibri"/>
                <a:cs typeface="Calibri"/>
              </a:rPr>
              <a:t>viene</a:t>
            </a:r>
            <a:r>
              <a:rPr lang="it-IT" sz="1400" spc="-3" dirty="0">
                <a:solidFill>
                  <a:srgbClr val="00457D"/>
                </a:solidFill>
                <a:latin typeface="Calibri"/>
                <a:cs typeface="Calibri"/>
              </a:rPr>
              <a:t> </a:t>
            </a:r>
            <a:r>
              <a:rPr sz="1400" spc="-3" dirty="0" err="1">
                <a:solidFill>
                  <a:srgbClr val="00457D"/>
                </a:solidFill>
                <a:latin typeface="Calibri"/>
                <a:cs typeface="Calibri"/>
              </a:rPr>
              <a:t>interpretato</a:t>
            </a:r>
            <a:r>
              <a:rPr sz="1400" spc="-3" dirty="0">
                <a:solidFill>
                  <a:srgbClr val="00457D"/>
                </a:solidFill>
                <a:latin typeface="Calibri"/>
                <a:cs typeface="Calibri"/>
              </a:rPr>
              <a:t> come “vincolante” (mandatory) per </a:t>
            </a:r>
            <a:r>
              <a:rPr lang="it-IT" sz="1400" spc="-3" dirty="0">
                <a:solidFill>
                  <a:srgbClr val="00457D"/>
                </a:solidFill>
                <a:latin typeface="Calibri"/>
                <a:cs typeface="Calibri"/>
              </a:rPr>
              <a:t>gli operatori sanitari </a:t>
            </a:r>
            <a:r>
              <a:rPr sz="1400" spc="-3" dirty="0">
                <a:solidFill>
                  <a:srgbClr val="00457D"/>
                </a:solidFill>
                <a:latin typeface="Calibri"/>
                <a:cs typeface="Calibri"/>
              </a:rPr>
              <a:t>(target 100%)</a:t>
            </a:r>
            <a:r>
              <a:rPr lang="it-IT" sz="1400" spc="-3" dirty="0">
                <a:solidFill>
                  <a:srgbClr val="00457D"/>
                </a:solidFill>
                <a:latin typeface="Calibri"/>
                <a:cs typeface="Calibri"/>
              </a:rPr>
              <a:t>.</a:t>
            </a:r>
            <a:endParaRPr sz="1400" spc="-3" dirty="0">
              <a:solidFill>
                <a:srgbClr val="00457D"/>
              </a:solidFill>
              <a:latin typeface="Calibri"/>
              <a:cs typeface="Calibri"/>
            </a:endParaRPr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8FBF5628-7F2E-4EDE-BC5D-C63946E1D19F}"/>
              </a:ext>
            </a:extLst>
          </p:cNvPr>
          <p:cNvSpPr txBox="1"/>
          <p:nvPr/>
        </p:nvSpPr>
        <p:spPr>
          <a:xfrm>
            <a:off x="2895600" y="409932"/>
            <a:ext cx="5867400" cy="377556"/>
          </a:xfrm>
          <a:prstGeom prst="rect">
            <a:avLst/>
          </a:prstGeom>
        </p:spPr>
        <p:txBody>
          <a:bodyPr vert="horz" wrap="square" lIns="0" tIns="8145" rIns="0" bIns="0" rtlCol="0">
            <a:spAutoFit/>
          </a:bodyPr>
          <a:lstStyle/>
          <a:p>
            <a:pPr marL="8145">
              <a:spcBef>
                <a:spcPts val="64"/>
              </a:spcBef>
            </a:pPr>
            <a:r>
              <a:rPr lang="it-IT" sz="2400" b="1" dirty="0">
                <a:solidFill>
                  <a:schemeClr val="accent2">
                    <a:lumMod val="75000"/>
                  </a:schemeClr>
                </a:solidFill>
              </a:rPr>
              <a:t>Workflow Clinici: </a:t>
            </a:r>
            <a:r>
              <a:rPr lang="it-IT" sz="2400" b="1" i="1" dirty="0">
                <a:solidFill>
                  <a:schemeClr val="accent2">
                    <a:lumMod val="75000"/>
                  </a:schemeClr>
                </a:solidFill>
              </a:rPr>
              <a:t>elementi</a:t>
            </a:r>
            <a:endParaRPr sz="2400" b="1" i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2_eligo template_with logo_white">
  <a:themeElements>
    <a:clrScheme name="2_eligo template_with logo_white 1">
      <a:dk1>
        <a:srgbClr val="000000"/>
      </a:dk1>
      <a:lt1>
        <a:srgbClr val="FFFFFF"/>
      </a:lt1>
      <a:dk2>
        <a:srgbClr val="C60C30"/>
      </a:dk2>
      <a:lt2>
        <a:srgbClr val="FFFFFF"/>
      </a:lt2>
      <a:accent1>
        <a:srgbClr val="C60C30"/>
      </a:accent1>
      <a:accent2>
        <a:srgbClr val="009AA6"/>
      </a:accent2>
      <a:accent3>
        <a:srgbClr val="FFFFFF"/>
      </a:accent3>
      <a:accent4>
        <a:srgbClr val="000000"/>
      </a:accent4>
      <a:accent5>
        <a:srgbClr val="DFAAAD"/>
      </a:accent5>
      <a:accent6>
        <a:srgbClr val="008B96"/>
      </a:accent6>
      <a:hlink>
        <a:srgbClr val="002060"/>
      </a:hlink>
      <a:folHlink>
        <a:srgbClr val="C2BDBF"/>
      </a:folHlink>
    </a:clrScheme>
    <a:fontScheme name="2_eligo template_with logo_white">
      <a:majorFont>
        <a:latin typeface="Myriad Pro Cond"/>
        <a:ea typeface="ＭＳ Ｐゴシック"/>
        <a:cs typeface="Calibri"/>
      </a:majorFont>
      <a:minorFont>
        <a:latin typeface="Myriad Pro Cond"/>
        <a:ea typeface="ＭＳ Ｐゴシック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2_eligo template_with logo_white 1">
        <a:dk1>
          <a:srgbClr val="000000"/>
        </a:dk1>
        <a:lt1>
          <a:srgbClr val="FFFFFF"/>
        </a:lt1>
        <a:dk2>
          <a:srgbClr val="C60C30"/>
        </a:dk2>
        <a:lt2>
          <a:srgbClr val="FFFFFF"/>
        </a:lt2>
        <a:accent1>
          <a:srgbClr val="C60C30"/>
        </a:accent1>
        <a:accent2>
          <a:srgbClr val="009AA6"/>
        </a:accent2>
        <a:accent3>
          <a:srgbClr val="FFFFFF"/>
        </a:accent3>
        <a:accent4>
          <a:srgbClr val="000000"/>
        </a:accent4>
        <a:accent5>
          <a:srgbClr val="DFAAAD"/>
        </a:accent5>
        <a:accent6>
          <a:srgbClr val="008B96"/>
        </a:accent6>
        <a:hlink>
          <a:srgbClr val="002060"/>
        </a:hlink>
        <a:folHlink>
          <a:srgbClr val="C2BDB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dehealth_powerpoint_v4.potx" id="{5E513EBB-9F3A-45C2-9CF7-ECE39AE130F1}" vid="{AAC7E0AF-2126-47F8-BBD4-8D75DB92AFD4}"/>
    </a:ext>
  </a:extLst>
</a:theme>
</file>

<file path=ppt/theme/theme2.xml><?xml version="1.0" encoding="utf-8"?>
<a:theme xmlns:a="http://schemas.openxmlformats.org/drawingml/2006/main" name="Personalizza struttura">
  <a:themeElements>
    <a:clrScheme name="Personalizza struttura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ersonalizza struttura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Personalizza struttur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za struttura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za struttura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za struttura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za struttura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za struttura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za struttura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za struttura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za struttura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za struttura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za struttura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za struttura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dehealth_powerpoint_v4.potx" id="{5E513EBB-9F3A-45C2-9CF7-ECE39AE130F1}" vid="{A95D2744-07E6-4E0B-B753-A46721215070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Personalizza struttura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E02B392D869F044582D17ADCD8E176E1" ma:contentTypeVersion="9" ma:contentTypeDescription="Creare un nuovo documento." ma:contentTypeScope="" ma:versionID="cdeb62fe031afbd192913014e08c4035">
  <xsd:schema xmlns:xsd="http://www.w3.org/2001/XMLSchema" xmlns:xs="http://www.w3.org/2001/XMLSchema" xmlns:p="http://schemas.microsoft.com/office/2006/metadata/properties" xmlns:ns2="6f473069-c0e3-499c-a13a-ad6d47d60cde" xmlns:ns3="6bd42e5a-aa3e-40a5-929b-a7e251e79455" targetNamespace="http://schemas.microsoft.com/office/2006/metadata/properties" ma:root="true" ma:fieldsID="de64c311e8691415736e5719969f95fe" ns2:_="" ns3:_="">
    <xsd:import namespace="6f473069-c0e3-499c-a13a-ad6d47d60cde"/>
    <xsd:import namespace="6bd42e5a-aa3e-40a5-929b-a7e251e7945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f473069-c0e3-499c-a13a-ad6d47d60cd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2" nillable="true" ma:taxonomy="true" ma:internalName="lcf76f155ced4ddcb4097134ff3c332f" ma:taxonomyFieldName="MediaServiceImageTags" ma:displayName="Tag immagine" ma:readOnly="false" ma:fieldId="{5cf76f15-5ced-4ddc-b409-7134ff3c332f}" ma:taxonomyMulti="true" ma:sspId="bb21486a-7a0a-4db4-9655-fe3ce8b761e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bd42e5a-aa3e-40a5-929b-a7e251e79455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dea9ae0e-c02f-4ed6-87c2-8bd8bf57a2e2}" ma:internalName="TaxCatchAll" ma:showField="CatchAllData" ma:web="6bd42e5a-aa3e-40a5-929b-a7e251e7945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6bd42e5a-aa3e-40a5-929b-a7e251e79455" xsi:nil="true"/>
    <lcf76f155ced4ddcb4097134ff3c332f xmlns="6f473069-c0e3-499c-a13a-ad6d47d60cde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020B2456-9D1F-4B11-9866-E38AC41A4E23}"/>
</file>

<file path=customXml/itemProps2.xml><?xml version="1.0" encoding="utf-8"?>
<ds:datastoreItem xmlns:ds="http://schemas.openxmlformats.org/officeDocument/2006/customXml" ds:itemID="{4612D0FB-8E86-472B-9136-3C2CA7308CA6}"/>
</file>

<file path=customXml/itemProps3.xml><?xml version="1.0" encoding="utf-8"?>
<ds:datastoreItem xmlns:ds="http://schemas.openxmlformats.org/officeDocument/2006/customXml" ds:itemID="{F975D235-6275-47EF-916A-17EA7D068ECE}"/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1483</TotalTime>
  <Words>1171</Words>
  <Application>Microsoft Office PowerPoint</Application>
  <PresentationFormat>Presentazione su schermo (4:3)</PresentationFormat>
  <Paragraphs>161</Paragraphs>
  <Slides>19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12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19</vt:i4>
      </vt:variant>
    </vt:vector>
  </HeadingPairs>
  <TitlesOfParts>
    <vt:vector size="33" baseType="lpstr">
      <vt:lpstr>ＭＳ Ｐゴシック</vt:lpstr>
      <vt:lpstr>Arial</vt:lpstr>
      <vt:lpstr>Arial MT</vt:lpstr>
      <vt:lpstr>Calibri</vt:lpstr>
      <vt:lpstr>Century Gothic</vt:lpstr>
      <vt:lpstr>Lucida Sans Unicode</vt:lpstr>
      <vt:lpstr>Myriad Pro Cond</vt:lpstr>
      <vt:lpstr>Myriad Web Pro</vt:lpstr>
      <vt:lpstr>Myriad Web Pro Condensed</vt:lpstr>
      <vt:lpstr>Times New Roman</vt:lpstr>
      <vt:lpstr>Trebuchet MS</vt:lpstr>
      <vt:lpstr>Wingdings</vt:lpstr>
      <vt:lpstr>2_eligo template_with logo_white</vt:lpstr>
      <vt:lpstr>Personalizza struttura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>Iowa Health System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Integrated Chronic Care Disease Management: Elevating Practice, Engaging Patients and Driving Best Outcomes</dc:title>
  <dc:creator>wildmava</dc:creator>
  <cp:lastModifiedBy>Domenico Conforti</cp:lastModifiedBy>
  <cp:revision>182</cp:revision>
  <dcterms:created xsi:type="dcterms:W3CDTF">2011-03-02T19:27:41Z</dcterms:created>
  <dcterms:modified xsi:type="dcterms:W3CDTF">2023-12-19T10:23:20Z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0x010100E02B392D869F044582D17ADCD8E176E1</vt:lpwstr>
  </property>
</Properties>
</file>