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2" r:id="rId6"/>
    <p:sldId id="265" r:id="rId7"/>
    <p:sldId id="266" r:id="rId8"/>
    <p:sldId id="267" r:id="rId9"/>
    <p:sldId id="269" r:id="rId10"/>
    <p:sldId id="270" r:id="rId11"/>
    <p:sldId id="261" r:id="rId12"/>
    <p:sldId id="271" r:id="rId13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9pPr>
  </p:defaultTextStyle>
  <p:extLst>
    <p:ext uri="{521415D9-36F7-43E2-AB2F-B90AF26B5E84}">
      <p14:sectionLst xmlns:p14="http://schemas.microsoft.com/office/powerpoint/2010/main">
        <p14:section name="惠普-&gt;ICDE" id="{7435F453-31B8-4145-893F-9E6E6255126F}">
          <p14:sldIdLst>
            <p14:sldId id="257"/>
            <p14:sldId id="258"/>
          </p14:sldIdLst>
        </p14:section>
        <p14:section name="微软-&gt;OSDI" id="{EBBCC49D-429A-43DE-9D5A-D50E694DF5F8}">
          <p14:sldIdLst>
            <p14:sldId id="259"/>
            <p14:sldId id="260"/>
            <p14:sldId id="262"/>
            <p14:sldId id="265"/>
            <p14:sldId id="266"/>
            <p14:sldId id="267"/>
            <p14:sldId id="269"/>
            <p14:sldId id="270"/>
          </p14:sldIdLst>
        </p14:section>
        <p14:section name="李沐-&gt;OSDI" id="{EAA402A6-0A12-794F-88B8-782758568252}">
          <p14:sldIdLst>
            <p14:sldId id="261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>
      <p:cViewPr varScale="1">
        <p:scale>
          <a:sx n="62" d="100"/>
          <a:sy n="62" d="100"/>
        </p:scale>
        <p:origin x="1446" y="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2B4DAB7D-9DD3-41CD-AF95-E23365F2785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6D2F90-D948-42AE-8B04-929A46EFF320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7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9C35F5-5D12-44A4-BCA2-E0E2D09024FC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81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9C35F5-5D12-44A4-BCA2-E0E2D09024F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81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806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E4141CC-4EEA-44B1-A082-86C281153B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502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A80ADA3-AB93-4169-875F-D39CCCEDAA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228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C569E02-2ECD-49A7-92FD-29A834C9DE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4715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FF313F0A-9DDA-43B4-8E79-06A96BD7A2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45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36B716-B3E4-4825-9F3B-C130B36823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052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1F8309D-8E8E-40C7-8700-B1375D553F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30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A4F3C7A-7066-4F6F-B80D-E435FC384B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912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EA98CCB-B759-4217-80FE-067A53FD00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378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4464C5A-3283-4C6B-8E22-F0C41B39FC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911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B200B4-9428-4B93-BC5D-96B57A5F12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61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7DBF2B-0C61-4575-BF9D-74FC0390FC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343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577E473-BB5F-4367-A773-7414DF3407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243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outline text format</a:t>
            </a:r>
          </a:p>
          <a:p>
            <a:pPr lvl="1"/>
            <a:r>
              <a:rPr lang="en-GB" altLang="zh-CN" smtClean="0"/>
              <a:t>Second Outline Level</a:t>
            </a:r>
          </a:p>
          <a:p>
            <a:pPr lvl="2"/>
            <a:r>
              <a:rPr lang="en-GB" altLang="zh-CN" smtClean="0"/>
              <a:t>Third Outline Level</a:t>
            </a:r>
          </a:p>
          <a:p>
            <a:pPr lvl="3"/>
            <a:r>
              <a:rPr lang="en-GB" altLang="zh-CN" smtClean="0"/>
              <a:t>Fourth Outline Level</a:t>
            </a:r>
          </a:p>
          <a:p>
            <a:pPr lvl="4"/>
            <a:r>
              <a:rPr lang="en-GB" altLang="zh-CN" smtClean="0"/>
              <a:t>Fifth Outline Level</a:t>
            </a:r>
          </a:p>
          <a:p>
            <a:pPr lvl="4"/>
            <a:r>
              <a:rPr lang="en-GB" altLang="zh-CN" smtClean="0"/>
              <a:t>Sixth Outline Level</a:t>
            </a:r>
          </a:p>
          <a:p>
            <a:pPr lvl="4"/>
            <a:r>
              <a:rPr lang="en-GB" altLang="zh-CN" smtClean="0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D9BF1739-7268-4812-B644-5A4727F2E3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/>
              <a:t>Modeling Scalability of Distributed Machine Learning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/>
              <a:t>Alexander </a:t>
            </a:r>
            <a:r>
              <a:rPr lang="en-US" altLang="zh-CN" dirty="0" err="1"/>
              <a:t>Ulanov</a:t>
            </a:r>
            <a:endParaRPr lang="en-US" altLang="zh-CN" dirty="0"/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/>
              <a:t>Andrey </a:t>
            </a:r>
            <a:r>
              <a:rPr lang="en-US" altLang="zh-CN" dirty="0" err="1"/>
              <a:t>Simanovsky</a:t>
            </a:r>
            <a:endParaRPr lang="en-US" altLang="zh-CN" dirty="0"/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/>
              <a:t>Manish </a:t>
            </a:r>
            <a:r>
              <a:rPr lang="en-US" altLang="zh-CN" dirty="0" err="1"/>
              <a:t>Marwah</a:t>
            </a:r>
            <a:endParaRPr lang="en-US" altLang="zh-CN" dirty="0"/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/>
              <a:t>Hewlett Packard Laboratories Palo Alto, California, USA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 smtClean="0"/>
              <a:t>——</a:t>
            </a:r>
            <a:r>
              <a:rPr lang="en-US" altLang="zh-CN" dirty="0" smtClean="0">
                <a:effectLst/>
              </a:rPr>
              <a:t>Proceedings - International Conference on Data Engineering</a:t>
            </a:r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Evaluation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23275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Scaling Distributed Machine Learning with the Parameter </a:t>
            </a:r>
            <a:r>
              <a:rPr lang="en-US" altLang="zh-CN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 Li∗‡, </a:t>
            </a:r>
            <a:r>
              <a:rPr lang="en-US" dirty="0"/>
              <a:t>David G. </a:t>
            </a:r>
            <a:r>
              <a:rPr lang="en-US" dirty="0" smtClean="0"/>
              <a:t>Andersen∗, </a:t>
            </a:r>
            <a:r>
              <a:rPr lang="en-US" dirty="0" err="1"/>
              <a:t>JunWoo</a:t>
            </a:r>
            <a:r>
              <a:rPr lang="en-US" dirty="0"/>
              <a:t> Park∗, Alexander J. </a:t>
            </a:r>
            <a:r>
              <a:rPr lang="en-US" dirty="0" err="1"/>
              <a:t>Smola</a:t>
            </a:r>
            <a:r>
              <a:rPr lang="en-US" dirty="0"/>
              <a:t>∗†, Amr Ahmed†, </a:t>
            </a:r>
            <a:r>
              <a:rPr lang="en-US" dirty="0" err="1"/>
              <a:t>Vanja</a:t>
            </a:r>
            <a:r>
              <a:rPr lang="en-US" dirty="0"/>
              <a:t> </a:t>
            </a:r>
            <a:r>
              <a:rPr lang="en-US" dirty="0" err="1"/>
              <a:t>Josifovski</a:t>
            </a:r>
            <a:r>
              <a:rPr lang="en-US" dirty="0"/>
              <a:t>†, James Long†, Eugene J. </a:t>
            </a:r>
            <a:r>
              <a:rPr lang="en-US" dirty="0" err="1"/>
              <a:t>Shekita</a:t>
            </a:r>
            <a:r>
              <a:rPr lang="en-US" dirty="0"/>
              <a:t>†, </a:t>
            </a:r>
            <a:r>
              <a:rPr lang="en-US" dirty="0" err="1"/>
              <a:t>Bor-Yiing</a:t>
            </a:r>
            <a:r>
              <a:rPr lang="en-US" dirty="0"/>
              <a:t> Su† ∗Carnegie Mellon University ‡Baidu †</a:t>
            </a:r>
            <a:r>
              <a:rPr lang="en-US" dirty="0" smtClean="0"/>
              <a:t>Google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87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32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endParaRPr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zh-CN" altLang="zh-CN">
                <a:ea typeface="宋体" panose="02010600030101010101" pitchFamily="2" charset="-122"/>
              </a:rPr>
              <a:t>问题：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zh-CN" altLang="zh-CN">
                <a:ea typeface="宋体" panose="02010600030101010101" pitchFamily="2" charset="-122"/>
              </a:rPr>
              <a:t>解决：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Adam: Building an Efficient and Scalable Deep Learning Training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238" y="2411685"/>
            <a:ext cx="9069387" cy="4383088"/>
          </a:xfrm>
        </p:spPr>
        <p:txBody>
          <a:bodyPr/>
          <a:lstStyle/>
          <a:p>
            <a:pPr algn="ctr"/>
            <a:r>
              <a:rPr lang="en-US" altLang="zh-CN" dirty="0" err="1" smtClean="0"/>
              <a:t>Trishul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Chilimbi</a:t>
            </a:r>
            <a:r>
              <a:rPr lang="en-US" altLang="zh-CN" dirty="0" err="1"/>
              <a:t>,</a:t>
            </a:r>
            <a:r>
              <a:rPr lang="en-US" altLang="zh-CN" dirty="0" err="1" smtClean="0"/>
              <a:t>Yutaka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Suzue</a:t>
            </a:r>
            <a:r>
              <a:rPr lang="en-US" altLang="zh-CN" dirty="0" err="1"/>
              <a:t>,</a:t>
            </a:r>
            <a:r>
              <a:rPr lang="en-US" altLang="zh-CN" dirty="0" err="1" smtClean="0"/>
              <a:t>Johnson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Apacible</a:t>
            </a:r>
            <a:r>
              <a:rPr lang="en-US" altLang="zh-CN" dirty="0" smtClean="0"/>
              <a:t> 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Karthik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Kalyanaraman</a:t>
            </a:r>
            <a:r>
              <a:rPr lang="en-US" altLang="zh-CN" dirty="0" smtClean="0"/>
              <a:t> </a:t>
            </a:r>
          </a:p>
          <a:p>
            <a:pPr algn="r"/>
            <a:endParaRPr lang="en-US" altLang="zh-CN" dirty="0" smtClean="0"/>
          </a:p>
          <a:p>
            <a:pPr algn="r"/>
            <a:endParaRPr lang="en-US" altLang="zh-CN" dirty="0"/>
          </a:p>
          <a:p>
            <a:pPr algn="r"/>
            <a:r>
              <a:rPr lang="en-US" altLang="zh-CN" dirty="0" smtClean="0"/>
              <a:t>——</a:t>
            </a:r>
            <a:r>
              <a:rPr lang="en-US" altLang="zh-CN" dirty="0" smtClean="0">
                <a:effectLst/>
              </a:rPr>
              <a:t>11th USENIX Symposium on Operating Systems Design and Implementation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43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395461"/>
            <a:ext cx="9070975" cy="6840760"/>
          </a:xfrm>
          <a:ln/>
        </p:spPr>
        <p:txBody>
          <a:bodyPr/>
          <a:lstStyle/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zh-CN" altLang="zh-CN" dirty="0">
                <a:ea typeface="宋体" panose="02010600030101010101" pitchFamily="2" charset="-122"/>
              </a:rPr>
              <a:t>问题</a:t>
            </a:r>
            <a:r>
              <a:rPr lang="zh-CN" altLang="zh-CN" dirty="0" smtClean="0">
                <a:ea typeface="宋体" panose="02010600030101010101" pitchFamily="2" charset="-122"/>
              </a:rPr>
              <a:t>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31850" lvl="1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NN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en-US" altLang="zh-CN" dirty="0" smtClean="0">
                <a:ea typeface="宋体" panose="02010600030101010101" pitchFamily="2" charset="-122"/>
              </a:rPr>
              <a:t>computation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</a:rPr>
              <a:t>data</a:t>
            </a:r>
            <a:r>
              <a:rPr lang="zh-CN" altLang="en-US" dirty="0" smtClean="0">
                <a:ea typeface="宋体" panose="02010600030101010101" pitchFamily="2" charset="-122"/>
              </a:rPr>
              <a:t>增加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31850" lvl="1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zh-CN" altLang="en-US" dirty="0">
                <a:ea typeface="宋体" panose="02010600030101010101" pitchFamily="2" charset="-122"/>
              </a:rPr>
              <a:t>已</a:t>
            </a:r>
            <a:r>
              <a:rPr lang="zh-CN" altLang="en-US" dirty="0" smtClean="0">
                <a:ea typeface="宋体" panose="02010600030101010101" pitchFamily="2" charset="-122"/>
              </a:rPr>
              <a:t>有</a:t>
            </a:r>
            <a:r>
              <a:rPr lang="en-US" altLang="zh-CN" dirty="0" smtClean="0">
                <a:ea typeface="宋体" panose="02010600030101010101" pitchFamily="2" charset="-122"/>
              </a:rPr>
              <a:t>distributed ML systems</a:t>
            </a:r>
            <a:r>
              <a:rPr lang="zh-CN" altLang="en-US" dirty="0">
                <a:ea typeface="宋体" panose="02010600030101010101" pitchFamily="2" charset="-122"/>
              </a:rPr>
              <a:t>低效</a:t>
            </a:r>
            <a:endParaRPr lang="zh-CN" altLang="zh-CN" dirty="0">
              <a:ea typeface="宋体" panose="02010600030101010101" pitchFamily="2" charset="-122"/>
            </a:endParaRP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zh-CN" altLang="en-US" dirty="0">
                <a:ea typeface="宋体" panose="02010600030101010101" pitchFamily="2" charset="-122"/>
              </a:rPr>
              <a:t>方案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en-US" altLang="zh-CN" dirty="0" smtClean="0">
                <a:ea typeface="宋体" panose="02010600030101010101" pitchFamily="2" charset="-122"/>
              </a:rPr>
              <a:t>Adam</a:t>
            </a:r>
          </a:p>
          <a:p>
            <a:pPr marL="831850" lvl="1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Partition </a:t>
            </a:r>
            <a:r>
              <a:rPr lang="en-US" altLang="zh-CN" dirty="0">
                <a:ea typeface="宋体" panose="02010600030101010101" pitchFamily="2" charset="-122"/>
              </a:rPr>
              <a:t>large models</a:t>
            </a:r>
          </a:p>
          <a:p>
            <a:pPr marL="831850" lvl="1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Batched parameter &amp; multi threads</a:t>
            </a:r>
          </a:p>
          <a:p>
            <a:pPr marL="831850" lvl="1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Asynchrony</a:t>
            </a:r>
            <a:r>
              <a:rPr lang="zh-CN" altLang="en-US" dirty="0" smtClean="0">
                <a:ea typeface="宋体" panose="02010600030101010101" pitchFamily="2" charset="-122"/>
              </a:rPr>
              <a:t>提高了</a:t>
            </a:r>
            <a:r>
              <a:rPr lang="en-US" altLang="zh-CN" dirty="0" smtClean="0">
                <a:ea typeface="宋体" panose="02010600030101010101" pitchFamily="2" charset="-122"/>
              </a:rPr>
              <a:t>accuracy</a:t>
            </a:r>
            <a:r>
              <a:rPr lang="zh-CN" altLang="en-US" dirty="0" smtClean="0">
                <a:ea typeface="宋体" panose="02010600030101010101" pitchFamily="2" charset="-122"/>
              </a:rPr>
              <a:t>，相同时间机器更少</a:t>
            </a:r>
            <a:endParaRPr lang="zh-CN" altLang="zh-CN" dirty="0">
              <a:ea typeface="宋体" panose="02010600030101010101" pitchFamily="2" charset="-122"/>
            </a:endParaRP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Adam</a:t>
            </a:r>
            <a:endParaRPr lang="en-US" altLang="zh-CN" dirty="0">
              <a:ea typeface="宋体" panose="02010600030101010101" pitchFamily="2" charset="-122"/>
            </a:endParaRPr>
          </a:p>
          <a:p>
            <a:pPr marL="831850" lvl="1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data </a:t>
            </a:r>
            <a:r>
              <a:rPr lang="en-US" altLang="zh-CN" dirty="0" smtClean="0">
                <a:ea typeface="宋体" panose="02010600030101010101" pitchFamily="2" charset="-122"/>
              </a:rPr>
              <a:t>serving machines</a:t>
            </a:r>
          </a:p>
          <a:p>
            <a:pPr marL="831850" lvl="1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model training machines</a:t>
            </a:r>
            <a:endParaRPr lang="en-US" altLang="zh-CN" dirty="0">
              <a:ea typeface="宋体" panose="02010600030101010101" pitchFamily="2" charset="-122"/>
            </a:endParaRPr>
          </a:p>
          <a:p>
            <a:pPr marL="831850" lvl="1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en-US" altLang="zh-CN" dirty="0" smtClean="0">
                <a:ea typeface="宋体" panose="02010600030101010101" pitchFamily="2" charset="-122"/>
              </a:rPr>
              <a:t>global parameter </a:t>
            </a:r>
            <a:r>
              <a:rPr lang="en-US" altLang="zh-CN" dirty="0">
                <a:ea typeface="宋体" panose="02010600030101010101" pitchFamily="2" charset="-122"/>
              </a:rPr>
              <a:t>server.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508000" lvl="1" indent="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49360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816" y="2339677"/>
            <a:ext cx="9069387" cy="5040560"/>
          </a:xfrm>
        </p:spPr>
        <p:txBody>
          <a:bodyPr/>
          <a:lstStyle/>
          <a:p>
            <a:pPr lvl="2"/>
            <a:r>
              <a:rPr lang="en-US" altLang="zh-CN" dirty="0" smtClean="0"/>
              <a:t>1 </a:t>
            </a:r>
            <a:r>
              <a:rPr lang="zh-CN" altLang="en-US" dirty="0"/>
              <a:t>对</a:t>
            </a:r>
            <a:r>
              <a:rPr lang="en-US" altLang="zh-CN" dirty="0"/>
              <a:t>image </a:t>
            </a:r>
            <a:r>
              <a:rPr lang="zh-CN" altLang="en-US" dirty="0"/>
              <a:t>预处理</a:t>
            </a:r>
          </a:p>
          <a:p>
            <a:pPr lvl="2"/>
            <a:r>
              <a:rPr lang="en-US" altLang="zh-CN" dirty="0"/>
              <a:t>2 pre-cache images </a:t>
            </a:r>
            <a:r>
              <a:rPr lang="zh-CN" altLang="en-US" dirty="0"/>
              <a:t>用整个</a:t>
            </a:r>
            <a:r>
              <a:rPr lang="en-US" altLang="zh-CN" dirty="0"/>
              <a:t>memory</a:t>
            </a:r>
          </a:p>
          <a:p>
            <a:pPr lvl="2"/>
            <a:r>
              <a:rPr lang="en-US" altLang="zh-CN" dirty="0"/>
              <a:t>3 </a:t>
            </a:r>
            <a:r>
              <a:rPr lang="en-US" altLang="zh-CN" dirty="0" err="1"/>
              <a:t>asyn</a:t>
            </a:r>
            <a:r>
              <a:rPr lang="en-US" altLang="zh-CN" dirty="0"/>
              <a:t> IO. Model training machines </a:t>
            </a:r>
            <a:r>
              <a:rPr lang="zh-CN" altLang="en-US" dirty="0"/>
              <a:t>提前后台线程取</a:t>
            </a:r>
            <a:r>
              <a:rPr lang="en-US" altLang="zh-CN" dirty="0" smtClean="0"/>
              <a:t>data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 marL="508000" lvl="1" indent="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Fast Data Serving</a:t>
            </a:r>
          </a:p>
        </p:txBody>
      </p:sp>
    </p:spTree>
    <p:extLst>
      <p:ext uri="{BB962C8B-B14F-4D97-AF65-F5344CB8AC3E}">
        <p14:creationId xmlns:p14="http://schemas.microsoft.com/office/powerpoint/2010/main" val="641738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237" y="1907629"/>
            <a:ext cx="9069387" cy="4383088"/>
          </a:xfrm>
        </p:spPr>
        <p:txBody>
          <a:bodyPr/>
          <a:lstStyle/>
          <a:p>
            <a:pPr marL="914400" lvl="2" indent="0"/>
            <a:r>
              <a:rPr lang="en-US" altLang="zh-CN" dirty="0" smtClean="0"/>
              <a:t>1  </a:t>
            </a:r>
            <a:r>
              <a:rPr lang="en-US" altLang="zh-CN" dirty="0"/>
              <a:t>Multi-Threaded Training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一台</a:t>
            </a:r>
            <a:r>
              <a:rPr lang="en-US" altLang="zh-CN" dirty="0" smtClean="0"/>
              <a:t>machine </a:t>
            </a:r>
            <a:r>
              <a:rPr lang="zh-CN" altLang="en-US" dirty="0" smtClean="0"/>
              <a:t>多线程 处理不同的图 </a:t>
            </a:r>
            <a:r>
              <a:rPr lang="en-US" altLang="zh-CN" dirty="0" smtClean="0"/>
              <a:t>share</a:t>
            </a:r>
            <a:r>
              <a:rPr lang="zh-CN" altLang="en-US" dirty="0" smtClean="0"/>
              <a:t>权重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	</a:t>
            </a:r>
            <a:r>
              <a:rPr lang="zh-CN" altLang="en-US" dirty="0" smtClean="0"/>
              <a:t>每个</a:t>
            </a:r>
            <a:r>
              <a:rPr lang="en-US" altLang="zh-CN" dirty="0" smtClean="0"/>
              <a:t>thread 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context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	context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NUMA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marL="914400" lvl="2" indent="0"/>
            <a:r>
              <a:rPr lang="en-US" altLang="zh-CN" dirty="0"/>
              <a:t>2 Fast Weight Updates</a:t>
            </a:r>
          </a:p>
          <a:p>
            <a:pPr marL="914400" lvl="2" indent="0"/>
            <a:r>
              <a:rPr lang="zh-CN" altLang="en-US" dirty="0" smtClean="0"/>
              <a:t>单机多线程更新</a:t>
            </a:r>
            <a:r>
              <a:rPr lang="en-US" altLang="zh-CN" dirty="0" smtClean="0"/>
              <a:t>weights</a:t>
            </a:r>
            <a:r>
              <a:rPr lang="zh-CN" altLang="en-US" dirty="0" smtClean="0"/>
              <a:t>时候 ：无锁</a:t>
            </a:r>
            <a:endParaRPr lang="en-US" altLang="zh-CN" dirty="0" smtClean="0"/>
          </a:p>
          <a:p>
            <a:pPr marL="914400" lvl="2" indent="0"/>
            <a:r>
              <a:rPr lang="en-US" altLang="zh-CN" dirty="0"/>
              <a:t>3 Reducing Memory Copies</a:t>
            </a:r>
          </a:p>
          <a:p>
            <a:pPr marL="914400" lvl="2" indent="0"/>
            <a:r>
              <a:rPr lang="zh-CN" altLang="en-US" dirty="0" smtClean="0"/>
              <a:t>使用</a:t>
            </a:r>
            <a:r>
              <a:rPr lang="en-US" altLang="zh-CN" dirty="0" smtClean="0"/>
              <a:t>network library </a:t>
            </a:r>
            <a:r>
              <a:rPr lang="zh-CN" altLang="en-US" dirty="0" smtClean="0"/>
              <a:t>，接受 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pointer</a:t>
            </a:r>
            <a:r>
              <a:rPr lang="zh-CN" altLang="en-US" dirty="0" smtClean="0"/>
              <a:t>参数，处理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需要的</a:t>
            </a:r>
            <a:r>
              <a:rPr lang="en-US" altLang="zh-CN" dirty="0" smtClean="0"/>
              <a:t>communications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 marL="508000" lvl="1" indent="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Model </a:t>
            </a:r>
            <a:r>
              <a:rPr lang="en-US" altLang="zh-CN" dirty="0">
                <a:ea typeface="宋体" panose="02010600030101010101" pitchFamily="2" charset="-122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264152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1" indent="0"/>
            <a:r>
              <a:rPr lang="en-US" altLang="zh-CN" dirty="0">
                <a:ea typeface="宋体" panose="02010600030101010101" pitchFamily="2" charset="-122"/>
              </a:rPr>
              <a:t>Model </a:t>
            </a:r>
            <a:r>
              <a:rPr lang="en-US" altLang="zh-CN" dirty="0" smtClean="0">
                <a:ea typeface="宋体" panose="02010600030101010101" pitchFamily="2" charset="-122"/>
              </a:rPr>
              <a:t>Training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/>
            <a:endParaRPr lang="en-US" altLang="zh-CN" dirty="0"/>
          </a:p>
          <a:p>
            <a:pPr marL="914400" lvl="2" indent="0"/>
            <a:r>
              <a:rPr lang="en-US" altLang="zh-CN" dirty="0"/>
              <a:t>4 Memory System Optimizations</a:t>
            </a:r>
            <a:endParaRPr lang="en-US" altLang="zh-CN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/>
              <a:t>L3 cache </a:t>
            </a:r>
            <a:r>
              <a:rPr lang="zh-CN" altLang="en-US" dirty="0"/>
              <a:t>充分利用浮点数 </a:t>
            </a:r>
            <a:endParaRPr lang="en-US" altLang="zh-CN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cache </a:t>
            </a:r>
            <a:r>
              <a:rPr lang="en-US" altLang="zh-CN" dirty="0"/>
              <a:t>locality</a:t>
            </a:r>
            <a:r>
              <a:rPr lang="zh-CN" altLang="en-US" dirty="0"/>
              <a:t>优化。</a:t>
            </a:r>
            <a:r>
              <a:rPr lang="en-US" altLang="zh-CN" dirty="0"/>
              <a:t>two custom hand-tuned assembly kernels</a:t>
            </a:r>
            <a:r>
              <a:rPr lang="zh-CN" altLang="en-US" dirty="0"/>
              <a:t>来适应不同的数据结构</a:t>
            </a:r>
          </a:p>
          <a:p>
            <a:pPr marL="914400" lvl="2" indent="0"/>
            <a:r>
              <a:rPr lang="en-US" altLang="zh-CN" dirty="0"/>
              <a:t>5 Mitigating the Impact of Slow Machines</a:t>
            </a:r>
            <a:endParaRPr lang="en-US" altLang="zh-CN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fast </a:t>
            </a:r>
            <a:r>
              <a:rPr lang="en-US" altLang="zh-CN" dirty="0"/>
              <a:t>machines</a:t>
            </a:r>
            <a:r>
              <a:rPr lang="zh-CN" altLang="en-US" dirty="0"/>
              <a:t>多线程处理多图片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在</a:t>
            </a:r>
            <a:r>
              <a:rPr lang="zh-CN" altLang="en-US" dirty="0"/>
              <a:t>图片处理</a:t>
            </a:r>
            <a:r>
              <a:rPr lang="en-US" altLang="zh-CN" dirty="0"/>
              <a:t>75%</a:t>
            </a:r>
            <a:r>
              <a:rPr lang="zh-CN" altLang="en-US" dirty="0"/>
              <a:t>即开始计算</a:t>
            </a:r>
            <a:r>
              <a:rPr lang="en-US" altLang="zh-CN" dirty="0"/>
              <a:t>prediction </a:t>
            </a:r>
            <a:r>
              <a:rPr lang="en-US" altLang="zh-CN" dirty="0" smtClean="0"/>
              <a:t>error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889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1" indent="0"/>
            <a:r>
              <a:rPr lang="en-US" altLang="zh-CN" dirty="0">
                <a:ea typeface="宋体" panose="02010600030101010101" pitchFamily="2" charset="-122"/>
              </a:rPr>
              <a:t>Model </a:t>
            </a:r>
            <a:r>
              <a:rPr lang="en-US" altLang="zh-CN" dirty="0" smtClean="0">
                <a:ea typeface="宋体" panose="02010600030101010101" pitchFamily="2" charset="-122"/>
              </a:rPr>
              <a:t>Training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/>
            <a:r>
              <a:rPr lang="en-US" altLang="zh-CN" dirty="0" smtClean="0"/>
              <a:t>6  Parameter Server Communication</a:t>
            </a:r>
          </a:p>
          <a:p>
            <a:pPr marL="914400" lvl="2" indent="0"/>
            <a:r>
              <a:rPr lang="zh-CN" altLang="en-US" dirty="0" smtClean="0"/>
              <a:t>两套协议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卷积层</a:t>
            </a:r>
            <a:r>
              <a:rPr lang="en-US" altLang="zh-CN" dirty="0" smtClean="0"/>
              <a:t>: model training machines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weight updates </a:t>
            </a:r>
            <a:r>
              <a:rPr lang="zh-CN" altLang="en-US" dirty="0" smtClean="0"/>
              <a:t>周期性更新到</a:t>
            </a:r>
            <a:r>
              <a:rPr lang="en-US" altLang="zh-CN" dirty="0" smtClean="0"/>
              <a:t>parameter server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全连接：</a:t>
            </a:r>
            <a:r>
              <a:rPr lang="en-US" altLang="zh-CN" dirty="0" smtClean="0"/>
              <a:t>send the activation and error gradient vectors</a:t>
            </a:r>
            <a:r>
              <a:rPr lang="zh-CN" altLang="en-US" dirty="0" smtClean="0"/>
              <a:t>，把计算从</a:t>
            </a:r>
            <a:r>
              <a:rPr lang="en-US" altLang="zh-CN" dirty="0" smtClean="0"/>
              <a:t>model training machines </a:t>
            </a:r>
            <a:r>
              <a:rPr lang="zh-CN" altLang="en-US" dirty="0" smtClean="0"/>
              <a:t>移到</a:t>
            </a:r>
            <a:r>
              <a:rPr lang="en-US" altLang="zh-CN" dirty="0" smtClean="0"/>
              <a:t>parameter server</a:t>
            </a:r>
            <a:r>
              <a:rPr lang="zh-CN" altLang="en-US" dirty="0" smtClean="0"/>
              <a:t>，并提高了</a:t>
            </a:r>
            <a:r>
              <a:rPr lang="en-US" altLang="zh-CN" dirty="0" smtClean="0"/>
              <a:t>scaling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29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 smtClean="0">
                <a:ea typeface="宋体" panose="02010600030101010101" pitchFamily="2" charset="-122"/>
              </a:rPr>
              <a:t>Global </a:t>
            </a:r>
            <a:r>
              <a:rPr lang="en-US" altLang="zh-CN" dirty="0">
                <a:ea typeface="宋体" panose="02010600030101010101" pitchFamily="2" charset="-122"/>
              </a:rPr>
              <a:t>Parameter </a:t>
            </a:r>
            <a:r>
              <a:rPr lang="en-US" altLang="zh-CN" dirty="0" smtClean="0">
                <a:ea typeface="宋体" panose="02010600030101010101" pitchFamily="2" charset="-122"/>
              </a:rPr>
              <a:t>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/>
            <a:r>
              <a:rPr lang="en-US" altLang="zh-CN" dirty="0"/>
              <a:t>1 Throughput Optimizations</a:t>
            </a:r>
          </a:p>
          <a:p>
            <a:pPr marL="914400" lvl="2" indent="0"/>
            <a:r>
              <a:rPr lang="en-US" altLang="zh-CN" dirty="0"/>
              <a:t>2 Delayed Persistence</a:t>
            </a:r>
          </a:p>
          <a:p>
            <a:pPr marL="914400" lvl="2" indent="0"/>
            <a:r>
              <a:rPr lang="en-US" altLang="zh-CN" dirty="0"/>
              <a:t>3 Fault Tolerant Operation</a:t>
            </a:r>
          </a:p>
        </p:txBody>
      </p:sp>
    </p:spTree>
    <p:extLst>
      <p:ext uri="{BB962C8B-B14F-4D97-AF65-F5344CB8AC3E}">
        <p14:creationId xmlns:p14="http://schemas.microsoft.com/office/powerpoint/2010/main" val="146329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Arial"/>
        <a:ea typeface=""/>
        <a:cs typeface="Noto Sans CJK SC Regular"/>
      </a:majorFont>
      <a:minorFont>
        <a:latin typeface="Arial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CN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CN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2359</TotalTime>
  <Words>318</Words>
  <Application>Microsoft Office PowerPoint</Application>
  <PresentationFormat>自定义</PresentationFormat>
  <Paragraphs>60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DejaVu Sans</vt:lpstr>
      <vt:lpstr>Noto Sans CJK SC Regular</vt:lpstr>
      <vt:lpstr>等线</vt:lpstr>
      <vt:lpstr>宋体</vt:lpstr>
      <vt:lpstr>Arial</vt:lpstr>
      <vt:lpstr>Times New Roman</vt:lpstr>
      <vt:lpstr>Wingdings</vt:lpstr>
      <vt:lpstr>Office 主题​​</vt:lpstr>
      <vt:lpstr>Modeling Scalability of Distributed Machine Learning</vt:lpstr>
      <vt:lpstr>PowerPoint 演示文稿</vt:lpstr>
      <vt:lpstr>Project Adam: Building an Efficient and Scalable Deep Learning Training System</vt:lpstr>
      <vt:lpstr>PowerPoint 演示文稿</vt:lpstr>
      <vt:lpstr>Fast Data Serving</vt:lpstr>
      <vt:lpstr>Model Training</vt:lpstr>
      <vt:lpstr>Model Training</vt:lpstr>
      <vt:lpstr>Model Training</vt:lpstr>
      <vt:lpstr>Global Parameter Server</vt:lpstr>
      <vt:lpstr>Evaluation </vt:lpstr>
      <vt:lpstr>Scaling Distributed Machine Learning with the Parameter Server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Scalability of Distributed Machine Learning</dc:title>
  <dc:subject/>
  <dc:creator>许冠斌</dc:creator>
  <cp:keywords/>
  <dc:description/>
  <cp:lastModifiedBy>许冠斌</cp:lastModifiedBy>
  <cp:revision>84</cp:revision>
  <cp:lastPrinted>1601-01-01T00:00:00Z</cp:lastPrinted>
  <dcterms:created xsi:type="dcterms:W3CDTF">2018-01-22T14:05:58Z</dcterms:created>
  <dcterms:modified xsi:type="dcterms:W3CDTF">2018-01-29T07:47:40Z</dcterms:modified>
</cp:coreProperties>
</file>