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54.037799999999997</c:v>
                </c:pt>
                <c:pt idx="1">
                  <c:v>58.072899999999997</c:v>
                </c:pt>
                <c:pt idx="2">
                  <c:v>78.766199999999998</c:v>
                </c:pt>
                <c:pt idx="3">
                  <c:v>67.478700000000003</c:v>
                </c:pt>
                <c:pt idx="4">
                  <c:v>65.244699999999995</c:v>
                </c:pt>
                <c:pt idx="5">
                  <c:v>68.463399999999993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7C-4628-BAD8-95A0541745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5669903"/>
        <c:axId val="1955671983"/>
      </c:lineChart>
      <c:catAx>
        <c:axId val="19556699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partitions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55671983"/>
        <c:crosses val="autoZero"/>
        <c:auto val="1"/>
        <c:lblAlgn val="ctr"/>
        <c:lblOffset val="100"/>
        <c:noMultiLvlLbl val="0"/>
      </c:catAx>
      <c:valAx>
        <c:axId val="1955671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Throughput</a:t>
                </a:r>
              </a:p>
              <a:p>
                <a:pPr>
                  <a:defRPr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MB/sec</a:t>
                </a:r>
                <a:r>
                  <a:rPr lang="zh-CN" altLang="en-US" dirty="0" smtClean="0"/>
                  <a:t>）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55669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78.766199999999998</c:v>
                </c:pt>
                <c:pt idx="1">
                  <c:v>110.6777</c:v>
                </c:pt>
                <c:pt idx="2">
                  <c:v>141.26669999999999</c:v>
                </c:pt>
                <c:pt idx="3">
                  <c:v>128.59280000000001</c:v>
                </c:pt>
                <c:pt idx="4">
                  <c:v>121.55410000000001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F1-47AF-9342-002CC0BC0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2520911"/>
        <c:axId val="1952516335"/>
      </c:lineChart>
      <c:catAx>
        <c:axId val="195252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producers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52516335"/>
        <c:crosses val="autoZero"/>
        <c:auto val="1"/>
        <c:lblAlgn val="ctr"/>
        <c:lblOffset val="100"/>
        <c:noMultiLvlLbl val="0"/>
      </c:catAx>
      <c:valAx>
        <c:axId val="195251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Throughput</a:t>
                </a: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prstClr val="black">
                        <a:lumMod val="65000"/>
                        <a:lumOff val="35000"/>
                      </a:prstClr>
                    </a:solidFill>
                  </a:defRPr>
                </a:pPr>
                <a:r>
                  <a:rPr lang="en-US" altLang="zh-CN" sz="1200" dirty="0" smtClean="0"/>
                  <a:t>(</a:t>
                </a:r>
                <a:r>
                  <a:rPr lang="en-US" altLang="zh-CN" sz="1600" b="0" i="0" baseline="0" dirty="0" smtClean="0">
                    <a:effectLst/>
                  </a:rPr>
                  <a:t>MB/sec</a:t>
                </a:r>
                <a:r>
                  <a:rPr lang="en-US" altLang="zh-CN" sz="1200" dirty="0" smtClean="0"/>
                  <a:t>)</a:t>
                </a:r>
                <a:endParaRPr lang="zh-CN" altLang="en-US" sz="12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52520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producers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0.36</c:v>
                </c:pt>
                <c:pt idx="1">
                  <c:v>0.92999999999999994</c:v>
                </c:pt>
                <c:pt idx="2">
                  <c:v>2.1733333333333333</c:v>
                </c:pt>
                <c:pt idx="3">
                  <c:v>8.66</c:v>
                </c:pt>
                <c:pt idx="4">
                  <c:v>11.06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A6-4282-A7D3-A9DF0D2225A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94942783"/>
        <c:axId val="1194943199"/>
      </c:lineChart>
      <c:catAx>
        <c:axId val="1194942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Producers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4943199"/>
        <c:crosses val="autoZero"/>
        <c:auto val="1"/>
        <c:lblAlgn val="ctr"/>
        <c:lblOffset val="100"/>
        <c:noMultiLvlLbl val="0"/>
      </c:catAx>
      <c:valAx>
        <c:axId val="1194943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0" i="0" baseline="0" dirty="0" smtClean="0">
                    <a:effectLst/>
                  </a:rPr>
                  <a:t>latency</a:t>
                </a:r>
              </a:p>
              <a:p>
                <a:pPr>
                  <a:defRPr/>
                </a:pPr>
                <a:r>
                  <a:rPr lang="en-US" altLang="zh-CN" sz="1800" b="0" i="0" baseline="0" dirty="0" smtClean="0">
                    <a:effectLst/>
                  </a:rPr>
                  <a:t>(</a:t>
                </a:r>
                <a:r>
                  <a:rPr lang="en-US" altLang="zh-CN" sz="1800" b="0" i="0" baseline="0" dirty="0" err="1" smtClean="0">
                    <a:effectLst/>
                  </a:rPr>
                  <a:t>ms</a:t>
                </a:r>
                <a:r>
                  <a:rPr lang="en-US" altLang="zh-CN" sz="1800" b="0" i="0" baseline="0" dirty="0" smtClean="0">
                    <a:effectLst/>
                  </a:rPr>
                  <a:t>)</a:t>
                </a:r>
                <a:endParaRPr lang="zh-CN" altLang="zh-CN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494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FA20-C41F-42D8-A475-3E4185DDA814}" type="datetimeFigureOut">
              <a:rPr lang="zh-CN" altLang="en-US" smtClean="0"/>
              <a:t>2018/3/6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CED-E612-4BB2-B336-C0C159386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9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FA20-C41F-42D8-A475-3E4185DDA814}" type="datetimeFigureOut">
              <a:rPr lang="zh-CN" altLang="en-US" smtClean="0"/>
              <a:t>2018/3/6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CED-E612-4BB2-B336-C0C159386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FA20-C41F-42D8-A475-3E4185DDA814}" type="datetimeFigureOut">
              <a:rPr lang="zh-CN" altLang="en-US" smtClean="0"/>
              <a:t>2018/3/6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CED-E612-4BB2-B336-C0C159386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54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FA20-C41F-42D8-A475-3E4185DDA814}" type="datetimeFigureOut">
              <a:rPr lang="zh-CN" altLang="en-US" smtClean="0"/>
              <a:t>2018/3/6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CED-E612-4BB2-B336-C0C159386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4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FA20-C41F-42D8-A475-3E4185DDA814}" type="datetimeFigureOut">
              <a:rPr lang="zh-CN" altLang="en-US" smtClean="0"/>
              <a:t>2018/3/6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CED-E612-4BB2-B336-C0C159386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8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FA20-C41F-42D8-A475-3E4185DDA814}" type="datetimeFigureOut">
              <a:rPr lang="zh-CN" altLang="en-US" smtClean="0"/>
              <a:t>2018/3/6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CED-E612-4BB2-B336-C0C159386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26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FA20-C41F-42D8-A475-3E4185DDA814}" type="datetimeFigureOut">
              <a:rPr lang="zh-CN" altLang="en-US" smtClean="0"/>
              <a:t>2018/3/6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CED-E612-4BB2-B336-C0C159386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15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FA20-C41F-42D8-A475-3E4185DDA814}" type="datetimeFigureOut">
              <a:rPr lang="zh-CN" altLang="en-US" smtClean="0"/>
              <a:t>2018/3/6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CED-E612-4BB2-B336-C0C159386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9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FA20-C41F-42D8-A475-3E4185DDA814}" type="datetimeFigureOut">
              <a:rPr lang="zh-CN" altLang="en-US" smtClean="0"/>
              <a:t>2018/3/6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CED-E612-4BB2-B336-C0C159386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6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FA20-C41F-42D8-A475-3E4185DDA814}" type="datetimeFigureOut">
              <a:rPr lang="zh-CN" altLang="en-US" smtClean="0"/>
              <a:t>2018/3/6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CED-E612-4BB2-B336-C0C159386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2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FA20-C41F-42D8-A475-3E4185DDA814}" type="datetimeFigureOut">
              <a:rPr lang="zh-CN" altLang="en-US" smtClean="0"/>
              <a:t>2018/3/6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70CED-E612-4BB2-B336-C0C159386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7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FFA20-C41F-42D8-A475-3E4185DDA814}" type="datetimeFigureOut">
              <a:rPr lang="zh-CN" altLang="en-US" smtClean="0"/>
              <a:t>2018/3/6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70CED-E612-4BB2-B336-C0C159386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5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4836" y="2175163"/>
            <a:ext cx="9144000" cy="2008909"/>
          </a:xfrm>
        </p:spPr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/>
              <a:t> </a:t>
            </a:r>
            <a:r>
              <a:rPr lang="en-US" altLang="zh-CN" dirty="0" smtClean="0"/>
              <a:t>performance test </a:t>
            </a:r>
            <a:br>
              <a:rPr lang="en-US" altLang="zh-CN" dirty="0" smtClean="0"/>
            </a:br>
            <a:r>
              <a:rPr lang="en-US" altLang="zh-CN" dirty="0" smtClean="0"/>
              <a:t>on AWS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77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0615"/>
          </a:xfrm>
        </p:spPr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台</a:t>
            </a:r>
            <a:r>
              <a:rPr lang="en-US" altLang="zh-CN" dirty="0" err="1" smtClean="0"/>
              <a:t>aws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服务器配置：</a:t>
            </a:r>
            <a:r>
              <a:rPr lang="en-US" altLang="zh-CN" dirty="0" smtClean="0"/>
              <a:t>AWS </a:t>
            </a:r>
            <a:r>
              <a:rPr lang="en-US" altLang="zh-CN" dirty="0" smtClean="0"/>
              <a:t>m4.2xlarge </a:t>
            </a:r>
            <a:r>
              <a:rPr lang="en-US" altLang="zh-CN" dirty="0"/>
              <a:t>(26 ECU, 8 vCPU, 2.4 GHz, Intel Xeon E5-2676v3, 32 </a:t>
            </a:r>
            <a:r>
              <a:rPr lang="en-US" altLang="zh-CN" dirty="0" err="1"/>
              <a:t>GiB</a:t>
            </a:r>
            <a:r>
              <a:rPr lang="en-US" altLang="zh-CN" dirty="0"/>
              <a:t> </a:t>
            </a:r>
            <a:r>
              <a:rPr lang="zh-CN" altLang="en-US" dirty="0"/>
              <a:t>内存</a:t>
            </a:r>
            <a:r>
              <a:rPr lang="en-US" altLang="zh-CN" dirty="0"/>
              <a:t>, </a:t>
            </a:r>
            <a:r>
              <a:rPr lang="zh-CN" altLang="en-US" dirty="0"/>
              <a:t>仅限于 </a:t>
            </a:r>
            <a:r>
              <a:rPr lang="en-US" altLang="zh-CN" dirty="0"/>
              <a:t>EBS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，最大</a:t>
            </a:r>
            <a:r>
              <a:rPr lang="zh-CN" altLang="en-US" dirty="0"/>
              <a:t>带宽 </a:t>
            </a:r>
            <a:r>
              <a:rPr lang="en-US" altLang="zh-CN" dirty="0"/>
              <a:t>1000 </a:t>
            </a:r>
            <a:r>
              <a:rPr lang="en-US" altLang="zh-CN" dirty="0" smtClean="0"/>
              <a:t>Mbps</a:t>
            </a:r>
            <a:r>
              <a:rPr lang="zh-CN" altLang="en-US" dirty="0" smtClean="0"/>
              <a:t>，最大</a:t>
            </a:r>
            <a:r>
              <a:rPr lang="zh-CN" altLang="en-US" dirty="0"/>
              <a:t>吞吐量 </a:t>
            </a:r>
            <a:r>
              <a:rPr lang="en-US" altLang="zh-CN" dirty="0" smtClean="0"/>
              <a:t>125 </a:t>
            </a:r>
            <a:r>
              <a:rPr lang="en-US" altLang="zh-CN" dirty="0" smtClean="0"/>
              <a:t>MB/s</a:t>
            </a: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3539539"/>
            <a:ext cx="10515600" cy="1381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43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Partitions</a:t>
            </a:r>
            <a:r>
              <a:rPr lang="zh-CN" altLang="en-US" dirty="0"/>
              <a:t>数量对</a:t>
            </a:r>
            <a:r>
              <a:rPr lang="en-US" altLang="zh-CN" dirty="0"/>
              <a:t>throughput</a:t>
            </a:r>
            <a:r>
              <a:rPr lang="zh-CN" altLang="en-US" dirty="0"/>
              <a:t>的影响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6504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006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Producers</a:t>
            </a:r>
            <a:r>
              <a:rPr lang="zh-CN" altLang="en-US" dirty="0"/>
              <a:t>数量对</a:t>
            </a:r>
            <a:r>
              <a:rPr lang="en-US" altLang="zh-CN" dirty="0"/>
              <a:t>throughput</a:t>
            </a:r>
            <a:r>
              <a:rPr lang="zh-CN" altLang="en-US"/>
              <a:t>的影响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3490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001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Producers</a:t>
            </a:r>
            <a:r>
              <a:rPr lang="zh-CN" altLang="en-US" dirty="0" smtClean="0"/>
              <a:t>数量对</a:t>
            </a:r>
            <a:r>
              <a:rPr lang="en-US" altLang="zh-CN" dirty="0" smtClean="0"/>
              <a:t>latency</a:t>
            </a:r>
            <a:r>
              <a:rPr lang="zh-CN" altLang="en-US" dirty="0" smtClean="0"/>
              <a:t>的影响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184298"/>
              </p:ext>
            </p:extLst>
          </p:nvPr>
        </p:nvGraphicFramePr>
        <p:xfrm>
          <a:off x="838200" y="1551709"/>
          <a:ext cx="10515600" cy="4625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503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79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Kafka performance test  on AWS</vt:lpstr>
      <vt:lpstr>配置：</vt:lpstr>
      <vt:lpstr>Partitions数量对throughput的影响</vt:lpstr>
      <vt:lpstr>Producers数量对throughput的影响</vt:lpstr>
      <vt:lpstr>Producers数量对latency的影响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Kafka performance test  on AWS</dc:title>
  <dc:creator>Guanbin Xu</dc:creator>
  <cp:lastModifiedBy>Guanbin Xu</cp:lastModifiedBy>
  <cp:revision>35</cp:revision>
  <dcterms:created xsi:type="dcterms:W3CDTF">2018-03-05T03:07:49Z</dcterms:created>
  <dcterms:modified xsi:type="dcterms:W3CDTF">2018-03-06T05:33:41Z</dcterms:modified>
</cp:coreProperties>
</file>