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61" r:id="rId3"/>
    <p:sldId id="263" r:id="rId4"/>
    <p:sldId id="262" r:id="rId5"/>
    <p:sldId id="264" r:id="rId6"/>
    <p:sldId id="265" r:id="rId7"/>
    <p:sldId id="266" r:id="rId8"/>
    <p:sldId id="271" r:id="rId9"/>
    <p:sldId id="269" r:id="rId10"/>
    <p:sldId id="270" r:id="rId11"/>
    <p:sldId id="282" r:id="rId12"/>
    <p:sldId id="273" r:id="rId13"/>
    <p:sldId id="283" r:id="rId14"/>
    <p:sldId id="284" r:id="rId15"/>
    <p:sldId id="285" r:id="rId16"/>
    <p:sldId id="286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893F6-7DDD-43CA-8CFC-C9958AFD8029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50A00-DBF6-44B2-B6B7-EFB6356071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71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/>
              <a:t>17/07/2020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pt-BR"/>
              <a:t>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6976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20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81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34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293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8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01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33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4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16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52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pt-BR"/>
              <a:t>17/07/2020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pt-BR"/>
              <a:t>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02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BDD70-B294-4A0B-AABF-B83FABFAA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9828623" cy="3333214"/>
          </a:xfrm>
        </p:spPr>
        <p:txBody>
          <a:bodyPr>
            <a:normAutofit fontScale="90000"/>
          </a:bodyPr>
          <a:lstStyle/>
          <a:p>
            <a:r>
              <a:rPr lang="pt-BR" dirty="0"/>
              <a:t>Previsão do período de recorrência de câncer de mama utilizando técnicas de data mining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9ED9F3-D7D0-4DA7-95E6-96D972DF0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Nome: Gabriel Baruque (2012325)</a:t>
            </a:r>
          </a:p>
          <a:p>
            <a:r>
              <a:rPr lang="pt-BR" dirty="0"/>
              <a:t>Professora: Dra. </a:t>
            </a:r>
            <a:r>
              <a:rPr lang="pt-BR"/>
              <a:t>Karla Figueiredo</a:t>
            </a:r>
            <a:endParaRPr lang="pt-BR" dirty="0"/>
          </a:p>
          <a:p>
            <a:endParaRPr lang="pt-BR" dirty="0"/>
          </a:p>
        </p:txBody>
      </p:sp>
      <p:pic>
        <p:nvPicPr>
          <p:cNvPr id="5" name="Picture 2" descr="JPG - Logo - Logodownload.org Download de Logo - Parte 5">
            <a:extLst>
              <a:ext uri="{FF2B5EF4-FFF2-40B4-BE49-F238E27FC236}">
                <a16:creationId xmlns:a16="http://schemas.microsoft.com/office/drawing/2014/main" id="{CCDA0EC8-A80C-48E3-9717-BFC958541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866" y="96171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731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B877-E418-4249-A874-BD0D2147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71CA6-2290-451A-AA04-7CC4D6435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CA13A4-D157-4158-9854-EADCD7AD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EAD187-0A1A-4B63-A64E-D29288B2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B8FFFF4-467E-4DF0-9556-A800655E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pic>
        <p:nvPicPr>
          <p:cNvPr id="7" name="Picture 2" descr="JPG - Logo - Logodownload.org Download de Logo - Parte 5">
            <a:extLst>
              <a:ext uri="{FF2B5EF4-FFF2-40B4-BE49-F238E27FC236}">
                <a16:creationId xmlns:a16="http://schemas.microsoft.com/office/drawing/2014/main" id="{151D0326-EF99-41F6-BF5B-19DC0897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41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Acurácia média (MA)</a:t>
            </a:r>
          </a:p>
          <a:p>
            <a:r>
              <a:rPr lang="pt-BR" dirty="0" err="1"/>
              <a:t>Macro-precisão</a:t>
            </a:r>
            <a:r>
              <a:rPr lang="pt-BR" dirty="0"/>
              <a:t> média (MMP)</a:t>
            </a:r>
          </a:p>
          <a:p>
            <a:r>
              <a:rPr lang="pt-BR" dirty="0" err="1"/>
              <a:t>Macro-Recall</a:t>
            </a:r>
            <a:r>
              <a:rPr lang="pt-BR" dirty="0"/>
              <a:t> média (MMR)</a:t>
            </a:r>
          </a:p>
          <a:p>
            <a:r>
              <a:rPr lang="pt-BR" dirty="0"/>
              <a:t>Macro-F1 média (MMF1)</a:t>
            </a:r>
          </a:p>
          <a:p>
            <a:endParaRPr lang="pt-BR" dirty="0"/>
          </a:p>
          <a:p>
            <a:r>
              <a:rPr lang="pt-BR" dirty="0"/>
              <a:t>Como todas as classes estavam sendo levadas em conta nos cálculos, MA seria igual às métricas “micro”.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Medidas Utilizadas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11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pic>
        <p:nvPicPr>
          <p:cNvPr id="10" name="Picture 2" descr="JPG - Logo - Logodownload.org Download de Logo - Parte 5">
            <a:extLst>
              <a:ext uri="{FF2B5EF4-FFF2-40B4-BE49-F238E27FC236}">
                <a16:creationId xmlns:a16="http://schemas.microsoft.com/office/drawing/2014/main" id="{69123B6C-906C-4FE7-8B9F-E18D44708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0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Acurácia baixa, principalmente no KNN</a:t>
            </a:r>
          </a:p>
          <a:p>
            <a:r>
              <a:rPr lang="pt-BR" dirty="0"/>
              <a:t>Valores de Precisão, Recall e F1 menores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Dados Originais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12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FE02745F-AD3A-4F63-9E4B-D66D9D367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30194"/>
              </p:ext>
            </p:extLst>
          </p:nvPr>
        </p:nvGraphicFramePr>
        <p:xfrm>
          <a:off x="1766066" y="2948780"/>
          <a:ext cx="6969883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023">
                  <a:extLst>
                    <a:ext uri="{9D8B030D-6E8A-4147-A177-3AD203B41FA5}">
                      <a16:colId xmlns:a16="http://schemas.microsoft.com/office/drawing/2014/main" val="341522002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853491524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1253868198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1485502188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2862719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MMP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MMR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MMF1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7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Árvore de Decisão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66,87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44,50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43,85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42,60</a:t>
                      </a:r>
                      <a:endParaRPr lang="pt-B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056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47,64</a:t>
                      </a:r>
                      <a:endParaRPr lang="pt-B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28,49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26,09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25,50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018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Random</a:t>
                      </a:r>
                      <a:r>
                        <a:rPr lang="pt-BR" dirty="0"/>
                        <a:t>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75,61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50,86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51,23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50,08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27229"/>
                  </a:ext>
                </a:extLst>
              </a:tr>
            </a:tbl>
          </a:graphicData>
        </a:graphic>
      </p:graphicFrame>
      <p:pic>
        <p:nvPicPr>
          <p:cNvPr id="10" name="Picture 2" descr="JPG - Logo - Logodownload.org Download de Logo - Parte 5">
            <a:extLst>
              <a:ext uri="{FF2B5EF4-FFF2-40B4-BE49-F238E27FC236}">
                <a16:creationId xmlns:a16="http://schemas.microsoft.com/office/drawing/2014/main" id="{69123B6C-906C-4FE7-8B9F-E18D44708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5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Pequena melhora nos resultados (~ 2%-5%)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Dados Originais + </a:t>
            </a:r>
            <a:r>
              <a:rPr lang="pt-BR" sz="2000" dirty="0" err="1"/>
              <a:t>Relief</a:t>
            </a:r>
            <a:r>
              <a:rPr lang="pt-BR" sz="2000" dirty="0"/>
              <a:t>-F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13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FE02745F-AD3A-4F63-9E4B-D66D9D367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51640"/>
              </p:ext>
            </p:extLst>
          </p:nvPr>
        </p:nvGraphicFramePr>
        <p:xfrm>
          <a:off x="1766066" y="2948780"/>
          <a:ext cx="6969883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023">
                  <a:extLst>
                    <a:ext uri="{9D8B030D-6E8A-4147-A177-3AD203B41FA5}">
                      <a16:colId xmlns:a16="http://schemas.microsoft.com/office/drawing/2014/main" val="341522002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853491524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1253868198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1485502188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2862719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MMP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MMR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MMF1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7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Árvore de Decisão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63,97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40,81</a:t>
                      </a:r>
                      <a:endParaRPr lang="pt-B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43,94</a:t>
                      </a:r>
                      <a:endParaRPr lang="pt-B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41,48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056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51,49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32,71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31,59</a:t>
                      </a:r>
                      <a:endParaRPr lang="pt-B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31,39</a:t>
                      </a:r>
                      <a:endParaRPr lang="pt-B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018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Random</a:t>
                      </a:r>
                      <a:r>
                        <a:rPr lang="pt-BR" dirty="0"/>
                        <a:t>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77,61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55,02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54,27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53,52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27229"/>
                  </a:ext>
                </a:extLst>
              </a:tr>
            </a:tbl>
          </a:graphicData>
        </a:graphic>
      </p:graphicFrame>
      <p:pic>
        <p:nvPicPr>
          <p:cNvPr id="10" name="Picture 2" descr="JPG - Logo - Logodownload.org Download de Logo - Parte 5">
            <a:extLst>
              <a:ext uri="{FF2B5EF4-FFF2-40B4-BE49-F238E27FC236}">
                <a16:creationId xmlns:a16="http://schemas.microsoft.com/office/drawing/2014/main" id="{69123B6C-906C-4FE7-8B9F-E18D44708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33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Melhora substancial</a:t>
            </a:r>
          </a:p>
          <a:p>
            <a:r>
              <a:rPr lang="pt-BR" dirty="0"/>
              <a:t>Possivelmente enganosa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err="1"/>
              <a:t>Oversampling</a:t>
            </a:r>
            <a:r>
              <a:rPr lang="pt-BR" sz="2000" dirty="0"/>
              <a:t> – Replicação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14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FE02745F-AD3A-4F63-9E4B-D66D9D367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84173"/>
              </p:ext>
            </p:extLst>
          </p:nvPr>
        </p:nvGraphicFramePr>
        <p:xfrm>
          <a:off x="1766066" y="2948780"/>
          <a:ext cx="6969883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023">
                  <a:extLst>
                    <a:ext uri="{9D8B030D-6E8A-4147-A177-3AD203B41FA5}">
                      <a16:colId xmlns:a16="http://schemas.microsoft.com/office/drawing/2014/main" val="341522002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853491524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1253868198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1485502188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2862719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MMP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MMR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MMF1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7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Árvore de Decisão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96,94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96,88</a:t>
                      </a:r>
                      <a:endParaRPr lang="pt-B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97,86</a:t>
                      </a:r>
                      <a:endParaRPr lang="pt-B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97,19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056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49,90</a:t>
                      </a:r>
                      <a:endParaRPr lang="pt-B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48,90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53,07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49,13</a:t>
                      </a:r>
                      <a:endParaRPr lang="pt-B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018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Random</a:t>
                      </a:r>
                      <a:r>
                        <a:rPr lang="pt-BR" dirty="0"/>
                        <a:t>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99,46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99,45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99,62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99,52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27229"/>
                  </a:ext>
                </a:extLst>
              </a:tr>
            </a:tbl>
          </a:graphicData>
        </a:graphic>
      </p:graphicFrame>
      <p:pic>
        <p:nvPicPr>
          <p:cNvPr id="10" name="Picture 2" descr="JPG - Logo - Logodownload.org Download de Logo - Parte 5">
            <a:extLst>
              <a:ext uri="{FF2B5EF4-FFF2-40B4-BE49-F238E27FC236}">
                <a16:creationId xmlns:a16="http://schemas.microsoft.com/office/drawing/2014/main" id="{69123B6C-906C-4FE7-8B9F-E18D44708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72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Melhora com relação aos resultados originais</a:t>
            </a:r>
          </a:p>
          <a:p>
            <a:r>
              <a:rPr lang="pt-BR" dirty="0"/>
              <a:t>Desempenho levemente inferior comparado à replicação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err="1"/>
              <a:t>Oversampling</a:t>
            </a:r>
            <a:r>
              <a:rPr lang="pt-BR" sz="2000" dirty="0"/>
              <a:t> – SMOTE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15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FE02745F-AD3A-4F63-9E4B-D66D9D367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69087"/>
              </p:ext>
            </p:extLst>
          </p:nvPr>
        </p:nvGraphicFramePr>
        <p:xfrm>
          <a:off x="1766066" y="2948780"/>
          <a:ext cx="6969883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023">
                  <a:extLst>
                    <a:ext uri="{9D8B030D-6E8A-4147-A177-3AD203B41FA5}">
                      <a16:colId xmlns:a16="http://schemas.microsoft.com/office/drawing/2014/main" val="341522002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853491524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1253868198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1485502188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2862719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MMP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MMR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MMF1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7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Árvore de Decisão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77,28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77,87</a:t>
                      </a:r>
                      <a:endParaRPr lang="pt-B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77,28</a:t>
                      </a:r>
                      <a:endParaRPr lang="pt-B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77,10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056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68,98</a:t>
                      </a:r>
                      <a:endParaRPr lang="pt-B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68,10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68,97</a:t>
                      </a:r>
                      <a:endParaRPr lang="pt-B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64,56</a:t>
                      </a:r>
                      <a:endParaRPr lang="pt-B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018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Random</a:t>
                      </a:r>
                      <a:r>
                        <a:rPr lang="pt-BR" dirty="0"/>
                        <a:t>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91,00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90,63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90,10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89,89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27229"/>
                  </a:ext>
                </a:extLst>
              </a:tr>
            </a:tbl>
          </a:graphicData>
        </a:graphic>
      </p:graphicFrame>
      <p:pic>
        <p:nvPicPr>
          <p:cNvPr id="10" name="Picture 2" descr="JPG - Logo - Logodownload.org Download de Logo - Parte 5">
            <a:extLst>
              <a:ext uri="{FF2B5EF4-FFF2-40B4-BE49-F238E27FC236}">
                <a16:creationId xmlns:a16="http://schemas.microsoft.com/office/drawing/2014/main" id="{69123B6C-906C-4FE7-8B9F-E18D44708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3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Melhora no desempenho da árvore de decisão</a:t>
            </a:r>
          </a:p>
          <a:p>
            <a:r>
              <a:rPr lang="pt-BR" dirty="0"/>
              <a:t>Ligeira piora nos outros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err="1"/>
              <a:t>Oversampling</a:t>
            </a:r>
            <a:r>
              <a:rPr lang="pt-BR" sz="2000" dirty="0"/>
              <a:t> – SMOTE + </a:t>
            </a:r>
            <a:r>
              <a:rPr lang="pt-BR" sz="2000" dirty="0" err="1"/>
              <a:t>Relief</a:t>
            </a:r>
            <a:r>
              <a:rPr lang="pt-BR" sz="2000" dirty="0"/>
              <a:t>-F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16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FE02745F-AD3A-4F63-9E4B-D66D9D367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073175"/>
              </p:ext>
            </p:extLst>
          </p:nvPr>
        </p:nvGraphicFramePr>
        <p:xfrm>
          <a:off x="1766066" y="2948780"/>
          <a:ext cx="6969883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023">
                  <a:extLst>
                    <a:ext uri="{9D8B030D-6E8A-4147-A177-3AD203B41FA5}">
                      <a16:colId xmlns:a16="http://schemas.microsoft.com/office/drawing/2014/main" val="341522002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853491524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1253868198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1485502188"/>
                    </a:ext>
                  </a:extLst>
                </a:gridCol>
                <a:gridCol w="1368465">
                  <a:extLst>
                    <a:ext uri="{9D8B030D-6E8A-4147-A177-3AD203B41FA5}">
                      <a16:colId xmlns:a16="http://schemas.microsoft.com/office/drawing/2014/main" val="2862719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MMP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MMR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MMF1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7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Árvore de Decisão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81,18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81,28</a:t>
                      </a:r>
                      <a:endParaRPr lang="pt-B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81,17</a:t>
                      </a:r>
                      <a:endParaRPr lang="pt-B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80,94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056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68,34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68,95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68,32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65,65</a:t>
                      </a:r>
                      <a:endParaRPr lang="pt-B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018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Random</a:t>
                      </a:r>
                      <a:r>
                        <a:rPr lang="pt-BR" dirty="0"/>
                        <a:t>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89,34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89,90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89,35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89,10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27229"/>
                  </a:ext>
                </a:extLst>
              </a:tr>
            </a:tbl>
          </a:graphicData>
        </a:graphic>
      </p:graphicFrame>
      <p:pic>
        <p:nvPicPr>
          <p:cNvPr id="10" name="Picture 2" descr="JPG - Logo - Logodownload.org Download de Logo - Parte 5">
            <a:extLst>
              <a:ext uri="{FF2B5EF4-FFF2-40B4-BE49-F238E27FC236}">
                <a16:creationId xmlns:a16="http://schemas.microsoft.com/office/drawing/2014/main" id="{69123B6C-906C-4FE7-8B9F-E18D44708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8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B877-E418-4249-A874-BD0D2147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71CA6-2290-451A-AA04-7CC4D6435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CA13A4-D157-4158-9854-EADCD7AD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EAD187-0A1A-4B63-A64E-D29288B2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B8FFFF4-467E-4DF0-9556-A800655E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pic>
        <p:nvPicPr>
          <p:cNvPr id="7" name="Picture 2" descr="JPG - Logo - Logodownload.org Download de Logo - Parte 5">
            <a:extLst>
              <a:ext uri="{FF2B5EF4-FFF2-40B4-BE49-F238E27FC236}">
                <a16:creationId xmlns:a16="http://schemas.microsoft.com/office/drawing/2014/main" id="{1E5B9EBC-04A6-4216-87C2-C7070E9E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31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Banco de dados pequeno</a:t>
            </a:r>
          </a:p>
          <a:p>
            <a:r>
              <a:rPr lang="pt-BR" dirty="0"/>
              <a:t>Acurácia máxima alcançada : 99,46%</a:t>
            </a:r>
          </a:p>
          <a:p>
            <a:pPr lvl="1"/>
            <a:r>
              <a:rPr lang="pt-BR" dirty="0"/>
              <a:t>Testar modelo em dados nunca antes vistos </a:t>
            </a:r>
          </a:p>
          <a:p>
            <a:r>
              <a:rPr lang="pt-BR" dirty="0" err="1"/>
              <a:t>Oversampling</a:t>
            </a:r>
            <a:r>
              <a:rPr lang="pt-BR" dirty="0"/>
              <a:t> – possível solução para o banco de dados pequeno</a:t>
            </a:r>
          </a:p>
          <a:p>
            <a:pPr lvl="1"/>
            <a:r>
              <a:rPr lang="pt-BR" dirty="0"/>
              <a:t>Utilizar com cuidado para não gerar viés</a:t>
            </a:r>
          </a:p>
          <a:p>
            <a:r>
              <a:rPr lang="pt-BR" dirty="0" err="1"/>
              <a:t>Random</a:t>
            </a:r>
            <a:r>
              <a:rPr lang="pt-BR" dirty="0"/>
              <a:t> Forest foi o melhor classificador</a:t>
            </a:r>
          </a:p>
          <a:p>
            <a:endParaRPr lang="pt-BR" dirty="0"/>
          </a:p>
          <a:p>
            <a:r>
              <a:rPr lang="pt-BR" b="1" dirty="0"/>
              <a:t>Necessário coletar mais dados</a:t>
            </a:r>
          </a:p>
          <a:p>
            <a:endParaRPr lang="pt-BR" dirty="0"/>
          </a:p>
          <a:p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18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pic>
        <p:nvPicPr>
          <p:cNvPr id="8" name="Picture 2" descr="JPG - Logo - Logodownload.org Download de Logo - Parte 5">
            <a:extLst>
              <a:ext uri="{FF2B5EF4-FFF2-40B4-BE49-F238E27FC236}">
                <a16:creationId xmlns:a16="http://schemas.microsoft.com/office/drawing/2014/main" id="{0395FC8A-4E82-4FDD-8D9A-00186660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40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Realizar normalização e testar com KNN</a:t>
            </a:r>
          </a:p>
          <a:p>
            <a:r>
              <a:rPr lang="pt-BR" dirty="0"/>
              <a:t>Testar com outro critério de Decisão e utilizar podas com </a:t>
            </a:r>
            <a:r>
              <a:rPr lang="pt-BR" dirty="0" err="1"/>
              <a:t>Random</a:t>
            </a:r>
            <a:r>
              <a:rPr lang="pt-BR" dirty="0"/>
              <a:t> Forest</a:t>
            </a:r>
          </a:p>
          <a:p>
            <a:endParaRPr lang="pt-BR" dirty="0"/>
          </a:p>
          <a:p>
            <a:r>
              <a:rPr lang="pt-BR" dirty="0"/>
              <a:t>COLETAR MAIS DADOS!</a:t>
            </a:r>
          </a:p>
          <a:p>
            <a:endParaRPr lang="pt-BR" dirty="0"/>
          </a:p>
          <a:p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Sugestões: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19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pic>
        <p:nvPicPr>
          <p:cNvPr id="8" name="Picture 2" descr="JPG - Logo - Logodownload.org Download de Logo - Parte 5">
            <a:extLst>
              <a:ext uri="{FF2B5EF4-FFF2-40B4-BE49-F238E27FC236}">
                <a16:creationId xmlns:a16="http://schemas.microsoft.com/office/drawing/2014/main" id="{63E8434B-71D2-429C-A546-F379995F5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5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423F6-D37D-4EDF-B7C9-5FF9BF5B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BC4AAF-A969-42C8-8725-46899602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pPr lvl="1"/>
            <a:r>
              <a:rPr lang="pt-BR" dirty="0"/>
              <a:t>Problema</a:t>
            </a:r>
          </a:p>
          <a:p>
            <a:pPr lvl="1"/>
            <a:r>
              <a:rPr lang="pt-BR" dirty="0"/>
              <a:t>Motivação</a:t>
            </a:r>
          </a:p>
          <a:p>
            <a:pPr lvl="1"/>
            <a:r>
              <a:rPr lang="pt-BR" dirty="0"/>
              <a:t>Objetivos</a:t>
            </a:r>
          </a:p>
          <a:p>
            <a:r>
              <a:rPr lang="pt-BR" dirty="0"/>
              <a:t>Desenvolvimento</a:t>
            </a:r>
          </a:p>
          <a:p>
            <a:pPr lvl="1"/>
            <a:r>
              <a:rPr lang="pt-BR" dirty="0"/>
              <a:t>Base original</a:t>
            </a:r>
          </a:p>
          <a:p>
            <a:pPr lvl="1"/>
            <a:r>
              <a:rPr lang="pt-BR" dirty="0"/>
              <a:t>Limpeza</a:t>
            </a:r>
          </a:p>
          <a:p>
            <a:pPr lvl="1"/>
            <a:r>
              <a:rPr lang="pt-BR" dirty="0"/>
              <a:t>Pré-processamento</a:t>
            </a:r>
          </a:p>
          <a:p>
            <a:pPr lvl="1"/>
            <a:r>
              <a:rPr lang="pt-BR" dirty="0"/>
              <a:t>Classificação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Conclusão</a:t>
            </a:r>
          </a:p>
          <a:p>
            <a:r>
              <a:rPr lang="pt-BR" dirty="0"/>
              <a:t>Referências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778DFF-FE0F-4E5F-9FFF-CEA0DCF9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DF05A9-B01D-4EA3-B70B-CB7D1AE2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51BE7EE-97BF-4628-9D78-A7EC6F14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pic>
        <p:nvPicPr>
          <p:cNvPr id="7" name="Picture 2" descr="JPG - Logo - Logodownload.org Download de Logo - Parte 5">
            <a:extLst>
              <a:ext uri="{FF2B5EF4-FFF2-40B4-BE49-F238E27FC236}">
                <a16:creationId xmlns:a16="http://schemas.microsoft.com/office/drawing/2014/main" id="{A70FECF7-0BF7-43ED-9A79-6B0678EC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81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B877-E418-4249-A874-BD0D2147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71CA6-2290-451A-AA04-7CC4D6435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CA13A4-D157-4158-9854-EADCD7AD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EAD187-0A1A-4B63-A64E-D29288B2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20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B8FFFF4-467E-4DF0-9556-A800655E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pic>
        <p:nvPicPr>
          <p:cNvPr id="7" name="Picture 2" descr="JPG - Logo - Logodownload.org Download de Logo - Parte 5">
            <a:extLst>
              <a:ext uri="{FF2B5EF4-FFF2-40B4-BE49-F238E27FC236}">
                <a16:creationId xmlns:a16="http://schemas.microsoft.com/office/drawing/2014/main" id="{7929C3B1-C2CF-49EA-AA24-E4428B68F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57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[1] T</a:t>
            </a:r>
            <a:r>
              <a:rPr lang="en-US" dirty="0"/>
              <a:t>AKESHITA, T., YAN, L., ASAOKA, M. </a:t>
            </a:r>
            <a:r>
              <a:rPr lang="en-US" i="1" dirty="0"/>
              <a:t>ET AL.</a:t>
            </a:r>
            <a:r>
              <a:rPr lang="en-US" dirty="0"/>
              <a:t> Late Recurrence of Breast Cancer Is Associated With Pro-cancerous Immune Microenvironment In The Primary Tumor. </a:t>
            </a:r>
            <a:r>
              <a:rPr lang="en-US" b="1" dirty="0"/>
              <a:t>Scientific Reports 9, </a:t>
            </a:r>
            <a:r>
              <a:rPr lang="en-US" dirty="0"/>
              <a:t>16942 (2019). https://doi.org/10.1038/s41598-019-53482-x</a:t>
            </a:r>
            <a:endParaRPr lang="pt-BR" dirty="0"/>
          </a:p>
          <a:p>
            <a:r>
              <a:rPr lang="pt-BR" dirty="0"/>
              <a:t>[2] </a:t>
            </a:r>
            <a:r>
              <a:rPr lang="en-US" dirty="0"/>
              <a:t>CHAWLA, N. V., BOWYER, K. W., HALL, L. O. e KEGELMEYER, W. P. SMOTE: Synthetic Minority Over-sampling Technique. </a:t>
            </a:r>
            <a:r>
              <a:rPr lang="en-US" b="1" dirty="0"/>
              <a:t>Journal of Artificial Intelligence Research</a:t>
            </a:r>
            <a:r>
              <a:rPr lang="en-US" dirty="0"/>
              <a:t>,</a:t>
            </a:r>
            <a:r>
              <a:rPr lang="en-US" b="1" dirty="0"/>
              <a:t> v</a:t>
            </a:r>
            <a:r>
              <a:rPr lang="en-US" dirty="0"/>
              <a:t>ol 16. 2002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21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pic>
        <p:nvPicPr>
          <p:cNvPr id="8" name="Picture 2" descr="JPG - Logo - Logodownload.org Download de Logo - Parte 5">
            <a:extLst>
              <a:ext uri="{FF2B5EF4-FFF2-40B4-BE49-F238E27FC236}">
                <a16:creationId xmlns:a16="http://schemas.microsoft.com/office/drawing/2014/main" id="{63AF95FB-2118-4546-8CBC-41D522E2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051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B877-E418-4249-A874-BD0D2147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CA13A4-D157-4158-9854-EADCD7AD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EAD187-0A1A-4B63-A64E-D29288B2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22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B8FFFF4-467E-4DF0-9556-A800655E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pic>
        <p:nvPicPr>
          <p:cNvPr id="7" name="Picture 2" descr="JPG - Logo - Logodownload.org Download de Logo - Parte 5">
            <a:extLst>
              <a:ext uri="{FF2B5EF4-FFF2-40B4-BE49-F238E27FC236}">
                <a16:creationId xmlns:a16="http://schemas.microsoft.com/office/drawing/2014/main" id="{ED8DC4FE-202F-452E-826E-B25DD5B22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21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B877-E418-4249-A874-BD0D2147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71CA6-2290-451A-AA04-7CC4D6435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91C145-0B33-489C-8EDB-2870C020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3CA765-638B-4C3F-B3CC-ABFBC9E3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18EA7EB-014D-4E2A-BC45-0CE51DCE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pic>
        <p:nvPicPr>
          <p:cNvPr id="8" name="Picture 2" descr="JPG - Logo - Logodownload.org Download de Logo - Parte 5">
            <a:extLst>
              <a:ext uri="{FF2B5EF4-FFF2-40B4-BE49-F238E27FC236}">
                <a16:creationId xmlns:a16="http://schemas.microsoft.com/office/drawing/2014/main" id="{0A3161D5-F13F-443A-8E54-9F32B7DB2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21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Introdução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ACBE2B-1157-475B-ABE9-7038FBBBB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939" y="1231271"/>
                <a:ext cx="9506139" cy="519668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problema:</a:t>
                </a:r>
              </a:p>
              <a:p>
                <a:pPr lvl="1"/>
                <a:r>
                  <a:rPr lang="pt-BR" dirty="0"/>
                  <a:t>De 20 a 40% dos pacientes com câncer de mama, desenvolvem a recorrência da doença</a:t>
                </a:r>
              </a:p>
              <a:p>
                <a:pPr lvl="1"/>
                <a:r>
                  <a:rPr lang="pt-BR" dirty="0"/>
                  <a:t>A recorrência pode ser dividida em 4 grupos: </a:t>
                </a:r>
              </a:p>
              <a:p>
                <a:pPr lvl="2"/>
                <a:r>
                  <a:rPr lang="pt-BR" dirty="0" err="1"/>
                  <a:t>Early</a:t>
                </a:r>
                <a:r>
                  <a:rPr lang="pt-BR" dirty="0"/>
                  <a:t>: recorrência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/>
                  <a:t> 2 anos</a:t>
                </a:r>
              </a:p>
              <a:p>
                <a:pPr lvl="2"/>
                <a:r>
                  <a:rPr lang="pt-BR" dirty="0"/>
                  <a:t>Mid: 2 anos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/>
                  <a:t> recorrência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pt-BR" dirty="0"/>
                  <a:t> 5 anos</a:t>
                </a:r>
              </a:p>
              <a:p>
                <a:pPr lvl="2"/>
                <a:r>
                  <a:rPr lang="pt-BR" dirty="0"/>
                  <a:t>Late: recorrência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pt-BR" dirty="0"/>
                  <a:t> 5 anos </a:t>
                </a:r>
              </a:p>
              <a:p>
                <a:pPr lvl="2"/>
                <a:r>
                  <a:rPr lang="pt-BR" dirty="0" err="1"/>
                  <a:t>Survival</a:t>
                </a:r>
                <a:r>
                  <a:rPr lang="pt-BR" dirty="0"/>
                  <a:t>: sem recorrência após 5 anos</a:t>
                </a:r>
              </a:p>
              <a:p>
                <a:pPr lvl="2"/>
                <a:endParaRPr lang="pt-BR" dirty="0"/>
              </a:p>
              <a:p>
                <a:r>
                  <a:rPr lang="pt-BR" dirty="0"/>
                  <a:t>Motivação:</a:t>
                </a:r>
              </a:p>
              <a:p>
                <a:pPr lvl="1"/>
                <a:r>
                  <a:rPr lang="pt-BR" dirty="0"/>
                  <a:t>Saber se e quando um paciente é propenso a desenvolver uma recorrência, pode acarretar em uma mudança de atitude dele próprio, além de auxiliar médicos a obter um melhor prognóstico de seus pacientes.</a:t>
                </a:r>
              </a:p>
              <a:p>
                <a:pPr lvl="1"/>
                <a:endParaRPr lang="pt-BR" dirty="0"/>
              </a:p>
              <a:p>
                <a:r>
                  <a:rPr lang="pt-BR" dirty="0"/>
                  <a:t>Objetivo:</a:t>
                </a:r>
              </a:p>
              <a:p>
                <a:pPr lvl="1"/>
                <a:r>
                  <a:rPr lang="pt-BR" dirty="0"/>
                  <a:t>Classificar através de métodos de Data Mining, a recorrência nos pacientes, a partir de uma base de dados com atributos clínicos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ACBE2B-1157-475B-ABE9-7038FBBBB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939" y="1231271"/>
                <a:ext cx="9506139" cy="5196689"/>
              </a:xfrm>
              <a:blipFill>
                <a:blip r:embed="rId2"/>
                <a:stretch>
                  <a:fillRect l="-128" t="-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7996E5-9BFC-426D-AEC1-1548B246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5CA2D2-BBA1-4373-9FD8-BEA83340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2CDD20E-6DF3-4967-AD31-7DE926F2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pic>
        <p:nvPicPr>
          <p:cNvPr id="8" name="Picture 2" descr="JPG - Logo - Logodownload.org Download de Logo - Parte 5">
            <a:extLst>
              <a:ext uri="{FF2B5EF4-FFF2-40B4-BE49-F238E27FC236}">
                <a16:creationId xmlns:a16="http://schemas.microsoft.com/office/drawing/2014/main" id="{F294BD3E-2A32-423F-885C-DFE8450AC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84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B877-E418-4249-A874-BD0D2147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71CA6-2290-451A-AA04-7CC4D6435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CA13A4-D157-4158-9854-EADCD7AD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EAD187-0A1A-4B63-A64E-D29288B2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B8FFFF4-467E-4DF0-9556-A800655E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pic>
        <p:nvPicPr>
          <p:cNvPr id="8" name="Picture 2" descr="JPG - Logo - Logodownload.org Download de Logo - Parte 5">
            <a:extLst>
              <a:ext uri="{FF2B5EF4-FFF2-40B4-BE49-F238E27FC236}">
                <a16:creationId xmlns:a16="http://schemas.microsoft.com/office/drawing/2014/main" id="{163E833B-2B01-491F-9CAA-FD629CBB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>
            <a:normAutofit/>
          </a:bodyPr>
          <a:lstStyle/>
          <a:p>
            <a:r>
              <a:rPr lang="pt-BR" dirty="0"/>
              <a:t>96 atributos</a:t>
            </a:r>
          </a:p>
          <a:p>
            <a:pPr lvl="1"/>
            <a:r>
              <a:rPr lang="pt-BR" dirty="0"/>
              <a:t>39 atributos de genoma</a:t>
            </a:r>
          </a:p>
          <a:p>
            <a:pPr lvl="1"/>
            <a:r>
              <a:rPr lang="pt-BR" dirty="0"/>
              <a:t>9 numéricos</a:t>
            </a:r>
          </a:p>
          <a:p>
            <a:pPr lvl="1"/>
            <a:r>
              <a:rPr lang="pt-BR" dirty="0"/>
              <a:t>48 categóricos</a:t>
            </a:r>
          </a:p>
          <a:p>
            <a:pPr lvl="1"/>
            <a:endParaRPr lang="pt-BR" dirty="0"/>
          </a:p>
          <a:p>
            <a:r>
              <a:rPr lang="pt-BR" dirty="0"/>
              <a:t>Atributos desnecessários:</a:t>
            </a:r>
          </a:p>
          <a:p>
            <a:pPr lvl="1"/>
            <a:r>
              <a:rPr lang="pt-BR" dirty="0"/>
              <a:t>Identificação de paciente</a:t>
            </a:r>
          </a:p>
          <a:p>
            <a:pPr lvl="1"/>
            <a:r>
              <a:rPr lang="pt-BR" dirty="0"/>
              <a:t>Local de exame</a:t>
            </a:r>
          </a:p>
          <a:p>
            <a:pPr lvl="1"/>
            <a:r>
              <a:rPr lang="pt-BR" dirty="0"/>
              <a:t>...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Base de dados original</a:t>
            </a:r>
            <a:endParaRPr lang="pt-BR" sz="2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6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pic>
        <p:nvPicPr>
          <p:cNvPr id="8" name="Picture 2" descr="JPG - Logo - Logodownload.org Download de Logo - Parte 5">
            <a:extLst>
              <a:ext uri="{FF2B5EF4-FFF2-40B4-BE49-F238E27FC236}">
                <a16:creationId xmlns:a16="http://schemas.microsoft.com/office/drawing/2014/main" id="{47681A21-3452-482C-A855-4D468AFB1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54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Extração das colunas desnecessárias:</a:t>
            </a:r>
          </a:p>
          <a:p>
            <a:pPr lvl="1"/>
            <a:r>
              <a:rPr lang="pt-BR" dirty="0"/>
              <a:t>Não informativas ou com informações redundantes</a:t>
            </a:r>
          </a:p>
          <a:p>
            <a:pPr lvl="1"/>
            <a:r>
              <a:rPr lang="pt-BR" dirty="0"/>
              <a:t>Muitos valores faltantes</a:t>
            </a:r>
          </a:p>
          <a:p>
            <a:pPr lvl="1"/>
            <a:r>
              <a:rPr lang="pt-BR" dirty="0"/>
              <a:t>Filtro de Variância</a:t>
            </a:r>
          </a:p>
          <a:p>
            <a:pPr lvl="1"/>
            <a:r>
              <a:rPr lang="pt-BR" dirty="0"/>
              <a:t>Opinião de especialista</a:t>
            </a:r>
          </a:p>
          <a:p>
            <a:pPr marL="274320" lvl="1" indent="0">
              <a:buNone/>
            </a:pPr>
            <a:endParaRPr lang="pt-BR" dirty="0"/>
          </a:p>
          <a:p>
            <a:r>
              <a:rPr lang="pt-BR" dirty="0"/>
              <a:t>Preenchimento de valores faltantes:</a:t>
            </a:r>
          </a:p>
          <a:p>
            <a:pPr lvl="1"/>
            <a:r>
              <a:rPr lang="pt-BR" dirty="0"/>
              <a:t>Moda</a:t>
            </a:r>
          </a:p>
          <a:p>
            <a:pPr lvl="1"/>
            <a:r>
              <a:rPr lang="pt-BR" dirty="0"/>
              <a:t>Média</a:t>
            </a:r>
          </a:p>
          <a:p>
            <a:pPr lvl="1"/>
            <a:r>
              <a:rPr lang="pt-BR" dirty="0"/>
              <a:t>Relação com outros atributos e/ou classe</a:t>
            </a:r>
          </a:p>
          <a:p>
            <a:pPr lvl="1"/>
            <a:endParaRPr lang="pt-BR" dirty="0"/>
          </a:p>
          <a:p>
            <a:r>
              <a:rPr lang="pt-BR" dirty="0"/>
              <a:t>Quantidade de dados pequena: 344</a:t>
            </a:r>
          </a:p>
          <a:p>
            <a:r>
              <a:rPr lang="pt-BR" dirty="0"/>
              <a:t>Atributos: 19</a:t>
            </a:r>
          </a:p>
          <a:p>
            <a:r>
              <a:rPr lang="pt-BR" dirty="0"/>
              <a:t>Classes: 4 desbalanceadas!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Limpeza e Pré-processamento</a:t>
            </a:r>
            <a:endParaRPr lang="pt-BR" sz="2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7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pic>
        <p:nvPicPr>
          <p:cNvPr id="8" name="Picture 2" descr="JPG - Logo - Logodownload.org Download de Logo - Parte 5">
            <a:extLst>
              <a:ext uri="{FF2B5EF4-FFF2-40B4-BE49-F238E27FC236}">
                <a16:creationId xmlns:a16="http://schemas.microsoft.com/office/drawing/2014/main" id="{62D2B755-8B4D-4878-BF06-6111B047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72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Seleção de variáveis:</a:t>
            </a:r>
          </a:p>
          <a:p>
            <a:pPr lvl="1"/>
            <a:r>
              <a:rPr lang="pt-BR" dirty="0"/>
              <a:t>Sem seleção</a:t>
            </a:r>
          </a:p>
          <a:p>
            <a:pPr lvl="1"/>
            <a:r>
              <a:rPr lang="pt-BR" dirty="0" err="1"/>
              <a:t>ReliefF</a:t>
            </a:r>
            <a:r>
              <a:rPr lang="pt-BR" dirty="0"/>
              <a:t> – 12 atributos</a:t>
            </a:r>
          </a:p>
          <a:p>
            <a:r>
              <a:rPr lang="pt-BR" dirty="0" err="1"/>
              <a:t>Oversampling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Replicação</a:t>
            </a:r>
          </a:p>
          <a:p>
            <a:pPr lvl="1"/>
            <a:r>
              <a:rPr lang="pt-BR" dirty="0"/>
              <a:t>SMOTE – </a:t>
            </a:r>
            <a:r>
              <a:rPr lang="en-US" i="1" dirty="0"/>
              <a:t>Synthetic Minority Oversampling Technique</a:t>
            </a:r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Limpeza e Pré-processamento</a:t>
            </a:r>
            <a:endParaRPr lang="pt-BR" sz="2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Data Mining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8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31F11923-BC11-4DD0-80C6-39FA877E8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01401"/>
              </p:ext>
            </p:extLst>
          </p:nvPr>
        </p:nvGraphicFramePr>
        <p:xfrm>
          <a:off x="613376" y="3267075"/>
          <a:ext cx="661797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55">
                  <a:extLst>
                    <a:ext uri="{9D8B030D-6E8A-4147-A177-3AD203B41FA5}">
                      <a16:colId xmlns:a16="http://schemas.microsoft.com/office/drawing/2014/main" val="1077319710"/>
                    </a:ext>
                  </a:extLst>
                </a:gridCol>
                <a:gridCol w="1676718">
                  <a:extLst>
                    <a:ext uri="{9D8B030D-6E8A-4147-A177-3AD203B41FA5}">
                      <a16:colId xmlns:a16="http://schemas.microsoft.com/office/drawing/2014/main" val="3041488047"/>
                    </a:ext>
                  </a:extLst>
                </a:gridCol>
                <a:gridCol w="1921192">
                  <a:extLst>
                    <a:ext uri="{9D8B030D-6E8A-4147-A177-3AD203B41FA5}">
                      <a16:colId xmlns:a16="http://schemas.microsoft.com/office/drawing/2014/main" val="1477330209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389036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# Dados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# Dados – Replicação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# Dados – SMOTE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7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Early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124</a:t>
                      </a:r>
                      <a:r>
                        <a:rPr lang="pt-BR" sz="1200" dirty="0"/>
                        <a:t>(x2)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4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Mid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122</a:t>
                      </a:r>
                      <a:r>
                        <a:rPr lang="pt-BR" sz="1200" dirty="0"/>
                        <a:t>(x2)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59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110</a:t>
                      </a:r>
                      <a:r>
                        <a:rPr lang="pt-BR" sz="1200" dirty="0"/>
                        <a:t>(x5)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14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Survivor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199</a:t>
                      </a:r>
                      <a:r>
                        <a:rPr lang="pt-BR" sz="1200" dirty="0"/>
                        <a:t>(x1)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3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155605"/>
                  </a:ext>
                </a:extLst>
              </a:tr>
            </a:tbl>
          </a:graphicData>
        </a:graphic>
      </p:graphicFrame>
      <p:pic>
        <p:nvPicPr>
          <p:cNvPr id="9" name="Picture 2" descr="JPG - Logo - Logodownload.org Download de Logo - Parte 5">
            <a:extLst>
              <a:ext uri="{FF2B5EF4-FFF2-40B4-BE49-F238E27FC236}">
                <a16:creationId xmlns:a16="http://schemas.microsoft.com/office/drawing/2014/main" id="{BB504BD6-F7A0-4FCE-BE4F-61AF1DC83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76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Sem divisão treino – teste</a:t>
            </a:r>
          </a:p>
          <a:p>
            <a:pPr lvl="1"/>
            <a:endParaRPr lang="pt-BR" dirty="0"/>
          </a:p>
          <a:p>
            <a:r>
              <a:rPr lang="pt-BR" dirty="0"/>
              <a:t>Validação Cruzada – 10 </a:t>
            </a:r>
            <a:r>
              <a:rPr lang="pt-BR" dirty="0" err="1"/>
              <a:t>folds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Árvore de Decisão</a:t>
            </a:r>
          </a:p>
          <a:p>
            <a:pPr lvl="1"/>
            <a:r>
              <a:rPr lang="pt-BR" dirty="0"/>
              <a:t>Critério Gini</a:t>
            </a:r>
          </a:p>
          <a:p>
            <a:pPr lvl="1"/>
            <a:endParaRPr lang="pt-BR" dirty="0"/>
          </a:p>
          <a:p>
            <a:r>
              <a:rPr lang="pt-BR" dirty="0"/>
              <a:t>Vizinhos mais próximos – KNN</a:t>
            </a:r>
          </a:p>
          <a:p>
            <a:pPr lvl="1"/>
            <a:r>
              <a:rPr lang="pt-BR" dirty="0"/>
              <a:t>5 vizinhos</a:t>
            </a:r>
          </a:p>
          <a:p>
            <a:pPr lvl="1"/>
            <a:endParaRPr lang="pt-BR" dirty="0"/>
          </a:p>
          <a:p>
            <a:r>
              <a:rPr lang="pt-BR" dirty="0" err="1"/>
              <a:t>Random</a:t>
            </a:r>
            <a:r>
              <a:rPr lang="pt-BR" dirty="0"/>
              <a:t> Forest</a:t>
            </a:r>
          </a:p>
          <a:p>
            <a:pPr lvl="1"/>
            <a:r>
              <a:rPr lang="pt-BR" dirty="0"/>
              <a:t>100 árvores</a:t>
            </a:r>
          </a:p>
          <a:p>
            <a:pPr lvl="1"/>
            <a:r>
              <a:rPr lang="pt-BR" dirty="0"/>
              <a:t>Critério Gini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Classificação:</a:t>
            </a:r>
            <a:endParaRPr lang="pt-BR" sz="2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Mining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9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17/07/2020</a:t>
            </a:r>
          </a:p>
        </p:txBody>
      </p:sp>
      <p:pic>
        <p:nvPicPr>
          <p:cNvPr id="8" name="Picture 2" descr="JPG - Logo - Logodownload.org Download de Logo - Parte 5">
            <a:extLst>
              <a:ext uri="{FF2B5EF4-FFF2-40B4-BE49-F238E27FC236}">
                <a16:creationId xmlns:a16="http://schemas.microsoft.com/office/drawing/2014/main" id="{ED327BD8-9846-4CEF-9C20-14336EFDF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7CDE223-467E-421E-8C08-BFBCCA1772DD}"/>
              </a:ext>
            </a:extLst>
          </p:cNvPr>
          <p:cNvSpPr txBox="1"/>
          <p:nvPr/>
        </p:nvSpPr>
        <p:spPr>
          <a:xfrm rot="1255096">
            <a:off x="4047435" y="3846548"/>
            <a:ext cx="240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Falha: normalização</a:t>
            </a:r>
          </a:p>
        </p:txBody>
      </p:sp>
    </p:spTree>
    <p:extLst>
      <p:ext uri="{BB962C8B-B14F-4D97-AF65-F5344CB8AC3E}">
        <p14:creationId xmlns:p14="http://schemas.microsoft.com/office/powerpoint/2010/main" val="3791243128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2567</TotalTime>
  <Words>849</Words>
  <Application>Microsoft Office PowerPoint</Application>
  <PresentationFormat>Widescreen</PresentationFormat>
  <Paragraphs>364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Century Schoolbook</vt:lpstr>
      <vt:lpstr>Wingdings 2</vt:lpstr>
      <vt:lpstr>Exibir</vt:lpstr>
      <vt:lpstr>Previsão do período de recorrência de câncer de mama utilizando técnicas de data mining</vt:lpstr>
      <vt:lpstr>Sumário</vt:lpstr>
      <vt:lpstr>Introdução</vt:lpstr>
      <vt:lpstr>Introdução</vt:lpstr>
      <vt:lpstr>Desenvolvimento</vt:lpstr>
      <vt:lpstr>Desenvolvimento</vt:lpstr>
      <vt:lpstr>Desenvolvimento</vt:lpstr>
      <vt:lpstr>Desenvolvimento</vt:lpstr>
      <vt:lpstr>Desenvolvimento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Conclusão</vt:lpstr>
      <vt:lpstr>Conclusão</vt:lpstr>
      <vt:lpstr>Conclusão</vt:lpstr>
      <vt:lpstr>Referências</vt:lpstr>
      <vt:lpstr>Referências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Final: Redes I</dc:title>
  <dc:creator>gabriel baruque</dc:creator>
  <cp:lastModifiedBy>gabriel baruque</cp:lastModifiedBy>
  <cp:revision>67</cp:revision>
  <dcterms:created xsi:type="dcterms:W3CDTF">2020-05-27T13:45:07Z</dcterms:created>
  <dcterms:modified xsi:type="dcterms:W3CDTF">2020-07-17T14:27:54Z</dcterms:modified>
</cp:coreProperties>
</file>