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98" r:id="rId5"/>
    <p:sldId id="263" r:id="rId6"/>
    <p:sldId id="264" r:id="rId7"/>
    <p:sldId id="265" r:id="rId8"/>
    <p:sldId id="300" r:id="rId9"/>
    <p:sldId id="267" r:id="rId10"/>
    <p:sldId id="301" r:id="rId11"/>
    <p:sldId id="304" r:id="rId12"/>
    <p:sldId id="305" r:id="rId13"/>
    <p:sldId id="306" r:id="rId14"/>
    <p:sldId id="307" r:id="rId15"/>
    <p:sldId id="308" r:id="rId16"/>
    <p:sldId id="312" r:id="rId17"/>
    <p:sldId id="314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38" r:id="rId28"/>
    <p:sldId id="327" r:id="rId29"/>
    <p:sldId id="328" r:id="rId30"/>
    <p:sldId id="329" r:id="rId31"/>
    <p:sldId id="331" r:id="rId32"/>
    <p:sldId id="332" r:id="rId33"/>
    <p:sldId id="334" r:id="rId34"/>
    <p:sldId id="335" r:id="rId35"/>
    <p:sldId id="336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044" y="5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96671-6F28-4179-A4AF-A2FEC6BB20F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842F6-6A9E-4D9C-AC5A-0DE7BDD5F46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2273-1B3C-40F3-8B40-21037FB115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1CD2B-DDE7-4FEE-973C-43351AE02A8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92C11E-1494-4E97-88B5-EEF9C9AA0F74}" type="slidenum">
              <a:t>‹#›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663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E74B7-9544-4076-AA77-6840C3112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solidFill>
            <a:srgbClr val="003366"/>
          </a:solidFill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03610-73CD-4617-BEA6-A37C75912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8BDD8E-1EB4-4B59-8532-179D1DA7BFC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8EEC-1936-4AFA-9A33-B4F9C5B422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9333-D1D9-4DD4-9CD7-14DEEA09B3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F157-B66B-4968-B54D-CD187B989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0F56B84-1DD9-441E-BA42-42431863F90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CBF6-CB75-445B-9F2C-A1ABD92E84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674016-0FC5-4830-A74F-95310CEC88B0}" type="slidenum">
              <a:t>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5470D-F24A-4D4F-953A-74C80A9A66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BEB26-E81C-42BF-B6F8-10D83767BA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10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7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77EB-3278-4F32-86F9-3029B087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D6F428-DC4D-47AD-9F20-E5205DC37770}" type="slidenum">
              <a:t>11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135F8-00C9-4250-B4B7-44B0FCD678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9BF52-BF81-4583-938C-F5D3D40C1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6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77EB-3278-4F32-86F9-3029B087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D6F428-DC4D-47AD-9F20-E5205DC37770}" type="slidenum">
              <a:t>12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135F8-00C9-4250-B4B7-44B0FCD678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9BF52-BF81-4583-938C-F5D3D40C1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8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77EB-3278-4F32-86F9-3029B087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D6F428-DC4D-47AD-9F20-E5205DC37770}" type="slidenum">
              <a:t>13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135F8-00C9-4250-B4B7-44B0FCD678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9BF52-BF81-4583-938C-F5D3D40C1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11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77EB-3278-4F32-86F9-3029B087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D6F428-DC4D-47AD-9F20-E5205DC37770}" type="slidenum">
              <a:t>14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135F8-00C9-4250-B4B7-44B0FCD678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9BF52-BF81-4583-938C-F5D3D40C1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0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77EB-3278-4F32-86F9-3029B087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D6F428-DC4D-47AD-9F20-E5205DC37770}" type="slidenum">
              <a:t>15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135F8-00C9-4250-B4B7-44B0FCD678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9BF52-BF81-4583-938C-F5D3D40C1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7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16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22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17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1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18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60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19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65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99CE-1A70-4F4F-9C9B-8543369619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749744-420D-4168-A47C-26EEBE121C02}" type="slidenum">
              <a:t>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51044-048D-41F8-814B-EF11385CDE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94ED8-48DF-4F5C-8FBE-021943B16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418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86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9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03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245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567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09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27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199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ED89-2E2F-4A01-B923-DB20C52A42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B1AF54-61FB-4C10-8602-99D89C143CC1}" type="slidenum">
              <a:t>28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CCC58-4794-42F6-97DC-C43655BFB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137D7-4911-4FFD-9E05-16B0B98D7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64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ED89-2E2F-4A01-B923-DB20C52A42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B1AF54-61FB-4C10-8602-99D89C143CC1}" type="slidenum">
              <a:t>29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CCC58-4794-42F6-97DC-C43655BFB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137D7-4911-4FFD-9E05-16B0B98D7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6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A92D-7A35-4EE2-B049-FE2682327C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E8726F-2CD8-4814-95B9-43644BA31DFB}" type="slidenum">
              <a:t>30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FBC3E-B830-49E3-96BA-1E5201B337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2D2EC-7F9B-4D27-873F-3E6DF0EB86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565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6F58-C6B3-4961-8572-E82E1E19E5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EDE67B-37E4-46A9-8D4B-B7F645883B41}" type="slidenum">
              <a:t>31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D3D84-76DC-441B-9FF1-98BEAF8270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5EFA7-28EE-4E96-B11D-D6C5C90BEB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055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C9EC-61B0-4C3E-8AF0-DB5389E0D2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F7EC4B-DBD3-4AE5-A8A3-1669128B1041}" type="slidenum">
              <a:t>32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DCA80-56E4-4E2D-B453-7D7EAA49FD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9774D-4FE5-4EDE-AE5A-612CE00B8F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101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28520-EFE6-40E5-8B01-D5461F6AE9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402429-3985-4E7C-9FEF-384A3B805B24}" type="slidenum">
              <a:t>33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300BC-B04E-486B-9E2B-9FE66742C8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CAC81-39A2-48D8-8FE2-6B6AB0C34F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A107A-9802-4FBC-8199-B8E895751D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C76A04-1FF7-4A89-B9CE-5BE0326257FC}" type="slidenum">
              <a:t>34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C998F-C548-4CA9-868B-30AB76263E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06FF6F-9EFB-4D58-AE7E-160DC1F815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63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38ED-9BB0-42BC-9B4E-1DA3FA392B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C3D6D-B666-4A7D-BF9C-9CD7CCDAB9C9}" type="slidenum">
              <a:t>35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DEC3C-3CCF-4681-91CE-0F2A416374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2367C-1D73-4767-9C1F-89386464D9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2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08A9-798C-40AA-9547-10B3F09CA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065B90-C4F6-472A-9567-603DBCE938DC}" type="slidenum">
              <a:t>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AB684-E7CD-442E-8A33-9B8E69AF1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0B7CA-271E-46B6-91B1-7A8A9051FB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48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E499-41C4-4EE6-A109-B6540E75D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31C337-BAD2-4EAA-87C3-83FCE8EE96E9}" type="slidenum">
              <a:t>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C3934-6702-47E4-B6C0-E31C3D143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FF0DE8-AA62-4791-AB4B-A7F1F39615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BD82-DD47-4AC0-B341-0F78113CA4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2872A6-272F-420A-900E-CBDB01248DDD}" type="slidenum">
              <a:t>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7A0AD-9757-4A6B-8C23-929965546A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34D6A-4C10-4635-883F-61F791670F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15F0-DAD4-427F-BD93-52B963C3C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37A30-80EE-44D8-8FF8-A0EA6592CB64}" type="slidenum">
              <a:t>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6F1FD-EAAC-4BCC-A034-6530A05AB5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E8B2-9BB9-43BF-894D-BC36AE1485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DE13F-C58C-436A-887A-FFCD909833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D8358C-6704-407D-962A-F11EEDA0D33D}" type="slidenum">
              <a:t>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6C76A-61C0-47CD-AE1D-0AD44BDA53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0ACDC-A724-48DC-9B8B-B74888E4E0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7EDA-9CA1-414A-8A0F-8709DB9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8BB2-D87A-4EFF-8425-EA92D7CF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F150F-27CD-4CF4-B276-F87A3EBCA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A91A9E-AF99-41B2-B51B-F1830171AF8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523-27B8-4466-ACEA-63515C21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DA05-1DC8-4630-AE89-95D4AFAE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F5C3-2183-4A09-968D-69F898F2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A030B1-3B1D-40E6-94FF-18C54E1F0492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ABD6-9BBD-46C8-8A58-B0C46B6B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5588" y="936625"/>
            <a:ext cx="2203450" cy="5540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4736-3D94-47A0-A9ED-E5FC7AEB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60475" y="936625"/>
            <a:ext cx="6462713" cy="5540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02D5-4239-40D3-997B-BD0B420D1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6FD02F-7333-4962-9C50-90BF505CB8A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924-CCB0-46CE-A3B9-D36CD418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BA06-F637-4ACB-8FA9-80494FDB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2C44-338A-4846-8339-4EA8D8ED8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9F72-3C34-40AD-88C2-DD253CFA9F1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92D-7A41-4B98-ADA1-B0AC923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D916-4888-46DD-ADB2-674FE26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077-44CC-42BE-932E-181E76C47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D55518-7471-4BBC-A105-2B5F7796969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201-CAF9-405E-BB3A-AC8AC47A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5D80-85D5-4BD1-9E12-220AEE42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475" y="2092325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130A-C690-458F-85E7-CFC89433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263" y="2092325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62255-EF59-4916-99BD-EB288DB3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8BFF2A-B4AA-4D7F-BBDD-B133DCA4E01A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AA5E-3736-47D9-B345-08034EA6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0E6D-4879-4635-9519-E29FB600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325C-5528-4270-8D43-C47C2DB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5196-E103-4925-A9CB-9D9DFCE4D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691E-28D8-4BDA-B7A8-DC75F678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0907-EF9D-4C5E-BBA8-7C9EE834D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250E15-ECA5-46D0-970F-64F2A5C23A1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619-0527-46C0-BAA3-27E7796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F4F17-A46C-48E6-8AE4-BDDDBF668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AF6FD0-C251-4D2C-975B-373DB94BD4F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3AFD2-C8D8-4EE3-A040-4452EF64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68C1D9-8DE7-47F8-B950-B25CB8E1BD4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6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B6E-A7BF-4E92-A301-337A6F6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7996-9D62-4CD7-AE3E-97AE220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AA9A7-19EB-44BB-8778-8EE98698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901-0CC3-4751-9A62-EE7CB7DE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E809FE-16FA-426D-88BC-5C8377264D5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729-8CE6-42BE-9788-8EC54A6E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59CDF-223F-4B07-9414-D6E7D341E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4C5F-FBD5-44BF-81CB-B2ED60E9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DBF9-5EB8-4FF8-AA66-9120ED553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9E21B3-9439-459C-AD98-80C4640A13C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6562-EB7B-4248-995B-9CF964184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8000" y="936000"/>
            <a:ext cx="8711640" cy="8434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A54B-0DDC-400B-A75E-6905ED6E7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0000" y="2093039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DF48-E21C-4C71-9436-108F86907D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59360" y="73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b="1" kern="1200">
                <a:solidFill>
                  <a:srgbClr val="FFFFFF"/>
                </a:solidFill>
                <a:latin typeface="Symbola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9E01DA5B-F8D0-4432-B2AC-5016D3FC3E4C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4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</p:titleStyle>
    <p:bodyStyle>
      <a:lvl1pPr marL="0" marR="0" lvl="0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  <a:lvl2pPr marL="0" marR="0" lvl="1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2pPr>
      <a:lvl3pPr marL="0" marR="0" lvl="2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3pPr>
      <a:lvl4pPr marL="0" marR="0" lvl="3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4pPr>
      <a:lvl5pPr marL="0" marR="0" lvl="4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5pPr>
      <a:lvl6pPr marL="0" marR="0" lvl="5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6pPr>
      <a:lvl7pPr marL="0" marR="0" lvl="6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083E2-4B54-462F-B4A4-935FB220666B}"/>
              </a:ext>
            </a:extLst>
          </p:cNvPr>
          <p:cNvSpPr txBox="1"/>
          <p:nvPr/>
        </p:nvSpPr>
        <p:spPr>
          <a:xfrm>
            <a:off x="612000" y="2736000"/>
            <a:ext cx="8895600" cy="141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5000" b="1" i="0" u="none" strike="noStrike" kern="1200" cap="none" spc="0" baseline="0">
                <a:ln>
                  <a:noFill/>
                </a:ln>
                <a:solidFill>
                  <a:srgbClr val="003366"/>
                </a:solidFill>
                <a:latin typeface="Symbola" pitchFamily="18"/>
                <a:ea typeface="WenQuanYi Micro Hei" pitchFamily="2"/>
                <a:cs typeface="Lohit Devanagari" pitchFamily="2"/>
              </a:rPr>
              <a:t>Toolbox de Redes Neurais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pt-BR" sz="2000" b="0" i="1" u="none" strike="noStrike" kern="1200" cap="none" spc="0" baseline="0">
              <a:ln>
                <a:noFill/>
              </a:ln>
              <a:solidFill>
                <a:srgbClr val="7C7972"/>
              </a:solidFill>
              <a:latin typeface="Symbola" pitchFamily="18"/>
              <a:ea typeface="WenQuanYi Micro Hei" pitchFamily="2"/>
              <a:cs typeface="Lohit Devanagari" pitchFamily="2"/>
            </a:endParaRP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pt-BR" sz="2000" b="0" i="1" u="none" strike="noStrike" kern="1200" cap="none" spc="0" baseline="0">
                <a:ln>
                  <a:noFill/>
                </a:ln>
                <a:solidFill>
                  <a:srgbClr val="7C7972"/>
                </a:solidFill>
                <a:latin typeface="Symbola" pitchFamily="18"/>
                <a:ea typeface="WenQuanYi Micro Hei" pitchFamily="2"/>
                <a:cs typeface="Lohit Devanagari" pitchFamily="2"/>
              </a:rPr>
              <a:t>Matrix-Laboratory</a:t>
            </a:r>
            <a:r>
              <a:rPr lang="pt-BR" sz="2000" b="0" i="0" u="none" strike="noStrike" kern="1200" cap="none" spc="0" baseline="0">
                <a:ln>
                  <a:noFill/>
                </a:ln>
                <a:solidFill>
                  <a:srgbClr val="7C7972"/>
                </a:solidFill>
                <a:latin typeface="Symbola" pitchFamily="18"/>
                <a:ea typeface="WenQuanYi Micro Hei" pitchFamily="2"/>
                <a:cs typeface="Lohit Devanagari" pitchFamily="2"/>
              </a:rPr>
              <a:t> </a:t>
            </a:r>
            <a:r>
              <a:rPr lang="pt-BR" sz="2800" b="1" i="0" u="none" strike="noStrike" kern="1200" cap="none" spc="0" baseline="0">
                <a:ln>
                  <a:noFill/>
                </a:ln>
                <a:solidFill>
                  <a:srgbClr val="7C7972"/>
                </a:solidFill>
                <a:latin typeface="Symbola" pitchFamily="18"/>
                <a:ea typeface="WenQuanYi Micro Hei" pitchFamily="2"/>
                <a:cs typeface="Lohit Devanagari" pitchFamily="2"/>
              </a:rPr>
              <a:t>MATLAB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1AD-6069-4068-B88A-EACE8809310E}"/>
              </a:ext>
            </a:extLst>
          </p:cNvPr>
          <p:cNvSpPr txBox="1"/>
          <p:nvPr/>
        </p:nvSpPr>
        <p:spPr>
          <a:xfrm>
            <a:off x="9036000" y="6876000"/>
            <a:ext cx="981144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Symbola" pitchFamily="18"/>
                <a:ea typeface="WenQuanYi Micro Hei" pitchFamily="2"/>
                <a:cs typeface="Lohit Devanagari" pitchFamily="2"/>
              </a:rPr>
              <a:t>v.2020-1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10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4939-1E13-46BC-AF90-F0C6B29E7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2597040"/>
            <a:ext cx="8640000" cy="4384440"/>
          </a:xfrm>
        </p:spPr>
        <p:txBody>
          <a:bodyPr/>
          <a:lstStyle/>
          <a:p>
            <a:pPr algn="just">
              <a:buNone/>
            </a:pPr>
            <a:r>
              <a:rPr lang="pt-BR" dirty="0"/>
              <a:t>Exemplo: Problema do OU Exclusivo (XOR)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F0ADD0-B192-4671-8C76-C4D0C8D48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22482"/>
              </p:ext>
            </p:extLst>
          </p:nvPr>
        </p:nvGraphicFramePr>
        <p:xfrm>
          <a:off x="867322" y="4308605"/>
          <a:ext cx="27666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32">
                  <a:extLst>
                    <a:ext uri="{9D8B030D-6E8A-4147-A177-3AD203B41FA5}">
                      <a16:colId xmlns:a16="http://schemas.microsoft.com/office/drawing/2014/main" val="3080284576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642329003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190773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  <a:r>
                        <a:rPr lang="pt-BR" spc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438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1EAED82-4C57-4A87-9146-3377981C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95" y="4345367"/>
            <a:ext cx="3162828" cy="2278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7472CB-1094-4631-8D29-50CC270ACC5E}"/>
              </a:ext>
            </a:extLst>
          </p:cNvPr>
          <p:cNvSpPr/>
          <p:nvPr/>
        </p:nvSpPr>
        <p:spPr>
          <a:xfrm>
            <a:off x="5050304" y="5586608"/>
            <a:ext cx="2324992" cy="576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2C08F-509C-4F9F-B2F4-89E9CEA3B406}"/>
              </a:ext>
            </a:extLst>
          </p:cNvPr>
          <p:cNvSpPr txBox="1"/>
          <p:nvPr/>
        </p:nvSpPr>
        <p:spPr>
          <a:xfrm>
            <a:off x="8033405" y="5276481"/>
            <a:ext cx="225927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spcBef>
                <a:spcPts val="1414"/>
              </a:spcBef>
              <a:buClr>
                <a:srgbClr val="003366"/>
              </a:buClr>
              <a:buSzPct val="45000"/>
            </a:pPr>
            <a:r>
              <a:rPr lang="pt-BR" sz="1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Lembrete</a:t>
            </a:r>
          </a:p>
          <a:p>
            <a:pPr algn="just" hangingPunct="0">
              <a:spcBef>
                <a:spcPts val="1414"/>
              </a:spcBef>
              <a:buClr>
                <a:srgbClr val="003366"/>
              </a:buClr>
              <a:buSzPct val="45000"/>
            </a:pPr>
            <a:r>
              <a:rPr lang="pt-BR" sz="1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# linhas – atributos</a:t>
            </a:r>
          </a:p>
          <a:p>
            <a:pPr algn="just" hangingPunct="0">
              <a:spcBef>
                <a:spcPts val="1414"/>
              </a:spcBef>
              <a:buClr>
                <a:srgbClr val="003366"/>
              </a:buClr>
              <a:buSzPct val="45000"/>
            </a:pPr>
            <a:r>
              <a:rPr lang="pt-BR" sz="1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# colunas - registros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4B10C7-BA20-4CCF-97C9-DFE4DB06FE4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375296" y="5874707"/>
            <a:ext cx="658109" cy="12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5BF0AB-1E0F-432B-B004-2A2E7E78D64E}"/>
              </a:ext>
            </a:extLst>
          </p:cNvPr>
          <p:cNvSpPr txBox="1"/>
          <p:nvPr/>
        </p:nvSpPr>
        <p:spPr>
          <a:xfrm>
            <a:off x="1043377" y="6233588"/>
            <a:ext cx="2590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spcBef>
                <a:spcPts val="1414"/>
              </a:spcBef>
              <a:buClr>
                <a:srgbClr val="003366"/>
              </a:buClr>
              <a:buSzPct val="45000"/>
            </a:pPr>
            <a:r>
              <a:rPr lang="pt-BR" sz="1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Tabela verdade da porta XOR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46CC3-8075-44FD-BDD9-5E11EC75E5F3}"/>
              </a:ext>
            </a:extLst>
          </p:cNvPr>
          <p:cNvSpPr/>
          <p:nvPr/>
        </p:nvSpPr>
        <p:spPr>
          <a:xfrm>
            <a:off x="8033405" y="5276481"/>
            <a:ext cx="1866595" cy="1347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4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067C027-1213-467E-AB93-851B2A5C1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035CC-120A-4E97-A9F0-B6EF415F63AF}" type="slidenum">
              <a:t>11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C3CC-9B76-4286-877F-59DD34962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813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94296-08A8-4902-B707-2AB8A2A3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34" y="3779837"/>
            <a:ext cx="6805566" cy="296034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3EBC3B-4EBF-43F7-B4AD-8485FFC1D5B8}"/>
              </a:ext>
            </a:extLst>
          </p:cNvPr>
          <p:cNvSpPr txBox="1">
            <a:spLocks/>
          </p:cNvSpPr>
          <p:nvPr/>
        </p:nvSpPr>
        <p:spPr>
          <a:xfrm>
            <a:off x="1110717" y="1970738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StarSymbol"/>
              <a:buNone/>
            </a:pPr>
            <a:r>
              <a:rPr lang="pt-BR" dirty="0"/>
              <a:t>Os registros do </a:t>
            </a:r>
            <a:r>
              <a:rPr lang="pt-BR" i="1" dirty="0"/>
              <a:t>dataset</a:t>
            </a:r>
            <a:r>
              <a:rPr lang="pt-BR" dirty="0"/>
              <a:t> podem ser importados diretamente do </a:t>
            </a:r>
            <a:r>
              <a:rPr lang="pt-BR" i="1" dirty="0"/>
              <a:t>Workspace</a:t>
            </a:r>
            <a:r>
              <a:rPr lang="pt-BR" dirty="0"/>
              <a:t> ou adicionados manualmente. </a:t>
            </a:r>
          </a:p>
        </p:txBody>
      </p:sp>
    </p:spTree>
    <p:extLst>
      <p:ext uri="{BB962C8B-B14F-4D97-AF65-F5344CB8AC3E}">
        <p14:creationId xmlns:p14="http://schemas.microsoft.com/office/powerpoint/2010/main" val="13523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067C027-1213-467E-AB93-851B2A5C1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035CC-120A-4E97-A9F0-B6EF415F63AF}" type="slidenum">
              <a:t>12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C3CC-9B76-4286-877F-59DD34962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813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A965A-C2DA-46F9-84EA-1D9DF0C0B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"/>
          <a:stretch/>
        </p:blipFill>
        <p:spPr>
          <a:xfrm>
            <a:off x="2880986" y="2743199"/>
            <a:ext cx="4378108" cy="437441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FCD549-0C8B-4666-B9A9-190201E09C3D}"/>
              </a:ext>
            </a:extLst>
          </p:cNvPr>
          <p:cNvSpPr txBox="1">
            <a:spLocks/>
          </p:cNvSpPr>
          <p:nvPr/>
        </p:nvSpPr>
        <p:spPr>
          <a:xfrm>
            <a:off x="1173347" y="1587617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StarSymbol"/>
              <a:buNone/>
            </a:pPr>
            <a:r>
              <a:rPr lang="pt-BR" dirty="0"/>
              <a:t>Para inserção manual dos dados, deve ser escrita a matriz com os dados</a:t>
            </a:r>
          </a:p>
        </p:txBody>
      </p:sp>
    </p:spTree>
    <p:extLst>
      <p:ext uri="{BB962C8B-B14F-4D97-AF65-F5344CB8AC3E}">
        <p14:creationId xmlns:p14="http://schemas.microsoft.com/office/powerpoint/2010/main" val="71387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067C027-1213-467E-AB93-851B2A5C1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035CC-120A-4E97-A9F0-B6EF415F63AF}" type="slidenum">
              <a:t>13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C3CC-9B76-4286-877F-59DD34962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813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A6AB4-D02A-46A1-B127-2CDED3EE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32" y="2210155"/>
            <a:ext cx="4634188" cy="493964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B84FBBA-04D7-48FA-B11E-0031C2A6B9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3250" y="5643115"/>
            <a:ext cx="3604391" cy="1045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B22026E-7F03-4CFD-81F1-77A214167ACD}"/>
              </a:ext>
            </a:extLst>
          </p:cNvPr>
          <p:cNvCxnSpPr/>
          <p:nvPr/>
        </p:nvCxnSpPr>
        <p:spPr>
          <a:xfrm flipV="1">
            <a:off x="3995803" y="6138273"/>
            <a:ext cx="2342367" cy="323640"/>
          </a:xfrm>
          <a:prstGeom prst="bentConnector3">
            <a:avLst>
              <a:gd name="adj1" fmla="val -26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88DDE0-E590-4C59-B9B7-3FB6D860D06D}"/>
              </a:ext>
            </a:extLst>
          </p:cNvPr>
          <p:cNvSpPr txBox="1">
            <a:spLocks/>
          </p:cNvSpPr>
          <p:nvPr/>
        </p:nvSpPr>
        <p:spPr>
          <a:xfrm>
            <a:off x="1173347" y="1587617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StarSymbol"/>
              <a:buNone/>
            </a:pPr>
            <a:r>
              <a:rPr lang="pt-BR" dirty="0"/>
              <a:t>Criação da Rede Neural</a:t>
            </a:r>
          </a:p>
        </p:txBody>
      </p:sp>
    </p:spTree>
    <p:extLst>
      <p:ext uri="{BB962C8B-B14F-4D97-AF65-F5344CB8AC3E}">
        <p14:creationId xmlns:p14="http://schemas.microsoft.com/office/powerpoint/2010/main" val="14002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067C027-1213-467E-AB93-851B2A5C1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035CC-120A-4E97-A9F0-B6EF415F63AF}" type="slidenum">
              <a:t>14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C3CC-9B76-4286-877F-59DD34962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813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BC686-32F7-4729-94DC-E2F0F953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00" y="3154498"/>
            <a:ext cx="6611273" cy="302937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F922FB-0E58-4760-AF53-46B93353E972}"/>
              </a:ext>
            </a:extLst>
          </p:cNvPr>
          <p:cNvSpPr txBox="1">
            <a:spLocks/>
          </p:cNvSpPr>
          <p:nvPr/>
        </p:nvSpPr>
        <p:spPr>
          <a:xfrm>
            <a:off x="1173347" y="1799431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StarSymbol"/>
              <a:buNone/>
            </a:pPr>
            <a:r>
              <a:rPr lang="pt-BR" dirty="0"/>
              <a:t>Selecionando o modelo na tela inicial, é possível modificar 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366771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067C027-1213-467E-AB93-851B2A5C1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035CC-120A-4E97-A9F0-B6EF415F63AF}" type="slidenum">
              <a:t>15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C3CC-9B76-4286-877F-59DD34962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813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62180-1F7D-4FB2-8B36-7011729F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74" y="2852431"/>
            <a:ext cx="6601746" cy="304842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8F0C50-5255-4325-A62D-8E61B73115E8}"/>
              </a:ext>
            </a:extLst>
          </p:cNvPr>
          <p:cNvSpPr txBox="1">
            <a:spLocks/>
          </p:cNvSpPr>
          <p:nvPr/>
        </p:nvSpPr>
        <p:spPr>
          <a:xfrm>
            <a:off x="1173347" y="1799431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StarSymbol"/>
              <a:buNone/>
            </a:pPr>
            <a:r>
              <a:rPr lang="pt-BR" dirty="0"/>
              <a:t>Selecionando o modelo na tela inicial, é possível modificar 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324977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16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4939-1E13-46BC-AF90-F0C6B29E7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1966320"/>
            <a:ext cx="8640000" cy="4384440"/>
          </a:xfrm>
        </p:spPr>
        <p:txBody>
          <a:bodyPr/>
          <a:lstStyle/>
          <a:p>
            <a:pPr algn="just"/>
            <a:r>
              <a:rPr lang="pt-BR" dirty="0"/>
              <a:t>Além da Interface gráfica, também é possível criar um modelo de Rede Neural usando Linha de Comando.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05C42-CFFA-42EF-9FA6-D0F112DF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99" y="3557393"/>
            <a:ext cx="6824486" cy="35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17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1B785-966C-469E-BF90-170DB3181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5"/>
          <a:stretch/>
        </p:blipFill>
        <p:spPr>
          <a:xfrm>
            <a:off x="773465" y="2303129"/>
            <a:ext cx="5662407" cy="478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9" y="2592888"/>
            <a:ext cx="2476032" cy="237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8138CE-A3C9-41AD-BB68-DBE119F3A2CF}"/>
              </a:ext>
            </a:extLst>
          </p:cNvPr>
          <p:cNvSpPr txBox="1">
            <a:spLocks/>
          </p:cNvSpPr>
          <p:nvPr/>
        </p:nvSpPr>
        <p:spPr>
          <a:xfrm>
            <a:off x="6498824" y="2303129"/>
            <a:ext cx="3632252" cy="226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dirty="0"/>
              <a:t>Define as camadas escondidas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1 camada oculta:</a:t>
            </a:r>
          </a:p>
          <a:p>
            <a:pPr lvl="2">
              <a:buNone/>
            </a:pPr>
            <a:r>
              <a:rPr lang="pt-BR" sz="1800" dirty="0"/>
              <a:t>	feedforwardnet(2)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2 camadas ocultas:</a:t>
            </a:r>
          </a:p>
          <a:p>
            <a:pPr lvl="3">
              <a:buNone/>
            </a:pPr>
            <a:r>
              <a:rPr lang="pt-BR" sz="1800" dirty="0"/>
              <a:t>	feedforwardnet([3 2])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36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18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1B785-966C-469E-BF90-170DB3181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5"/>
          <a:stretch/>
        </p:blipFill>
        <p:spPr>
          <a:xfrm>
            <a:off x="813549" y="2303129"/>
            <a:ext cx="5662407" cy="478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8" y="2918565"/>
            <a:ext cx="2881629" cy="425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A7D1B2-037B-450A-B482-C83E5453E6CB}"/>
              </a:ext>
            </a:extLst>
          </p:cNvPr>
          <p:cNvSpPr txBox="1">
            <a:spLocks/>
          </p:cNvSpPr>
          <p:nvPr/>
        </p:nvSpPr>
        <p:spPr>
          <a:xfrm>
            <a:off x="6107716" y="2303129"/>
            <a:ext cx="4680000" cy="226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tarSymbol"/>
              <a:buNone/>
            </a:pPr>
            <a:r>
              <a:rPr lang="pt-BR" sz="2200" b="1" dirty="0"/>
              <a:t>Funções de </a:t>
            </a:r>
            <a:r>
              <a:rPr lang="pt-BR" sz="2000" b="1" dirty="0"/>
              <a:t>ativação</a:t>
            </a:r>
          </a:p>
          <a:p>
            <a:pPr lvl="1">
              <a:buFont typeface="StarSymbol"/>
              <a:buNone/>
            </a:pPr>
            <a:endParaRPr lang="pt-BR" sz="22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78CC05-29D4-4D2E-BFF2-38E5B4BF191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632000" y="3053357"/>
            <a:ext cx="1512000" cy="1452960"/>
          </a:xfrm>
          <a:prstGeom prst="rect">
            <a:avLst/>
          </a:prstGeom>
          <a:noFill/>
          <a:ln>
            <a:noFill/>
          </a:ln>
          <a:effectLst>
            <a:outerShdw dist="28080" dir="5400000" algn="tl">
              <a:srgbClr val="000000">
                <a:alpha val="32000"/>
              </a:srgbClr>
            </a:outerShd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DF36330-D4A9-44BF-8320-E2F32D6D97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t="738" b="5245"/>
          <a:stretch/>
        </p:blipFill>
        <p:spPr>
          <a:xfrm>
            <a:off x="7632000" y="4506317"/>
            <a:ext cx="1512000" cy="1376176"/>
          </a:xfrm>
          <a:prstGeom prst="rect">
            <a:avLst/>
          </a:prstGeom>
          <a:noFill/>
          <a:ln>
            <a:noFill/>
          </a:ln>
          <a:effectLst>
            <a:outerShdw dist="28080" dir="5400000" algn="tl">
              <a:srgbClr val="000000">
                <a:alpha val="32000"/>
              </a:srgbClr>
            </a:outerShdw>
          </a:effec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F0A4A702-E7B8-4B18-ADAB-CF686EE322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/>
            <a:alphaModFix/>
          </a:blip>
          <a:srcRect b="4531"/>
          <a:stretch/>
        </p:blipFill>
        <p:spPr>
          <a:xfrm>
            <a:off x="7655716" y="5882493"/>
            <a:ext cx="1584000" cy="1463760"/>
          </a:xfrm>
          <a:prstGeom prst="rect">
            <a:avLst/>
          </a:prstGeom>
          <a:noFill/>
          <a:ln>
            <a:noFill/>
          </a:ln>
          <a:effectLst>
            <a:outerShdw dist="28080" dir="5400000" algn="tl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19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1B785-966C-469E-BF90-170DB3181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5"/>
          <a:stretch/>
        </p:blipFill>
        <p:spPr>
          <a:xfrm>
            <a:off x="514453" y="2135532"/>
            <a:ext cx="5662407" cy="478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514453" y="3419997"/>
            <a:ext cx="1933472" cy="26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AA9DFCA-4205-47AB-A6FA-A7670FBB65A4}"/>
              </a:ext>
            </a:extLst>
          </p:cNvPr>
          <p:cNvSpPr txBox="1">
            <a:spLocks/>
          </p:cNvSpPr>
          <p:nvPr/>
        </p:nvSpPr>
        <p:spPr>
          <a:xfrm>
            <a:off x="6176860" y="2405346"/>
            <a:ext cx="4356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Algoritmos de treinamento</a:t>
            </a:r>
          </a:p>
          <a:p>
            <a:pPr marL="285750" indent="-285750"/>
            <a:r>
              <a:rPr lang="pt-BR" sz="1600" b="1" dirty="0"/>
              <a:t>traingd </a:t>
            </a:r>
            <a:r>
              <a:rPr lang="pt-BR" sz="1600" dirty="0"/>
              <a:t>- </a:t>
            </a:r>
            <a:r>
              <a:rPr lang="pt-BR" sz="1200" dirty="0"/>
              <a:t>Gradient descent backpropagation;</a:t>
            </a:r>
          </a:p>
          <a:p>
            <a:pPr marL="285750" indent="-285750"/>
            <a:r>
              <a:rPr lang="pt-BR" sz="1600" b="1" dirty="0"/>
              <a:t>traingdm</a:t>
            </a:r>
            <a:r>
              <a:rPr lang="pt-BR" sz="1600" dirty="0"/>
              <a:t> -</a:t>
            </a:r>
            <a:r>
              <a:rPr lang="pt-BR" sz="1200" dirty="0"/>
              <a:t> Gradient descent backpropagation with</a:t>
            </a:r>
          </a:p>
          <a:p>
            <a:pPr algn="l">
              <a:buNone/>
            </a:pPr>
            <a:r>
              <a:rPr lang="pt-BR" sz="1200" dirty="0"/>
              <a:t>momentum;</a:t>
            </a:r>
          </a:p>
          <a:p>
            <a:pPr marL="285750" indent="-285750"/>
            <a:r>
              <a:rPr lang="pt-BR" sz="1600" b="1" dirty="0"/>
              <a:t>traingda </a:t>
            </a:r>
            <a:r>
              <a:rPr lang="pt-BR" sz="1600" dirty="0"/>
              <a:t>- </a:t>
            </a:r>
            <a:r>
              <a:rPr lang="pt-BR" sz="1200" dirty="0"/>
              <a:t>Gradient descent backpropagation with </a:t>
            </a:r>
          </a:p>
          <a:p>
            <a:pPr algn="l"/>
            <a:r>
              <a:rPr lang="pt-BR" sz="1200" dirty="0"/>
              <a:t>adaptive ratio;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4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1803E05-9D86-4AA8-835F-1235A099D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61583D-5109-4BAF-9D97-BA536E878CE7}" type="slidenum">
              <a:t>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84FE1-D3B4-4C29-ACBB-F69F0D5B66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6A5C-F641-48F8-89FA-743E219EA9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2381039"/>
            <a:ext cx="8640000" cy="4384440"/>
          </a:xfrm>
        </p:spPr>
        <p:txBody>
          <a:bodyPr/>
          <a:lstStyle/>
          <a:p>
            <a:pPr lvl="0"/>
            <a:r>
              <a:rPr lang="pt-BR" b="1" dirty="0"/>
              <a:t>Introdução ao Matlab</a:t>
            </a:r>
          </a:p>
          <a:p>
            <a:pPr lvl="0"/>
            <a:r>
              <a:rPr lang="pt-BR" b="1" dirty="0"/>
              <a:t>Toolbox de Redes Neurais no MATLAB</a:t>
            </a:r>
          </a:p>
          <a:p>
            <a:pPr lvl="1"/>
            <a:r>
              <a:rPr lang="pt-BR" dirty="0"/>
              <a:t>NNTool;</a:t>
            </a:r>
          </a:p>
          <a:p>
            <a:pPr lvl="1"/>
            <a:r>
              <a:rPr lang="pt-BR" dirty="0"/>
              <a:t>Linha de comando;</a:t>
            </a:r>
          </a:p>
          <a:p>
            <a:pPr lvl="0"/>
            <a:r>
              <a:rPr lang="pt-BR" b="1" dirty="0"/>
              <a:t>Estudo de Casos</a:t>
            </a:r>
          </a:p>
          <a:p>
            <a:pPr lvl="1"/>
            <a:r>
              <a:rPr lang="pt-BR" dirty="0"/>
              <a:t>Análise de Crédito Bancário (Classificação);</a:t>
            </a:r>
          </a:p>
          <a:p>
            <a:pPr lvl="1"/>
            <a:r>
              <a:rPr lang="pt-BR" dirty="0"/>
              <a:t>Sensação Térmica (Previsão).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20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1B785-966C-469E-BF90-170DB3181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5"/>
          <a:stretch/>
        </p:blipFill>
        <p:spPr>
          <a:xfrm>
            <a:off x="813549" y="2303129"/>
            <a:ext cx="5662407" cy="478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9" y="4456242"/>
            <a:ext cx="2568478" cy="1155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27AE61C-DF0B-4649-B240-3491468DD6CD}"/>
              </a:ext>
            </a:extLst>
          </p:cNvPr>
          <p:cNvSpPr txBox="1">
            <a:spLocks/>
          </p:cNvSpPr>
          <p:nvPr/>
        </p:nvSpPr>
        <p:spPr>
          <a:xfrm>
            <a:off x="6839212" y="2405346"/>
            <a:ext cx="2906038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StarSymbol"/>
              <a:buNone/>
            </a:pPr>
            <a:r>
              <a:rPr lang="pt-BR" sz="2000" b="1" dirty="0"/>
              <a:t>Parâmetros do modelo</a:t>
            </a:r>
          </a:p>
          <a:p>
            <a:pPr marL="285750" indent="-285750"/>
            <a:r>
              <a:rPr lang="pt-BR" sz="1600" dirty="0"/>
              <a:t>Depende da função escolhida para o treinamento da rede.</a:t>
            </a:r>
          </a:p>
          <a:p>
            <a:pPr marL="285750" indent="-285750" algn="just"/>
            <a:r>
              <a:rPr lang="pt-BR" sz="1600" dirty="0"/>
              <a:t>Para observar os parâmetros que podem ser modificados, é recomendável usar o comando help do MATLAB com a função de treinamento.</a:t>
            </a:r>
          </a:p>
          <a:p>
            <a:pPr algn="l">
              <a:buFont typeface="StarSymbol"/>
              <a:buNone/>
            </a:pPr>
            <a:r>
              <a:rPr lang="pt-BR" sz="1600" b="1" dirty="0"/>
              <a:t>Exemplo: ‘help traingdm’</a:t>
            </a:r>
            <a:endParaRPr lang="pt-BR" sz="1600" dirty="0"/>
          </a:p>
          <a:p>
            <a:pPr lvl="1" algn="l">
              <a:buFont typeface="StarSymbol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3326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21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1B785-966C-469E-BF90-170DB3181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5"/>
          <a:stretch/>
        </p:blipFill>
        <p:spPr>
          <a:xfrm>
            <a:off x="813549" y="2303129"/>
            <a:ext cx="5662407" cy="478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9" y="6385680"/>
            <a:ext cx="2476032" cy="699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79BA726-B7C8-4900-AF80-AD95365CD363}"/>
              </a:ext>
            </a:extLst>
          </p:cNvPr>
          <p:cNvSpPr txBox="1">
            <a:spLocks/>
          </p:cNvSpPr>
          <p:nvPr/>
        </p:nvSpPr>
        <p:spPr>
          <a:xfrm>
            <a:off x="6685775" y="2155320"/>
            <a:ext cx="3557688" cy="482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StarSymbol"/>
              <a:buNone/>
            </a:pPr>
            <a:r>
              <a:rPr lang="pt-BR" sz="1800" b="1" dirty="0"/>
              <a:t>Divisão de conjuntos</a:t>
            </a:r>
          </a:p>
          <a:p>
            <a:pPr marL="285750" indent="-285750"/>
            <a:r>
              <a:rPr lang="pt-BR" sz="1600" b="1" dirty="0"/>
              <a:t>Indices definidos;</a:t>
            </a:r>
          </a:p>
          <a:p>
            <a:pPr algn="l">
              <a:buFont typeface="StarSymbol"/>
              <a:buNone/>
            </a:pPr>
            <a:r>
              <a:rPr lang="pt-BR" sz="1600" dirty="0"/>
              <a:t>net.divideFcn = 'divideind'; net.divideParam.trainInd = indTreino; net.divideParam.valInd = indValidacao; net.divideParam.testInd = indTeste;</a:t>
            </a:r>
          </a:p>
          <a:p>
            <a:pPr marL="285750" indent="-285750"/>
            <a:r>
              <a:rPr lang="pt-BR" sz="1600" b="1" dirty="0"/>
              <a:t>Indices aleatórios;</a:t>
            </a:r>
          </a:p>
          <a:p>
            <a:pPr algn="l">
              <a:buFont typeface="StarSymbol"/>
              <a:buNone/>
            </a:pPr>
            <a:r>
              <a:rPr lang="pt-BR" sz="1600" dirty="0"/>
              <a:t>net.divideFcn = 'dividerand'; net.divideParam.trainRatio: 0.6000; net.divideParam.valRatio: 0.2000; net.divideParam.testRatio: 0.2000;</a:t>
            </a:r>
          </a:p>
          <a:p>
            <a:pPr marL="285750" indent="-285750"/>
            <a:r>
              <a:rPr lang="pt-BR" sz="1600" b="1" dirty="0"/>
              <a:t>Blocos de indices;</a:t>
            </a:r>
          </a:p>
          <a:p>
            <a:pPr algn="l">
              <a:buFont typeface="StarSymbol"/>
              <a:buNone/>
            </a:pPr>
            <a:r>
              <a:rPr lang="pt-BR" sz="1600" dirty="0"/>
              <a:t>net.divideFcn = 'divideblock'; net.divideParam.trainRatio: 0.6000; net.divideParam.valRatio: 0.2000; net.divideParam.testRatio: 0.2000;</a:t>
            </a:r>
          </a:p>
        </p:txBody>
      </p:sp>
    </p:spTree>
    <p:extLst>
      <p:ext uri="{BB962C8B-B14F-4D97-AF65-F5344CB8AC3E}">
        <p14:creationId xmlns:p14="http://schemas.microsoft.com/office/powerpoint/2010/main" val="199570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E448-3066-4B17-B0C5-7403BF1A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9" y="2227409"/>
            <a:ext cx="5249008" cy="350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9" y="2404997"/>
            <a:ext cx="1879547" cy="237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CAC251-9E71-41BD-97F2-D044C881557F}"/>
              </a:ext>
            </a:extLst>
          </p:cNvPr>
          <p:cNvSpPr txBox="1">
            <a:spLocks/>
          </p:cNvSpPr>
          <p:nvPr/>
        </p:nvSpPr>
        <p:spPr>
          <a:xfrm>
            <a:off x="6622816" y="2404997"/>
            <a:ext cx="3097381" cy="23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Métricas de desempenho</a:t>
            </a:r>
          </a:p>
          <a:p>
            <a:pPr marL="285750" indent="-285750"/>
            <a:r>
              <a:rPr lang="pt-BR" sz="1800" b="1" dirty="0"/>
              <a:t>sse</a:t>
            </a:r>
            <a:r>
              <a:rPr lang="pt-BR" sz="1800" dirty="0"/>
              <a:t> – Sum of Squared Error;</a:t>
            </a:r>
          </a:p>
          <a:p>
            <a:pPr marL="285750" indent="-285750"/>
            <a:r>
              <a:rPr lang="pt-BR" sz="1800" b="1" dirty="0"/>
              <a:t>sae</a:t>
            </a:r>
            <a:r>
              <a:rPr lang="pt-BR" sz="1800" dirty="0"/>
              <a:t> –</a:t>
            </a:r>
            <a:r>
              <a:rPr lang="pt-BR" sz="1400" dirty="0"/>
              <a:t> </a:t>
            </a:r>
            <a:r>
              <a:rPr lang="pt-BR" sz="1800" dirty="0"/>
              <a:t>Sum of Absolute Error;</a:t>
            </a:r>
          </a:p>
          <a:p>
            <a:pPr marL="285750" indent="-285750"/>
            <a:r>
              <a:rPr lang="pt-BR" sz="1800" b="1" dirty="0"/>
              <a:t>mae</a:t>
            </a:r>
            <a:r>
              <a:rPr lang="pt-BR" sz="1800" dirty="0"/>
              <a:t> – Mean Abosulte Error;</a:t>
            </a:r>
          </a:p>
          <a:p>
            <a:pPr marL="285750" indent="-285750"/>
            <a:r>
              <a:rPr lang="pt-BR" sz="1800" b="1" dirty="0"/>
              <a:t>mse</a:t>
            </a:r>
            <a:r>
              <a:rPr lang="pt-BR" sz="1800" dirty="0"/>
              <a:t> – Mean Squared Error;</a:t>
            </a:r>
          </a:p>
        </p:txBody>
      </p:sp>
    </p:spTree>
    <p:extLst>
      <p:ext uri="{BB962C8B-B14F-4D97-AF65-F5344CB8AC3E}">
        <p14:creationId xmlns:p14="http://schemas.microsoft.com/office/powerpoint/2010/main" val="39148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E448-3066-4B17-B0C5-7403BF1A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9" y="2227409"/>
            <a:ext cx="5249008" cy="350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50" y="3269293"/>
            <a:ext cx="739678" cy="237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92E830-36ED-4F23-869F-5290C3104C90}"/>
              </a:ext>
            </a:extLst>
          </p:cNvPr>
          <p:cNvSpPr txBox="1">
            <a:spLocks/>
          </p:cNvSpPr>
          <p:nvPr/>
        </p:nvSpPr>
        <p:spPr>
          <a:xfrm>
            <a:off x="6768531" y="2981195"/>
            <a:ext cx="3097381" cy="23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Visualização do modelo criado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3035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E448-3066-4B17-B0C5-7403BF1A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9" y="2227409"/>
            <a:ext cx="5249008" cy="350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9" y="3779837"/>
            <a:ext cx="2142593" cy="20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A906C2-E98E-40A2-9FD3-B3DC3321B44C}"/>
              </a:ext>
            </a:extLst>
          </p:cNvPr>
          <p:cNvSpPr txBox="1">
            <a:spLocks/>
          </p:cNvSpPr>
          <p:nvPr/>
        </p:nvSpPr>
        <p:spPr>
          <a:xfrm>
            <a:off x="6438378" y="3632548"/>
            <a:ext cx="3382027" cy="23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Treinamento da Rede Neural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70686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E448-3066-4B17-B0C5-7403BF1A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9" y="2227409"/>
            <a:ext cx="5249008" cy="350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49" y="4155617"/>
            <a:ext cx="2280380" cy="704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DC548D-C498-4912-A9EF-A16598450ED0}"/>
              </a:ext>
            </a:extLst>
          </p:cNvPr>
          <p:cNvSpPr txBox="1">
            <a:spLocks/>
          </p:cNvSpPr>
          <p:nvPr/>
        </p:nvSpPr>
        <p:spPr>
          <a:xfrm>
            <a:off x="6488481" y="2556098"/>
            <a:ext cx="3382027" cy="23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Utilização da Rede Neural treinada</a:t>
            </a:r>
          </a:p>
          <a:p>
            <a:pPr marL="342900" indent="-342900"/>
            <a:r>
              <a:rPr lang="pt-BR" sz="2000" dirty="0"/>
              <a:t>Pode ser executada através do comando ‘sim’ ou ‘net’.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5620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E448-3066-4B17-B0C5-7403BF1A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9" y="2227409"/>
            <a:ext cx="5249008" cy="350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192FD-076D-47EB-8EDF-330EFFAD882B}"/>
              </a:ext>
            </a:extLst>
          </p:cNvPr>
          <p:cNvSpPr/>
          <p:nvPr/>
        </p:nvSpPr>
        <p:spPr>
          <a:xfrm>
            <a:off x="813550" y="4994860"/>
            <a:ext cx="1428610" cy="738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5D427ED-93DD-4F95-AAC7-CF9190F7E4D4}"/>
              </a:ext>
            </a:extLst>
          </p:cNvPr>
          <p:cNvSpPr txBox="1">
            <a:spLocks/>
          </p:cNvSpPr>
          <p:nvPr/>
        </p:nvSpPr>
        <p:spPr>
          <a:xfrm>
            <a:off x="6488481" y="2556098"/>
            <a:ext cx="3382027" cy="23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Visualização dos resultados</a:t>
            </a:r>
          </a:p>
          <a:p>
            <a:pPr marL="342900" indent="-342900"/>
            <a:r>
              <a:rPr lang="pt-BR" sz="2000" b="1" dirty="0"/>
              <a:t>plotperform</a:t>
            </a:r>
            <a:r>
              <a:rPr lang="pt-BR" sz="2000" dirty="0"/>
              <a:t> – gráfico do desempenho em função das épocas.</a:t>
            </a:r>
          </a:p>
          <a:p>
            <a:pPr marL="342900" indent="-342900"/>
            <a:r>
              <a:rPr lang="pt-BR" sz="2000" b="1" dirty="0"/>
              <a:t>plotconfusion</a:t>
            </a:r>
            <a:r>
              <a:rPr lang="pt-BR" sz="2000" dirty="0"/>
              <a:t> – matriz de confusão dos resultados.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482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27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5D427ED-93DD-4F95-AAC7-CF9190F7E4D4}"/>
              </a:ext>
            </a:extLst>
          </p:cNvPr>
          <p:cNvSpPr txBox="1">
            <a:spLocks/>
          </p:cNvSpPr>
          <p:nvPr/>
        </p:nvSpPr>
        <p:spPr>
          <a:xfrm>
            <a:off x="1368000" y="2263320"/>
            <a:ext cx="8120715" cy="23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pt-BR" sz="2200" b="1" dirty="0"/>
              <a:t>Visualização do resultado usando Perceptron e Multilayer Perceptron</a:t>
            </a:r>
            <a:endParaRPr lang="pt-B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FB4C7-04A4-49D7-B0B0-851000398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29484" r="6398" b="30833"/>
          <a:stretch/>
        </p:blipFill>
        <p:spPr>
          <a:xfrm>
            <a:off x="1793872" y="3265569"/>
            <a:ext cx="7268970" cy="26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8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818C547-D378-4E5F-BC10-26014E262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CDF4BE-D9A4-482E-A1B0-70BCC1D0A0AB}" type="slidenum">
              <a:t>28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6001C-E4E3-430C-8C75-B64A3A6340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7D666-B2C3-46AA-AB0A-028AE7856C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pt-BR" b="1"/>
              <a:t>Análise de Crédito Bancário</a:t>
            </a:r>
          </a:p>
          <a:p>
            <a:pPr lvl="1"/>
            <a:r>
              <a:rPr lang="pt-BR" sz="2000">
                <a:latin typeface="Verdana" pitchFamily="2"/>
              </a:rPr>
              <a:t>Base de Dados: contém informações sobre 1500 clientes: 715 pagadores; 785 não pagadores.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4E2D8-906E-418D-94C8-8CEFD0CE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0" y="4100530"/>
            <a:ext cx="4286848" cy="1009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7B351-CD76-4E0A-92BA-C98BC7581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"/>
          <a:stretch/>
        </p:blipFill>
        <p:spPr>
          <a:xfrm>
            <a:off x="6598920" y="4149984"/>
            <a:ext cx="2759998" cy="13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818C547-D378-4E5F-BC10-26014E262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CDF4BE-D9A4-482E-A1B0-70BCC1D0A0AB}" type="slidenum">
              <a:t>29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6001C-E4E3-430C-8C75-B64A3A6340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B1A87-98BF-4A37-8E06-68397D29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" y="2795680"/>
            <a:ext cx="5528167" cy="4390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8486B-0B7E-4BC8-B494-0C29532AA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518" y="2795680"/>
            <a:ext cx="4258122" cy="43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/>
              <a:t>Introdução ao ambiente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lvl="0" algn="just"/>
            <a:r>
              <a:rPr lang="pt-BR" b="1" dirty="0"/>
              <a:t>MATLAB - MAT</a:t>
            </a:r>
            <a:r>
              <a:rPr lang="pt-BR" dirty="0"/>
              <a:t>rix </a:t>
            </a:r>
            <a:r>
              <a:rPr lang="pt-BR" b="1" dirty="0"/>
              <a:t>LAB</a:t>
            </a:r>
            <a:r>
              <a:rPr lang="pt-BR" dirty="0"/>
              <a:t>oratory</a:t>
            </a:r>
          </a:p>
          <a:p>
            <a:pPr lvl="0" algn="just"/>
            <a:r>
              <a:rPr lang="pt-BR" dirty="0"/>
              <a:t>Programação baseada em Matrizes;</a:t>
            </a:r>
          </a:p>
          <a:p>
            <a:pPr lvl="0" algn="just"/>
            <a:r>
              <a:rPr lang="pt-BR" dirty="0"/>
              <a:t>Vetores e escalares são tratados como matrizes (1xN, Nx1, NxN).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86ED3B7-6E09-4CAC-8435-639B0330F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A03103-3EB6-40D1-A3F2-D792F477CE53}" type="slidenum">
              <a:t>30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48BD2-74DF-46C6-B075-5E6F3A187C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8573-A6A7-4209-A86D-DD1DBBFE51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pt-BR" b="1"/>
              <a:t>Análise de Crédito Bancário</a:t>
            </a:r>
          </a:p>
          <a:p>
            <a:pPr lvl="1"/>
            <a:r>
              <a:rPr lang="pt-BR" sz="2000">
                <a:latin typeface="Verdana" pitchFamily="2"/>
              </a:rPr>
              <a:t>NNstart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E71DC-B802-41EA-B0AE-883E7F11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82" y="3117986"/>
            <a:ext cx="4906060" cy="3505689"/>
          </a:xfrm>
          <a:prstGeom prst="rect">
            <a:avLst/>
          </a:prstGeom>
        </p:spPr>
      </p:pic>
      <p:sp>
        <p:nvSpPr>
          <p:cNvPr id="5" name="Line 4">
            <a:extLst>
              <a:ext uri="{FF2B5EF4-FFF2-40B4-BE49-F238E27FC236}">
                <a16:creationId xmlns:a16="http://schemas.microsoft.com/office/drawing/2014/main" id="{42D25C2A-D976-4509-9CDE-0C81F520137C}"/>
              </a:ext>
            </a:extLst>
          </p:cNvPr>
          <p:cNvSpPr/>
          <p:nvPr/>
        </p:nvSpPr>
        <p:spPr>
          <a:xfrm flipV="1">
            <a:off x="4392312" y="5901479"/>
            <a:ext cx="648000" cy="576000"/>
          </a:xfrm>
          <a:prstGeom prst="line">
            <a:avLst/>
          </a:prstGeom>
          <a:noFill/>
          <a:ln w="38160">
            <a:solidFill>
              <a:srgbClr val="CC3300"/>
            </a:solidFill>
            <a:prstDash val="solid"/>
            <a:round/>
            <a:tailEnd type="arrow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8009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BEDA69A-5757-4A46-AF1F-4C536F431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28F159-0238-449C-89CE-9BB9AF03C25D}" type="slidenum">
              <a:t>31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0ADF-061B-4ACC-8946-ACE6CE717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669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0781-A8A8-4DC4-B9EE-24720D92CC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1553039"/>
            <a:ext cx="8640000" cy="4384440"/>
          </a:xfrm>
        </p:spPr>
        <p:txBody>
          <a:bodyPr/>
          <a:lstStyle/>
          <a:p>
            <a:pPr lvl="0"/>
            <a:r>
              <a:rPr lang="pt-BR" b="1"/>
              <a:t>Análise de Crédito Bancário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2A63-E671-4FCF-938D-18DCF96EB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"/>
          <a:stretch/>
        </p:blipFill>
        <p:spPr>
          <a:xfrm>
            <a:off x="926925" y="2646204"/>
            <a:ext cx="8271629" cy="22672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1EF2AB-6991-4FE2-99FC-193A39417F65}"/>
              </a:ext>
            </a:extLst>
          </p:cNvPr>
          <p:cNvSpPr/>
          <p:nvPr/>
        </p:nvSpPr>
        <p:spPr>
          <a:xfrm>
            <a:off x="2630466" y="4609578"/>
            <a:ext cx="1277655" cy="303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2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66694C8-4AE5-4B13-8815-06C0DABA5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36761C-EF81-40CF-800D-6DD6AC1A861A}" type="slidenum">
              <a:t>32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800BE-9DDF-40EA-880A-5F17FB8543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540000"/>
            <a:ext cx="8711640" cy="843480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/>
              <a:t>Estudos de Caso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CCEB3-A201-4593-BD7F-73314D2920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1553039"/>
            <a:ext cx="8640000" cy="4384440"/>
          </a:xfrm>
        </p:spPr>
        <p:txBody>
          <a:bodyPr/>
          <a:lstStyle/>
          <a:p>
            <a:pPr lvl="0"/>
            <a:r>
              <a:rPr lang="pt-BR" b="1"/>
              <a:t>Análise de Crédito Bancário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62B76-747C-4D9A-9229-3A61197A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01" y="2567280"/>
            <a:ext cx="8183117" cy="312463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805373-4D5E-4EED-8F6D-B4314EDE7318}"/>
              </a:ext>
            </a:extLst>
          </p:cNvPr>
          <p:cNvSpPr/>
          <p:nvPr/>
        </p:nvSpPr>
        <p:spPr>
          <a:xfrm>
            <a:off x="2855934" y="3582443"/>
            <a:ext cx="2376319" cy="9083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38160">
            <a:solidFill>
              <a:srgbClr val="FF0000"/>
            </a:solidFill>
            <a:prstDash val="solid"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8580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96E7E5D-C7A8-4794-94B0-B2674DC24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D5D773-FCB9-477A-993A-C9D3A6C4FE3B}" type="slidenum">
              <a:t>33</a:t>
            </a:fld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5E08E5-1DE8-4543-BAC5-715EA33FF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669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772A3-C9E0-42D9-8E00-466166796E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1553039"/>
            <a:ext cx="8640000" cy="4384440"/>
          </a:xfrm>
        </p:spPr>
        <p:txBody>
          <a:bodyPr/>
          <a:lstStyle/>
          <a:p>
            <a:pPr lvl="0"/>
            <a:r>
              <a:rPr lang="pt-BR" b="1"/>
              <a:t>Análise de Crédito Bancário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E3E68-81B0-4DFA-B5D9-8B0ED09F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7" y="2043996"/>
            <a:ext cx="8135485" cy="509658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76512B-8E09-4947-8453-9F813B813636}"/>
              </a:ext>
            </a:extLst>
          </p:cNvPr>
          <p:cNvSpPr/>
          <p:nvPr/>
        </p:nvSpPr>
        <p:spPr>
          <a:xfrm>
            <a:off x="1260000" y="2734422"/>
            <a:ext cx="3456000" cy="82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38160">
            <a:solidFill>
              <a:srgbClr val="FF0000"/>
            </a:solidFill>
            <a:prstDash val="solid"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333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B88AD0A-4903-44CC-B131-8AE1C3496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B6D16-8302-4654-9B00-61DD5ED24E7A}" type="slidenum">
              <a:t>34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3F01B-BA56-4B01-B271-FF7D1A55AE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669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B736-BD8A-4103-B687-49CB91B4EC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36790" y="1383480"/>
            <a:ext cx="8640000" cy="4384440"/>
          </a:xfrm>
        </p:spPr>
        <p:txBody>
          <a:bodyPr/>
          <a:lstStyle/>
          <a:p>
            <a:pPr lvl="0"/>
            <a:r>
              <a:rPr lang="pt-BR" b="1"/>
              <a:t>Análise de Crédito Bancário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9710B-49B6-4F4B-B364-0A708AF5E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71" y="2125890"/>
            <a:ext cx="3216329" cy="513920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0AE1A8A-F3BB-49CC-A615-4EB8D23330E3}"/>
              </a:ext>
            </a:extLst>
          </p:cNvPr>
          <p:cNvSpPr/>
          <p:nvPr/>
        </p:nvSpPr>
        <p:spPr>
          <a:xfrm flipV="1">
            <a:off x="1139868" y="5373666"/>
            <a:ext cx="2242159" cy="1628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38160">
            <a:solidFill>
              <a:srgbClr val="FF0000"/>
            </a:solidFill>
            <a:prstDash val="solid"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D3E4B-AC79-44F4-B681-44D90208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234" y="2185496"/>
            <a:ext cx="4039164" cy="1705213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BE5838-483A-4791-8046-8ADD521E34CA}"/>
              </a:ext>
            </a:extLst>
          </p:cNvPr>
          <p:cNvSpPr/>
          <p:nvPr/>
        </p:nvSpPr>
        <p:spPr>
          <a:xfrm>
            <a:off x="6060526" y="3498100"/>
            <a:ext cx="1296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38160">
            <a:solidFill>
              <a:srgbClr val="FF0000"/>
            </a:solidFill>
            <a:prstDash val="solid"/>
          </a:ln>
        </p:spPr>
        <p:txBody>
          <a:bodyPr vert="horz" wrap="none" lIns="108720" tIns="63720" rIns="108720" bIns="63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50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8F55BA9-2B2E-4D8D-B0F3-DAC30C612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CF1D10-E665-4E9C-985A-4A2CA8BD2F53}" type="slidenum">
              <a:t>35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23BD-2E27-4A5C-9764-5109DAFC4B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669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Estudo de Caso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B1257-D5D9-44F0-A86E-75FE50D6F5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1553039"/>
            <a:ext cx="8640000" cy="4384440"/>
          </a:xfrm>
        </p:spPr>
        <p:txBody>
          <a:bodyPr/>
          <a:lstStyle/>
          <a:p>
            <a:pPr lvl="0"/>
            <a:r>
              <a:rPr lang="pt-BR" b="1"/>
              <a:t>Análise de Crédito Bancário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6242BD-80EF-4C69-A2F9-3F68CE30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040" y="2724119"/>
            <a:ext cx="4152960" cy="332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FE82CC4-087F-4253-9E21-07322D14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32000" y="1980000"/>
            <a:ext cx="4752000" cy="506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3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F6B362A-6B44-488F-91B2-253023EC2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056099-FDBC-4236-8AEA-B16EF70A6DF3}" type="slidenum">
              <a:t>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46065-53F7-4309-AA1B-B41C6F3D0C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720740"/>
            <a:ext cx="8711640" cy="553998"/>
          </a:xfrm>
        </p:spPr>
        <p:txBody>
          <a:bodyPr>
            <a:spAutoFit/>
          </a:bodyPr>
          <a:lstStyle/>
          <a:p>
            <a:pPr lvl="0"/>
            <a:r>
              <a:rPr lang="pt-BR" sz="3600" b="1" dirty="0"/>
              <a:t>Introdução ao Matlab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39F7-26A7-41FA-9A70-2C8FC0757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89"/>
          <a:stretch/>
        </p:blipFill>
        <p:spPr>
          <a:xfrm>
            <a:off x="71990" y="2487981"/>
            <a:ext cx="9936644" cy="42839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FF1E8-1C44-411D-B1B9-50A94F2C5724}"/>
              </a:ext>
            </a:extLst>
          </p:cNvPr>
          <p:cNvSpPr/>
          <p:nvPr/>
        </p:nvSpPr>
        <p:spPr>
          <a:xfrm>
            <a:off x="7924800" y="2480154"/>
            <a:ext cx="2082840" cy="4149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A690E-728E-4FC0-B72D-DF64275DD12B}"/>
              </a:ext>
            </a:extLst>
          </p:cNvPr>
          <p:cNvSpPr/>
          <p:nvPr/>
        </p:nvSpPr>
        <p:spPr>
          <a:xfrm>
            <a:off x="2257425" y="2480154"/>
            <a:ext cx="5666381" cy="2758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8DF0F-1ABF-46A5-83ED-57F5F12F216D}"/>
              </a:ext>
            </a:extLst>
          </p:cNvPr>
          <p:cNvSpPr/>
          <p:nvPr/>
        </p:nvSpPr>
        <p:spPr>
          <a:xfrm>
            <a:off x="2257425" y="5238750"/>
            <a:ext cx="5666381" cy="1390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6C31E-B6B7-4C66-961B-145017DF2424}"/>
              </a:ext>
            </a:extLst>
          </p:cNvPr>
          <p:cNvSpPr/>
          <p:nvPr/>
        </p:nvSpPr>
        <p:spPr>
          <a:xfrm>
            <a:off x="71990" y="2480154"/>
            <a:ext cx="2184441" cy="4149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298E9C-C924-47CD-BF0A-6DA7F3123784}"/>
              </a:ext>
            </a:extLst>
          </p:cNvPr>
          <p:cNvCxnSpPr/>
          <p:nvPr/>
        </p:nvCxnSpPr>
        <p:spPr>
          <a:xfrm>
            <a:off x="3093929" y="6629400"/>
            <a:ext cx="801666" cy="28496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4E354DD-8E17-4917-AC29-B59BD820DDAF}"/>
              </a:ext>
            </a:extLst>
          </p:cNvPr>
          <p:cNvCxnSpPr/>
          <p:nvPr/>
        </p:nvCxnSpPr>
        <p:spPr>
          <a:xfrm flipV="1">
            <a:off x="501041" y="2192055"/>
            <a:ext cx="701458" cy="28809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F58735-BFFF-4A63-8DD1-4000D83EDE6D}"/>
              </a:ext>
            </a:extLst>
          </p:cNvPr>
          <p:cNvCxnSpPr/>
          <p:nvPr/>
        </p:nvCxnSpPr>
        <p:spPr>
          <a:xfrm rot="10800000">
            <a:off x="5887233" y="2192056"/>
            <a:ext cx="1039660" cy="28809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67A7D4C-6CEC-40B3-990F-D34BBDD2155F}"/>
              </a:ext>
            </a:extLst>
          </p:cNvPr>
          <p:cNvCxnSpPr/>
          <p:nvPr/>
        </p:nvCxnSpPr>
        <p:spPr>
          <a:xfrm rot="10800000">
            <a:off x="8931059" y="2192056"/>
            <a:ext cx="789139" cy="28809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1606D2-E8C2-41AB-BB57-CF53A46C5241}"/>
              </a:ext>
            </a:extLst>
          </p:cNvPr>
          <p:cNvSpPr txBox="1"/>
          <p:nvPr/>
        </p:nvSpPr>
        <p:spPr>
          <a:xfrm>
            <a:off x="7666717" y="2007389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ymbola"/>
              </a:rPr>
              <a:t>Workspace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A6434-72D6-47BA-8D80-082B331A0F4B}"/>
              </a:ext>
            </a:extLst>
          </p:cNvPr>
          <p:cNvSpPr txBox="1"/>
          <p:nvPr/>
        </p:nvSpPr>
        <p:spPr>
          <a:xfrm>
            <a:off x="4100278" y="1966773"/>
            <a:ext cx="160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ymbola"/>
              </a:rPr>
              <a:t>Editor de script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04B27-E80E-4235-A4D6-11DF8A0EC213}"/>
              </a:ext>
            </a:extLst>
          </p:cNvPr>
          <p:cNvSpPr txBox="1"/>
          <p:nvPr/>
        </p:nvSpPr>
        <p:spPr>
          <a:xfrm>
            <a:off x="3928962" y="6723439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ymbola"/>
              </a:rPr>
              <a:t>Janela de comando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10B6F-ED4F-44FE-88BB-25DEF31B6465}"/>
              </a:ext>
            </a:extLst>
          </p:cNvPr>
          <p:cNvSpPr txBox="1"/>
          <p:nvPr/>
        </p:nvSpPr>
        <p:spPr>
          <a:xfrm>
            <a:off x="1135455" y="2007389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ymbola"/>
              </a:rPr>
              <a:t>Diretório atual</a:t>
            </a:r>
          </a:p>
        </p:txBody>
      </p:sp>
    </p:spTree>
    <p:extLst>
      <p:ext uri="{BB962C8B-B14F-4D97-AF65-F5344CB8AC3E}">
        <p14:creationId xmlns:p14="http://schemas.microsoft.com/office/powerpoint/2010/main" val="21659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22" grpId="1"/>
      <p:bldP spid="22" grpId="2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617291-73AA-4DD5-8063-584945BB8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/>
          <a:stretch/>
        </p:blipFill>
        <p:spPr>
          <a:xfrm>
            <a:off x="1368000" y="2047875"/>
            <a:ext cx="4191000" cy="4254846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152B20-4E97-48B1-BF76-03AD9BE7B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2D8711-1926-4148-A6BC-70E80D88D633}" type="slidenum">
              <a:t>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33C62-88FE-4465-ACA9-937AA7ED64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/>
              <a:t>Exemplo: </a:t>
            </a:r>
            <a:r>
              <a:rPr lang="pt-BR" sz="3800"/>
              <a:t>Quadrado Mágico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FCFC-E19A-4786-8406-E1CF21B70B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08000" y="3456000"/>
            <a:ext cx="3384000" cy="1655999"/>
          </a:xfrm>
        </p:spPr>
        <p:txBody>
          <a:bodyPr/>
          <a:lstStyle/>
          <a:p>
            <a:pPr lvl="0" algn="just">
              <a:buNone/>
            </a:pPr>
            <a:r>
              <a:rPr lang="pt-BR" sz="2200"/>
              <a:t>Matriz  NxN construída a partir de inteiros de cuja  soma das colunas são iguais às somas das linhas.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0ADA083-F2EC-456A-8229-BAF9FAD972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3000" contrast="40000"/>
            <a:alphaModFix/>
          </a:blip>
          <a:srcRect/>
          <a:stretch>
            <a:fillRect/>
          </a:stretch>
        </p:blipFill>
        <p:spPr>
          <a:xfrm>
            <a:off x="3698280" y="3848759"/>
            <a:ext cx="1845719" cy="19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303BDC6-114E-4393-91A1-E16FEFD5D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8F8781-7238-4D17-9573-8E8408DFDFBB}" type="slidenum">
              <a:t>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5E11C-3C9E-4A83-B38F-67892513E6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Definindo uma matriz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4CBE-B56C-4402-90E7-F3EDC08EA7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8000" y="2155485"/>
            <a:ext cx="8280000" cy="4384440"/>
          </a:xfrm>
        </p:spPr>
        <p:txBody>
          <a:bodyPr/>
          <a:lstStyle/>
          <a:p>
            <a:pPr lvl="0" algn="just"/>
            <a:r>
              <a:rPr lang="pt-BR" sz="2200" dirty="0"/>
              <a:t>Elementos de uma linha são separados por </a:t>
            </a:r>
            <a:r>
              <a:rPr lang="pt-BR" sz="2200" b="1" dirty="0"/>
              <a:t>espaços </a:t>
            </a:r>
            <a:r>
              <a:rPr lang="pt-BR" sz="2200" dirty="0"/>
              <a:t>ou </a:t>
            </a:r>
            <a:r>
              <a:rPr lang="pt-BR" sz="2200" b="1" dirty="0"/>
              <a:t>vírgula</a:t>
            </a:r>
            <a:r>
              <a:rPr lang="pt-BR" sz="2200" dirty="0"/>
              <a:t>;</a:t>
            </a:r>
          </a:p>
          <a:p>
            <a:pPr lvl="0" algn="just"/>
            <a:r>
              <a:rPr lang="pt-BR" sz="2200" dirty="0"/>
              <a:t>O final de cada linha é indicado por um </a:t>
            </a:r>
            <a:r>
              <a:rPr lang="pt-BR" sz="2200" b="1" dirty="0"/>
              <a:t>ponto-e-vírgula</a:t>
            </a:r>
            <a:r>
              <a:rPr lang="pt-BR" sz="2200" dirty="0"/>
              <a:t>;</a:t>
            </a:r>
          </a:p>
          <a:p>
            <a:pPr lvl="0" algn="just"/>
            <a:r>
              <a:rPr lang="pt-BR" sz="2200" dirty="0"/>
              <a:t>A lista de elementos é delimitada por </a:t>
            </a:r>
            <a:r>
              <a:rPr lang="pt-BR" sz="2200" b="1" dirty="0"/>
              <a:t>colchetes</a:t>
            </a:r>
            <a:r>
              <a:rPr lang="pt-BR" sz="2200" dirty="0"/>
              <a:t> [ ].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37B9F-E750-487F-A648-52DACDC2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09" y="3779837"/>
            <a:ext cx="3801005" cy="1914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4939-1E13-46BC-AF90-F0C6B29E7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2597040"/>
            <a:ext cx="8640000" cy="4384440"/>
          </a:xfrm>
        </p:spPr>
        <p:txBody>
          <a:bodyPr/>
          <a:lstStyle/>
          <a:p>
            <a:pPr lvl="0"/>
            <a:r>
              <a:rPr lang="pt-BR" b="1"/>
              <a:t>Definição do problema;</a:t>
            </a:r>
          </a:p>
          <a:p>
            <a:pPr lvl="0"/>
            <a:r>
              <a:rPr lang="pt-BR" b="1"/>
              <a:t>Inicialização da rede;</a:t>
            </a:r>
          </a:p>
          <a:p>
            <a:pPr lvl="0"/>
            <a:r>
              <a:rPr lang="pt-BR" b="1"/>
              <a:t>Parâmetros de treinamento;</a:t>
            </a:r>
          </a:p>
          <a:p>
            <a:pPr lvl="0"/>
            <a:r>
              <a:rPr lang="pt-BR" b="1"/>
              <a:t>Treinamento da rede;</a:t>
            </a:r>
          </a:p>
          <a:p>
            <a:pPr lvl="0"/>
            <a:r>
              <a:rPr lang="pt-BR" b="1"/>
              <a:t>Teste da rede.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969D4CC-070C-41BE-8281-3E7654C7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31736-3CCC-4733-A592-660AAB29F859}" type="slidenum">
              <a:t>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A9AF-EE07-469F-BCED-79C7AA851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4939-1E13-46BC-AF90-F0C6B29E7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2597040"/>
            <a:ext cx="8640000" cy="4384440"/>
          </a:xfrm>
        </p:spPr>
        <p:txBody>
          <a:bodyPr/>
          <a:lstStyle/>
          <a:p>
            <a:pPr algn="just"/>
            <a:r>
              <a:rPr lang="pt-BR" dirty="0"/>
              <a:t>O NNTool é um Toolbox do MATLAB para implementação de Redes Neurais.</a:t>
            </a:r>
          </a:p>
          <a:p>
            <a:pPr algn="just"/>
            <a:r>
              <a:rPr lang="pt-BR" dirty="0"/>
              <a:t>A ferramenta é parte do pacote ‘Deep Learning Toolbox’, que pode ser instalado diretamente pelo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C59D1-433E-45E1-9A88-27C2DD01F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50"/>
          <a:stretch/>
        </p:blipFill>
        <p:spPr>
          <a:xfrm>
            <a:off x="720312" y="5722657"/>
            <a:ext cx="8640000" cy="673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2B1A70-A4A0-4D3A-8270-F2DF76D24061}"/>
              </a:ext>
            </a:extLst>
          </p:cNvPr>
          <p:cNvSpPr/>
          <p:nvPr/>
        </p:nvSpPr>
        <p:spPr>
          <a:xfrm>
            <a:off x="1070875" y="5899231"/>
            <a:ext cx="378250" cy="497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9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3488D59-BEEB-427F-A51C-A64E91A34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60B547-4E67-4BF3-A069-4114D7394F68}" type="slidenum">
              <a:t>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68064-666C-4810-A759-17EA7E1B6B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813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Toolbox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3B337-2AB3-4FEF-B61C-F9FEE3DD02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6000" y="1697039"/>
            <a:ext cx="8640000" cy="4384440"/>
          </a:xfrm>
        </p:spPr>
        <p:txBody>
          <a:bodyPr/>
          <a:lstStyle/>
          <a:p>
            <a:pPr lvl="0">
              <a:buNone/>
            </a:pPr>
            <a:r>
              <a:rPr lang="pt-BR" dirty="0"/>
              <a:t>Tela inicial do NNTool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1A782-1287-4B57-8415-E4846B5A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34" y="2183750"/>
            <a:ext cx="6772732" cy="4534569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F787DDF7-8212-4495-9EEF-A246CF6FE5FD}"/>
              </a:ext>
            </a:extLst>
          </p:cNvPr>
          <p:cNvSpPr/>
          <p:nvPr/>
        </p:nvSpPr>
        <p:spPr>
          <a:xfrm flipV="1">
            <a:off x="1771651" y="6755213"/>
            <a:ext cx="1096674" cy="564840"/>
          </a:xfrm>
          <a:prstGeom prst="line">
            <a:avLst/>
          </a:prstGeom>
          <a:noFill/>
          <a:ln w="38160">
            <a:solidFill>
              <a:srgbClr val="CC3300"/>
            </a:solidFill>
            <a:prstDash val="solid"/>
            <a:round/>
            <a:tailEnd type="arrow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B9A308D3-9D6E-4B47-B59E-A1CBC8F7DD62}"/>
              </a:ext>
            </a:extLst>
          </p:cNvPr>
          <p:cNvSpPr/>
          <p:nvPr/>
        </p:nvSpPr>
        <p:spPr>
          <a:xfrm flipV="1">
            <a:off x="1771650" y="6718319"/>
            <a:ext cx="444499" cy="601734"/>
          </a:xfrm>
          <a:prstGeom prst="line">
            <a:avLst/>
          </a:prstGeom>
          <a:noFill/>
          <a:ln w="38160">
            <a:solidFill>
              <a:srgbClr val="CC3300"/>
            </a:solidFill>
            <a:prstDash val="solid"/>
            <a:round/>
            <a:tailEnd type="arrow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795</Words>
  <Application>Microsoft Office PowerPoint</Application>
  <PresentationFormat>Custom</PresentationFormat>
  <Paragraphs>204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Liberation Sans</vt:lpstr>
      <vt:lpstr>Liberation Serif</vt:lpstr>
      <vt:lpstr>StarSymbol</vt:lpstr>
      <vt:lpstr>Symbola</vt:lpstr>
      <vt:lpstr>Verdana</vt:lpstr>
      <vt:lpstr>Default</vt:lpstr>
      <vt:lpstr>PowerPoint Presentation</vt:lpstr>
      <vt:lpstr>Sumário</vt:lpstr>
      <vt:lpstr>Introdução ao ambiente</vt:lpstr>
      <vt:lpstr>Introdução ao Matlab</vt:lpstr>
      <vt:lpstr>Exemplo: Quadrado Mágico</vt:lpstr>
      <vt:lpstr>Definindo uma matriz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Toolbox de Redes Neurais</vt:lpstr>
      <vt:lpstr>Estudo de Caso</vt:lpstr>
      <vt:lpstr>Estudo de Caso</vt:lpstr>
      <vt:lpstr>Estudo de Caso</vt:lpstr>
      <vt:lpstr>Estudo de Caso</vt:lpstr>
      <vt:lpstr>Estudos de Caso</vt:lpstr>
      <vt:lpstr>Estudo de Caso</vt:lpstr>
      <vt:lpstr>Estudo de Caso</vt:lpstr>
      <vt:lpstr>Estudo de Caso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Medeiros</dc:creator>
  <cp:lastModifiedBy>Thiago Medeiros</cp:lastModifiedBy>
  <cp:revision>15</cp:revision>
  <dcterms:created xsi:type="dcterms:W3CDTF">2020-04-01T14:32:21Z</dcterms:created>
  <dcterms:modified xsi:type="dcterms:W3CDTF">2020-04-01T17:53:50Z</dcterms:modified>
</cp:coreProperties>
</file>