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23" r:id="rId12"/>
    <p:sldId id="306" r:id="rId13"/>
    <p:sldId id="326" r:id="rId14"/>
    <p:sldId id="307" r:id="rId15"/>
    <p:sldId id="309" r:id="rId16"/>
    <p:sldId id="308" r:id="rId17"/>
    <p:sldId id="311" r:id="rId18"/>
    <p:sldId id="312" r:id="rId19"/>
    <p:sldId id="313" r:id="rId20"/>
    <p:sldId id="317" r:id="rId21"/>
    <p:sldId id="315" r:id="rId22"/>
    <p:sldId id="318" r:id="rId23"/>
    <p:sldId id="319" r:id="rId24"/>
    <p:sldId id="320" r:id="rId25"/>
    <p:sldId id="321" r:id="rId26"/>
    <p:sldId id="324" r:id="rId27"/>
    <p:sldId id="322" r:id="rId2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554" y="-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96671-6F28-4179-A4AF-A2FEC6BB20F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842F6-6A9E-4D9C-AC5A-0DE7BDD5F46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72273-1B3C-40F3-8B40-21037FB115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1CD2B-DDE7-4FEE-973C-43351AE02A8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92C11E-1494-4E97-88B5-EEF9C9AA0F74}" type="slidenum">
              <a:t>‹#›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8663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E74B7-9544-4076-AA77-6840C3112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solidFill>
            <a:srgbClr val="003366"/>
          </a:solidFill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03610-73CD-4617-BEA6-A37C759129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08BDD8E-1EB4-4B59-8532-179D1DA7BFC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8EEC-1936-4AFA-9A33-B4F9C5B422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99333-D1D9-4DD4-9CD7-14DEEA09B39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F157-B66B-4968-B54D-CD187B989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0F56B84-1DD9-441E-BA42-42431863F90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CBF6-CB75-445B-9F2C-A1ABD92E84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674016-0FC5-4830-A74F-95310CEC88B0}" type="slidenum">
              <a:t>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5470D-F24A-4D4F-953A-74C80A9A66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BEB26-E81C-42BF-B6F8-10D83767BA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52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736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6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33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238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297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61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6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71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19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56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99CE-1A70-4F4F-9C9B-8543369619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749744-420D-4168-A47C-26EEBE121C02}" type="slidenum">
              <a:t>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51044-048D-41F8-814B-EF11385CDE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94ED8-48DF-4F5C-8FBE-021943B16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20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95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21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998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22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95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23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73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24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14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25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73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26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65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27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4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0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2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97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627F-1A4F-48F2-8EBC-6AF4054D5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1BE3F1-C312-4D2B-9D9A-DB4560F52435}" type="slidenum">
              <a:t>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34294-C39A-4B22-B595-D9CAC0161D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EC4B-ECB7-46D7-80B9-BE0A1A605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7EDA-9CA1-414A-8A0F-8709DB9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58BB2-D87A-4EFF-8425-EA92D7CF6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F150F-27CD-4CF4-B276-F87A3EBCA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A91A9E-AF99-41B2-B51B-F1830171AF81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F523-27B8-4466-ACEA-63515C21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2DA05-1DC8-4630-AE89-95D4AFAE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F5C3-2183-4A09-968D-69F898F28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A030B1-3B1D-40E6-94FF-18C54E1F0492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ABD6-9BBD-46C8-8A58-B0C46B6B4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5588" y="936625"/>
            <a:ext cx="2203450" cy="5540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4736-3D94-47A0-A9ED-E5FC7AEB4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60475" y="936625"/>
            <a:ext cx="6462713" cy="5540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02D5-4239-40D3-997B-BD0B420D1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6FD02F-7333-4962-9C50-90BF505CB8A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8924-CCB0-46CE-A3B9-D36CD418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BA06-F637-4ACB-8FA9-80494FDB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2C44-338A-4846-8339-4EA8D8ED8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9F72-3C34-40AD-88C2-DD253CFA9F1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F92D-7A41-4B98-ADA1-B0AC923C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D916-4888-46DD-ADB2-674FE260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D077-44CC-42BE-932E-181E76C47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D55518-7471-4BBC-A105-2B5F7796969D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6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201-CAF9-405E-BB3A-AC8AC47A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5D80-85D5-4BD1-9E12-220AEE42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0475" y="2092325"/>
            <a:ext cx="4243388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5130A-C690-458F-85E7-CFC89433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6263" y="2092325"/>
            <a:ext cx="42433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62255-EF59-4916-99BD-EB288DB3D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8BFF2A-B4AA-4D7F-BBDD-B133DCA4E01A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AA5E-3736-47D9-B345-08034EA6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10E6D-4879-4635-9519-E29FB600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2325C-5528-4270-8D43-C47C2DB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5196-E103-4925-A9CB-9D9DFCE4D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691E-28D8-4BDA-B7A8-DC75F6786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D0907-EF9D-4C5E-BBA8-7C9EE834D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250E15-ECA5-46D0-970F-64F2A5C23A1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1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619-0527-46C0-BAA3-27E7796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F4F17-A46C-48E6-8AE4-BDDDBF668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AF6FD0-C251-4D2C-975B-373DB94BD4F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1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3AFD2-C8D8-4EE3-A040-4452EF64D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68C1D9-8DE7-47F8-B950-B25CB8E1BD4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96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B6E-A7BF-4E92-A301-337A6F6A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7996-9D62-4CD7-AE3E-97AE220C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AA9A7-19EB-44BB-8778-8EE98698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901-0CC3-4751-9A62-EE7CB7DE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E809FE-16FA-426D-88BC-5C8377264D5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4729-8CE6-42BE-9788-8EC54A6E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59CDF-223F-4B07-9414-D6E7D341E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4C5F-FBD5-44BF-81CB-B2ED60E95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DBF9-5EB8-4FF8-AA66-9120ED553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9E21B3-9439-459C-AD98-80C4640A13C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F6562-EB7B-4248-995B-9CF964184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8000" y="936000"/>
            <a:ext cx="8711640" cy="84348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pt-BR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A54B-0DDC-400B-A75E-6905ED6E7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0000" y="2093039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DF48-E21C-4C71-9436-108F86907D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59360" y="73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b="1" kern="1200">
                <a:solidFill>
                  <a:srgbClr val="FFFFFF"/>
                </a:solidFill>
                <a:latin typeface="Symbola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9E01DA5B-F8D0-4432-B2AC-5016D3FC3E4C}" type="slidenum"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pt-BR" sz="4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1pPr>
    </p:titleStyle>
    <p:bodyStyle>
      <a:lvl1pPr marL="0" marR="0" lvl="0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1pPr>
      <a:lvl2pPr marL="0" marR="0" lvl="1" indent="0" rtl="0" hangingPunct="0">
        <a:spcBef>
          <a:spcPts val="1414"/>
        </a:spcBef>
        <a:spcAft>
          <a:spcPts val="0"/>
        </a:spcAft>
        <a:buClr>
          <a:srgbClr val="003366"/>
        </a:buClr>
        <a:buSzPct val="75000"/>
        <a:buFont typeface="StarSymbol"/>
        <a:buChar char="–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2pPr>
      <a:lvl3pPr marL="0" marR="0" lvl="2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3pPr>
      <a:lvl4pPr marL="0" marR="0" lvl="3" indent="0" rtl="0" hangingPunct="0">
        <a:spcBef>
          <a:spcPts val="1414"/>
        </a:spcBef>
        <a:spcAft>
          <a:spcPts val="0"/>
        </a:spcAft>
        <a:buClr>
          <a:srgbClr val="003366"/>
        </a:buClr>
        <a:buSzPct val="75000"/>
        <a:buFont typeface="StarSymbol"/>
        <a:buChar char="–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4pPr>
      <a:lvl5pPr marL="0" marR="0" lvl="4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5pPr>
      <a:lvl6pPr marL="0" marR="0" lvl="5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6pPr>
      <a:lvl7pPr marL="0" marR="0" lvl="6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arinieminen/SOM-Toolbo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083E2-4B54-462F-B4A4-935FB220666B}"/>
              </a:ext>
            </a:extLst>
          </p:cNvPr>
          <p:cNvSpPr txBox="1"/>
          <p:nvPr/>
        </p:nvSpPr>
        <p:spPr>
          <a:xfrm>
            <a:off x="612000" y="2736000"/>
            <a:ext cx="8895600" cy="141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5000" b="1" dirty="0">
                <a:solidFill>
                  <a:srgbClr val="003366"/>
                </a:solidFill>
                <a:latin typeface="Symbola" pitchFamily="18"/>
                <a:ea typeface="WenQuanYi Micro Hei" pitchFamily="2"/>
                <a:cs typeface="Lohit Devanagari" pitchFamily="2"/>
              </a:rPr>
              <a:t>Mapa</a:t>
            </a:r>
            <a:r>
              <a:rPr lang="pt-BR" sz="5000" b="1" i="0" u="none" strike="noStrike" kern="1200" cap="none" spc="0" baseline="0" dirty="0">
                <a:ln>
                  <a:noFill/>
                </a:ln>
                <a:solidFill>
                  <a:srgbClr val="003366"/>
                </a:solidFill>
                <a:latin typeface="Symbola" pitchFamily="18"/>
                <a:ea typeface="WenQuanYi Micro Hei" pitchFamily="2"/>
                <a:cs typeface="Lohit Devanagari" pitchFamily="2"/>
              </a:rPr>
              <a:t> auto-organizável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pt-BR" sz="2000" b="0" i="1" u="none" strike="noStrike" kern="1200" cap="none" spc="0" baseline="0" dirty="0">
              <a:ln>
                <a:noFill/>
              </a:ln>
              <a:solidFill>
                <a:srgbClr val="7C7972"/>
              </a:solidFill>
              <a:latin typeface="Symbola" pitchFamily="18"/>
              <a:ea typeface="WenQuanYi Micro Hei" pitchFamily="2"/>
              <a:cs typeface="Lohit Devanagari" pitchFamily="2"/>
            </a:endParaRP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pt-BR" sz="2000" b="0" u="none" strike="noStrike" kern="1200" cap="none" spc="0" baseline="0" dirty="0">
                <a:ln>
                  <a:noFill/>
                </a:ln>
                <a:solidFill>
                  <a:srgbClr val="7C7972"/>
                </a:solidFill>
                <a:latin typeface="Symbola" pitchFamily="18"/>
                <a:ea typeface="WenQuanYi Micro Hei" pitchFamily="2"/>
                <a:cs typeface="Lohit Devanagari" pitchFamily="2"/>
              </a:rPr>
              <a:t>usando</a:t>
            </a:r>
            <a:r>
              <a:rPr lang="pt-BR" sz="2000" b="0" i="0" u="none" strike="noStrike" kern="1200" cap="none" spc="0" baseline="0" dirty="0">
                <a:ln>
                  <a:noFill/>
                </a:ln>
                <a:solidFill>
                  <a:srgbClr val="7C7972"/>
                </a:solidFill>
                <a:latin typeface="Symbola" pitchFamily="18"/>
                <a:ea typeface="WenQuanYi Micro Hei" pitchFamily="2"/>
                <a:cs typeface="Lohit Devanagari" pitchFamily="2"/>
              </a:rPr>
              <a:t> </a:t>
            </a:r>
            <a:r>
              <a:rPr lang="pt-BR" sz="2800" b="1" i="0" u="none" strike="noStrike" kern="1200" cap="none" spc="0" baseline="0" dirty="0">
                <a:ln>
                  <a:noFill/>
                </a:ln>
                <a:solidFill>
                  <a:srgbClr val="7C7972"/>
                </a:solidFill>
                <a:latin typeface="Symbola" pitchFamily="18"/>
                <a:ea typeface="WenQuanYi Micro Hei" pitchFamily="2"/>
                <a:cs typeface="Lohit Devanagari" pitchFamily="2"/>
              </a:rPr>
              <a:t>MATLAB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211AD-6069-4068-B88A-EACE8809310E}"/>
              </a:ext>
            </a:extLst>
          </p:cNvPr>
          <p:cNvSpPr txBox="1"/>
          <p:nvPr/>
        </p:nvSpPr>
        <p:spPr>
          <a:xfrm>
            <a:off x="9036000" y="6876000"/>
            <a:ext cx="981144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cap="none" dirty="0">
                <a:ln>
                  <a:noFill/>
                </a:ln>
                <a:latin typeface="Symbola" pitchFamily="18"/>
                <a:ea typeface="WenQuanYi Micro Hei" pitchFamily="2"/>
                <a:cs typeface="Lohit Devanagari" pitchFamily="2"/>
              </a:rPr>
              <a:t>v.2020-1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10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55C97D-CC66-49B5-A319-6B9161DC1E23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953036" y="2239235"/>
                <a:ext cx="8597206" cy="4384440"/>
              </a:xfrm>
            </p:spPr>
            <p:txBody>
              <a:bodyPr/>
              <a:lstStyle/>
              <a:p>
                <a:pPr marL="180975" lvl="0" indent="-180975" algn="just"/>
                <a:r>
                  <a:rPr lang="pt-BR" b="1" dirty="0"/>
                  <a:t>O processo de treinamento de um Mapa de Kohonen possui duas fases:</a:t>
                </a:r>
              </a:p>
              <a:p>
                <a:pPr marL="180975" lvl="0" indent="-180975" algn="just">
                  <a:buNone/>
                </a:pPr>
                <a:endParaRPr lang="pt-BR" b="1" dirty="0"/>
              </a:p>
              <a:p>
                <a:pPr marL="180975" lvl="0" indent="-180975" algn="just"/>
                <a:r>
                  <a:rPr lang="pt-BR" sz="3600" b="1" dirty="0"/>
                  <a:t>Ordering Phase:</a:t>
                </a:r>
              </a:p>
              <a:p>
                <a:pPr marL="1081088" indent="-179388" algn="just"/>
                <a:r>
                  <a:rPr lang="pt-BR" b="1" dirty="0"/>
                  <a:t>A vizinhança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/>
                        </m:ctrlPr>
                      </m:sSubPr>
                      <m:e>
                        <m:r>
                          <a:rPr lang="pt-BR" b="1"/>
                          <m:t>𝐍</m:t>
                        </m:r>
                      </m:e>
                      <m:sub>
                        <m:r>
                          <a:rPr lang="pt-BR" b="1"/>
                          <m:t>𝐜</m:t>
                        </m:r>
                      </m:sub>
                    </m:sSub>
                    <m:r>
                      <a:rPr lang="pt-BR" b="1"/>
                      <m:t>(</m:t>
                    </m:r>
                    <m:r>
                      <a:rPr lang="pt-BR" b="1"/>
                      <m:t>𝐭</m:t>
                    </m:r>
                    <m:r>
                      <a:rPr lang="pt-BR" b="1"/>
                      <m:t>)</m:t>
                    </m:r>
                  </m:oMath>
                </a14:m>
                <a:r>
                  <a:rPr lang="pt-BR" b="1" dirty="0"/>
                  <a:t> do processador c diminui com o tempo até o valor 1.</a:t>
                </a:r>
              </a:p>
              <a:p>
                <a:pPr marL="1081088" indent="-179388" algn="just"/>
                <a:r>
                  <a:rPr lang="pt-BR" b="1" dirty="0"/>
                  <a:t>A taxa de aprendizado começa com valor próximo de 1 e decresce monotonicamente.</a:t>
                </a:r>
              </a:p>
              <a:p>
                <a:pPr lvl="0" algn="just">
                  <a:buNone/>
                </a:pP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55C97D-CC66-49B5-A319-6B9161DC1E2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953036" y="2239235"/>
                <a:ext cx="8597206" cy="4384440"/>
              </a:xfrm>
              <a:blipFill>
                <a:blip r:embed="rId3"/>
                <a:stretch>
                  <a:fillRect l="-1488" t="-2778" r="-3898" b="-1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66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11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55C97D-CC66-49B5-A319-6B9161DC1E23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936312" y="2375100"/>
                <a:ext cx="8208000" cy="4384440"/>
              </a:xfrm>
            </p:spPr>
            <p:txBody>
              <a:bodyPr/>
              <a:lstStyle/>
              <a:p>
                <a:pPr marL="180975" lvl="0" indent="-180975" algn="just"/>
                <a:r>
                  <a:rPr lang="pt-BR" sz="3600" b="1" dirty="0"/>
                  <a:t>Finetuning Phase:</a:t>
                </a:r>
              </a:p>
              <a:p>
                <a:pPr marL="1081088" lvl="0" indent="-179388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pt-BR" b="1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pt-BR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pt-BR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/>
                  <a:t> pode ainda conter os vizinhos mais próximos de c.</a:t>
                </a:r>
              </a:p>
              <a:p>
                <a:pPr marL="1081088" indent="-179388" algn="just"/>
                <a:r>
                  <a:rPr lang="pt-BR" b="1" dirty="0"/>
                  <a:t>A taxa de aprendizado deve ser pequeno.</a:t>
                </a:r>
              </a:p>
              <a:p>
                <a:pPr marL="1081088" indent="-179388" algn="just"/>
                <a:r>
                  <a:rPr lang="pt-BR" b="1" dirty="0"/>
                  <a:t>A quantidade de épocas deve ser grande.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55C97D-CC66-49B5-A319-6B9161DC1E2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936312" y="2375100"/>
                <a:ext cx="8208000" cy="4384440"/>
              </a:xfrm>
              <a:blipFill>
                <a:blip r:embed="rId3"/>
                <a:stretch>
                  <a:fillRect l="-1560" t="-3199" r="-4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75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12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8000" y="1898850"/>
            <a:ext cx="8208000" cy="4384440"/>
          </a:xfrm>
        </p:spPr>
        <p:txBody>
          <a:bodyPr/>
          <a:lstStyle/>
          <a:p>
            <a:pPr marL="180975" lvl="0" indent="-180975" algn="just"/>
            <a:r>
              <a:rPr lang="pt-BR" sz="2800" b="1" dirty="0"/>
              <a:t>Antes de realizar o processo de treinamento, é importante inicializar o mapa bidimensional de neurônios.</a:t>
            </a:r>
          </a:p>
          <a:p>
            <a:pPr marL="180975" lvl="0" indent="-180975" algn="just"/>
            <a:endParaRPr lang="pt-BR" sz="2800" b="1" dirty="0"/>
          </a:p>
          <a:p>
            <a:pPr marL="180975" lvl="0" indent="-180975" algn="just"/>
            <a:r>
              <a:rPr lang="pt-BR" sz="2800" b="1" dirty="0"/>
              <a:t>Para a inicialização do mapa, é usado o seguinte comando:</a:t>
            </a:r>
          </a:p>
          <a:p>
            <a:pPr marL="180975" lvl="0" indent="-180975" algn="ctr">
              <a:buNone/>
            </a:pPr>
            <a:r>
              <a:rPr lang="pt-BR" sz="2800" b="1" dirty="0"/>
              <a:t>sM = som_randinit(sD_iris, args);</a:t>
            </a:r>
          </a:p>
          <a:p>
            <a:pPr marL="180975" indent="-180975" algn="just"/>
            <a:r>
              <a:rPr lang="pt-BR" sz="2800" b="1" dirty="0"/>
              <a:t>Alguns argumentos importantes:</a:t>
            </a:r>
          </a:p>
          <a:p>
            <a:pPr marL="1081088" indent="-179388" algn="just"/>
            <a:r>
              <a:rPr lang="pt-BR" sz="2400" b="1" dirty="0"/>
              <a:t>‘msize’ – tamanho do mapa. Exemplo: [10 10];</a:t>
            </a:r>
          </a:p>
          <a:p>
            <a:pPr marL="1081088" indent="-179388" algn="just"/>
            <a:r>
              <a:rPr lang="pt-BR" sz="2400" b="1" dirty="0"/>
              <a:t>‘lattice’ – definição geométrica do neurônio;</a:t>
            </a:r>
          </a:p>
        </p:txBody>
      </p:sp>
    </p:spTree>
    <p:extLst>
      <p:ext uri="{BB962C8B-B14F-4D97-AF65-F5344CB8AC3E}">
        <p14:creationId xmlns:p14="http://schemas.microsoft.com/office/powerpoint/2010/main" val="76053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13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C6ADE4-B5D4-4A1B-93C1-1333E7E808D8}"/>
              </a:ext>
            </a:extLst>
          </p:cNvPr>
          <p:cNvGrpSpPr/>
          <p:nvPr/>
        </p:nvGrpSpPr>
        <p:grpSpPr>
          <a:xfrm>
            <a:off x="1095273" y="2219015"/>
            <a:ext cx="7890077" cy="4513006"/>
            <a:chOff x="1253923" y="1965067"/>
            <a:chExt cx="6310648" cy="3629539"/>
          </a:xfrm>
        </p:grpSpPr>
        <p:pic>
          <p:nvPicPr>
            <p:cNvPr id="6" name="Picture 5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F52CFBA8-A30A-4D6C-B575-5C8E66655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0" r="25151" b="9273"/>
            <a:stretch/>
          </p:blipFill>
          <p:spPr>
            <a:xfrm>
              <a:off x="1253923" y="1965067"/>
              <a:ext cx="3013657" cy="3629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20C9ABE4-38A7-4F97-9DB1-6A5218094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10" r="22080" b="9273"/>
            <a:stretch/>
          </p:blipFill>
          <p:spPr>
            <a:xfrm>
              <a:off x="4267580" y="1965067"/>
              <a:ext cx="3296991" cy="3629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8580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14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marL="180975" lvl="0" indent="-180975" algn="just"/>
            <a:r>
              <a:rPr lang="pt-BR" b="1" dirty="0"/>
              <a:t> Após a inicialização do mapa, é possível realizar o treinamento do modelo, através do comando:</a:t>
            </a:r>
          </a:p>
          <a:p>
            <a:pPr marL="180975" lvl="0" indent="-180975" algn="ctr">
              <a:buNone/>
            </a:pPr>
            <a:r>
              <a:rPr lang="pt-BR" b="1" dirty="0"/>
              <a:t>sM = som_seqtrain(sM, sD_iris, options);</a:t>
            </a:r>
          </a:p>
          <a:p>
            <a:pPr marL="180975" indent="-180975" algn="just"/>
            <a:r>
              <a:rPr lang="pt-BR" b="1" dirty="0"/>
              <a:t>Onde options são os argumentos para o treinamento do mapa.</a:t>
            </a:r>
          </a:p>
        </p:txBody>
      </p:sp>
    </p:spTree>
    <p:extLst>
      <p:ext uri="{BB962C8B-B14F-4D97-AF65-F5344CB8AC3E}">
        <p14:creationId xmlns:p14="http://schemas.microsoft.com/office/powerpoint/2010/main" val="146449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15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marL="180975" lvl="0" indent="-180975" algn="just"/>
            <a:r>
              <a:rPr lang="pt-BR" b="1" dirty="0"/>
              <a:t> Alguns argumentos importantes para o treinamento:</a:t>
            </a:r>
          </a:p>
          <a:p>
            <a:pPr marL="1081088" lvl="0" indent="-179388" algn="just"/>
            <a:r>
              <a:rPr lang="pt-BR" sz="2800" b="1" dirty="0"/>
              <a:t>‘radius’ – raio da vizinhança</a:t>
            </a:r>
          </a:p>
          <a:p>
            <a:pPr marL="1081088" lvl="0" indent="-179388" algn="just"/>
            <a:r>
              <a:rPr lang="pt-BR" sz="2800" b="1" dirty="0"/>
              <a:t>‘alpha’ – taxa de aprendizado</a:t>
            </a:r>
          </a:p>
          <a:p>
            <a:pPr marL="1081088" lvl="0" indent="-179388" algn="just"/>
            <a:r>
              <a:rPr lang="pt-BR" sz="2800" b="1" dirty="0"/>
              <a:t>‘trainlen’ – quantidade de épocas</a:t>
            </a:r>
          </a:p>
          <a:p>
            <a:pPr marL="1081088" lvl="0" indent="-179388" algn="just"/>
            <a:r>
              <a:rPr lang="pt-BR" sz="2800" b="1" dirty="0"/>
              <a:t>‘tracking’ – debug </a:t>
            </a:r>
          </a:p>
        </p:txBody>
      </p:sp>
    </p:spTree>
    <p:extLst>
      <p:ext uri="{BB962C8B-B14F-4D97-AF65-F5344CB8AC3E}">
        <p14:creationId xmlns:p14="http://schemas.microsoft.com/office/powerpoint/2010/main" val="176131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16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marL="180975" indent="-180975" algn="just"/>
            <a:r>
              <a:rPr lang="pt-BR" b="1" dirty="0"/>
              <a:t>Portanto, para o treinamento de um Mapa de Kohonen, devemos dividir o treinamento em duas partes </a:t>
            </a:r>
          </a:p>
          <a:p>
            <a:pPr lvl="0" algn="just"/>
            <a:endParaRPr lang="pt-B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2A220-D1A8-45F1-AAB9-1EAFDF01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15" y="4292421"/>
            <a:ext cx="7998970" cy="26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7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17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marL="180975" lvl="0" indent="-180975" algn="just"/>
            <a:r>
              <a:rPr lang="pt-BR" b="1" dirty="0"/>
              <a:t>Alternativamente, podemos usar uma função que realiza, automaticamente, a inicialização e as duas fases de treinamento do modelo</a:t>
            </a:r>
          </a:p>
          <a:p>
            <a:pPr lvl="0" algn="just"/>
            <a:endParaRPr lang="pt-BR" b="1" dirty="0"/>
          </a:p>
          <a:p>
            <a:pPr lvl="0" algn="ctr">
              <a:buNone/>
            </a:pPr>
            <a:r>
              <a:rPr lang="pt-BR" b="1" dirty="0"/>
              <a:t>sM = som_make(sD_iris);</a:t>
            </a:r>
          </a:p>
        </p:txBody>
      </p:sp>
    </p:spTree>
    <p:extLst>
      <p:ext uri="{BB962C8B-B14F-4D97-AF65-F5344CB8AC3E}">
        <p14:creationId xmlns:p14="http://schemas.microsoft.com/office/powerpoint/2010/main" val="395830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18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9454" y="1929974"/>
            <a:ext cx="8208000" cy="4384440"/>
          </a:xfrm>
        </p:spPr>
        <p:txBody>
          <a:bodyPr/>
          <a:lstStyle/>
          <a:p>
            <a:pPr marL="180975" indent="-180975" algn="just"/>
            <a:r>
              <a:rPr lang="pt-BR" b="1" dirty="0"/>
              <a:t>O script, até o momento, é estruturado no MATLAB conforme mostra a figura abaixo.</a:t>
            </a:r>
          </a:p>
          <a:p>
            <a:pPr lvl="0" algn="just"/>
            <a:endParaRPr lang="pt-BR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728A2-9929-49B8-9F55-3B2BD99F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13" y="2923504"/>
            <a:ext cx="4356797" cy="42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9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19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Visualização do Mapa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marL="180975" lvl="0" indent="-180975" algn="just"/>
            <a:r>
              <a:rPr lang="pt-BR" b="1" dirty="0"/>
              <a:t>A visualização do mapa é uma etapa importante para a análise de resultados. </a:t>
            </a:r>
          </a:p>
          <a:p>
            <a:pPr marL="180975" lvl="0" indent="-180975" algn="just"/>
            <a:endParaRPr lang="pt-BR" b="1" dirty="0"/>
          </a:p>
          <a:p>
            <a:pPr marL="180975" lvl="0" indent="-180975" algn="just"/>
            <a:r>
              <a:rPr lang="pt-BR" b="1" dirty="0"/>
              <a:t>O comando som_show gera o mapa gerado após o treinamento da rede.</a:t>
            </a:r>
          </a:p>
        </p:txBody>
      </p:sp>
    </p:spTree>
    <p:extLst>
      <p:ext uri="{BB962C8B-B14F-4D97-AF65-F5344CB8AC3E}">
        <p14:creationId xmlns:p14="http://schemas.microsoft.com/office/powerpoint/2010/main" val="331120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1803E05-9D86-4AA8-835F-1235A099D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761583D-5109-4BAF-9D97-BA536E878CE7}" type="slidenum">
              <a:t>2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84FE1-D3B4-4C29-ACBB-F69F0D5B66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Sumário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6A5C-F641-48F8-89FA-743E219EA9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0000" y="2381039"/>
            <a:ext cx="8640000" cy="4384440"/>
          </a:xfrm>
        </p:spPr>
        <p:txBody>
          <a:bodyPr/>
          <a:lstStyle/>
          <a:p>
            <a:pPr marL="180975" indent="-180975" algn="just"/>
            <a:r>
              <a:rPr lang="pt-BR" b="1" dirty="0"/>
              <a:t>Introdução ao SOM Toolbox</a:t>
            </a:r>
          </a:p>
          <a:p>
            <a:pPr marL="1081088" indent="-179388" algn="just"/>
            <a:r>
              <a:rPr lang="pt-BR" b="1" dirty="0"/>
              <a:t>Visão geral do Toolbox</a:t>
            </a:r>
          </a:p>
          <a:p>
            <a:pPr marL="1081088" indent="-179388" algn="just"/>
            <a:r>
              <a:rPr lang="pt-BR" b="1" dirty="0"/>
              <a:t> Criação de um Mapa Auto-organizável</a:t>
            </a:r>
          </a:p>
          <a:p>
            <a:pPr marL="1081088" indent="-179388" algn="just"/>
            <a:r>
              <a:rPr lang="pt-BR" b="1" dirty="0"/>
              <a:t> Visualização do Mapa</a:t>
            </a:r>
          </a:p>
          <a:p>
            <a:pPr marL="1081088" indent="-179388" algn="just"/>
            <a:r>
              <a:rPr lang="pt-BR" b="1" dirty="0"/>
              <a:t>K-Means usando SOM Toolbox</a:t>
            </a:r>
          </a:p>
          <a:p>
            <a:pPr marL="180975" indent="-180975" algn="just"/>
            <a:endParaRPr lang="pt-BR" b="1" dirty="0"/>
          </a:p>
          <a:p>
            <a:pPr marL="180975" indent="-180975" algn="just"/>
            <a:r>
              <a:rPr lang="pt-BR" b="1" dirty="0"/>
              <a:t>Terceiro trabalho de Redes Neurais</a:t>
            </a:r>
          </a:p>
          <a:p>
            <a:pPr lvl="7"/>
            <a:endParaRPr lang="pt-BR" b="1" dirty="0"/>
          </a:p>
          <a:p>
            <a:pPr lvl="0"/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D568AC-BD53-44BF-B904-AF66FB615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>
          <a:xfrm>
            <a:off x="-1" y="1779480"/>
            <a:ext cx="6915955" cy="4556926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20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Visualização do Mapa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04327" y="4233607"/>
            <a:ext cx="5048012" cy="1847998"/>
          </a:xfrm>
        </p:spPr>
        <p:txBody>
          <a:bodyPr/>
          <a:lstStyle/>
          <a:p>
            <a:pPr marL="180975" indent="-180975"/>
            <a:r>
              <a:rPr lang="pt-BR" altLang="pt-BR" sz="2800" dirty="0"/>
              <a:t>A visualização de U-matrix apresenta mais hexágonos do que os planos componentes.</a:t>
            </a:r>
          </a:p>
          <a:p>
            <a:pPr marL="180975" indent="-180975"/>
            <a:r>
              <a:rPr lang="pt-BR" altLang="pt-BR" sz="2800" dirty="0"/>
              <a:t>Isto ocorre porque na U-matrix são apresentadas também as distâncias entre as unidades.</a:t>
            </a:r>
          </a:p>
        </p:txBody>
      </p:sp>
    </p:spTree>
    <p:extLst>
      <p:ext uri="{BB962C8B-B14F-4D97-AF65-F5344CB8AC3E}">
        <p14:creationId xmlns:p14="http://schemas.microsoft.com/office/powerpoint/2010/main" val="391547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21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K-Means usando SOM Toolbox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36312" y="2058763"/>
            <a:ext cx="8208000" cy="4384440"/>
          </a:xfrm>
        </p:spPr>
        <p:txBody>
          <a:bodyPr/>
          <a:lstStyle/>
          <a:p>
            <a:pPr marL="180975" lvl="0" indent="-180975" algn="just"/>
            <a:r>
              <a:rPr lang="pt-BR" b="1" dirty="0"/>
              <a:t>Por fim, também podemos usar um algoritmo, como o k-Means, para ajudar a determinar os grupos.</a:t>
            </a:r>
          </a:p>
          <a:p>
            <a:pPr lvl="0" algn="just"/>
            <a:endParaRPr lang="pt-BR" b="1" dirty="0"/>
          </a:p>
          <a:p>
            <a:pPr lvl="0" algn="just"/>
            <a:endParaRPr lang="pt-BR" b="1" dirty="0"/>
          </a:p>
          <a:p>
            <a:pPr lvl="0" algn="just"/>
            <a:endParaRPr lang="pt-BR" b="1" dirty="0"/>
          </a:p>
          <a:p>
            <a:pPr lvl="0" algn="just"/>
            <a:endParaRPr lang="pt-BR" b="1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BC920B-B8A5-44BE-9819-86C1C6B7A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2"/>
          <a:stretch/>
        </p:blipFill>
        <p:spPr>
          <a:xfrm>
            <a:off x="192371" y="3672910"/>
            <a:ext cx="4767097" cy="322627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4D06DBF-3E33-479F-B3B3-93C78D41A2D1}"/>
              </a:ext>
            </a:extLst>
          </p:cNvPr>
          <p:cNvSpPr txBox="1">
            <a:spLocks/>
          </p:cNvSpPr>
          <p:nvPr/>
        </p:nvSpPr>
        <p:spPr>
          <a:xfrm>
            <a:off x="4546749" y="5519204"/>
            <a:ext cx="5641195" cy="1847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1pPr>
            <a:lvl2pPr marL="0" marR="0" lvl="1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2pPr>
            <a:lvl3pPr marL="0" marR="0" lvl="2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3pPr>
            <a:lvl4pPr marL="0" marR="0" lvl="3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75000"/>
              <a:buFont typeface="StarSymbol"/>
              <a:buChar char="–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4pPr>
            <a:lvl5pPr marL="0" marR="0" lvl="4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5pPr>
            <a:lvl6pPr marL="0" marR="0" lvl="5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6pPr>
            <a:lvl7pPr marL="0" marR="0" lvl="6" indent="0" rtl="0" hangingPunct="0">
              <a:spcBef>
                <a:spcPts val="1414"/>
              </a:spcBef>
              <a:spcAft>
                <a:spcPts val="0"/>
              </a:spcAft>
              <a:buClr>
                <a:srgbClr val="003366"/>
              </a:buClr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  <a:ea typeface="WenQuanYi Micro Hei" pitchFamily="2"/>
                <a:cs typeface="Lohit Devanagari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/>
              <a:t>[</a:t>
            </a:r>
            <a:r>
              <a:rPr lang="en-US" sz="2000" dirty="0" err="1"/>
              <a:t>c,p,err,ind</a:t>
            </a:r>
            <a:r>
              <a:rPr lang="en-US" sz="2000" dirty="0"/>
              <a:t>] = </a:t>
            </a:r>
            <a:r>
              <a:rPr lang="en-US" sz="2000" dirty="0" err="1"/>
              <a:t>kmeans_clusters</a:t>
            </a:r>
            <a:r>
              <a:rPr lang="en-US" sz="2000" dirty="0"/>
              <a:t>(</a:t>
            </a:r>
            <a:r>
              <a:rPr lang="en-US" sz="2000" dirty="0" err="1"/>
              <a:t>sM</a:t>
            </a:r>
            <a:r>
              <a:rPr lang="en-US" sz="2000" dirty="0"/>
              <a:t>, 3, 1000);</a:t>
            </a:r>
          </a:p>
          <a:p>
            <a:pPr>
              <a:buNone/>
            </a:pPr>
            <a:r>
              <a:rPr lang="pt-BR" sz="2000" dirty="0"/>
              <a:t>som_show(sM,'color',{p{3},sprintf('%d clusters',3)});</a:t>
            </a:r>
          </a:p>
          <a:p>
            <a:pPr>
              <a:buNone/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74495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2792D5-47C5-4BF2-9A95-7A4697E0DD27}"/>
              </a:ext>
            </a:extLst>
          </p:cNvPr>
          <p:cNvSpPr/>
          <p:nvPr/>
        </p:nvSpPr>
        <p:spPr>
          <a:xfrm>
            <a:off x="972180" y="2151357"/>
            <a:ext cx="8711640" cy="4082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22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80975" indent="-180975"/>
            <a:r>
              <a:rPr lang="pt-BR" sz="3600" b="1" dirty="0"/>
              <a:t>Terceiro trabalho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algn="just">
              <a:buNone/>
            </a:pPr>
            <a:r>
              <a:rPr lang="pt-BR" dirty="0"/>
              <a:t>	Em um hospital na Austrália, 215 pacientes foram submetidos a 5 testes de laboratórios. Testes adicionais, como por exemplo o exame clínico, permitiram determinar se os pacientes tinham eutiroidismo (normal), hipotiroidismo ou hipertiroidismo. </a:t>
            </a:r>
          </a:p>
        </p:txBody>
      </p:sp>
    </p:spTree>
    <p:extLst>
      <p:ext uri="{BB962C8B-B14F-4D97-AF65-F5344CB8AC3E}">
        <p14:creationId xmlns:p14="http://schemas.microsoft.com/office/powerpoint/2010/main" val="296760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23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80975" indent="-180975"/>
            <a:r>
              <a:rPr lang="pt-BR" sz="3600" b="1" dirty="0"/>
              <a:t>Terceiro trabalho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8000" y="1952539"/>
            <a:ext cx="8208000" cy="4384440"/>
          </a:xfrm>
        </p:spPr>
        <p:txBody>
          <a:bodyPr/>
          <a:lstStyle/>
          <a:p>
            <a:pPr marL="180975" indent="-180975" algn="just"/>
            <a:r>
              <a:rPr lang="pt-BR" dirty="0"/>
              <a:t>Os resultados dos 5 testes e a condição da tiróide de cada paciente estão na base de dados ‘new-thyroid.data’ cujas colunas representam:</a:t>
            </a:r>
          </a:p>
          <a:p>
            <a:pPr lvl="0" algn="just"/>
            <a:endParaRPr lang="pt-BR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D91F02-7EA6-47EE-BEE6-4B4CBDF0D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4424"/>
              </p:ext>
            </p:extLst>
          </p:nvPr>
        </p:nvGraphicFramePr>
        <p:xfrm>
          <a:off x="1680103" y="3628383"/>
          <a:ext cx="672041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89">
                  <a:extLst>
                    <a:ext uri="{9D8B030D-6E8A-4147-A177-3AD203B41FA5}">
                      <a16:colId xmlns:a16="http://schemas.microsoft.com/office/drawing/2014/main" val="100313645"/>
                    </a:ext>
                  </a:extLst>
                </a:gridCol>
                <a:gridCol w="6017929">
                  <a:extLst>
                    <a:ext uri="{9D8B030D-6E8A-4147-A177-3AD203B41FA5}">
                      <a16:colId xmlns:a16="http://schemas.microsoft.com/office/drawing/2014/main" val="4274961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6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Percentual da resina-T3.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6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Tiroxina total.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7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Triiodotironina total.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Hormônio estimulador da tiróide (TSH)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2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Diferença absoluta máxima no valor da TSH após a injeção de 200 micro gramas de hormônio de liberação de tirotropina.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 (1 = normal, 2 = hyper, 3 = hypo)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0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410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0089E9-8E9B-4236-842C-315907174E8B}"/>
              </a:ext>
            </a:extLst>
          </p:cNvPr>
          <p:cNvSpPr/>
          <p:nvPr/>
        </p:nvSpPr>
        <p:spPr>
          <a:xfrm>
            <a:off x="1054118" y="2298946"/>
            <a:ext cx="8547764" cy="4082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24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80975" indent="-180975"/>
            <a:r>
              <a:rPr lang="pt-BR" sz="3600" b="1" dirty="0"/>
              <a:t>Terceiro trabalho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algn="just">
              <a:buNone/>
            </a:pPr>
            <a:r>
              <a:rPr lang="pt-BR" dirty="0"/>
              <a:t>	O objetivo é, utilizando mapas de Kohonen, agrupar os diferentes tipos de pacientes e em seguida determinar o perfil de cada grupo obtido. Sendo assim, o trabalho está divido em duas partes: configuração do mapa e análise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69229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25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80975" indent="-180975"/>
            <a:r>
              <a:rPr lang="pt-BR" sz="3600" b="1" dirty="0"/>
              <a:t>Terceiro trabalho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36312" y="2239235"/>
            <a:ext cx="8208000" cy="4384440"/>
          </a:xfrm>
        </p:spPr>
        <p:txBody>
          <a:bodyPr/>
          <a:lstStyle/>
          <a:p>
            <a:pPr marL="180975" lvl="0" indent="-180975"/>
            <a:r>
              <a:rPr lang="pt-BR" sz="3600" b="1" dirty="0"/>
              <a:t>Configuração do Mapa</a:t>
            </a:r>
            <a:r>
              <a:rPr lang="pt-BR" sz="3600" dirty="0"/>
              <a:t>:</a:t>
            </a:r>
          </a:p>
          <a:p>
            <a:pPr marL="1081088" lvl="0" indent="-179388"/>
            <a:r>
              <a:rPr lang="pt-BR" dirty="0"/>
              <a:t>Topologia.</a:t>
            </a:r>
          </a:p>
          <a:p>
            <a:pPr marL="1081088" lvl="0" indent="-179388"/>
            <a:r>
              <a:rPr lang="pt-BR" dirty="0"/>
              <a:t>Tipo de Normalização dos dados de entrada.</a:t>
            </a:r>
          </a:p>
          <a:p>
            <a:pPr marL="1081088" lvl="0" indent="-179388"/>
            <a:r>
              <a:rPr lang="pt-BR" dirty="0"/>
              <a:t>Tempo de treinamento durante a fase de ordenação.</a:t>
            </a:r>
          </a:p>
          <a:p>
            <a:pPr marL="1081088" lvl="0" indent="-179388"/>
            <a:r>
              <a:rPr lang="pt-BR" dirty="0"/>
              <a:t>Tempo de treinamento durante a fase de ajuste fino.</a:t>
            </a:r>
          </a:p>
        </p:txBody>
      </p:sp>
    </p:spTree>
    <p:extLst>
      <p:ext uri="{BB962C8B-B14F-4D97-AF65-F5344CB8AC3E}">
        <p14:creationId xmlns:p14="http://schemas.microsoft.com/office/powerpoint/2010/main" val="2223562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26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80975" indent="-180975"/>
            <a:r>
              <a:rPr lang="pt-BR" sz="3600" b="1" dirty="0"/>
              <a:t>Terceiro trabalho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36312" y="2415932"/>
            <a:ext cx="8208000" cy="4384440"/>
          </a:xfrm>
        </p:spPr>
        <p:txBody>
          <a:bodyPr/>
          <a:lstStyle/>
          <a:p>
            <a:pPr marL="180975" indent="-180975"/>
            <a:r>
              <a:rPr lang="pt-BR" sz="3600" b="1" dirty="0"/>
              <a:t>Configuração do Mapa:</a:t>
            </a:r>
          </a:p>
          <a:p>
            <a:pPr marL="1081088" indent="-179388"/>
            <a:r>
              <a:rPr lang="pt-BR" dirty="0"/>
              <a:t>Para os parâmetros que não listados, deve-se escolher um valor e explicar a escolha. Analise os resultados obtidos e determine a melhor configuração obtida.</a:t>
            </a:r>
          </a:p>
        </p:txBody>
      </p:sp>
    </p:spTree>
    <p:extLst>
      <p:ext uri="{BB962C8B-B14F-4D97-AF65-F5344CB8AC3E}">
        <p14:creationId xmlns:p14="http://schemas.microsoft.com/office/powerpoint/2010/main" val="885996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27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80975" indent="-180975"/>
            <a:r>
              <a:rPr lang="pt-BR" sz="3600" b="1" dirty="0"/>
              <a:t>Terceiro trabalho de Redes Neurais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marL="180975" lvl="0" indent="-180975"/>
            <a:r>
              <a:rPr lang="pt-BR" sz="3600" b="1" dirty="0"/>
              <a:t>Análise dos resultados</a:t>
            </a:r>
            <a:endParaRPr lang="pt-BR" sz="3600" dirty="0"/>
          </a:p>
          <a:p>
            <a:pPr marL="1081088" indent="-179388"/>
            <a:r>
              <a:rPr lang="pt-BR" dirty="0"/>
              <a:t>Utilizando a melhor configuração do item 1, analise os diferentes mapas fornecidos e caracterize os grupos de pacientes obtidos.</a:t>
            </a:r>
          </a:p>
        </p:txBody>
      </p:sp>
    </p:spTree>
    <p:extLst>
      <p:ext uri="{BB962C8B-B14F-4D97-AF65-F5344CB8AC3E}">
        <p14:creationId xmlns:p14="http://schemas.microsoft.com/office/powerpoint/2010/main" val="96043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3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0"/>
            <a:ext cx="8711640" cy="553998"/>
          </a:xfrm>
        </p:spPr>
        <p:txBody>
          <a:bodyPr>
            <a:spAutoFit/>
          </a:bodyPr>
          <a:lstStyle/>
          <a:p>
            <a:pPr marL="180975" indent="-180975"/>
            <a:r>
              <a:rPr lang="pt-BR" sz="3600" b="1" dirty="0"/>
              <a:t>Introdução ao SOM Toolbox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lvl="0" algn="just"/>
            <a:r>
              <a:rPr lang="pt-BR" b="1" dirty="0"/>
              <a:t>O Mapa de Kohonen é um modelo de Redes Neurais com aprendizado não-supervisionado.</a:t>
            </a:r>
          </a:p>
          <a:p>
            <a:pPr lvl="0" algn="just"/>
            <a:endParaRPr lang="pt-BR" b="1" dirty="0"/>
          </a:p>
          <a:p>
            <a:pPr lvl="0" algn="just"/>
            <a:r>
              <a:rPr lang="pt-BR" b="1" dirty="0"/>
              <a:t>Possui uma camada de processadores com um arranjo bidimensional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4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Visão geral do Toolbox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marL="180975" lvl="0" indent="-180975" algn="just"/>
            <a:r>
              <a:rPr lang="pt-BR" b="1" dirty="0"/>
              <a:t>No MATLAB, a SOM Toolbox (Self Organizing Map) é uma ferramenta de aprendizado não-supervisionado.</a:t>
            </a:r>
          </a:p>
          <a:p>
            <a:pPr marL="180975" lvl="0" indent="-180975" algn="just"/>
            <a:endParaRPr lang="pt-BR" b="1" dirty="0"/>
          </a:p>
          <a:p>
            <a:pPr marL="180975" lvl="0" indent="-180975" algn="just"/>
            <a:r>
              <a:rPr lang="pt-BR" b="1" dirty="0"/>
              <a:t>O SOM Toolbox é baseado em Mapa de Kohonen.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74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5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Visão geral do Toolbox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lvl="0" algn="just"/>
            <a:r>
              <a:rPr lang="pt-BR" b="1" dirty="0"/>
              <a:t>O SOM Toolbox está disponível no repositório do Github</a:t>
            </a:r>
          </a:p>
          <a:p>
            <a:pPr algn="just">
              <a:buNone/>
            </a:pPr>
            <a:r>
              <a:rPr lang="pt-BR" altLang="pt-BR" dirty="0">
                <a:hlinkClick r:id="rId3"/>
              </a:rPr>
              <a:t>https://github.com/ilarinieminen/SOM-Toolbox</a:t>
            </a:r>
          </a:p>
          <a:p>
            <a:pPr lvl="0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4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6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Visão geral do Toolbox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marL="180975" lvl="0" indent="-180975" algn="just"/>
            <a:r>
              <a:rPr lang="pt-BR" b="1" dirty="0"/>
              <a:t>Antes de utilizar a ferramenta, é recomendado que o SOM Toolbox seja adicionado ao path do MATLAB.</a:t>
            </a:r>
          </a:p>
          <a:p>
            <a:pPr marL="180975" lvl="0" indent="-180975" algn="just"/>
            <a:endParaRPr lang="pt-BR" b="1" dirty="0"/>
          </a:p>
          <a:p>
            <a:pPr marL="180975" lvl="0" indent="-180975" algn="just"/>
            <a:r>
              <a:rPr lang="pt-BR" b="1" dirty="0"/>
              <a:t>Para isto, usamos o seguinte comando</a:t>
            </a:r>
          </a:p>
          <a:p>
            <a:pPr lvl="0" algn="just">
              <a:buNone/>
            </a:pPr>
            <a:r>
              <a:rPr lang="pt-BR" b="1" dirty="0"/>
              <a:t>	addpath(genpath(‘SOM-Toolbox’));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14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7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hangingPunct="1"/>
            <a:r>
              <a:rPr lang="pt-BR" sz="3800" b="1" dirty="0"/>
              <a:t>Introdução ao ambiente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561039"/>
            <a:ext cx="8208000" cy="4384440"/>
          </a:xfrm>
        </p:spPr>
        <p:txBody>
          <a:bodyPr/>
          <a:lstStyle/>
          <a:p>
            <a:pPr lvl="0" algn="just"/>
            <a:r>
              <a:rPr lang="pt-BR" b="1" dirty="0"/>
              <a:t>A criação de uma rede do tipo SOM segue os seguintes passos:</a:t>
            </a:r>
          </a:p>
          <a:p>
            <a:pPr marL="1082675" lvl="0" algn="just">
              <a:buSzPct val="75000"/>
              <a:buFont typeface="+mj-lt"/>
              <a:buAutoNum type="arabicPeriod"/>
            </a:pPr>
            <a:r>
              <a:rPr lang="pt-BR" b="1" dirty="0"/>
              <a:t>Importação da base de dados</a:t>
            </a:r>
          </a:p>
          <a:p>
            <a:pPr marL="1082675" lvl="0" algn="just">
              <a:buSzPct val="75000"/>
              <a:buFont typeface="+mj-lt"/>
              <a:buAutoNum type="arabicPeriod"/>
            </a:pPr>
            <a:r>
              <a:rPr lang="pt-BR" b="1" dirty="0"/>
              <a:t>Normalização dos dados.</a:t>
            </a:r>
          </a:p>
          <a:p>
            <a:pPr marL="1082675" lvl="0" algn="just">
              <a:buSzPct val="75000"/>
              <a:buFont typeface="+mj-lt"/>
              <a:buAutoNum type="arabicPeriod"/>
            </a:pPr>
            <a:r>
              <a:rPr lang="pt-BR" b="1" dirty="0"/>
              <a:t>Treinamento do mapa.</a:t>
            </a:r>
          </a:p>
          <a:p>
            <a:pPr marL="1082675" lvl="0" algn="just">
              <a:buSzPct val="75000"/>
              <a:buFont typeface="+mj-lt"/>
              <a:buAutoNum type="arabicPeriod"/>
            </a:pPr>
            <a:r>
              <a:rPr lang="pt-BR" b="1" dirty="0"/>
              <a:t>Visualização do mapa.</a:t>
            </a:r>
          </a:p>
          <a:p>
            <a:pPr marL="1082675" lvl="0" algn="just">
              <a:buSzPct val="75000"/>
              <a:buFont typeface="+mj-lt"/>
              <a:buAutoNum type="arabicPeriod"/>
            </a:pPr>
            <a:r>
              <a:rPr lang="pt-BR" b="1" dirty="0"/>
              <a:t>Análise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408251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8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36312" y="1879746"/>
            <a:ext cx="8208000" cy="4384440"/>
          </a:xfrm>
        </p:spPr>
        <p:txBody>
          <a:bodyPr/>
          <a:lstStyle/>
          <a:p>
            <a:pPr lvl="0" algn="just"/>
            <a:r>
              <a:rPr lang="pt-BR" b="1" dirty="0"/>
              <a:t>Para auxiliar estas etapas, usaremos como exemplo o dataset Iris.</a:t>
            </a:r>
          </a:p>
          <a:p>
            <a:pPr lvl="0" algn="just"/>
            <a:r>
              <a:rPr lang="pt-BR" b="1" dirty="0"/>
              <a:t>A importação da base de dados é feita usando o comando ‘som_read_data’</a:t>
            </a:r>
          </a:p>
          <a:p>
            <a:pPr lvl="0" algn="ctr">
              <a:buNone/>
            </a:pPr>
            <a:r>
              <a:rPr lang="pt-BR" b="1" dirty="0"/>
              <a:t>sD = som_read_data(‘iris.data’)</a:t>
            </a:r>
          </a:p>
          <a:p>
            <a:pPr marL="457200" indent="-457200" algn="just"/>
            <a:r>
              <a:rPr lang="pt-BR" b="1" dirty="0"/>
              <a:t>O comando som_read_data é usado para adequar o formato SOM_PAK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4DFB9-A840-458C-94D6-8F6E7A34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807" y="5679929"/>
            <a:ext cx="3580833" cy="152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2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CEC369-AE9A-4CD6-A61B-3DA67EFF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36634-B39F-4168-A678-35762285D4E8}" type="slidenum">
              <a:t>9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7FD5-2687-477F-B5EE-A933509BA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80741"/>
            <a:ext cx="8711640" cy="553998"/>
          </a:xfrm>
        </p:spPr>
        <p:txBody>
          <a:bodyPr>
            <a:spAutoFit/>
          </a:bodyPr>
          <a:lstStyle/>
          <a:p>
            <a:pPr marL="1081088" indent="-179388" algn="just"/>
            <a:r>
              <a:rPr lang="pt-BR" sz="3600" b="1" dirty="0"/>
              <a:t>Criação de um Mapa Auto-organizável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97D-CC66-49B5-A319-6B9161DC1E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4000" y="2042878"/>
            <a:ext cx="8208000" cy="4794121"/>
          </a:xfrm>
        </p:spPr>
        <p:txBody>
          <a:bodyPr/>
          <a:lstStyle/>
          <a:p>
            <a:pPr marL="180975" lvl="0" indent="-180975" algn="just"/>
            <a:r>
              <a:rPr lang="pt-BR" sz="2800" b="1" dirty="0"/>
              <a:t>A normalização dos dados é feita utilizando o seguinte comando</a:t>
            </a:r>
          </a:p>
          <a:p>
            <a:pPr marL="180975" lvl="0" indent="-180975" algn="ctr">
              <a:buNone/>
            </a:pPr>
            <a:r>
              <a:rPr lang="pt-BR" sz="2800" b="1" dirty="0"/>
              <a:t>sD_iris = som_normalize(sD, option)</a:t>
            </a:r>
          </a:p>
          <a:p>
            <a:pPr marL="180975" indent="-180975" algn="just"/>
            <a:r>
              <a:rPr lang="pt-BR" sz="2800" b="1" dirty="0"/>
              <a:t>Onde option é a forma de normalização:</a:t>
            </a:r>
          </a:p>
          <a:p>
            <a:pPr marL="1082675" indent="-180975" algn="just"/>
            <a:r>
              <a:rPr lang="pt-BR" sz="2800" b="1" dirty="0"/>
              <a:t>‘var’ – normaliza a variância para 1</a:t>
            </a:r>
          </a:p>
          <a:p>
            <a:pPr marL="1082675" indent="-180975" algn="just"/>
            <a:r>
              <a:rPr lang="pt-BR" sz="2800" b="1" dirty="0"/>
              <a:t>‘range’ – normalização linear entre 0 e 1</a:t>
            </a:r>
          </a:p>
          <a:p>
            <a:pPr marL="1082675" indent="-180975" algn="just"/>
            <a:r>
              <a:rPr lang="pt-BR" sz="2800" b="1" dirty="0"/>
              <a:t>‘histD’ – equaliza pelo histograma entre 0 e 1</a:t>
            </a:r>
          </a:p>
          <a:p>
            <a:pPr marL="1082675" indent="-180975" algn="just"/>
            <a:r>
              <a:rPr lang="pt-BR" sz="2800" b="1" dirty="0"/>
              <a:t>‘histC’ – equaliza pelo histograma + operações lineares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844091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1048</Words>
  <Application>Microsoft Office PowerPoint</Application>
  <PresentationFormat>Custom</PresentationFormat>
  <Paragraphs>184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Liberation Sans</vt:lpstr>
      <vt:lpstr>Liberation Serif</vt:lpstr>
      <vt:lpstr>StarSymbol</vt:lpstr>
      <vt:lpstr>Symbola</vt:lpstr>
      <vt:lpstr>Default</vt:lpstr>
      <vt:lpstr>PowerPoint Presentation</vt:lpstr>
      <vt:lpstr>Sumário</vt:lpstr>
      <vt:lpstr>Introdução ao SOM Toolbox</vt:lpstr>
      <vt:lpstr>Visão geral do Toolbox</vt:lpstr>
      <vt:lpstr>Visão geral do Toolbox</vt:lpstr>
      <vt:lpstr>Visão geral do Toolbox</vt:lpstr>
      <vt:lpstr>Introdução ao ambiente</vt:lpstr>
      <vt:lpstr>Criação de um Mapa Auto-organizável</vt:lpstr>
      <vt:lpstr>Criação de um Mapa Auto-organizável</vt:lpstr>
      <vt:lpstr>Criação de um Mapa Auto-organizável</vt:lpstr>
      <vt:lpstr>Criação de um Mapa Auto-organizável</vt:lpstr>
      <vt:lpstr>Criação de um Mapa Auto-organizável</vt:lpstr>
      <vt:lpstr>Criação de um Mapa Auto-organizável</vt:lpstr>
      <vt:lpstr>Criação de um Mapa Auto-organizável</vt:lpstr>
      <vt:lpstr>Criação de um Mapa Auto-organizável</vt:lpstr>
      <vt:lpstr>Criação de um Mapa Auto-organizável</vt:lpstr>
      <vt:lpstr>Criação de um Mapa Auto-organizável</vt:lpstr>
      <vt:lpstr>Criação de um Mapa Auto-organizável</vt:lpstr>
      <vt:lpstr>Visualização do Mapa</vt:lpstr>
      <vt:lpstr>Visualização do Mapa</vt:lpstr>
      <vt:lpstr>K-Means usando SOM Toolbox</vt:lpstr>
      <vt:lpstr>Terceiro trabalho de Redes Neurais</vt:lpstr>
      <vt:lpstr>Terceiro trabalho de Redes Neurais</vt:lpstr>
      <vt:lpstr>Terceiro trabalho de Redes Neurais</vt:lpstr>
      <vt:lpstr>Terceiro trabalho de Redes Neurais</vt:lpstr>
      <vt:lpstr>Terceiro trabalho de Redes Neurais</vt:lpstr>
      <vt:lpstr>Terceiro trabalho de Redes Neurais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Medeiros</dc:creator>
  <cp:lastModifiedBy>Thiago Medeiros</cp:lastModifiedBy>
  <cp:revision>43</cp:revision>
  <dcterms:created xsi:type="dcterms:W3CDTF">2020-04-01T14:32:21Z</dcterms:created>
  <dcterms:modified xsi:type="dcterms:W3CDTF">2020-05-19T23:37:18Z</dcterms:modified>
</cp:coreProperties>
</file>